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xlsx" ContentType="application/vnd.openxmlformats-officedocument.spreadsheetml.sheet"/>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drawings/drawing1.xml" ContentType="application/vnd.openxmlformats-officedocument.drawingml.chartshapes+xml"/>
  <Override PartName="/ppt/charts/chart4.xml" ContentType="application/vnd.openxmlformats-officedocument.drawingml.chart+xml"/>
  <Override PartName="/ppt/embeddings/oleObject1.bin" ContentType="application/vnd.openxmlformats-officedocument.oleObject"/>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embeddings/oleObject2.bin" ContentType="application/vnd.openxmlformats-officedocument.oleObject"/>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32" r:id="rId4"/>
    <p:sldMasterId id="2147483952" r:id="rId5"/>
    <p:sldMasterId id="2147483971" r:id="rId6"/>
  </p:sldMasterIdLst>
  <p:notesMasterIdLst>
    <p:notesMasterId r:id="rId54"/>
  </p:notesMasterIdLst>
  <p:handoutMasterIdLst>
    <p:handoutMasterId r:id="rId55"/>
  </p:handoutMasterIdLst>
  <p:sldIdLst>
    <p:sldId id="406" r:id="rId7"/>
    <p:sldId id="676" r:id="rId8"/>
    <p:sldId id="677" r:id="rId9"/>
    <p:sldId id="678" r:id="rId10"/>
    <p:sldId id="679" r:id="rId11"/>
    <p:sldId id="680" r:id="rId12"/>
    <p:sldId id="681" r:id="rId13"/>
    <p:sldId id="689" r:id="rId14"/>
    <p:sldId id="690" r:id="rId15"/>
    <p:sldId id="691" r:id="rId16"/>
    <p:sldId id="692" r:id="rId17"/>
    <p:sldId id="693" r:id="rId18"/>
    <p:sldId id="694" r:id="rId19"/>
    <p:sldId id="695" r:id="rId20"/>
    <p:sldId id="696" r:id="rId21"/>
    <p:sldId id="697" r:id="rId22"/>
    <p:sldId id="656" r:id="rId23"/>
    <p:sldId id="671" r:id="rId24"/>
    <p:sldId id="657" r:id="rId25"/>
    <p:sldId id="728" r:id="rId26"/>
    <p:sldId id="698" r:id="rId27"/>
    <p:sldId id="699" r:id="rId28"/>
    <p:sldId id="700" r:id="rId29"/>
    <p:sldId id="701" r:id="rId30"/>
    <p:sldId id="702" r:id="rId31"/>
    <p:sldId id="703" r:id="rId32"/>
    <p:sldId id="704" r:id="rId33"/>
    <p:sldId id="705" r:id="rId34"/>
    <p:sldId id="707" r:id="rId35"/>
    <p:sldId id="708" r:id="rId36"/>
    <p:sldId id="709" r:id="rId37"/>
    <p:sldId id="710" r:id="rId38"/>
    <p:sldId id="711" r:id="rId39"/>
    <p:sldId id="712" r:id="rId40"/>
    <p:sldId id="713" r:id="rId41"/>
    <p:sldId id="714" r:id="rId42"/>
    <p:sldId id="715" r:id="rId43"/>
    <p:sldId id="716" r:id="rId44"/>
    <p:sldId id="717" r:id="rId45"/>
    <p:sldId id="718" r:id="rId46"/>
    <p:sldId id="719" r:id="rId47"/>
    <p:sldId id="720" r:id="rId48"/>
    <p:sldId id="729" r:id="rId49"/>
    <p:sldId id="721" r:id="rId50"/>
    <p:sldId id="726" r:id="rId51"/>
    <p:sldId id="727" r:id="rId52"/>
    <p:sldId id="488" r:id="rId53"/>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48024"/>
    <a:srgbClr val="90BD31"/>
    <a:srgbClr val="18A3AC"/>
    <a:srgbClr val="178CCB"/>
    <a:srgbClr val="EC1848"/>
    <a:srgbClr val="052049"/>
    <a:srgbClr val="E8E7DE"/>
    <a:srgbClr val="F5F0D3"/>
    <a:srgbClr val="F7E9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480" autoAdjust="0"/>
    <p:restoredTop sz="89011" autoAdjust="0"/>
  </p:normalViewPr>
  <p:slideViewPr>
    <p:cSldViewPr snapToGrid="0" snapToObjects="1" showGuides="1">
      <p:cViewPr varScale="1">
        <p:scale>
          <a:sx n="93" d="100"/>
          <a:sy n="93" d="100"/>
        </p:scale>
        <p:origin x="-1592" y="-112"/>
      </p:cViewPr>
      <p:guideLst>
        <p:guide orient="horz" pos="1052"/>
        <p:guide orient="horz" pos="3477"/>
        <p:guide orient="horz" pos="4032"/>
        <p:guide orient="horz" pos="2183"/>
        <p:guide orient="horz" pos="287"/>
        <p:guide orient="horz" pos="1471"/>
        <p:guide orient="horz" pos="464"/>
        <p:guide orient="horz" pos="3938"/>
        <p:guide orient="horz" pos="231"/>
        <p:guide pos="230"/>
        <p:guide pos="5530"/>
        <p:guide pos="2880"/>
        <p:guide pos="1120"/>
        <p:guide pos="1411"/>
        <p:guide pos="5287"/>
        <p:guide pos="456"/>
        <p:guide pos="4812"/>
      </p:guideLst>
    </p:cSldViewPr>
  </p:slideViewPr>
  <p:notesTextViewPr>
    <p:cViewPr>
      <p:scale>
        <a:sx n="100" d="100"/>
        <a:sy n="100" d="100"/>
      </p:scale>
      <p:origin x="0" y="0"/>
    </p:cViewPr>
  </p:notesTextViewPr>
  <p:sorterViewPr>
    <p:cViewPr>
      <p:scale>
        <a:sx n="71" d="100"/>
        <a:sy n="71" d="100"/>
      </p:scale>
      <p:origin x="0" y="0"/>
    </p:cViewPr>
  </p:sorterViewPr>
  <p:notesViewPr>
    <p:cSldViewPr snapToGrid="0">
      <p:cViewPr varScale="1">
        <p:scale>
          <a:sx n="70" d="100"/>
          <a:sy n="70" d="100"/>
        </p:scale>
        <p:origin x="-3450" y="-114"/>
      </p:cViewPr>
      <p:guideLst>
        <p:guide orient="horz" pos="2592"/>
        <p:guide orient="horz" pos="5542"/>
        <p:guide orient="horz" pos="5777"/>
        <p:guide pos="286"/>
        <p:guide pos="4033"/>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50" Type="http://schemas.openxmlformats.org/officeDocument/2006/relationships/slide" Target="slides/slide44.xml"/><Relationship Id="rId51" Type="http://schemas.openxmlformats.org/officeDocument/2006/relationships/slide" Target="slides/slide45.xml"/><Relationship Id="rId52" Type="http://schemas.openxmlformats.org/officeDocument/2006/relationships/slide" Target="slides/slide46.xml"/><Relationship Id="rId53" Type="http://schemas.openxmlformats.org/officeDocument/2006/relationships/slide" Target="slides/slide47.xml"/><Relationship Id="rId54" Type="http://schemas.openxmlformats.org/officeDocument/2006/relationships/notesMaster" Target="notesMasters/notesMaster1.xml"/><Relationship Id="rId55" Type="http://schemas.openxmlformats.org/officeDocument/2006/relationships/handoutMaster" Target="handoutMasters/handoutMaster1.xml"/><Relationship Id="rId56" Type="http://schemas.openxmlformats.org/officeDocument/2006/relationships/printerSettings" Target="printerSettings/printerSettings1.bin"/><Relationship Id="rId57" Type="http://schemas.openxmlformats.org/officeDocument/2006/relationships/presProps" Target="presProps.xml"/><Relationship Id="rId58" Type="http://schemas.openxmlformats.org/officeDocument/2006/relationships/viewProps" Target="viewProps.xml"/><Relationship Id="rId59" Type="http://schemas.openxmlformats.org/officeDocument/2006/relationships/theme" Target="theme/theme1.xml"/><Relationship Id="rId40" Type="http://schemas.openxmlformats.org/officeDocument/2006/relationships/slide" Target="slides/slide34.xml"/><Relationship Id="rId41" Type="http://schemas.openxmlformats.org/officeDocument/2006/relationships/slide" Target="slides/slide35.xml"/><Relationship Id="rId42" Type="http://schemas.openxmlformats.org/officeDocument/2006/relationships/slide" Target="slides/slide36.xml"/><Relationship Id="rId43" Type="http://schemas.openxmlformats.org/officeDocument/2006/relationships/slide" Target="slides/slide37.xml"/><Relationship Id="rId44" Type="http://schemas.openxmlformats.org/officeDocument/2006/relationships/slide" Target="slides/slide38.xml"/><Relationship Id="rId45" Type="http://schemas.openxmlformats.org/officeDocument/2006/relationships/slide" Target="slides/slide39.xml"/><Relationship Id="rId46" Type="http://schemas.openxmlformats.org/officeDocument/2006/relationships/slide" Target="slides/slide40.xml"/><Relationship Id="rId47" Type="http://schemas.openxmlformats.org/officeDocument/2006/relationships/slide" Target="slides/slide41.xml"/><Relationship Id="rId48" Type="http://schemas.openxmlformats.org/officeDocument/2006/relationships/slide" Target="slides/slide42.xml"/><Relationship Id="rId49" Type="http://schemas.openxmlformats.org/officeDocument/2006/relationships/slide" Target="slides/slide43.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 Target="slides/slide1.xml"/><Relationship Id="rId8" Type="http://schemas.openxmlformats.org/officeDocument/2006/relationships/slide" Target="slides/slide2.xml"/><Relationship Id="rId9" Type="http://schemas.openxmlformats.org/officeDocument/2006/relationships/slide" Target="slides/slide3.xml"/><Relationship Id="rId30" Type="http://schemas.openxmlformats.org/officeDocument/2006/relationships/slide" Target="slides/slide24.xml"/><Relationship Id="rId31" Type="http://schemas.openxmlformats.org/officeDocument/2006/relationships/slide" Target="slides/slide25.xml"/><Relationship Id="rId32" Type="http://schemas.openxmlformats.org/officeDocument/2006/relationships/slide" Target="slides/slide26.xml"/><Relationship Id="rId33" Type="http://schemas.openxmlformats.org/officeDocument/2006/relationships/slide" Target="slides/slide27.xml"/><Relationship Id="rId34" Type="http://schemas.openxmlformats.org/officeDocument/2006/relationships/slide" Target="slides/slide28.xml"/><Relationship Id="rId35" Type="http://schemas.openxmlformats.org/officeDocument/2006/relationships/slide" Target="slides/slide29.xml"/><Relationship Id="rId36" Type="http://schemas.openxmlformats.org/officeDocument/2006/relationships/slide" Target="slides/slide30.xml"/><Relationship Id="rId37" Type="http://schemas.openxmlformats.org/officeDocument/2006/relationships/slide" Target="slides/slide31.xml"/><Relationship Id="rId38" Type="http://schemas.openxmlformats.org/officeDocument/2006/relationships/slide" Target="slides/slide32.xml"/><Relationship Id="rId39" Type="http://schemas.openxmlformats.org/officeDocument/2006/relationships/slide" Target="slides/slide33.xml"/><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slide" Target="slides/slide21.xml"/><Relationship Id="rId28" Type="http://schemas.openxmlformats.org/officeDocument/2006/relationships/slide" Target="slides/slide22.xml"/><Relationship Id="rId29" Type="http://schemas.openxmlformats.org/officeDocument/2006/relationships/slide" Target="slides/slide23.xml"/><Relationship Id="rId60" Type="http://schemas.openxmlformats.org/officeDocument/2006/relationships/tableStyles" Target="tableStyles.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Sheet3.xlsx"/><Relationship Id="rId2" Type="http://schemas.openxmlformats.org/officeDocument/2006/relationships/chartUserShapes" Target="../drawings/drawing1.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Sheet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Sheet6.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Sheet7.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Sheet8.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Sheet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5550243719535"/>
          <c:y val="0.0427339901477838"/>
          <c:w val="0.699632663104612"/>
          <c:h val="0.711375237578066"/>
        </c:manualLayout>
      </c:layout>
      <c:lineChart>
        <c:grouping val="standard"/>
        <c:varyColors val="0"/>
        <c:ser>
          <c:idx val="0"/>
          <c:order val="0"/>
          <c:tx>
            <c:strRef>
              <c:f>Sheet1!$B$1</c:f>
              <c:strCache>
                <c:ptCount val="1"/>
                <c:pt idx="0">
                  <c:v>All Ages</c:v>
                </c:pt>
              </c:strCache>
            </c:strRef>
          </c:tx>
          <c:spPr>
            <a:ln w="76200">
              <a:solidFill>
                <a:srgbClr val="C00000"/>
              </a:solidFill>
            </a:ln>
          </c:spPr>
          <c:marker>
            <c:symbol val="none"/>
          </c:marker>
          <c:cat>
            <c:strRef>
              <c:f>Sheet1!$A$2:$A$11</c:f>
              <c:strCache>
                <c:ptCount val="10"/>
                <c:pt idx="0">
                  <c:v>1950-60</c:v>
                </c:pt>
                <c:pt idx="1">
                  <c:v>1960-70</c:v>
                </c:pt>
                <c:pt idx="2">
                  <c:v>1970-80</c:v>
                </c:pt>
                <c:pt idx="3">
                  <c:v>1980-90</c:v>
                </c:pt>
                <c:pt idx="4">
                  <c:v>1990-00</c:v>
                </c:pt>
                <c:pt idx="5">
                  <c:v>2000-10</c:v>
                </c:pt>
                <c:pt idx="6">
                  <c:v>2010-20</c:v>
                </c:pt>
                <c:pt idx="7">
                  <c:v>2020-30</c:v>
                </c:pt>
                <c:pt idx="8">
                  <c:v>2030-40</c:v>
                </c:pt>
                <c:pt idx="9">
                  <c:v>2040-50</c:v>
                </c:pt>
              </c:strCache>
            </c:strRef>
          </c:cat>
          <c:val>
            <c:numRef>
              <c:f>Sheet1!$B$2:$B$11</c:f>
              <c:numCache>
                <c:formatCode>0.00</c:formatCode>
                <c:ptCount val="10"/>
                <c:pt idx="0">
                  <c:v>1.784999999999996</c:v>
                </c:pt>
                <c:pt idx="1">
                  <c:v>1.980000000000004</c:v>
                </c:pt>
                <c:pt idx="2">
                  <c:v>1.855</c:v>
                </c:pt>
                <c:pt idx="3">
                  <c:v>1.754999999999996</c:v>
                </c:pt>
                <c:pt idx="4">
                  <c:v>1.45</c:v>
                </c:pt>
                <c:pt idx="5">
                  <c:v>1.22</c:v>
                </c:pt>
                <c:pt idx="6">
                  <c:v>1.054999999999996</c:v>
                </c:pt>
                <c:pt idx="7">
                  <c:v>0.795</c:v>
                </c:pt>
                <c:pt idx="8">
                  <c:v>0.575000000000001</c:v>
                </c:pt>
                <c:pt idx="9">
                  <c:v>0.390000000000001</c:v>
                </c:pt>
              </c:numCache>
            </c:numRef>
          </c:val>
          <c:smooth val="0"/>
        </c:ser>
        <c:dLbls>
          <c:showLegendKey val="0"/>
          <c:showVal val="0"/>
          <c:showCatName val="0"/>
          <c:showSerName val="0"/>
          <c:showPercent val="0"/>
          <c:showBubbleSize val="0"/>
        </c:dLbls>
        <c:marker val="1"/>
        <c:smooth val="0"/>
        <c:axId val="-2130694072"/>
        <c:axId val="-2130698408"/>
      </c:lineChart>
      <c:catAx>
        <c:axId val="-2130694072"/>
        <c:scaling>
          <c:orientation val="minMax"/>
        </c:scaling>
        <c:delete val="0"/>
        <c:axPos val="b"/>
        <c:title>
          <c:tx>
            <c:rich>
              <a:bodyPr/>
              <a:lstStyle/>
              <a:p>
                <a:pPr>
                  <a:defRPr/>
                </a:pPr>
                <a:r>
                  <a:rPr lang="en-US" dirty="0" smtClean="0"/>
                  <a:t>Year</a:t>
                </a:r>
                <a:endParaRPr lang="en-US" dirty="0"/>
              </a:p>
            </c:rich>
          </c:tx>
          <c:layout/>
          <c:overlay val="0"/>
        </c:title>
        <c:majorTickMark val="out"/>
        <c:minorTickMark val="none"/>
        <c:tickLblPos val="low"/>
        <c:crossAx val="-2130698408"/>
        <c:crosses val="autoZero"/>
        <c:auto val="1"/>
        <c:lblAlgn val="ctr"/>
        <c:lblOffset val="100"/>
        <c:noMultiLvlLbl val="0"/>
      </c:catAx>
      <c:valAx>
        <c:axId val="-2130698408"/>
        <c:scaling>
          <c:orientation val="minMax"/>
          <c:max val="4.0"/>
          <c:min val="-1.0"/>
        </c:scaling>
        <c:delete val="0"/>
        <c:axPos val="l"/>
        <c:majorGridlines/>
        <c:title>
          <c:tx>
            <c:rich>
              <a:bodyPr rot="-5400000" vert="horz"/>
              <a:lstStyle/>
              <a:p>
                <a:pPr>
                  <a:defRPr/>
                </a:pPr>
                <a:r>
                  <a:rPr lang="en-US" dirty="0" smtClean="0"/>
                  <a:t>Ave. Annual Percent Growth</a:t>
                </a:r>
                <a:endParaRPr lang="en-US" dirty="0"/>
              </a:p>
            </c:rich>
          </c:tx>
          <c:layout/>
          <c:overlay val="0"/>
        </c:title>
        <c:numFmt formatCode="0" sourceLinked="0"/>
        <c:majorTickMark val="out"/>
        <c:minorTickMark val="none"/>
        <c:tickLblPos val="nextTo"/>
        <c:crossAx val="-2130694072"/>
        <c:crosses val="autoZero"/>
        <c:crossBetween val="between"/>
        <c:majorUnit val="1.0"/>
      </c:valAx>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2990719910011"/>
          <c:y val="0.0304187192118227"/>
          <c:w val="0.699632663104612"/>
          <c:h val="0.711375237578067"/>
        </c:manualLayout>
      </c:layout>
      <c:lineChart>
        <c:grouping val="standard"/>
        <c:varyColors val="0"/>
        <c:ser>
          <c:idx val="0"/>
          <c:order val="0"/>
          <c:tx>
            <c:strRef>
              <c:f>Sheet1!$B$1</c:f>
              <c:strCache>
                <c:ptCount val="1"/>
                <c:pt idx="0">
                  <c:v>65+</c:v>
                </c:pt>
              </c:strCache>
            </c:strRef>
          </c:tx>
          <c:spPr>
            <a:ln w="76200">
              <a:solidFill>
                <a:srgbClr val="006600"/>
              </a:solidFill>
            </a:ln>
          </c:spPr>
          <c:marker>
            <c:symbol val="none"/>
          </c:marker>
          <c:cat>
            <c:strRef>
              <c:f>Sheet1!$A$2:$A$11</c:f>
              <c:strCache>
                <c:ptCount val="10"/>
                <c:pt idx="0">
                  <c:v>1950-60</c:v>
                </c:pt>
                <c:pt idx="1">
                  <c:v>1960-70</c:v>
                </c:pt>
                <c:pt idx="2">
                  <c:v>1970-80</c:v>
                </c:pt>
                <c:pt idx="3">
                  <c:v>1980-90</c:v>
                </c:pt>
                <c:pt idx="4">
                  <c:v>1990-00</c:v>
                </c:pt>
                <c:pt idx="5">
                  <c:v>2000-10</c:v>
                </c:pt>
                <c:pt idx="6">
                  <c:v>2010-20</c:v>
                </c:pt>
                <c:pt idx="7">
                  <c:v>2020-30</c:v>
                </c:pt>
                <c:pt idx="8">
                  <c:v>2030-40</c:v>
                </c:pt>
                <c:pt idx="9">
                  <c:v>2040-50</c:v>
                </c:pt>
              </c:strCache>
            </c:strRef>
          </c:cat>
          <c:val>
            <c:numRef>
              <c:f>Sheet1!$B$2:$B$11</c:f>
              <c:numCache>
                <c:formatCode>General</c:formatCode>
                <c:ptCount val="10"/>
                <c:pt idx="0">
                  <c:v>2.0</c:v>
                </c:pt>
                <c:pt idx="1">
                  <c:v>2.3</c:v>
                </c:pt>
                <c:pt idx="2">
                  <c:v>2.6</c:v>
                </c:pt>
                <c:pt idx="3">
                  <c:v>2.1</c:v>
                </c:pt>
                <c:pt idx="4">
                  <c:v>2.6</c:v>
                </c:pt>
                <c:pt idx="5">
                  <c:v>2.3</c:v>
                </c:pt>
                <c:pt idx="6">
                  <c:v>3.1</c:v>
                </c:pt>
                <c:pt idx="7">
                  <c:v>3.1</c:v>
                </c:pt>
                <c:pt idx="8">
                  <c:v>2.6</c:v>
                </c:pt>
                <c:pt idx="9">
                  <c:v>1.7</c:v>
                </c:pt>
              </c:numCache>
            </c:numRef>
          </c:val>
          <c:smooth val="0"/>
        </c:ser>
        <c:ser>
          <c:idx val="1"/>
          <c:order val="1"/>
          <c:tx>
            <c:strRef>
              <c:f>Sheet1!$C$1</c:f>
              <c:strCache>
                <c:ptCount val="1"/>
                <c:pt idx="0">
                  <c:v>15 to 64</c:v>
                </c:pt>
              </c:strCache>
            </c:strRef>
          </c:tx>
          <c:spPr>
            <a:ln w="76200">
              <a:solidFill>
                <a:srgbClr val="FF0000"/>
              </a:solidFill>
            </a:ln>
          </c:spPr>
          <c:marker>
            <c:symbol val="none"/>
          </c:marker>
          <c:cat>
            <c:strRef>
              <c:f>Sheet1!$A$2:$A$11</c:f>
              <c:strCache>
                <c:ptCount val="10"/>
                <c:pt idx="0">
                  <c:v>1950-60</c:v>
                </c:pt>
                <c:pt idx="1">
                  <c:v>1960-70</c:v>
                </c:pt>
                <c:pt idx="2">
                  <c:v>1970-80</c:v>
                </c:pt>
                <c:pt idx="3">
                  <c:v>1980-90</c:v>
                </c:pt>
                <c:pt idx="4">
                  <c:v>1990-00</c:v>
                </c:pt>
                <c:pt idx="5">
                  <c:v>2000-10</c:v>
                </c:pt>
                <c:pt idx="6">
                  <c:v>2010-20</c:v>
                </c:pt>
                <c:pt idx="7">
                  <c:v>2020-30</c:v>
                </c:pt>
                <c:pt idx="8">
                  <c:v>2030-40</c:v>
                </c:pt>
                <c:pt idx="9">
                  <c:v>2040-50</c:v>
                </c:pt>
              </c:strCache>
            </c:strRef>
          </c:cat>
          <c:val>
            <c:numRef>
              <c:f>Sheet1!$C$2:$C$11</c:f>
              <c:numCache>
                <c:formatCode>General</c:formatCode>
                <c:ptCount val="10"/>
                <c:pt idx="0">
                  <c:v>1.3</c:v>
                </c:pt>
                <c:pt idx="1">
                  <c:v>1.9</c:v>
                </c:pt>
                <c:pt idx="2">
                  <c:v>2.1</c:v>
                </c:pt>
                <c:pt idx="3">
                  <c:v>2.1</c:v>
                </c:pt>
                <c:pt idx="4">
                  <c:v>1.7</c:v>
                </c:pt>
                <c:pt idx="5">
                  <c:v>1.6</c:v>
                </c:pt>
                <c:pt idx="6">
                  <c:v>1.1</c:v>
                </c:pt>
                <c:pt idx="7">
                  <c:v>0.8</c:v>
                </c:pt>
                <c:pt idx="8">
                  <c:v>0.5</c:v>
                </c:pt>
                <c:pt idx="9">
                  <c:v>0.2</c:v>
                </c:pt>
              </c:numCache>
            </c:numRef>
          </c:val>
          <c:smooth val="0"/>
        </c:ser>
        <c:ser>
          <c:idx val="2"/>
          <c:order val="2"/>
          <c:tx>
            <c:strRef>
              <c:f>Sheet1!$D$1</c:f>
              <c:strCache>
                <c:ptCount val="1"/>
                <c:pt idx="0">
                  <c:v>0 to 14</c:v>
                </c:pt>
              </c:strCache>
            </c:strRef>
          </c:tx>
          <c:spPr>
            <a:ln w="76200">
              <a:solidFill>
                <a:schemeClr val="tx1"/>
              </a:solidFill>
            </a:ln>
          </c:spPr>
          <c:marker>
            <c:symbol val="none"/>
          </c:marker>
          <c:cat>
            <c:strRef>
              <c:f>Sheet1!$A$2:$A$11</c:f>
              <c:strCache>
                <c:ptCount val="10"/>
                <c:pt idx="0">
                  <c:v>1950-60</c:v>
                </c:pt>
                <c:pt idx="1">
                  <c:v>1960-70</c:v>
                </c:pt>
                <c:pt idx="2">
                  <c:v>1970-80</c:v>
                </c:pt>
                <c:pt idx="3">
                  <c:v>1980-90</c:v>
                </c:pt>
                <c:pt idx="4">
                  <c:v>1990-00</c:v>
                </c:pt>
                <c:pt idx="5">
                  <c:v>2000-10</c:v>
                </c:pt>
                <c:pt idx="6">
                  <c:v>2010-20</c:v>
                </c:pt>
                <c:pt idx="7">
                  <c:v>2020-30</c:v>
                </c:pt>
                <c:pt idx="8">
                  <c:v>2030-40</c:v>
                </c:pt>
                <c:pt idx="9">
                  <c:v>2040-50</c:v>
                </c:pt>
              </c:strCache>
            </c:strRef>
          </c:cat>
          <c:val>
            <c:numRef>
              <c:f>Sheet1!$D$2:$D$11</c:f>
              <c:numCache>
                <c:formatCode>0.00</c:formatCode>
                <c:ptCount val="10"/>
                <c:pt idx="0">
                  <c:v>2.6</c:v>
                </c:pt>
                <c:pt idx="1">
                  <c:v>2.1</c:v>
                </c:pt>
                <c:pt idx="2">
                  <c:v>1.3</c:v>
                </c:pt>
                <c:pt idx="3">
                  <c:v>1.0</c:v>
                </c:pt>
                <c:pt idx="4">
                  <c:v>0.600000000000001</c:v>
                </c:pt>
                <c:pt idx="5">
                  <c:v>0.0</c:v>
                </c:pt>
                <c:pt idx="6">
                  <c:v>0.3</c:v>
                </c:pt>
                <c:pt idx="7">
                  <c:v>-0.2</c:v>
                </c:pt>
                <c:pt idx="8">
                  <c:v>-0.3</c:v>
                </c:pt>
                <c:pt idx="9">
                  <c:v>-0.2</c:v>
                </c:pt>
              </c:numCache>
            </c:numRef>
          </c:val>
          <c:smooth val="0"/>
        </c:ser>
        <c:dLbls>
          <c:showLegendKey val="0"/>
          <c:showVal val="0"/>
          <c:showCatName val="0"/>
          <c:showSerName val="0"/>
          <c:showPercent val="0"/>
          <c:showBubbleSize val="0"/>
        </c:dLbls>
        <c:marker val="1"/>
        <c:smooth val="0"/>
        <c:axId val="-2128639896"/>
        <c:axId val="-2128634296"/>
      </c:lineChart>
      <c:catAx>
        <c:axId val="-2128639896"/>
        <c:scaling>
          <c:orientation val="minMax"/>
        </c:scaling>
        <c:delete val="0"/>
        <c:axPos val="b"/>
        <c:title>
          <c:tx>
            <c:rich>
              <a:bodyPr/>
              <a:lstStyle/>
              <a:p>
                <a:pPr>
                  <a:defRPr/>
                </a:pPr>
                <a:r>
                  <a:rPr lang="en-US" dirty="0" smtClean="0"/>
                  <a:t>Year</a:t>
                </a:r>
                <a:endParaRPr lang="en-US" dirty="0"/>
              </a:p>
            </c:rich>
          </c:tx>
          <c:layout/>
          <c:overlay val="0"/>
        </c:title>
        <c:majorTickMark val="out"/>
        <c:minorTickMark val="none"/>
        <c:tickLblPos val="low"/>
        <c:crossAx val="-2128634296"/>
        <c:crosses val="autoZero"/>
        <c:auto val="1"/>
        <c:lblAlgn val="ctr"/>
        <c:lblOffset val="100"/>
        <c:noMultiLvlLbl val="0"/>
      </c:catAx>
      <c:valAx>
        <c:axId val="-2128634296"/>
        <c:scaling>
          <c:orientation val="minMax"/>
          <c:max val="4.0"/>
          <c:min val="-1.0"/>
        </c:scaling>
        <c:delete val="0"/>
        <c:axPos val="l"/>
        <c:majorGridlines/>
        <c:title>
          <c:tx>
            <c:rich>
              <a:bodyPr rot="-5400000" vert="horz"/>
              <a:lstStyle/>
              <a:p>
                <a:pPr>
                  <a:defRPr/>
                </a:pPr>
                <a:r>
                  <a:rPr lang="en-US" dirty="0" smtClean="0"/>
                  <a:t>Ave. Annual Percent Growth</a:t>
                </a:r>
                <a:endParaRPr lang="en-US" dirty="0"/>
              </a:p>
            </c:rich>
          </c:tx>
          <c:layout/>
          <c:overlay val="0"/>
        </c:title>
        <c:numFmt formatCode="#,##0" sourceLinked="0"/>
        <c:majorTickMark val="out"/>
        <c:minorTickMark val="none"/>
        <c:tickLblPos val="nextTo"/>
        <c:crossAx val="-2128639896"/>
        <c:crosses val="autoZero"/>
        <c:crossBetween val="between"/>
        <c:majorUnit val="1.0"/>
      </c:valAx>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875" b="1" i="0" u="none" strike="noStrike" baseline="0">
                <a:solidFill>
                  <a:schemeClr val="tx1"/>
                </a:solidFill>
                <a:latin typeface="Arial"/>
                <a:ea typeface="Arial"/>
                <a:cs typeface="Arial"/>
              </a:defRPr>
            </a:pPr>
            <a:r>
              <a:rPr lang="en-US" dirty="0"/>
              <a:t>Patterns of </a:t>
            </a:r>
            <a:r>
              <a:rPr lang="en-US" dirty="0" smtClean="0"/>
              <a:t>population aging</a:t>
            </a:r>
            <a:endParaRPr lang="en-US" dirty="0"/>
          </a:p>
        </c:rich>
      </c:tx>
      <c:layout>
        <c:manualLayout>
          <c:xMode val="edge"/>
          <c:yMode val="edge"/>
          <c:x val="0.250546852148682"/>
          <c:y val="0.0277391933151213"/>
        </c:manualLayout>
      </c:layout>
      <c:overlay val="0"/>
      <c:spPr>
        <a:noFill/>
        <a:ln w="25400">
          <a:noFill/>
        </a:ln>
      </c:spPr>
    </c:title>
    <c:autoTitleDeleted val="0"/>
    <c:plotArea>
      <c:layout>
        <c:manualLayout>
          <c:layoutTarget val="inner"/>
          <c:xMode val="edge"/>
          <c:yMode val="edge"/>
          <c:x val="0.0579064587973274"/>
          <c:y val="0.161500815660685"/>
          <c:w val="0.726057906458798"/>
          <c:h val="0.745513866231647"/>
        </c:manualLayout>
      </c:layout>
      <c:lineChart>
        <c:grouping val="standard"/>
        <c:varyColors val="0"/>
        <c:ser>
          <c:idx val="8"/>
          <c:order val="0"/>
          <c:tx>
            <c:strRef>
              <c:f>Sheet1!$A$2</c:f>
              <c:strCache>
                <c:ptCount val="1"/>
                <c:pt idx="0">
                  <c:v>Japan</c:v>
                </c:pt>
              </c:strCache>
            </c:strRef>
          </c:tx>
          <c:spPr>
            <a:ln w="38099">
              <a:solidFill>
                <a:srgbClr val="CC3300"/>
              </a:solidFill>
              <a:prstDash val="solid"/>
            </a:ln>
          </c:spPr>
          <c:marker>
            <c:symbol val="none"/>
          </c:marker>
          <c:cat>
            <c:numRef>
              <c:f>Sheet1!$B$1:$L$1</c:f>
              <c:numCache>
                <c:formatCode>General</c:formatCode>
                <c:ptCount val="11"/>
                <c:pt idx="0">
                  <c:v>1950.0</c:v>
                </c:pt>
                <c:pt idx="1">
                  <c:v>1960.0</c:v>
                </c:pt>
                <c:pt idx="2">
                  <c:v>1970.0</c:v>
                </c:pt>
                <c:pt idx="3">
                  <c:v>1980.0</c:v>
                </c:pt>
                <c:pt idx="4">
                  <c:v>1990.0</c:v>
                </c:pt>
                <c:pt idx="5">
                  <c:v>2000.0</c:v>
                </c:pt>
                <c:pt idx="6">
                  <c:v>2010.0</c:v>
                </c:pt>
                <c:pt idx="7">
                  <c:v>2020.0</c:v>
                </c:pt>
                <c:pt idx="8">
                  <c:v>2030.0</c:v>
                </c:pt>
                <c:pt idx="9">
                  <c:v>2040.0</c:v>
                </c:pt>
                <c:pt idx="10">
                  <c:v>2050.0</c:v>
                </c:pt>
              </c:numCache>
            </c:numRef>
          </c:cat>
          <c:val>
            <c:numRef>
              <c:f>Sheet1!$B$2:$L$2</c:f>
              <c:numCache>
                <c:formatCode>General</c:formatCode>
                <c:ptCount val="11"/>
                <c:pt idx="0">
                  <c:v>7.7</c:v>
                </c:pt>
                <c:pt idx="1">
                  <c:v>8.9</c:v>
                </c:pt>
                <c:pt idx="2">
                  <c:v>10.6</c:v>
                </c:pt>
                <c:pt idx="3">
                  <c:v>12.9</c:v>
                </c:pt>
                <c:pt idx="4">
                  <c:v>17.4</c:v>
                </c:pt>
                <c:pt idx="5">
                  <c:v>23.2</c:v>
                </c:pt>
                <c:pt idx="6">
                  <c:v>30.0</c:v>
                </c:pt>
                <c:pt idx="7">
                  <c:v>33.7</c:v>
                </c:pt>
                <c:pt idx="8">
                  <c:v>36.9</c:v>
                </c:pt>
                <c:pt idx="9">
                  <c:v>41.3</c:v>
                </c:pt>
                <c:pt idx="10">
                  <c:v>42.3</c:v>
                </c:pt>
              </c:numCache>
            </c:numRef>
          </c:val>
          <c:smooth val="0"/>
        </c:ser>
        <c:ser>
          <c:idx val="9"/>
          <c:order val="1"/>
          <c:tx>
            <c:strRef>
              <c:f>Sheet1!$A$3</c:f>
              <c:strCache>
                <c:ptCount val="1"/>
                <c:pt idx="0">
                  <c:v>Germany</c:v>
                </c:pt>
              </c:strCache>
            </c:strRef>
          </c:tx>
          <c:spPr>
            <a:ln w="38099">
              <a:solidFill>
                <a:srgbClr val="FFCC00"/>
              </a:solidFill>
              <a:prstDash val="solid"/>
            </a:ln>
          </c:spPr>
          <c:marker>
            <c:symbol val="none"/>
          </c:marker>
          <c:cat>
            <c:numRef>
              <c:f>Sheet1!$B$1:$L$1</c:f>
              <c:numCache>
                <c:formatCode>General</c:formatCode>
                <c:ptCount val="11"/>
                <c:pt idx="0">
                  <c:v>1950.0</c:v>
                </c:pt>
                <c:pt idx="1">
                  <c:v>1960.0</c:v>
                </c:pt>
                <c:pt idx="2">
                  <c:v>1970.0</c:v>
                </c:pt>
                <c:pt idx="3">
                  <c:v>1980.0</c:v>
                </c:pt>
                <c:pt idx="4">
                  <c:v>1990.0</c:v>
                </c:pt>
                <c:pt idx="5">
                  <c:v>2000.0</c:v>
                </c:pt>
                <c:pt idx="6">
                  <c:v>2010.0</c:v>
                </c:pt>
                <c:pt idx="7">
                  <c:v>2020.0</c:v>
                </c:pt>
                <c:pt idx="8">
                  <c:v>2030.0</c:v>
                </c:pt>
                <c:pt idx="9">
                  <c:v>2040.0</c:v>
                </c:pt>
                <c:pt idx="10">
                  <c:v>2050.0</c:v>
                </c:pt>
              </c:numCache>
            </c:numRef>
          </c:cat>
          <c:val>
            <c:numRef>
              <c:f>Sheet1!$B$3:$L$3</c:f>
              <c:numCache>
                <c:formatCode>General</c:formatCode>
                <c:ptCount val="11"/>
                <c:pt idx="0">
                  <c:v>14.6</c:v>
                </c:pt>
                <c:pt idx="1">
                  <c:v>17.3</c:v>
                </c:pt>
                <c:pt idx="2">
                  <c:v>19.9</c:v>
                </c:pt>
                <c:pt idx="3">
                  <c:v>19.3</c:v>
                </c:pt>
                <c:pt idx="4">
                  <c:v>20.4</c:v>
                </c:pt>
                <c:pt idx="5">
                  <c:v>23.2</c:v>
                </c:pt>
                <c:pt idx="6">
                  <c:v>25.7</c:v>
                </c:pt>
                <c:pt idx="7">
                  <c:v>29.9</c:v>
                </c:pt>
                <c:pt idx="8">
                  <c:v>36.1</c:v>
                </c:pt>
                <c:pt idx="9">
                  <c:v>37.0</c:v>
                </c:pt>
                <c:pt idx="10">
                  <c:v>38.1</c:v>
                </c:pt>
              </c:numCache>
            </c:numRef>
          </c:val>
          <c:smooth val="0"/>
        </c:ser>
        <c:ser>
          <c:idx val="10"/>
          <c:order val="2"/>
          <c:tx>
            <c:strRef>
              <c:f>Sheet1!$A$4</c:f>
              <c:strCache>
                <c:ptCount val="1"/>
                <c:pt idx="0">
                  <c:v>China</c:v>
                </c:pt>
              </c:strCache>
            </c:strRef>
          </c:tx>
          <c:spPr>
            <a:ln w="38099">
              <a:solidFill>
                <a:srgbClr val="669900"/>
              </a:solidFill>
              <a:prstDash val="solid"/>
            </a:ln>
          </c:spPr>
          <c:marker>
            <c:symbol val="none"/>
          </c:marker>
          <c:cat>
            <c:numRef>
              <c:f>Sheet1!$B$1:$L$1</c:f>
              <c:numCache>
                <c:formatCode>General</c:formatCode>
                <c:ptCount val="11"/>
                <c:pt idx="0">
                  <c:v>1950.0</c:v>
                </c:pt>
                <c:pt idx="1">
                  <c:v>1960.0</c:v>
                </c:pt>
                <c:pt idx="2">
                  <c:v>1970.0</c:v>
                </c:pt>
                <c:pt idx="3">
                  <c:v>1980.0</c:v>
                </c:pt>
                <c:pt idx="4">
                  <c:v>1990.0</c:v>
                </c:pt>
                <c:pt idx="5">
                  <c:v>2000.0</c:v>
                </c:pt>
                <c:pt idx="6">
                  <c:v>2010.0</c:v>
                </c:pt>
                <c:pt idx="7">
                  <c:v>2020.0</c:v>
                </c:pt>
                <c:pt idx="8">
                  <c:v>2030.0</c:v>
                </c:pt>
                <c:pt idx="9">
                  <c:v>2040.0</c:v>
                </c:pt>
                <c:pt idx="10">
                  <c:v>2050.0</c:v>
                </c:pt>
              </c:numCache>
            </c:numRef>
          </c:cat>
          <c:val>
            <c:numRef>
              <c:f>Sheet1!$B$4:$L$4</c:f>
              <c:numCache>
                <c:formatCode>General</c:formatCode>
                <c:ptCount val="11"/>
                <c:pt idx="0">
                  <c:v>7.5</c:v>
                </c:pt>
                <c:pt idx="1">
                  <c:v>7.2</c:v>
                </c:pt>
                <c:pt idx="2">
                  <c:v>6.8</c:v>
                </c:pt>
                <c:pt idx="3">
                  <c:v>7.4</c:v>
                </c:pt>
                <c:pt idx="4">
                  <c:v>8.6</c:v>
                </c:pt>
                <c:pt idx="5">
                  <c:v>10.1</c:v>
                </c:pt>
                <c:pt idx="6">
                  <c:v>12.3</c:v>
                </c:pt>
                <c:pt idx="7">
                  <c:v>16.7</c:v>
                </c:pt>
                <c:pt idx="8">
                  <c:v>23.3</c:v>
                </c:pt>
                <c:pt idx="9">
                  <c:v>27.3</c:v>
                </c:pt>
                <c:pt idx="10">
                  <c:v>29.9</c:v>
                </c:pt>
              </c:numCache>
            </c:numRef>
          </c:val>
          <c:smooth val="0"/>
        </c:ser>
        <c:ser>
          <c:idx val="11"/>
          <c:order val="3"/>
          <c:tx>
            <c:strRef>
              <c:f>Sheet1!$A$5</c:f>
              <c:strCache>
                <c:ptCount val="1"/>
                <c:pt idx="0">
                  <c:v>United States</c:v>
                </c:pt>
              </c:strCache>
            </c:strRef>
          </c:tx>
          <c:spPr>
            <a:ln w="38099">
              <a:solidFill>
                <a:srgbClr val="CC00CC"/>
              </a:solidFill>
              <a:prstDash val="solid"/>
            </a:ln>
          </c:spPr>
          <c:marker>
            <c:symbol val="none"/>
          </c:marker>
          <c:cat>
            <c:numRef>
              <c:f>Sheet1!$B$1:$L$1</c:f>
              <c:numCache>
                <c:formatCode>General</c:formatCode>
                <c:ptCount val="11"/>
                <c:pt idx="0">
                  <c:v>1950.0</c:v>
                </c:pt>
                <c:pt idx="1">
                  <c:v>1960.0</c:v>
                </c:pt>
                <c:pt idx="2">
                  <c:v>1970.0</c:v>
                </c:pt>
                <c:pt idx="3">
                  <c:v>1980.0</c:v>
                </c:pt>
                <c:pt idx="4">
                  <c:v>1990.0</c:v>
                </c:pt>
                <c:pt idx="5">
                  <c:v>2000.0</c:v>
                </c:pt>
                <c:pt idx="6">
                  <c:v>2010.0</c:v>
                </c:pt>
                <c:pt idx="7">
                  <c:v>2020.0</c:v>
                </c:pt>
                <c:pt idx="8">
                  <c:v>2030.0</c:v>
                </c:pt>
                <c:pt idx="9">
                  <c:v>2040.0</c:v>
                </c:pt>
                <c:pt idx="10">
                  <c:v>2050.0</c:v>
                </c:pt>
              </c:numCache>
            </c:numRef>
          </c:cat>
          <c:val>
            <c:numRef>
              <c:f>Sheet1!$B$5:$L$5</c:f>
              <c:numCache>
                <c:formatCode>General</c:formatCode>
                <c:ptCount val="11"/>
                <c:pt idx="0">
                  <c:v>12.5</c:v>
                </c:pt>
                <c:pt idx="1">
                  <c:v>13.3</c:v>
                </c:pt>
                <c:pt idx="2">
                  <c:v>14.1</c:v>
                </c:pt>
                <c:pt idx="3">
                  <c:v>15.6</c:v>
                </c:pt>
                <c:pt idx="4">
                  <c:v>16.6</c:v>
                </c:pt>
                <c:pt idx="5">
                  <c:v>16.1</c:v>
                </c:pt>
                <c:pt idx="6">
                  <c:v>18.3</c:v>
                </c:pt>
                <c:pt idx="7">
                  <c:v>22.8</c:v>
                </c:pt>
                <c:pt idx="8">
                  <c:v>25.8</c:v>
                </c:pt>
                <c:pt idx="9">
                  <c:v>26.3</c:v>
                </c:pt>
                <c:pt idx="10">
                  <c:v>26.9</c:v>
                </c:pt>
              </c:numCache>
            </c:numRef>
          </c:val>
          <c:smooth val="0"/>
        </c:ser>
        <c:ser>
          <c:idx val="0"/>
          <c:order val="4"/>
          <c:tx>
            <c:strRef>
              <c:f>Sheet1!$A$6</c:f>
              <c:strCache>
                <c:ptCount val="1"/>
                <c:pt idx="0">
                  <c:v>Brazil</c:v>
                </c:pt>
              </c:strCache>
            </c:strRef>
          </c:tx>
          <c:spPr>
            <a:ln w="38099">
              <a:solidFill>
                <a:srgbClr val="FF0000"/>
              </a:solidFill>
              <a:prstDash val="solid"/>
            </a:ln>
          </c:spPr>
          <c:marker>
            <c:symbol val="none"/>
          </c:marker>
          <c:cat>
            <c:numRef>
              <c:f>Sheet1!$B$1:$L$1</c:f>
              <c:numCache>
                <c:formatCode>General</c:formatCode>
                <c:ptCount val="11"/>
                <c:pt idx="0">
                  <c:v>1950.0</c:v>
                </c:pt>
                <c:pt idx="1">
                  <c:v>1960.0</c:v>
                </c:pt>
                <c:pt idx="2">
                  <c:v>1970.0</c:v>
                </c:pt>
                <c:pt idx="3">
                  <c:v>1980.0</c:v>
                </c:pt>
                <c:pt idx="4">
                  <c:v>1990.0</c:v>
                </c:pt>
                <c:pt idx="5">
                  <c:v>2000.0</c:v>
                </c:pt>
                <c:pt idx="6">
                  <c:v>2010.0</c:v>
                </c:pt>
                <c:pt idx="7">
                  <c:v>2020.0</c:v>
                </c:pt>
                <c:pt idx="8">
                  <c:v>2030.0</c:v>
                </c:pt>
                <c:pt idx="9">
                  <c:v>2040.0</c:v>
                </c:pt>
                <c:pt idx="10">
                  <c:v>2050.0</c:v>
                </c:pt>
              </c:numCache>
            </c:numRef>
          </c:cat>
          <c:val>
            <c:numRef>
              <c:f>Sheet1!$B$6:$L$6</c:f>
              <c:numCache>
                <c:formatCode>General</c:formatCode>
                <c:ptCount val="11"/>
                <c:pt idx="0">
                  <c:v>4.9</c:v>
                </c:pt>
                <c:pt idx="1">
                  <c:v>5.3</c:v>
                </c:pt>
                <c:pt idx="2">
                  <c:v>5.7</c:v>
                </c:pt>
                <c:pt idx="3">
                  <c:v>6.2</c:v>
                </c:pt>
                <c:pt idx="4">
                  <c:v>6.7</c:v>
                </c:pt>
                <c:pt idx="5">
                  <c:v>7.8</c:v>
                </c:pt>
                <c:pt idx="6">
                  <c:v>9.700000000000001</c:v>
                </c:pt>
                <c:pt idx="7">
                  <c:v>13.1</c:v>
                </c:pt>
                <c:pt idx="8">
                  <c:v>17.1</c:v>
                </c:pt>
                <c:pt idx="9">
                  <c:v>20.6</c:v>
                </c:pt>
                <c:pt idx="10">
                  <c:v>23.6</c:v>
                </c:pt>
              </c:numCache>
            </c:numRef>
          </c:val>
          <c:smooth val="0"/>
        </c:ser>
        <c:ser>
          <c:idx val="12"/>
          <c:order val="5"/>
          <c:tx>
            <c:strRef>
              <c:f>Sheet1!$A$7</c:f>
              <c:strCache>
                <c:ptCount val="1"/>
                <c:pt idx="0">
                  <c:v>India</c:v>
                </c:pt>
              </c:strCache>
            </c:strRef>
          </c:tx>
          <c:spPr>
            <a:ln w="38099">
              <a:solidFill>
                <a:srgbClr val="0099FF"/>
              </a:solidFill>
              <a:prstDash val="solid"/>
            </a:ln>
          </c:spPr>
          <c:marker>
            <c:symbol val="none"/>
          </c:marker>
          <c:cat>
            <c:numRef>
              <c:f>Sheet1!$B$1:$L$1</c:f>
              <c:numCache>
                <c:formatCode>General</c:formatCode>
                <c:ptCount val="11"/>
                <c:pt idx="0">
                  <c:v>1950.0</c:v>
                </c:pt>
                <c:pt idx="1">
                  <c:v>1960.0</c:v>
                </c:pt>
                <c:pt idx="2">
                  <c:v>1970.0</c:v>
                </c:pt>
                <c:pt idx="3">
                  <c:v>1980.0</c:v>
                </c:pt>
                <c:pt idx="4">
                  <c:v>1990.0</c:v>
                </c:pt>
                <c:pt idx="5">
                  <c:v>2000.0</c:v>
                </c:pt>
                <c:pt idx="6">
                  <c:v>2010.0</c:v>
                </c:pt>
                <c:pt idx="7">
                  <c:v>2020.0</c:v>
                </c:pt>
                <c:pt idx="8">
                  <c:v>2030.0</c:v>
                </c:pt>
                <c:pt idx="9">
                  <c:v>2040.0</c:v>
                </c:pt>
                <c:pt idx="10">
                  <c:v>2050.0</c:v>
                </c:pt>
              </c:numCache>
            </c:numRef>
          </c:cat>
          <c:val>
            <c:numRef>
              <c:f>Sheet1!$B$7:$L$7</c:f>
              <c:numCache>
                <c:formatCode>General</c:formatCode>
                <c:ptCount val="11"/>
                <c:pt idx="0">
                  <c:v>5.6</c:v>
                </c:pt>
                <c:pt idx="1">
                  <c:v>5.7</c:v>
                </c:pt>
                <c:pt idx="2">
                  <c:v>6.0</c:v>
                </c:pt>
                <c:pt idx="3">
                  <c:v>6.5</c:v>
                </c:pt>
                <c:pt idx="4">
                  <c:v>6.8</c:v>
                </c:pt>
                <c:pt idx="5">
                  <c:v>7.6</c:v>
                </c:pt>
                <c:pt idx="6">
                  <c:v>8.700000000000001</c:v>
                </c:pt>
                <c:pt idx="7">
                  <c:v>11.0</c:v>
                </c:pt>
                <c:pt idx="8">
                  <c:v>14.0</c:v>
                </c:pt>
                <c:pt idx="9">
                  <c:v>17.1</c:v>
                </c:pt>
                <c:pt idx="10">
                  <c:v>20.6</c:v>
                </c:pt>
              </c:numCache>
            </c:numRef>
          </c:val>
          <c:smooth val="0"/>
        </c:ser>
        <c:ser>
          <c:idx val="1"/>
          <c:order val="6"/>
          <c:tx>
            <c:strRef>
              <c:f>Sheet1!$A$8</c:f>
              <c:strCache>
                <c:ptCount val="1"/>
                <c:pt idx="0">
                  <c:v>Cambodia</c:v>
                </c:pt>
              </c:strCache>
            </c:strRef>
          </c:tx>
          <c:spPr>
            <a:ln w="38099">
              <a:solidFill>
                <a:srgbClr val="000000"/>
              </a:solidFill>
              <a:prstDash val="solid"/>
            </a:ln>
          </c:spPr>
          <c:marker>
            <c:symbol val="square"/>
            <c:size val="8"/>
            <c:spPr>
              <a:noFill/>
              <a:ln>
                <a:solidFill>
                  <a:srgbClr val="808080"/>
                </a:solidFill>
                <a:prstDash val="solid"/>
              </a:ln>
            </c:spPr>
          </c:marker>
          <c:cat>
            <c:numRef>
              <c:f>Sheet1!$B$1:$L$1</c:f>
              <c:numCache>
                <c:formatCode>General</c:formatCode>
                <c:ptCount val="11"/>
                <c:pt idx="0">
                  <c:v>1950.0</c:v>
                </c:pt>
                <c:pt idx="1">
                  <c:v>1960.0</c:v>
                </c:pt>
                <c:pt idx="2">
                  <c:v>1970.0</c:v>
                </c:pt>
                <c:pt idx="3">
                  <c:v>1980.0</c:v>
                </c:pt>
                <c:pt idx="4">
                  <c:v>1990.0</c:v>
                </c:pt>
                <c:pt idx="5">
                  <c:v>2000.0</c:v>
                </c:pt>
                <c:pt idx="6">
                  <c:v>2010.0</c:v>
                </c:pt>
                <c:pt idx="7">
                  <c:v>2020.0</c:v>
                </c:pt>
                <c:pt idx="8">
                  <c:v>2030.0</c:v>
                </c:pt>
                <c:pt idx="9">
                  <c:v>2040.0</c:v>
                </c:pt>
                <c:pt idx="10">
                  <c:v>2050.0</c:v>
                </c:pt>
              </c:numCache>
            </c:numRef>
          </c:cat>
          <c:val>
            <c:numRef>
              <c:f>Sheet1!$B$8:$L$8</c:f>
              <c:numCache>
                <c:formatCode>General</c:formatCode>
                <c:ptCount val="11"/>
                <c:pt idx="0">
                  <c:v>4.5</c:v>
                </c:pt>
                <c:pt idx="1">
                  <c:v>4.5</c:v>
                </c:pt>
                <c:pt idx="2">
                  <c:v>4.6</c:v>
                </c:pt>
                <c:pt idx="3">
                  <c:v>4.9</c:v>
                </c:pt>
                <c:pt idx="4">
                  <c:v>4.4</c:v>
                </c:pt>
                <c:pt idx="5">
                  <c:v>4.4</c:v>
                </c:pt>
                <c:pt idx="6">
                  <c:v>5.0</c:v>
                </c:pt>
                <c:pt idx="7">
                  <c:v>6.0</c:v>
                </c:pt>
                <c:pt idx="8">
                  <c:v>7.4</c:v>
                </c:pt>
                <c:pt idx="9">
                  <c:v>7.7</c:v>
                </c:pt>
                <c:pt idx="10">
                  <c:v>11.7</c:v>
                </c:pt>
              </c:numCache>
            </c:numRef>
          </c:val>
          <c:smooth val="0"/>
        </c:ser>
        <c:ser>
          <c:idx val="6"/>
          <c:order val="7"/>
          <c:tx>
            <c:strRef>
              <c:f>Sheet1!$A$9</c:f>
              <c:strCache>
                <c:ptCount val="1"/>
                <c:pt idx="0">
                  <c:v>Nigeria</c:v>
                </c:pt>
              </c:strCache>
            </c:strRef>
          </c:tx>
          <c:spPr>
            <a:ln w="38099">
              <a:solidFill>
                <a:srgbClr val="00FF00"/>
              </a:solidFill>
              <a:prstDash val="solid"/>
            </a:ln>
          </c:spPr>
          <c:marker>
            <c:symbol val="square"/>
            <c:size val="8"/>
            <c:spPr>
              <a:noFill/>
              <a:ln>
                <a:solidFill>
                  <a:srgbClr val="00FF00"/>
                </a:solidFill>
                <a:prstDash val="solid"/>
              </a:ln>
            </c:spPr>
          </c:marker>
          <c:cat>
            <c:numRef>
              <c:f>Sheet1!$B$1:$L$1</c:f>
              <c:numCache>
                <c:formatCode>General</c:formatCode>
                <c:ptCount val="11"/>
                <c:pt idx="0">
                  <c:v>1950.0</c:v>
                </c:pt>
                <c:pt idx="1">
                  <c:v>1960.0</c:v>
                </c:pt>
                <c:pt idx="2">
                  <c:v>1970.0</c:v>
                </c:pt>
                <c:pt idx="3">
                  <c:v>1980.0</c:v>
                </c:pt>
                <c:pt idx="4">
                  <c:v>1990.0</c:v>
                </c:pt>
                <c:pt idx="5">
                  <c:v>2000.0</c:v>
                </c:pt>
                <c:pt idx="6">
                  <c:v>2010.0</c:v>
                </c:pt>
                <c:pt idx="7">
                  <c:v>2020.0</c:v>
                </c:pt>
                <c:pt idx="8">
                  <c:v>2030.0</c:v>
                </c:pt>
                <c:pt idx="9">
                  <c:v>2040.0</c:v>
                </c:pt>
                <c:pt idx="10">
                  <c:v>2050.0</c:v>
                </c:pt>
              </c:numCache>
            </c:numRef>
          </c:cat>
          <c:val>
            <c:numRef>
              <c:f>Sheet1!$B$9:$L$9</c:f>
              <c:numCache>
                <c:formatCode>General</c:formatCode>
                <c:ptCount val="11"/>
                <c:pt idx="0">
                  <c:v>5.1</c:v>
                </c:pt>
                <c:pt idx="1">
                  <c:v>5.2</c:v>
                </c:pt>
                <c:pt idx="2">
                  <c:v>4.9</c:v>
                </c:pt>
                <c:pt idx="3">
                  <c:v>4.7</c:v>
                </c:pt>
                <c:pt idx="4">
                  <c:v>4.7</c:v>
                </c:pt>
                <c:pt idx="5">
                  <c:v>4.8</c:v>
                </c:pt>
                <c:pt idx="6">
                  <c:v>4.9</c:v>
                </c:pt>
                <c:pt idx="7">
                  <c:v>5.4</c:v>
                </c:pt>
                <c:pt idx="8">
                  <c:v>6.1</c:v>
                </c:pt>
                <c:pt idx="9">
                  <c:v>7.7</c:v>
                </c:pt>
                <c:pt idx="10">
                  <c:v>10.3</c:v>
                </c:pt>
              </c:numCache>
            </c:numRef>
          </c:val>
          <c:smooth val="0"/>
        </c:ser>
        <c:dLbls>
          <c:showLegendKey val="0"/>
          <c:showVal val="0"/>
          <c:showCatName val="0"/>
          <c:showSerName val="0"/>
          <c:showPercent val="0"/>
          <c:showBubbleSize val="0"/>
        </c:dLbls>
        <c:marker val="1"/>
        <c:smooth val="0"/>
        <c:axId val="-2128081800"/>
        <c:axId val="-2128076616"/>
      </c:lineChart>
      <c:catAx>
        <c:axId val="-2128081800"/>
        <c:scaling>
          <c:orientation val="minMax"/>
        </c:scaling>
        <c:delete val="0"/>
        <c:axPos val="b"/>
        <c:numFmt formatCode="General" sourceLinked="1"/>
        <c:majorTickMark val="out"/>
        <c:minorTickMark val="none"/>
        <c:tickLblPos val="nextTo"/>
        <c:spPr>
          <a:ln w="3175">
            <a:solidFill>
              <a:schemeClr val="tx1"/>
            </a:solidFill>
            <a:prstDash val="solid"/>
          </a:ln>
        </c:spPr>
        <c:txPr>
          <a:bodyPr rot="0" vert="horz"/>
          <a:lstStyle/>
          <a:p>
            <a:pPr>
              <a:defRPr sz="1500" b="1" i="0" u="none" strike="noStrike" baseline="0">
                <a:solidFill>
                  <a:schemeClr val="tx1"/>
                </a:solidFill>
                <a:latin typeface="Arial"/>
                <a:ea typeface="Arial"/>
                <a:cs typeface="Arial"/>
              </a:defRPr>
            </a:pPr>
            <a:endParaRPr lang="en-US"/>
          </a:p>
        </c:txPr>
        <c:crossAx val="-2128076616"/>
        <c:crosses val="autoZero"/>
        <c:auto val="1"/>
        <c:lblAlgn val="ctr"/>
        <c:lblOffset val="100"/>
        <c:tickLblSkip val="1"/>
        <c:tickMarkSkip val="1"/>
        <c:noMultiLvlLbl val="0"/>
      </c:catAx>
      <c:valAx>
        <c:axId val="-2128076616"/>
        <c:scaling>
          <c:orientation val="minMax"/>
        </c:scaling>
        <c:delete val="0"/>
        <c:axPos val="l"/>
        <c:majorGridlines>
          <c:spPr>
            <a:ln w="3175">
              <a:solidFill>
                <a:schemeClr val="tx1"/>
              </a:solidFill>
              <a:prstDash val="solid"/>
            </a:ln>
          </c:spPr>
        </c:majorGridlines>
        <c:numFmt formatCode="General" sourceLinked="1"/>
        <c:majorTickMark val="out"/>
        <c:minorTickMark val="none"/>
        <c:tickLblPos val="nextTo"/>
        <c:spPr>
          <a:ln w="3175">
            <a:solidFill>
              <a:schemeClr val="tx1"/>
            </a:solidFill>
            <a:prstDash val="solid"/>
          </a:ln>
        </c:spPr>
        <c:txPr>
          <a:bodyPr rot="0" vert="horz"/>
          <a:lstStyle/>
          <a:p>
            <a:pPr>
              <a:defRPr sz="1500" b="1" i="0" u="none" strike="noStrike" baseline="0">
                <a:solidFill>
                  <a:schemeClr val="tx1"/>
                </a:solidFill>
                <a:latin typeface="Arial"/>
                <a:ea typeface="Arial"/>
                <a:cs typeface="Arial"/>
              </a:defRPr>
            </a:pPr>
            <a:endParaRPr lang="en-US"/>
          </a:p>
        </c:txPr>
        <c:crossAx val="-2128081800"/>
        <c:crosses val="autoZero"/>
        <c:crossBetween val="between"/>
      </c:valAx>
      <c:spPr>
        <a:noFill/>
        <a:ln w="12700">
          <a:solidFill>
            <a:schemeClr val="tx1"/>
          </a:solidFill>
          <a:prstDash val="solid"/>
        </a:ln>
      </c:spPr>
    </c:plotArea>
    <c:legend>
      <c:legendPos val="r"/>
      <c:layout>
        <c:manualLayout>
          <c:xMode val="edge"/>
          <c:yMode val="edge"/>
          <c:x val="0.800668151447661"/>
          <c:y val="0.127243066884176"/>
          <c:w val="0.199331848552339"/>
          <c:h val="0.721044045676999"/>
        </c:manualLayout>
      </c:layout>
      <c:overlay val="0"/>
      <c:spPr>
        <a:noFill/>
        <a:ln w="3175">
          <a:solidFill>
            <a:schemeClr val="tx1"/>
          </a:solidFill>
          <a:prstDash val="solid"/>
        </a:ln>
      </c:spPr>
      <c:txPr>
        <a:bodyPr/>
        <a:lstStyle/>
        <a:p>
          <a:pPr>
            <a:defRPr sz="1470" b="1" i="0" u="none" strike="noStrike" baseline="0">
              <a:solidFill>
                <a:schemeClr val="tx1"/>
              </a:solidFill>
              <a:latin typeface="Arial"/>
              <a:ea typeface="Arial"/>
              <a:cs typeface="Arial"/>
            </a:defRPr>
          </a:pPr>
          <a:endParaRPr lang="en-US"/>
        </a:p>
      </c:txPr>
    </c:legend>
    <c:plotVisOnly val="1"/>
    <c:dispBlanksAs val="gap"/>
    <c:showDLblsOverMax val="0"/>
  </c:chart>
  <c:spPr>
    <a:noFill/>
    <a:ln>
      <a:noFill/>
    </a:ln>
  </c:spPr>
  <c:txPr>
    <a:bodyPr/>
    <a:lstStyle/>
    <a:p>
      <a:pPr>
        <a:defRPr sz="1500" b="1" i="0" u="none" strike="noStrike" baseline="0">
          <a:solidFill>
            <a:schemeClr val="tx1"/>
          </a:solidFill>
          <a:latin typeface="Arial"/>
          <a:ea typeface="Arial"/>
          <a:cs typeface="Arial"/>
        </a:defRPr>
      </a:pPr>
      <a:endParaRPr lang="en-US"/>
    </a:p>
  </c:tx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4401972872997"/>
          <c:y val="0.0604838709677421"/>
          <c:w val="0.853267570900123"/>
          <c:h val="0.608870967741935"/>
        </c:manualLayout>
      </c:layout>
      <c:lineChart>
        <c:grouping val="standard"/>
        <c:varyColors val="0"/>
        <c:ser>
          <c:idx val="1"/>
          <c:order val="0"/>
          <c:tx>
            <c:strRef>
              <c:f>Sheet1!$B$1</c:f>
              <c:strCache>
                <c:ptCount val="1"/>
                <c:pt idx="0">
                  <c:v>Scenario 1</c:v>
                </c:pt>
              </c:strCache>
            </c:strRef>
          </c:tx>
          <c:spPr>
            <a:ln w="50800">
              <a:solidFill>
                <a:srgbClr val="FF0000"/>
              </a:solidFill>
              <a:prstDash val="solid"/>
            </a:ln>
          </c:spPr>
          <c:marker>
            <c:symbol val="square"/>
            <c:size val="4"/>
            <c:spPr>
              <a:solidFill>
                <a:srgbClr val="000000"/>
              </a:solidFill>
              <a:ln>
                <a:solidFill>
                  <a:srgbClr val="000000"/>
                </a:solidFill>
                <a:prstDash val="solid"/>
              </a:ln>
            </c:spPr>
          </c:marker>
          <c:val>
            <c:numRef>
              <c:f>Sheet1!$B$2:$B$57</c:f>
              <c:numCache>
                <c:formatCode>General</c:formatCode>
                <c:ptCount val="56"/>
                <c:pt idx="0">
                  <c:v>100.0</c:v>
                </c:pt>
                <c:pt idx="1">
                  <c:v>66.0</c:v>
                </c:pt>
                <c:pt idx="2">
                  <c:v>64.0</c:v>
                </c:pt>
                <c:pt idx="3">
                  <c:v>62.0</c:v>
                </c:pt>
                <c:pt idx="4">
                  <c:v>60.0</c:v>
                </c:pt>
                <c:pt idx="5">
                  <c:v>59.0</c:v>
                </c:pt>
                <c:pt idx="6">
                  <c:v>58.0</c:v>
                </c:pt>
                <c:pt idx="7">
                  <c:v>57.0</c:v>
                </c:pt>
                <c:pt idx="8">
                  <c:v>56.0</c:v>
                </c:pt>
                <c:pt idx="9">
                  <c:v>55.0</c:v>
                </c:pt>
                <c:pt idx="10">
                  <c:v>54.0</c:v>
                </c:pt>
                <c:pt idx="11">
                  <c:v>53.0</c:v>
                </c:pt>
                <c:pt idx="12">
                  <c:v>52.0</c:v>
                </c:pt>
                <c:pt idx="13">
                  <c:v>51.0</c:v>
                </c:pt>
                <c:pt idx="14">
                  <c:v>50.0</c:v>
                </c:pt>
                <c:pt idx="15">
                  <c:v>49.0</c:v>
                </c:pt>
                <c:pt idx="16">
                  <c:v>48.0</c:v>
                </c:pt>
                <c:pt idx="17">
                  <c:v>47.0</c:v>
                </c:pt>
                <c:pt idx="18">
                  <c:v>46.0</c:v>
                </c:pt>
                <c:pt idx="19">
                  <c:v>45.0</c:v>
                </c:pt>
                <c:pt idx="20">
                  <c:v>44.0</c:v>
                </c:pt>
                <c:pt idx="21">
                  <c:v>43.0</c:v>
                </c:pt>
                <c:pt idx="22">
                  <c:v>42.0</c:v>
                </c:pt>
                <c:pt idx="23">
                  <c:v>41.0</c:v>
                </c:pt>
                <c:pt idx="24">
                  <c:v>40.0</c:v>
                </c:pt>
                <c:pt idx="25">
                  <c:v>38.0</c:v>
                </c:pt>
                <c:pt idx="26">
                  <c:v>37.0</c:v>
                </c:pt>
                <c:pt idx="27">
                  <c:v>36.0</c:v>
                </c:pt>
                <c:pt idx="28">
                  <c:v>35.0</c:v>
                </c:pt>
                <c:pt idx="29">
                  <c:v>33.0</c:v>
                </c:pt>
                <c:pt idx="30">
                  <c:v>31.0</c:v>
                </c:pt>
                <c:pt idx="31">
                  <c:v>29.0</c:v>
                </c:pt>
                <c:pt idx="32">
                  <c:v>28.0</c:v>
                </c:pt>
                <c:pt idx="33">
                  <c:v>27.0</c:v>
                </c:pt>
                <c:pt idx="34">
                  <c:v>26.0</c:v>
                </c:pt>
                <c:pt idx="35">
                  <c:v>24.0</c:v>
                </c:pt>
                <c:pt idx="36">
                  <c:v>22.0</c:v>
                </c:pt>
                <c:pt idx="37">
                  <c:v>20.0</c:v>
                </c:pt>
                <c:pt idx="38">
                  <c:v>19.0</c:v>
                </c:pt>
                <c:pt idx="39">
                  <c:v>18.0</c:v>
                </c:pt>
                <c:pt idx="40">
                  <c:v>17.0</c:v>
                </c:pt>
                <c:pt idx="41">
                  <c:v>16.0</c:v>
                </c:pt>
                <c:pt idx="42">
                  <c:v>15.0</c:v>
                </c:pt>
                <c:pt idx="43">
                  <c:v>14.0</c:v>
                </c:pt>
                <c:pt idx="44">
                  <c:v>13.0</c:v>
                </c:pt>
                <c:pt idx="45">
                  <c:v>12.0</c:v>
                </c:pt>
                <c:pt idx="46">
                  <c:v>11.0</c:v>
                </c:pt>
                <c:pt idx="47">
                  <c:v>9.0</c:v>
                </c:pt>
                <c:pt idx="48">
                  <c:v>7.0</c:v>
                </c:pt>
                <c:pt idx="49">
                  <c:v>5.0</c:v>
                </c:pt>
                <c:pt idx="50">
                  <c:v>4.0</c:v>
                </c:pt>
                <c:pt idx="51">
                  <c:v>3.0</c:v>
                </c:pt>
                <c:pt idx="52">
                  <c:v>2.0</c:v>
                </c:pt>
                <c:pt idx="53">
                  <c:v>1.0</c:v>
                </c:pt>
                <c:pt idx="54">
                  <c:v>1.0</c:v>
                </c:pt>
                <c:pt idx="55">
                  <c:v>1.0</c:v>
                </c:pt>
              </c:numCache>
            </c:numRef>
          </c:val>
          <c:smooth val="0"/>
        </c:ser>
        <c:ser>
          <c:idx val="2"/>
          <c:order val="1"/>
          <c:tx>
            <c:strRef>
              <c:f>Sheet1!$C$1</c:f>
              <c:strCache>
                <c:ptCount val="1"/>
                <c:pt idx="0">
                  <c:v>Scenario 2</c:v>
                </c:pt>
              </c:strCache>
            </c:strRef>
          </c:tx>
          <c:spPr>
            <a:ln w="50800">
              <a:solidFill>
                <a:srgbClr val="0000FF"/>
              </a:solidFill>
            </a:ln>
          </c:spPr>
          <c:marker>
            <c:symbol val="none"/>
          </c:marker>
          <c:val>
            <c:numRef>
              <c:f>Sheet1!$C$2:$C$57</c:f>
              <c:numCache>
                <c:formatCode>General</c:formatCode>
                <c:ptCount val="56"/>
                <c:pt idx="0">
                  <c:v>100.0</c:v>
                </c:pt>
                <c:pt idx="1">
                  <c:v>100.0</c:v>
                </c:pt>
                <c:pt idx="2">
                  <c:v>100.0</c:v>
                </c:pt>
                <c:pt idx="3">
                  <c:v>100.0</c:v>
                </c:pt>
                <c:pt idx="4">
                  <c:v>100.0</c:v>
                </c:pt>
                <c:pt idx="5">
                  <c:v>99.0</c:v>
                </c:pt>
                <c:pt idx="6">
                  <c:v>99.0</c:v>
                </c:pt>
                <c:pt idx="7">
                  <c:v>99.0</c:v>
                </c:pt>
                <c:pt idx="8">
                  <c:v>99.0</c:v>
                </c:pt>
                <c:pt idx="9">
                  <c:v>99.0</c:v>
                </c:pt>
                <c:pt idx="10">
                  <c:v>99.0</c:v>
                </c:pt>
                <c:pt idx="11">
                  <c:v>98.0</c:v>
                </c:pt>
                <c:pt idx="12">
                  <c:v>98.0</c:v>
                </c:pt>
                <c:pt idx="13">
                  <c:v>98.0</c:v>
                </c:pt>
                <c:pt idx="14">
                  <c:v>98.0</c:v>
                </c:pt>
                <c:pt idx="15">
                  <c:v>98.0</c:v>
                </c:pt>
                <c:pt idx="16">
                  <c:v>98.0</c:v>
                </c:pt>
                <c:pt idx="17">
                  <c:v>97.0</c:v>
                </c:pt>
                <c:pt idx="18">
                  <c:v>97.0</c:v>
                </c:pt>
                <c:pt idx="19">
                  <c:v>97.0</c:v>
                </c:pt>
                <c:pt idx="20">
                  <c:v>97.0</c:v>
                </c:pt>
                <c:pt idx="21">
                  <c:v>96.0</c:v>
                </c:pt>
                <c:pt idx="22">
                  <c:v>96.0</c:v>
                </c:pt>
                <c:pt idx="23">
                  <c:v>95.0</c:v>
                </c:pt>
                <c:pt idx="24">
                  <c:v>95.0</c:v>
                </c:pt>
                <c:pt idx="25">
                  <c:v>94.0</c:v>
                </c:pt>
                <c:pt idx="26">
                  <c:v>94.0</c:v>
                </c:pt>
                <c:pt idx="27">
                  <c:v>93.0</c:v>
                </c:pt>
                <c:pt idx="28">
                  <c:v>93.0</c:v>
                </c:pt>
                <c:pt idx="29">
                  <c:v>92.0</c:v>
                </c:pt>
                <c:pt idx="30">
                  <c:v>91.0</c:v>
                </c:pt>
                <c:pt idx="31">
                  <c:v>90.0</c:v>
                </c:pt>
                <c:pt idx="32">
                  <c:v>88.0</c:v>
                </c:pt>
                <c:pt idx="33">
                  <c:v>86.0</c:v>
                </c:pt>
                <c:pt idx="34">
                  <c:v>84.0</c:v>
                </c:pt>
                <c:pt idx="35">
                  <c:v>82.0</c:v>
                </c:pt>
                <c:pt idx="36">
                  <c:v>80.0</c:v>
                </c:pt>
                <c:pt idx="37">
                  <c:v>75.0</c:v>
                </c:pt>
                <c:pt idx="38">
                  <c:v>70.0</c:v>
                </c:pt>
                <c:pt idx="39">
                  <c:v>65.0</c:v>
                </c:pt>
                <c:pt idx="40">
                  <c:v>60.0</c:v>
                </c:pt>
                <c:pt idx="41">
                  <c:v>55.0</c:v>
                </c:pt>
                <c:pt idx="42">
                  <c:v>50.0</c:v>
                </c:pt>
                <c:pt idx="43">
                  <c:v>45.0</c:v>
                </c:pt>
                <c:pt idx="44">
                  <c:v>35.0</c:v>
                </c:pt>
                <c:pt idx="45">
                  <c:v>25.0</c:v>
                </c:pt>
                <c:pt idx="46">
                  <c:v>15.0</c:v>
                </c:pt>
                <c:pt idx="47">
                  <c:v>11.0</c:v>
                </c:pt>
                <c:pt idx="48">
                  <c:v>8.0</c:v>
                </c:pt>
                <c:pt idx="49">
                  <c:v>7.0</c:v>
                </c:pt>
                <c:pt idx="50">
                  <c:v>6.0</c:v>
                </c:pt>
                <c:pt idx="51">
                  <c:v>5.0</c:v>
                </c:pt>
                <c:pt idx="52">
                  <c:v>4.0</c:v>
                </c:pt>
                <c:pt idx="53">
                  <c:v>3.0</c:v>
                </c:pt>
                <c:pt idx="54">
                  <c:v>2.0</c:v>
                </c:pt>
                <c:pt idx="55">
                  <c:v>0.0</c:v>
                </c:pt>
              </c:numCache>
            </c:numRef>
          </c:val>
          <c:smooth val="0"/>
        </c:ser>
        <c:ser>
          <c:idx val="3"/>
          <c:order val="2"/>
          <c:tx>
            <c:strRef>
              <c:f>Sheet1!$D$1</c:f>
              <c:strCache>
                <c:ptCount val="1"/>
                <c:pt idx="0">
                  <c:v>Scenario 3</c:v>
                </c:pt>
              </c:strCache>
            </c:strRef>
          </c:tx>
          <c:spPr>
            <a:ln w="50800"/>
          </c:spPr>
          <c:marker>
            <c:symbol val="none"/>
          </c:marker>
          <c:val>
            <c:numRef>
              <c:f>Sheet1!$D$2:$D$57</c:f>
              <c:numCache>
                <c:formatCode>General</c:formatCode>
                <c:ptCount val="56"/>
                <c:pt idx="0">
                  <c:v>100.0</c:v>
                </c:pt>
                <c:pt idx="1">
                  <c:v>100.0</c:v>
                </c:pt>
                <c:pt idx="2">
                  <c:v>100.0</c:v>
                </c:pt>
                <c:pt idx="3">
                  <c:v>100.0</c:v>
                </c:pt>
                <c:pt idx="4">
                  <c:v>100.0</c:v>
                </c:pt>
                <c:pt idx="5">
                  <c:v>100.0</c:v>
                </c:pt>
                <c:pt idx="6">
                  <c:v>100.0</c:v>
                </c:pt>
                <c:pt idx="7">
                  <c:v>100.0</c:v>
                </c:pt>
                <c:pt idx="8">
                  <c:v>100.0</c:v>
                </c:pt>
                <c:pt idx="9">
                  <c:v>100.0</c:v>
                </c:pt>
                <c:pt idx="10">
                  <c:v>100.0</c:v>
                </c:pt>
                <c:pt idx="11">
                  <c:v>100.0</c:v>
                </c:pt>
                <c:pt idx="12">
                  <c:v>100.0</c:v>
                </c:pt>
                <c:pt idx="13">
                  <c:v>99.0</c:v>
                </c:pt>
                <c:pt idx="14">
                  <c:v>99.0</c:v>
                </c:pt>
                <c:pt idx="15">
                  <c:v>99.0</c:v>
                </c:pt>
                <c:pt idx="16">
                  <c:v>99.0</c:v>
                </c:pt>
                <c:pt idx="17">
                  <c:v>99.0</c:v>
                </c:pt>
                <c:pt idx="18">
                  <c:v>99.0</c:v>
                </c:pt>
                <c:pt idx="19">
                  <c:v>98.0</c:v>
                </c:pt>
                <c:pt idx="20">
                  <c:v>98.0</c:v>
                </c:pt>
                <c:pt idx="21">
                  <c:v>98.0</c:v>
                </c:pt>
                <c:pt idx="22">
                  <c:v>98.0</c:v>
                </c:pt>
                <c:pt idx="23">
                  <c:v>98.0</c:v>
                </c:pt>
                <c:pt idx="24">
                  <c:v>98.0</c:v>
                </c:pt>
                <c:pt idx="25">
                  <c:v>97.0</c:v>
                </c:pt>
                <c:pt idx="26">
                  <c:v>97.0</c:v>
                </c:pt>
                <c:pt idx="27">
                  <c:v>97.0</c:v>
                </c:pt>
                <c:pt idx="28">
                  <c:v>96.0</c:v>
                </c:pt>
                <c:pt idx="29">
                  <c:v>96.0</c:v>
                </c:pt>
                <c:pt idx="30">
                  <c:v>96.0</c:v>
                </c:pt>
                <c:pt idx="31">
                  <c:v>95.0</c:v>
                </c:pt>
                <c:pt idx="32">
                  <c:v>95.0</c:v>
                </c:pt>
                <c:pt idx="33">
                  <c:v>94.0</c:v>
                </c:pt>
                <c:pt idx="34">
                  <c:v>94.0</c:v>
                </c:pt>
                <c:pt idx="35">
                  <c:v>93.0</c:v>
                </c:pt>
                <c:pt idx="36">
                  <c:v>93.0</c:v>
                </c:pt>
                <c:pt idx="37">
                  <c:v>92.0</c:v>
                </c:pt>
                <c:pt idx="38">
                  <c:v>92.0</c:v>
                </c:pt>
                <c:pt idx="39">
                  <c:v>91.0</c:v>
                </c:pt>
                <c:pt idx="40">
                  <c:v>91.0</c:v>
                </c:pt>
                <c:pt idx="41">
                  <c:v>90.0</c:v>
                </c:pt>
                <c:pt idx="42">
                  <c:v>90.0</c:v>
                </c:pt>
                <c:pt idx="43">
                  <c:v>87.0</c:v>
                </c:pt>
                <c:pt idx="44">
                  <c:v>84.0</c:v>
                </c:pt>
                <c:pt idx="45">
                  <c:v>81.0</c:v>
                </c:pt>
                <c:pt idx="46">
                  <c:v>78.0</c:v>
                </c:pt>
                <c:pt idx="47">
                  <c:v>75.0</c:v>
                </c:pt>
                <c:pt idx="48">
                  <c:v>70.0</c:v>
                </c:pt>
                <c:pt idx="49">
                  <c:v>65.0</c:v>
                </c:pt>
                <c:pt idx="50">
                  <c:v>55.0</c:v>
                </c:pt>
                <c:pt idx="51">
                  <c:v>45.0</c:v>
                </c:pt>
                <c:pt idx="52">
                  <c:v>35.0</c:v>
                </c:pt>
                <c:pt idx="53">
                  <c:v>25.0</c:v>
                </c:pt>
                <c:pt idx="54">
                  <c:v>10.0</c:v>
                </c:pt>
                <c:pt idx="55">
                  <c:v>1.0</c:v>
                </c:pt>
              </c:numCache>
            </c:numRef>
          </c:val>
          <c:smooth val="0"/>
        </c:ser>
        <c:dLbls>
          <c:showLegendKey val="0"/>
          <c:showVal val="0"/>
          <c:showCatName val="0"/>
          <c:showSerName val="0"/>
          <c:showPercent val="0"/>
          <c:showBubbleSize val="0"/>
        </c:dLbls>
        <c:marker val="1"/>
        <c:smooth val="0"/>
        <c:axId val="-2127993304"/>
        <c:axId val="-2127987096"/>
      </c:lineChart>
      <c:catAx>
        <c:axId val="-2127993304"/>
        <c:scaling>
          <c:orientation val="minMax"/>
        </c:scaling>
        <c:delete val="0"/>
        <c:axPos val="b"/>
        <c:title>
          <c:tx>
            <c:rich>
              <a:bodyPr/>
              <a:lstStyle/>
              <a:p>
                <a:pPr>
                  <a:defRPr sz="1690" b="1" i="0" u="none" strike="noStrike" baseline="0">
                    <a:solidFill>
                      <a:schemeClr val="tx1"/>
                    </a:solidFill>
                    <a:latin typeface="Times New Roman"/>
                    <a:ea typeface="Times New Roman"/>
                    <a:cs typeface="Times New Roman"/>
                  </a:defRPr>
                </a:pPr>
                <a:r>
                  <a:rPr lang="en-US"/>
                  <a:t>Age</a:t>
                </a:r>
              </a:p>
            </c:rich>
          </c:tx>
          <c:layout>
            <c:manualLayout>
              <c:xMode val="edge"/>
              <c:yMode val="edge"/>
              <c:x val="0.532675709001233"/>
              <c:y val="0.816532258064516"/>
            </c:manualLayout>
          </c:layout>
          <c:overlay val="0"/>
          <c:spPr>
            <a:noFill/>
            <a:ln w="23853">
              <a:noFill/>
            </a:ln>
          </c:spPr>
        </c:title>
        <c:numFmt formatCode="General" sourceLinked="1"/>
        <c:majorTickMark val="out"/>
        <c:minorTickMark val="none"/>
        <c:tickLblPos val="none"/>
        <c:spPr>
          <a:ln w="2982">
            <a:solidFill>
              <a:schemeClr val="tx1"/>
            </a:solidFill>
            <a:prstDash val="solid"/>
          </a:ln>
        </c:spPr>
        <c:txPr>
          <a:bodyPr rot="-2700000" vert="horz"/>
          <a:lstStyle/>
          <a:p>
            <a:pPr>
              <a:defRPr sz="1690" b="1" i="0" u="none" strike="noStrike" baseline="0">
                <a:solidFill>
                  <a:schemeClr val="tx1"/>
                </a:solidFill>
                <a:latin typeface="Times New Roman"/>
                <a:ea typeface="Times New Roman"/>
                <a:cs typeface="Times New Roman"/>
              </a:defRPr>
            </a:pPr>
            <a:endParaRPr lang="en-US"/>
          </a:p>
        </c:txPr>
        <c:crossAx val="-2127987096"/>
        <c:crosses val="autoZero"/>
        <c:auto val="1"/>
        <c:lblAlgn val="ctr"/>
        <c:lblOffset val="100"/>
        <c:tickMarkSkip val="1"/>
        <c:noMultiLvlLbl val="0"/>
      </c:catAx>
      <c:valAx>
        <c:axId val="-2127987096"/>
        <c:scaling>
          <c:orientation val="minMax"/>
          <c:max val="100.0"/>
        </c:scaling>
        <c:delete val="0"/>
        <c:axPos val="l"/>
        <c:majorGridlines>
          <c:spPr>
            <a:ln w="2982">
              <a:solidFill>
                <a:srgbClr val="3366FF"/>
              </a:solidFill>
              <a:prstDash val="solid"/>
            </a:ln>
          </c:spPr>
        </c:majorGridlines>
        <c:title>
          <c:tx>
            <c:rich>
              <a:bodyPr/>
              <a:lstStyle/>
              <a:p>
                <a:pPr>
                  <a:defRPr sz="1690" b="1" i="0" u="none" strike="noStrike" baseline="0">
                    <a:solidFill>
                      <a:schemeClr val="tx1"/>
                    </a:solidFill>
                    <a:latin typeface="Times New Roman"/>
                    <a:ea typeface="Times New Roman"/>
                    <a:cs typeface="Times New Roman"/>
                  </a:defRPr>
                </a:pPr>
                <a:r>
                  <a:rPr lang="en-US"/>
                  <a:t>Percent surviving to age</a:t>
                </a:r>
              </a:p>
            </c:rich>
          </c:tx>
          <c:layout>
            <c:manualLayout>
              <c:xMode val="edge"/>
              <c:yMode val="edge"/>
              <c:x val="0.0135635018495686"/>
              <c:y val="0.106854838709677"/>
            </c:manualLayout>
          </c:layout>
          <c:overlay val="0"/>
          <c:spPr>
            <a:noFill/>
            <a:ln w="23853">
              <a:noFill/>
            </a:ln>
          </c:spPr>
        </c:title>
        <c:numFmt formatCode="General" sourceLinked="1"/>
        <c:majorTickMark val="out"/>
        <c:minorTickMark val="none"/>
        <c:tickLblPos val="nextTo"/>
        <c:spPr>
          <a:ln w="8945">
            <a:noFill/>
          </a:ln>
        </c:spPr>
        <c:txPr>
          <a:bodyPr rot="0" vert="horz"/>
          <a:lstStyle/>
          <a:p>
            <a:pPr>
              <a:defRPr sz="1690" b="1" i="0" u="none" strike="noStrike" baseline="0">
                <a:solidFill>
                  <a:schemeClr val="tx1"/>
                </a:solidFill>
                <a:latin typeface="Times New Roman"/>
                <a:ea typeface="Times New Roman"/>
                <a:cs typeface="Times New Roman"/>
              </a:defRPr>
            </a:pPr>
            <a:endParaRPr lang="en-US"/>
          </a:p>
        </c:txPr>
        <c:crossAx val="-2127993304"/>
        <c:crosses val="autoZero"/>
        <c:crossBetween val="between"/>
        <c:majorUnit val="10.0"/>
      </c:valAx>
      <c:spPr>
        <a:noFill/>
        <a:ln w="11926">
          <a:solidFill>
            <a:schemeClr val="tx1"/>
          </a:solidFill>
          <a:prstDash val="solid"/>
        </a:ln>
      </c:spPr>
    </c:plotArea>
    <c:legend>
      <c:legendPos val="b"/>
      <c:layout>
        <c:manualLayout>
          <c:xMode val="edge"/>
          <c:yMode val="edge"/>
          <c:x val="0.241676942046856"/>
          <c:y val="0.921370967741932"/>
          <c:w val="0.539366671714113"/>
          <c:h val="0.0549589800183147"/>
        </c:manualLayout>
      </c:layout>
      <c:overlay val="0"/>
      <c:spPr>
        <a:noFill/>
        <a:ln w="2982">
          <a:solidFill>
            <a:schemeClr val="tx1"/>
          </a:solidFill>
          <a:prstDash val="solid"/>
        </a:ln>
      </c:spPr>
      <c:txPr>
        <a:bodyPr/>
        <a:lstStyle/>
        <a:p>
          <a:pPr>
            <a:defRPr sz="1554" b="1" i="0" u="none" strike="noStrike" baseline="0">
              <a:solidFill>
                <a:schemeClr val="tx1"/>
              </a:solidFill>
              <a:latin typeface="Times New Roman"/>
              <a:ea typeface="Times New Roman"/>
              <a:cs typeface="Times New Roman"/>
            </a:defRPr>
          </a:pPr>
          <a:endParaRPr lang="en-US"/>
        </a:p>
      </c:txPr>
    </c:legend>
    <c:plotVisOnly val="1"/>
    <c:dispBlanksAs val="gap"/>
    <c:showDLblsOverMax val="0"/>
  </c:chart>
  <c:spPr>
    <a:noFill/>
    <a:ln>
      <a:noFill/>
    </a:ln>
  </c:spPr>
  <c:txPr>
    <a:bodyPr/>
    <a:lstStyle/>
    <a:p>
      <a:pPr>
        <a:defRPr sz="1690" b="1" i="0" u="none" strike="noStrike" baseline="0">
          <a:solidFill>
            <a:schemeClr val="tx1"/>
          </a:solidFill>
          <a:latin typeface="Times New Roman"/>
          <a:ea typeface="Times New Roman"/>
          <a:cs typeface="Times New Roman"/>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1108462455304"/>
          <c:y val="0.0628465804066544"/>
          <c:w val="0.855780691299166"/>
          <c:h val="0.77634011090573"/>
        </c:manualLayout>
      </c:layout>
      <c:lineChart>
        <c:grouping val="standard"/>
        <c:varyColors val="0"/>
        <c:ser>
          <c:idx val="0"/>
          <c:order val="0"/>
          <c:tx>
            <c:strRef>
              <c:f>Sheet1!$B$1</c:f>
              <c:strCache>
                <c:ptCount val="1"/>
                <c:pt idx="0">
                  <c:v>Proportion surviving</c:v>
                </c:pt>
              </c:strCache>
            </c:strRef>
          </c:tx>
          <c:spPr>
            <a:ln w="25392">
              <a:solidFill>
                <a:srgbClr val="FF0000"/>
              </a:solidFill>
              <a:prstDash val="solid"/>
            </a:ln>
          </c:spPr>
          <c:marker>
            <c:symbol val="diamond"/>
            <c:size val="6"/>
            <c:spPr>
              <a:solidFill>
                <a:srgbClr val="FF0000"/>
              </a:solidFill>
              <a:ln>
                <a:solidFill>
                  <a:srgbClr val="FF0000"/>
                </a:solidFill>
                <a:prstDash val="solid"/>
              </a:ln>
            </c:spPr>
          </c:marker>
          <c:cat>
            <c:numRef>
              <c:f>Sheet1!$A$2:$A$57</c:f>
              <c:numCache>
                <c:formatCode>General</c:formatCode>
                <c:ptCount val="56"/>
                <c:pt idx="0">
                  <c:v>0.0</c:v>
                </c:pt>
                <c:pt idx="1">
                  <c:v>2.0</c:v>
                </c:pt>
                <c:pt idx="2">
                  <c:v>4.0</c:v>
                </c:pt>
                <c:pt idx="3">
                  <c:v>6.0</c:v>
                </c:pt>
                <c:pt idx="4">
                  <c:v>8.0</c:v>
                </c:pt>
                <c:pt idx="5">
                  <c:v>10.0</c:v>
                </c:pt>
                <c:pt idx="6">
                  <c:v>12.0</c:v>
                </c:pt>
                <c:pt idx="7">
                  <c:v>14.0</c:v>
                </c:pt>
                <c:pt idx="8">
                  <c:v>16.0</c:v>
                </c:pt>
                <c:pt idx="9">
                  <c:v>18.0</c:v>
                </c:pt>
                <c:pt idx="10">
                  <c:v>20.0</c:v>
                </c:pt>
                <c:pt idx="11">
                  <c:v>22.0</c:v>
                </c:pt>
                <c:pt idx="12">
                  <c:v>24.0</c:v>
                </c:pt>
                <c:pt idx="13">
                  <c:v>26.0</c:v>
                </c:pt>
                <c:pt idx="14">
                  <c:v>28.0</c:v>
                </c:pt>
                <c:pt idx="15">
                  <c:v>30.0</c:v>
                </c:pt>
                <c:pt idx="16">
                  <c:v>32.0</c:v>
                </c:pt>
                <c:pt idx="17">
                  <c:v>34.0</c:v>
                </c:pt>
                <c:pt idx="18">
                  <c:v>36.0</c:v>
                </c:pt>
                <c:pt idx="19">
                  <c:v>38.0</c:v>
                </c:pt>
                <c:pt idx="20">
                  <c:v>40.0</c:v>
                </c:pt>
                <c:pt idx="21">
                  <c:v>42.0</c:v>
                </c:pt>
                <c:pt idx="22">
                  <c:v>44.0</c:v>
                </c:pt>
                <c:pt idx="23">
                  <c:v>46.0</c:v>
                </c:pt>
                <c:pt idx="24">
                  <c:v>48.0</c:v>
                </c:pt>
                <c:pt idx="25">
                  <c:v>50.0</c:v>
                </c:pt>
                <c:pt idx="26">
                  <c:v>52.0</c:v>
                </c:pt>
                <c:pt idx="27">
                  <c:v>54.0</c:v>
                </c:pt>
                <c:pt idx="28">
                  <c:v>56.0</c:v>
                </c:pt>
                <c:pt idx="29">
                  <c:v>58.0</c:v>
                </c:pt>
                <c:pt idx="30">
                  <c:v>60.0</c:v>
                </c:pt>
                <c:pt idx="31">
                  <c:v>62.0</c:v>
                </c:pt>
                <c:pt idx="32">
                  <c:v>64.0</c:v>
                </c:pt>
                <c:pt idx="33">
                  <c:v>66.0</c:v>
                </c:pt>
                <c:pt idx="34">
                  <c:v>68.0</c:v>
                </c:pt>
                <c:pt idx="35">
                  <c:v>70.0</c:v>
                </c:pt>
                <c:pt idx="36">
                  <c:v>72.0</c:v>
                </c:pt>
                <c:pt idx="37">
                  <c:v>74.0</c:v>
                </c:pt>
                <c:pt idx="38">
                  <c:v>76.0</c:v>
                </c:pt>
                <c:pt idx="39">
                  <c:v>78.0</c:v>
                </c:pt>
                <c:pt idx="40">
                  <c:v>80.0</c:v>
                </c:pt>
                <c:pt idx="41">
                  <c:v>82.0</c:v>
                </c:pt>
                <c:pt idx="42">
                  <c:v>84.0</c:v>
                </c:pt>
                <c:pt idx="43">
                  <c:v>86.0</c:v>
                </c:pt>
                <c:pt idx="44">
                  <c:v>88.0</c:v>
                </c:pt>
                <c:pt idx="45">
                  <c:v>90.0</c:v>
                </c:pt>
                <c:pt idx="46">
                  <c:v>92.0</c:v>
                </c:pt>
                <c:pt idx="47">
                  <c:v>94.0</c:v>
                </c:pt>
                <c:pt idx="48">
                  <c:v>96.0</c:v>
                </c:pt>
                <c:pt idx="49">
                  <c:v>98.0</c:v>
                </c:pt>
                <c:pt idx="50">
                  <c:v>100.0</c:v>
                </c:pt>
                <c:pt idx="51">
                  <c:v>102.0</c:v>
                </c:pt>
                <c:pt idx="52">
                  <c:v>104.0</c:v>
                </c:pt>
                <c:pt idx="53">
                  <c:v>106.0</c:v>
                </c:pt>
                <c:pt idx="54">
                  <c:v>108.0</c:v>
                </c:pt>
                <c:pt idx="55">
                  <c:v>110.0</c:v>
                </c:pt>
              </c:numCache>
            </c:numRef>
          </c:cat>
          <c:val>
            <c:numRef>
              <c:f>Sheet1!$B$2:$B$57</c:f>
              <c:numCache>
                <c:formatCode>General</c:formatCode>
                <c:ptCount val="56"/>
                <c:pt idx="0">
                  <c:v>100.0</c:v>
                </c:pt>
                <c:pt idx="1">
                  <c:v>100.0</c:v>
                </c:pt>
                <c:pt idx="2">
                  <c:v>100.0</c:v>
                </c:pt>
                <c:pt idx="3">
                  <c:v>100.0</c:v>
                </c:pt>
                <c:pt idx="4">
                  <c:v>99.5</c:v>
                </c:pt>
                <c:pt idx="5">
                  <c:v>99.0</c:v>
                </c:pt>
                <c:pt idx="6">
                  <c:v>99.0</c:v>
                </c:pt>
                <c:pt idx="7">
                  <c:v>99.0</c:v>
                </c:pt>
                <c:pt idx="8">
                  <c:v>98.5</c:v>
                </c:pt>
                <c:pt idx="9">
                  <c:v>98.5</c:v>
                </c:pt>
                <c:pt idx="10">
                  <c:v>98.0</c:v>
                </c:pt>
                <c:pt idx="11">
                  <c:v>98.0</c:v>
                </c:pt>
                <c:pt idx="12">
                  <c:v>98.0</c:v>
                </c:pt>
                <c:pt idx="13">
                  <c:v>98.0</c:v>
                </c:pt>
                <c:pt idx="14">
                  <c:v>98.0</c:v>
                </c:pt>
                <c:pt idx="15">
                  <c:v>97.5</c:v>
                </c:pt>
                <c:pt idx="16">
                  <c:v>97.0</c:v>
                </c:pt>
                <c:pt idx="17">
                  <c:v>97.0</c:v>
                </c:pt>
                <c:pt idx="18">
                  <c:v>97.0</c:v>
                </c:pt>
                <c:pt idx="19">
                  <c:v>96.5</c:v>
                </c:pt>
                <c:pt idx="20">
                  <c:v>96.0</c:v>
                </c:pt>
                <c:pt idx="21">
                  <c:v>95.5</c:v>
                </c:pt>
                <c:pt idx="22">
                  <c:v>95.0</c:v>
                </c:pt>
                <c:pt idx="23">
                  <c:v>94.5</c:v>
                </c:pt>
                <c:pt idx="24">
                  <c:v>94.0</c:v>
                </c:pt>
                <c:pt idx="25">
                  <c:v>93.0</c:v>
                </c:pt>
                <c:pt idx="26">
                  <c:v>92.0</c:v>
                </c:pt>
                <c:pt idx="27">
                  <c:v>91.0</c:v>
                </c:pt>
                <c:pt idx="28">
                  <c:v>90.0</c:v>
                </c:pt>
                <c:pt idx="29">
                  <c:v>89.0</c:v>
                </c:pt>
                <c:pt idx="30">
                  <c:v>88.0</c:v>
                </c:pt>
                <c:pt idx="31">
                  <c:v>87.0</c:v>
                </c:pt>
                <c:pt idx="32">
                  <c:v>85.0</c:v>
                </c:pt>
                <c:pt idx="33">
                  <c:v>83.0</c:v>
                </c:pt>
                <c:pt idx="34">
                  <c:v>81.0</c:v>
                </c:pt>
                <c:pt idx="35">
                  <c:v>79.0</c:v>
                </c:pt>
                <c:pt idx="36">
                  <c:v>76.0</c:v>
                </c:pt>
                <c:pt idx="37">
                  <c:v>73.0</c:v>
                </c:pt>
                <c:pt idx="38">
                  <c:v>70.0</c:v>
                </c:pt>
                <c:pt idx="39">
                  <c:v>67.0</c:v>
                </c:pt>
                <c:pt idx="40">
                  <c:v>64.0</c:v>
                </c:pt>
                <c:pt idx="41">
                  <c:v>60.0</c:v>
                </c:pt>
                <c:pt idx="42">
                  <c:v>55.0</c:v>
                </c:pt>
                <c:pt idx="43">
                  <c:v>47.0</c:v>
                </c:pt>
                <c:pt idx="44">
                  <c:v>41.0</c:v>
                </c:pt>
                <c:pt idx="45">
                  <c:v>34.0</c:v>
                </c:pt>
                <c:pt idx="46">
                  <c:v>28.0</c:v>
                </c:pt>
                <c:pt idx="47">
                  <c:v>22.0</c:v>
                </c:pt>
                <c:pt idx="48">
                  <c:v>17.0</c:v>
                </c:pt>
                <c:pt idx="49">
                  <c:v>13.0</c:v>
                </c:pt>
                <c:pt idx="50">
                  <c:v>9.0</c:v>
                </c:pt>
                <c:pt idx="51">
                  <c:v>7.0</c:v>
                </c:pt>
                <c:pt idx="52">
                  <c:v>5.0</c:v>
                </c:pt>
                <c:pt idx="53">
                  <c:v>3.0</c:v>
                </c:pt>
                <c:pt idx="54">
                  <c:v>2.0</c:v>
                </c:pt>
                <c:pt idx="55">
                  <c:v>1.0</c:v>
                </c:pt>
              </c:numCache>
            </c:numRef>
          </c:val>
          <c:smooth val="0"/>
        </c:ser>
        <c:ser>
          <c:idx val="2"/>
          <c:order val="1"/>
          <c:tx>
            <c:strRef>
              <c:f>Sheet1!$C$1</c:f>
              <c:strCache>
                <c:ptCount val="1"/>
                <c:pt idx="0">
                  <c:v>Surviving without morbidity</c:v>
                </c:pt>
              </c:strCache>
            </c:strRef>
          </c:tx>
          <c:spPr>
            <a:ln w="25392">
              <a:solidFill>
                <a:srgbClr val="808000"/>
              </a:solidFill>
              <a:prstDash val="solid"/>
            </a:ln>
          </c:spPr>
          <c:marker>
            <c:symbol val="triangle"/>
            <c:size val="6"/>
            <c:spPr>
              <a:solidFill>
                <a:srgbClr val="808000"/>
              </a:solidFill>
              <a:ln>
                <a:solidFill>
                  <a:srgbClr val="808000"/>
                </a:solidFill>
                <a:prstDash val="solid"/>
              </a:ln>
            </c:spPr>
          </c:marker>
          <c:cat>
            <c:numRef>
              <c:f>Sheet1!$A$2:$A$57</c:f>
              <c:numCache>
                <c:formatCode>General</c:formatCode>
                <c:ptCount val="56"/>
                <c:pt idx="0">
                  <c:v>0.0</c:v>
                </c:pt>
                <c:pt idx="1">
                  <c:v>2.0</c:v>
                </c:pt>
                <c:pt idx="2">
                  <c:v>4.0</c:v>
                </c:pt>
                <c:pt idx="3">
                  <c:v>6.0</c:v>
                </c:pt>
                <c:pt idx="4">
                  <c:v>8.0</c:v>
                </c:pt>
                <c:pt idx="5">
                  <c:v>10.0</c:v>
                </c:pt>
                <c:pt idx="6">
                  <c:v>12.0</c:v>
                </c:pt>
                <c:pt idx="7">
                  <c:v>14.0</c:v>
                </c:pt>
                <c:pt idx="8">
                  <c:v>16.0</c:v>
                </c:pt>
                <c:pt idx="9">
                  <c:v>18.0</c:v>
                </c:pt>
                <c:pt idx="10">
                  <c:v>20.0</c:v>
                </c:pt>
                <c:pt idx="11">
                  <c:v>22.0</c:v>
                </c:pt>
                <c:pt idx="12">
                  <c:v>24.0</c:v>
                </c:pt>
                <c:pt idx="13">
                  <c:v>26.0</c:v>
                </c:pt>
                <c:pt idx="14">
                  <c:v>28.0</c:v>
                </c:pt>
                <c:pt idx="15">
                  <c:v>30.0</c:v>
                </c:pt>
                <c:pt idx="16">
                  <c:v>32.0</c:v>
                </c:pt>
                <c:pt idx="17">
                  <c:v>34.0</c:v>
                </c:pt>
                <c:pt idx="18">
                  <c:v>36.0</c:v>
                </c:pt>
                <c:pt idx="19">
                  <c:v>38.0</c:v>
                </c:pt>
                <c:pt idx="20">
                  <c:v>40.0</c:v>
                </c:pt>
                <c:pt idx="21">
                  <c:v>42.0</c:v>
                </c:pt>
                <c:pt idx="22">
                  <c:v>44.0</c:v>
                </c:pt>
                <c:pt idx="23">
                  <c:v>46.0</c:v>
                </c:pt>
                <c:pt idx="24">
                  <c:v>48.0</c:v>
                </c:pt>
                <c:pt idx="25">
                  <c:v>50.0</c:v>
                </c:pt>
                <c:pt idx="26">
                  <c:v>52.0</c:v>
                </c:pt>
                <c:pt idx="27">
                  <c:v>54.0</c:v>
                </c:pt>
                <c:pt idx="28">
                  <c:v>56.0</c:v>
                </c:pt>
                <c:pt idx="29">
                  <c:v>58.0</c:v>
                </c:pt>
                <c:pt idx="30">
                  <c:v>60.0</c:v>
                </c:pt>
                <c:pt idx="31">
                  <c:v>62.0</c:v>
                </c:pt>
                <c:pt idx="32">
                  <c:v>64.0</c:v>
                </c:pt>
                <c:pt idx="33">
                  <c:v>66.0</c:v>
                </c:pt>
                <c:pt idx="34">
                  <c:v>68.0</c:v>
                </c:pt>
                <c:pt idx="35">
                  <c:v>70.0</c:v>
                </c:pt>
                <c:pt idx="36">
                  <c:v>72.0</c:v>
                </c:pt>
                <c:pt idx="37">
                  <c:v>74.0</c:v>
                </c:pt>
                <c:pt idx="38">
                  <c:v>76.0</c:v>
                </c:pt>
                <c:pt idx="39">
                  <c:v>78.0</c:v>
                </c:pt>
                <c:pt idx="40">
                  <c:v>80.0</c:v>
                </c:pt>
                <c:pt idx="41">
                  <c:v>82.0</c:v>
                </c:pt>
                <c:pt idx="42">
                  <c:v>84.0</c:v>
                </c:pt>
                <c:pt idx="43">
                  <c:v>86.0</c:v>
                </c:pt>
                <c:pt idx="44">
                  <c:v>88.0</c:v>
                </c:pt>
                <c:pt idx="45">
                  <c:v>90.0</c:v>
                </c:pt>
                <c:pt idx="46">
                  <c:v>92.0</c:v>
                </c:pt>
                <c:pt idx="47">
                  <c:v>94.0</c:v>
                </c:pt>
                <c:pt idx="48">
                  <c:v>96.0</c:v>
                </c:pt>
                <c:pt idx="49">
                  <c:v>98.0</c:v>
                </c:pt>
                <c:pt idx="50">
                  <c:v>100.0</c:v>
                </c:pt>
                <c:pt idx="51">
                  <c:v>102.0</c:v>
                </c:pt>
                <c:pt idx="52">
                  <c:v>104.0</c:v>
                </c:pt>
                <c:pt idx="53">
                  <c:v>106.0</c:v>
                </c:pt>
                <c:pt idx="54">
                  <c:v>108.0</c:v>
                </c:pt>
                <c:pt idx="55">
                  <c:v>110.0</c:v>
                </c:pt>
              </c:numCache>
            </c:numRef>
          </c:cat>
          <c:val>
            <c:numRef>
              <c:f>Sheet1!$C$2:$C$57</c:f>
              <c:numCache>
                <c:formatCode>General</c:formatCode>
                <c:ptCount val="56"/>
                <c:pt idx="0">
                  <c:v>100.0</c:v>
                </c:pt>
                <c:pt idx="1">
                  <c:v>99.0</c:v>
                </c:pt>
                <c:pt idx="2">
                  <c:v>99.0</c:v>
                </c:pt>
                <c:pt idx="3">
                  <c:v>98.0</c:v>
                </c:pt>
                <c:pt idx="4">
                  <c:v>98.0</c:v>
                </c:pt>
                <c:pt idx="5">
                  <c:v>98.0</c:v>
                </c:pt>
                <c:pt idx="6">
                  <c:v>97.0</c:v>
                </c:pt>
                <c:pt idx="7">
                  <c:v>97.0</c:v>
                </c:pt>
                <c:pt idx="8">
                  <c:v>97.0</c:v>
                </c:pt>
                <c:pt idx="9">
                  <c:v>97.0</c:v>
                </c:pt>
                <c:pt idx="10">
                  <c:v>96.0</c:v>
                </c:pt>
                <c:pt idx="11">
                  <c:v>96.0</c:v>
                </c:pt>
                <c:pt idx="12">
                  <c:v>96.0</c:v>
                </c:pt>
                <c:pt idx="13">
                  <c:v>96.0</c:v>
                </c:pt>
                <c:pt idx="14">
                  <c:v>96.0</c:v>
                </c:pt>
                <c:pt idx="15">
                  <c:v>95.0</c:v>
                </c:pt>
                <c:pt idx="16">
                  <c:v>94.0</c:v>
                </c:pt>
                <c:pt idx="17">
                  <c:v>92.0</c:v>
                </c:pt>
                <c:pt idx="18">
                  <c:v>90.0</c:v>
                </c:pt>
                <c:pt idx="19">
                  <c:v>88.0</c:v>
                </c:pt>
                <c:pt idx="20">
                  <c:v>86.0</c:v>
                </c:pt>
                <c:pt idx="21">
                  <c:v>84.0</c:v>
                </c:pt>
                <c:pt idx="22">
                  <c:v>82.0</c:v>
                </c:pt>
                <c:pt idx="23">
                  <c:v>80.0</c:v>
                </c:pt>
                <c:pt idx="24">
                  <c:v>77.0</c:v>
                </c:pt>
                <c:pt idx="25">
                  <c:v>74.0</c:v>
                </c:pt>
                <c:pt idx="26">
                  <c:v>70.0</c:v>
                </c:pt>
                <c:pt idx="27">
                  <c:v>66.0</c:v>
                </c:pt>
                <c:pt idx="28">
                  <c:v>62.0</c:v>
                </c:pt>
                <c:pt idx="29">
                  <c:v>58.0</c:v>
                </c:pt>
                <c:pt idx="30">
                  <c:v>54.0</c:v>
                </c:pt>
                <c:pt idx="31">
                  <c:v>50.0</c:v>
                </c:pt>
                <c:pt idx="32">
                  <c:v>46.0</c:v>
                </c:pt>
                <c:pt idx="33">
                  <c:v>42.0</c:v>
                </c:pt>
                <c:pt idx="34">
                  <c:v>37.0</c:v>
                </c:pt>
                <c:pt idx="35">
                  <c:v>33.0</c:v>
                </c:pt>
                <c:pt idx="36">
                  <c:v>30.0</c:v>
                </c:pt>
                <c:pt idx="37">
                  <c:v>27.0</c:v>
                </c:pt>
                <c:pt idx="38">
                  <c:v>24.0</c:v>
                </c:pt>
                <c:pt idx="39">
                  <c:v>21.0</c:v>
                </c:pt>
                <c:pt idx="40">
                  <c:v>18.0</c:v>
                </c:pt>
                <c:pt idx="41">
                  <c:v>16.0</c:v>
                </c:pt>
                <c:pt idx="42">
                  <c:v>14.0</c:v>
                </c:pt>
                <c:pt idx="43">
                  <c:v>12.0</c:v>
                </c:pt>
                <c:pt idx="44">
                  <c:v>10.0</c:v>
                </c:pt>
                <c:pt idx="45">
                  <c:v>8.0</c:v>
                </c:pt>
                <c:pt idx="46">
                  <c:v>6.0</c:v>
                </c:pt>
                <c:pt idx="47">
                  <c:v>5.0</c:v>
                </c:pt>
                <c:pt idx="48">
                  <c:v>4.0</c:v>
                </c:pt>
                <c:pt idx="49">
                  <c:v>3.0</c:v>
                </c:pt>
                <c:pt idx="50">
                  <c:v>2.0</c:v>
                </c:pt>
                <c:pt idx="51">
                  <c:v>2.0</c:v>
                </c:pt>
                <c:pt idx="52">
                  <c:v>1.0</c:v>
                </c:pt>
                <c:pt idx="53">
                  <c:v>1.0</c:v>
                </c:pt>
                <c:pt idx="54">
                  <c:v>1.0</c:v>
                </c:pt>
                <c:pt idx="55">
                  <c:v>0.0</c:v>
                </c:pt>
              </c:numCache>
            </c:numRef>
          </c:val>
          <c:smooth val="0"/>
        </c:ser>
        <c:dLbls>
          <c:showLegendKey val="0"/>
          <c:showVal val="0"/>
          <c:showCatName val="0"/>
          <c:showSerName val="0"/>
          <c:showPercent val="0"/>
          <c:showBubbleSize val="0"/>
        </c:dLbls>
        <c:marker val="1"/>
        <c:smooth val="0"/>
        <c:axId val="-2127902184"/>
        <c:axId val="-2127893064"/>
      </c:lineChart>
      <c:catAx>
        <c:axId val="-2127902184"/>
        <c:scaling>
          <c:orientation val="minMax"/>
        </c:scaling>
        <c:delete val="0"/>
        <c:axPos val="b"/>
        <c:title>
          <c:tx>
            <c:rich>
              <a:bodyPr/>
              <a:lstStyle/>
              <a:p>
                <a:pPr>
                  <a:defRPr sz="1874" b="1" i="0" u="none" strike="noStrike" baseline="0">
                    <a:solidFill>
                      <a:schemeClr val="tx1"/>
                    </a:solidFill>
                    <a:latin typeface="Arial"/>
                    <a:ea typeface="Arial"/>
                    <a:cs typeface="Arial"/>
                  </a:defRPr>
                </a:pPr>
                <a:r>
                  <a:rPr lang="en-US"/>
                  <a:t>Age</a:t>
                </a:r>
              </a:p>
            </c:rich>
          </c:tx>
          <c:layout>
            <c:manualLayout>
              <c:xMode val="edge"/>
              <c:yMode val="edge"/>
              <c:x val="0.525625744934446"/>
              <c:y val="0.918669131238448"/>
            </c:manualLayout>
          </c:layout>
          <c:overlay val="0"/>
          <c:spPr>
            <a:noFill/>
            <a:ln w="25392">
              <a:noFill/>
            </a:ln>
          </c:spPr>
        </c:title>
        <c:numFmt formatCode="General" sourceLinked="1"/>
        <c:majorTickMark val="out"/>
        <c:minorTickMark val="none"/>
        <c:tickLblPos val="nextTo"/>
        <c:spPr>
          <a:ln w="3174">
            <a:solidFill>
              <a:schemeClr val="tx1"/>
            </a:solidFill>
            <a:prstDash val="solid"/>
          </a:ln>
        </c:spPr>
        <c:txPr>
          <a:bodyPr rot="0" vert="horz"/>
          <a:lstStyle/>
          <a:p>
            <a:pPr>
              <a:defRPr sz="1874" b="1" i="0" u="none" strike="noStrike" baseline="0">
                <a:solidFill>
                  <a:schemeClr val="tx1"/>
                </a:solidFill>
                <a:latin typeface="Arial"/>
                <a:ea typeface="Arial"/>
                <a:cs typeface="Arial"/>
              </a:defRPr>
            </a:pPr>
            <a:endParaRPr lang="en-US"/>
          </a:p>
        </c:txPr>
        <c:crossAx val="-2127893064"/>
        <c:crosses val="autoZero"/>
        <c:auto val="1"/>
        <c:lblAlgn val="ctr"/>
        <c:lblOffset val="100"/>
        <c:tickLblSkip val="4"/>
        <c:tickMarkSkip val="1"/>
        <c:noMultiLvlLbl val="0"/>
      </c:catAx>
      <c:valAx>
        <c:axId val="-2127893064"/>
        <c:scaling>
          <c:orientation val="minMax"/>
          <c:max val="100.0"/>
        </c:scaling>
        <c:delete val="0"/>
        <c:axPos val="l"/>
        <c:majorGridlines>
          <c:spPr>
            <a:ln w="3174">
              <a:solidFill>
                <a:schemeClr val="tx1"/>
              </a:solidFill>
              <a:prstDash val="solid"/>
            </a:ln>
          </c:spPr>
        </c:majorGridlines>
        <c:title>
          <c:tx>
            <c:rich>
              <a:bodyPr/>
              <a:lstStyle/>
              <a:p>
                <a:pPr>
                  <a:defRPr sz="1874" b="1" i="0" u="none" strike="noStrike" baseline="0">
                    <a:solidFill>
                      <a:schemeClr val="tx1"/>
                    </a:solidFill>
                    <a:latin typeface="Arial"/>
                    <a:ea typeface="Arial"/>
                    <a:cs typeface="Arial"/>
                  </a:defRPr>
                </a:pPr>
                <a:r>
                  <a:rPr lang="en-US"/>
                  <a:t>Percent surviving to age</a:t>
                </a:r>
              </a:p>
            </c:rich>
          </c:tx>
          <c:layout>
            <c:manualLayout>
              <c:xMode val="edge"/>
              <c:yMode val="edge"/>
              <c:x val="0.0"/>
              <c:y val="0.171903881700555"/>
            </c:manualLayout>
          </c:layout>
          <c:overlay val="0"/>
          <c:spPr>
            <a:noFill/>
            <a:ln w="25392">
              <a:noFill/>
            </a:ln>
          </c:spPr>
        </c:title>
        <c:numFmt formatCode="General" sourceLinked="1"/>
        <c:majorTickMark val="out"/>
        <c:minorTickMark val="none"/>
        <c:tickLblPos val="nextTo"/>
        <c:spPr>
          <a:ln w="3174">
            <a:solidFill>
              <a:schemeClr val="tx1"/>
            </a:solidFill>
            <a:prstDash val="solid"/>
          </a:ln>
        </c:spPr>
        <c:txPr>
          <a:bodyPr rot="0" vert="horz"/>
          <a:lstStyle/>
          <a:p>
            <a:pPr>
              <a:defRPr sz="1874" b="1" i="0" u="none" strike="noStrike" baseline="0">
                <a:solidFill>
                  <a:schemeClr val="tx1"/>
                </a:solidFill>
                <a:latin typeface="Arial"/>
                <a:ea typeface="Arial"/>
                <a:cs typeface="Arial"/>
              </a:defRPr>
            </a:pPr>
            <a:endParaRPr lang="en-US"/>
          </a:p>
        </c:txPr>
        <c:crossAx val="-2127902184"/>
        <c:crosses val="autoZero"/>
        <c:crossBetween val="between"/>
        <c:majorUnit val="10.0"/>
      </c:valAx>
      <c:spPr>
        <a:noFill/>
        <a:ln w="12696">
          <a:solidFill>
            <a:schemeClr val="tx1"/>
          </a:solidFill>
          <a:prstDash val="solid"/>
        </a:ln>
      </c:spPr>
    </c:plotArea>
    <c:plotVisOnly val="1"/>
    <c:dispBlanksAs val="gap"/>
    <c:showDLblsOverMax val="0"/>
  </c:chart>
  <c:spPr>
    <a:noFill/>
    <a:ln>
      <a:noFill/>
    </a:ln>
  </c:spPr>
  <c:txPr>
    <a:bodyPr/>
    <a:lstStyle/>
    <a:p>
      <a:pPr>
        <a:defRPr sz="1874" b="1" i="0" u="none" strike="noStrike" baseline="0">
          <a:solidFill>
            <a:schemeClr val="tx1"/>
          </a:solidFill>
          <a:latin typeface="Times New Roman"/>
          <a:ea typeface="Times New Roman"/>
          <a:cs typeface="Times New Roman"/>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1108462455304"/>
          <c:y val="0.0628465804066544"/>
          <c:w val="0.855780691299167"/>
          <c:h val="0.77634011090573"/>
        </c:manualLayout>
      </c:layout>
      <c:lineChart>
        <c:grouping val="standard"/>
        <c:varyColors val="0"/>
        <c:ser>
          <c:idx val="0"/>
          <c:order val="0"/>
          <c:tx>
            <c:strRef>
              <c:f>Sheet1!$B$1</c:f>
              <c:strCache>
                <c:ptCount val="1"/>
                <c:pt idx="0">
                  <c:v>Proportion surviving</c:v>
                </c:pt>
              </c:strCache>
            </c:strRef>
          </c:tx>
          <c:spPr>
            <a:ln w="63500">
              <a:solidFill>
                <a:srgbClr val="FF0000"/>
              </a:solidFill>
              <a:prstDash val="solid"/>
            </a:ln>
          </c:spPr>
          <c:marker>
            <c:symbol val="none"/>
          </c:marker>
          <c:cat>
            <c:numRef>
              <c:f>Sheet1!$A$2:$A$57</c:f>
              <c:numCache>
                <c:formatCode>General</c:formatCode>
                <c:ptCount val="56"/>
                <c:pt idx="0">
                  <c:v>0.0</c:v>
                </c:pt>
                <c:pt idx="1">
                  <c:v>2.0</c:v>
                </c:pt>
                <c:pt idx="2">
                  <c:v>4.0</c:v>
                </c:pt>
                <c:pt idx="3">
                  <c:v>6.0</c:v>
                </c:pt>
                <c:pt idx="4">
                  <c:v>8.0</c:v>
                </c:pt>
                <c:pt idx="5">
                  <c:v>10.0</c:v>
                </c:pt>
                <c:pt idx="6">
                  <c:v>12.0</c:v>
                </c:pt>
                <c:pt idx="7">
                  <c:v>14.0</c:v>
                </c:pt>
                <c:pt idx="8">
                  <c:v>16.0</c:v>
                </c:pt>
                <c:pt idx="9">
                  <c:v>18.0</c:v>
                </c:pt>
                <c:pt idx="10">
                  <c:v>20.0</c:v>
                </c:pt>
                <c:pt idx="11">
                  <c:v>22.0</c:v>
                </c:pt>
                <c:pt idx="12">
                  <c:v>24.0</c:v>
                </c:pt>
                <c:pt idx="13">
                  <c:v>26.0</c:v>
                </c:pt>
                <c:pt idx="14">
                  <c:v>28.0</c:v>
                </c:pt>
                <c:pt idx="15">
                  <c:v>30.0</c:v>
                </c:pt>
                <c:pt idx="16">
                  <c:v>32.0</c:v>
                </c:pt>
                <c:pt idx="17">
                  <c:v>34.0</c:v>
                </c:pt>
                <c:pt idx="18">
                  <c:v>36.0</c:v>
                </c:pt>
                <c:pt idx="19">
                  <c:v>38.0</c:v>
                </c:pt>
                <c:pt idx="20">
                  <c:v>40.0</c:v>
                </c:pt>
                <c:pt idx="21">
                  <c:v>42.0</c:v>
                </c:pt>
                <c:pt idx="22">
                  <c:v>44.0</c:v>
                </c:pt>
                <c:pt idx="23">
                  <c:v>46.0</c:v>
                </c:pt>
                <c:pt idx="24">
                  <c:v>48.0</c:v>
                </c:pt>
                <c:pt idx="25">
                  <c:v>50.0</c:v>
                </c:pt>
                <c:pt idx="26">
                  <c:v>52.0</c:v>
                </c:pt>
                <c:pt idx="27">
                  <c:v>54.0</c:v>
                </c:pt>
                <c:pt idx="28">
                  <c:v>56.0</c:v>
                </c:pt>
                <c:pt idx="29">
                  <c:v>58.0</c:v>
                </c:pt>
                <c:pt idx="30">
                  <c:v>60.0</c:v>
                </c:pt>
                <c:pt idx="31">
                  <c:v>62.0</c:v>
                </c:pt>
                <c:pt idx="32">
                  <c:v>64.0</c:v>
                </c:pt>
                <c:pt idx="33">
                  <c:v>66.0</c:v>
                </c:pt>
                <c:pt idx="34">
                  <c:v>68.0</c:v>
                </c:pt>
                <c:pt idx="35">
                  <c:v>70.0</c:v>
                </c:pt>
                <c:pt idx="36">
                  <c:v>72.0</c:v>
                </c:pt>
                <c:pt idx="37">
                  <c:v>74.0</c:v>
                </c:pt>
                <c:pt idx="38">
                  <c:v>76.0</c:v>
                </c:pt>
                <c:pt idx="39">
                  <c:v>78.0</c:v>
                </c:pt>
                <c:pt idx="40">
                  <c:v>80.0</c:v>
                </c:pt>
                <c:pt idx="41">
                  <c:v>82.0</c:v>
                </c:pt>
                <c:pt idx="42">
                  <c:v>84.0</c:v>
                </c:pt>
                <c:pt idx="43">
                  <c:v>86.0</c:v>
                </c:pt>
                <c:pt idx="44">
                  <c:v>88.0</c:v>
                </c:pt>
                <c:pt idx="45">
                  <c:v>90.0</c:v>
                </c:pt>
                <c:pt idx="46">
                  <c:v>92.0</c:v>
                </c:pt>
                <c:pt idx="47">
                  <c:v>94.0</c:v>
                </c:pt>
                <c:pt idx="48">
                  <c:v>96.0</c:v>
                </c:pt>
                <c:pt idx="49">
                  <c:v>98.0</c:v>
                </c:pt>
                <c:pt idx="50">
                  <c:v>100.0</c:v>
                </c:pt>
                <c:pt idx="51">
                  <c:v>102.0</c:v>
                </c:pt>
                <c:pt idx="52">
                  <c:v>104.0</c:v>
                </c:pt>
                <c:pt idx="53">
                  <c:v>106.0</c:v>
                </c:pt>
                <c:pt idx="54">
                  <c:v>108.0</c:v>
                </c:pt>
                <c:pt idx="55">
                  <c:v>110.0</c:v>
                </c:pt>
              </c:numCache>
            </c:numRef>
          </c:cat>
          <c:val>
            <c:numRef>
              <c:f>Sheet1!$B$2:$B$57</c:f>
              <c:numCache>
                <c:formatCode>General</c:formatCode>
                <c:ptCount val="56"/>
                <c:pt idx="0">
                  <c:v>100.0</c:v>
                </c:pt>
                <c:pt idx="1">
                  <c:v>100.0</c:v>
                </c:pt>
                <c:pt idx="2">
                  <c:v>100.0</c:v>
                </c:pt>
                <c:pt idx="3">
                  <c:v>100.0</c:v>
                </c:pt>
                <c:pt idx="4">
                  <c:v>100.0</c:v>
                </c:pt>
                <c:pt idx="5">
                  <c:v>100.0</c:v>
                </c:pt>
                <c:pt idx="6">
                  <c:v>100.0</c:v>
                </c:pt>
                <c:pt idx="7">
                  <c:v>99.0</c:v>
                </c:pt>
                <c:pt idx="8">
                  <c:v>99.0</c:v>
                </c:pt>
                <c:pt idx="9">
                  <c:v>99.0</c:v>
                </c:pt>
                <c:pt idx="10">
                  <c:v>99.0</c:v>
                </c:pt>
                <c:pt idx="11">
                  <c:v>99.0</c:v>
                </c:pt>
                <c:pt idx="12">
                  <c:v>99.0</c:v>
                </c:pt>
                <c:pt idx="13">
                  <c:v>98.0</c:v>
                </c:pt>
                <c:pt idx="14">
                  <c:v>98.0</c:v>
                </c:pt>
                <c:pt idx="15">
                  <c:v>98.0</c:v>
                </c:pt>
                <c:pt idx="16">
                  <c:v>98.0</c:v>
                </c:pt>
                <c:pt idx="17">
                  <c:v>98.0</c:v>
                </c:pt>
                <c:pt idx="18">
                  <c:v>97.0</c:v>
                </c:pt>
                <c:pt idx="19">
                  <c:v>97.0</c:v>
                </c:pt>
                <c:pt idx="20">
                  <c:v>97.0</c:v>
                </c:pt>
                <c:pt idx="21">
                  <c:v>97.0</c:v>
                </c:pt>
                <c:pt idx="22">
                  <c:v>97.0</c:v>
                </c:pt>
                <c:pt idx="23">
                  <c:v>97.0</c:v>
                </c:pt>
                <c:pt idx="24">
                  <c:v>97.0</c:v>
                </c:pt>
                <c:pt idx="25">
                  <c:v>96.0</c:v>
                </c:pt>
                <c:pt idx="26">
                  <c:v>96.0</c:v>
                </c:pt>
                <c:pt idx="27">
                  <c:v>96.0</c:v>
                </c:pt>
                <c:pt idx="28">
                  <c:v>96.0</c:v>
                </c:pt>
                <c:pt idx="29">
                  <c:v>95.0</c:v>
                </c:pt>
                <c:pt idx="30">
                  <c:v>95.0</c:v>
                </c:pt>
                <c:pt idx="31">
                  <c:v>95.0</c:v>
                </c:pt>
                <c:pt idx="32">
                  <c:v>95.0</c:v>
                </c:pt>
                <c:pt idx="33">
                  <c:v>95.0</c:v>
                </c:pt>
                <c:pt idx="34">
                  <c:v>95.0</c:v>
                </c:pt>
                <c:pt idx="35">
                  <c:v>95.0</c:v>
                </c:pt>
                <c:pt idx="36">
                  <c:v>94.0</c:v>
                </c:pt>
                <c:pt idx="37">
                  <c:v>93.0</c:v>
                </c:pt>
                <c:pt idx="38">
                  <c:v>92.0</c:v>
                </c:pt>
                <c:pt idx="39">
                  <c:v>91.0</c:v>
                </c:pt>
                <c:pt idx="40">
                  <c:v>90.0</c:v>
                </c:pt>
                <c:pt idx="41">
                  <c:v>89.0</c:v>
                </c:pt>
                <c:pt idx="42">
                  <c:v>88.0</c:v>
                </c:pt>
                <c:pt idx="43">
                  <c:v>88.0</c:v>
                </c:pt>
                <c:pt idx="44">
                  <c:v>88.0</c:v>
                </c:pt>
                <c:pt idx="45">
                  <c:v>88.0</c:v>
                </c:pt>
                <c:pt idx="46">
                  <c:v>80.0</c:v>
                </c:pt>
                <c:pt idx="47">
                  <c:v>70.0</c:v>
                </c:pt>
                <c:pt idx="48">
                  <c:v>60.0</c:v>
                </c:pt>
                <c:pt idx="49">
                  <c:v>40.0</c:v>
                </c:pt>
                <c:pt idx="50">
                  <c:v>20.0</c:v>
                </c:pt>
                <c:pt idx="51">
                  <c:v>8.0</c:v>
                </c:pt>
                <c:pt idx="52">
                  <c:v>5.0</c:v>
                </c:pt>
                <c:pt idx="53">
                  <c:v>3.0</c:v>
                </c:pt>
                <c:pt idx="54">
                  <c:v>2.0</c:v>
                </c:pt>
                <c:pt idx="55">
                  <c:v>1.0</c:v>
                </c:pt>
              </c:numCache>
            </c:numRef>
          </c:val>
          <c:smooth val="0"/>
        </c:ser>
        <c:dLbls>
          <c:showLegendKey val="0"/>
          <c:showVal val="0"/>
          <c:showCatName val="0"/>
          <c:showSerName val="0"/>
          <c:showPercent val="0"/>
          <c:showBubbleSize val="0"/>
        </c:dLbls>
        <c:marker val="1"/>
        <c:smooth val="0"/>
        <c:axId val="-2127845672"/>
        <c:axId val="-2127839496"/>
      </c:lineChart>
      <c:catAx>
        <c:axId val="-2127845672"/>
        <c:scaling>
          <c:orientation val="minMax"/>
        </c:scaling>
        <c:delete val="0"/>
        <c:axPos val="b"/>
        <c:title>
          <c:tx>
            <c:rich>
              <a:bodyPr/>
              <a:lstStyle/>
              <a:p>
                <a:pPr>
                  <a:defRPr sz="1874" b="1" i="0" u="none" strike="noStrike" baseline="0">
                    <a:solidFill>
                      <a:schemeClr val="tx1"/>
                    </a:solidFill>
                    <a:latin typeface="Arial"/>
                    <a:ea typeface="Arial"/>
                    <a:cs typeface="Arial"/>
                  </a:defRPr>
                </a:pPr>
                <a:r>
                  <a:rPr lang="en-US"/>
                  <a:t>Age</a:t>
                </a:r>
              </a:p>
            </c:rich>
          </c:tx>
          <c:layout>
            <c:manualLayout>
              <c:xMode val="edge"/>
              <c:yMode val="edge"/>
              <c:x val="0.525625744934446"/>
              <c:y val="0.918669131238448"/>
            </c:manualLayout>
          </c:layout>
          <c:overlay val="0"/>
          <c:spPr>
            <a:noFill/>
            <a:ln w="25392">
              <a:noFill/>
            </a:ln>
          </c:spPr>
        </c:title>
        <c:numFmt formatCode="General" sourceLinked="1"/>
        <c:majorTickMark val="out"/>
        <c:minorTickMark val="none"/>
        <c:tickLblPos val="nextTo"/>
        <c:spPr>
          <a:ln w="3174">
            <a:solidFill>
              <a:schemeClr val="tx1"/>
            </a:solidFill>
            <a:prstDash val="solid"/>
          </a:ln>
        </c:spPr>
        <c:txPr>
          <a:bodyPr rot="0" vert="horz"/>
          <a:lstStyle/>
          <a:p>
            <a:pPr>
              <a:defRPr sz="1874" b="1" i="0" u="none" strike="noStrike" baseline="0">
                <a:solidFill>
                  <a:schemeClr val="tx1"/>
                </a:solidFill>
                <a:latin typeface="Arial"/>
                <a:ea typeface="Arial"/>
                <a:cs typeface="Arial"/>
              </a:defRPr>
            </a:pPr>
            <a:endParaRPr lang="en-US"/>
          </a:p>
        </c:txPr>
        <c:crossAx val="-2127839496"/>
        <c:crosses val="autoZero"/>
        <c:auto val="1"/>
        <c:lblAlgn val="ctr"/>
        <c:lblOffset val="100"/>
        <c:tickLblSkip val="4"/>
        <c:tickMarkSkip val="1"/>
        <c:noMultiLvlLbl val="0"/>
      </c:catAx>
      <c:valAx>
        <c:axId val="-2127839496"/>
        <c:scaling>
          <c:orientation val="minMax"/>
          <c:max val="100.0"/>
        </c:scaling>
        <c:delete val="0"/>
        <c:axPos val="l"/>
        <c:majorGridlines>
          <c:spPr>
            <a:ln w="3174">
              <a:solidFill>
                <a:schemeClr val="tx1"/>
              </a:solidFill>
              <a:prstDash val="solid"/>
            </a:ln>
          </c:spPr>
        </c:majorGridlines>
        <c:title>
          <c:tx>
            <c:rich>
              <a:bodyPr/>
              <a:lstStyle/>
              <a:p>
                <a:pPr>
                  <a:defRPr sz="1874" b="1" i="0" u="none" strike="noStrike" baseline="0">
                    <a:solidFill>
                      <a:schemeClr val="tx1"/>
                    </a:solidFill>
                    <a:latin typeface="Arial"/>
                    <a:ea typeface="Arial"/>
                    <a:cs typeface="Arial"/>
                  </a:defRPr>
                </a:pPr>
                <a:r>
                  <a:rPr lang="en-US"/>
                  <a:t>Percent surviving to age</a:t>
                </a:r>
              </a:p>
            </c:rich>
          </c:tx>
          <c:layout>
            <c:manualLayout>
              <c:xMode val="edge"/>
              <c:yMode val="edge"/>
              <c:x val="0.0"/>
              <c:y val="0.171903881700555"/>
            </c:manualLayout>
          </c:layout>
          <c:overlay val="0"/>
          <c:spPr>
            <a:noFill/>
            <a:ln w="25392">
              <a:noFill/>
            </a:ln>
          </c:spPr>
        </c:title>
        <c:numFmt formatCode="General" sourceLinked="1"/>
        <c:majorTickMark val="out"/>
        <c:minorTickMark val="none"/>
        <c:tickLblPos val="nextTo"/>
        <c:spPr>
          <a:ln w="3174">
            <a:solidFill>
              <a:schemeClr val="tx1"/>
            </a:solidFill>
            <a:prstDash val="solid"/>
          </a:ln>
        </c:spPr>
        <c:txPr>
          <a:bodyPr rot="0" vert="horz"/>
          <a:lstStyle/>
          <a:p>
            <a:pPr>
              <a:defRPr sz="1874" b="1" i="0" u="none" strike="noStrike" baseline="0">
                <a:solidFill>
                  <a:schemeClr val="tx1"/>
                </a:solidFill>
                <a:latin typeface="Arial"/>
                <a:ea typeface="Arial"/>
                <a:cs typeface="Arial"/>
              </a:defRPr>
            </a:pPr>
            <a:endParaRPr lang="en-US"/>
          </a:p>
        </c:txPr>
        <c:crossAx val="-2127845672"/>
        <c:crosses val="autoZero"/>
        <c:crossBetween val="between"/>
        <c:majorUnit val="10.0"/>
      </c:valAx>
      <c:spPr>
        <a:noFill/>
        <a:ln w="12696">
          <a:solidFill>
            <a:schemeClr val="tx1"/>
          </a:solidFill>
          <a:prstDash val="solid"/>
        </a:ln>
      </c:spPr>
    </c:plotArea>
    <c:plotVisOnly val="1"/>
    <c:dispBlanksAs val="gap"/>
    <c:showDLblsOverMax val="0"/>
  </c:chart>
  <c:spPr>
    <a:noFill/>
    <a:ln>
      <a:noFill/>
    </a:ln>
  </c:spPr>
  <c:txPr>
    <a:bodyPr/>
    <a:lstStyle/>
    <a:p>
      <a:pPr>
        <a:defRPr sz="1874" b="1" i="0" u="none" strike="noStrike" baseline="0">
          <a:solidFill>
            <a:schemeClr val="tx1"/>
          </a:solidFill>
          <a:latin typeface="Times New Roman"/>
          <a:ea typeface="Times New Roman"/>
          <a:cs typeface="Times New Roman"/>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1108462455304"/>
          <c:y val="0.0628465804066544"/>
          <c:w val="0.855780691299167"/>
          <c:h val="0.77634011090573"/>
        </c:manualLayout>
      </c:layout>
      <c:lineChart>
        <c:grouping val="standard"/>
        <c:varyColors val="0"/>
        <c:ser>
          <c:idx val="1"/>
          <c:order val="0"/>
          <c:tx>
            <c:strRef>
              <c:f>Sheet1!$B$1</c:f>
              <c:strCache>
                <c:ptCount val="1"/>
                <c:pt idx="0">
                  <c:v>Proportion surviving</c:v>
                </c:pt>
              </c:strCache>
            </c:strRef>
          </c:tx>
          <c:spPr>
            <a:ln w="63500">
              <a:solidFill>
                <a:srgbClr val="FF0000"/>
              </a:solidFill>
            </a:ln>
          </c:spPr>
          <c:marker>
            <c:symbol val="none"/>
          </c:marker>
          <c:val>
            <c:numRef>
              <c:f>Sheet1!$B$2:$B$57</c:f>
              <c:numCache>
                <c:formatCode>General</c:formatCode>
                <c:ptCount val="56"/>
                <c:pt idx="0">
                  <c:v>100.0</c:v>
                </c:pt>
                <c:pt idx="1">
                  <c:v>100.0</c:v>
                </c:pt>
                <c:pt idx="2">
                  <c:v>100.0</c:v>
                </c:pt>
                <c:pt idx="3">
                  <c:v>100.0</c:v>
                </c:pt>
                <c:pt idx="4">
                  <c:v>100.0</c:v>
                </c:pt>
                <c:pt idx="5">
                  <c:v>100.0</c:v>
                </c:pt>
                <c:pt idx="6">
                  <c:v>100.0</c:v>
                </c:pt>
                <c:pt idx="7">
                  <c:v>99.0</c:v>
                </c:pt>
                <c:pt idx="8">
                  <c:v>99.0</c:v>
                </c:pt>
                <c:pt idx="9">
                  <c:v>99.0</c:v>
                </c:pt>
                <c:pt idx="10">
                  <c:v>99.0</c:v>
                </c:pt>
                <c:pt idx="11">
                  <c:v>99.0</c:v>
                </c:pt>
                <c:pt idx="12">
                  <c:v>99.0</c:v>
                </c:pt>
                <c:pt idx="13">
                  <c:v>98.0</c:v>
                </c:pt>
                <c:pt idx="14">
                  <c:v>98.0</c:v>
                </c:pt>
                <c:pt idx="15">
                  <c:v>98.0</c:v>
                </c:pt>
                <c:pt idx="16">
                  <c:v>98.0</c:v>
                </c:pt>
                <c:pt idx="17">
                  <c:v>98.0</c:v>
                </c:pt>
                <c:pt idx="18">
                  <c:v>97.0</c:v>
                </c:pt>
                <c:pt idx="19">
                  <c:v>97.0</c:v>
                </c:pt>
                <c:pt idx="20">
                  <c:v>97.0</c:v>
                </c:pt>
                <c:pt idx="21">
                  <c:v>97.0</c:v>
                </c:pt>
                <c:pt idx="22">
                  <c:v>97.0</c:v>
                </c:pt>
                <c:pt idx="23">
                  <c:v>97.0</c:v>
                </c:pt>
                <c:pt idx="24">
                  <c:v>97.0</c:v>
                </c:pt>
                <c:pt idx="25">
                  <c:v>96.0</c:v>
                </c:pt>
                <c:pt idx="26">
                  <c:v>96.0</c:v>
                </c:pt>
                <c:pt idx="27">
                  <c:v>96.0</c:v>
                </c:pt>
                <c:pt idx="28">
                  <c:v>96.0</c:v>
                </c:pt>
                <c:pt idx="29">
                  <c:v>95.0</c:v>
                </c:pt>
                <c:pt idx="30">
                  <c:v>95.0</c:v>
                </c:pt>
                <c:pt idx="31">
                  <c:v>95.0</c:v>
                </c:pt>
                <c:pt idx="32">
                  <c:v>95.0</c:v>
                </c:pt>
                <c:pt idx="33">
                  <c:v>95.0</c:v>
                </c:pt>
                <c:pt idx="34">
                  <c:v>95.0</c:v>
                </c:pt>
                <c:pt idx="35">
                  <c:v>95.0</c:v>
                </c:pt>
                <c:pt idx="36">
                  <c:v>94.0</c:v>
                </c:pt>
                <c:pt idx="37">
                  <c:v>93.0</c:v>
                </c:pt>
                <c:pt idx="38">
                  <c:v>92.0</c:v>
                </c:pt>
                <c:pt idx="39">
                  <c:v>91.0</c:v>
                </c:pt>
                <c:pt idx="40">
                  <c:v>90.0</c:v>
                </c:pt>
                <c:pt idx="41">
                  <c:v>89.0</c:v>
                </c:pt>
                <c:pt idx="42">
                  <c:v>88.0</c:v>
                </c:pt>
                <c:pt idx="43">
                  <c:v>88.0</c:v>
                </c:pt>
                <c:pt idx="44">
                  <c:v>88.0</c:v>
                </c:pt>
                <c:pt idx="45">
                  <c:v>88.0</c:v>
                </c:pt>
                <c:pt idx="46">
                  <c:v>80.0</c:v>
                </c:pt>
                <c:pt idx="47">
                  <c:v>70.0</c:v>
                </c:pt>
                <c:pt idx="48">
                  <c:v>60.0</c:v>
                </c:pt>
                <c:pt idx="49">
                  <c:v>40.0</c:v>
                </c:pt>
                <c:pt idx="50">
                  <c:v>20.0</c:v>
                </c:pt>
                <c:pt idx="51">
                  <c:v>8.0</c:v>
                </c:pt>
                <c:pt idx="52">
                  <c:v>5.0</c:v>
                </c:pt>
                <c:pt idx="53">
                  <c:v>3.0</c:v>
                </c:pt>
                <c:pt idx="54">
                  <c:v>2.0</c:v>
                </c:pt>
                <c:pt idx="55">
                  <c:v>1.0</c:v>
                </c:pt>
              </c:numCache>
            </c:numRef>
          </c:val>
          <c:smooth val="0"/>
        </c:ser>
        <c:ser>
          <c:idx val="2"/>
          <c:order val="1"/>
          <c:tx>
            <c:strRef>
              <c:f>Sheet1!$C$1</c:f>
              <c:strCache>
                <c:ptCount val="1"/>
                <c:pt idx="0">
                  <c:v>Surviving without morbidity</c:v>
                </c:pt>
              </c:strCache>
            </c:strRef>
          </c:tx>
          <c:spPr>
            <a:ln w="88900" cmpd="sng">
              <a:solidFill>
                <a:srgbClr val="92D050"/>
              </a:solidFill>
            </a:ln>
          </c:spPr>
          <c:marker>
            <c:symbol val="none"/>
          </c:marker>
          <c:val>
            <c:numRef>
              <c:f>Sheet1!$C$2:$C$57</c:f>
              <c:numCache>
                <c:formatCode>General</c:formatCode>
                <c:ptCount val="56"/>
                <c:pt idx="0">
                  <c:v>100.0</c:v>
                </c:pt>
                <c:pt idx="1">
                  <c:v>99.0</c:v>
                </c:pt>
                <c:pt idx="2">
                  <c:v>99.0</c:v>
                </c:pt>
                <c:pt idx="3">
                  <c:v>98.0</c:v>
                </c:pt>
                <c:pt idx="4">
                  <c:v>98.0</c:v>
                </c:pt>
                <c:pt idx="5">
                  <c:v>98.0</c:v>
                </c:pt>
                <c:pt idx="6">
                  <c:v>97.0</c:v>
                </c:pt>
                <c:pt idx="7">
                  <c:v>97.0</c:v>
                </c:pt>
                <c:pt idx="8">
                  <c:v>97.0</c:v>
                </c:pt>
                <c:pt idx="9">
                  <c:v>97.0</c:v>
                </c:pt>
                <c:pt idx="10">
                  <c:v>96.0</c:v>
                </c:pt>
                <c:pt idx="11">
                  <c:v>96.0</c:v>
                </c:pt>
                <c:pt idx="12">
                  <c:v>96.0</c:v>
                </c:pt>
                <c:pt idx="13">
                  <c:v>96.0</c:v>
                </c:pt>
                <c:pt idx="14">
                  <c:v>96.0</c:v>
                </c:pt>
                <c:pt idx="15">
                  <c:v>95.0</c:v>
                </c:pt>
                <c:pt idx="16">
                  <c:v>94.0</c:v>
                </c:pt>
                <c:pt idx="17">
                  <c:v>92.0</c:v>
                </c:pt>
                <c:pt idx="18">
                  <c:v>90.0</c:v>
                </c:pt>
                <c:pt idx="19">
                  <c:v>88.0</c:v>
                </c:pt>
                <c:pt idx="20">
                  <c:v>86.0</c:v>
                </c:pt>
                <c:pt idx="21">
                  <c:v>84.0</c:v>
                </c:pt>
                <c:pt idx="22">
                  <c:v>82.0</c:v>
                </c:pt>
                <c:pt idx="23">
                  <c:v>80.0</c:v>
                </c:pt>
                <c:pt idx="24">
                  <c:v>77.0</c:v>
                </c:pt>
                <c:pt idx="25">
                  <c:v>74.0</c:v>
                </c:pt>
                <c:pt idx="26">
                  <c:v>70.0</c:v>
                </c:pt>
                <c:pt idx="27">
                  <c:v>66.0</c:v>
                </c:pt>
                <c:pt idx="28">
                  <c:v>62.0</c:v>
                </c:pt>
                <c:pt idx="29">
                  <c:v>58.0</c:v>
                </c:pt>
                <c:pt idx="30">
                  <c:v>54.0</c:v>
                </c:pt>
                <c:pt idx="31">
                  <c:v>50.0</c:v>
                </c:pt>
                <c:pt idx="32">
                  <c:v>46.0</c:v>
                </c:pt>
                <c:pt idx="33">
                  <c:v>42.0</c:v>
                </c:pt>
                <c:pt idx="34">
                  <c:v>37.0</c:v>
                </c:pt>
                <c:pt idx="35">
                  <c:v>33.0</c:v>
                </c:pt>
                <c:pt idx="36">
                  <c:v>30.0</c:v>
                </c:pt>
                <c:pt idx="37">
                  <c:v>27.0</c:v>
                </c:pt>
                <c:pt idx="38">
                  <c:v>24.0</c:v>
                </c:pt>
                <c:pt idx="39">
                  <c:v>21.0</c:v>
                </c:pt>
                <c:pt idx="40">
                  <c:v>18.0</c:v>
                </c:pt>
                <c:pt idx="41">
                  <c:v>16.0</c:v>
                </c:pt>
                <c:pt idx="42">
                  <c:v>14.0</c:v>
                </c:pt>
                <c:pt idx="43">
                  <c:v>12.0</c:v>
                </c:pt>
                <c:pt idx="44">
                  <c:v>10.0</c:v>
                </c:pt>
                <c:pt idx="45">
                  <c:v>8.0</c:v>
                </c:pt>
                <c:pt idx="46">
                  <c:v>6.0</c:v>
                </c:pt>
                <c:pt idx="47">
                  <c:v>5.0</c:v>
                </c:pt>
                <c:pt idx="48">
                  <c:v>4.0</c:v>
                </c:pt>
                <c:pt idx="49">
                  <c:v>3.0</c:v>
                </c:pt>
                <c:pt idx="50">
                  <c:v>2.0</c:v>
                </c:pt>
                <c:pt idx="51">
                  <c:v>2.0</c:v>
                </c:pt>
                <c:pt idx="52">
                  <c:v>1.0</c:v>
                </c:pt>
                <c:pt idx="53">
                  <c:v>1.0</c:v>
                </c:pt>
                <c:pt idx="54">
                  <c:v>1.0</c:v>
                </c:pt>
                <c:pt idx="55">
                  <c:v>0.0</c:v>
                </c:pt>
              </c:numCache>
            </c:numRef>
          </c:val>
          <c:smooth val="0"/>
        </c:ser>
        <c:dLbls>
          <c:showLegendKey val="0"/>
          <c:showVal val="0"/>
          <c:showCatName val="0"/>
          <c:showSerName val="0"/>
          <c:showPercent val="0"/>
          <c:showBubbleSize val="0"/>
        </c:dLbls>
        <c:marker val="1"/>
        <c:smooth val="0"/>
        <c:axId val="-2127790680"/>
        <c:axId val="-2127784520"/>
      </c:lineChart>
      <c:catAx>
        <c:axId val="-2127790680"/>
        <c:scaling>
          <c:orientation val="minMax"/>
        </c:scaling>
        <c:delete val="0"/>
        <c:axPos val="b"/>
        <c:title>
          <c:tx>
            <c:rich>
              <a:bodyPr/>
              <a:lstStyle/>
              <a:p>
                <a:pPr>
                  <a:defRPr sz="1874" b="1" i="0" u="none" strike="noStrike" baseline="0">
                    <a:solidFill>
                      <a:schemeClr val="tx1"/>
                    </a:solidFill>
                    <a:latin typeface="Arial"/>
                    <a:ea typeface="Arial"/>
                    <a:cs typeface="Arial"/>
                  </a:defRPr>
                </a:pPr>
                <a:r>
                  <a:rPr lang="en-US"/>
                  <a:t>Age</a:t>
                </a:r>
              </a:p>
            </c:rich>
          </c:tx>
          <c:layout>
            <c:manualLayout>
              <c:xMode val="edge"/>
              <c:yMode val="edge"/>
              <c:x val="0.525625744934446"/>
              <c:y val="0.918669131238448"/>
            </c:manualLayout>
          </c:layout>
          <c:overlay val="0"/>
          <c:spPr>
            <a:noFill/>
            <a:ln w="25392">
              <a:noFill/>
            </a:ln>
          </c:spPr>
        </c:title>
        <c:numFmt formatCode="General" sourceLinked="1"/>
        <c:majorTickMark val="out"/>
        <c:minorTickMark val="none"/>
        <c:tickLblPos val="none"/>
        <c:spPr>
          <a:ln w="3174">
            <a:solidFill>
              <a:schemeClr val="tx1"/>
            </a:solidFill>
            <a:prstDash val="solid"/>
          </a:ln>
        </c:spPr>
        <c:txPr>
          <a:bodyPr rot="0" vert="horz"/>
          <a:lstStyle/>
          <a:p>
            <a:pPr>
              <a:defRPr sz="1874" b="1" i="0" u="none" strike="noStrike" baseline="0">
                <a:solidFill>
                  <a:schemeClr val="tx1"/>
                </a:solidFill>
                <a:latin typeface="Arial"/>
                <a:ea typeface="Arial"/>
                <a:cs typeface="Arial"/>
              </a:defRPr>
            </a:pPr>
            <a:endParaRPr lang="en-US"/>
          </a:p>
        </c:txPr>
        <c:crossAx val="-2127784520"/>
        <c:crosses val="autoZero"/>
        <c:auto val="1"/>
        <c:lblAlgn val="ctr"/>
        <c:lblOffset val="100"/>
        <c:tickLblSkip val="4"/>
        <c:tickMarkSkip val="1"/>
        <c:noMultiLvlLbl val="0"/>
      </c:catAx>
      <c:valAx>
        <c:axId val="-2127784520"/>
        <c:scaling>
          <c:orientation val="minMax"/>
          <c:max val="100.0"/>
        </c:scaling>
        <c:delete val="0"/>
        <c:axPos val="l"/>
        <c:majorGridlines>
          <c:spPr>
            <a:ln w="3174">
              <a:solidFill>
                <a:schemeClr val="tx1"/>
              </a:solidFill>
              <a:prstDash val="solid"/>
            </a:ln>
          </c:spPr>
        </c:majorGridlines>
        <c:title>
          <c:tx>
            <c:rich>
              <a:bodyPr/>
              <a:lstStyle/>
              <a:p>
                <a:pPr>
                  <a:defRPr sz="1874" b="1" i="0" u="none" strike="noStrike" baseline="0">
                    <a:solidFill>
                      <a:schemeClr val="tx1"/>
                    </a:solidFill>
                    <a:latin typeface="Arial"/>
                    <a:ea typeface="Arial"/>
                    <a:cs typeface="Arial"/>
                  </a:defRPr>
                </a:pPr>
                <a:r>
                  <a:rPr lang="en-US"/>
                  <a:t>Percent surviving to age</a:t>
                </a:r>
              </a:p>
            </c:rich>
          </c:tx>
          <c:layout>
            <c:manualLayout>
              <c:xMode val="edge"/>
              <c:yMode val="edge"/>
              <c:x val="0.0"/>
              <c:y val="0.171903881700555"/>
            </c:manualLayout>
          </c:layout>
          <c:overlay val="0"/>
          <c:spPr>
            <a:noFill/>
            <a:ln w="25392">
              <a:noFill/>
            </a:ln>
          </c:spPr>
        </c:title>
        <c:numFmt formatCode="General" sourceLinked="1"/>
        <c:majorTickMark val="out"/>
        <c:minorTickMark val="none"/>
        <c:tickLblPos val="nextTo"/>
        <c:spPr>
          <a:ln w="3174">
            <a:solidFill>
              <a:schemeClr val="tx1"/>
            </a:solidFill>
            <a:prstDash val="solid"/>
          </a:ln>
        </c:spPr>
        <c:txPr>
          <a:bodyPr rot="0" vert="horz"/>
          <a:lstStyle/>
          <a:p>
            <a:pPr>
              <a:defRPr sz="1874" b="1" i="0" u="none" strike="noStrike" baseline="0">
                <a:solidFill>
                  <a:schemeClr val="tx1"/>
                </a:solidFill>
                <a:latin typeface="Arial"/>
                <a:ea typeface="Arial"/>
                <a:cs typeface="Arial"/>
              </a:defRPr>
            </a:pPr>
            <a:endParaRPr lang="en-US"/>
          </a:p>
        </c:txPr>
        <c:crossAx val="-2127790680"/>
        <c:crosses val="autoZero"/>
        <c:crossBetween val="between"/>
        <c:majorUnit val="10.0"/>
      </c:valAx>
      <c:spPr>
        <a:noFill/>
        <a:ln w="12696">
          <a:solidFill>
            <a:schemeClr val="tx1"/>
          </a:solidFill>
          <a:prstDash val="solid"/>
        </a:ln>
      </c:spPr>
    </c:plotArea>
    <c:plotVisOnly val="1"/>
    <c:dispBlanksAs val="gap"/>
    <c:showDLblsOverMax val="0"/>
  </c:chart>
  <c:spPr>
    <a:noFill/>
    <a:ln>
      <a:noFill/>
    </a:ln>
  </c:spPr>
  <c:txPr>
    <a:bodyPr/>
    <a:lstStyle/>
    <a:p>
      <a:pPr>
        <a:defRPr sz="1874" b="1" i="0" u="none" strike="noStrike" baseline="0">
          <a:solidFill>
            <a:schemeClr val="tx1"/>
          </a:solidFill>
          <a:latin typeface="Times New Roman"/>
          <a:ea typeface="Times New Roman"/>
          <a:cs typeface="Times New Roman"/>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1108462455304"/>
          <c:y val="0.0628465804066544"/>
          <c:w val="0.855780691299167"/>
          <c:h val="0.77634011090573"/>
        </c:manualLayout>
      </c:layout>
      <c:lineChart>
        <c:grouping val="standard"/>
        <c:varyColors val="0"/>
        <c:ser>
          <c:idx val="1"/>
          <c:order val="0"/>
          <c:tx>
            <c:strRef>
              <c:f>Sheet1!$B$1</c:f>
              <c:strCache>
                <c:ptCount val="1"/>
                <c:pt idx="0">
                  <c:v>Proportion surviving</c:v>
                </c:pt>
              </c:strCache>
            </c:strRef>
          </c:tx>
          <c:spPr>
            <a:ln w="63500">
              <a:solidFill>
                <a:srgbClr val="FF0000"/>
              </a:solidFill>
            </a:ln>
          </c:spPr>
          <c:marker>
            <c:symbol val="none"/>
          </c:marker>
          <c:val>
            <c:numRef>
              <c:f>Sheet1!$B$2:$B$57</c:f>
              <c:numCache>
                <c:formatCode>General</c:formatCode>
                <c:ptCount val="56"/>
                <c:pt idx="0">
                  <c:v>100.0</c:v>
                </c:pt>
                <c:pt idx="1">
                  <c:v>100.0</c:v>
                </c:pt>
                <c:pt idx="2">
                  <c:v>100.0</c:v>
                </c:pt>
                <c:pt idx="3">
                  <c:v>100.0</c:v>
                </c:pt>
                <c:pt idx="4">
                  <c:v>100.0</c:v>
                </c:pt>
                <c:pt idx="5">
                  <c:v>100.0</c:v>
                </c:pt>
                <c:pt idx="6">
                  <c:v>100.0</c:v>
                </c:pt>
                <c:pt idx="7">
                  <c:v>99.0</c:v>
                </c:pt>
                <c:pt idx="8">
                  <c:v>99.0</c:v>
                </c:pt>
                <c:pt idx="9">
                  <c:v>99.0</c:v>
                </c:pt>
                <c:pt idx="10">
                  <c:v>99.0</c:v>
                </c:pt>
                <c:pt idx="11">
                  <c:v>99.0</c:v>
                </c:pt>
                <c:pt idx="12">
                  <c:v>99.0</c:v>
                </c:pt>
                <c:pt idx="13">
                  <c:v>98.0</c:v>
                </c:pt>
                <c:pt idx="14">
                  <c:v>98.0</c:v>
                </c:pt>
                <c:pt idx="15">
                  <c:v>98.0</c:v>
                </c:pt>
                <c:pt idx="16">
                  <c:v>98.0</c:v>
                </c:pt>
                <c:pt idx="17">
                  <c:v>98.0</c:v>
                </c:pt>
                <c:pt idx="18">
                  <c:v>97.0</c:v>
                </c:pt>
                <c:pt idx="19">
                  <c:v>97.0</c:v>
                </c:pt>
                <c:pt idx="20">
                  <c:v>97.0</c:v>
                </c:pt>
                <c:pt idx="21">
                  <c:v>97.0</c:v>
                </c:pt>
                <c:pt idx="22">
                  <c:v>97.0</c:v>
                </c:pt>
                <c:pt idx="23">
                  <c:v>97.0</c:v>
                </c:pt>
                <c:pt idx="24">
                  <c:v>97.0</c:v>
                </c:pt>
                <c:pt idx="25">
                  <c:v>96.0</c:v>
                </c:pt>
                <c:pt idx="26">
                  <c:v>96.0</c:v>
                </c:pt>
                <c:pt idx="27">
                  <c:v>96.0</c:v>
                </c:pt>
                <c:pt idx="28">
                  <c:v>96.0</c:v>
                </c:pt>
                <c:pt idx="29">
                  <c:v>95.0</c:v>
                </c:pt>
                <c:pt idx="30">
                  <c:v>95.0</c:v>
                </c:pt>
                <c:pt idx="31">
                  <c:v>95.0</c:v>
                </c:pt>
                <c:pt idx="32">
                  <c:v>95.0</c:v>
                </c:pt>
                <c:pt idx="33">
                  <c:v>95.0</c:v>
                </c:pt>
                <c:pt idx="34">
                  <c:v>95.0</c:v>
                </c:pt>
                <c:pt idx="35">
                  <c:v>95.0</c:v>
                </c:pt>
                <c:pt idx="36">
                  <c:v>94.0</c:v>
                </c:pt>
                <c:pt idx="37">
                  <c:v>93.0</c:v>
                </c:pt>
                <c:pt idx="38">
                  <c:v>92.0</c:v>
                </c:pt>
                <c:pt idx="39">
                  <c:v>91.0</c:v>
                </c:pt>
                <c:pt idx="40">
                  <c:v>90.0</c:v>
                </c:pt>
                <c:pt idx="41">
                  <c:v>89.0</c:v>
                </c:pt>
                <c:pt idx="42">
                  <c:v>88.0</c:v>
                </c:pt>
                <c:pt idx="43">
                  <c:v>88.0</c:v>
                </c:pt>
                <c:pt idx="44">
                  <c:v>88.0</c:v>
                </c:pt>
                <c:pt idx="45">
                  <c:v>88.0</c:v>
                </c:pt>
                <c:pt idx="46">
                  <c:v>80.0</c:v>
                </c:pt>
                <c:pt idx="47">
                  <c:v>70.0</c:v>
                </c:pt>
                <c:pt idx="48">
                  <c:v>60.0</c:v>
                </c:pt>
                <c:pt idx="49">
                  <c:v>40.0</c:v>
                </c:pt>
                <c:pt idx="50">
                  <c:v>20.0</c:v>
                </c:pt>
                <c:pt idx="51">
                  <c:v>8.0</c:v>
                </c:pt>
                <c:pt idx="52">
                  <c:v>5.0</c:v>
                </c:pt>
                <c:pt idx="53">
                  <c:v>3.0</c:v>
                </c:pt>
                <c:pt idx="54">
                  <c:v>2.0</c:v>
                </c:pt>
                <c:pt idx="55">
                  <c:v>1.0</c:v>
                </c:pt>
              </c:numCache>
            </c:numRef>
          </c:val>
          <c:smooth val="0"/>
        </c:ser>
        <c:ser>
          <c:idx val="2"/>
          <c:order val="1"/>
          <c:tx>
            <c:strRef>
              <c:f>Sheet1!$C$1</c:f>
              <c:strCache>
                <c:ptCount val="1"/>
                <c:pt idx="0">
                  <c:v>Surviving without morbidity</c:v>
                </c:pt>
              </c:strCache>
            </c:strRef>
          </c:tx>
          <c:spPr>
            <a:ln w="88900" cmpd="sng">
              <a:solidFill>
                <a:srgbClr val="92D050"/>
              </a:solidFill>
            </a:ln>
          </c:spPr>
          <c:marker>
            <c:symbol val="none"/>
          </c:marker>
          <c:val>
            <c:numRef>
              <c:f>Sheet1!$C$2:$C$57</c:f>
              <c:numCache>
                <c:formatCode>General</c:formatCode>
                <c:ptCount val="56"/>
                <c:pt idx="0">
                  <c:v>100.0</c:v>
                </c:pt>
                <c:pt idx="1">
                  <c:v>99.0</c:v>
                </c:pt>
                <c:pt idx="2">
                  <c:v>99.0</c:v>
                </c:pt>
                <c:pt idx="3">
                  <c:v>99.0</c:v>
                </c:pt>
                <c:pt idx="4">
                  <c:v>99.0</c:v>
                </c:pt>
                <c:pt idx="5">
                  <c:v>98.0</c:v>
                </c:pt>
                <c:pt idx="6">
                  <c:v>98.0</c:v>
                </c:pt>
                <c:pt idx="7">
                  <c:v>98.0</c:v>
                </c:pt>
                <c:pt idx="8">
                  <c:v>98.0</c:v>
                </c:pt>
                <c:pt idx="9">
                  <c:v>97.0</c:v>
                </c:pt>
                <c:pt idx="10">
                  <c:v>97.0</c:v>
                </c:pt>
                <c:pt idx="11">
                  <c:v>97.0</c:v>
                </c:pt>
                <c:pt idx="12">
                  <c:v>97.0</c:v>
                </c:pt>
                <c:pt idx="13">
                  <c:v>96.0</c:v>
                </c:pt>
                <c:pt idx="14">
                  <c:v>96.0</c:v>
                </c:pt>
                <c:pt idx="15">
                  <c:v>96.0</c:v>
                </c:pt>
                <c:pt idx="16">
                  <c:v>96.0</c:v>
                </c:pt>
                <c:pt idx="17">
                  <c:v>96.0</c:v>
                </c:pt>
                <c:pt idx="18">
                  <c:v>95.0</c:v>
                </c:pt>
                <c:pt idx="19">
                  <c:v>95.0</c:v>
                </c:pt>
                <c:pt idx="20">
                  <c:v>95.0</c:v>
                </c:pt>
                <c:pt idx="21">
                  <c:v>95.0</c:v>
                </c:pt>
                <c:pt idx="22">
                  <c:v>95.0</c:v>
                </c:pt>
                <c:pt idx="23">
                  <c:v>94.0</c:v>
                </c:pt>
                <c:pt idx="24">
                  <c:v>94.0</c:v>
                </c:pt>
                <c:pt idx="25">
                  <c:v>94.0</c:v>
                </c:pt>
                <c:pt idx="26">
                  <c:v>93.0</c:v>
                </c:pt>
                <c:pt idx="27">
                  <c:v>91.0</c:v>
                </c:pt>
                <c:pt idx="28">
                  <c:v>91.0</c:v>
                </c:pt>
                <c:pt idx="29">
                  <c:v>91.0</c:v>
                </c:pt>
                <c:pt idx="30">
                  <c:v>91.0</c:v>
                </c:pt>
                <c:pt idx="31">
                  <c:v>89.0</c:v>
                </c:pt>
                <c:pt idx="32">
                  <c:v>89.0</c:v>
                </c:pt>
                <c:pt idx="33">
                  <c:v>89.0</c:v>
                </c:pt>
                <c:pt idx="34">
                  <c:v>89.0</c:v>
                </c:pt>
                <c:pt idx="35">
                  <c:v>89.0</c:v>
                </c:pt>
                <c:pt idx="36">
                  <c:v>88.0</c:v>
                </c:pt>
                <c:pt idx="37">
                  <c:v>87.0</c:v>
                </c:pt>
                <c:pt idx="38">
                  <c:v>86.0</c:v>
                </c:pt>
                <c:pt idx="39">
                  <c:v>84.0</c:v>
                </c:pt>
                <c:pt idx="40">
                  <c:v>83.0</c:v>
                </c:pt>
                <c:pt idx="41">
                  <c:v>82.0</c:v>
                </c:pt>
                <c:pt idx="42">
                  <c:v>80.0</c:v>
                </c:pt>
                <c:pt idx="43">
                  <c:v>79.0</c:v>
                </c:pt>
                <c:pt idx="44">
                  <c:v>78.0</c:v>
                </c:pt>
                <c:pt idx="45">
                  <c:v>76.0</c:v>
                </c:pt>
                <c:pt idx="46">
                  <c:v>65.0</c:v>
                </c:pt>
                <c:pt idx="47">
                  <c:v>55.0</c:v>
                </c:pt>
                <c:pt idx="48">
                  <c:v>40.0</c:v>
                </c:pt>
                <c:pt idx="49">
                  <c:v>15.0</c:v>
                </c:pt>
                <c:pt idx="50">
                  <c:v>10.0</c:v>
                </c:pt>
                <c:pt idx="51">
                  <c:v>4.0</c:v>
                </c:pt>
                <c:pt idx="52">
                  <c:v>3.0</c:v>
                </c:pt>
                <c:pt idx="53">
                  <c:v>2.0</c:v>
                </c:pt>
                <c:pt idx="54">
                  <c:v>1.0</c:v>
                </c:pt>
                <c:pt idx="55">
                  <c:v>0.0</c:v>
                </c:pt>
              </c:numCache>
            </c:numRef>
          </c:val>
          <c:smooth val="0"/>
        </c:ser>
        <c:dLbls>
          <c:showLegendKey val="0"/>
          <c:showVal val="0"/>
          <c:showCatName val="0"/>
          <c:showSerName val="0"/>
          <c:showPercent val="0"/>
          <c:showBubbleSize val="0"/>
        </c:dLbls>
        <c:marker val="1"/>
        <c:smooth val="0"/>
        <c:axId val="-2127731768"/>
        <c:axId val="-2127725608"/>
      </c:lineChart>
      <c:catAx>
        <c:axId val="-2127731768"/>
        <c:scaling>
          <c:orientation val="minMax"/>
        </c:scaling>
        <c:delete val="0"/>
        <c:axPos val="b"/>
        <c:title>
          <c:tx>
            <c:rich>
              <a:bodyPr/>
              <a:lstStyle/>
              <a:p>
                <a:pPr>
                  <a:defRPr sz="1874" b="1" i="0" u="none" strike="noStrike" baseline="0">
                    <a:solidFill>
                      <a:schemeClr val="tx1"/>
                    </a:solidFill>
                    <a:latin typeface="Arial"/>
                    <a:ea typeface="Arial"/>
                    <a:cs typeface="Arial"/>
                  </a:defRPr>
                </a:pPr>
                <a:r>
                  <a:rPr lang="en-US"/>
                  <a:t>Age</a:t>
                </a:r>
              </a:p>
            </c:rich>
          </c:tx>
          <c:layout>
            <c:manualLayout>
              <c:xMode val="edge"/>
              <c:yMode val="edge"/>
              <c:x val="0.525625744934446"/>
              <c:y val="0.918669131238448"/>
            </c:manualLayout>
          </c:layout>
          <c:overlay val="0"/>
          <c:spPr>
            <a:noFill/>
            <a:ln w="25392">
              <a:noFill/>
            </a:ln>
          </c:spPr>
        </c:title>
        <c:numFmt formatCode="General" sourceLinked="1"/>
        <c:majorTickMark val="out"/>
        <c:minorTickMark val="none"/>
        <c:tickLblPos val="none"/>
        <c:spPr>
          <a:ln w="3174">
            <a:solidFill>
              <a:schemeClr val="tx1"/>
            </a:solidFill>
            <a:prstDash val="solid"/>
          </a:ln>
        </c:spPr>
        <c:txPr>
          <a:bodyPr rot="0" vert="horz"/>
          <a:lstStyle/>
          <a:p>
            <a:pPr>
              <a:defRPr sz="1874" b="1" i="0" u="none" strike="noStrike" baseline="0">
                <a:solidFill>
                  <a:schemeClr val="tx1"/>
                </a:solidFill>
                <a:latin typeface="Arial"/>
                <a:ea typeface="Arial"/>
                <a:cs typeface="Arial"/>
              </a:defRPr>
            </a:pPr>
            <a:endParaRPr lang="en-US"/>
          </a:p>
        </c:txPr>
        <c:crossAx val="-2127725608"/>
        <c:crosses val="autoZero"/>
        <c:auto val="1"/>
        <c:lblAlgn val="ctr"/>
        <c:lblOffset val="100"/>
        <c:tickLblSkip val="4"/>
        <c:tickMarkSkip val="1"/>
        <c:noMultiLvlLbl val="0"/>
      </c:catAx>
      <c:valAx>
        <c:axId val="-2127725608"/>
        <c:scaling>
          <c:orientation val="minMax"/>
          <c:max val="100.0"/>
        </c:scaling>
        <c:delete val="0"/>
        <c:axPos val="l"/>
        <c:majorGridlines>
          <c:spPr>
            <a:ln w="3174">
              <a:solidFill>
                <a:schemeClr val="tx1"/>
              </a:solidFill>
              <a:prstDash val="solid"/>
            </a:ln>
          </c:spPr>
        </c:majorGridlines>
        <c:title>
          <c:tx>
            <c:rich>
              <a:bodyPr/>
              <a:lstStyle/>
              <a:p>
                <a:pPr>
                  <a:defRPr sz="1874" b="1" i="0" u="none" strike="noStrike" baseline="0">
                    <a:solidFill>
                      <a:schemeClr val="tx1"/>
                    </a:solidFill>
                    <a:latin typeface="Arial"/>
                    <a:ea typeface="Arial"/>
                    <a:cs typeface="Arial"/>
                  </a:defRPr>
                </a:pPr>
                <a:r>
                  <a:rPr lang="en-US"/>
                  <a:t>Percent surviving to age</a:t>
                </a:r>
              </a:p>
            </c:rich>
          </c:tx>
          <c:layout>
            <c:manualLayout>
              <c:xMode val="edge"/>
              <c:yMode val="edge"/>
              <c:x val="0.0"/>
              <c:y val="0.171903881700555"/>
            </c:manualLayout>
          </c:layout>
          <c:overlay val="0"/>
          <c:spPr>
            <a:noFill/>
            <a:ln w="25392">
              <a:noFill/>
            </a:ln>
          </c:spPr>
        </c:title>
        <c:numFmt formatCode="General" sourceLinked="1"/>
        <c:majorTickMark val="out"/>
        <c:minorTickMark val="none"/>
        <c:tickLblPos val="nextTo"/>
        <c:spPr>
          <a:ln w="3174">
            <a:solidFill>
              <a:schemeClr val="tx1"/>
            </a:solidFill>
            <a:prstDash val="solid"/>
          </a:ln>
        </c:spPr>
        <c:txPr>
          <a:bodyPr rot="0" vert="horz"/>
          <a:lstStyle/>
          <a:p>
            <a:pPr>
              <a:defRPr sz="1874" b="1" i="0" u="none" strike="noStrike" baseline="0">
                <a:solidFill>
                  <a:schemeClr val="tx1"/>
                </a:solidFill>
                <a:latin typeface="Arial"/>
                <a:ea typeface="Arial"/>
                <a:cs typeface="Arial"/>
              </a:defRPr>
            </a:pPr>
            <a:endParaRPr lang="en-US"/>
          </a:p>
        </c:txPr>
        <c:crossAx val="-2127731768"/>
        <c:crosses val="autoZero"/>
        <c:crossBetween val="between"/>
        <c:majorUnit val="10.0"/>
      </c:valAx>
      <c:spPr>
        <a:noFill/>
        <a:ln w="12696">
          <a:solidFill>
            <a:schemeClr val="tx1"/>
          </a:solidFill>
          <a:prstDash val="solid"/>
        </a:ln>
      </c:spPr>
    </c:plotArea>
    <c:plotVisOnly val="1"/>
    <c:dispBlanksAs val="gap"/>
    <c:showDLblsOverMax val="0"/>
  </c:chart>
  <c:spPr>
    <a:noFill/>
    <a:ln>
      <a:noFill/>
    </a:ln>
  </c:spPr>
  <c:txPr>
    <a:bodyPr/>
    <a:lstStyle/>
    <a:p>
      <a:pPr>
        <a:defRPr sz="1874" b="1" i="0" u="none" strike="noStrike" baseline="0">
          <a:solidFill>
            <a:schemeClr val="tx1"/>
          </a:solidFill>
          <a:latin typeface="Times New Roman"/>
          <a:ea typeface="Times New Roman"/>
          <a:cs typeface="Times New Roman"/>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1108462455304"/>
          <c:y val="0.0628465804066544"/>
          <c:w val="0.855780691299167"/>
          <c:h val="0.77634011090573"/>
        </c:manualLayout>
      </c:layout>
      <c:lineChart>
        <c:grouping val="standard"/>
        <c:varyColors val="0"/>
        <c:ser>
          <c:idx val="1"/>
          <c:order val="0"/>
          <c:tx>
            <c:strRef>
              <c:f>Sheet1!$B$1</c:f>
              <c:strCache>
                <c:ptCount val="1"/>
                <c:pt idx="0">
                  <c:v>Proportion surviving</c:v>
                </c:pt>
              </c:strCache>
            </c:strRef>
          </c:tx>
          <c:spPr>
            <a:ln w="63500">
              <a:solidFill>
                <a:srgbClr val="FF0000"/>
              </a:solidFill>
            </a:ln>
          </c:spPr>
          <c:marker>
            <c:symbol val="none"/>
          </c:marker>
          <c:val>
            <c:numRef>
              <c:f>Sheet1!$B$2:$B$57</c:f>
              <c:numCache>
                <c:formatCode>General</c:formatCode>
                <c:ptCount val="56"/>
                <c:pt idx="0">
                  <c:v>100.0</c:v>
                </c:pt>
                <c:pt idx="1">
                  <c:v>100.0</c:v>
                </c:pt>
                <c:pt idx="2">
                  <c:v>100.0</c:v>
                </c:pt>
                <c:pt idx="3">
                  <c:v>100.0</c:v>
                </c:pt>
                <c:pt idx="4">
                  <c:v>100.0</c:v>
                </c:pt>
                <c:pt idx="5">
                  <c:v>100.0</c:v>
                </c:pt>
                <c:pt idx="6">
                  <c:v>100.0</c:v>
                </c:pt>
                <c:pt idx="7">
                  <c:v>99.0</c:v>
                </c:pt>
                <c:pt idx="8">
                  <c:v>99.0</c:v>
                </c:pt>
                <c:pt idx="9">
                  <c:v>99.0</c:v>
                </c:pt>
                <c:pt idx="10">
                  <c:v>99.0</c:v>
                </c:pt>
                <c:pt idx="11">
                  <c:v>99.0</c:v>
                </c:pt>
                <c:pt idx="12">
                  <c:v>99.0</c:v>
                </c:pt>
                <c:pt idx="13">
                  <c:v>98.0</c:v>
                </c:pt>
                <c:pt idx="14">
                  <c:v>98.0</c:v>
                </c:pt>
                <c:pt idx="15">
                  <c:v>98.0</c:v>
                </c:pt>
                <c:pt idx="16">
                  <c:v>98.0</c:v>
                </c:pt>
                <c:pt idx="17">
                  <c:v>98.0</c:v>
                </c:pt>
                <c:pt idx="18">
                  <c:v>97.0</c:v>
                </c:pt>
                <c:pt idx="19">
                  <c:v>97.0</c:v>
                </c:pt>
                <c:pt idx="20">
                  <c:v>97.0</c:v>
                </c:pt>
                <c:pt idx="21">
                  <c:v>97.0</c:v>
                </c:pt>
                <c:pt idx="22">
                  <c:v>97.0</c:v>
                </c:pt>
                <c:pt idx="23">
                  <c:v>97.0</c:v>
                </c:pt>
                <c:pt idx="24">
                  <c:v>97.0</c:v>
                </c:pt>
                <c:pt idx="25">
                  <c:v>96.0</c:v>
                </c:pt>
                <c:pt idx="26">
                  <c:v>96.0</c:v>
                </c:pt>
                <c:pt idx="27">
                  <c:v>96.0</c:v>
                </c:pt>
                <c:pt idx="28">
                  <c:v>96.0</c:v>
                </c:pt>
                <c:pt idx="29">
                  <c:v>95.0</c:v>
                </c:pt>
                <c:pt idx="30">
                  <c:v>95.0</c:v>
                </c:pt>
                <c:pt idx="31">
                  <c:v>95.0</c:v>
                </c:pt>
                <c:pt idx="32">
                  <c:v>95.0</c:v>
                </c:pt>
                <c:pt idx="33">
                  <c:v>95.0</c:v>
                </c:pt>
                <c:pt idx="34">
                  <c:v>95.0</c:v>
                </c:pt>
                <c:pt idx="35">
                  <c:v>95.0</c:v>
                </c:pt>
                <c:pt idx="36">
                  <c:v>94.0</c:v>
                </c:pt>
                <c:pt idx="37">
                  <c:v>93.0</c:v>
                </c:pt>
                <c:pt idx="38">
                  <c:v>92.0</c:v>
                </c:pt>
                <c:pt idx="39">
                  <c:v>91.0</c:v>
                </c:pt>
                <c:pt idx="40">
                  <c:v>90.0</c:v>
                </c:pt>
                <c:pt idx="41">
                  <c:v>89.0</c:v>
                </c:pt>
                <c:pt idx="42">
                  <c:v>88.0</c:v>
                </c:pt>
                <c:pt idx="43">
                  <c:v>88.0</c:v>
                </c:pt>
                <c:pt idx="44">
                  <c:v>88.0</c:v>
                </c:pt>
                <c:pt idx="45">
                  <c:v>88.0</c:v>
                </c:pt>
                <c:pt idx="46">
                  <c:v>80.0</c:v>
                </c:pt>
                <c:pt idx="47">
                  <c:v>70.0</c:v>
                </c:pt>
                <c:pt idx="48">
                  <c:v>60.0</c:v>
                </c:pt>
                <c:pt idx="49">
                  <c:v>40.0</c:v>
                </c:pt>
                <c:pt idx="50">
                  <c:v>20.0</c:v>
                </c:pt>
                <c:pt idx="51">
                  <c:v>8.0</c:v>
                </c:pt>
                <c:pt idx="52">
                  <c:v>5.0</c:v>
                </c:pt>
                <c:pt idx="53">
                  <c:v>3.0</c:v>
                </c:pt>
                <c:pt idx="54">
                  <c:v>2.0</c:v>
                </c:pt>
                <c:pt idx="55">
                  <c:v>1.0</c:v>
                </c:pt>
              </c:numCache>
            </c:numRef>
          </c:val>
          <c:smooth val="0"/>
        </c:ser>
        <c:ser>
          <c:idx val="2"/>
          <c:order val="1"/>
          <c:tx>
            <c:strRef>
              <c:f>Sheet1!$C$1</c:f>
              <c:strCache>
                <c:ptCount val="1"/>
                <c:pt idx="0">
                  <c:v>Surviving without morbidity</c:v>
                </c:pt>
              </c:strCache>
            </c:strRef>
          </c:tx>
          <c:spPr>
            <a:ln w="88900" cmpd="sng">
              <a:solidFill>
                <a:srgbClr val="92D050"/>
              </a:solidFill>
            </a:ln>
          </c:spPr>
          <c:marker>
            <c:symbol val="none"/>
          </c:marker>
          <c:val>
            <c:numRef>
              <c:f>Sheet1!$C$2:$C$57</c:f>
              <c:numCache>
                <c:formatCode>General</c:formatCode>
                <c:ptCount val="56"/>
                <c:pt idx="0">
                  <c:v>100.0</c:v>
                </c:pt>
                <c:pt idx="1">
                  <c:v>99.0</c:v>
                </c:pt>
                <c:pt idx="2">
                  <c:v>99.0</c:v>
                </c:pt>
                <c:pt idx="3">
                  <c:v>99.0</c:v>
                </c:pt>
                <c:pt idx="4">
                  <c:v>99.0</c:v>
                </c:pt>
                <c:pt idx="5">
                  <c:v>98.0</c:v>
                </c:pt>
                <c:pt idx="6">
                  <c:v>98.0</c:v>
                </c:pt>
                <c:pt idx="7">
                  <c:v>98.0</c:v>
                </c:pt>
                <c:pt idx="8">
                  <c:v>98.0</c:v>
                </c:pt>
                <c:pt idx="9">
                  <c:v>97.0</c:v>
                </c:pt>
                <c:pt idx="10">
                  <c:v>97.0</c:v>
                </c:pt>
                <c:pt idx="11">
                  <c:v>97.0</c:v>
                </c:pt>
                <c:pt idx="12">
                  <c:v>97.0</c:v>
                </c:pt>
                <c:pt idx="13">
                  <c:v>96.0</c:v>
                </c:pt>
                <c:pt idx="14">
                  <c:v>96.0</c:v>
                </c:pt>
                <c:pt idx="15">
                  <c:v>96.0</c:v>
                </c:pt>
                <c:pt idx="16">
                  <c:v>96.0</c:v>
                </c:pt>
                <c:pt idx="17">
                  <c:v>96.0</c:v>
                </c:pt>
                <c:pt idx="18">
                  <c:v>95.0</c:v>
                </c:pt>
                <c:pt idx="19">
                  <c:v>95.0</c:v>
                </c:pt>
                <c:pt idx="20">
                  <c:v>95.0</c:v>
                </c:pt>
                <c:pt idx="21">
                  <c:v>95.0</c:v>
                </c:pt>
                <c:pt idx="22">
                  <c:v>95.0</c:v>
                </c:pt>
                <c:pt idx="23">
                  <c:v>94.0</c:v>
                </c:pt>
                <c:pt idx="24">
                  <c:v>94.0</c:v>
                </c:pt>
                <c:pt idx="25">
                  <c:v>94.0</c:v>
                </c:pt>
                <c:pt idx="26">
                  <c:v>93.0</c:v>
                </c:pt>
                <c:pt idx="27">
                  <c:v>91.0</c:v>
                </c:pt>
                <c:pt idx="28">
                  <c:v>91.0</c:v>
                </c:pt>
                <c:pt idx="29">
                  <c:v>91.0</c:v>
                </c:pt>
                <c:pt idx="30">
                  <c:v>91.0</c:v>
                </c:pt>
                <c:pt idx="31">
                  <c:v>88.0</c:v>
                </c:pt>
                <c:pt idx="32">
                  <c:v>85.0</c:v>
                </c:pt>
                <c:pt idx="33">
                  <c:v>82.0</c:v>
                </c:pt>
                <c:pt idx="34">
                  <c:v>78.0</c:v>
                </c:pt>
                <c:pt idx="35">
                  <c:v>74.0</c:v>
                </c:pt>
                <c:pt idx="36">
                  <c:v>70.0</c:v>
                </c:pt>
                <c:pt idx="37">
                  <c:v>66.0</c:v>
                </c:pt>
                <c:pt idx="38">
                  <c:v>62.0</c:v>
                </c:pt>
                <c:pt idx="39">
                  <c:v>55.0</c:v>
                </c:pt>
                <c:pt idx="40">
                  <c:v>48.0</c:v>
                </c:pt>
                <c:pt idx="41">
                  <c:v>46.0</c:v>
                </c:pt>
                <c:pt idx="42">
                  <c:v>44.0</c:v>
                </c:pt>
                <c:pt idx="43">
                  <c:v>42.0</c:v>
                </c:pt>
                <c:pt idx="44">
                  <c:v>40.0</c:v>
                </c:pt>
                <c:pt idx="45">
                  <c:v>38.0</c:v>
                </c:pt>
                <c:pt idx="46">
                  <c:v>36.0</c:v>
                </c:pt>
                <c:pt idx="47">
                  <c:v>30.0</c:v>
                </c:pt>
                <c:pt idx="48">
                  <c:v>20.0</c:v>
                </c:pt>
                <c:pt idx="49">
                  <c:v>10.0</c:v>
                </c:pt>
                <c:pt idx="50">
                  <c:v>6.0</c:v>
                </c:pt>
                <c:pt idx="51">
                  <c:v>4.0</c:v>
                </c:pt>
                <c:pt idx="52">
                  <c:v>3.0</c:v>
                </c:pt>
                <c:pt idx="53">
                  <c:v>2.0</c:v>
                </c:pt>
                <c:pt idx="54">
                  <c:v>1.0</c:v>
                </c:pt>
                <c:pt idx="55">
                  <c:v>0.0</c:v>
                </c:pt>
              </c:numCache>
            </c:numRef>
          </c:val>
          <c:smooth val="0"/>
        </c:ser>
        <c:dLbls>
          <c:showLegendKey val="0"/>
          <c:showVal val="0"/>
          <c:showCatName val="0"/>
          <c:showSerName val="0"/>
          <c:showPercent val="0"/>
          <c:showBubbleSize val="0"/>
        </c:dLbls>
        <c:marker val="1"/>
        <c:smooth val="0"/>
        <c:axId val="-2127709992"/>
        <c:axId val="-2127703832"/>
      </c:lineChart>
      <c:catAx>
        <c:axId val="-2127709992"/>
        <c:scaling>
          <c:orientation val="minMax"/>
        </c:scaling>
        <c:delete val="0"/>
        <c:axPos val="b"/>
        <c:title>
          <c:tx>
            <c:rich>
              <a:bodyPr/>
              <a:lstStyle/>
              <a:p>
                <a:pPr>
                  <a:defRPr sz="1874" b="1" i="0" u="none" strike="noStrike" baseline="0">
                    <a:solidFill>
                      <a:schemeClr val="tx1"/>
                    </a:solidFill>
                    <a:latin typeface="Arial"/>
                    <a:ea typeface="Arial"/>
                    <a:cs typeface="Arial"/>
                  </a:defRPr>
                </a:pPr>
                <a:r>
                  <a:rPr lang="en-US"/>
                  <a:t>Age</a:t>
                </a:r>
              </a:p>
            </c:rich>
          </c:tx>
          <c:layout>
            <c:manualLayout>
              <c:xMode val="edge"/>
              <c:yMode val="edge"/>
              <c:x val="0.525625744934446"/>
              <c:y val="0.918669131238448"/>
            </c:manualLayout>
          </c:layout>
          <c:overlay val="0"/>
          <c:spPr>
            <a:noFill/>
            <a:ln w="25392">
              <a:noFill/>
            </a:ln>
          </c:spPr>
        </c:title>
        <c:numFmt formatCode="General" sourceLinked="1"/>
        <c:majorTickMark val="out"/>
        <c:minorTickMark val="none"/>
        <c:tickLblPos val="none"/>
        <c:spPr>
          <a:ln w="3174">
            <a:solidFill>
              <a:schemeClr val="tx1"/>
            </a:solidFill>
            <a:prstDash val="solid"/>
          </a:ln>
        </c:spPr>
        <c:txPr>
          <a:bodyPr rot="0" vert="horz"/>
          <a:lstStyle/>
          <a:p>
            <a:pPr>
              <a:defRPr sz="1874" b="1" i="0" u="none" strike="noStrike" baseline="0">
                <a:solidFill>
                  <a:schemeClr val="tx1"/>
                </a:solidFill>
                <a:latin typeface="Arial"/>
                <a:ea typeface="Arial"/>
                <a:cs typeface="Arial"/>
              </a:defRPr>
            </a:pPr>
            <a:endParaRPr lang="en-US"/>
          </a:p>
        </c:txPr>
        <c:crossAx val="-2127703832"/>
        <c:crosses val="autoZero"/>
        <c:auto val="1"/>
        <c:lblAlgn val="ctr"/>
        <c:lblOffset val="100"/>
        <c:tickLblSkip val="4"/>
        <c:tickMarkSkip val="1"/>
        <c:noMultiLvlLbl val="0"/>
      </c:catAx>
      <c:valAx>
        <c:axId val="-2127703832"/>
        <c:scaling>
          <c:orientation val="minMax"/>
          <c:max val="100.0"/>
        </c:scaling>
        <c:delete val="0"/>
        <c:axPos val="l"/>
        <c:majorGridlines>
          <c:spPr>
            <a:ln w="3174">
              <a:solidFill>
                <a:schemeClr val="tx1"/>
              </a:solidFill>
              <a:prstDash val="solid"/>
            </a:ln>
          </c:spPr>
        </c:majorGridlines>
        <c:title>
          <c:tx>
            <c:rich>
              <a:bodyPr/>
              <a:lstStyle/>
              <a:p>
                <a:pPr>
                  <a:defRPr sz="1874" b="1" i="0" u="none" strike="noStrike" baseline="0">
                    <a:solidFill>
                      <a:schemeClr val="tx1"/>
                    </a:solidFill>
                    <a:latin typeface="Arial"/>
                    <a:ea typeface="Arial"/>
                    <a:cs typeface="Arial"/>
                  </a:defRPr>
                </a:pPr>
                <a:r>
                  <a:rPr lang="en-US"/>
                  <a:t>Percent surviving to age</a:t>
                </a:r>
              </a:p>
            </c:rich>
          </c:tx>
          <c:layout>
            <c:manualLayout>
              <c:xMode val="edge"/>
              <c:yMode val="edge"/>
              <c:x val="0.0"/>
              <c:y val="0.171903881700555"/>
            </c:manualLayout>
          </c:layout>
          <c:overlay val="0"/>
          <c:spPr>
            <a:noFill/>
            <a:ln w="25392">
              <a:noFill/>
            </a:ln>
          </c:spPr>
        </c:title>
        <c:numFmt formatCode="General" sourceLinked="1"/>
        <c:majorTickMark val="out"/>
        <c:minorTickMark val="none"/>
        <c:tickLblPos val="nextTo"/>
        <c:spPr>
          <a:ln w="3174">
            <a:solidFill>
              <a:schemeClr val="tx1"/>
            </a:solidFill>
            <a:prstDash val="solid"/>
          </a:ln>
        </c:spPr>
        <c:txPr>
          <a:bodyPr rot="0" vert="horz"/>
          <a:lstStyle/>
          <a:p>
            <a:pPr>
              <a:defRPr sz="1874" b="1" i="0" u="none" strike="noStrike" baseline="0">
                <a:solidFill>
                  <a:schemeClr val="tx1"/>
                </a:solidFill>
                <a:latin typeface="Arial"/>
                <a:ea typeface="Arial"/>
                <a:cs typeface="Arial"/>
              </a:defRPr>
            </a:pPr>
            <a:endParaRPr lang="en-US"/>
          </a:p>
        </c:txPr>
        <c:crossAx val="-2127709992"/>
        <c:crosses val="autoZero"/>
        <c:crossBetween val="between"/>
        <c:majorUnit val="10.0"/>
      </c:valAx>
      <c:spPr>
        <a:noFill/>
        <a:ln w="12696">
          <a:solidFill>
            <a:schemeClr val="tx1"/>
          </a:solidFill>
          <a:prstDash val="solid"/>
        </a:ln>
      </c:spPr>
    </c:plotArea>
    <c:plotVisOnly val="1"/>
    <c:dispBlanksAs val="gap"/>
    <c:showDLblsOverMax val="0"/>
  </c:chart>
  <c:spPr>
    <a:noFill/>
    <a:ln>
      <a:noFill/>
    </a:ln>
  </c:spPr>
  <c:txPr>
    <a:bodyPr/>
    <a:lstStyle/>
    <a:p>
      <a:pPr>
        <a:defRPr sz="1874" b="1" i="0" u="none" strike="noStrike" baseline="0">
          <a:solidFill>
            <a:schemeClr val="tx1"/>
          </a:solidFill>
          <a:latin typeface="Times New Roman"/>
          <a:ea typeface="Times New Roman"/>
          <a:cs typeface="Times New Roman"/>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8.emf"/></Relationships>
</file>

<file path=ppt/drawings/drawing1.xml><?xml version="1.0" encoding="utf-8"?>
<c:userShapes xmlns:c="http://schemas.openxmlformats.org/drawingml/2006/chart">
  <cdr:relSizeAnchor xmlns:cdr="http://schemas.openxmlformats.org/drawingml/2006/chartDrawing">
    <cdr:from>
      <cdr:x>0.09125</cdr:x>
      <cdr:y>0.97783</cdr:y>
    </cdr:from>
    <cdr:to>
      <cdr:x>0.59563</cdr:x>
      <cdr:y>1</cdr:y>
    </cdr:to>
    <cdr:sp macro="" textlink="">
      <cdr:nvSpPr>
        <cdr:cNvPr id="2" name="Footer Placeholder 5"/>
        <cdr:cNvSpPr>
          <a:spLocks xmlns:a="http://schemas.openxmlformats.org/drawingml/2006/main" noGrp="1"/>
        </cdr:cNvSpPr>
      </cdr:nvSpPr>
      <cdr:spPr>
        <a:xfrm xmlns:a="http://schemas.openxmlformats.org/drawingml/2006/main">
          <a:off x="779961" y="6520928"/>
          <a:ext cx="4310907" cy="137980"/>
        </a:xfrm>
        <a:prstGeom xmlns:a="http://schemas.openxmlformats.org/drawingml/2006/main" prst="rect">
          <a:avLst/>
        </a:prstGeom>
      </cdr:spPr>
      <cdr:txBody>
        <a:bodyPr xmlns:a="http://schemas.openxmlformats.org/drawingml/2006/main" vert="horz" wrap="square" lIns="0" tIns="0" rIns="0" bIns="0" rtlCol="0" anchor="b" anchorCtr="0"/>
        <a:lstStyle xmlns:a="http://schemas.openxmlformats.org/drawingml/2006/main">
          <a:defPPr>
            <a:defRPr lang="en-US"/>
          </a:defPPr>
          <a:lvl1pPr marL="0" algn="l" defTabSz="914400" rtl="0" eaLnBrk="1" latinLnBrk="0" hangingPunct="1">
            <a:defRPr sz="900" i="0" kern="1200">
              <a:solidFill>
                <a:schemeClr val="tx1"/>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dirty="0" smtClean="0"/>
            <a:t>Acknowledgement to Zachary Zimmer</a:t>
          </a:r>
          <a:endParaRPr lang="en-US"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 Id="rId2" Type="http://schemas.openxmlformats.org/officeDocument/2006/relationships/image" Target="../media/image16.emf"/></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Header Placeholder 1"/>
          <p:cNvSpPr>
            <a:spLocks noGrp="1"/>
          </p:cNvSpPr>
          <p:nvPr>
            <p:ph type="hdr" sz="quarter"/>
          </p:nvPr>
        </p:nvSpPr>
        <p:spPr>
          <a:xfrm>
            <a:off x="2220616" y="8863084"/>
            <a:ext cx="2664646" cy="137851"/>
          </a:xfrm>
          <a:prstGeom prst="rect">
            <a:avLst/>
          </a:prstGeom>
        </p:spPr>
        <p:txBody>
          <a:bodyPr vert="horz" wrap="square" lIns="0" tIns="0" rIns="0" bIns="0" rtlCol="0" anchor="t" anchorCtr="0"/>
          <a:lstStyle>
            <a:lvl1pPr algn="l">
              <a:defRPr sz="800"/>
            </a:lvl1pPr>
          </a:lstStyle>
          <a:p>
            <a:pPr>
              <a:lnSpc>
                <a:spcPct val="95000"/>
              </a:lnSpc>
            </a:pPr>
            <a:r>
              <a:rPr lang="en-US" dirty="0" smtClean="0">
                <a:latin typeface="Arial" pitchFamily="34" charset="0"/>
                <a:cs typeface="Arial" pitchFamily="34" charset="0"/>
              </a:rPr>
              <a:t>[ADD PRESENTATION TITLE: INSERT TAB &gt; HEADER &amp; FOOTER &gt; NOTES AND HANDOUTS]</a:t>
            </a:r>
          </a:p>
        </p:txBody>
      </p:sp>
      <p:sp>
        <p:nvSpPr>
          <p:cNvPr id="7" name="Date Placeholder 2"/>
          <p:cNvSpPr>
            <a:spLocks noGrp="1"/>
          </p:cNvSpPr>
          <p:nvPr>
            <p:ph type="dt" idx="1"/>
          </p:nvPr>
        </p:nvSpPr>
        <p:spPr>
          <a:xfrm>
            <a:off x="1199311" y="8856576"/>
            <a:ext cx="880135" cy="146304"/>
          </a:xfrm>
          <a:prstGeom prst="rect">
            <a:avLst/>
          </a:prstGeom>
        </p:spPr>
        <p:txBody>
          <a:bodyPr vert="horz" lIns="0" tIns="0" rIns="0" bIns="0" rtlCol="0"/>
          <a:lstStyle>
            <a:lvl1pPr algn="r">
              <a:defRPr sz="800"/>
            </a:lvl1pPr>
          </a:lstStyle>
          <a:p>
            <a:pPr algn="l"/>
            <a:fld id="{9535A4AE-AB74-4BDA-B84A-019528CC2B4D}" type="datetimeFigureOut">
              <a:rPr lang="en-US" smtClean="0">
                <a:latin typeface="Arial" pitchFamily="34" charset="0"/>
                <a:cs typeface="Arial" pitchFamily="34" charset="0"/>
              </a:rPr>
              <a:pPr algn="l"/>
              <a:t>10/7/18</a:t>
            </a:fld>
            <a:endParaRPr lang="en-US" dirty="0">
              <a:latin typeface="Arial" pitchFamily="34" charset="0"/>
              <a:cs typeface="Arial" pitchFamily="34" charset="0"/>
            </a:endParaRPr>
          </a:p>
        </p:txBody>
      </p:sp>
      <p:cxnSp>
        <p:nvCxnSpPr>
          <p:cNvPr id="44" name="Straight Connector 43"/>
          <p:cNvCxnSpPr/>
          <p:nvPr/>
        </p:nvCxnSpPr>
        <p:spPr>
          <a:xfrm>
            <a:off x="455585" y="8795705"/>
            <a:ext cx="59436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Slide Number Placeholder 6"/>
          <p:cNvSpPr>
            <a:spLocks noGrp="1"/>
          </p:cNvSpPr>
          <p:nvPr>
            <p:ph type="sldNum" sz="quarter" idx="3"/>
          </p:nvPr>
        </p:nvSpPr>
        <p:spPr>
          <a:xfrm>
            <a:off x="441507" y="8857103"/>
            <a:ext cx="554100" cy="105317"/>
          </a:xfrm>
          <a:prstGeom prst="rect">
            <a:avLst/>
          </a:prstGeom>
        </p:spPr>
        <p:txBody>
          <a:bodyPr vert="horz" wrap="square" lIns="0" tIns="0" rIns="0" bIns="0" rtlCol="0" anchor="b" anchorCtr="0"/>
          <a:lstStyle>
            <a:lvl1pPr marL="0" algn="l" defTabSz="914400" rtl="0" eaLnBrk="1" latinLnBrk="0" hangingPunct="1">
              <a:defRPr lang="en-US" sz="800" kern="1200" smtClean="0">
                <a:solidFill>
                  <a:schemeClr val="tx1"/>
                </a:solidFill>
                <a:latin typeface="+mn-lt"/>
                <a:ea typeface="+mn-ea"/>
                <a:cs typeface="+mn-cs"/>
              </a:defRPr>
            </a:lvl1pPr>
          </a:lstStyle>
          <a:p>
            <a:fld id="{111E5896-917A-4035-A860-408E1EC3CD51}" type="slidenum">
              <a:rPr lang="en-US">
                <a:latin typeface="Arial" pitchFamily="34" charset="0"/>
                <a:cs typeface="Arial" pitchFamily="34" charset="0"/>
              </a:rPr>
              <a:pPr/>
              <a:t>‹#›</a:t>
            </a:fld>
            <a:endParaRPr lang="en-US" dirty="0">
              <a:latin typeface="Arial" pitchFamily="34" charset="0"/>
              <a:cs typeface="Arial" pitchFamily="34" charset="0"/>
            </a:endParaRPr>
          </a:p>
        </p:txBody>
      </p:sp>
      <p:pic>
        <p:nvPicPr>
          <p:cNvPr id="20"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2406" y="8866372"/>
            <a:ext cx="599982" cy="291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8329429"/>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 Id="rId2" Type="http://schemas.openxmlformats.org/officeDocument/2006/relationships/image" Target="../media/image16.emf"/></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188028" y="399934"/>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441268" y="4080297"/>
            <a:ext cx="5961120" cy="4480560"/>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1" name="Header Placeholder 1"/>
          <p:cNvSpPr>
            <a:spLocks noGrp="1"/>
          </p:cNvSpPr>
          <p:nvPr>
            <p:ph type="hdr" sz="quarter"/>
          </p:nvPr>
        </p:nvSpPr>
        <p:spPr>
          <a:xfrm>
            <a:off x="2227340" y="8863084"/>
            <a:ext cx="2664646" cy="137851"/>
          </a:xfrm>
          <a:prstGeom prst="rect">
            <a:avLst/>
          </a:prstGeom>
        </p:spPr>
        <p:txBody>
          <a:bodyPr vert="horz" wrap="square" lIns="0" tIns="0" rIns="0" bIns="0" rtlCol="0" anchor="t" anchorCtr="0"/>
          <a:lstStyle>
            <a:lvl1pPr algn="l">
              <a:defRPr sz="800" i="0"/>
            </a:lvl1pPr>
          </a:lstStyle>
          <a:p>
            <a:pPr>
              <a:lnSpc>
                <a:spcPct val="95000"/>
              </a:lnSpc>
            </a:pPr>
            <a:r>
              <a:rPr lang="en-US" smtClean="0">
                <a:latin typeface="Arial" pitchFamily="34" charset="0"/>
                <a:cs typeface="Arial" pitchFamily="34" charset="0"/>
              </a:rPr>
              <a:t>[ADD PRESENTATION TITLE: INSERT TAB &gt; HEADER &amp; FOOTER &gt; NOTES AND HANDOUTS]</a:t>
            </a:r>
            <a:endParaRPr lang="en-US" dirty="0" smtClean="0">
              <a:latin typeface="Arial" pitchFamily="34" charset="0"/>
              <a:cs typeface="Arial" pitchFamily="34" charset="0"/>
            </a:endParaRPr>
          </a:p>
        </p:txBody>
      </p:sp>
      <p:sp>
        <p:nvSpPr>
          <p:cNvPr id="12" name="Date Placeholder 2"/>
          <p:cNvSpPr>
            <a:spLocks noGrp="1"/>
          </p:cNvSpPr>
          <p:nvPr>
            <p:ph type="dt" idx="1"/>
          </p:nvPr>
        </p:nvSpPr>
        <p:spPr>
          <a:xfrm>
            <a:off x="1206035" y="8856576"/>
            <a:ext cx="880135" cy="146304"/>
          </a:xfrm>
          <a:prstGeom prst="rect">
            <a:avLst/>
          </a:prstGeom>
        </p:spPr>
        <p:txBody>
          <a:bodyPr vert="horz" lIns="0" tIns="0" rIns="0" bIns="0" rtlCol="0"/>
          <a:lstStyle>
            <a:lvl1pPr algn="r">
              <a:defRPr sz="800" i="0"/>
            </a:lvl1pPr>
          </a:lstStyle>
          <a:p>
            <a:pPr algn="l"/>
            <a:fld id="{9535A4AE-AB74-4BDA-B84A-019528CC2B4D}" type="datetimeFigureOut">
              <a:rPr lang="en-US" smtClean="0">
                <a:latin typeface="Arial" pitchFamily="34" charset="0"/>
                <a:cs typeface="Arial" pitchFamily="34" charset="0"/>
              </a:rPr>
              <a:pPr algn="l"/>
              <a:t>10/7/18</a:t>
            </a:fld>
            <a:endParaRPr lang="en-US" dirty="0">
              <a:latin typeface="Arial" pitchFamily="34" charset="0"/>
              <a:cs typeface="Arial" pitchFamily="34" charset="0"/>
            </a:endParaRPr>
          </a:p>
        </p:txBody>
      </p:sp>
      <p:sp>
        <p:nvSpPr>
          <p:cNvPr id="28" name="Slide Number Placeholder 6"/>
          <p:cNvSpPr>
            <a:spLocks noGrp="1"/>
          </p:cNvSpPr>
          <p:nvPr>
            <p:ph type="sldNum" sz="quarter" idx="5"/>
          </p:nvPr>
        </p:nvSpPr>
        <p:spPr>
          <a:xfrm>
            <a:off x="448231" y="8857103"/>
            <a:ext cx="554100" cy="105317"/>
          </a:xfrm>
          <a:prstGeom prst="rect">
            <a:avLst/>
          </a:prstGeom>
        </p:spPr>
        <p:txBody>
          <a:bodyPr vert="horz" wrap="square" lIns="0" tIns="0" rIns="0" bIns="0" rtlCol="0" anchor="b" anchorCtr="0"/>
          <a:lstStyle>
            <a:lvl1pPr marL="0" algn="l" defTabSz="914400" rtl="0" eaLnBrk="1" latinLnBrk="0" hangingPunct="1">
              <a:defRPr lang="en-US" sz="800" i="0" kern="1200" smtClean="0">
                <a:solidFill>
                  <a:schemeClr val="tx1"/>
                </a:solidFill>
                <a:latin typeface="+mn-lt"/>
                <a:ea typeface="+mn-ea"/>
                <a:cs typeface="+mn-cs"/>
              </a:defRPr>
            </a:lvl1pPr>
          </a:lstStyle>
          <a:p>
            <a:fld id="{111E5896-917A-4035-A860-408E1EC3CD51}" type="slidenum">
              <a:rPr lang="en-US" smtClean="0">
                <a:latin typeface="Arial" pitchFamily="34" charset="0"/>
                <a:cs typeface="Arial" pitchFamily="34" charset="0"/>
              </a:rPr>
              <a:pPr/>
              <a:t>‹#›</a:t>
            </a:fld>
            <a:endParaRPr lang="en-US" dirty="0">
              <a:latin typeface="Arial" pitchFamily="34" charset="0"/>
              <a:cs typeface="Arial" pitchFamily="34" charset="0"/>
            </a:endParaRPr>
          </a:p>
        </p:txBody>
      </p:sp>
      <p:cxnSp>
        <p:nvCxnSpPr>
          <p:cNvPr id="29" name="Straight Connector 28"/>
          <p:cNvCxnSpPr/>
          <p:nvPr/>
        </p:nvCxnSpPr>
        <p:spPr>
          <a:xfrm>
            <a:off x="455585" y="8795705"/>
            <a:ext cx="59436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30"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2406" y="8866372"/>
            <a:ext cx="599982" cy="291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0748310"/>
      </p:ext>
    </p:extLst>
  </p:cSld>
  <p:clrMap bg1="lt1" tx1="dk1" bg2="lt2" tx2="dk2" accent1="accent1" accent2="accent2" accent3="accent3" accent4="accent4" accent5="accent5" accent6="accent6" hlink="hlink" folHlink="folHlink"/>
  <p:hf/>
  <p:notesStyle>
    <a:lvl1pPr marL="114300" indent="-114300" algn="l" defTabSz="914400" rtl="0" eaLnBrk="1" latinLnBrk="0" hangingPunct="1">
      <a:spcBef>
        <a:spcPts val="800"/>
      </a:spcBef>
      <a:buFont typeface="Arial" pitchFamily="34" charset="0"/>
      <a:buChar char="•"/>
      <a:defRPr sz="1200" kern="1200">
        <a:solidFill>
          <a:schemeClr val="tx1"/>
        </a:solidFill>
        <a:latin typeface="Arial" pitchFamily="34" charset="0"/>
        <a:ea typeface="+mn-ea"/>
        <a:cs typeface="Arial" pitchFamily="34" charset="0"/>
      </a:defRPr>
    </a:lvl1pPr>
    <a:lvl2pPr marL="285750" indent="-112713" algn="l" defTabSz="914400" rtl="0" eaLnBrk="1" latinLnBrk="0" hangingPunct="1">
      <a:spcBef>
        <a:spcPts val="200"/>
      </a:spcBef>
      <a:buFont typeface="Arial" pitchFamily="34" charset="0"/>
      <a:buChar char="•"/>
      <a:defRPr sz="1100" kern="1200">
        <a:solidFill>
          <a:schemeClr val="tx1"/>
        </a:solidFill>
        <a:latin typeface="Arial" pitchFamily="34" charset="0"/>
        <a:ea typeface="+mn-ea"/>
        <a:cs typeface="Arial" pitchFamily="34" charset="0"/>
      </a:defRPr>
    </a:lvl2pPr>
    <a:lvl3pPr marL="403225" indent="-117475" algn="l" defTabSz="914400" rtl="0" eaLnBrk="1" latinLnBrk="0" hangingPunct="1">
      <a:spcBef>
        <a:spcPts val="200"/>
      </a:spcBef>
      <a:buFont typeface="Arial" pitchFamily="34" charset="0"/>
      <a:buChar char="•"/>
      <a:defRPr sz="1050" kern="1200">
        <a:solidFill>
          <a:schemeClr val="tx1"/>
        </a:solidFill>
        <a:latin typeface="Arial" pitchFamily="34" charset="0"/>
        <a:ea typeface="+mn-ea"/>
        <a:cs typeface="Arial" pitchFamily="34" charset="0"/>
      </a:defRPr>
    </a:lvl3pPr>
    <a:lvl4pPr marL="569913" indent="-112713" algn="l" defTabSz="914400" rtl="0" eaLnBrk="1" latinLnBrk="0" hangingPunct="1">
      <a:spcBef>
        <a:spcPts val="200"/>
      </a:spcBef>
      <a:buFont typeface="Arial" pitchFamily="34" charset="0"/>
      <a:buChar char="•"/>
      <a:defRPr sz="1050" kern="1200">
        <a:solidFill>
          <a:schemeClr val="tx1"/>
        </a:solidFill>
        <a:latin typeface="Arial" pitchFamily="34" charset="0"/>
        <a:ea typeface="+mn-ea"/>
        <a:cs typeface="Arial" pitchFamily="34" charset="0"/>
      </a:defRPr>
    </a:lvl4pPr>
    <a:lvl5pPr marL="457200" indent="114300" algn="l" defTabSz="914400" rtl="0" eaLnBrk="1" latinLnBrk="0" hangingPunct="1">
      <a:buFont typeface="Arial" pitchFamily="34" charset="0"/>
      <a:buChar char="•"/>
      <a:defRPr sz="1050" kern="1200">
        <a:solidFill>
          <a:schemeClr val="tx1"/>
        </a:solidFill>
        <a:latin typeface="+mn-lt"/>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lide Image Placeholder 21"/>
          <p:cNvSpPr>
            <a:spLocks noGrp="1" noRot="1" noChangeAspect="1"/>
          </p:cNvSpPr>
          <p:nvPr>
            <p:ph type="sldImg"/>
          </p:nvPr>
        </p:nvSpPr>
        <p:spPr>
          <a:xfrm>
            <a:off x="1187450" y="400050"/>
            <a:ext cx="4648200" cy="3486150"/>
          </a:xfrm>
        </p:spPr>
      </p:sp>
      <p:sp>
        <p:nvSpPr>
          <p:cNvPr id="23" name="Notes Placeholder 22"/>
          <p:cNvSpPr>
            <a:spLocks noGrp="1"/>
          </p:cNvSpPr>
          <p:nvPr>
            <p:ph type="body" idx="1"/>
          </p:nvPr>
        </p:nvSpPr>
        <p:spPr/>
        <p:txBody>
          <a:bodyPr>
            <a:normAutofit/>
          </a:bodyPr>
          <a:lstStyle/>
          <a:p>
            <a:endParaRPr lang="en-US"/>
          </a:p>
        </p:txBody>
      </p:sp>
      <p:sp>
        <p:nvSpPr>
          <p:cNvPr id="24" name="Header Placeholder 1"/>
          <p:cNvSpPr>
            <a:spLocks noGrp="1"/>
          </p:cNvSpPr>
          <p:nvPr>
            <p:ph type="hdr" sz="quarter"/>
          </p:nvPr>
        </p:nvSpPr>
        <p:spPr>
          <a:xfrm>
            <a:off x="2482852" y="8863084"/>
            <a:ext cx="2664646" cy="137851"/>
          </a:xfrm>
          <a:prstGeom prst="rect">
            <a:avLst/>
          </a:prstGeom>
        </p:spPr>
        <p:txBody>
          <a:bodyPr vert="horz" wrap="square" lIns="0" tIns="0" rIns="0" bIns="0" rtlCol="0" anchor="t" anchorCtr="0"/>
          <a:lstStyle>
            <a:lvl1pPr algn="l">
              <a:defRPr sz="800"/>
            </a:lvl1pPr>
          </a:lstStyle>
          <a:p>
            <a:pPr>
              <a:lnSpc>
                <a:spcPct val="95000"/>
              </a:lnSpc>
            </a:pPr>
            <a:r>
              <a:rPr lang="en-US" sz="600" i="1" dirty="0" smtClean="0">
                <a:latin typeface="Arial" pitchFamily="34" charset="0"/>
                <a:cs typeface="Arial" pitchFamily="34" charset="0"/>
              </a:rPr>
              <a:t>[ADD PRESENTATION TITLE: INSERT TAB &gt; HEADER &amp; FOOTER &gt; NOTES AND HANDOUTS]</a:t>
            </a:r>
          </a:p>
        </p:txBody>
      </p:sp>
      <p:sp>
        <p:nvSpPr>
          <p:cNvPr id="25" name="Date Placeholder 2"/>
          <p:cNvSpPr>
            <a:spLocks noGrp="1"/>
          </p:cNvSpPr>
          <p:nvPr>
            <p:ph type="dt" idx="1"/>
          </p:nvPr>
        </p:nvSpPr>
        <p:spPr>
          <a:xfrm>
            <a:off x="1461547" y="8856576"/>
            <a:ext cx="880135" cy="146304"/>
          </a:xfrm>
          <a:prstGeom prst="rect">
            <a:avLst/>
          </a:prstGeom>
        </p:spPr>
        <p:txBody>
          <a:bodyPr vert="horz" lIns="0" tIns="0" rIns="0" bIns="0" rtlCol="0"/>
          <a:lstStyle>
            <a:lvl1pPr algn="r">
              <a:defRPr sz="800"/>
            </a:lvl1pPr>
          </a:lstStyle>
          <a:p>
            <a:pPr algn="l"/>
            <a:fld id="{9535A4AE-AB74-4BDA-B84A-019528CC2B4D}" type="datetimeFigureOut">
              <a:rPr lang="en-US" sz="600" i="1" smtClean="0">
                <a:latin typeface="Arial" pitchFamily="34" charset="0"/>
                <a:cs typeface="Arial" pitchFamily="34" charset="0"/>
              </a:rPr>
              <a:pPr algn="l"/>
              <a:t>10/7/18</a:t>
            </a:fld>
            <a:endParaRPr lang="en-US" sz="600" i="1" dirty="0">
              <a:latin typeface="Arial" pitchFamily="34" charset="0"/>
              <a:cs typeface="Arial" pitchFamily="34" charset="0"/>
            </a:endParaRPr>
          </a:p>
        </p:txBody>
      </p:sp>
      <p:sp>
        <p:nvSpPr>
          <p:cNvPr id="26" name="Slide Number Placeholder 6"/>
          <p:cNvSpPr>
            <a:spLocks noGrp="1"/>
          </p:cNvSpPr>
          <p:nvPr>
            <p:ph type="sldNum" sz="quarter" idx="5"/>
          </p:nvPr>
        </p:nvSpPr>
        <p:spPr>
          <a:xfrm>
            <a:off x="703743" y="8836931"/>
            <a:ext cx="554100" cy="105317"/>
          </a:xfrm>
          <a:prstGeom prst="rect">
            <a:avLst/>
          </a:prstGeom>
        </p:spPr>
        <p:txBody>
          <a:bodyPr vert="horz" wrap="square" lIns="0" tIns="0" rIns="0" bIns="0" rtlCol="0" anchor="b" anchorCtr="0"/>
          <a:lstStyle>
            <a:lvl1pPr marL="0" algn="l" defTabSz="914400" rtl="0" eaLnBrk="1" latinLnBrk="0" hangingPunct="1">
              <a:defRPr lang="en-US" sz="800" kern="1200" smtClean="0">
                <a:solidFill>
                  <a:schemeClr val="tx1"/>
                </a:solidFill>
                <a:latin typeface="+mn-lt"/>
                <a:ea typeface="+mn-ea"/>
                <a:cs typeface="+mn-cs"/>
              </a:defRPr>
            </a:lvl1pPr>
          </a:lstStyle>
          <a:p>
            <a:fld id="{111E5896-917A-4035-A860-408E1EC3CD51}" type="slidenum">
              <a:rPr lang="en-US" sz="600" i="1">
                <a:latin typeface="Arial" pitchFamily="34" charset="0"/>
                <a:cs typeface="Arial" pitchFamily="34" charset="0"/>
              </a:rPr>
              <a:pPr/>
              <a:t>1</a:t>
            </a:fld>
            <a:endParaRPr lang="en-US" sz="600" i="1" dirty="0">
              <a:latin typeface="Arial" pitchFamily="34" charset="0"/>
              <a:cs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lstStyle/>
          <a:p>
            <a:pPr marL="0" indent="0">
              <a:buNone/>
            </a:pPr>
            <a:r>
              <a:rPr lang="en-US" dirty="0" smtClean="0"/>
              <a:t>Final boiler plate language: 2 versions</a:t>
            </a:r>
          </a:p>
          <a:p>
            <a:endParaRPr lang="en-US" dirty="0" smtClean="0"/>
          </a:p>
          <a:p>
            <a:r>
              <a:rPr lang="en-US" sz="1200" kern="1200" dirty="0" smtClean="0">
                <a:solidFill>
                  <a:schemeClr val="tx1"/>
                </a:solidFill>
                <a:latin typeface="Arial" pitchFamily="34" charset="0"/>
                <a:ea typeface="+mn-ea"/>
                <a:cs typeface="Arial" pitchFamily="34" charset="0"/>
              </a:rPr>
              <a:t>Through its singular focus on health, UCSF is leading revolutions in health.</a:t>
            </a:r>
          </a:p>
          <a:p>
            <a:r>
              <a:rPr lang="en-US" sz="1200" kern="1200" smtClean="0">
                <a:solidFill>
                  <a:schemeClr val="tx1"/>
                </a:solidFill>
                <a:latin typeface="Arial" pitchFamily="34" charset="0"/>
                <a:ea typeface="+mn-ea"/>
                <a:cs typeface="Arial" pitchFamily="34" charset="0"/>
              </a:rPr>
              <a:t>UCSF is driven by the idea that great breakthroughs are achieved when the best research, the best education and the best patient care converge.</a:t>
            </a:r>
            <a:endParaRPr lang="en-US" smtClean="0"/>
          </a:p>
          <a:p>
            <a:endParaRPr lang="en-US"/>
          </a:p>
        </p:txBody>
      </p:sp>
      <p:sp>
        <p:nvSpPr>
          <p:cNvPr id="4" name="Header Placeholder 3"/>
          <p:cNvSpPr>
            <a:spLocks noGrp="1"/>
          </p:cNvSpPr>
          <p:nvPr>
            <p:ph type="hdr" sz="quarter" idx="10"/>
          </p:nvPr>
        </p:nvSpPr>
        <p:spPr/>
        <p:txBody>
          <a:bodyPr/>
          <a:lstStyle/>
          <a:p>
            <a:pPr>
              <a:lnSpc>
                <a:spcPct val="95000"/>
              </a:lnSpc>
            </a:pPr>
            <a:r>
              <a:rPr lang="en-US" smtClean="0">
                <a:latin typeface="Arial" pitchFamily="34" charset="0"/>
                <a:cs typeface="Arial" pitchFamily="34" charset="0"/>
              </a:rPr>
              <a:t>[ADD PRESENTATION TITLE: INSERT TAB &gt; HEADER &amp; FOOTER &gt; NOTES AND HANDOUTS]</a:t>
            </a:r>
            <a:endParaRPr lang="en-US" dirty="0" smtClean="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F81535CF-1E6D-4F58-ADCA-A0D754487971}" type="datetime1">
              <a:rPr lang="en-US" smtClean="0">
                <a:latin typeface="Arial" pitchFamily="34" charset="0"/>
                <a:cs typeface="Arial" pitchFamily="34" charset="0"/>
              </a:rPr>
              <a:t>10/7/18</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47</a:t>
            </a:fld>
            <a:endParaRPr lang="en-US" dirty="0">
              <a:latin typeface="Arial" pitchFamily="34" charset="0"/>
              <a:cs typeface="Arial" pitchFamily="34" charset="0"/>
            </a:endParaRPr>
          </a:p>
        </p:txBody>
      </p:sp>
    </p:spTree>
    <p:extLst>
      <p:ext uri="{BB962C8B-B14F-4D97-AF65-F5344CB8AC3E}">
        <p14:creationId xmlns:p14="http://schemas.microsoft.com/office/powerpoint/2010/main" val="20842010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emf"/><Relationship Id="rId4" Type="http://schemas.openxmlformats.org/officeDocument/2006/relationships/image" Target="../media/image3.emf"/><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emf"/><Relationship Id="rId4" Type="http://schemas.openxmlformats.org/officeDocument/2006/relationships/image" Target="../media/image3.emf"/><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eg"/><Relationship Id="rId3" Type="http://schemas.openxmlformats.org/officeDocument/2006/relationships/image" Target="../media/image6.emf"/></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emf"/></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5" Type="http://schemas.openxmlformats.org/officeDocument/2006/relationships/image" Target="../media/image15.jpeg"/><Relationship Id="rId6" Type="http://schemas.openxmlformats.org/officeDocument/2006/relationships/image" Target="../media/image6.emf"/><Relationship Id="rId1" Type="http://schemas.openxmlformats.org/officeDocument/2006/relationships/slideMaster" Target="../slideMasters/slideMaster1.xml"/><Relationship Id="rId2" Type="http://schemas.openxmlformats.org/officeDocument/2006/relationships/image" Target="../media/image12.jpe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emf"/><Relationship Id="rId4" Type="http://schemas.openxmlformats.org/officeDocument/2006/relationships/image" Target="../media/image1.png"/><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emf"/><Relationship Id="rId4" Type="http://schemas.openxmlformats.org/officeDocument/2006/relationships/image" Target="../media/image1.png"/><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emf"/><Relationship Id="rId4" Type="http://schemas.openxmlformats.org/officeDocument/2006/relationships/image" Target="../media/image1.png"/><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emf"/></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emf"/><Relationship Id="rId4" Type="http://schemas.openxmlformats.org/officeDocument/2006/relationships/image" Target="../media/image1.png"/><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emf"/><Relationship Id="rId4" Type="http://schemas.openxmlformats.org/officeDocument/2006/relationships/image" Target="../media/image1.png"/><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jpeg"/><Relationship Id="rId3" Type="http://schemas.openxmlformats.org/officeDocument/2006/relationships/image" Target="../media/image6.emf"/></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emf"/></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jp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emf"/></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5" Type="http://schemas.openxmlformats.org/officeDocument/2006/relationships/image" Target="../media/image15.jpeg"/><Relationship Id="rId6" Type="http://schemas.openxmlformats.org/officeDocument/2006/relationships/image" Target="../media/image6.emf"/><Relationship Id="rId1" Type="http://schemas.openxmlformats.org/officeDocument/2006/relationships/slideMaster" Target="../slideMasters/slideMaster2.xml"/><Relationship Id="rId2" Type="http://schemas.openxmlformats.org/officeDocument/2006/relationships/image" Target="../media/image12.jpe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 Id="rId3" Type="http://schemas.openxmlformats.org/officeDocument/2006/relationships/image" Target="../media/image1.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emf"/><Relationship Id="rId4" Type="http://schemas.openxmlformats.org/officeDocument/2006/relationships/image" Target="../media/image1.png"/><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emf"/><Relationship Id="rId4" Type="http://schemas.openxmlformats.org/officeDocument/2006/relationships/image" Target="../media/image1.png"/><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emf"/><Relationship Id="rId4" Type="http://schemas.openxmlformats.org/officeDocument/2006/relationships/image" Target="../media/image1.png"/><Relationship Id="rId1" Type="http://schemas.openxmlformats.org/officeDocument/2006/relationships/slideMaster" Target="../slideMasters/slideMaster3.xml"/><Relationship Id="rId2" Type="http://schemas.openxmlformats.org/officeDocument/2006/relationships/image" Target="../media/image8.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6.emf"/><Relationship Id="rId4" Type="http://schemas.openxmlformats.org/officeDocument/2006/relationships/image" Target="../media/image1.png"/><Relationship Id="rId1" Type="http://schemas.openxmlformats.org/officeDocument/2006/relationships/slideMaster" Target="../slideMasters/slideMaster3.xml"/><Relationship Id="rId2"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emf"/></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jpeg"/><Relationship Id="rId3" Type="http://schemas.openxmlformats.org/officeDocument/2006/relationships/image" Target="../media/image6.emf"/></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jp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emf"/></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emf"/></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5" Type="http://schemas.openxmlformats.org/officeDocument/2006/relationships/image" Target="../media/image15.jpeg"/><Relationship Id="rId6" Type="http://schemas.openxmlformats.org/officeDocument/2006/relationships/image" Target="../media/image6.emf"/><Relationship Id="rId1" Type="http://schemas.openxmlformats.org/officeDocument/2006/relationships/slideMaster" Target="../slideMasters/slideMaster3.xml"/><Relationship Id="rId2" Type="http://schemas.openxmlformats.org/officeDocument/2006/relationships/image" Target="../media/image12.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emf"/><Relationship Id="rId4" Type="http://schemas.openxmlformats.org/officeDocument/2006/relationships/image" Target="../media/image3.emf"/><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emf"/><Relationship Id="rId4" Type="http://schemas.openxmlformats.org/officeDocument/2006/relationships/image" Target="../media/image3.emf"/><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External Co-branding Title">
    <p:bg>
      <p:bgPr>
        <a:solidFill>
          <a:schemeClr val="tx2"/>
        </a:solidFill>
        <a:effectLst/>
      </p:bgPr>
    </p:bg>
    <p:spTree>
      <p:nvGrpSpPr>
        <p:cNvPr id="1" name=""/>
        <p:cNvGrpSpPr/>
        <p:nvPr/>
      </p:nvGrpSpPr>
      <p:grpSpPr>
        <a:xfrm>
          <a:off x="0" y="0"/>
          <a:ext cx="0" cy="0"/>
          <a:chOff x="0" y="0"/>
          <a:chExt cx="0" cy="0"/>
        </a:xfrm>
      </p:grpSpPr>
      <p:sp>
        <p:nvSpPr>
          <p:cNvPr id="35" name="Title 34"/>
          <p:cNvSpPr>
            <a:spLocks noGrp="1"/>
          </p:cNvSpPr>
          <p:nvPr>
            <p:ph type="title" hasCustomPrompt="1"/>
          </p:nvPr>
        </p:nvSpPr>
        <p:spPr>
          <a:xfrm>
            <a:off x="648605" y="2883538"/>
            <a:ext cx="6595720"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smtClean="0"/>
              <a:t>Title Slide Here</a:t>
            </a:r>
            <a:endParaRPr lang="en-US" dirty="0"/>
          </a:p>
        </p:txBody>
      </p:sp>
      <p:sp>
        <p:nvSpPr>
          <p:cNvPr id="38" name="Text Placeholder 2"/>
          <p:cNvSpPr>
            <a:spLocks noGrp="1"/>
          </p:cNvSpPr>
          <p:nvPr>
            <p:ph type="body" idx="1" hasCustomPrompt="1"/>
          </p:nvPr>
        </p:nvSpPr>
        <p:spPr>
          <a:xfrm>
            <a:off x="654697" y="3436978"/>
            <a:ext cx="6570016"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smtClean="0"/>
              <a:t>Subtitle Title Here</a:t>
            </a:r>
          </a:p>
        </p:txBody>
      </p:sp>
      <p:sp>
        <p:nvSpPr>
          <p:cNvPr id="46" name="Date Placeholder 4"/>
          <p:cNvSpPr>
            <a:spLocks noGrp="1"/>
          </p:cNvSpPr>
          <p:nvPr>
            <p:ph type="dt" sz="half" idx="2"/>
          </p:nvPr>
        </p:nvSpPr>
        <p:spPr>
          <a:xfrm>
            <a:off x="748092" y="6045890"/>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87431B66-2D65-4398-A930-0D30EC9EE69D}" type="datetime1">
              <a:rPr lang="en-US" smtClean="0"/>
              <a:t>10/7/18</a:t>
            </a:fld>
            <a:endParaRPr lang="en-US" dirty="0"/>
          </a:p>
        </p:txBody>
      </p:sp>
      <p:sp>
        <p:nvSpPr>
          <p:cNvPr id="3" name="Text Placeholder 2"/>
          <p:cNvSpPr>
            <a:spLocks noGrp="1"/>
          </p:cNvSpPr>
          <p:nvPr>
            <p:ph type="body" sz="quarter" idx="10"/>
          </p:nvPr>
        </p:nvSpPr>
        <p:spPr>
          <a:xfrm>
            <a:off x="747713" y="4350040"/>
            <a:ext cx="6477000" cy="193675"/>
          </a:xfrm>
        </p:spPr>
        <p:txBody>
          <a:bodyPr vert="horz" wrap="square" lIns="0" tIns="0" rIns="0" bIns="0" rtlCol="0" anchor="t" anchorCtr="0"/>
          <a:lstStyle>
            <a:lvl1pPr marL="0" indent="0">
              <a:spcBef>
                <a:spcPts val="0"/>
              </a:spcBef>
              <a:buFontTx/>
              <a:buNone/>
              <a:defRPr lang="en-US" sz="1800" i="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smtClean="0"/>
              <a:t>Click to edit Master text styles</a:t>
            </a:r>
            <a:endParaRPr lang="en-US" dirty="0"/>
          </a:p>
        </p:txBody>
      </p:sp>
      <p:cxnSp>
        <p:nvCxnSpPr>
          <p:cNvPr id="10" name="Straight Connector 9"/>
          <p:cNvCxnSpPr/>
          <p:nvPr userDrawn="1"/>
        </p:nvCxnSpPr>
        <p:spPr>
          <a:xfrm>
            <a:off x="2430160" y="591021"/>
            <a:ext cx="0" cy="118872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grpSp>
        <p:nvGrpSpPr>
          <p:cNvPr id="7" name="Group 6"/>
          <p:cNvGrpSpPr/>
          <p:nvPr userDrawn="1"/>
        </p:nvGrpSpPr>
        <p:grpSpPr>
          <a:xfrm>
            <a:off x="2749439" y="752601"/>
            <a:ext cx="1487211" cy="868680"/>
            <a:chOff x="2749439" y="752601"/>
            <a:chExt cx="1487211" cy="868680"/>
          </a:xfrm>
        </p:grpSpPr>
        <p:sp>
          <p:nvSpPr>
            <p:cNvPr id="5" name="Rectangle 4"/>
            <p:cNvSpPr/>
            <p:nvPr userDrawn="1"/>
          </p:nvSpPr>
          <p:spPr bwMode="auto">
            <a:xfrm>
              <a:off x="2749439" y="752601"/>
              <a:ext cx="1371600" cy="868680"/>
            </a:xfrm>
            <a:prstGeom prst="rect">
              <a:avLst/>
            </a:prstGeom>
            <a:noFill/>
            <a:ln w="19050" algn="ctr">
              <a:solidFill>
                <a:schemeClr val="accent2"/>
              </a:solidFill>
              <a:prstDash val="dash"/>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6" name="TextBox 5"/>
            <p:cNvSpPr txBox="1"/>
            <p:nvPr userDrawn="1"/>
          </p:nvSpPr>
          <p:spPr bwMode="auto">
            <a:xfrm>
              <a:off x="2785238" y="912373"/>
              <a:ext cx="1451412" cy="609398"/>
            </a:xfrm>
            <a:prstGeom prst="rect">
              <a:avLst/>
            </a:prstGeom>
            <a:noFill/>
            <a:ln w="19050" algn="ctr">
              <a:noFill/>
              <a:miter lim="800000"/>
              <a:headEnd/>
              <a:tailEnd/>
            </a:ln>
          </p:spPr>
          <p:txBody>
            <a:bodyPr wrap="square" lIns="0" tIns="0" rIns="0" bIns="0" rtlCol="0">
              <a:spAutoFit/>
            </a:bodyPr>
            <a:lstStyle/>
            <a:p>
              <a:pPr>
                <a:lnSpc>
                  <a:spcPct val="90000"/>
                </a:lnSpc>
              </a:pPr>
              <a:r>
                <a:rPr lang="en-US" sz="2200" dirty="0" smtClean="0">
                  <a:solidFill>
                    <a:schemeClr val="bg1"/>
                  </a:solidFill>
                  <a:latin typeface="+mj-lt"/>
                </a:rPr>
                <a:t>Partner Logo</a:t>
              </a:r>
            </a:p>
          </p:txBody>
        </p:sp>
      </p:grpSp>
      <p:pic>
        <p:nvPicPr>
          <p:cNvPr id="13" name="Picture 12" descr="UCSF_sig_whit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8932" y="742959"/>
            <a:ext cx="1400637" cy="910729"/>
          </a:xfrm>
          <a:prstGeom prst="rect">
            <a:avLst/>
          </a:prstGeom>
        </p:spPr>
      </p:pic>
    </p:spTree>
    <p:extLst>
      <p:ext uri="{BB962C8B-B14F-4D97-AF65-F5344CB8AC3E}">
        <p14:creationId xmlns:p14="http://schemas.microsoft.com/office/powerpoint/2010/main" val="215010327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4">
    <p:bg>
      <p:bgPr>
        <a:solidFill>
          <a:schemeClr val="tx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accent6"/>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0" y="742094"/>
            <a:ext cx="1041033" cy="682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6858000"/>
          </a:xfrm>
          <a:prstGeom prst="rect">
            <a:avLst/>
          </a:prstGeom>
        </p:spPr>
      </p:pic>
      <p:sp>
        <p:nvSpPr>
          <p:cNvPr id="10" name="Rectangle 9"/>
          <p:cNvSpPr/>
          <p:nvPr userDrawn="1"/>
        </p:nvSpPr>
        <p:spPr bwMode="ltGray">
          <a:xfrm>
            <a:off x="365125" y="366713"/>
            <a:ext cx="6859588" cy="5153025"/>
          </a:xfrm>
          <a:prstGeom prst="rect">
            <a:avLst/>
          </a:prstGeom>
          <a:solidFill>
            <a:schemeClr val="accent6"/>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smtClean="0"/>
              <a:t>Title Slide Here</a:t>
            </a:r>
            <a:endParaRPr lang="en-US" dirty="0"/>
          </a:p>
        </p:txBody>
      </p:sp>
      <p:sp>
        <p:nvSpPr>
          <p:cNvPr id="38" name="Text Placeholder 2"/>
          <p:cNvSpPr>
            <a:spLocks noGrp="1"/>
          </p:cNvSpPr>
          <p:nvPr>
            <p:ph type="body" idx="1" hasCustomPrompt="1"/>
          </p:nvPr>
        </p:nvSpPr>
        <p:spPr>
          <a:xfrm>
            <a:off x="654697" y="2999514"/>
            <a:ext cx="6550480"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smtClean="0"/>
              <a:t>Subtitle Title Here</a:t>
            </a:r>
          </a:p>
        </p:txBody>
      </p:sp>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DBD169FF-1EB6-4E72-A743-2950EDD253FC}" type="datetime1">
              <a:rPr lang="en-US" smtClean="0"/>
              <a:t>10/7/18</a:t>
            </a:fld>
            <a:endParaRPr lang="en-US" dirty="0"/>
          </a:p>
        </p:txBody>
      </p:sp>
      <p:sp>
        <p:nvSpPr>
          <p:cNvPr id="4" name="Text Placeholder 3"/>
          <p:cNvSpPr>
            <a:spLocks noGrp="1"/>
          </p:cNvSpPr>
          <p:nvPr>
            <p:ph type="body" sz="quarter" idx="10"/>
          </p:nvPr>
        </p:nvSpPr>
        <p:spPr>
          <a:xfrm>
            <a:off x="746125" y="4044820"/>
            <a:ext cx="6478588" cy="406400"/>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pPr marL="0" lvl="0"/>
            <a:r>
              <a:rPr lang="en-US" dirty="0" smtClean="0"/>
              <a:t>Click to edit Master text styles</a:t>
            </a:r>
            <a:endParaRPr lang="en-US" dirty="0"/>
          </a:p>
        </p:txBody>
      </p:sp>
      <p:pic>
        <p:nvPicPr>
          <p:cNvPr id="12" name="Picture 11" descr="UCSF_SubLogo_GlobalHealthSci_white_RGB.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3901" y="736600"/>
            <a:ext cx="2267656" cy="496216"/>
          </a:xfrm>
          <a:prstGeom prst="rect">
            <a:avLst/>
          </a:prstGeom>
        </p:spPr>
      </p:pic>
    </p:spTree>
    <p:extLst>
      <p:ext uri="{BB962C8B-B14F-4D97-AF65-F5344CB8AC3E}">
        <p14:creationId xmlns:p14="http://schemas.microsoft.com/office/powerpoint/2010/main" val="344170065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5">
    <p:bg>
      <p:bgPr>
        <a:solidFill>
          <a:schemeClr val="tx2"/>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0" y="742094"/>
            <a:ext cx="1041033" cy="682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Rectangle 9"/>
          <p:cNvSpPr/>
          <p:nvPr userDrawn="1"/>
        </p:nvSpPr>
        <p:spPr bwMode="ltGray">
          <a:xfrm>
            <a:off x="365125" y="366713"/>
            <a:ext cx="6859588" cy="5153025"/>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smtClean="0"/>
              <a:t>Title Slide Here</a:t>
            </a:r>
            <a:endParaRPr lang="en-US" dirty="0"/>
          </a:p>
        </p:txBody>
      </p:sp>
      <p:sp>
        <p:nvSpPr>
          <p:cNvPr id="38" name="Text Placeholder 2"/>
          <p:cNvSpPr>
            <a:spLocks noGrp="1"/>
          </p:cNvSpPr>
          <p:nvPr>
            <p:ph type="body" idx="1" hasCustomPrompt="1"/>
          </p:nvPr>
        </p:nvSpPr>
        <p:spPr>
          <a:xfrm>
            <a:off x="654697" y="2999514"/>
            <a:ext cx="6550480"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smtClean="0"/>
              <a:t>Subtitle Title Here</a:t>
            </a:r>
          </a:p>
        </p:txBody>
      </p:sp>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968B2403-7DF7-4776-922B-AE99AEA16D7C}" type="datetime1">
              <a:rPr lang="en-US" smtClean="0"/>
              <a:t>10/7/18</a:t>
            </a:fld>
            <a:endParaRPr lang="en-US" dirty="0"/>
          </a:p>
        </p:txBody>
      </p:sp>
      <p:sp>
        <p:nvSpPr>
          <p:cNvPr id="4" name="Text Placeholder 3"/>
          <p:cNvSpPr>
            <a:spLocks noGrp="1"/>
          </p:cNvSpPr>
          <p:nvPr>
            <p:ph type="body" sz="quarter" idx="10"/>
          </p:nvPr>
        </p:nvSpPr>
        <p:spPr>
          <a:xfrm>
            <a:off x="744351" y="4046607"/>
            <a:ext cx="6472238" cy="434178"/>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pPr marL="0" lvl="0"/>
            <a:r>
              <a:rPr lang="en-US" dirty="0" smtClean="0"/>
              <a:t>Click to edit Master text styles</a:t>
            </a:r>
            <a:endParaRPr lang="en-US" dirty="0"/>
          </a:p>
        </p:txBody>
      </p:sp>
      <p:pic>
        <p:nvPicPr>
          <p:cNvPr id="12" name="Picture 11" descr="UCSF_SubLogo_GlobalHealthSci_white_RGB.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3901" y="736600"/>
            <a:ext cx="2267656" cy="496216"/>
          </a:xfrm>
          <a:prstGeom prst="rect">
            <a:avLst/>
          </a:prstGeom>
        </p:spPr>
      </p:pic>
    </p:spTree>
    <p:extLst>
      <p:ext uri="{BB962C8B-B14F-4D97-AF65-F5344CB8AC3E}">
        <p14:creationId xmlns:p14="http://schemas.microsoft.com/office/powerpoint/2010/main" val="148661487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Imag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2"/>
          <a:stretch/>
        </p:blipFill>
        <p:spPr bwMode="ltGray">
          <a:xfrm>
            <a:off x="0" y="1"/>
            <a:ext cx="9144000" cy="6858000"/>
          </a:xfrm>
          <a:prstGeom prst="rect">
            <a:avLst/>
          </a:prstGeom>
        </p:spPr>
      </p:pic>
      <p:sp>
        <p:nvSpPr>
          <p:cNvPr id="6" name="Rectangle 5"/>
          <p:cNvSpPr/>
          <p:nvPr userDrawn="1"/>
        </p:nvSpPr>
        <p:spPr bwMode="invGray">
          <a:xfrm>
            <a:off x="0" y="-1"/>
            <a:ext cx="9144000" cy="6858001"/>
          </a:xfrm>
          <a:prstGeom prst="rect">
            <a:avLst/>
          </a:prstGeom>
          <a:solidFill>
            <a:srgbClr val="000000">
              <a:alpha val="40000"/>
            </a:srgbClr>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16"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2"/>
                </a:solidFill>
                <a:latin typeface="Arial" pitchFamily="34" charset="0"/>
                <a:cs typeface="Arial" pitchFamily="34" charset="0"/>
              </a:defRPr>
            </a:lvl1pPr>
          </a:lstStyle>
          <a:p>
            <a:fld id="{7728D13F-054C-4170-9317-1FD7A1D57930}" type="datetime1">
              <a:rPr lang="en-US" smtClean="0"/>
              <a:t>10/7/18</a:t>
            </a:fld>
            <a:endParaRPr lang="en-US" dirty="0"/>
          </a:p>
        </p:txBody>
      </p:sp>
      <p:sp>
        <p:nvSpPr>
          <p:cNvPr id="17"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2"/>
                </a:solidFill>
                <a:latin typeface="Arial" pitchFamily="34" charset="0"/>
                <a:cs typeface="Arial" pitchFamily="34" charset="0"/>
              </a:defRPr>
            </a:lvl1pPr>
          </a:lstStyle>
          <a:p>
            <a:r>
              <a:rPr lang="en-US" smtClean="0"/>
              <a:t>Presentation Title and/or Sub Brand Name Here</a:t>
            </a:r>
            <a:endParaRPr lang="en-US" dirty="0"/>
          </a:p>
        </p:txBody>
      </p:sp>
      <p:sp>
        <p:nvSpPr>
          <p:cNvPr id="18"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1">
                <a:solidFill>
                  <a:schemeClr val="bg2"/>
                </a:solidFill>
                <a:latin typeface="Arial" pitchFamily="34" charset="0"/>
                <a:cs typeface="Arial" pitchFamily="34" charset="0"/>
              </a:defRPr>
            </a:lvl1pPr>
          </a:lstStyle>
          <a:p>
            <a:fld id="{7BCC8D0D-EAEC-449D-9161-023DFF90F2E2}" type="slidenum">
              <a:rPr lang="en-US" smtClean="0"/>
              <a:pPr/>
              <a:t>‹#›</a:t>
            </a:fld>
            <a:endParaRPr lang="en-US" dirty="0"/>
          </a:p>
        </p:txBody>
      </p:sp>
      <p:cxnSp>
        <p:nvCxnSpPr>
          <p:cNvPr id="19" name="Straight Connector 18"/>
          <p:cNvCxnSpPr/>
          <p:nvPr/>
        </p:nvCxnSpPr>
        <p:spPr>
          <a:xfrm>
            <a:off x="365125" y="6250080"/>
            <a:ext cx="8413750" cy="0"/>
          </a:xfrm>
          <a:prstGeom prst="line">
            <a:avLst/>
          </a:prstGeom>
          <a:noFill/>
          <a:ln w="3175" cap="flat">
            <a:solidFill>
              <a:schemeClr val="bg2"/>
            </a:solidFill>
            <a:prstDash val="solid"/>
            <a:miter lim="800000"/>
            <a:headEnd/>
            <a:tailEnd/>
          </a:ln>
          <a:extLst>
            <a:ext uri="{909E8E84-426E-40dd-AFC4-6F175D3DCCD1}">
              <a14:hiddenFill xmlns:a14="http://schemas.microsoft.com/office/drawing/2010/main">
                <a:noFill/>
              </a14:hiddenFill>
            </a:ext>
          </a:extLst>
        </p:spPr>
      </p:cxnSp>
      <p:cxnSp>
        <p:nvCxnSpPr>
          <p:cNvPr id="13" name="Straight Connector 12"/>
          <p:cNvCxnSpPr/>
          <p:nvPr userDrawn="1"/>
        </p:nvCxnSpPr>
        <p:spPr>
          <a:xfrm>
            <a:off x="365125" y="6250080"/>
            <a:ext cx="8413750" cy="0"/>
          </a:xfrm>
          <a:prstGeom prst="line">
            <a:avLst/>
          </a:prstGeom>
          <a:noFill/>
          <a:ln w="3175" cap="flat">
            <a:solidFill>
              <a:schemeClr val="bg2"/>
            </a:solidFill>
            <a:prstDash val="solid"/>
            <a:miter lim="800000"/>
            <a:headEnd/>
            <a:tailEnd/>
          </a:ln>
          <a:extLst>
            <a:ext uri="{909E8E84-426E-40dd-AFC4-6F175D3DCCD1}">
              <a14:hiddenFill xmlns:a14="http://schemas.microsoft.com/office/drawing/2010/main">
                <a:noFill/>
              </a14:hiddenFill>
            </a:ext>
          </a:extLst>
        </p:spPr>
      </p:cxnSp>
      <p:sp>
        <p:nvSpPr>
          <p:cNvPr id="2" name="Title 1"/>
          <p:cNvSpPr>
            <a:spLocks noGrp="1"/>
          </p:cNvSpPr>
          <p:nvPr>
            <p:ph type="title" hasCustomPrompt="1"/>
          </p:nvPr>
        </p:nvSpPr>
        <p:spPr>
          <a:xfrm>
            <a:off x="346334" y="2249896"/>
            <a:ext cx="8089901" cy="1421928"/>
          </a:xfrm>
        </p:spPr>
        <p:txBody>
          <a:bodyPr vert="horz" wrap="square" lIns="91440" tIns="45720" rIns="91440" bIns="45720" rtlCol="0" anchor="b" anchorCtr="0">
            <a:spAutoFit/>
          </a:bodyPr>
          <a:lstStyle>
            <a:lvl1pPr marL="280988" indent="-280988">
              <a:lnSpc>
                <a:spcPct val="90000"/>
              </a:lnSpc>
              <a:defRPr lang="en-US" sz="4800" spc="-20" baseline="0" dirty="0">
                <a:solidFill>
                  <a:schemeClr val="bg2"/>
                </a:solidFill>
              </a:defRPr>
            </a:lvl1pPr>
          </a:lstStyle>
          <a:p>
            <a:pPr lvl="0"/>
            <a:r>
              <a:rPr lang="en-US" dirty="0" smtClean="0"/>
              <a:t>“Lorem ipsum dolor site </a:t>
            </a:r>
            <a:r>
              <a:rPr lang="en-US" dirty="0" err="1" smtClean="0"/>
              <a:t>amet</a:t>
            </a:r>
            <a:r>
              <a:rPr lang="en-US" dirty="0" smtClean="0"/>
              <a:t>, </a:t>
            </a:r>
            <a:r>
              <a:rPr lang="en-US" dirty="0" err="1" smtClean="0"/>
              <a:t>consectetur</a:t>
            </a:r>
            <a:r>
              <a:rPr lang="en-US" dirty="0" smtClean="0"/>
              <a:t> </a:t>
            </a:r>
            <a:r>
              <a:rPr lang="en-US" dirty="0" err="1" smtClean="0"/>
              <a:t>adi</a:t>
            </a:r>
            <a:r>
              <a:rPr lang="en-US" dirty="0" smtClean="0"/>
              <a:t> </a:t>
            </a:r>
            <a:r>
              <a:rPr lang="en-US" dirty="0" err="1" smtClean="0"/>
              <a:t>isicing</a:t>
            </a:r>
            <a:r>
              <a:rPr lang="en-US" dirty="0" smtClean="0"/>
              <a:t> </a:t>
            </a:r>
            <a:r>
              <a:rPr lang="en-US" dirty="0" err="1" smtClean="0"/>
              <a:t>elit</a:t>
            </a:r>
            <a:r>
              <a:rPr lang="en-US" dirty="0" smtClean="0"/>
              <a:t>.”</a:t>
            </a:r>
            <a:endParaRPr lang="en-US" dirty="0"/>
          </a:p>
        </p:txBody>
      </p:sp>
      <p:sp>
        <p:nvSpPr>
          <p:cNvPr id="3" name="Content Placeholder 2"/>
          <p:cNvSpPr>
            <a:spLocks noGrp="1"/>
          </p:cNvSpPr>
          <p:nvPr>
            <p:ph idx="1" hasCustomPrompt="1"/>
          </p:nvPr>
        </p:nvSpPr>
        <p:spPr>
          <a:xfrm>
            <a:off x="645331" y="4083341"/>
            <a:ext cx="8325548" cy="721900"/>
          </a:xfrm>
        </p:spPr>
        <p:txBody>
          <a:bodyPr vert="horz" wrap="square" lIns="91440" tIns="45720" rIns="91440" bIns="45720" rtlCol="0">
            <a:noAutofit/>
          </a:bodyPr>
          <a:lstStyle>
            <a:lvl1pPr marL="0" indent="0">
              <a:spcBef>
                <a:spcPts val="300"/>
              </a:spcBef>
              <a:buNone/>
              <a:defRPr lang="en-US" sz="1600" baseline="0" dirty="0" smtClean="0">
                <a:solidFill>
                  <a:schemeClr val="bg2"/>
                </a:solidFill>
              </a:defRPr>
            </a:lvl1pPr>
            <a:lvl2pPr marL="230187" indent="0">
              <a:buNone/>
              <a:defRPr lang="en-US" dirty="0" smtClean="0"/>
            </a:lvl2pPr>
            <a:lvl3pPr marL="515937" indent="0">
              <a:buNone/>
              <a:defRPr lang="en-US" dirty="0" smtClean="0"/>
            </a:lvl3pPr>
            <a:lvl4pPr marL="800100" indent="0">
              <a:buNone/>
              <a:defRPr lang="en-US" dirty="0" smtClean="0"/>
            </a:lvl4pPr>
            <a:lvl5pPr marL="1085850" indent="0">
              <a:buNone/>
              <a:defRPr lang="en-US" dirty="0"/>
            </a:lvl5pPr>
          </a:lstStyle>
          <a:p>
            <a:pPr lvl="0"/>
            <a:r>
              <a:rPr lang="en-US" dirty="0" smtClean="0"/>
              <a:t>Author’s Name Here</a:t>
            </a:r>
          </a:p>
          <a:p>
            <a:pPr lvl="0"/>
            <a:r>
              <a:rPr lang="en-US" dirty="0" smtClean="0"/>
              <a:t>Position Title Here</a:t>
            </a:r>
          </a:p>
        </p:txBody>
      </p:sp>
      <p:pic>
        <p:nvPicPr>
          <p:cNvPr id="20" name="Picture 41"/>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b="35957"/>
          <a:stretch/>
        </p:blipFill>
        <p:spPr bwMode="invGray">
          <a:xfrm>
            <a:off x="8131174" y="6392864"/>
            <a:ext cx="799313" cy="335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9967005"/>
      </p:ext>
    </p:extLst>
  </p:cSld>
  <p:clrMapOvr>
    <a:masterClrMapping/>
  </p:clrMapOvr>
  <p:transition xmlns:p14="http://schemas.microsoft.com/office/powerpoint/2010/mai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on Whi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6334" y="543207"/>
            <a:ext cx="8089901" cy="4081117"/>
          </a:xfrm>
        </p:spPr>
        <p:txBody>
          <a:bodyPr vert="horz" wrap="square" lIns="91440" tIns="45720" rIns="91440" bIns="45720" rtlCol="0" anchor="b" anchorCtr="0">
            <a:spAutoFit/>
          </a:bodyPr>
          <a:lstStyle>
            <a:lvl1pPr marL="280988" indent="-280988">
              <a:lnSpc>
                <a:spcPct val="90000"/>
              </a:lnSpc>
              <a:defRPr lang="en-US" sz="4800" spc="-20" baseline="0" dirty="0"/>
            </a:lvl1pPr>
          </a:lstStyle>
          <a:p>
            <a:pPr lvl="0"/>
            <a:r>
              <a:rPr lang="en-US" dirty="0" smtClean="0"/>
              <a:t>“</a:t>
            </a:r>
            <a:r>
              <a:rPr lang="en-US" dirty="0" err="1" smtClean="0"/>
              <a:t>Lorem</a:t>
            </a:r>
            <a:r>
              <a:rPr lang="en-US" dirty="0" smtClean="0"/>
              <a:t> </a:t>
            </a:r>
            <a:r>
              <a:rPr lang="en-US" dirty="0" err="1" smtClean="0"/>
              <a:t>ipsum</a:t>
            </a:r>
            <a:r>
              <a:rPr lang="en-US" dirty="0" smtClean="0"/>
              <a:t> dolor site </a:t>
            </a:r>
            <a:r>
              <a:rPr lang="en-US" dirty="0" err="1" smtClean="0"/>
              <a:t>amet</a:t>
            </a:r>
            <a:r>
              <a:rPr lang="en-US" dirty="0" smtClean="0"/>
              <a:t>, </a:t>
            </a:r>
            <a:r>
              <a:rPr lang="en-US" dirty="0" err="1" smtClean="0"/>
              <a:t>consectetur</a:t>
            </a:r>
            <a:r>
              <a:rPr lang="en-US" dirty="0" smtClean="0"/>
              <a:t> </a:t>
            </a:r>
            <a:r>
              <a:rPr lang="en-US" dirty="0" err="1" smtClean="0"/>
              <a:t>adi</a:t>
            </a:r>
            <a:r>
              <a:rPr lang="en-US" dirty="0" smtClean="0"/>
              <a:t> </a:t>
            </a:r>
            <a:r>
              <a:rPr lang="en-US" dirty="0" err="1" smtClean="0"/>
              <a:t>isicing</a:t>
            </a:r>
            <a:r>
              <a:rPr lang="en-US" dirty="0" smtClean="0"/>
              <a:t> </a:t>
            </a:r>
            <a:r>
              <a:rPr lang="en-US" dirty="0" err="1" smtClean="0"/>
              <a:t>elit</a:t>
            </a:r>
            <a:r>
              <a:rPr lang="en-US" dirty="0" smtClean="0"/>
              <a:t>, </a:t>
            </a:r>
            <a:r>
              <a:rPr lang="en-US" dirty="0" err="1" smtClean="0"/>
              <a:t>sedo</a:t>
            </a:r>
            <a:r>
              <a:rPr lang="en-US" dirty="0" smtClean="0"/>
              <a:t> </a:t>
            </a:r>
            <a:r>
              <a:rPr lang="en-US" dirty="0" err="1" smtClean="0"/>
              <a:t>eiusmod</a:t>
            </a:r>
            <a:r>
              <a:rPr lang="en-US" dirty="0" smtClean="0"/>
              <a:t> </a:t>
            </a:r>
            <a:r>
              <a:rPr lang="en-US" dirty="0" err="1" smtClean="0"/>
              <a:t>tempor</a:t>
            </a:r>
            <a:r>
              <a:rPr lang="en-US" dirty="0" smtClean="0"/>
              <a:t> </a:t>
            </a:r>
            <a:r>
              <a:rPr lang="en-US" dirty="0" err="1" smtClean="0"/>
              <a:t>incididunt</a:t>
            </a:r>
            <a:r>
              <a:rPr lang="en-US" dirty="0" smtClean="0"/>
              <a:t> </a:t>
            </a:r>
            <a:r>
              <a:rPr lang="en-US" dirty="0" err="1" smtClean="0"/>
              <a:t>ut</a:t>
            </a:r>
            <a:r>
              <a:rPr lang="en-US" dirty="0" smtClean="0"/>
              <a:t> </a:t>
            </a:r>
            <a:r>
              <a:rPr lang="en-US" dirty="0" err="1" smtClean="0"/>
              <a:t>labotre</a:t>
            </a:r>
            <a:r>
              <a:rPr lang="en-US" dirty="0" smtClean="0"/>
              <a:t> et </a:t>
            </a:r>
            <a:r>
              <a:rPr lang="en-US" dirty="0" err="1" smtClean="0"/>
              <a:t>dolore</a:t>
            </a:r>
            <a:r>
              <a:rPr lang="en-US" dirty="0" smtClean="0"/>
              <a:t> magna </a:t>
            </a:r>
            <a:r>
              <a:rPr lang="en-US" dirty="0" err="1" smtClean="0"/>
              <a:t>aliqua</a:t>
            </a:r>
            <a:r>
              <a:rPr lang="en-US" dirty="0" smtClean="0"/>
              <a:t>. </a:t>
            </a:r>
            <a:r>
              <a:rPr lang="en-US" dirty="0" err="1" smtClean="0"/>
              <a:t>Ut</a:t>
            </a:r>
            <a:r>
              <a:rPr lang="en-US" dirty="0" smtClean="0"/>
              <a:t> </a:t>
            </a:r>
            <a:r>
              <a:rPr lang="en-US" dirty="0" err="1" smtClean="0"/>
              <a:t>enim</a:t>
            </a:r>
            <a:r>
              <a:rPr lang="en-US" dirty="0" smtClean="0"/>
              <a:t> ad minim et </a:t>
            </a:r>
            <a:r>
              <a:rPr lang="en-US" dirty="0" err="1" smtClean="0"/>
              <a:t>venium</a:t>
            </a:r>
            <a:r>
              <a:rPr lang="en-US" dirty="0" smtClean="0"/>
              <a:t>, </a:t>
            </a:r>
            <a:r>
              <a:rPr lang="en-US" dirty="0" err="1" smtClean="0"/>
              <a:t>quis</a:t>
            </a:r>
            <a:r>
              <a:rPr lang="en-US" dirty="0" smtClean="0"/>
              <a:t> </a:t>
            </a:r>
            <a:r>
              <a:rPr lang="en-US" dirty="0" err="1" smtClean="0"/>
              <a:t>nostrud</a:t>
            </a:r>
            <a:r>
              <a:rPr lang="en-US" dirty="0" smtClean="0"/>
              <a:t> </a:t>
            </a:r>
            <a:r>
              <a:rPr lang="en-US" dirty="0" err="1" smtClean="0"/>
              <a:t>elit</a:t>
            </a:r>
            <a:r>
              <a:rPr lang="en-US" dirty="0" smtClean="0"/>
              <a:t>.”</a:t>
            </a:r>
            <a:endParaRPr lang="en-US" dirty="0"/>
          </a:p>
        </p:txBody>
      </p:sp>
      <p:sp>
        <p:nvSpPr>
          <p:cNvPr id="3" name="Content Placeholder 2"/>
          <p:cNvSpPr>
            <a:spLocks noGrp="1"/>
          </p:cNvSpPr>
          <p:nvPr>
            <p:ph idx="1" hasCustomPrompt="1"/>
          </p:nvPr>
        </p:nvSpPr>
        <p:spPr>
          <a:xfrm>
            <a:off x="645331" y="4921541"/>
            <a:ext cx="8325548" cy="721900"/>
          </a:xfrm>
        </p:spPr>
        <p:txBody>
          <a:bodyPr vert="horz" wrap="square" lIns="91440" tIns="45720" rIns="91440" bIns="45720" rtlCol="0">
            <a:noAutofit/>
          </a:bodyPr>
          <a:lstStyle>
            <a:lvl1pPr marL="0" indent="0">
              <a:spcBef>
                <a:spcPts val="300"/>
              </a:spcBef>
              <a:buNone/>
              <a:defRPr lang="en-US" sz="1600" baseline="0" dirty="0" smtClean="0"/>
            </a:lvl1pPr>
            <a:lvl2pPr marL="230187" indent="0">
              <a:buNone/>
              <a:defRPr lang="en-US" dirty="0" smtClean="0"/>
            </a:lvl2pPr>
            <a:lvl3pPr marL="515937" indent="0">
              <a:buNone/>
              <a:defRPr lang="en-US" dirty="0" smtClean="0"/>
            </a:lvl3pPr>
            <a:lvl4pPr marL="800100" indent="0">
              <a:buNone/>
              <a:defRPr lang="en-US" dirty="0" smtClean="0"/>
            </a:lvl4pPr>
            <a:lvl5pPr marL="1085850" indent="0">
              <a:buNone/>
              <a:defRPr lang="en-US" dirty="0"/>
            </a:lvl5pPr>
          </a:lstStyle>
          <a:p>
            <a:pPr lvl="0"/>
            <a:r>
              <a:rPr lang="en-US" dirty="0" smtClean="0"/>
              <a:t>Author’s Name Here</a:t>
            </a:r>
          </a:p>
          <a:p>
            <a:pPr lvl="0"/>
            <a:r>
              <a:rPr lang="en-US" dirty="0" smtClean="0"/>
              <a:t>Position Title Here</a:t>
            </a:r>
          </a:p>
        </p:txBody>
      </p:sp>
      <p:sp>
        <p:nvSpPr>
          <p:cNvPr id="8"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9A6150A5-0478-4814-9F6F-313D0B0598FE}" type="datetime1">
              <a:rPr lang="en-US" smtClean="0"/>
              <a:t>10/7/18</a:t>
            </a:fld>
            <a:endParaRPr lang="en-US" dirty="0"/>
          </a:p>
        </p:txBody>
      </p:sp>
      <p:sp>
        <p:nvSpPr>
          <p:cNvPr id="9"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r>
              <a:rPr lang="en-US" smtClean="0"/>
              <a:t>Presentation Title and/or Sub Brand Name Here</a:t>
            </a:r>
            <a:endParaRPr lang="en-US" dirty="0"/>
          </a:p>
        </p:txBody>
      </p:sp>
      <p:sp>
        <p:nvSpPr>
          <p:cNvPr id="10"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255213682"/>
      </p:ext>
    </p:extLst>
  </p:cSld>
  <p:clrMapOvr>
    <a:masterClrMapping/>
  </p:clrMapOvr>
  <p:transition xmlns:p14="http://schemas.microsoft.com/office/powerpoint/2010/mai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ead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3732" y="438912"/>
            <a:ext cx="8089901" cy="563231"/>
          </a:xfrm>
        </p:spPr>
        <p:txBody>
          <a:bodyPr vert="horz" wrap="square" lIns="91440" tIns="45720" rIns="91440" bIns="45720" rtlCol="0" anchor="t" anchorCtr="0">
            <a:spAutoFit/>
          </a:bodyPr>
          <a:lstStyle>
            <a:lvl1pPr>
              <a:defRPr lang="en-US" dirty="0"/>
            </a:lvl1pPr>
          </a:lstStyle>
          <a:p>
            <a:pPr lvl="0"/>
            <a:r>
              <a:rPr lang="en-US" dirty="0" smtClean="0"/>
              <a:t>Slide Title Here</a:t>
            </a:r>
            <a:endParaRPr lang="en-US" dirty="0"/>
          </a:p>
        </p:txBody>
      </p:sp>
      <p:sp>
        <p:nvSpPr>
          <p:cNvPr id="3" name="Content Placeholder 2"/>
          <p:cNvSpPr>
            <a:spLocks noGrp="1"/>
          </p:cNvSpPr>
          <p:nvPr>
            <p:ph idx="1" hasCustomPrompt="1"/>
          </p:nvPr>
        </p:nvSpPr>
        <p:spPr>
          <a:xfrm>
            <a:off x="661375" y="1563752"/>
            <a:ext cx="8325548" cy="4011502"/>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8F6F5B01-31EA-46FA-A31F-D71521F3C0AE}" type="datetime1">
              <a:rPr lang="en-US" smtClean="0"/>
              <a:t>10/7/18</a:t>
            </a:fld>
            <a:endParaRPr lang="en-US" dirty="0"/>
          </a:p>
        </p:txBody>
      </p:sp>
      <p:sp>
        <p:nvSpPr>
          <p:cNvPr id="9"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r>
              <a:rPr lang="en-US" smtClean="0"/>
              <a:t>Presentation Title and/or Sub Brand Name Here</a:t>
            </a:r>
            <a:endParaRPr lang="en-US" dirty="0"/>
          </a:p>
        </p:txBody>
      </p:sp>
      <p:sp>
        <p:nvSpPr>
          <p:cNvPr id="10"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7BCC8D0D-EAEC-449D-9161-023DFF90F2E2}" type="slidenum">
              <a:rPr lang="en-US" smtClean="0"/>
              <a:pPr/>
              <a:t>‹#›</a:t>
            </a:fld>
            <a:endParaRPr lang="en-US" dirty="0"/>
          </a:p>
        </p:txBody>
      </p:sp>
    </p:spTree>
  </p:cSld>
  <p:clrMapOvr>
    <a:masterClrMapping/>
  </p:clrMapOvr>
  <p:transition xmlns:p14="http://schemas.microsoft.com/office/powerpoint/2010/mai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Head and Content w/Subh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3732" y="438912"/>
            <a:ext cx="8089901" cy="563231"/>
          </a:xfrm>
        </p:spPr>
        <p:txBody>
          <a:bodyPr vert="horz" wrap="square" lIns="91440" tIns="45720" rIns="91440" bIns="45720" rtlCol="0" anchor="t" anchorCtr="0">
            <a:spAutoFit/>
          </a:bodyPr>
          <a:lstStyle>
            <a:lvl1pPr>
              <a:defRPr lang="en-US" dirty="0"/>
            </a:lvl1pPr>
          </a:lstStyle>
          <a:p>
            <a:pPr lvl="0"/>
            <a:r>
              <a:rPr lang="en-US" dirty="0" smtClean="0"/>
              <a:t>Slide Title Here</a:t>
            </a:r>
            <a:endParaRPr lang="en-US" dirty="0"/>
          </a:p>
        </p:txBody>
      </p:sp>
      <p:sp>
        <p:nvSpPr>
          <p:cNvPr id="3" name="Content Placeholder 2"/>
          <p:cNvSpPr>
            <a:spLocks noGrp="1"/>
          </p:cNvSpPr>
          <p:nvPr>
            <p:ph idx="1" hasCustomPrompt="1"/>
          </p:nvPr>
        </p:nvSpPr>
        <p:spPr>
          <a:xfrm>
            <a:off x="661375" y="2021792"/>
            <a:ext cx="8325548" cy="4011502"/>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2"/>
          <p:cNvSpPr>
            <a:spLocks noGrp="1"/>
          </p:cNvSpPr>
          <p:nvPr>
            <p:ph type="body" idx="10" hasCustomPrompt="1"/>
          </p:nvPr>
        </p:nvSpPr>
        <p:spPr>
          <a:xfrm>
            <a:off x="638226" y="1563684"/>
            <a:ext cx="8087171" cy="313932"/>
          </a:xfrm>
        </p:spPr>
        <p:txBody>
          <a:bodyPr anchor="t"/>
          <a:lstStyle>
            <a:lvl1pPr marL="0" indent="0">
              <a:buNone/>
              <a:defRPr sz="2100" b="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Subhead</a:t>
            </a:r>
          </a:p>
        </p:txBody>
      </p:sp>
      <p:sp>
        <p:nvSpPr>
          <p:cNvPr id="8"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BE4F006E-5431-4BDD-8829-6B0B1D987D3A}" type="datetime1">
              <a:rPr lang="en-US" smtClean="0"/>
              <a:t>10/7/18</a:t>
            </a:fld>
            <a:endParaRPr lang="en-US" dirty="0"/>
          </a:p>
        </p:txBody>
      </p:sp>
      <p:sp>
        <p:nvSpPr>
          <p:cNvPr id="9"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r>
              <a:rPr lang="en-US" smtClean="0"/>
              <a:t>Presentation Title and/or Sub Brand Name Here</a:t>
            </a:r>
            <a:endParaRPr lang="en-US" dirty="0"/>
          </a:p>
        </p:txBody>
      </p:sp>
      <p:sp>
        <p:nvSpPr>
          <p:cNvPr id="10"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2574316033"/>
      </p:ext>
    </p:extLst>
  </p:cSld>
  <p:clrMapOvr>
    <a:masterClrMapping/>
  </p:clrMapOvr>
  <p:transition xmlns:p14="http://schemas.microsoft.com/office/powerpoint/2010/mai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Head and 2-Column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8368" y="433999"/>
            <a:ext cx="8080375" cy="575094"/>
          </a:xfrm>
        </p:spPr>
        <p:txBody>
          <a:bodyPr vert="horz" wrap="square" lIns="91440" tIns="45720" rIns="91440" bIns="45720" rtlCol="0" anchor="t" anchorCtr="0">
            <a:spAutoFit/>
          </a:bodyPr>
          <a:lstStyle>
            <a:lvl1pPr>
              <a:defRPr lang="en-US" dirty="0"/>
            </a:lvl1pPr>
          </a:lstStyle>
          <a:p>
            <a:pPr marL="0" lvl="0"/>
            <a:r>
              <a:rPr lang="en-US" dirty="0" smtClean="0"/>
              <a:t>Slide Title Here</a:t>
            </a:r>
            <a:endParaRPr lang="en-US" dirty="0"/>
          </a:p>
        </p:txBody>
      </p:sp>
      <p:sp>
        <p:nvSpPr>
          <p:cNvPr id="3" name="Content Placeholder 2"/>
          <p:cNvSpPr>
            <a:spLocks noGrp="1"/>
          </p:cNvSpPr>
          <p:nvPr>
            <p:ph idx="1" hasCustomPrompt="1"/>
          </p:nvPr>
        </p:nvSpPr>
        <p:spPr>
          <a:xfrm>
            <a:off x="661464" y="1562634"/>
            <a:ext cx="3989387" cy="3978016"/>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bullet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2"/>
          <p:cNvSpPr>
            <a:spLocks noGrp="1"/>
          </p:cNvSpPr>
          <p:nvPr>
            <p:ph type="body" idx="10" hasCustomPrompt="1"/>
          </p:nvPr>
        </p:nvSpPr>
        <p:spPr>
          <a:xfrm>
            <a:off x="641062" y="1013951"/>
            <a:ext cx="8077645" cy="383182"/>
          </a:xfrm>
        </p:spPr>
        <p:txBody>
          <a:bodyPr vert="horz" wrap="square" lIns="91440" tIns="45720" rIns="91440" bIns="45720" rtlCol="0" anchor="t">
            <a:noAutofit/>
          </a:bodyPr>
          <a:lstStyle>
            <a:lvl1pPr>
              <a:defRPr lang="en-US" dirty="0" smtClean="0"/>
            </a:lvl1pPr>
          </a:lstStyle>
          <a:p>
            <a:pPr marL="0" lvl="0" indent="0">
              <a:buNone/>
            </a:pPr>
            <a:r>
              <a:rPr lang="en-US" dirty="0" smtClean="0"/>
              <a:t>Subhead</a:t>
            </a:r>
          </a:p>
        </p:txBody>
      </p:sp>
      <p:sp>
        <p:nvSpPr>
          <p:cNvPr id="9" name="Content Placeholder 2"/>
          <p:cNvSpPr>
            <a:spLocks noGrp="1"/>
          </p:cNvSpPr>
          <p:nvPr>
            <p:ph idx="11" hasCustomPrompt="1"/>
          </p:nvPr>
        </p:nvSpPr>
        <p:spPr>
          <a:xfrm>
            <a:off x="4882627" y="1556703"/>
            <a:ext cx="4013199" cy="3978016"/>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bullet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513693AB-E85E-4A83-93AE-7C2C33716FFD}" type="datetime1">
              <a:rPr lang="en-US" smtClean="0"/>
              <a:t>10/7/18</a:t>
            </a:fld>
            <a:endParaRPr lang="en-US" dirty="0"/>
          </a:p>
        </p:txBody>
      </p:sp>
      <p:sp>
        <p:nvSpPr>
          <p:cNvPr id="11"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r>
              <a:rPr lang="en-US" smtClean="0"/>
              <a:t>Presentation Title and/or Sub Brand Name Here</a:t>
            </a:r>
            <a:endParaRPr lang="en-US" dirty="0"/>
          </a:p>
        </p:txBody>
      </p:sp>
      <p:sp>
        <p:nvSpPr>
          <p:cNvPr id="12"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7BCC8D0D-EAEC-449D-9161-023DFF90F2E2}" type="slidenum">
              <a:rPr lang="en-US" smtClean="0"/>
              <a:pPr/>
              <a:t>‹#›</a:t>
            </a:fld>
            <a:endParaRPr lang="en-US" dirty="0"/>
          </a:p>
        </p:txBody>
      </p:sp>
    </p:spTree>
  </p:cSld>
  <p:clrMapOvr>
    <a:masterClrMapping/>
  </p:clrMapOvr>
  <p:transition xmlns:p14="http://schemas.microsoft.com/office/powerpoint/2010/mai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Head and Subhead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8368" y="434801"/>
            <a:ext cx="8080375" cy="575094"/>
          </a:xfrm>
        </p:spPr>
        <p:txBody>
          <a:bodyPr vert="horz" wrap="square" lIns="91440" tIns="45720" rIns="91440" bIns="45720" rtlCol="0" anchor="t" anchorCtr="0">
            <a:spAutoFit/>
          </a:bodyPr>
          <a:lstStyle>
            <a:lvl1pPr>
              <a:defRPr lang="en-US" dirty="0"/>
            </a:lvl1pPr>
          </a:lstStyle>
          <a:p>
            <a:pPr marL="0" lvl="0"/>
            <a:r>
              <a:rPr lang="en-US" dirty="0" smtClean="0"/>
              <a:t>Slide Title Here</a:t>
            </a:r>
            <a:endParaRPr lang="en-US" dirty="0"/>
          </a:p>
        </p:txBody>
      </p:sp>
      <p:sp>
        <p:nvSpPr>
          <p:cNvPr id="3" name="Text Placeholder 2"/>
          <p:cNvSpPr>
            <a:spLocks noGrp="1"/>
          </p:cNvSpPr>
          <p:nvPr>
            <p:ph type="body" idx="10" hasCustomPrompt="1"/>
          </p:nvPr>
        </p:nvSpPr>
        <p:spPr>
          <a:xfrm>
            <a:off x="640321" y="1011992"/>
            <a:ext cx="8077645" cy="383182"/>
          </a:xfrm>
        </p:spPr>
        <p:txBody>
          <a:bodyPr vert="horz" wrap="square" lIns="91440" tIns="45720" rIns="91440" bIns="45720" rtlCol="0" anchor="t">
            <a:noAutofit/>
          </a:bodyPr>
          <a:lstStyle>
            <a:lvl1pPr marL="168275" indent="-168275">
              <a:buNone/>
              <a:defRPr lang="en-US" dirty="0" smtClean="0"/>
            </a:lvl1pPr>
          </a:lstStyle>
          <a:p>
            <a:pPr marL="0" lvl="0" indent="0"/>
            <a:r>
              <a:rPr lang="en-US" dirty="0" smtClean="0"/>
              <a:t>Subhead</a:t>
            </a:r>
          </a:p>
        </p:txBody>
      </p:sp>
      <p:sp>
        <p:nvSpPr>
          <p:cNvPr id="7"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C1669700-339D-4BC3-9C61-1670B9701C57}" type="datetime1">
              <a:rPr lang="en-US" smtClean="0"/>
              <a:t>10/7/18</a:t>
            </a:fld>
            <a:endParaRPr lang="en-US" dirty="0"/>
          </a:p>
        </p:txBody>
      </p:sp>
      <p:sp>
        <p:nvSpPr>
          <p:cNvPr id="8"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r>
              <a:rPr lang="en-US" smtClean="0"/>
              <a:t>Presentation Title and/or Sub Brand Name Here</a:t>
            </a:r>
            <a:endParaRPr lang="en-US" dirty="0"/>
          </a:p>
        </p:txBody>
      </p:sp>
      <p:sp>
        <p:nvSpPr>
          <p:cNvPr id="9"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7BCC8D0D-EAEC-449D-9161-023DFF90F2E2}" type="slidenum">
              <a:rPr lang="en-US" smtClean="0"/>
              <a:pPr/>
              <a:t>‹#›</a:t>
            </a:fld>
            <a:endParaRPr lang="en-US" dirty="0"/>
          </a:p>
        </p:txBody>
      </p:sp>
    </p:spTree>
  </p:cSld>
  <p:clrMapOvr>
    <a:masterClrMapping/>
  </p:clrMapOvr>
  <p:transition xmlns:p14="http://schemas.microsoft.com/office/powerpoint/2010/mai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9E7F4196-1AA7-489C-AB25-66F2A1CDE0B2}" type="datetime1">
              <a:rPr lang="en-US" smtClean="0"/>
              <a:t>10/7/18</a:t>
            </a:fld>
            <a:endParaRPr lang="en-US" dirty="0"/>
          </a:p>
        </p:txBody>
      </p:sp>
      <p:sp>
        <p:nvSpPr>
          <p:cNvPr id="6"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r>
              <a:rPr lang="en-US" smtClean="0"/>
              <a:t>Presentation Title and/or Sub Brand Name Here</a:t>
            </a:r>
            <a:endParaRPr lang="en-US" dirty="0"/>
          </a:p>
        </p:txBody>
      </p:sp>
      <p:sp>
        <p:nvSpPr>
          <p:cNvPr id="7"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7BCC8D0D-EAEC-449D-9161-023DFF90F2E2}" type="slidenum">
              <a:rPr lang="en-US" smtClean="0"/>
              <a:pPr/>
              <a:t>‹#›</a:t>
            </a:fld>
            <a:endParaRPr lang="en-US" dirty="0"/>
          </a:p>
        </p:txBody>
      </p:sp>
    </p:spTree>
  </p:cSld>
  <p:clrMapOvr>
    <a:masterClrMapping/>
  </p:clrMapOvr>
  <p:transition xmlns:p14="http://schemas.microsoft.com/office/powerpoint/2010/mai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7" name="Content Placeholder 6"/>
          <p:cNvSpPr>
            <a:spLocks noGrp="1"/>
          </p:cNvSpPr>
          <p:nvPr>
            <p:ph sz="quarter" idx="13"/>
          </p:nvPr>
        </p:nvSpPr>
        <p:spPr>
          <a:xfrm>
            <a:off x="0" y="-1"/>
            <a:ext cx="9144000" cy="6251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7C412304-4450-4BFA-A76B-D97C72798D07}" type="datetime1">
              <a:rPr lang="en-US" smtClean="0"/>
              <a:t>10/7/18</a:t>
            </a:fld>
            <a:endParaRPr lang="en-US" dirty="0"/>
          </a:p>
        </p:txBody>
      </p:sp>
      <p:sp>
        <p:nvSpPr>
          <p:cNvPr id="8"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r>
              <a:rPr lang="en-US" smtClean="0"/>
              <a:t>Presentation Title and/or Sub Brand Name Here</a:t>
            </a:r>
            <a:endParaRPr lang="en-US" dirty="0"/>
          </a:p>
        </p:txBody>
      </p:sp>
      <p:sp>
        <p:nvSpPr>
          <p:cNvPr id="9"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801994352"/>
      </p:ext>
    </p:extLst>
  </p:cSld>
  <p:clrMapOvr>
    <a:masterClrMapping/>
  </p:clrMapOvr>
  <p:transition xmlns:p14="http://schemas.microsoft.com/office/powerpoint/2010/mai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External Co-branding White Title">
    <p:bg>
      <p:bgPr>
        <a:solidFill>
          <a:schemeClr val="bg2"/>
        </a:solidFill>
        <a:effectLst/>
      </p:bgPr>
    </p:bg>
    <p:spTree>
      <p:nvGrpSpPr>
        <p:cNvPr id="1" name=""/>
        <p:cNvGrpSpPr/>
        <p:nvPr/>
      </p:nvGrpSpPr>
      <p:grpSpPr>
        <a:xfrm>
          <a:off x="0" y="0"/>
          <a:ext cx="0" cy="0"/>
          <a:chOff x="0" y="0"/>
          <a:chExt cx="0" cy="0"/>
        </a:xfrm>
      </p:grpSpPr>
      <p:sp>
        <p:nvSpPr>
          <p:cNvPr id="35" name="Title 34"/>
          <p:cNvSpPr>
            <a:spLocks noGrp="1"/>
          </p:cNvSpPr>
          <p:nvPr>
            <p:ph type="title" hasCustomPrompt="1"/>
          </p:nvPr>
        </p:nvSpPr>
        <p:spPr>
          <a:xfrm>
            <a:off x="648605" y="2883538"/>
            <a:ext cx="6595720"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tx2"/>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smtClean="0"/>
              <a:t>Title Slide Here</a:t>
            </a:r>
            <a:endParaRPr lang="en-US" dirty="0"/>
          </a:p>
        </p:txBody>
      </p:sp>
      <p:sp>
        <p:nvSpPr>
          <p:cNvPr id="38" name="Text Placeholder 2"/>
          <p:cNvSpPr>
            <a:spLocks noGrp="1"/>
          </p:cNvSpPr>
          <p:nvPr>
            <p:ph type="body" idx="1" hasCustomPrompt="1"/>
          </p:nvPr>
        </p:nvSpPr>
        <p:spPr>
          <a:xfrm>
            <a:off x="654697" y="3436978"/>
            <a:ext cx="6570016"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tx2"/>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smtClean="0"/>
              <a:t>Subtitle Title Here</a:t>
            </a:r>
          </a:p>
        </p:txBody>
      </p:sp>
      <p:sp>
        <p:nvSpPr>
          <p:cNvPr id="46" name="Date Placeholder 4"/>
          <p:cNvSpPr>
            <a:spLocks noGrp="1"/>
          </p:cNvSpPr>
          <p:nvPr>
            <p:ph type="dt" sz="half" idx="2"/>
          </p:nvPr>
        </p:nvSpPr>
        <p:spPr>
          <a:xfrm>
            <a:off x="748092" y="6045890"/>
            <a:ext cx="1925338" cy="238606"/>
          </a:xfrm>
          <a:prstGeom prst="rect">
            <a:avLst/>
          </a:prstGeom>
        </p:spPr>
        <p:txBody>
          <a:bodyPr vert="horz" wrap="square" lIns="0" tIns="0" rIns="0" bIns="0" rtlCol="0" anchor="b" anchorCtr="0"/>
          <a:lstStyle>
            <a:lvl1pPr algn="l">
              <a:defRPr sz="1200" i="0">
                <a:solidFill>
                  <a:schemeClr val="tx2"/>
                </a:solidFill>
                <a:latin typeface="Arial" pitchFamily="34" charset="0"/>
                <a:cs typeface="Arial" pitchFamily="34" charset="0"/>
              </a:defRPr>
            </a:lvl1pPr>
          </a:lstStyle>
          <a:p>
            <a:fld id="{87431B66-2D65-4398-A930-0D30EC9EE69D}" type="datetime1">
              <a:rPr lang="en-US" smtClean="0"/>
              <a:pPr/>
              <a:t>10/7/18</a:t>
            </a:fld>
            <a:endParaRPr lang="en-US" dirty="0"/>
          </a:p>
        </p:txBody>
      </p:sp>
      <p:sp>
        <p:nvSpPr>
          <p:cNvPr id="3" name="Text Placeholder 2"/>
          <p:cNvSpPr>
            <a:spLocks noGrp="1"/>
          </p:cNvSpPr>
          <p:nvPr>
            <p:ph type="body" sz="quarter" idx="10"/>
          </p:nvPr>
        </p:nvSpPr>
        <p:spPr>
          <a:xfrm>
            <a:off x="747713" y="4350040"/>
            <a:ext cx="6477000" cy="193675"/>
          </a:xfrm>
        </p:spPr>
        <p:txBody>
          <a:bodyPr vert="horz" wrap="square" lIns="0" tIns="0" rIns="0" bIns="0" rtlCol="0" anchor="t" anchorCtr="0"/>
          <a:lstStyle>
            <a:lvl1pPr marL="0" indent="0">
              <a:spcBef>
                <a:spcPts val="0"/>
              </a:spcBef>
              <a:buFontTx/>
              <a:buNone/>
              <a:defRPr lang="en-US" sz="1800" i="0" dirty="0" smtClean="0">
                <a:solidFill>
                  <a:schemeClr val="tx2"/>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smtClean="0"/>
              <a:t>Click to edit Master text styles</a:t>
            </a:r>
            <a:endParaRPr lang="en-US" dirty="0"/>
          </a:p>
        </p:txBody>
      </p:sp>
      <p:cxnSp>
        <p:nvCxnSpPr>
          <p:cNvPr id="10" name="Straight Connector 9"/>
          <p:cNvCxnSpPr/>
          <p:nvPr userDrawn="1"/>
        </p:nvCxnSpPr>
        <p:spPr>
          <a:xfrm>
            <a:off x="2430160" y="591021"/>
            <a:ext cx="0" cy="118872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7" name="Group 6"/>
          <p:cNvGrpSpPr/>
          <p:nvPr userDrawn="1"/>
        </p:nvGrpSpPr>
        <p:grpSpPr>
          <a:xfrm>
            <a:off x="2749439" y="752601"/>
            <a:ext cx="1487211" cy="868680"/>
            <a:chOff x="2749439" y="752601"/>
            <a:chExt cx="1487211" cy="868680"/>
          </a:xfrm>
        </p:grpSpPr>
        <p:sp>
          <p:nvSpPr>
            <p:cNvPr id="5" name="Rectangle 4"/>
            <p:cNvSpPr/>
            <p:nvPr userDrawn="1"/>
          </p:nvSpPr>
          <p:spPr bwMode="auto">
            <a:xfrm>
              <a:off x="2749439" y="752601"/>
              <a:ext cx="1371600" cy="868680"/>
            </a:xfrm>
            <a:prstGeom prst="rect">
              <a:avLst/>
            </a:prstGeom>
            <a:noFill/>
            <a:ln w="19050" algn="ctr">
              <a:solidFill>
                <a:schemeClr val="accent2"/>
              </a:solidFill>
              <a:prstDash val="dash"/>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6" name="TextBox 5"/>
            <p:cNvSpPr txBox="1"/>
            <p:nvPr userDrawn="1"/>
          </p:nvSpPr>
          <p:spPr bwMode="auto">
            <a:xfrm>
              <a:off x="2785238" y="912373"/>
              <a:ext cx="1451412" cy="609398"/>
            </a:xfrm>
            <a:prstGeom prst="rect">
              <a:avLst/>
            </a:prstGeom>
            <a:noFill/>
            <a:ln w="19050" algn="ctr">
              <a:noFill/>
              <a:miter lim="800000"/>
              <a:headEnd/>
              <a:tailEnd/>
            </a:ln>
          </p:spPr>
          <p:txBody>
            <a:bodyPr wrap="square" lIns="0" tIns="0" rIns="0" bIns="0" rtlCol="0">
              <a:spAutoFit/>
            </a:bodyPr>
            <a:lstStyle/>
            <a:p>
              <a:pPr>
                <a:lnSpc>
                  <a:spcPct val="90000"/>
                </a:lnSpc>
              </a:pPr>
              <a:r>
                <a:rPr lang="en-US" sz="2200" dirty="0" smtClean="0">
                  <a:solidFill>
                    <a:schemeClr val="tx2"/>
                  </a:solidFill>
                  <a:latin typeface="+mj-lt"/>
                </a:rPr>
                <a:t>Partner Logo</a:t>
              </a:r>
            </a:p>
          </p:txBody>
        </p:sp>
      </p:grpSp>
      <p:pic>
        <p:nvPicPr>
          <p:cNvPr id="13" name="Picture 12" descr="UCSF_sig_navy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616" y="739445"/>
            <a:ext cx="1388923" cy="903111"/>
          </a:xfrm>
          <a:prstGeom prst="rect">
            <a:avLst/>
          </a:prstGeom>
        </p:spPr>
      </p:pic>
    </p:spTree>
    <p:extLst>
      <p:ext uri="{BB962C8B-B14F-4D97-AF65-F5344CB8AC3E}">
        <p14:creationId xmlns:p14="http://schemas.microsoft.com/office/powerpoint/2010/main" val="259641295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losing with Single Image">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07318694"/>
      </p:ext>
    </p:extLst>
  </p:cSld>
  <p:clrMapOvr>
    <a:masterClrMapping/>
  </p:clrMapOvr>
  <p:transition xmlns:p14="http://schemas.microsoft.com/office/powerpoint/2010/mai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Closing with Logo">
    <p:bg>
      <p:bgPr>
        <a:solidFill>
          <a:schemeClr val="tx2"/>
        </a:solidFill>
        <a:effectLst/>
      </p:bgPr>
    </p:bg>
    <p:spTree>
      <p:nvGrpSpPr>
        <p:cNvPr id="1" name=""/>
        <p:cNvGrpSpPr/>
        <p:nvPr/>
      </p:nvGrpSpPr>
      <p:grpSpPr>
        <a:xfrm>
          <a:off x="0" y="0"/>
          <a:ext cx="0" cy="0"/>
          <a:chOff x="0" y="0"/>
          <a:chExt cx="0" cy="0"/>
        </a:xfrm>
      </p:grpSpPr>
      <p:pic>
        <p:nvPicPr>
          <p:cNvPr id="7" name="Picture 4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invGray">
          <a:xfrm>
            <a:off x="3630547" y="2701522"/>
            <a:ext cx="2110616" cy="1378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79827374"/>
      </p:ext>
    </p:extLst>
  </p:cSld>
  <p:clrMapOvr>
    <a:masterClrMapping/>
  </p:clrMapOvr>
  <p:transition xmlns:p14="http://schemas.microsoft.com/office/powerpoint/2010/mai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Closing with Quote">
    <p:bg>
      <p:bgPr>
        <a:solidFill>
          <a:schemeClr val="tx2"/>
        </a:solidFill>
        <a:effectLst/>
      </p:bgPr>
    </p:bg>
    <p:spTree>
      <p:nvGrpSpPr>
        <p:cNvPr id="1" name=""/>
        <p:cNvGrpSpPr/>
        <p:nvPr/>
      </p:nvGrpSpPr>
      <p:grpSpPr>
        <a:xfrm>
          <a:off x="0" y="0"/>
          <a:ext cx="0" cy="0"/>
          <a:chOff x="0" y="0"/>
          <a:chExt cx="0" cy="0"/>
        </a:xfrm>
      </p:grpSpPr>
      <p:cxnSp>
        <p:nvCxnSpPr>
          <p:cNvPr id="5" name="Straight Connector 4"/>
          <p:cNvCxnSpPr/>
          <p:nvPr/>
        </p:nvCxnSpPr>
        <p:spPr>
          <a:xfrm>
            <a:off x="752475" y="2562339"/>
            <a:ext cx="37294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0"/>
          </p:nvPr>
        </p:nvSpPr>
        <p:spPr>
          <a:xfrm>
            <a:off x="658358" y="639525"/>
            <a:ext cx="6204666" cy="1446212"/>
          </a:xfrm>
        </p:spPr>
        <p:txBody>
          <a:bodyPr/>
          <a:lstStyle>
            <a:lvl1pPr marL="0" indent="0">
              <a:lnSpc>
                <a:spcPct val="95000"/>
              </a:lnSpc>
              <a:spcBef>
                <a:spcPts val="600"/>
              </a:spcBef>
              <a:buFontTx/>
              <a:buNone/>
              <a:defRPr sz="2400">
                <a:solidFill>
                  <a:schemeClr val="bg2"/>
                </a:solidFill>
                <a:latin typeface="+mn-lt"/>
              </a:defRPr>
            </a:lvl1pPr>
            <a:lvl2pPr>
              <a:defRPr>
                <a:solidFill>
                  <a:schemeClr val="bg2"/>
                </a:solidFill>
                <a:latin typeface="+mn-lt"/>
              </a:defRPr>
            </a:lvl2pPr>
            <a:lvl3pPr>
              <a:defRPr>
                <a:solidFill>
                  <a:schemeClr val="bg2"/>
                </a:solidFill>
                <a:latin typeface="+mn-lt"/>
              </a:defRPr>
            </a:lvl3pPr>
            <a:lvl4pPr>
              <a:defRPr>
                <a:solidFill>
                  <a:schemeClr val="bg2"/>
                </a:solidFill>
                <a:latin typeface="+mn-lt"/>
              </a:defRPr>
            </a:lvl4pPr>
            <a:lvl5pPr>
              <a:defRPr>
                <a:solidFill>
                  <a:schemeClr val="bg2"/>
                </a:solidFill>
                <a:latin typeface="+mn-lt"/>
              </a:defRPr>
            </a:lvl5pPr>
          </a:lstStyle>
          <a:p>
            <a:pPr lvl="0"/>
            <a:r>
              <a:rPr lang="en-US" smtClean="0"/>
              <a:t>Click to edit Master text styles</a:t>
            </a:r>
          </a:p>
        </p:txBody>
      </p:sp>
      <p:cxnSp>
        <p:nvCxnSpPr>
          <p:cNvPr id="8" name="Straight Connector 7"/>
          <p:cNvCxnSpPr/>
          <p:nvPr userDrawn="1"/>
        </p:nvCxnSpPr>
        <p:spPr>
          <a:xfrm>
            <a:off x="752475" y="2562339"/>
            <a:ext cx="37294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9" name="Picture 8" descr="UCSF_sig_whit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8932" y="3414216"/>
            <a:ext cx="1503181" cy="977406"/>
          </a:xfrm>
          <a:prstGeom prst="rect">
            <a:avLst/>
          </a:prstGeom>
        </p:spPr>
      </p:pic>
    </p:spTree>
    <p:extLst>
      <p:ext uri="{BB962C8B-B14F-4D97-AF65-F5344CB8AC3E}">
        <p14:creationId xmlns:p14="http://schemas.microsoft.com/office/powerpoint/2010/main" val="1944395890"/>
      </p:ext>
    </p:extLst>
  </p:cSld>
  <p:clrMapOvr>
    <a:masterClrMapping/>
  </p:clrMapOvr>
  <p:transition xmlns:p14="http://schemas.microsoft.com/office/powerpoint/2010/mai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Closing with Collage">
    <p:bg>
      <p:bgPr>
        <a:solidFill>
          <a:schemeClr val="tx2"/>
        </a:soli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5" y="3818374"/>
            <a:ext cx="4210268" cy="3042745"/>
          </a:xfrm>
          <a:prstGeom prst="rect">
            <a:avLst/>
          </a:prstGeom>
        </p:spPr>
      </p:pic>
      <p:pic>
        <p:nvPicPr>
          <p:cNvPr id="12" name="Picture 11"/>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 y="0"/>
            <a:ext cx="9144004" cy="3868899"/>
          </a:xfrm>
          <a:prstGeom prst="rect">
            <a:avLst/>
          </a:prstGeom>
        </p:spPr>
      </p:pic>
      <p:pic>
        <p:nvPicPr>
          <p:cNvPr id="14" name="Picture 13"/>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4754880" y="1611152"/>
            <a:ext cx="4389119" cy="2724912"/>
          </a:xfrm>
          <a:prstGeom prst="rect">
            <a:avLst/>
          </a:prstGeom>
        </p:spPr>
      </p:pic>
      <p:pic>
        <p:nvPicPr>
          <p:cNvPr id="15" name="Picture 14"/>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4099033" y="4336064"/>
            <a:ext cx="5044967" cy="2521936"/>
          </a:xfrm>
          <a:prstGeom prst="rect">
            <a:avLst/>
          </a:prstGeom>
        </p:spPr>
      </p:pic>
      <p:sp>
        <p:nvSpPr>
          <p:cNvPr id="16" name="Rectangle 15"/>
          <p:cNvSpPr/>
          <p:nvPr userDrawn="1"/>
        </p:nvSpPr>
        <p:spPr bwMode="auto">
          <a:xfrm>
            <a:off x="2723103" y="1611152"/>
            <a:ext cx="3675888" cy="3675888"/>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pic>
        <p:nvPicPr>
          <p:cNvPr id="17" name="Picture 7"/>
          <p:cNvPicPr>
            <a:picLocks noChangeAspect="1" noChangeArrowheads="1"/>
          </p:cNvPicPr>
          <p:nvPr userDrawn="1"/>
        </p:nvPicPr>
        <p:blipFill rotWithShape="1">
          <a:blip r:embed="rId6">
            <a:extLst>
              <a:ext uri="{28A0092B-C50C-407E-A947-70E740481C1C}">
                <a14:useLocalDpi xmlns:a14="http://schemas.microsoft.com/office/drawing/2010/main" val="0"/>
              </a:ext>
            </a:extLst>
          </a:blip>
          <a:srcRect b="38631"/>
          <a:stretch/>
        </p:blipFill>
        <p:spPr bwMode="auto">
          <a:xfrm>
            <a:off x="4327515" y="2924450"/>
            <a:ext cx="2223280" cy="893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4814910"/>
      </p:ext>
    </p:extLst>
  </p:cSld>
  <p:clrMapOvr>
    <a:masterClrMapping/>
  </p:clrMapOvr>
  <p:transition xmlns:p14="http://schemas.microsoft.com/office/powerpoint/2010/mai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p>
        </p:txBody>
      </p:sp>
      <p:sp>
        <p:nvSpPr>
          <p:cNvPr id="4" name="Footer Placeholder 3"/>
          <p:cNvSpPr>
            <a:spLocks noGrp="1"/>
          </p:cNvSpPr>
          <p:nvPr>
            <p:ph type="ftr" sz="quarter" idx="11"/>
          </p:nvPr>
        </p:nvSpPr>
        <p:spPr>
          <a:xfrm>
            <a:off x="3124200" y="6245225"/>
            <a:ext cx="2895600" cy="476250"/>
          </a:xfrm>
          <a:prstGeom prst="rect">
            <a:avLst/>
          </a:prstGeom>
        </p:spPr>
        <p:txBody>
          <a:bodyPr/>
          <a:lstStyle>
            <a:lvl1pPr>
              <a:defRPr/>
            </a:lvl1pPr>
          </a:lstStyle>
          <a:p>
            <a:endParaRPr lang="en-US"/>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A1EBE84A-0E68-414A-8E8B-1246064E67A4}" type="slidenum">
              <a:rPr lang="en-US"/>
              <a:pPr/>
              <a:t>‹#›</a:t>
            </a:fld>
            <a:endParaRPr lang="en-US"/>
          </a:p>
        </p:txBody>
      </p:sp>
    </p:spTree>
    <p:extLst>
      <p:ext uri="{BB962C8B-B14F-4D97-AF65-F5344CB8AC3E}">
        <p14:creationId xmlns:p14="http://schemas.microsoft.com/office/powerpoint/2010/main" val="42571133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83DCB52-7A3C-4F17-9519-2F1F19ADAFFD}" type="slidenum">
              <a:rPr lang="en-US"/>
              <a:pPr/>
              <a:t>‹#›</a:t>
            </a:fld>
            <a:endParaRPr lang="en-US"/>
          </a:p>
        </p:txBody>
      </p:sp>
    </p:spTree>
    <p:extLst>
      <p:ext uri="{BB962C8B-B14F-4D97-AF65-F5344CB8AC3E}">
        <p14:creationId xmlns:p14="http://schemas.microsoft.com/office/powerpoint/2010/main" val="18495428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35" name="Title 34"/>
          <p:cNvSpPr>
            <a:spLocks noGrp="1"/>
          </p:cNvSpPr>
          <p:nvPr>
            <p:ph type="title" hasCustomPrompt="1"/>
          </p:nvPr>
        </p:nvSpPr>
        <p:spPr>
          <a:xfrm>
            <a:off x="648605" y="2883538"/>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smtClean="0"/>
              <a:t>Title Slide Here</a:t>
            </a:r>
            <a:endParaRPr lang="en-US" dirty="0"/>
          </a:p>
        </p:txBody>
      </p:sp>
      <p:sp>
        <p:nvSpPr>
          <p:cNvPr id="38" name="Text Placeholder 2"/>
          <p:cNvSpPr>
            <a:spLocks noGrp="1"/>
          </p:cNvSpPr>
          <p:nvPr>
            <p:ph type="body" idx="1" hasCustomPrompt="1"/>
          </p:nvPr>
        </p:nvSpPr>
        <p:spPr>
          <a:xfrm>
            <a:off x="654697" y="3436978"/>
            <a:ext cx="6550480"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smtClean="0"/>
              <a:t>Subtitle Title Here</a:t>
            </a:r>
          </a:p>
        </p:txBody>
      </p:sp>
      <p:sp>
        <p:nvSpPr>
          <p:cNvPr id="46" name="Date Placeholder 4"/>
          <p:cNvSpPr>
            <a:spLocks noGrp="1"/>
          </p:cNvSpPr>
          <p:nvPr>
            <p:ph type="dt" sz="half" idx="2"/>
          </p:nvPr>
        </p:nvSpPr>
        <p:spPr>
          <a:xfrm>
            <a:off x="748092" y="6045890"/>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C42DCCBC-AA0F-44E9-9EDE-CB9B971EF028}" type="datetime1">
              <a:rPr lang="en-US" smtClean="0"/>
              <a:t>10/7/18</a:t>
            </a:fld>
            <a:endParaRPr lang="en-US" dirty="0"/>
          </a:p>
        </p:txBody>
      </p:sp>
      <p:sp>
        <p:nvSpPr>
          <p:cNvPr id="3" name="Text Placeholder 2"/>
          <p:cNvSpPr>
            <a:spLocks noGrp="1"/>
          </p:cNvSpPr>
          <p:nvPr>
            <p:ph type="body" sz="quarter" idx="10"/>
          </p:nvPr>
        </p:nvSpPr>
        <p:spPr>
          <a:xfrm>
            <a:off x="747714" y="4349650"/>
            <a:ext cx="6477000" cy="489939"/>
          </a:xfrm>
        </p:spPr>
        <p:txBody>
          <a:bodyPr vert="horz" wrap="square" lIns="0" tIns="0" rIns="0" bIns="0" rtlCol="0" anchor="t" anchorCtr="0"/>
          <a:lstStyle>
            <a:lvl1pPr marL="0" indent="0">
              <a:spcBef>
                <a:spcPts val="0"/>
              </a:spcBef>
              <a:buNone/>
              <a:defRPr lang="en-US" sz="1800" i="0" smtClean="0">
                <a:cs typeface="Arial" pitchFamily="34" charset="0"/>
              </a:defRPr>
            </a:lvl1pPr>
            <a:lvl2pPr>
              <a:defRPr lang="en-US" sz="1800" smtClean="0">
                <a:solidFill>
                  <a:schemeClr val="tx1"/>
                </a:solidFill>
                <a:latin typeface="+mn-lt"/>
              </a:defRPr>
            </a:lvl2pPr>
            <a:lvl3pPr>
              <a:defRPr lang="en-US" sz="1800" smtClean="0">
                <a:solidFill>
                  <a:schemeClr val="tx1"/>
                </a:solidFill>
                <a:latin typeface="+mn-lt"/>
              </a:defRPr>
            </a:lvl3pPr>
            <a:lvl4pPr>
              <a:defRPr lang="en-US" sz="1800" smtClean="0">
                <a:solidFill>
                  <a:schemeClr val="tx1"/>
                </a:solidFill>
                <a:latin typeface="+mn-lt"/>
              </a:defRPr>
            </a:lvl4pPr>
            <a:lvl5pPr>
              <a:defRPr lang="en-US" sz="1800">
                <a:solidFill>
                  <a:schemeClr val="tx1"/>
                </a:solidFill>
                <a:latin typeface="+mn-lt"/>
              </a:defRPr>
            </a:lvl5pPr>
          </a:lstStyle>
          <a:p>
            <a:pPr marL="0" lvl="0"/>
            <a:r>
              <a:rPr lang="en-US" dirty="0" smtClean="0"/>
              <a:t>Click to edit Master text styles</a:t>
            </a:r>
            <a:endParaRPr lang="en-US" dirty="0"/>
          </a:p>
        </p:txBody>
      </p:sp>
      <p:pic>
        <p:nvPicPr>
          <p:cNvPr id="9" name="Picture 8" descr="UCSF_sig_whit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8932" y="742959"/>
            <a:ext cx="1400637" cy="910729"/>
          </a:xfrm>
          <a:prstGeom prst="rect">
            <a:avLst/>
          </a:prstGeom>
        </p:spPr>
      </p:pic>
    </p:spTree>
    <p:extLst>
      <p:ext uri="{BB962C8B-B14F-4D97-AF65-F5344CB8AC3E}">
        <p14:creationId xmlns:p14="http://schemas.microsoft.com/office/powerpoint/2010/main" val="129140796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1">
    <p:bg>
      <p:bgPr>
        <a:solidFill>
          <a:schemeClr val="tx2"/>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6858000"/>
          </a:xfrm>
          <a:prstGeom prst="rect">
            <a:avLst/>
          </a:prstGeom>
        </p:spPr>
      </p:pic>
      <p:sp>
        <p:nvSpPr>
          <p:cNvPr id="10" name="Rectangle 9"/>
          <p:cNvSpPr/>
          <p:nvPr userDrawn="1"/>
        </p:nvSpPr>
        <p:spPr bwMode="invGray">
          <a:xfrm>
            <a:off x="365125" y="366713"/>
            <a:ext cx="6859588"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smtClean="0"/>
              <a:t>Title Slide Here</a:t>
            </a:r>
            <a:endParaRPr lang="en-US" dirty="0"/>
          </a:p>
        </p:txBody>
      </p:sp>
      <p:sp>
        <p:nvSpPr>
          <p:cNvPr id="38" name="Text Placeholder 2"/>
          <p:cNvSpPr>
            <a:spLocks noGrp="1"/>
          </p:cNvSpPr>
          <p:nvPr>
            <p:ph type="body" idx="1" hasCustomPrompt="1"/>
          </p:nvPr>
        </p:nvSpPr>
        <p:spPr>
          <a:xfrm>
            <a:off x="654696" y="2999514"/>
            <a:ext cx="6550481"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smtClean="0"/>
              <a:t>Subtitle Title Here</a:t>
            </a: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0" y="742094"/>
            <a:ext cx="1041033" cy="682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7CA65D26-67D5-4CD2-90EC-E629659F24B3}" type="datetime1">
              <a:rPr lang="en-US" smtClean="0"/>
              <a:t>10/7/18</a:t>
            </a:fld>
            <a:endParaRPr lang="en-US" dirty="0"/>
          </a:p>
        </p:txBody>
      </p:sp>
      <p:sp>
        <p:nvSpPr>
          <p:cNvPr id="3" name="Text Placeholder 2"/>
          <p:cNvSpPr>
            <a:spLocks noGrp="1"/>
          </p:cNvSpPr>
          <p:nvPr>
            <p:ph type="body" sz="quarter" idx="10"/>
          </p:nvPr>
        </p:nvSpPr>
        <p:spPr>
          <a:xfrm>
            <a:off x="746125" y="4045554"/>
            <a:ext cx="6478588" cy="365125"/>
          </a:xfrm>
        </p:spPr>
        <p:txBody>
          <a:bodyPr vert="horz" wrap="square" lIns="0" tIns="0" rIns="0" bIns="0" rtlCol="0" anchor="t" anchorCtr="0"/>
          <a:lstStyle>
            <a:lvl1pPr marL="0" indent="0">
              <a:spcBef>
                <a:spcPts val="0"/>
              </a:spcBef>
              <a:buNone/>
              <a:defRPr lang="en-US" sz="1800" i="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smtClean="0"/>
              <a:t>Click to edit Master text styles</a:t>
            </a:r>
            <a:endParaRPr lang="en-US" dirty="0"/>
          </a:p>
        </p:txBody>
      </p:sp>
      <p:pic>
        <p:nvPicPr>
          <p:cNvPr id="14" name="Picture 13" descr="UCSF_sig_white_RGB.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8933" y="742959"/>
            <a:ext cx="1050990" cy="683380"/>
          </a:xfrm>
          <a:prstGeom prst="rect">
            <a:avLst/>
          </a:prstGeom>
        </p:spPr>
      </p:pic>
    </p:spTree>
    <p:extLst>
      <p:ext uri="{BB962C8B-B14F-4D97-AF65-F5344CB8AC3E}">
        <p14:creationId xmlns:p14="http://schemas.microsoft.com/office/powerpoint/2010/main" val="231092215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2">
    <p:bg>
      <p:bgPr>
        <a:solidFill>
          <a:schemeClr val="tx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0" y="742094"/>
            <a:ext cx="1041033" cy="682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6858000"/>
          </a:xfrm>
          <a:prstGeom prst="rect">
            <a:avLst/>
          </a:prstGeom>
        </p:spPr>
      </p:pic>
      <p:sp>
        <p:nvSpPr>
          <p:cNvPr id="10" name="Rectangle 9"/>
          <p:cNvSpPr/>
          <p:nvPr userDrawn="1"/>
        </p:nvSpPr>
        <p:spPr bwMode="invGray">
          <a:xfrm>
            <a:off x="365125" y="366713"/>
            <a:ext cx="6859588"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smtClean="0"/>
              <a:t>Title Slide Here</a:t>
            </a:r>
            <a:endParaRPr lang="en-US" dirty="0"/>
          </a:p>
        </p:txBody>
      </p:sp>
      <p:sp>
        <p:nvSpPr>
          <p:cNvPr id="38" name="Text Placeholder 2"/>
          <p:cNvSpPr>
            <a:spLocks noGrp="1"/>
          </p:cNvSpPr>
          <p:nvPr>
            <p:ph type="body" idx="1" hasCustomPrompt="1"/>
          </p:nvPr>
        </p:nvSpPr>
        <p:spPr>
          <a:xfrm>
            <a:off x="654697" y="2999514"/>
            <a:ext cx="6550480"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smtClean="0"/>
              <a:t>Subtitle Title Here</a:t>
            </a:r>
          </a:p>
        </p:txBody>
      </p:sp>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F3D771E1-46BB-4A41-837B-A28DD845D1F3}" type="datetime1">
              <a:rPr lang="en-US" smtClean="0"/>
              <a:t>10/7/18</a:t>
            </a:fld>
            <a:endParaRPr lang="en-US" dirty="0"/>
          </a:p>
        </p:txBody>
      </p:sp>
      <p:sp>
        <p:nvSpPr>
          <p:cNvPr id="4" name="Text Placeholder 3"/>
          <p:cNvSpPr>
            <a:spLocks noGrp="1"/>
          </p:cNvSpPr>
          <p:nvPr>
            <p:ph type="body" sz="quarter" idx="10"/>
          </p:nvPr>
        </p:nvSpPr>
        <p:spPr>
          <a:xfrm>
            <a:off x="745587" y="4046758"/>
            <a:ext cx="6451600" cy="325755"/>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pPr marL="0" lvl="0"/>
            <a:r>
              <a:rPr lang="en-US" dirty="0" smtClean="0"/>
              <a:t>Click to edit Master text styles</a:t>
            </a:r>
            <a:endParaRPr lang="en-US" dirty="0"/>
          </a:p>
        </p:txBody>
      </p:sp>
      <p:pic>
        <p:nvPicPr>
          <p:cNvPr id="13" name="Picture 12" descr="UCSF_sig_white_RGB.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8933" y="742959"/>
            <a:ext cx="1050990" cy="683380"/>
          </a:xfrm>
          <a:prstGeom prst="rect">
            <a:avLst/>
          </a:prstGeom>
        </p:spPr>
      </p:pic>
    </p:spTree>
    <p:extLst>
      <p:ext uri="{BB962C8B-B14F-4D97-AF65-F5344CB8AC3E}">
        <p14:creationId xmlns:p14="http://schemas.microsoft.com/office/powerpoint/2010/main" val="247320750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3">
    <p:bg>
      <p:bgPr>
        <a:solidFill>
          <a:schemeClr val="tx2"/>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accent5"/>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0" y="742094"/>
            <a:ext cx="1041033" cy="682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6858000"/>
          </a:xfrm>
          <a:prstGeom prst="rect">
            <a:avLst/>
          </a:prstGeom>
        </p:spPr>
      </p:pic>
      <p:sp>
        <p:nvSpPr>
          <p:cNvPr id="10" name="Rectangle 9"/>
          <p:cNvSpPr/>
          <p:nvPr userDrawn="1"/>
        </p:nvSpPr>
        <p:spPr bwMode="invGray">
          <a:xfrm>
            <a:off x="365125" y="366713"/>
            <a:ext cx="6859588" cy="5153025"/>
          </a:xfrm>
          <a:prstGeom prst="rect">
            <a:avLst/>
          </a:prstGeom>
          <a:solidFill>
            <a:schemeClr val="accent5"/>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pic>
        <p:nvPicPr>
          <p:cNvPr id="12" name="Picture 4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invGray">
          <a:xfrm>
            <a:off x="748376" y="742095"/>
            <a:ext cx="1044588" cy="682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smtClean="0"/>
              <a:t>Title Slide Here</a:t>
            </a:r>
            <a:endParaRPr lang="en-US" dirty="0"/>
          </a:p>
        </p:txBody>
      </p:sp>
      <p:sp>
        <p:nvSpPr>
          <p:cNvPr id="38" name="Text Placeholder 2"/>
          <p:cNvSpPr>
            <a:spLocks noGrp="1"/>
          </p:cNvSpPr>
          <p:nvPr>
            <p:ph type="body" idx="1" hasCustomPrompt="1"/>
          </p:nvPr>
        </p:nvSpPr>
        <p:spPr>
          <a:xfrm>
            <a:off x="654697" y="2999514"/>
            <a:ext cx="6550480"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smtClean="0"/>
              <a:t>Subtitle Title Here</a:t>
            </a:r>
          </a:p>
        </p:txBody>
      </p:sp>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B1DD14AD-E010-464A-BC72-115CD7ABDD27}" type="datetime1">
              <a:rPr lang="en-US" smtClean="0"/>
              <a:t>10/7/18</a:t>
            </a:fld>
            <a:endParaRPr lang="en-US" dirty="0"/>
          </a:p>
        </p:txBody>
      </p:sp>
      <p:sp>
        <p:nvSpPr>
          <p:cNvPr id="4" name="Text Placeholder 3"/>
          <p:cNvSpPr>
            <a:spLocks noGrp="1"/>
          </p:cNvSpPr>
          <p:nvPr>
            <p:ph type="body" sz="quarter" idx="10"/>
          </p:nvPr>
        </p:nvSpPr>
        <p:spPr>
          <a:xfrm>
            <a:off x="744762" y="4045137"/>
            <a:ext cx="6478043" cy="341475"/>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marL="230187" indent="0">
              <a:buNone/>
              <a:defRPr lang="en-US" sz="1800" smtClean="0">
                <a:latin typeface="+mn-lt"/>
              </a:defRPr>
            </a:lvl2pPr>
            <a:lvl3pPr marL="687387" indent="0">
              <a:buNone/>
              <a:defRPr lang="en-US" sz="1800" smtClean="0">
                <a:latin typeface="+mn-lt"/>
              </a:defRPr>
            </a:lvl3pPr>
            <a:lvl4pPr marL="1143000" indent="0">
              <a:buNone/>
              <a:defRPr lang="en-US" sz="1800" smtClean="0">
                <a:latin typeface="+mn-lt"/>
              </a:defRPr>
            </a:lvl4pPr>
            <a:lvl5pPr marL="1601787" indent="0">
              <a:buNone/>
              <a:defRPr lang="en-US" sz="1800">
                <a:latin typeface="+mn-lt"/>
              </a:defRPr>
            </a:lvl5pPr>
          </a:lstStyle>
          <a:p>
            <a:pPr marL="0" lvl="0"/>
            <a:r>
              <a:rPr lang="en-US" dirty="0" smtClean="0"/>
              <a:t>Click to edit Master text styles</a:t>
            </a:r>
            <a:endParaRPr lang="en-US" dirty="0"/>
          </a:p>
        </p:txBody>
      </p:sp>
      <p:pic>
        <p:nvPicPr>
          <p:cNvPr id="13" name="Picture 12" descr="UCSF_sig_white_RGB.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8933" y="742959"/>
            <a:ext cx="1050990" cy="683380"/>
          </a:xfrm>
          <a:prstGeom prst="rect">
            <a:avLst/>
          </a:prstGeom>
        </p:spPr>
      </p:pic>
    </p:spTree>
    <p:extLst>
      <p:ext uri="{BB962C8B-B14F-4D97-AF65-F5344CB8AC3E}">
        <p14:creationId xmlns:p14="http://schemas.microsoft.com/office/powerpoint/2010/main" val="163221477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35" name="Title 34"/>
          <p:cNvSpPr>
            <a:spLocks noGrp="1"/>
          </p:cNvSpPr>
          <p:nvPr>
            <p:ph type="title" hasCustomPrompt="1"/>
          </p:nvPr>
        </p:nvSpPr>
        <p:spPr>
          <a:xfrm>
            <a:off x="648605" y="2883538"/>
            <a:ext cx="6595720"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smtClean="0"/>
              <a:t>Title Slide Here</a:t>
            </a:r>
            <a:endParaRPr lang="en-US" dirty="0"/>
          </a:p>
        </p:txBody>
      </p:sp>
      <p:sp>
        <p:nvSpPr>
          <p:cNvPr id="38" name="Text Placeholder 2"/>
          <p:cNvSpPr>
            <a:spLocks noGrp="1"/>
          </p:cNvSpPr>
          <p:nvPr>
            <p:ph type="body" idx="1" hasCustomPrompt="1"/>
          </p:nvPr>
        </p:nvSpPr>
        <p:spPr>
          <a:xfrm>
            <a:off x="654697" y="3436978"/>
            <a:ext cx="6570016"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smtClean="0"/>
              <a:t>Subtitle Title Here</a:t>
            </a:r>
          </a:p>
        </p:txBody>
      </p:sp>
      <p:sp>
        <p:nvSpPr>
          <p:cNvPr id="46" name="Date Placeholder 4"/>
          <p:cNvSpPr>
            <a:spLocks noGrp="1"/>
          </p:cNvSpPr>
          <p:nvPr>
            <p:ph type="dt" sz="half" idx="2"/>
          </p:nvPr>
        </p:nvSpPr>
        <p:spPr>
          <a:xfrm>
            <a:off x="748092" y="6045890"/>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87431B66-2D65-4398-A930-0D30EC9EE69D}" type="datetime1">
              <a:rPr lang="en-US" smtClean="0"/>
              <a:t>10/7/18</a:t>
            </a:fld>
            <a:endParaRPr lang="en-US" dirty="0"/>
          </a:p>
        </p:txBody>
      </p:sp>
      <p:sp>
        <p:nvSpPr>
          <p:cNvPr id="3" name="Text Placeholder 2"/>
          <p:cNvSpPr>
            <a:spLocks noGrp="1"/>
          </p:cNvSpPr>
          <p:nvPr>
            <p:ph type="body" sz="quarter" idx="10"/>
          </p:nvPr>
        </p:nvSpPr>
        <p:spPr>
          <a:xfrm>
            <a:off x="747713" y="4350040"/>
            <a:ext cx="6477000" cy="193675"/>
          </a:xfrm>
        </p:spPr>
        <p:txBody>
          <a:bodyPr vert="horz" wrap="square" lIns="0" tIns="0" rIns="0" bIns="0" rtlCol="0" anchor="t" anchorCtr="0"/>
          <a:lstStyle>
            <a:lvl1pPr marL="0" indent="0">
              <a:spcBef>
                <a:spcPts val="0"/>
              </a:spcBef>
              <a:buFontTx/>
              <a:buNone/>
              <a:defRPr lang="en-US" sz="1800" i="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smtClean="0"/>
              <a:t>Click to edit Master text styles</a:t>
            </a:r>
            <a:endParaRPr lang="en-US" dirty="0"/>
          </a:p>
        </p:txBody>
      </p:sp>
      <p:pic>
        <p:nvPicPr>
          <p:cNvPr id="4" name="Picture 3" descr="UCSF_SubLogo_GlobalHealthSci_white_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3900" y="736601"/>
            <a:ext cx="2465211" cy="539446"/>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4">
    <p:bg>
      <p:bgPr>
        <a:solidFill>
          <a:schemeClr val="tx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accent6"/>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0" y="742094"/>
            <a:ext cx="1041033" cy="682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6858000"/>
          </a:xfrm>
          <a:prstGeom prst="rect">
            <a:avLst/>
          </a:prstGeom>
        </p:spPr>
      </p:pic>
      <p:sp>
        <p:nvSpPr>
          <p:cNvPr id="10" name="Rectangle 9"/>
          <p:cNvSpPr/>
          <p:nvPr userDrawn="1"/>
        </p:nvSpPr>
        <p:spPr bwMode="ltGray">
          <a:xfrm>
            <a:off x="365125" y="366713"/>
            <a:ext cx="6859588" cy="5153025"/>
          </a:xfrm>
          <a:prstGeom prst="rect">
            <a:avLst/>
          </a:prstGeom>
          <a:solidFill>
            <a:schemeClr val="accent6"/>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smtClean="0"/>
              <a:t>Title Slide Here</a:t>
            </a:r>
            <a:endParaRPr lang="en-US" dirty="0"/>
          </a:p>
        </p:txBody>
      </p:sp>
      <p:sp>
        <p:nvSpPr>
          <p:cNvPr id="38" name="Text Placeholder 2"/>
          <p:cNvSpPr>
            <a:spLocks noGrp="1"/>
          </p:cNvSpPr>
          <p:nvPr>
            <p:ph type="body" idx="1" hasCustomPrompt="1"/>
          </p:nvPr>
        </p:nvSpPr>
        <p:spPr>
          <a:xfrm>
            <a:off x="654697" y="2999514"/>
            <a:ext cx="6550480"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smtClean="0"/>
              <a:t>Subtitle Title Here</a:t>
            </a:r>
          </a:p>
        </p:txBody>
      </p:sp>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DBD169FF-1EB6-4E72-A743-2950EDD253FC}" type="datetime1">
              <a:rPr lang="en-US" smtClean="0"/>
              <a:t>10/7/18</a:t>
            </a:fld>
            <a:endParaRPr lang="en-US" dirty="0"/>
          </a:p>
        </p:txBody>
      </p:sp>
      <p:sp>
        <p:nvSpPr>
          <p:cNvPr id="4" name="Text Placeholder 3"/>
          <p:cNvSpPr>
            <a:spLocks noGrp="1"/>
          </p:cNvSpPr>
          <p:nvPr>
            <p:ph type="body" sz="quarter" idx="10"/>
          </p:nvPr>
        </p:nvSpPr>
        <p:spPr>
          <a:xfrm>
            <a:off x="746125" y="4044820"/>
            <a:ext cx="6478588" cy="406400"/>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pPr marL="0" lvl="0"/>
            <a:r>
              <a:rPr lang="en-US" dirty="0" smtClean="0"/>
              <a:t>Click to edit Master text styles</a:t>
            </a:r>
            <a:endParaRPr lang="en-US" dirty="0"/>
          </a:p>
        </p:txBody>
      </p:sp>
      <p:pic>
        <p:nvPicPr>
          <p:cNvPr id="13" name="Picture 12" descr="UCSF_sig_white_RGB.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8933" y="742959"/>
            <a:ext cx="1050990" cy="683380"/>
          </a:xfrm>
          <a:prstGeom prst="rect">
            <a:avLst/>
          </a:prstGeom>
        </p:spPr>
      </p:pic>
    </p:spTree>
    <p:extLst>
      <p:ext uri="{BB962C8B-B14F-4D97-AF65-F5344CB8AC3E}">
        <p14:creationId xmlns:p14="http://schemas.microsoft.com/office/powerpoint/2010/main" val="395713967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5">
    <p:bg>
      <p:bgPr>
        <a:solidFill>
          <a:schemeClr val="tx2"/>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ltGray">
          <a:xfrm>
            <a:off x="0" y="0"/>
            <a:ext cx="9144000" cy="6858000"/>
          </a:xfrm>
          <a:prstGeom prst="rect">
            <a:avLst/>
          </a:prstGeom>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ltGray">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0" y="742094"/>
            <a:ext cx="1041033" cy="682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userDrawn="1"/>
        </p:nvSpPr>
        <p:spPr bwMode="ltGray">
          <a:xfrm>
            <a:off x="365125" y="366713"/>
            <a:ext cx="6859588" cy="5153025"/>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smtClean="0"/>
              <a:t>Title Slide Here</a:t>
            </a:r>
            <a:endParaRPr lang="en-US" dirty="0"/>
          </a:p>
        </p:txBody>
      </p:sp>
      <p:sp>
        <p:nvSpPr>
          <p:cNvPr id="38" name="Text Placeholder 2"/>
          <p:cNvSpPr>
            <a:spLocks noGrp="1"/>
          </p:cNvSpPr>
          <p:nvPr>
            <p:ph type="body" idx="1" hasCustomPrompt="1"/>
          </p:nvPr>
        </p:nvSpPr>
        <p:spPr>
          <a:xfrm>
            <a:off x="654697" y="2999514"/>
            <a:ext cx="6550480"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smtClean="0"/>
              <a:t>Subtitle Title Here</a:t>
            </a:r>
          </a:p>
        </p:txBody>
      </p:sp>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968B2403-7DF7-4776-922B-AE99AEA16D7C}" type="datetime1">
              <a:rPr lang="en-US" smtClean="0"/>
              <a:t>10/7/18</a:t>
            </a:fld>
            <a:endParaRPr lang="en-US" dirty="0"/>
          </a:p>
        </p:txBody>
      </p:sp>
      <p:sp>
        <p:nvSpPr>
          <p:cNvPr id="4" name="Text Placeholder 3"/>
          <p:cNvSpPr>
            <a:spLocks noGrp="1"/>
          </p:cNvSpPr>
          <p:nvPr>
            <p:ph type="body" sz="quarter" idx="10"/>
          </p:nvPr>
        </p:nvSpPr>
        <p:spPr>
          <a:xfrm>
            <a:off x="744351" y="4046607"/>
            <a:ext cx="6472238" cy="434178"/>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pPr marL="0" lvl="0"/>
            <a:r>
              <a:rPr lang="en-US" dirty="0" smtClean="0"/>
              <a:t>Click to edit Master text styles</a:t>
            </a:r>
            <a:endParaRPr lang="en-US" dirty="0"/>
          </a:p>
        </p:txBody>
      </p:sp>
      <p:pic>
        <p:nvPicPr>
          <p:cNvPr id="13" name="Picture 12" descr="UCSF_sig_white_RGB.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8933" y="742959"/>
            <a:ext cx="1050990" cy="683380"/>
          </a:xfrm>
          <a:prstGeom prst="rect">
            <a:avLst/>
          </a:prstGeom>
        </p:spPr>
      </p:pic>
    </p:spTree>
    <p:extLst>
      <p:ext uri="{BB962C8B-B14F-4D97-AF65-F5344CB8AC3E}">
        <p14:creationId xmlns:p14="http://schemas.microsoft.com/office/powerpoint/2010/main" val="218149240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Quote with Image">
    <p:spTree>
      <p:nvGrpSpPr>
        <p:cNvPr id="1" name=""/>
        <p:cNvGrpSpPr/>
        <p:nvPr/>
      </p:nvGrpSpPr>
      <p:grpSpPr>
        <a:xfrm>
          <a:off x="0" y="0"/>
          <a:ext cx="0" cy="0"/>
          <a:chOff x="0" y="0"/>
          <a:chExt cx="0" cy="0"/>
        </a:xfrm>
      </p:grpSpPr>
      <p:pic>
        <p:nvPicPr>
          <p:cNvPr id="15" name="Picture 14"/>
          <p:cNvPicPr>
            <a:picLocks noChangeAspect="1"/>
          </p:cNvPicPr>
          <p:nvPr userDrawn="1"/>
        </p:nvPicPr>
        <p:blipFill rotWithShape="1">
          <a:blip r:embed="rId2" cstate="screen">
            <a:extLst>
              <a:ext uri="{28A0092B-C50C-407E-A947-70E740481C1C}">
                <a14:useLocalDpi xmlns:a14="http://schemas.microsoft.com/office/drawing/2010/main"/>
              </a:ext>
            </a:extLst>
          </a:blip>
          <a:srcRect b="-2"/>
          <a:stretch/>
        </p:blipFill>
        <p:spPr bwMode="ltGray">
          <a:xfrm>
            <a:off x="0" y="1"/>
            <a:ext cx="9144000" cy="6858000"/>
          </a:xfrm>
          <a:prstGeom prst="rect">
            <a:avLst/>
          </a:prstGeom>
        </p:spPr>
      </p:pic>
      <p:sp>
        <p:nvSpPr>
          <p:cNvPr id="6" name="Rectangle 5"/>
          <p:cNvSpPr/>
          <p:nvPr userDrawn="1"/>
        </p:nvSpPr>
        <p:spPr bwMode="invGray">
          <a:xfrm>
            <a:off x="0" y="-1"/>
            <a:ext cx="9144000" cy="6858001"/>
          </a:xfrm>
          <a:prstGeom prst="rect">
            <a:avLst/>
          </a:prstGeom>
          <a:solidFill>
            <a:srgbClr val="000000">
              <a:alpha val="40000"/>
            </a:srgbClr>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16"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2"/>
                </a:solidFill>
                <a:latin typeface="Arial" pitchFamily="34" charset="0"/>
                <a:cs typeface="Arial" pitchFamily="34" charset="0"/>
              </a:defRPr>
            </a:lvl1pPr>
          </a:lstStyle>
          <a:p>
            <a:fld id="{7728D13F-054C-4170-9317-1FD7A1D57930}" type="datetime1">
              <a:rPr lang="en-US" smtClean="0"/>
              <a:t>10/7/18</a:t>
            </a:fld>
            <a:endParaRPr lang="en-US" dirty="0"/>
          </a:p>
        </p:txBody>
      </p:sp>
      <p:sp>
        <p:nvSpPr>
          <p:cNvPr id="17"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2"/>
                </a:solidFill>
                <a:latin typeface="Arial" pitchFamily="34" charset="0"/>
                <a:cs typeface="Arial" pitchFamily="34" charset="0"/>
              </a:defRPr>
            </a:lvl1pPr>
          </a:lstStyle>
          <a:p>
            <a:r>
              <a:rPr lang="en-US" smtClean="0"/>
              <a:t>Presentation Title and/or Sub Brand Name Here</a:t>
            </a:r>
            <a:endParaRPr lang="en-US" dirty="0"/>
          </a:p>
        </p:txBody>
      </p:sp>
      <p:sp>
        <p:nvSpPr>
          <p:cNvPr id="18"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1">
                <a:solidFill>
                  <a:schemeClr val="bg2"/>
                </a:solidFill>
                <a:latin typeface="Arial" pitchFamily="34" charset="0"/>
                <a:cs typeface="Arial" pitchFamily="34" charset="0"/>
              </a:defRPr>
            </a:lvl1pPr>
          </a:lstStyle>
          <a:p>
            <a:fld id="{7BCC8D0D-EAEC-449D-9161-023DFF90F2E2}" type="slidenum">
              <a:rPr lang="en-US" smtClean="0"/>
              <a:pPr/>
              <a:t>‹#›</a:t>
            </a:fld>
            <a:endParaRPr lang="en-US" dirty="0"/>
          </a:p>
        </p:txBody>
      </p:sp>
      <p:cxnSp>
        <p:nvCxnSpPr>
          <p:cNvPr id="19" name="Straight Connector 18"/>
          <p:cNvCxnSpPr/>
          <p:nvPr/>
        </p:nvCxnSpPr>
        <p:spPr>
          <a:xfrm>
            <a:off x="365125" y="6250080"/>
            <a:ext cx="8413750" cy="0"/>
          </a:xfrm>
          <a:prstGeom prst="line">
            <a:avLst/>
          </a:prstGeom>
          <a:noFill/>
          <a:ln w="3175" cap="flat">
            <a:solidFill>
              <a:schemeClr val="bg2"/>
            </a:solidFill>
            <a:prstDash val="solid"/>
            <a:miter lim="800000"/>
            <a:headEnd/>
            <a:tailEnd/>
          </a:ln>
          <a:extLst>
            <a:ext uri="{909E8E84-426E-40dd-AFC4-6F175D3DCCD1}">
              <a14:hiddenFill xmlns:a14="http://schemas.microsoft.com/office/drawing/2010/main">
                <a:noFill/>
              </a14:hiddenFill>
            </a:ext>
          </a:extLst>
        </p:spPr>
      </p:cxnSp>
      <p:cxnSp>
        <p:nvCxnSpPr>
          <p:cNvPr id="13" name="Straight Connector 12"/>
          <p:cNvCxnSpPr/>
          <p:nvPr userDrawn="1"/>
        </p:nvCxnSpPr>
        <p:spPr>
          <a:xfrm>
            <a:off x="365125" y="6250080"/>
            <a:ext cx="8413750" cy="0"/>
          </a:xfrm>
          <a:prstGeom prst="line">
            <a:avLst/>
          </a:prstGeom>
          <a:noFill/>
          <a:ln w="3175" cap="flat">
            <a:solidFill>
              <a:schemeClr val="bg2"/>
            </a:solidFill>
            <a:prstDash val="solid"/>
            <a:miter lim="800000"/>
            <a:headEnd/>
            <a:tailEnd/>
          </a:ln>
          <a:extLst>
            <a:ext uri="{909E8E84-426E-40dd-AFC4-6F175D3DCCD1}">
              <a14:hiddenFill xmlns:a14="http://schemas.microsoft.com/office/drawing/2010/main">
                <a:noFill/>
              </a14:hiddenFill>
            </a:ext>
          </a:extLst>
        </p:spPr>
      </p:cxnSp>
      <p:sp>
        <p:nvSpPr>
          <p:cNvPr id="2" name="Title 1"/>
          <p:cNvSpPr>
            <a:spLocks noGrp="1"/>
          </p:cNvSpPr>
          <p:nvPr>
            <p:ph type="title" hasCustomPrompt="1"/>
          </p:nvPr>
        </p:nvSpPr>
        <p:spPr>
          <a:xfrm>
            <a:off x="346334" y="2249896"/>
            <a:ext cx="8089901" cy="1421928"/>
          </a:xfrm>
        </p:spPr>
        <p:txBody>
          <a:bodyPr vert="horz" wrap="square" lIns="91440" tIns="45720" rIns="91440" bIns="45720" rtlCol="0" anchor="b" anchorCtr="0">
            <a:spAutoFit/>
          </a:bodyPr>
          <a:lstStyle>
            <a:lvl1pPr marL="280988" indent="-280988">
              <a:lnSpc>
                <a:spcPct val="90000"/>
              </a:lnSpc>
              <a:defRPr lang="en-US" sz="4800" spc="-20" baseline="0" dirty="0">
                <a:solidFill>
                  <a:schemeClr val="bg2"/>
                </a:solidFill>
              </a:defRPr>
            </a:lvl1pPr>
          </a:lstStyle>
          <a:p>
            <a:pPr lvl="0"/>
            <a:r>
              <a:rPr lang="en-US" dirty="0" smtClean="0"/>
              <a:t>“Lorem ipsum dolor site </a:t>
            </a:r>
            <a:r>
              <a:rPr lang="en-US" dirty="0" err="1" smtClean="0"/>
              <a:t>amet</a:t>
            </a:r>
            <a:r>
              <a:rPr lang="en-US" dirty="0" smtClean="0"/>
              <a:t>, </a:t>
            </a:r>
            <a:r>
              <a:rPr lang="en-US" dirty="0" err="1" smtClean="0"/>
              <a:t>consectetur</a:t>
            </a:r>
            <a:r>
              <a:rPr lang="en-US" dirty="0" smtClean="0"/>
              <a:t> </a:t>
            </a:r>
            <a:r>
              <a:rPr lang="en-US" dirty="0" err="1" smtClean="0"/>
              <a:t>adi</a:t>
            </a:r>
            <a:r>
              <a:rPr lang="en-US" dirty="0" smtClean="0"/>
              <a:t> </a:t>
            </a:r>
            <a:r>
              <a:rPr lang="en-US" dirty="0" err="1" smtClean="0"/>
              <a:t>isicing</a:t>
            </a:r>
            <a:r>
              <a:rPr lang="en-US" dirty="0" smtClean="0"/>
              <a:t> </a:t>
            </a:r>
            <a:r>
              <a:rPr lang="en-US" dirty="0" err="1" smtClean="0"/>
              <a:t>elit</a:t>
            </a:r>
            <a:r>
              <a:rPr lang="en-US" dirty="0" smtClean="0"/>
              <a:t>.”</a:t>
            </a:r>
            <a:endParaRPr lang="en-US" dirty="0"/>
          </a:p>
        </p:txBody>
      </p:sp>
      <p:sp>
        <p:nvSpPr>
          <p:cNvPr id="3" name="Content Placeholder 2"/>
          <p:cNvSpPr>
            <a:spLocks noGrp="1"/>
          </p:cNvSpPr>
          <p:nvPr>
            <p:ph idx="1" hasCustomPrompt="1"/>
          </p:nvPr>
        </p:nvSpPr>
        <p:spPr>
          <a:xfrm>
            <a:off x="645331" y="4083341"/>
            <a:ext cx="8325548" cy="721900"/>
          </a:xfrm>
        </p:spPr>
        <p:txBody>
          <a:bodyPr vert="horz" wrap="square" lIns="91440" tIns="45720" rIns="91440" bIns="45720" rtlCol="0">
            <a:noAutofit/>
          </a:bodyPr>
          <a:lstStyle>
            <a:lvl1pPr marL="0" indent="0">
              <a:spcBef>
                <a:spcPts val="300"/>
              </a:spcBef>
              <a:buNone/>
              <a:defRPr lang="en-US" sz="1600" baseline="0" dirty="0" smtClean="0">
                <a:solidFill>
                  <a:schemeClr val="bg2"/>
                </a:solidFill>
              </a:defRPr>
            </a:lvl1pPr>
            <a:lvl2pPr marL="230187" indent="0">
              <a:buNone/>
              <a:defRPr lang="en-US" dirty="0" smtClean="0"/>
            </a:lvl2pPr>
            <a:lvl3pPr marL="515937" indent="0">
              <a:buNone/>
              <a:defRPr lang="en-US" dirty="0" smtClean="0"/>
            </a:lvl3pPr>
            <a:lvl4pPr marL="800100" indent="0">
              <a:buNone/>
              <a:defRPr lang="en-US" dirty="0" smtClean="0"/>
            </a:lvl4pPr>
            <a:lvl5pPr marL="1085850" indent="0">
              <a:buNone/>
              <a:defRPr lang="en-US" dirty="0"/>
            </a:lvl5pPr>
          </a:lstStyle>
          <a:p>
            <a:pPr lvl="0"/>
            <a:r>
              <a:rPr lang="en-US" dirty="0" smtClean="0"/>
              <a:t>Author’s Name Here</a:t>
            </a:r>
          </a:p>
          <a:p>
            <a:pPr lvl="0"/>
            <a:r>
              <a:rPr lang="en-US" dirty="0" smtClean="0"/>
              <a:t>Position Title Here</a:t>
            </a:r>
          </a:p>
        </p:txBody>
      </p:sp>
      <p:pic>
        <p:nvPicPr>
          <p:cNvPr id="20" name="Picture 41"/>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b="35957"/>
          <a:stretch/>
        </p:blipFill>
        <p:spPr bwMode="invGray">
          <a:xfrm>
            <a:off x="8131174" y="6392864"/>
            <a:ext cx="799313" cy="335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61661690"/>
      </p:ext>
    </p:extLst>
  </p:cSld>
  <p:clrMapOvr>
    <a:masterClrMapping/>
  </p:clrMapOvr>
  <p:transition xmlns:p14="http://schemas.microsoft.com/office/powerpoint/2010/mai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Quote on Blu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6334" y="543207"/>
            <a:ext cx="8089901" cy="4081117"/>
          </a:xfrm>
        </p:spPr>
        <p:txBody>
          <a:bodyPr vert="horz" wrap="square" lIns="91440" tIns="45720" rIns="91440" bIns="45720" rtlCol="0" anchor="b" anchorCtr="0">
            <a:spAutoFit/>
          </a:bodyPr>
          <a:lstStyle>
            <a:lvl1pPr marL="280988" indent="-280988">
              <a:lnSpc>
                <a:spcPct val="90000"/>
              </a:lnSpc>
              <a:defRPr lang="en-US" sz="4800" spc="-20" baseline="0" dirty="0"/>
            </a:lvl1pPr>
          </a:lstStyle>
          <a:p>
            <a:pPr lvl="0"/>
            <a:r>
              <a:rPr lang="en-US" dirty="0" smtClean="0"/>
              <a:t>“</a:t>
            </a:r>
            <a:r>
              <a:rPr lang="en-US" dirty="0" err="1" smtClean="0"/>
              <a:t>Lorem</a:t>
            </a:r>
            <a:r>
              <a:rPr lang="en-US" dirty="0" smtClean="0"/>
              <a:t> </a:t>
            </a:r>
            <a:r>
              <a:rPr lang="en-US" dirty="0" err="1" smtClean="0"/>
              <a:t>ipsum</a:t>
            </a:r>
            <a:r>
              <a:rPr lang="en-US" dirty="0" smtClean="0"/>
              <a:t> dolor site </a:t>
            </a:r>
            <a:r>
              <a:rPr lang="en-US" dirty="0" err="1" smtClean="0"/>
              <a:t>amet</a:t>
            </a:r>
            <a:r>
              <a:rPr lang="en-US" dirty="0" smtClean="0"/>
              <a:t>, </a:t>
            </a:r>
            <a:r>
              <a:rPr lang="en-US" dirty="0" err="1" smtClean="0"/>
              <a:t>consectetur</a:t>
            </a:r>
            <a:r>
              <a:rPr lang="en-US" dirty="0" smtClean="0"/>
              <a:t> </a:t>
            </a:r>
            <a:r>
              <a:rPr lang="en-US" dirty="0" err="1" smtClean="0"/>
              <a:t>adi</a:t>
            </a:r>
            <a:r>
              <a:rPr lang="en-US" dirty="0" smtClean="0"/>
              <a:t> </a:t>
            </a:r>
            <a:r>
              <a:rPr lang="en-US" dirty="0" err="1" smtClean="0"/>
              <a:t>isicing</a:t>
            </a:r>
            <a:r>
              <a:rPr lang="en-US" dirty="0" smtClean="0"/>
              <a:t> </a:t>
            </a:r>
            <a:r>
              <a:rPr lang="en-US" dirty="0" err="1" smtClean="0"/>
              <a:t>elit</a:t>
            </a:r>
            <a:r>
              <a:rPr lang="en-US" dirty="0" smtClean="0"/>
              <a:t>, </a:t>
            </a:r>
            <a:r>
              <a:rPr lang="en-US" dirty="0" err="1" smtClean="0"/>
              <a:t>sedo</a:t>
            </a:r>
            <a:r>
              <a:rPr lang="en-US" dirty="0" smtClean="0"/>
              <a:t> </a:t>
            </a:r>
            <a:r>
              <a:rPr lang="en-US" dirty="0" err="1" smtClean="0"/>
              <a:t>eiusmod</a:t>
            </a:r>
            <a:r>
              <a:rPr lang="en-US" dirty="0" smtClean="0"/>
              <a:t> </a:t>
            </a:r>
            <a:r>
              <a:rPr lang="en-US" dirty="0" err="1" smtClean="0"/>
              <a:t>tempor</a:t>
            </a:r>
            <a:r>
              <a:rPr lang="en-US" dirty="0" smtClean="0"/>
              <a:t> </a:t>
            </a:r>
            <a:r>
              <a:rPr lang="en-US" dirty="0" err="1" smtClean="0"/>
              <a:t>incididunt</a:t>
            </a:r>
            <a:r>
              <a:rPr lang="en-US" dirty="0" smtClean="0"/>
              <a:t> </a:t>
            </a:r>
            <a:r>
              <a:rPr lang="en-US" dirty="0" err="1" smtClean="0"/>
              <a:t>ut</a:t>
            </a:r>
            <a:r>
              <a:rPr lang="en-US" dirty="0" smtClean="0"/>
              <a:t> </a:t>
            </a:r>
            <a:r>
              <a:rPr lang="en-US" dirty="0" err="1" smtClean="0"/>
              <a:t>labotre</a:t>
            </a:r>
            <a:r>
              <a:rPr lang="en-US" dirty="0" smtClean="0"/>
              <a:t> et </a:t>
            </a:r>
            <a:r>
              <a:rPr lang="en-US" dirty="0" err="1" smtClean="0"/>
              <a:t>dolore</a:t>
            </a:r>
            <a:r>
              <a:rPr lang="en-US" dirty="0" smtClean="0"/>
              <a:t> magna </a:t>
            </a:r>
            <a:r>
              <a:rPr lang="en-US" dirty="0" err="1" smtClean="0"/>
              <a:t>aliqua</a:t>
            </a:r>
            <a:r>
              <a:rPr lang="en-US" dirty="0" smtClean="0"/>
              <a:t>. </a:t>
            </a:r>
            <a:r>
              <a:rPr lang="en-US" dirty="0" err="1" smtClean="0"/>
              <a:t>Ut</a:t>
            </a:r>
            <a:r>
              <a:rPr lang="en-US" dirty="0" smtClean="0"/>
              <a:t> </a:t>
            </a:r>
            <a:r>
              <a:rPr lang="en-US" dirty="0" err="1" smtClean="0"/>
              <a:t>enim</a:t>
            </a:r>
            <a:r>
              <a:rPr lang="en-US" dirty="0" smtClean="0"/>
              <a:t> ad minim et </a:t>
            </a:r>
            <a:r>
              <a:rPr lang="en-US" dirty="0" err="1" smtClean="0"/>
              <a:t>venium</a:t>
            </a:r>
            <a:r>
              <a:rPr lang="en-US" dirty="0" smtClean="0"/>
              <a:t>, </a:t>
            </a:r>
            <a:r>
              <a:rPr lang="en-US" dirty="0" err="1" smtClean="0"/>
              <a:t>quis</a:t>
            </a:r>
            <a:r>
              <a:rPr lang="en-US" dirty="0" smtClean="0"/>
              <a:t> </a:t>
            </a:r>
            <a:r>
              <a:rPr lang="en-US" dirty="0" err="1" smtClean="0"/>
              <a:t>nostrud</a:t>
            </a:r>
            <a:r>
              <a:rPr lang="en-US" dirty="0" smtClean="0"/>
              <a:t> </a:t>
            </a:r>
            <a:r>
              <a:rPr lang="en-US" dirty="0" err="1" smtClean="0"/>
              <a:t>elit</a:t>
            </a:r>
            <a:r>
              <a:rPr lang="en-US" dirty="0" smtClean="0"/>
              <a:t>.”</a:t>
            </a:r>
            <a:endParaRPr lang="en-US" dirty="0"/>
          </a:p>
        </p:txBody>
      </p:sp>
      <p:sp>
        <p:nvSpPr>
          <p:cNvPr id="3" name="Content Placeholder 2"/>
          <p:cNvSpPr>
            <a:spLocks noGrp="1"/>
          </p:cNvSpPr>
          <p:nvPr>
            <p:ph idx="1" hasCustomPrompt="1"/>
          </p:nvPr>
        </p:nvSpPr>
        <p:spPr>
          <a:xfrm>
            <a:off x="645331" y="4921541"/>
            <a:ext cx="8325548" cy="721900"/>
          </a:xfrm>
        </p:spPr>
        <p:txBody>
          <a:bodyPr vert="horz" wrap="square" lIns="91440" tIns="45720" rIns="91440" bIns="45720" rtlCol="0">
            <a:noAutofit/>
          </a:bodyPr>
          <a:lstStyle>
            <a:lvl1pPr marL="0" indent="0">
              <a:spcBef>
                <a:spcPts val="300"/>
              </a:spcBef>
              <a:buNone/>
              <a:defRPr lang="en-US" sz="1600" baseline="0" dirty="0" smtClean="0"/>
            </a:lvl1pPr>
            <a:lvl2pPr marL="230187" indent="0">
              <a:buNone/>
              <a:defRPr lang="en-US" dirty="0" smtClean="0"/>
            </a:lvl2pPr>
            <a:lvl3pPr marL="515937" indent="0">
              <a:buNone/>
              <a:defRPr lang="en-US" dirty="0" smtClean="0"/>
            </a:lvl3pPr>
            <a:lvl4pPr marL="800100" indent="0">
              <a:buNone/>
              <a:defRPr lang="en-US" dirty="0" smtClean="0"/>
            </a:lvl4pPr>
            <a:lvl5pPr marL="1085850" indent="0">
              <a:buNone/>
              <a:defRPr lang="en-US" dirty="0"/>
            </a:lvl5pPr>
          </a:lstStyle>
          <a:p>
            <a:pPr lvl="0"/>
            <a:r>
              <a:rPr lang="en-US" dirty="0" smtClean="0"/>
              <a:t>Author’s Name Here</a:t>
            </a:r>
          </a:p>
          <a:p>
            <a:pPr lvl="0"/>
            <a:r>
              <a:rPr lang="en-US" dirty="0" smtClean="0"/>
              <a:t>Position Title Here</a:t>
            </a:r>
          </a:p>
        </p:txBody>
      </p:sp>
      <p:sp>
        <p:nvSpPr>
          <p:cNvPr id="8"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128D28A0-0B10-49E3-B98C-F13B15972263}" type="datetime1">
              <a:rPr lang="en-US" smtClean="0"/>
              <a:t>10/7/18</a:t>
            </a:fld>
            <a:endParaRPr lang="en-US" dirty="0"/>
          </a:p>
        </p:txBody>
      </p:sp>
      <p:sp>
        <p:nvSpPr>
          <p:cNvPr id="9"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smtClean="0"/>
              <a:t>Presentation Title and/or Sub Brand Name Here</a:t>
            </a:r>
            <a:endParaRPr lang="en-US" dirty="0"/>
          </a:p>
        </p:txBody>
      </p:sp>
      <p:sp>
        <p:nvSpPr>
          <p:cNvPr id="10"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3508275623"/>
      </p:ext>
    </p:extLst>
  </p:cSld>
  <p:clrMapOvr>
    <a:masterClrMapping/>
  </p:clrMapOvr>
  <p:transition xmlns:p14="http://schemas.microsoft.com/office/powerpoint/2010/mai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Head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3732" y="438912"/>
            <a:ext cx="8089901" cy="563231"/>
          </a:xfrm>
        </p:spPr>
        <p:txBody>
          <a:bodyPr vert="horz" wrap="square" lIns="91440" tIns="45720" rIns="91440" bIns="45720" rtlCol="0" anchor="t" anchorCtr="0">
            <a:spAutoFit/>
          </a:bodyPr>
          <a:lstStyle>
            <a:lvl1pPr>
              <a:defRPr lang="en-US" dirty="0"/>
            </a:lvl1pPr>
          </a:lstStyle>
          <a:p>
            <a:pPr lvl="0"/>
            <a:r>
              <a:rPr lang="en-US" dirty="0" smtClean="0"/>
              <a:t>Slide Title Here</a:t>
            </a:r>
            <a:endParaRPr lang="en-US" dirty="0"/>
          </a:p>
        </p:txBody>
      </p:sp>
      <p:sp>
        <p:nvSpPr>
          <p:cNvPr id="3" name="Content Placeholder 2"/>
          <p:cNvSpPr>
            <a:spLocks noGrp="1"/>
          </p:cNvSpPr>
          <p:nvPr>
            <p:ph idx="1" hasCustomPrompt="1"/>
          </p:nvPr>
        </p:nvSpPr>
        <p:spPr>
          <a:xfrm>
            <a:off x="661375" y="1563752"/>
            <a:ext cx="8325548" cy="4011502"/>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99F6946C-7957-4FE0-A225-75CA733E28BC}" type="datetime1">
              <a:rPr lang="en-US" smtClean="0"/>
              <a:t>10/7/18</a:t>
            </a:fld>
            <a:endParaRPr lang="en-US" dirty="0"/>
          </a:p>
        </p:txBody>
      </p:sp>
      <p:sp>
        <p:nvSpPr>
          <p:cNvPr id="9"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smtClean="0"/>
              <a:t>Presentation Title and/or Sub Brand Name Here</a:t>
            </a:r>
            <a:endParaRPr lang="en-US" dirty="0"/>
          </a:p>
        </p:txBody>
      </p:sp>
      <p:sp>
        <p:nvSpPr>
          <p:cNvPr id="10"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1874200225"/>
      </p:ext>
    </p:extLst>
  </p:cSld>
  <p:clrMapOvr>
    <a:masterClrMapping/>
  </p:clrMapOvr>
  <p:transition xmlns:p14="http://schemas.microsoft.com/office/powerpoint/2010/mai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Head and Content w/Subh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3732" y="438912"/>
            <a:ext cx="8089901" cy="563231"/>
          </a:xfrm>
        </p:spPr>
        <p:txBody>
          <a:bodyPr vert="horz" wrap="square" lIns="91440" tIns="45720" rIns="91440" bIns="45720" rtlCol="0" anchor="t" anchorCtr="0">
            <a:spAutoFit/>
          </a:bodyPr>
          <a:lstStyle>
            <a:lvl1pPr>
              <a:defRPr lang="en-US" dirty="0"/>
            </a:lvl1pPr>
          </a:lstStyle>
          <a:p>
            <a:pPr lvl="0"/>
            <a:r>
              <a:rPr lang="en-US" dirty="0" smtClean="0"/>
              <a:t>Slide Title Here</a:t>
            </a:r>
            <a:endParaRPr lang="en-US" dirty="0"/>
          </a:p>
        </p:txBody>
      </p:sp>
      <p:sp>
        <p:nvSpPr>
          <p:cNvPr id="3" name="Content Placeholder 2"/>
          <p:cNvSpPr>
            <a:spLocks noGrp="1"/>
          </p:cNvSpPr>
          <p:nvPr>
            <p:ph idx="1" hasCustomPrompt="1"/>
          </p:nvPr>
        </p:nvSpPr>
        <p:spPr>
          <a:xfrm>
            <a:off x="661375" y="2021792"/>
            <a:ext cx="8325548" cy="4011502"/>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2"/>
          <p:cNvSpPr>
            <a:spLocks noGrp="1"/>
          </p:cNvSpPr>
          <p:nvPr>
            <p:ph type="body" idx="10" hasCustomPrompt="1"/>
          </p:nvPr>
        </p:nvSpPr>
        <p:spPr>
          <a:xfrm>
            <a:off x="638226" y="1563684"/>
            <a:ext cx="8087171" cy="313932"/>
          </a:xfrm>
        </p:spPr>
        <p:txBody>
          <a:bodyPr anchor="t"/>
          <a:lstStyle>
            <a:lvl1pPr marL="0" indent="0">
              <a:buNone/>
              <a:defRPr sz="2100" b="0">
                <a:solidFill>
                  <a:schemeClr val="bg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Subhead</a:t>
            </a:r>
          </a:p>
        </p:txBody>
      </p:sp>
      <p:sp>
        <p:nvSpPr>
          <p:cNvPr id="8"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1D8ECEF0-CB47-4EA5-B6EB-9C58888664FE}" type="datetime1">
              <a:rPr lang="en-US" smtClean="0"/>
              <a:t>10/7/18</a:t>
            </a:fld>
            <a:endParaRPr lang="en-US" dirty="0"/>
          </a:p>
        </p:txBody>
      </p:sp>
      <p:sp>
        <p:nvSpPr>
          <p:cNvPr id="9"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smtClean="0"/>
              <a:t>Presentation Title and/or Sub Brand Name Here</a:t>
            </a:r>
            <a:endParaRPr lang="en-US" dirty="0"/>
          </a:p>
        </p:txBody>
      </p:sp>
      <p:sp>
        <p:nvSpPr>
          <p:cNvPr id="10"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2860499142"/>
      </p:ext>
    </p:extLst>
  </p:cSld>
  <p:clrMapOvr>
    <a:masterClrMapping/>
  </p:clrMapOvr>
  <p:transition xmlns:p14="http://schemas.microsoft.com/office/powerpoint/2010/mai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Head and 2-Column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8368" y="438912"/>
            <a:ext cx="8080375" cy="575094"/>
          </a:xfrm>
        </p:spPr>
        <p:txBody>
          <a:bodyPr vert="horz" wrap="square" lIns="91440" tIns="45720" rIns="91440" bIns="45720" rtlCol="0" anchor="t" anchorCtr="0">
            <a:spAutoFit/>
          </a:bodyPr>
          <a:lstStyle>
            <a:lvl1pPr>
              <a:defRPr lang="en-US" dirty="0"/>
            </a:lvl1pPr>
          </a:lstStyle>
          <a:p>
            <a:pPr marL="0" lvl="0"/>
            <a:r>
              <a:rPr lang="en-US" dirty="0" smtClean="0"/>
              <a:t>Slide Title Here</a:t>
            </a:r>
            <a:endParaRPr lang="en-US" dirty="0"/>
          </a:p>
        </p:txBody>
      </p:sp>
      <p:sp>
        <p:nvSpPr>
          <p:cNvPr id="3" name="Content Placeholder 2"/>
          <p:cNvSpPr>
            <a:spLocks noGrp="1"/>
          </p:cNvSpPr>
          <p:nvPr>
            <p:ph idx="1" hasCustomPrompt="1"/>
          </p:nvPr>
        </p:nvSpPr>
        <p:spPr>
          <a:xfrm>
            <a:off x="661464" y="1562634"/>
            <a:ext cx="3989387" cy="3978016"/>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bullet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2"/>
          <p:cNvSpPr>
            <a:spLocks noGrp="1"/>
          </p:cNvSpPr>
          <p:nvPr>
            <p:ph type="body" idx="10" hasCustomPrompt="1"/>
          </p:nvPr>
        </p:nvSpPr>
        <p:spPr>
          <a:xfrm>
            <a:off x="641062" y="1013951"/>
            <a:ext cx="8077645" cy="383182"/>
          </a:xfrm>
        </p:spPr>
        <p:txBody>
          <a:bodyPr vert="horz" wrap="square" lIns="91440" tIns="45720" rIns="91440" bIns="45720" rtlCol="0" anchor="t">
            <a:noAutofit/>
          </a:bodyPr>
          <a:lstStyle>
            <a:lvl1pPr>
              <a:defRPr lang="en-US" dirty="0" smtClean="0"/>
            </a:lvl1pPr>
          </a:lstStyle>
          <a:p>
            <a:pPr marL="0" lvl="0" indent="0">
              <a:buNone/>
            </a:pPr>
            <a:r>
              <a:rPr lang="en-US" dirty="0" smtClean="0"/>
              <a:t>Subhead</a:t>
            </a:r>
          </a:p>
        </p:txBody>
      </p:sp>
      <p:sp>
        <p:nvSpPr>
          <p:cNvPr id="9" name="Content Placeholder 2"/>
          <p:cNvSpPr>
            <a:spLocks noGrp="1"/>
          </p:cNvSpPr>
          <p:nvPr>
            <p:ph idx="11" hasCustomPrompt="1"/>
          </p:nvPr>
        </p:nvSpPr>
        <p:spPr>
          <a:xfrm>
            <a:off x="4882627" y="1556703"/>
            <a:ext cx="4013199" cy="3978016"/>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bullet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8FD22769-B73C-414A-8867-3CE0DE637C76}" type="datetime1">
              <a:rPr lang="en-US" smtClean="0"/>
              <a:t>10/7/18</a:t>
            </a:fld>
            <a:endParaRPr lang="en-US" dirty="0"/>
          </a:p>
        </p:txBody>
      </p:sp>
      <p:sp>
        <p:nvSpPr>
          <p:cNvPr id="11"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smtClean="0"/>
              <a:t>Presentation Title and/or Sub Brand Name Here</a:t>
            </a:r>
            <a:endParaRPr lang="en-US" dirty="0"/>
          </a:p>
        </p:txBody>
      </p:sp>
      <p:sp>
        <p:nvSpPr>
          <p:cNvPr id="12"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1304784965"/>
      </p:ext>
    </p:extLst>
  </p:cSld>
  <p:clrMapOvr>
    <a:masterClrMapping/>
  </p:clrMapOvr>
  <p:transition xmlns:p14="http://schemas.microsoft.com/office/powerpoint/2010/mai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Head and Subhead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8368" y="434166"/>
            <a:ext cx="8080375" cy="575094"/>
          </a:xfrm>
        </p:spPr>
        <p:txBody>
          <a:bodyPr vert="horz" wrap="square" lIns="91440" tIns="45720" rIns="91440" bIns="45720" rtlCol="0" anchor="t" anchorCtr="0">
            <a:spAutoFit/>
          </a:bodyPr>
          <a:lstStyle>
            <a:lvl1pPr>
              <a:defRPr lang="en-US" dirty="0"/>
            </a:lvl1pPr>
          </a:lstStyle>
          <a:p>
            <a:pPr marL="0" lvl="0"/>
            <a:r>
              <a:rPr lang="en-US" dirty="0" smtClean="0"/>
              <a:t>Slide Title Here</a:t>
            </a:r>
            <a:endParaRPr lang="en-US" dirty="0"/>
          </a:p>
        </p:txBody>
      </p:sp>
      <p:sp>
        <p:nvSpPr>
          <p:cNvPr id="3" name="Text Placeholder 2"/>
          <p:cNvSpPr>
            <a:spLocks noGrp="1"/>
          </p:cNvSpPr>
          <p:nvPr>
            <p:ph type="body" idx="10" hasCustomPrompt="1"/>
          </p:nvPr>
        </p:nvSpPr>
        <p:spPr>
          <a:xfrm>
            <a:off x="640321" y="1011992"/>
            <a:ext cx="8077645" cy="383182"/>
          </a:xfrm>
        </p:spPr>
        <p:txBody>
          <a:bodyPr vert="horz" wrap="square" lIns="91440" tIns="45720" rIns="91440" bIns="45720" rtlCol="0" anchor="t">
            <a:noAutofit/>
          </a:bodyPr>
          <a:lstStyle>
            <a:lvl1pPr marL="168275" indent="-168275">
              <a:buNone/>
              <a:defRPr lang="en-US" dirty="0" smtClean="0"/>
            </a:lvl1pPr>
          </a:lstStyle>
          <a:p>
            <a:pPr marL="0" lvl="0" indent="0"/>
            <a:r>
              <a:rPr lang="en-US" dirty="0" smtClean="0"/>
              <a:t>Subhead</a:t>
            </a:r>
          </a:p>
        </p:txBody>
      </p:sp>
      <p:sp>
        <p:nvSpPr>
          <p:cNvPr id="7"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6F556D52-286A-460A-8B31-C56630A107D8}" type="datetime1">
              <a:rPr lang="en-US" smtClean="0"/>
              <a:t>10/7/18</a:t>
            </a:fld>
            <a:endParaRPr lang="en-US" dirty="0"/>
          </a:p>
        </p:txBody>
      </p:sp>
      <p:sp>
        <p:nvSpPr>
          <p:cNvPr id="8"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smtClean="0"/>
              <a:t>Presentation Title and/or Sub Brand Name Here</a:t>
            </a:r>
            <a:endParaRPr lang="en-US" dirty="0"/>
          </a:p>
        </p:txBody>
      </p:sp>
      <p:sp>
        <p:nvSpPr>
          <p:cNvPr id="9"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2445574396"/>
      </p:ext>
    </p:extLst>
  </p:cSld>
  <p:clrMapOvr>
    <a:masterClrMapping/>
  </p:clrMapOvr>
  <p:transition xmlns:p14="http://schemas.microsoft.com/office/powerpoint/2010/mai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9C768DDD-C57D-4775-A14F-6AFABE7D7161}" type="datetime1">
              <a:rPr lang="en-US" smtClean="0"/>
              <a:t>10/7/18</a:t>
            </a:fld>
            <a:endParaRPr lang="en-US" dirty="0"/>
          </a:p>
        </p:txBody>
      </p:sp>
      <p:sp>
        <p:nvSpPr>
          <p:cNvPr id="6"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smtClean="0"/>
              <a:t>Presentation Title and/or Sub Brand Name Here</a:t>
            </a:r>
            <a:endParaRPr lang="en-US" dirty="0"/>
          </a:p>
        </p:txBody>
      </p:sp>
      <p:sp>
        <p:nvSpPr>
          <p:cNvPr id="7"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4097486719"/>
      </p:ext>
    </p:extLst>
  </p:cSld>
  <p:clrMapOvr>
    <a:masterClrMapping/>
  </p:clrMapOvr>
  <p:transition xmlns:p14="http://schemas.microsoft.com/office/powerpoint/2010/mai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7" name="Content Placeholder 6"/>
          <p:cNvSpPr>
            <a:spLocks noGrp="1"/>
          </p:cNvSpPr>
          <p:nvPr>
            <p:ph sz="quarter" idx="13"/>
          </p:nvPr>
        </p:nvSpPr>
        <p:spPr>
          <a:xfrm>
            <a:off x="0" y="-1"/>
            <a:ext cx="9144000" cy="6251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301C2F7C-A299-487F-8450-8A4957FDF6BE}" type="datetime1">
              <a:rPr lang="en-US" smtClean="0"/>
              <a:t>10/7/18</a:t>
            </a:fld>
            <a:endParaRPr lang="en-US" dirty="0"/>
          </a:p>
        </p:txBody>
      </p:sp>
      <p:sp>
        <p:nvSpPr>
          <p:cNvPr id="8"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smtClean="0"/>
              <a:t>Presentation Title and/or Sub Brand Name Here</a:t>
            </a:r>
            <a:endParaRPr lang="en-US" dirty="0"/>
          </a:p>
        </p:txBody>
      </p:sp>
      <p:sp>
        <p:nvSpPr>
          <p:cNvPr id="9"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2600930700"/>
      </p:ext>
    </p:extLst>
  </p:cSld>
  <p:clrMapOvr>
    <a:masterClrMapping/>
  </p:clrMapOvr>
  <p:transition xmlns:p14="http://schemas.microsoft.com/office/powerpoint/2010/mai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Internal Co-branding Title">
    <p:bg>
      <p:bgPr>
        <a:solidFill>
          <a:schemeClr val="tx2"/>
        </a:solidFill>
        <a:effectLst/>
      </p:bgPr>
    </p:bg>
    <p:spTree>
      <p:nvGrpSpPr>
        <p:cNvPr id="1" name=""/>
        <p:cNvGrpSpPr/>
        <p:nvPr/>
      </p:nvGrpSpPr>
      <p:grpSpPr>
        <a:xfrm>
          <a:off x="0" y="0"/>
          <a:ext cx="0" cy="0"/>
          <a:chOff x="0" y="0"/>
          <a:chExt cx="0" cy="0"/>
        </a:xfrm>
      </p:grpSpPr>
      <p:sp>
        <p:nvSpPr>
          <p:cNvPr id="35" name="Title 34"/>
          <p:cNvSpPr>
            <a:spLocks noGrp="1"/>
          </p:cNvSpPr>
          <p:nvPr>
            <p:ph type="title" hasCustomPrompt="1"/>
          </p:nvPr>
        </p:nvSpPr>
        <p:spPr>
          <a:xfrm>
            <a:off x="648605" y="2883538"/>
            <a:ext cx="6595720"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smtClean="0"/>
              <a:t>Title Slide Here</a:t>
            </a:r>
            <a:endParaRPr lang="en-US" dirty="0"/>
          </a:p>
        </p:txBody>
      </p:sp>
      <p:sp>
        <p:nvSpPr>
          <p:cNvPr id="38" name="Text Placeholder 2"/>
          <p:cNvSpPr>
            <a:spLocks noGrp="1"/>
          </p:cNvSpPr>
          <p:nvPr>
            <p:ph type="body" idx="1" hasCustomPrompt="1"/>
          </p:nvPr>
        </p:nvSpPr>
        <p:spPr>
          <a:xfrm>
            <a:off x="654697" y="3436978"/>
            <a:ext cx="6570016"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smtClean="0"/>
              <a:t>Subtitle Title Here</a:t>
            </a:r>
          </a:p>
        </p:txBody>
      </p:sp>
      <p:sp>
        <p:nvSpPr>
          <p:cNvPr id="46" name="Date Placeholder 4"/>
          <p:cNvSpPr>
            <a:spLocks noGrp="1"/>
          </p:cNvSpPr>
          <p:nvPr>
            <p:ph type="dt" sz="half" idx="2"/>
          </p:nvPr>
        </p:nvSpPr>
        <p:spPr>
          <a:xfrm>
            <a:off x="748092" y="6045890"/>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87431B66-2D65-4398-A930-0D30EC9EE69D}" type="datetime1">
              <a:rPr lang="en-US" smtClean="0"/>
              <a:t>10/7/18</a:t>
            </a:fld>
            <a:endParaRPr lang="en-US" dirty="0"/>
          </a:p>
        </p:txBody>
      </p:sp>
      <p:sp>
        <p:nvSpPr>
          <p:cNvPr id="3" name="Text Placeholder 2"/>
          <p:cNvSpPr>
            <a:spLocks noGrp="1"/>
          </p:cNvSpPr>
          <p:nvPr>
            <p:ph type="body" sz="quarter" idx="10"/>
          </p:nvPr>
        </p:nvSpPr>
        <p:spPr>
          <a:xfrm>
            <a:off x="747713" y="4350040"/>
            <a:ext cx="6477000" cy="193675"/>
          </a:xfrm>
        </p:spPr>
        <p:txBody>
          <a:bodyPr vert="horz" wrap="square" lIns="0" tIns="0" rIns="0" bIns="0" rtlCol="0" anchor="t" anchorCtr="0"/>
          <a:lstStyle>
            <a:lvl1pPr marL="0" indent="0">
              <a:spcBef>
                <a:spcPts val="0"/>
              </a:spcBef>
              <a:buFontTx/>
              <a:buNone/>
              <a:defRPr lang="en-US" sz="1800" i="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smtClean="0"/>
              <a:t>Click to edit Master text styles</a:t>
            </a:r>
            <a:endParaRPr lang="en-US" dirty="0"/>
          </a:p>
        </p:txBody>
      </p:sp>
      <p:sp>
        <p:nvSpPr>
          <p:cNvPr id="5" name="TextBox 4"/>
          <p:cNvSpPr txBox="1"/>
          <p:nvPr userDrawn="1"/>
        </p:nvSpPr>
        <p:spPr bwMode="auto">
          <a:xfrm>
            <a:off x="4876801" y="756610"/>
            <a:ext cx="1563518" cy="461665"/>
          </a:xfrm>
          <a:prstGeom prst="rect">
            <a:avLst/>
          </a:prstGeom>
          <a:noFill/>
          <a:ln w="19050" algn="ctr">
            <a:noFill/>
            <a:miter lim="800000"/>
            <a:headEnd/>
            <a:tailEnd/>
          </a:ln>
        </p:spPr>
        <p:txBody>
          <a:bodyPr wrap="square" lIns="0" tIns="0" rIns="0" bIns="0" rtlCol="0">
            <a:spAutoFit/>
          </a:bodyPr>
          <a:lstStyle/>
          <a:p>
            <a:r>
              <a:rPr lang="en-US" sz="1000" dirty="0" smtClean="0">
                <a:solidFill>
                  <a:schemeClr val="bg1"/>
                </a:solidFill>
                <a:latin typeface="+mj-lt"/>
              </a:rPr>
              <a:t>UCSF Helen Diller Family</a:t>
            </a:r>
          </a:p>
          <a:p>
            <a:r>
              <a:rPr lang="en-US" sz="1000" dirty="0" smtClean="0">
                <a:solidFill>
                  <a:schemeClr val="bg1"/>
                </a:solidFill>
                <a:latin typeface="+mj-lt"/>
              </a:rPr>
              <a:t>Comprehensive </a:t>
            </a:r>
            <a:br>
              <a:rPr lang="en-US" sz="1000" dirty="0" smtClean="0">
                <a:solidFill>
                  <a:schemeClr val="bg1"/>
                </a:solidFill>
                <a:latin typeface="+mj-lt"/>
              </a:rPr>
            </a:br>
            <a:r>
              <a:rPr lang="en-US" sz="1000" dirty="0" smtClean="0">
                <a:solidFill>
                  <a:schemeClr val="bg1"/>
                </a:solidFill>
                <a:latin typeface="+mj-lt"/>
              </a:rPr>
              <a:t>Cancer Center</a:t>
            </a:r>
          </a:p>
        </p:txBody>
      </p:sp>
      <p:cxnSp>
        <p:nvCxnSpPr>
          <p:cNvPr id="7" name="Straight Connector 6"/>
          <p:cNvCxnSpPr/>
          <p:nvPr userDrawn="1"/>
        </p:nvCxnSpPr>
        <p:spPr>
          <a:xfrm>
            <a:off x="6440319" y="734837"/>
            <a:ext cx="0" cy="466344"/>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userDrawn="1"/>
        </p:nvSpPr>
        <p:spPr bwMode="auto">
          <a:xfrm>
            <a:off x="6688975" y="756610"/>
            <a:ext cx="817830" cy="307777"/>
          </a:xfrm>
          <a:prstGeom prst="rect">
            <a:avLst/>
          </a:prstGeom>
          <a:noFill/>
          <a:ln w="19050" algn="ctr">
            <a:noFill/>
            <a:miter lim="800000"/>
            <a:headEnd/>
            <a:tailEnd/>
          </a:ln>
        </p:spPr>
        <p:txBody>
          <a:bodyPr wrap="square" lIns="0" tIns="0" rIns="0" bIns="0" rtlCol="0">
            <a:spAutoFit/>
          </a:bodyPr>
          <a:lstStyle/>
          <a:p>
            <a:r>
              <a:rPr lang="en-US" sz="1000" dirty="0" smtClean="0">
                <a:solidFill>
                  <a:schemeClr val="bg1"/>
                </a:solidFill>
                <a:latin typeface="+mj-lt"/>
              </a:rPr>
              <a:t>UCSF School</a:t>
            </a:r>
            <a:br>
              <a:rPr lang="en-US" sz="1000" dirty="0" smtClean="0">
                <a:solidFill>
                  <a:schemeClr val="bg1"/>
                </a:solidFill>
                <a:latin typeface="+mj-lt"/>
              </a:rPr>
            </a:br>
            <a:r>
              <a:rPr lang="en-US" sz="1000" dirty="0" smtClean="0">
                <a:solidFill>
                  <a:schemeClr val="bg1"/>
                </a:solidFill>
                <a:latin typeface="+mj-lt"/>
              </a:rPr>
              <a:t>of Medicine</a:t>
            </a:r>
          </a:p>
        </p:txBody>
      </p:sp>
      <p:cxnSp>
        <p:nvCxnSpPr>
          <p:cNvPr id="13" name="Straight Connector 12"/>
          <p:cNvCxnSpPr/>
          <p:nvPr userDrawn="1"/>
        </p:nvCxnSpPr>
        <p:spPr>
          <a:xfrm>
            <a:off x="7570536" y="734837"/>
            <a:ext cx="0" cy="466344"/>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userDrawn="1"/>
        </p:nvSpPr>
        <p:spPr bwMode="auto">
          <a:xfrm>
            <a:off x="7802880" y="756610"/>
            <a:ext cx="975995" cy="307777"/>
          </a:xfrm>
          <a:prstGeom prst="rect">
            <a:avLst/>
          </a:prstGeom>
          <a:noFill/>
          <a:ln w="19050" algn="ctr">
            <a:noFill/>
            <a:miter lim="800000"/>
            <a:headEnd/>
            <a:tailEnd/>
          </a:ln>
        </p:spPr>
        <p:txBody>
          <a:bodyPr wrap="square" lIns="0" tIns="0" rIns="0" bIns="0" rtlCol="0">
            <a:spAutoFit/>
          </a:bodyPr>
          <a:lstStyle/>
          <a:p>
            <a:r>
              <a:rPr lang="en-US" sz="1000" dirty="0" smtClean="0">
                <a:solidFill>
                  <a:schemeClr val="bg1"/>
                </a:solidFill>
                <a:latin typeface="+mj-lt"/>
              </a:rPr>
              <a:t>AIDS Research</a:t>
            </a:r>
            <a:r>
              <a:rPr lang="en-US" sz="1000" baseline="0" dirty="0" smtClean="0">
                <a:solidFill>
                  <a:schemeClr val="bg1"/>
                </a:solidFill>
                <a:latin typeface="+mj-lt"/>
              </a:rPr>
              <a:t> Institute at UCSF</a:t>
            </a:r>
            <a:endParaRPr lang="en-US" sz="1000" dirty="0" smtClean="0">
              <a:solidFill>
                <a:schemeClr val="bg1"/>
              </a:solidFill>
              <a:latin typeface="+mj-lt"/>
            </a:endParaRPr>
          </a:p>
        </p:txBody>
      </p:sp>
      <p:pic>
        <p:nvPicPr>
          <p:cNvPr id="15" name="Picture 14" descr="UCSF_SubLogo_GlobalHealthSci_white_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3900" y="736601"/>
            <a:ext cx="2465211" cy="539446"/>
          </a:xfrm>
          <a:prstGeom prst="rect">
            <a:avLst/>
          </a:prstGeom>
        </p:spPr>
      </p:pic>
    </p:spTree>
    <p:extLst>
      <p:ext uri="{BB962C8B-B14F-4D97-AF65-F5344CB8AC3E}">
        <p14:creationId xmlns:p14="http://schemas.microsoft.com/office/powerpoint/2010/main" val="170601550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Closing with Single Image">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11710662"/>
      </p:ext>
    </p:extLst>
  </p:cSld>
  <p:clrMapOvr>
    <a:masterClrMapping/>
  </p:clrMapOvr>
  <p:transition xmlns:p14="http://schemas.microsoft.com/office/powerpoint/2010/mai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Closing with Logo">
    <p:bg>
      <p:bgPr>
        <a:solidFill>
          <a:schemeClr val="tx2"/>
        </a:solidFill>
        <a:effectLst/>
      </p:bgPr>
    </p:bg>
    <p:spTree>
      <p:nvGrpSpPr>
        <p:cNvPr id="1" name=""/>
        <p:cNvGrpSpPr/>
        <p:nvPr/>
      </p:nvGrpSpPr>
      <p:grpSpPr>
        <a:xfrm>
          <a:off x="0" y="0"/>
          <a:ext cx="0" cy="0"/>
          <a:chOff x="0" y="0"/>
          <a:chExt cx="0" cy="0"/>
        </a:xfrm>
      </p:grpSpPr>
      <p:pic>
        <p:nvPicPr>
          <p:cNvPr id="5" name="Picture 4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invGray">
          <a:xfrm>
            <a:off x="3630547" y="2701522"/>
            <a:ext cx="2110616" cy="1378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9200191"/>
      </p:ext>
    </p:extLst>
  </p:cSld>
  <p:clrMapOvr>
    <a:masterClrMapping/>
  </p:clrMapOvr>
  <p:transition xmlns:p14="http://schemas.microsoft.com/office/powerpoint/2010/mai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Closing with Quote">
    <p:bg>
      <p:bgPr>
        <a:solidFill>
          <a:schemeClr val="tx2"/>
        </a:solidFill>
        <a:effectLst/>
      </p:bgPr>
    </p:bg>
    <p:spTree>
      <p:nvGrpSpPr>
        <p:cNvPr id="1" name=""/>
        <p:cNvGrpSpPr/>
        <p:nvPr/>
      </p:nvGrpSpPr>
      <p:grpSpPr>
        <a:xfrm>
          <a:off x="0" y="0"/>
          <a:ext cx="0" cy="0"/>
          <a:chOff x="0" y="0"/>
          <a:chExt cx="0" cy="0"/>
        </a:xfrm>
      </p:grpSpPr>
      <p:cxnSp>
        <p:nvCxnSpPr>
          <p:cNvPr id="5" name="Straight Connector 4"/>
          <p:cNvCxnSpPr/>
          <p:nvPr/>
        </p:nvCxnSpPr>
        <p:spPr>
          <a:xfrm>
            <a:off x="752475" y="2562339"/>
            <a:ext cx="37294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0"/>
          </p:nvPr>
        </p:nvSpPr>
        <p:spPr>
          <a:xfrm>
            <a:off x="658358" y="639525"/>
            <a:ext cx="6204666" cy="1446212"/>
          </a:xfrm>
        </p:spPr>
        <p:txBody>
          <a:bodyPr/>
          <a:lstStyle>
            <a:lvl1pPr marL="0" indent="0">
              <a:lnSpc>
                <a:spcPct val="95000"/>
              </a:lnSpc>
              <a:spcBef>
                <a:spcPts val="600"/>
              </a:spcBef>
              <a:buFontTx/>
              <a:buNone/>
              <a:defRPr sz="2400">
                <a:solidFill>
                  <a:schemeClr val="bg2"/>
                </a:solidFill>
                <a:latin typeface="+mn-lt"/>
              </a:defRPr>
            </a:lvl1pPr>
            <a:lvl2pPr>
              <a:defRPr>
                <a:solidFill>
                  <a:schemeClr val="bg2"/>
                </a:solidFill>
                <a:latin typeface="+mn-lt"/>
              </a:defRPr>
            </a:lvl2pPr>
            <a:lvl3pPr>
              <a:defRPr>
                <a:solidFill>
                  <a:schemeClr val="bg2"/>
                </a:solidFill>
                <a:latin typeface="+mn-lt"/>
              </a:defRPr>
            </a:lvl3pPr>
            <a:lvl4pPr>
              <a:defRPr>
                <a:solidFill>
                  <a:schemeClr val="bg2"/>
                </a:solidFill>
                <a:latin typeface="+mn-lt"/>
              </a:defRPr>
            </a:lvl4pPr>
            <a:lvl5pPr>
              <a:defRPr>
                <a:solidFill>
                  <a:schemeClr val="bg2"/>
                </a:solidFill>
                <a:latin typeface="+mn-lt"/>
              </a:defRPr>
            </a:lvl5pPr>
          </a:lstStyle>
          <a:p>
            <a:pPr lvl="0"/>
            <a:r>
              <a:rPr lang="en-US" smtClean="0"/>
              <a:t>Click to edit Master text styles</a:t>
            </a:r>
          </a:p>
        </p:txBody>
      </p:sp>
      <p:cxnSp>
        <p:nvCxnSpPr>
          <p:cNvPr id="8" name="Straight Connector 7"/>
          <p:cNvCxnSpPr/>
          <p:nvPr userDrawn="1"/>
        </p:nvCxnSpPr>
        <p:spPr>
          <a:xfrm>
            <a:off x="752475" y="2562339"/>
            <a:ext cx="37294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10" name="Picture 9" descr="UCSF_sig_whit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8932" y="3414216"/>
            <a:ext cx="1503181" cy="977406"/>
          </a:xfrm>
          <a:prstGeom prst="rect">
            <a:avLst/>
          </a:prstGeom>
        </p:spPr>
      </p:pic>
    </p:spTree>
    <p:extLst>
      <p:ext uri="{BB962C8B-B14F-4D97-AF65-F5344CB8AC3E}">
        <p14:creationId xmlns:p14="http://schemas.microsoft.com/office/powerpoint/2010/main" val="3375995295"/>
      </p:ext>
    </p:extLst>
  </p:cSld>
  <p:clrMapOvr>
    <a:masterClrMapping/>
  </p:clrMapOvr>
  <p:transition xmlns:p14="http://schemas.microsoft.com/office/powerpoint/2010/mai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Closing with Collage">
    <p:bg>
      <p:bgPr>
        <a:solidFill>
          <a:schemeClr val="tx2"/>
        </a:soli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5" y="3818374"/>
            <a:ext cx="4210268" cy="3042745"/>
          </a:xfrm>
          <a:prstGeom prst="rect">
            <a:avLst/>
          </a:prstGeom>
        </p:spPr>
      </p:pic>
      <p:pic>
        <p:nvPicPr>
          <p:cNvPr id="13" name="Picture 12"/>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 y="0"/>
            <a:ext cx="9144004" cy="3868899"/>
          </a:xfrm>
          <a:prstGeom prst="rect">
            <a:avLst/>
          </a:prstGeom>
        </p:spPr>
      </p:pic>
      <p:pic>
        <p:nvPicPr>
          <p:cNvPr id="14" name="Picture 13"/>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4754880" y="1611152"/>
            <a:ext cx="4389119" cy="2724912"/>
          </a:xfrm>
          <a:prstGeom prst="rect">
            <a:avLst/>
          </a:prstGeom>
        </p:spPr>
      </p:pic>
      <p:pic>
        <p:nvPicPr>
          <p:cNvPr id="15" name="Picture 14"/>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4099033" y="4336064"/>
            <a:ext cx="5044967" cy="2521936"/>
          </a:xfrm>
          <a:prstGeom prst="rect">
            <a:avLst/>
          </a:prstGeom>
        </p:spPr>
      </p:pic>
      <p:sp>
        <p:nvSpPr>
          <p:cNvPr id="16" name="Rectangle 15"/>
          <p:cNvSpPr/>
          <p:nvPr userDrawn="1"/>
        </p:nvSpPr>
        <p:spPr bwMode="auto">
          <a:xfrm>
            <a:off x="2723103" y="1611152"/>
            <a:ext cx="3675888" cy="3675888"/>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pic>
        <p:nvPicPr>
          <p:cNvPr id="17" name="Picture 7"/>
          <p:cNvPicPr>
            <a:picLocks noChangeAspect="1" noChangeArrowheads="1"/>
          </p:cNvPicPr>
          <p:nvPr userDrawn="1"/>
        </p:nvPicPr>
        <p:blipFill rotWithShape="1">
          <a:blip r:embed="rId6">
            <a:extLst>
              <a:ext uri="{28A0092B-C50C-407E-A947-70E740481C1C}">
                <a14:useLocalDpi xmlns:a14="http://schemas.microsoft.com/office/drawing/2010/main" val="0"/>
              </a:ext>
            </a:extLst>
          </a:blip>
          <a:srcRect b="38631"/>
          <a:stretch/>
        </p:blipFill>
        <p:spPr bwMode="auto">
          <a:xfrm>
            <a:off x="4327515" y="2924450"/>
            <a:ext cx="2223280" cy="893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8862915"/>
      </p:ext>
    </p:extLst>
  </p:cSld>
  <p:clrMapOvr>
    <a:masterClrMapping/>
  </p:clrMapOvr>
  <p:transition xmlns:p14="http://schemas.microsoft.com/office/powerpoint/2010/mai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1">
    <p:bg>
      <p:bgPr>
        <a:solidFill>
          <a:schemeClr val="tx2"/>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6858000"/>
          </a:xfrm>
          <a:prstGeom prst="rect">
            <a:avLst/>
          </a:prstGeom>
        </p:spPr>
      </p:pic>
      <p:sp>
        <p:nvSpPr>
          <p:cNvPr id="10" name="Rectangle 9"/>
          <p:cNvSpPr/>
          <p:nvPr userDrawn="1"/>
        </p:nvSpPr>
        <p:spPr bwMode="invGray">
          <a:xfrm>
            <a:off x="365125" y="385481"/>
            <a:ext cx="6859588"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smtClean="0"/>
              <a:t>Title Slide Here</a:t>
            </a:r>
            <a:endParaRPr lang="en-US" dirty="0"/>
          </a:p>
        </p:txBody>
      </p:sp>
      <p:sp>
        <p:nvSpPr>
          <p:cNvPr id="38" name="Text Placeholder 2"/>
          <p:cNvSpPr>
            <a:spLocks noGrp="1"/>
          </p:cNvSpPr>
          <p:nvPr>
            <p:ph type="body" idx="1" hasCustomPrompt="1"/>
          </p:nvPr>
        </p:nvSpPr>
        <p:spPr>
          <a:xfrm>
            <a:off x="654696" y="2999514"/>
            <a:ext cx="6550481"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smtClean="0"/>
              <a:t>Subtitle Title Here</a:t>
            </a:r>
          </a:p>
        </p:txBody>
      </p:sp>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7CA65D26-67D5-4CD2-90EC-E629659F24B3}" type="datetime1">
              <a:rPr lang="en-US" smtClean="0"/>
              <a:t>10/7/18</a:t>
            </a:fld>
            <a:endParaRPr lang="en-US" dirty="0"/>
          </a:p>
        </p:txBody>
      </p:sp>
      <p:sp>
        <p:nvSpPr>
          <p:cNvPr id="3" name="Text Placeholder 2"/>
          <p:cNvSpPr>
            <a:spLocks noGrp="1"/>
          </p:cNvSpPr>
          <p:nvPr>
            <p:ph type="body" sz="quarter" idx="10"/>
          </p:nvPr>
        </p:nvSpPr>
        <p:spPr>
          <a:xfrm>
            <a:off x="746125" y="4045554"/>
            <a:ext cx="6478588" cy="365125"/>
          </a:xfrm>
        </p:spPr>
        <p:txBody>
          <a:bodyPr vert="horz" wrap="square" lIns="0" tIns="0" rIns="0" bIns="0" rtlCol="0" anchor="t" anchorCtr="0"/>
          <a:lstStyle>
            <a:lvl1pPr marL="0" indent="0">
              <a:spcBef>
                <a:spcPts val="0"/>
              </a:spcBef>
              <a:buNone/>
              <a:defRPr lang="en-US" sz="1800" i="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smtClean="0"/>
              <a:t>Click to edit Master text styles</a:t>
            </a:r>
            <a:endParaRPr lang="en-US" dirty="0"/>
          </a:p>
        </p:txBody>
      </p:sp>
      <p:pic>
        <p:nvPicPr>
          <p:cNvPr id="14" name="Picture 13" descr="UCSF_sig_white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8933" y="742959"/>
            <a:ext cx="1050990" cy="683380"/>
          </a:xfrm>
          <a:prstGeom prst="rect">
            <a:avLst/>
          </a:prstGeom>
        </p:spPr>
      </p:pic>
    </p:spTree>
    <p:extLst>
      <p:ext uri="{BB962C8B-B14F-4D97-AF65-F5344CB8AC3E}">
        <p14:creationId xmlns:p14="http://schemas.microsoft.com/office/powerpoint/2010/main" val="231092215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35" name="Title 34"/>
          <p:cNvSpPr>
            <a:spLocks noGrp="1"/>
          </p:cNvSpPr>
          <p:nvPr>
            <p:ph type="title" hasCustomPrompt="1"/>
          </p:nvPr>
        </p:nvSpPr>
        <p:spPr>
          <a:xfrm>
            <a:off x="648605" y="2883538"/>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smtClean="0"/>
              <a:t>Title Slide Here</a:t>
            </a:r>
            <a:endParaRPr lang="en-US" dirty="0"/>
          </a:p>
        </p:txBody>
      </p:sp>
      <p:sp>
        <p:nvSpPr>
          <p:cNvPr id="38" name="Text Placeholder 2"/>
          <p:cNvSpPr>
            <a:spLocks noGrp="1"/>
          </p:cNvSpPr>
          <p:nvPr>
            <p:ph type="body" idx="1" hasCustomPrompt="1"/>
          </p:nvPr>
        </p:nvSpPr>
        <p:spPr>
          <a:xfrm>
            <a:off x="654697" y="3436978"/>
            <a:ext cx="6550480"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smtClean="0"/>
              <a:t>Subtitle Title Here</a:t>
            </a:r>
          </a:p>
        </p:txBody>
      </p:sp>
      <p:sp>
        <p:nvSpPr>
          <p:cNvPr id="46" name="Date Placeholder 4"/>
          <p:cNvSpPr>
            <a:spLocks noGrp="1"/>
          </p:cNvSpPr>
          <p:nvPr>
            <p:ph type="dt" sz="half" idx="2"/>
          </p:nvPr>
        </p:nvSpPr>
        <p:spPr>
          <a:xfrm>
            <a:off x="748092" y="6045890"/>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772F3927-F806-4A5F-B3A7-3A5008CDE1B8}" type="datetime1">
              <a:rPr lang="en-US" smtClean="0"/>
              <a:t>10/7/18</a:t>
            </a:fld>
            <a:endParaRPr lang="en-US" dirty="0"/>
          </a:p>
        </p:txBody>
      </p:sp>
      <p:sp>
        <p:nvSpPr>
          <p:cNvPr id="3" name="Text Placeholder 2"/>
          <p:cNvSpPr>
            <a:spLocks noGrp="1"/>
          </p:cNvSpPr>
          <p:nvPr>
            <p:ph type="body" sz="quarter" idx="10"/>
          </p:nvPr>
        </p:nvSpPr>
        <p:spPr>
          <a:xfrm>
            <a:off x="747713" y="4352099"/>
            <a:ext cx="6477000" cy="460375"/>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marL="230187" indent="0">
              <a:buNone/>
              <a:defRPr lang="en-US" sz="1800" smtClean="0">
                <a:latin typeface="+mn-lt"/>
              </a:defRPr>
            </a:lvl2pPr>
            <a:lvl3pPr marL="687387" indent="0">
              <a:buNone/>
              <a:defRPr lang="en-US" sz="1800" smtClean="0">
                <a:latin typeface="+mn-lt"/>
              </a:defRPr>
            </a:lvl3pPr>
            <a:lvl4pPr marL="1143000" indent="0">
              <a:buNone/>
              <a:defRPr lang="en-US" sz="1800" smtClean="0">
                <a:latin typeface="+mn-lt"/>
              </a:defRPr>
            </a:lvl4pPr>
            <a:lvl5pPr marL="1601787" indent="0">
              <a:buNone/>
              <a:defRPr lang="en-US" sz="1800">
                <a:latin typeface="+mn-lt"/>
              </a:defRPr>
            </a:lvl5pPr>
          </a:lstStyle>
          <a:p>
            <a:pPr marL="0" lvl="0"/>
            <a:r>
              <a:rPr lang="en-US" dirty="0" smtClean="0"/>
              <a:t>Click to edit Master text styles</a:t>
            </a:r>
            <a:endParaRPr lang="en-US" dirty="0"/>
          </a:p>
        </p:txBody>
      </p:sp>
      <p:pic>
        <p:nvPicPr>
          <p:cNvPr id="8" name="Picture 7" descr="UCSF_sig_whit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8932" y="742959"/>
            <a:ext cx="1400637" cy="910729"/>
          </a:xfrm>
          <a:prstGeom prst="rect">
            <a:avLst/>
          </a:prstGeom>
        </p:spPr>
      </p:pic>
    </p:spTree>
    <p:extLst>
      <p:ext uri="{BB962C8B-B14F-4D97-AF65-F5344CB8AC3E}">
        <p14:creationId xmlns:p14="http://schemas.microsoft.com/office/powerpoint/2010/main" val="81084707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2">
    <p:bg>
      <p:bgPr>
        <a:solidFill>
          <a:schemeClr val="tx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0" y="742094"/>
            <a:ext cx="1041033" cy="682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6858000"/>
          </a:xfrm>
          <a:prstGeom prst="rect">
            <a:avLst/>
          </a:prstGeom>
        </p:spPr>
      </p:pic>
      <p:sp>
        <p:nvSpPr>
          <p:cNvPr id="10" name="Rectangle 9"/>
          <p:cNvSpPr/>
          <p:nvPr userDrawn="1"/>
        </p:nvSpPr>
        <p:spPr bwMode="invGray">
          <a:xfrm>
            <a:off x="365125" y="366713"/>
            <a:ext cx="6859588"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smtClean="0"/>
              <a:t>Title Slide Here</a:t>
            </a:r>
            <a:endParaRPr lang="en-US" dirty="0"/>
          </a:p>
        </p:txBody>
      </p:sp>
      <p:sp>
        <p:nvSpPr>
          <p:cNvPr id="38" name="Text Placeholder 2"/>
          <p:cNvSpPr>
            <a:spLocks noGrp="1"/>
          </p:cNvSpPr>
          <p:nvPr>
            <p:ph type="body" idx="1" hasCustomPrompt="1"/>
          </p:nvPr>
        </p:nvSpPr>
        <p:spPr>
          <a:xfrm>
            <a:off x="654697" y="2999514"/>
            <a:ext cx="6550480"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smtClean="0"/>
              <a:t>Subtitle Title Here</a:t>
            </a:r>
          </a:p>
        </p:txBody>
      </p:sp>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F3D771E1-46BB-4A41-837B-A28DD845D1F3}" type="datetime1">
              <a:rPr lang="en-US" smtClean="0"/>
              <a:t>10/7/18</a:t>
            </a:fld>
            <a:endParaRPr lang="en-US" dirty="0"/>
          </a:p>
        </p:txBody>
      </p:sp>
      <p:sp>
        <p:nvSpPr>
          <p:cNvPr id="4" name="Text Placeholder 3"/>
          <p:cNvSpPr>
            <a:spLocks noGrp="1"/>
          </p:cNvSpPr>
          <p:nvPr>
            <p:ph type="body" sz="quarter" idx="10"/>
          </p:nvPr>
        </p:nvSpPr>
        <p:spPr>
          <a:xfrm>
            <a:off x="745587" y="4046758"/>
            <a:ext cx="6451600" cy="325755"/>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pPr marL="0" lvl="0"/>
            <a:r>
              <a:rPr lang="en-US" dirty="0" smtClean="0"/>
              <a:t>Click to edit Master text styles</a:t>
            </a:r>
            <a:endParaRPr lang="en-US" dirty="0"/>
          </a:p>
        </p:txBody>
      </p:sp>
      <p:pic>
        <p:nvPicPr>
          <p:cNvPr id="13" name="Picture 12" descr="UCSF_sig_white_RGB.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8933" y="742959"/>
            <a:ext cx="1050990" cy="683380"/>
          </a:xfrm>
          <a:prstGeom prst="rect">
            <a:avLst/>
          </a:prstGeom>
        </p:spPr>
      </p:pic>
    </p:spTree>
    <p:extLst>
      <p:ext uri="{BB962C8B-B14F-4D97-AF65-F5344CB8AC3E}">
        <p14:creationId xmlns:p14="http://schemas.microsoft.com/office/powerpoint/2010/main" val="247320750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3">
    <p:bg>
      <p:bgPr>
        <a:solidFill>
          <a:schemeClr val="tx2"/>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accent5"/>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0" y="742094"/>
            <a:ext cx="1041033" cy="682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6858000"/>
          </a:xfrm>
          <a:prstGeom prst="rect">
            <a:avLst/>
          </a:prstGeom>
        </p:spPr>
      </p:pic>
      <p:sp>
        <p:nvSpPr>
          <p:cNvPr id="10" name="Rectangle 9"/>
          <p:cNvSpPr/>
          <p:nvPr userDrawn="1"/>
        </p:nvSpPr>
        <p:spPr bwMode="invGray">
          <a:xfrm>
            <a:off x="365125" y="366713"/>
            <a:ext cx="6859588" cy="5153025"/>
          </a:xfrm>
          <a:prstGeom prst="rect">
            <a:avLst/>
          </a:prstGeom>
          <a:solidFill>
            <a:schemeClr val="accent5"/>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smtClean="0"/>
              <a:t>Title Slide Here</a:t>
            </a:r>
            <a:endParaRPr lang="en-US" dirty="0"/>
          </a:p>
        </p:txBody>
      </p:sp>
      <p:sp>
        <p:nvSpPr>
          <p:cNvPr id="38" name="Text Placeholder 2"/>
          <p:cNvSpPr>
            <a:spLocks noGrp="1"/>
          </p:cNvSpPr>
          <p:nvPr>
            <p:ph type="body" idx="1" hasCustomPrompt="1"/>
          </p:nvPr>
        </p:nvSpPr>
        <p:spPr>
          <a:xfrm>
            <a:off x="654697" y="2999514"/>
            <a:ext cx="6550480"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smtClean="0"/>
              <a:t>Subtitle Title Here</a:t>
            </a:r>
          </a:p>
        </p:txBody>
      </p:sp>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B1DD14AD-E010-464A-BC72-115CD7ABDD27}" type="datetime1">
              <a:rPr lang="en-US" smtClean="0"/>
              <a:t>10/7/18</a:t>
            </a:fld>
            <a:endParaRPr lang="en-US" dirty="0"/>
          </a:p>
        </p:txBody>
      </p:sp>
      <p:sp>
        <p:nvSpPr>
          <p:cNvPr id="4" name="Text Placeholder 3"/>
          <p:cNvSpPr>
            <a:spLocks noGrp="1"/>
          </p:cNvSpPr>
          <p:nvPr>
            <p:ph type="body" sz="quarter" idx="10"/>
          </p:nvPr>
        </p:nvSpPr>
        <p:spPr>
          <a:xfrm>
            <a:off x="744762" y="4045137"/>
            <a:ext cx="6478043" cy="341475"/>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marL="230187" indent="0">
              <a:buNone/>
              <a:defRPr lang="en-US" sz="1800" smtClean="0">
                <a:latin typeface="+mn-lt"/>
              </a:defRPr>
            </a:lvl2pPr>
            <a:lvl3pPr marL="687387" indent="0">
              <a:buNone/>
              <a:defRPr lang="en-US" sz="1800" smtClean="0">
                <a:latin typeface="+mn-lt"/>
              </a:defRPr>
            </a:lvl3pPr>
            <a:lvl4pPr marL="1143000" indent="0">
              <a:buNone/>
              <a:defRPr lang="en-US" sz="1800" smtClean="0">
                <a:latin typeface="+mn-lt"/>
              </a:defRPr>
            </a:lvl4pPr>
            <a:lvl5pPr marL="1601787" indent="0">
              <a:buNone/>
              <a:defRPr lang="en-US" sz="1800">
                <a:latin typeface="+mn-lt"/>
              </a:defRPr>
            </a:lvl5pPr>
          </a:lstStyle>
          <a:p>
            <a:pPr marL="0" lvl="0"/>
            <a:r>
              <a:rPr lang="en-US" dirty="0" smtClean="0"/>
              <a:t>Click to edit Master text styles</a:t>
            </a:r>
            <a:endParaRPr lang="en-US" dirty="0"/>
          </a:p>
        </p:txBody>
      </p:sp>
      <p:pic>
        <p:nvPicPr>
          <p:cNvPr id="13" name="Picture 12" descr="UCSF_sig_white_RGB.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8933" y="742959"/>
            <a:ext cx="1050990" cy="683380"/>
          </a:xfrm>
          <a:prstGeom prst="rect">
            <a:avLst/>
          </a:prstGeom>
        </p:spPr>
      </p:pic>
    </p:spTree>
    <p:extLst>
      <p:ext uri="{BB962C8B-B14F-4D97-AF65-F5344CB8AC3E}">
        <p14:creationId xmlns:p14="http://schemas.microsoft.com/office/powerpoint/2010/main" val="163221477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4">
    <p:bg>
      <p:bgPr>
        <a:solidFill>
          <a:schemeClr val="tx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accent6"/>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0" y="742094"/>
            <a:ext cx="1041033" cy="682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6858000"/>
          </a:xfrm>
          <a:prstGeom prst="rect">
            <a:avLst/>
          </a:prstGeom>
        </p:spPr>
      </p:pic>
      <p:sp>
        <p:nvSpPr>
          <p:cNvPr id="10" name="Rectangle 9"/>
          <p:cNvSpPr/>
          <p:nvPr userDrawn="1"/>
        </p:nvSpPr>
        <p:spPr bwMode="ltGray">
          <a:xfrm>
            <a:off x="365125" y="366713"/>
            <a:ext cx="6859588" cy="5153025"/>
          </a:xfrm>
          <a:prstGeom prst="rect">
            <a:avLst/>
          </a:prstGeom>
          <a:solidFill>
            <a:schemeClr val="accent6"/>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smtClean="0"/>
              <a:t>Title Slide Here</a:t>
            </a:r>
            <a:endParaRPr lang="en-US" dirty="0"/>
          </a:p>
        </p:txBody>
      </p:sp>
      <p:sp>
        <p:nvSpPr>
          <p:cNvPr id="38" name="Text Placeholder 2"/>
          <p:cNvSpPr>
            <a:spLocks noGrp="1"/>
          </p:cNvSpPr>
          <p:nvPr>
            <p:ph type="body" idx="1" hasCustomPrompt="1"/>
          </p:nvPr>
        </p:nvSpPr>
        <p:spPr>
          <a:xfrm>
            <a:off x="654697" y="2999514"/>
            <a:ext cx="6550480"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smtClean="0"/>
              <a:t>Subtitle Title Here</a:t>
            </a:r>
          </a:p>
        </p:txBody>
      </p:sp>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DBD169FF-1EB6-4E72-A743-2950EDD253FC}" type="datetime1">
              <a:rPr lang="en-US" smtClean="0"/>
              <a:t>10/7/18</a:t>
            </a:fld>
            <a:endParaRPr lang="en-US" dirty="0"/>
          </a:p>
        </p:txBody>
      </p:sp>
      <p:sp>
        <p:nvSpPr>
          <p:cNvPr id="4" name="Text Placeholder 3"/>
          <p:cNvSpPr>
            <a:spLocks noGrp="1"/>
          </p:cNvSpPr>
          <p:nvPr>
            <p:ph type="body" sz="quarter" idx="10"/>
          </p:nvPr>
        </p:nvSpPr>
        <p:spPr>
          <a:xfrm>
            <a:off x="746125" y="4044820"/>
            <a:ext cx="6478588" cy="406400"/>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pPr marL="0" lvl="0"/>
            <a:r>
              <a:rPr lang="en-US" dirty="0" smtClean="0"/>
              <a:t>Click to edit Master text styles</a:t>
            </a:r>
            <a:endParaRPr lang="en-US" dirty="0"/>
          </a:p>
        </p:txBody>
      </p:sp>
      <p:pic>
        <p:nvPicPr>
          <p:cNvPr id="13" name="Picture 12" descr="UCSF_sig_white_RGB.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8933" y="742959"/>
            <a:ext cx="1050990" cy="683380"/>
          </a:xfrm>
          <a:prstGeom prst="rect">
            <a:avLst/>
          </a:prstGeom>
        </p:spPr>
      </p:pic>
    </p:spTree>
    <p:extLst>
      <p:ext uri="{BB962C8B-B14F-4D97-AF65-F5344CB8AC3E}">
        <p14:creationId xmlns:p14="http://schemas.microsoft.com/office/powerpoint/2010/main" val="395713967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5">
    <p:bg>
      <p:bgPr>
        <a:solidFill>
          <a:schemeClr val="tx2"/>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ltGray">
          <a:xfrm>
            <a:off x="0" y="0"/>
            <a:ext cx="9144000" cy="6858000"/>
          </a:xfrm>
          <a:prstGeom prst="rect">
            <a:avLst/>
          </a:prstGeom>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ltGray">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0" y="742094"/>
            <a:ext cx="1041033" cy="682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userDrawn="1"/>
        </p:nvSpPr>
        <p:spPr bwMode="ltGray">
          <a:xfrm>
            <a:off x="365125" y="366713"/>
            <a:ext cx="6859588" cy="5153025"/>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smtClean="0"/>
              <a:t>Title Slide Here</a:t>
            </a:r>
            <a:endParaRPr lang="en-US" dirty="0"/>
          </a:p>
        </p:txBody>
      </p:sp>
      <p:sp>
        <p:nvSpPr>
          <p:cNvPr id="38" name="Text Placeholder 2"/>
          <p:cNvSpPr>
            <a:spLocks noGrp="1"/>
          </p:cNvSpPr>
          <p:nvPr>
            <p:ph type="body" idx="1" hasCustomPrompt="1"/>
          </p:nvPr>
        </p:nvSpPr>
        <p:spPr>
          <a:xfrm>
            <a:off x="654697" y="2999514"/>
            <a:ext cx="6550480"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smtClean="0"/>
              <a:t>Subtitle Title Here</a:t>
            </a:r>
          </a:p>
        </p:txBody>
      </p:sp>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968B2403-7DF7-4776-922B-AE99AEA16D7C}" type="datetime1">
              <a:rPr lang="en-US" smtClean="0"/>
              <a:t>10/7/18</a:t>
            </a:fld>
            <a:endParaRPr lang="en-US" dirty="0"/>
          </a:p>
        </p:txBody>
      </p:sp>
      <p:sp>
        <p:nvSpPr>
          <p:cNvPr id="4" name="Text Placeholder 3"/>
          <p:cNvSpPr>
            <a:spLocks noGrp="1"/>
          </p:cNvSpPr>
          <p:nvPr>
            <p:ph type="body" sz="quarter" idx="10"/>
          </p:nvPr>
        </p:nvSpPr>
        <p:spPr>
          <a:xfrm>
            <a:off x="744351" y="4046607"/>
            <a:ext cx="6472238" cy="434178"/>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pPr marL="0" lvl="0"/>
            <a:r>
              <a:rPr lang="en-US" dirty="0" smtClean="0"/>
              <a:t>Click to edit Master text styles</a:t>
            </a:r>
            <a:endParaRPr lang="en-US" dirty="0"/>
          </a:p>
        </p:txBody>
      </p:sp>
      <p:pic>
        <p:nvPicPr>
          <p:cNvPr id="13" name="Picture 12" descr="UCSF_sig_white_RGB.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8933" y="742959"/>
            <a:ext cx="1050990" cy="683380"/>
          </a:xfrm>
          <a:prstGeom prst="rect">
            <a:avLst/>
          </a:prstGeom>
        </p:spPr>
      </p:pic>
    </p:spTree>
    <p:extLst>
      <p:ext uri="{BB962C8B-B14F-4D97-AF65-F5344CB8AC3E}">
        <p14:creationId xmlns:p14="http://schemas.microsoft.com/office/powerpoint/2010/main" val="218149240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1">
    <p:bg bwMode="ltGray">
      <p:bgPr>
        <a:solidFill>
          <a:schemeClr val="tx2"/>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6858000"/>
          </a:xfrm>
          <a:prstGeom prst="rect">
            <a:avLst/>
          </a:prstGeom>
        </p:spPr>
      </p:pic>
      <p:sp>
        <p:nvSpPr>
          <p:cNvPr id="10" name="Rectangle 9"/>
          <p:cNvSpPr/>
          <p:nvPr userDrawn="1"/>
        </p:nvSpPr>
        <p:spPr bwMode="invGray">
          <a:xfrm>
            <a:off x="365125" y="366713"/>
            <a:ext cx="6859588"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smtClean="0"/>
              <a:t>Title Slide Here</a:t>
            </a:r>
            <a:endParaRPr lang="en-US" dirty="0"/>
          </a:p>
        </p:txBody>
      </p:sp>
      <p:sp>
        <p:nvSpPr>
          <p:cNvPr id="38" name="Text Placeholder 2"/>
          <p:cNvSpPr>
            <a:spLocks noGrp="1"/>
          </p:cNvSpPr>
          <p:nvPr>
            <p:ph type="body" idx="1" hasCustomPrompt="1"/>
          </p:nvPr>
        </p:nvSpPr>
        <p:spPr>
          <a:xfrm>
            <a:off x="654696" y="2999514"/>
            <a:ext cx="6550481"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smtClean="0"/>
              <a:t>Subtitle Title Here</a:t>
            </a:r>
          </a:p>
        </p:txBody>
      </p:sp>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7CA65D26-67D5-4CD2-90EC-E629659F24B3}" type="datetime1">
              <a:rPr lang="en-US" smtClean="0"/>
              <a:t>10/7/18</a:t>
            </a:fld>
            <a:endParaRPr lang="en-US" dirty="0"/>
          </a:p>
        </p:txBody>
      </p:sp>
      <p:sp>
        <p:nvSpPr>
          <p:cNvPr id="3" name="Text Placeholder 2"/>
          <p:cNvSpPr>
            <a:spLocks noGrp="1"/>
          </p:cNvSpPr>
          <p:nvPr>
            <p:ph type="body" sz="quarter" idx="10"/>
          </p:nvPr>
        </p:nvSpPr>
        <p:spPr>
          <a:xfrm>
            <a:off x="746125" y="4045554"/>
            <a:ext cx="6478588" cy="365125"/>
          </a:xfrm>
        </p:spPr>
        <p:txBody>
          <a:bodyPr vert="horz" wrap="square" lIns="0" tIns="0" rIns="0" bIns="0" rtlCol="0" anchor="t" anchorCtr="0"/>
          <a:lstStyle>
            <a:lvl1pPr marL="0" indent="0">
              <a:spcBef>
                <a:spcPts val="0"/>
              </a:spcBef>
              <a:buNone/>
              <a:defRPr lang="en-US" sz="1800" i="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smtClean="0"/>
              <a:t>Click to edit Master text styles</a:t>
            </a:r>
            <a:endParaRPr lang="en-US" dirty="0"/>
          </a:p>
        </p:txBody>
      </p:sp>
      <p:pic>
        <p:nvPicPr>
          <p:cNvPr id="12" name="Picture 11" descr="UCSF_SubLogo_GlobalHealthSci_white_RGB.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3901" y="736600"/>
            <a:ext cx="2267656" cy="496216"/>
          </a:xfrm>
          <a:prstGeom prst="rect">
            <a:avLst/>
          </a:prstGeom>
        </p:spPr>
      </p:pic>
    </p:spTree>
    <p:extLst>
      <p:ext uri="{BB962C8B-B14F-4D97-AF65-F5344CB8AC3E}">
        <p14:creationId xmlns:p14="http://schemas.microsoft.com/office/powerpoint/2010/main" val="199384890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Quote with Image">
    <p:spTree>
      <p:nvGrpSpPr>
        <p:cNvPr id="1" name=""/>
        <p:cNvGrpSpPr/>
        <p:nvPr/>
      </p:nvGrpSpPr>
      <p:grpSpPr>
        <a:xfrm>
          <a:off x="0" y="0"/>
          <a:ext cx="0" cy="0"/>
          <a:chOff x="0" y="0"/>
          <a:chExt cx="0" cy="0"/>
        </a:xfrm>
      </p:grpSpPr>
      <p:pic>
        <p:nvPicPr>
          <p:cNvPr id="23" name="Picture 22"/>
          <p:cNvPicPr>
            <a:picLocks noChangeAspect="1"/>
          </p:cNvPicPr>
          <p:nvPr userDrawn="1"/>
        </p:nvPicPr>
        <p:blipFill rotWithShape="1">
          <a:blip r:embed="rId2" cstate="screen">
            <a:extLst>
              <a:ext uri="{28A0092B-C50C-407E-A947-70E740481C1C}">
                <a14:useLocalDpi xmlns:a14="http://schemas.microsoft.com/office/drawing/2010/main"/>
              </a:ext>
            </a:extLst>
          </a:blip>
          <a:srcRect b="-2"/>
          <a:stretch/>
        </p:blipFill>
        <p:spPr bwMode="ltGray">
          <a:xfrm>
            <a:off x="0" y="1"/>
            <a:ext cx="9144000" cy="6858000"/>
          </a:xfrm>
          <a:prstGeom prst="rect">
            <a:avLst/>
          </a:prstGeom>
        </p:spPr>
      </p:pic>
      <p:sp>
        <p:nvSpPr>
          <p:cNvPr id="6" name="Rectangle 5"/>
          <p:cNvSpPr/>
          <p:nvPr userDrawn="1"/>
        </p:nvSpPr>
        <p:spPr bwMode="invGray">
          <a:xfrm>
            <a:off x="0" y="-1"/>
            <a:ext cx="9144000" cy="6858001"/>
          </a:xfrm>
          <a:prstGeom prst="rect">
            <a:avLst/>
          </a:prstGeom>
          <a:solidFill>
            <a:srgbClr val="000000">
              <a:alpha val="40000"/>
            </a:srgbClr>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cxnSp>
        <p:nvCxnSpPr>
          <p:cNvPr id="15" name="Straight Connector 14"/>
          <p:cNvCxnSpPr/>
          <p:nvPr userDrawn="1"/>
        </p:nvCxnSpPr>
        <p:spPr>
          <a:xfrm>
            <a:off x="365125" y="6250080"/>
            <a:ext cx="8413750" cy="0"/>
          </a:xfrm>
          <a:prstGeom prst="line">
            <a:avLst/>
          </a:prstGeom>
          <a:noFill/>
          <a:ln w="3175" cap="flat">
            <a:solidFill>
              <a:schemeClr val="bg2"/>
            </a:solidFill>
            <a:prstDash val="solid"/>
            <a:miter lim="800000"/>
            <a:headEnd/>
            <a:tailEnd/>
          </a:ln>
          <a:extLst>
            <a:ext uri="{909E8E84-426E-40dd-AFC4-6F175D3DCCD1}">
              <a14:hiddenFill xmlns:a14="http://schemas.microsoft.com/office/drawing/2010/main">
                <a:noFill/>
              </a14:hiddenFill>
            </a:ext>
          </a:extLst>
        </p:spPr>
      </p:cxnSp>
      <p:sp>
        <p:nvSpPr>
          <p:cNvPr id="20" name="Rectangle 19"/>
          <p:cNvSpPr/>
          <p:nvPr userDrawn="1"/>
        </p:nvSpPr>
        <p:spPr bwMode="invGray">
          <a:xfrm>
            <a:off x="0" y="6250080"/>
            <a:ext cx="9144000" cy="607920"/>
          </a:xfrm>
          <a:prstGeom prst="rect">
            <a:avLst/>
          </a:prstGeom>
          <a:solidFill>
            <a:schemeClr val="tx1"/>
          </a:solidFill>
          <a:ln w="19050" algn="ctr">
            <a:solidFill>
              <a:schemeClr val="tx1"/>
            </a:solid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16"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2"/>
                </a:solidFill>
                <a:latin typeface="Arial" pitchFamily="34" charset="0"/>
                <a:cs typeface="Arial" pitchFamily="34" charset="0"/>
              </a:defRPr>
            </a:lvl1pPr>
          </a:lstStyle>
          <a:p>
            <a:fld id="{7728D13F-054C-4170-9317-1FD7A1D57930}" type="datetime1">
              <a:rPr lang="en-US" smtClean="0"/>
              <a:t>10/7/18</a:t>
            </a:fld>
            <a:endParaRPr lang="en-US" dirty="0"/>
          </a:p>
        </p:txBody>
      </p:sp>
      <p:sp>
        <p:nvSpPr>
          <p:cNvPr id="17"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2"/>
                </a:solidFill>
                <a:latin typeface="Arial" pitchFamily="34" charset="0"/>
                <a:cs typeface="Arial" pitchFamily="34" charset="0"/>
              </a:defRPr>
            </a:lvl1pPr>
          </a:lstStyle>
          <a:p>
            <a:r>
              <a:rPr lang="en-US" smtClean="0"/>
              <a:t>Presentation Title and/or Sub Brand Name Here</a:t>
            </a:r>
            <a:endParaRPr lang="en-US" dirty="0"/>
          </a:p>
        </p:txBody>
      </p:sp>
      <p:sp>
        <p:nvSpPr>
          <p:cNvPr id="18"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1">
                <a:solidFill>
                  <a:schemeClr val="bg2"/>
                </a:solidFill>
                <a:latin typeface="Arial" pitchFamily="34" charset="0"/>
                <a:cs typeface="Arial" pitchFamily="34" charset="0"/>
              </a:defRPr>
            </a:lvl1pPr>
          </a:lstStyle>
          <a:p>
            <a:fld id="{7BCC8D0D-EAEC-449D-9161-023DFF90F2E2}" type="slidenum">
              <a:rPr lang="en-US" smtClean="0"/>
              <a:pPr/>
              <a:t>‹#›</a:t>
            </a:fld>
            <a:endParaRPr lang="en-US" dirty="0"/>
          </a:p>
        </p:txBody>
      </p:sp>
      <p:grpSp>
        <p:nvGrpSpPr>
          <p:cNvPr id="7" name="Group 4"/>
          <p:cNvGrpSpPr>
            <a:grpSpLocks noChangeAspect="1"/>
          </p:cNvGrpSpPr>
          <p:nvPr/>
        </p:nvGrpSpPr>
        <p:grpSpPr bwMode="auto">
          <a:xfrm>
            <a:off x="8131175" y="6396038"/>
            <a:ext cx="650875" cy="315912"/>
            <a:chOff x="5122" y="4029"/>
            <a:chExt cx="410" cy="199"/>
          </a:xfrm>
        </p:grpSpPr>
        <p:sp>
          <p:nvSpPr>
            <p:cNvPr id="21" name="AutoShape 3"/>
            <p:cNvSpPr>
              <a:spLocks noChangeAspect="1" noChangeArrowheads="1" noTextEdit="1"/>
            </p:cNvSpPr>
            <p:nvPr userDrawn="1"/>
          </p:nvSpPr>
          <p:spPr bwMode="auto">
            <a:xfrm>
              <a:off x="5122" y="4029"/>
              <a:ext cx="410" cy="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5"/>
            <p:cNvSpPr>
              <a:spLocks/>
            </p:cNvSpPr>
            <p:nvPr userDrawn="1"/>
          </p:nvSpPr>
          <p:spPr bwMode="auto">
            <a:xfrm>
              <a:off x="5122" y="4027"/>
              <a:ext cx="408" cy="199"/>
            </a:xfrm>
            <a:custGeom>
              <a:avLst/>
              <a:gdLst>
                <a:gd name="T0" fmla="*/ 200 w 200"/>
                <a:gd name="T1" fmla="*/ 30 h 96"/>
                <a:gd name="T2" fmla="*/ 154 w 200"/>
                <a:gd name="T3" fmla="*/ 74 h 96"/>
                <a:gd name="T4" fmla="*/ 137 w 200"/>
                <a:gd name="T5" fmla="*/ 57 h 96"/>
                <a:gd name="T6" fmla="*/ 117 w 200"/>
                <a:gd name="T7" fmla="*/ 52 h 96"/>
                <a:gd name="T8" fmla="*/ 114 w 200"/>
                <a:gd name="T9" fmla="*/ 49 h 96"/>
                <a:gd name="T10" fmla="*/ 114 w 200"/>
                <a:gd name="T11" fmla="*/ 47 h 96"/>
                <a:gd name="T12" fmla="*/ 116 w 200"/>
                <a:gd name="T13" fmla="*/ 42 h 96"/>
                <a:gd name="T14" fmla="*/ 116 w 200"/>
                <a:gd name="T15" fmla="*/ 42 h 96"/>
                <a:gd name="T16" fmla="*/ 117 w 200"/>
                <a:gd name="T17" fmla="*/ 41 h 96"/>
                <a:gd name="T18" fmla="*/ 134 w 200"/>
                <a:gd name="T19" fmla="*/ 41 h 96"/>
                <a:gd name="T20" fmla="*/ 152 w 200"/>
                <a:gd name="T21" fmla="*/ 49 h 96"/>
                <a:gd name="T22" fmla="*/ 127 w 200"/>
                <a:gd name="T23" fmla="*/ 28 h 96"/>
                <a:gd name="T24" fmla="*/ 102 w 200"/>
                <a:gd name="T25" fmla="*/ 42 h 96"/>
                <a:gd name="T26" fmla="*/ 102 w 200"/>
                <a:gd name="T27" fmla="*/ 44 h 96"/>
                <a:gd name="T28" fmla="*/ 70 w 200"/>
                <a:gd name="T29" fmla="*/ 34 h 96"/>
                <a:gd name="T30" fmla="*/ 102 w 200"/>
                <a:gd name="T31" fmla="*/ 23 h 96"/>
                <a:gd name="T32" fmla="*/ 87 w 200"/>
                <a:gd name="T33" fmla="*/ 0 h 96"/>
                <a:gd name="T34" fmla="*/ 55 w 200"/>
                <a:gd name="T35" fmla="*/ 2 h 96"/>
                <a:gd name="T36" fmla="*/ 41 w 200"/>
                <a:gd name="T37" fmla="*/ 42 h 96"/>
                <a:gd name="T38" fmla="*/ 14 w 200"/>
                <a:gd name="T39" fmla="*/ 42 h 96"/>
                <a:gd name="T40" fmla="*/ 0 w 200"/>
                <a:gd name="T41" fmla="*/ 2 h 96"/>
                <a:gd name="T42" fmla="*/ 28 w 200"/>
                <a:gd name="T43" fmla="*/ 68 h 96"/>
                <a:gd name="T44" fmla="*/ 55 w 200"/>
                <a:gd name="T45" fmla="*/ 37 h 96"/>
                <a:gd name="T46" fmla="*/ 107 w 200"/>
                <a:gd name="T47" fmla="*/ 61 h 96"/>
                <a:gd name="T48" fmla="*/ 122 w 200"/>
                <a:gd name="T49" fmla="*/ 67 h 96"/>
                <a:gd name="T50" fmla="*/ 138 w 200"/>
                <a:gd name="T51" fmla="*/ 71 h 96"/>
                <a:gd name="T52" fmla="*/ 135 w 200"/>
                <a:gd name="T53" fmla="*/ 84 h 96"/>
                <a:gd name="T54" fmla="*/ 116 w 200"/>
                <a:gd name="T55" fmla="*/ 81 h 96"/>
                <a:gd name="T56" fmla="*/ 100 w 200"/>
                <a:gd name="T57" fmla="*/ 74 h 96"/>
                <a:gd name="T58" fmla="*/ 128 w 200"/>
                <a:gd name="T59" fmla="*/ 96 h 96"/>
                <a:gd name="T60" fmla="*/ 154 w 200"/>
                <a:gd name="T61" fmla="*/ 77 h 96"/>
                <a:gd name="T62" fmla="*/ 168 w 200"/>
                <a:gd name="T63" fmla="*/ 95 h 96"/>
                <a:gd name="T64" fmla="*/ 196 w 200"/>
                <a:gd name="T65" fmla="*/ 68 h 96"/>
                <a:gd name="T66" fmla="*/ 168 w 200"/>
                <a:gd name="T67" fmla="*/ 57 h 96"/>
                <a:gd name="T68" fmla="*/ 200 w 200"/>
                <a:gd name="T69" fmla="*/ 4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0" h="96">
                  <a:moveTo>
                    <a:pt x="200" y="42"/>
                  </a:moveTo>
                  <a:cubicBezTo>
                    <a:pt x="200" y="30"/>
                    <a:pt x="200" y="30"/>
                    <a:pt x="200" y="30"/>
                  </a:cubicBezTo>
                  <a:cubicBezTo>
                    <a:pt x="154" y="30"/>
                    <a:pt x="154" y="30"/>
                    <a:pt x="154" y="30"/>
                  </a:cubicBezTo>
                  <a:cubicBezTo>
                    <a:pt x="154" y="74"/>
                    <a:pt x="154" y="74"/>
                    <a:pt x="154" y="74"/>
                  </a:cubicBezTo>
                  <a:cubicBezTo>
                    <a:pt x="154" y="69"/>
                    <a:pt x="152" y="65"/>
                    <a:pt x="148" y="62"/>
                  </a:cubicBezTo>
                  <a:cubicBezTo>
                    <a:pt x="146" y="60"/>
                    <a:pt x="142" y="59"/>
                    <a:pt x="137" y="57"/>
                  </a:cubicBezTo>
                  <a:cubicBezTo>
                    <a:pt x="126" y="55"/>
                    <a:pt x="126" y="55"/>
                    <a:pt x="126" y="55"/>
                  </a:cubicBezTo>
                  <a:cubicBezTo>
                    <a:pt x="121" y="54"/>
                    <a:pt x="118" y="53"/>
                    <a:pt x="117" y="52"/>
                  </a:cubicBezTo>
                  <a:cubicBezTo>
                    <a:pt x="116" y="51"/>
                    <a:pt x="115" y="51"/>
                    <a:pt x="114" y="49"/>
                  </a:cubicBezTo>
                  <a:cubicBezTo>
                    <a:pt x="114" y="49"/>
                    <a:pt x="114" y="49"/>
                    <a:pt x="114" y="49"/>
                  </a:cubicBezTo>
                  <a:cubicBezTo>
                    <a:pt x="114" y="49"/>
                    <a:pt x="114" y="49"/>
                    <a:pt x="114" y="49"/>
                  </a:cubicBezTo>
                  <a:cubicBezTo>
                    <a:pt x="114" y="49"/>
                    <a:pt x="114" y="48"/>
                    <a:pt x="114" y="47"/>
                  </a:cubicBezTo>
                  <a:cubicBezTo>
                    <a:pt x="114" y="45"/>
                    <a:pt x="115" y="43"/>
                    <a:pt x="116" y="42"/>
                  </a:cubicBezTo>
                  <a:cubicBezTo>
                    <a:pt x="116" y="42"/>
                    <a:pt x="116" y="42"/>
                    <a:pt x="116" y="42"/>
                  </a:cubicBezTo>
                  <a:cubicBezTo>
                    <a:pt x="116" y="42"/>
                    <a:pt x="116" y="42"/>
                    <a:pt x="116" y="42"/>
                  </a:cubicBezTo>
                  <a:cubicBezTo>
                    <a:pt x="116" y="42"/>
                    <a:pt x="116" y="42"/>
                    <a:pt x="116" y="42"/>
                  </a:cubicBezTo>
                  <a:cubicBezTo>
                    <a:pt x="116" y="42"/>
                    <a:pt x="116" y="42"/>
                    <a:pt x="116" y="42"/>
                  </a:cubicBezTo>
                  <a:cubicBezTo>
                    <a:pt x="116" y="42"/>
                    <a:pt x="117" y="41"/>
                    <a:pt x="117" y="41"/>
                  </a:cubicBezTo>
                  <a:cubicBezTo>
                    <a:pt x="119" y="40"/>
                    <a:pt x="122" y="39"/>
                    <a:pt x="126" y="39"/>
                  </a:cubicBezTo>
                  <a:cubicBezTo>
                    <a:pt x="129" y="39"/>
                    <a:pt x="132" y="39"/>
                    <a:pt x="134" y="41"/>
                  </a:cubicBezTo>
                  <a:cubicBezTo>
                    <a:pt x="137" y="42"/>
                    <a:pt x="139" y="45"/>
                    <a:pt x="139" y="49"/>
                  </a:cubicBezTo>
                  <a:cubicBezTo>
                    <a:pt x="152" y="49"/>
                    <a:pt x="152" y="49"/>
                    <a:pt x="152" y="49"/>
                  </a:cubicBezTo>
                  <a:cubicBezTo>
                    <a:pt x="152" y="42"/>
                    <a:pt x="149" y="37"/>
                    <a:pt x="144" y="33"/>
                  </a:cubicBezTo>
                  <a:cubicBezTo>
                    <a:pt x="139" y="29"/>
                    <a:pt x="134" y="28"/>
                    <a:pt x="127" y="28"/>
                  </a:cubicBezTo>
                  <a:cubicBezTo>
                    <a:pt x="118" y="28"/>
                    <a:pt x="112" y="30"/>
                    <a:pt x="108" y="33"/>
                  </a:cubicBezTo>
                  <a:cubicBezTo>
                    <a:pt x="105" y="36"/>
                    <a:pt x="103" y="39"/>
                    <a:pt x="102" y="42"/>
                  </a:cubicBezTo>
                  <a:cubicBezTo>
                    <a:pt x="102" y="42"/>
                    <a:pt x="102" y="42"/>
                    <a:pt x="102" y="42"/>
                  </a:cubicBezTo>
                  <a:cubicBezTo>
                    <a:pt x="102" y="42"/>
                    <a:pt x="102" y="43"/>
                    <a:pt x="102" y="44"/>
                  </a:cubicBezTo>
                  <a:cubicBezTo>
                    <a:pt x="100" y="51"/>
                    <a:pt x="95" y="56"/>
                    <a:pt x="87" y="56"/>
                  </a:cubicBezTo>
                  <a:cubicBezTo>
                    <a:pt x="74" y="56"/>
                    <a:pt x="70" y="45"/>
                    <a:pt x="70" y="34"/>
                  </a:cubicBezTo>
                  <a:cubicBezTo>
                    <a:pt x="70" y="23"/>
                    <a:pt x="74" y="12"/>
                    <a:pt x="87" y="12"/>
                  </a:cubicBezTo>
                  <a:cubicBezTo>
                    <a:pt x="94" y="12"/>
                    <a:pt x="101" y="17"/>
                    <a:pt x="102" y="23"/>
                  </a:cubicBezTo>
                  <a:cubicBezTo>
                    <a:pt x="115" y="23"/>
                    <a:pt x="115" y="23"/>
                    <a:pt x="115" y="23"/>
                  </a:cubicBezTo>
                  <a:cubicBezTo>
                    <a:pt x="114" y="8"/>
                    <a:pt x="102" y="0"/>
                    <a:pt x="87" y="0"/>
                  </a:cubicBezTo>
                  <a:cubicBezTo>
                    <a:pt x="68" y="0"/>
                    <a:pt x="56" y="14"/>
                    <a:pt x="55" y="32"/>
                  </a:cubicBezTo>
                  <a:cubicBezTo>
                    <a:pt x="55" y="2"/>
                    <a:pt x="55" y="2"/>
                    <a:pt x="55" y="2"/>
                  </a:cubicBezTo>
                  <a:cubicBezTo>
                    <a:pt x="41" y="2"/>
                    <a:pt x="41" y="2"/>
                    <a:pt x="41" y="2"/>
                  </a:cubicBezTo>
                  <a:cubicBezTo>
                    <a:pt x="41" y="42"/>
                    <a:pt x="41" y="42"/>
                    <a:pt x="41" y="42"/>
                  </a:cubicBezTo>
                  <a:cubicBezTo>
                    <a:pt x="41" y="52"/>
                    <a:pt x="38" y="56"/>
                    <a:pt x="28" y="56"/>
                  </a:cubicBezTo>
                  <a:cubicBezTo>
                    <a:pt x="16" y="56"/>
                    <a:pt x="14" y="49"/>
                    <a:pt x="14" y="42"/>
                  </a:cubicBezTo>
                  <a:cubicBezTo>
                    <a:pt x="14" y="2"/>
                    <a:pt x="14" y="2"/>
                    <a:pt x="14" y="2"/>
                  </a:cubicBezTo>
                  <a:cubicBezTo>
                    <a:pt x="0" y="2"/>
                    <a:pt x="0" y="2"/>
                    <a:pt x="0" y="2"/>
                  </a:cubicBezTo>
                  <a:cubicBezTo>
                    <a:pt x="0" y="42"/>
                    <a:pt x="0" y="42"/>
                    <a:pt x="0" y="42"/>
                  </a:cubicBezTo>
                  <a:cubicBezTo>
                    <a:pt x="0" y="60"/>
                    <a:pt x="10" y="68"/>
                    <a:pt x="28" y="68"/>
                  </a:cubicBezTo>
                  <a:cubicBezTo>
                    <a:pt x="45" y="68"/>
                    <a:pt x="55" y="60"/>
                    <a:pt x="55" y="42"/>
                  </a:cubicBezTo>
                  <a:cubicBezTo>
                    <a:pt x="55" y="37"/>
                    <a:pt x="55" y="37"/>
                    <a:pt x="55" y="37"/>
                  </a:cubicBezTo>
                  <a:cubicBezTo>
                    <a:pt x="56" y="55"/>
                    <a:pt x="68" y="68"/>
                    <a:pt x="87" y="68"/>
                  </a:cubicBezTo>
                  <a:cubicBezTo>
                    <a:pt x="95" y="68"/>
                    <a:pt x="102" y="66"/>
                    <a:pt x="107" y="61"/>
                  </a:cubicBezTo>
                  <a:cubicBezTo>
                    <a:pt x="107" y="61"/>
                    <a:pt x="108" y="62"/>
                    <a:pt x="108" y="62"/>
                  </a:cubicBezTo>
                  <a:cubicBezTo>
                    <a:pt x="111" y="64"/>
                    <a:pt x="115" y="65"/>
                    <a:pt x="122" y="67"/>
                  </a:cubicBezTo>
                  <a:cubicBezTo>
                    <a:pt x="129" y="68"/>
                    <a:pt x="129" y="68"/>
                    <a:pt x="129" y="68"/>
                  </a:cubicBezTo>
                  <a:cubicBezTo>
                    <a:pt x="133" y="69"/>
                    <a:pt x="136" y="70"/>
                    <a:pt x="138" y="71"/>
                  </a:cubicBezTo>
                  <a:cubicBezTo>
                    <a:pt x="140" y="73"/>
                    <a:pt x="141" y="74"/>
                    <a:pt x="141" y="76"/>
                  </a:cubicBezTo>
                  <a:cubicBezTo>
                    <a:pt x="141" y="80"/>
                    <a:pt x="139" y="83"/>
                    <a:pt x="135" y="84"/>
                  </a:cubicBezTo>
                  <a:cubicBezTo>
                    <a:pt x="133" y="85"/>
                    <a:pt x="131" y="85"/>
                    <a:pt x="127" y="85"/>
                  </a:cubicBezTo>
                  <a:cubicBezTo>
                    <a:pt x="122" y="85"/>
                    <a:pt x="118" y="84"/>
                    <a:pt x="116" y="81"/>
                  </a:cubicBezTo>
                  <a:cubicBezTo>
                    <a:pt x="115" y="79"/>
                    <a:pt x="114" y="77"/>
                    <a:pt x="113" y="74"/>
                  </a:cubicBezTo>
                  <a:cubicBezTo>
                    <a:pt x="100" y="74"/>
                    <a:pt x="100" y="74"/>
                    <a:pt x="100" y="74"/>
                  </a:cubicBezTo>
                  <a:cubicBezTo>
                    <a:pt x="100" y="81"/>
                    <a:pt x="103" y="86"/>
                    <a:pt x="108" y="90"/>
                  </a:cubicBezTo>
                  <a:cubicBezTo>
                    <a:pt x="113" y="94"/>
                    <a:pt x="119" y="96"/>
                    <a:pt x="128" y="96"/>
                  </a:cubicBezTo>
                  <a:cubicBezTo>
                    <a:pt x="136" y="96"/>
                    <a:pt x="143" y="94"/>
                    <a:pt x="147" y="90"/>
                  </a:cubicBezTo>
                  <a:cubicBezTo>
                    <a:pt x="151" y="87"/>
                    <a:pt x="154" y="82"/>
                    <a:pt x="154" y="77"/>
                  </a:cubicBezTo>
                  <a:cubicBezTo>
                    <a:pt x="154" y="95"/>
                    <a:pt x="154" y="95"/>
                    <a:pt x="154" y="95"/>
                  </a:cubicBezTo>
                  <a:cubicBezTo>
                    <a:pt x="168" y="95"/>
                    <a:pt x="168" y="95"/>
                    <a:pt x="168" y="95"/>
                  </a:cubicBezTo>
                  <a:cubicBezTo>
                    <a:pt x="168" y="68"/>
                    <a:pt x="168" y="68"/>
                    <a:pt x="168" y="68"/>
                  </a:cubicBezTo>
                  <a:cubicBezTo>
                    <a:pt x="196" y="68"/>
                    <a:pt x="196" y="68"/>
                    <a:pt x="196" y="68"/>
                  </a:cubicBezTo>
                  <a:cubicBezTo>
                    <a:pt x="196" y="57"/>
                    <a:pt x="196" y="57"/>
                    <a:pt x="196" y="57"/>
                  </a:cubicBezTo>
                  <a:cubicBezTo>
                    <a:pt x="168" y="57"/>
                    <a:pt x="168" y="57"/>
                    <a:pt x="168" y="57"/>
                  </a:cubicBezTo>
                  <a:cubicBezTo>
                    <a:pt x="168" y="42"/>
                    <a:pt x="168" y="42"/>
                    <a:pt x="168" y="42"/>
                  </a:cubicBezTo>
                  <a:lnTo>
                    <a:pt x="200" y="42"/>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25" name="Picture 41"/>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b="35957"/>
          <a:stretch/>
        </p:blipFill>
        <p:spPr bwMode="invGray">
          <a:xfrm>
            <a:off x="8131174" y="6392864"/>
            <a:ext cx="799313" cy="335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hasCustomPrompt="1"/>
          </p:nvPr>
        </p:nvSpPr>
        <p:spPr>
          <a:xfrm>
            <a:off x="346334" y="2249896"/>
            <a:ext cx="8089901" cy="1421928"/>
          </a:xfrm>
        </p:spPr>
        <p:txBody>
          <a:bodyPr vert="horz" wrap="square" lIns="91440" tIns="45720" rIns="91440" bIns="45720" rtlCol="0" anchor="b" anchorCtr="0">
            <a:spAutoFit/>
          </a:bodyPr>
          <a:lstStyle>
            <a:lvl1pPr marL="280988" indent="-280988">
              <a:lnSpc>
                <a:spcPct val="90000"/>
              </a:lnSpc>
              <a:defRPr lang="en-US" sz="4800" spc="-20" baseline="0" dirty="0">
                <a:solidFill>
                  <a:schemeClr val="bg2"/>
                </a:solidFill>
              </a:defRPr>
            </a:lvl1pPr>
          </a:lstStyle>
          <a:p>
            <a:pPr lvl="0"/>
            <a:r>
              <a:rPr lang="en-US" dirty="0" smtClean="0"/>
              <a:t>“Lorem ipsum dolor site </a:t>
            </a:r>
            <a:r>
              <a:rPr lang="en-US" dirty="0" err="1" smtClean="0"/>
              <a:t>amet</a:t>
            </a:r>
            <a:r>
              <a:rPr lang="en-US" dirty="0" smtClean="0"/>
              <a:t>, </a:t>
            </a:r>
            <a:r>
              <a:rPr lang="en-US" dirty="0" err="1" smtClean="0"/>
              <a:t>consectetur</a:t>
            </a:r>
            <a:r>
              <a:rPr lang="en-US" dirty="0" smtClean="0"/>
              <a:t> </a:t>
            </a:r>
            <a:r>
              <a:rPr lang="en-US" dirty="0" err="1" smtClean="0"/>
              <a:t>adi</a:t>
            </a:r>
            <a:r>
              <a:rPr lang="en-US" dirty="0" smtClean="0"/>
              <a:t> </a:t>
            </a:r>
            <a:r>
              <a:rPr lang="en-US" dirty="0" err="1" smtClean="0"/>
              <a:t>isicing</a:t>
            </a:r>
            <a:r>
              <a:rPr lang="en-US" dirty="0" smtClean="0"/>
              <a:t> </a:t>
            </a:r>
            <a:r>
              <a:rPr lang="en-US" dirty="0" err="1" smtClean="0"/>
              <a:t>elit</a:t>
            </a:r>
            <a:r>
              <a:rPr lang="en-US" dirty="0" smtClean="0"/>
              <a:t>.”</a:t>
            </a:r>
            <a:endParaRPr lang="en-US" dirty="0"/>
          </a:p>
        </p:txBody>
      </p:sp>
      <p:sp>
        <p:nvSpPr>
          <p:cNvPr id="3" name="Content Placeholder 2"/>
          <p:cNvSpPr>
            <a:spLocks noGrp="1"/>
          </p:cNvSpPr>
          <p:nvPr>
            <p:ph idx="1" hasCustomPrompt="1"/>
          </p:nvPr>
        </p:nvSpPr>
        <p:spPr>
          <a:xfrm>
            <a:off x="645331" y="4083341"/>
            <a:ext cx="8325548" cy="721900"/>
          </a:xfrm>
        </p:spPr>
        <p:txBody>
          <a:bodyPr vert="horz" wrap="square" lIns="91440" tIns="45720" rIns="91440" bIns="45720" rtlCol="0">
            <a:noAutofit/>
          </a:bodyPr>
          <a:lstStyle>
            <a:lvl1pPr marL="0" indent="0">
              <a:spcBef>
                <a:spcPts val="300"/>
              </a:spcBef>
              <a:buNone/>
              <a:defRPr lang="en-US" sz="1600" baseline="0" dirty="0" smtClean="0">
                <a:solidFill>
                  <a:schemeClr val="bg2"/>
                </a:solidFill>
              </a:defRPr>
            </a:lvl1pPr>
            <a:lvl2pPr marL="230187" indent="0">
              <a:buNone/>
              <a:defRPr lang="en-US" dirty="0" smtClean="0"/>
            </a:lvl2pPr>
            <a:lvl3pPr marL="515937" indent="0">
              <a:buNone/>
              <a:defRPr lang="en-US" dirty="0" smtClean="0"/>
            </a:lvl3pPr>
            <a:lvl4pPr marL="800100" indent="0">
              <a:buNone/>
              <a:defRPr lang="en-US" dirty="0" smtClean="0"/>
            </a:lvl4pPr>
            <a:lvl5pPr marL="1085850" indent="0">
              <a:buNone/>
              <a:defRPr lang="en-US" dirty="0"/>
            </a:lvl5pPr>
          </a:lstStyle>
          <a:p>
            <a:pPr lvl="0"/>
            <a:r>
              <a:rPr lang="en-US" dirty="0" smtClean="0"/>
              <a:t>Author’s Name Here</a:t>
            </a:r>
          </a:p>
          <a:p>
            <a:pPr lvl="0"/>
            <a:r>
              <a:rPr lang="en-US" dirty="0" smtClean="0"/>
              <a:t>Position Title Here</a:t>
            </a:r>
          </a:p>
        </p:txBody>
      </p:sp>
    </p:spTree>
    <p:extLst>
      <p:ext uri="{BB962C8B-B14F-4D97-AF65-F5344CB8AC3E}">
        <p14:creationId xmlns:p14="http://schemas.microsoft.com/office/powerpoint/2010/main" val="4061661690"/>
      </p:ext>
    </p:extLst>
  </p:cSld>
  <p:clrMapOvr>
    <a:masterClrMapping/>
  </p:clrMapOvr>
  <p:transition xmlns:p14="http://schemas.microsoft.com/office/powerpoint/2010/mai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Quote on Whi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6334" y="543207"/>
            <a:ext cx="8089901" cy="4081117"/>
          </a:xfrm>
        </p:spPr>
        <p:txBody>
          <a:bodyPr vert="horz" wrap="square" lIns="91440" tIns="45720" rIns="91440" bIns="45720" rtlCol="0" anchor="b" anchorCtr="0">
            <a:spAutoFit/>
          </a:bodyPr>
          <a:lstStyle>
            <a:lvl1pPr marL="280988" indent="-280988">
              <a:lnSpc>
                <a:spcPct val="90000"/>
              </a:lnSpc>
              <a:defRPr lang="en-US" sz="4800" spc="-20" baseline="0" dirty="0"/>
            </a:lvl1pPr>
          </a:lstStyle>
          <a:p>
            <a:pPr lvl="0"/>
            <a:r>
              <a:rPr lang="en-US" dirty="0" smtClean="0"/>
              <a:t>“</a:t>
            </a:r>
            <a:r>
              <a:rPr lang="en-US" dirty="0" err="1" smtClean="0"/>
              <a:t>Lorem</a:t>
            </a:r>
            <a:r>
              <a:rPr lang="en-US" dirty="0" smtClean="0"/>
              <a:t> </a:t>
            </a:r>
            <a:r>
              <a:rPr lang="en-US" dirty="0" err="1" smtClean="0"/>
              <a:t>ipsum</a:t>
            </a:r>
            <a:r>
              <a:rPr lang="en-US" dirty="0" smtClean="0"/>
              <a:t> dolor site </a:t>
            </a:r>
            <a:r>
              <a:rPr lang="en-US" dirty="0" err="1" smtClean="0"/>
              <a:t>amet</a:t>
            </a:r>
            <a:r>
              <a:rPr lang="en-US" dirty="0" smtClean="0"/>
              <a:t>, </a:t>
            </a:r>
            <a:r>
              <a:rPr lang="en-US" dirty="0" err="1" smtClean="0"/>
              <a:t>consectetur</a:t>
            </a:r>
            <a:r>
              <a:rPr lang="en-US" dirty="0" smtClean="0"/>
              <a:t> </a:t>
            </a:r>
            <a:r>
              <a:rPr lang="en-US" dirty="0" err="1" smtClean="0"/>
              <a:t>adi</a:t>
            </a:r>
            <a:r>
              <a:rPr lang="en-US" dirty="0" smtClean="0"/>
              <a:t> </a:t>
            </a:r>
            <a:r>
              <a:rPr lang="en-US" dirty="0" err="1" smtClean="0"/>
              <a:t>isicing</a:t>
            </a:r>
            <a:r>
              <a:rPr lang="en-US" dirty="0" smtClean="0"/>
              <a:t> </a:t>
            </a:r>
            <a:r>
              <a:rPr lang="en-US" dirty="0" err="1" smtClean="0"/>
              <a:t>elit</a:t>
            </a:r>
            <a:r>
              <a:rPr lang="en-US" dirty="0" smtClean="0"/>
              <a:t>, </a:t>
            </a:r>
            <a:r>
              <a:rPr lang="en-US" dirty="0" err="1" smtClean="0"/>
              <a:t>sedo</a:t>
            </a:r>
            <a:r>
              <a:rPr lang="en-US" dirty="0" smtClean="0"/>
              <a:t> </a:t>
            </a:r>
            <a:r>
              <a:rPr lang="en-US" dirty="0" err="1" smtClean="0"/>
              <a:t>eiusmod</a:t>
            </a:r>
            <a:r>
              <a:rPr lang="en-US" dirty="0" smtClean="0"/>
              <a:t> </a:t>
            </a:r>
            <a:r>
              <a:rPr lang="en-US" dirty="0" err="1" smtClean="0"/>
              <a:t>tempor</a:t>
            </a:r>
            <a:r>
              <a:rPr lang="en-US" dirty="0" smtClean="0"/>
              <a:t> </a:t>
            </a:r>
            <a:r>
              <a:rPr lang="en-US" dirty="0" err="1" smtClean="0"/>
              <a:t>incididunt</a:t>
            </a:r>
            <a:r>
              <a:rPr lang="en-US" dirty="0" smtClean="0"/>
              <a:t> </a:t>
            </a:r>
            <a:r>
              <a:rPr lang="en-US" dirty="0" err="1" smtClean="0"/>
              <a:t>ut</a:t>
            </a:r>
            <a:r>
              <a:rPr lang="en-US" dirty="0" smtClean="0"/>
              <a:t> </a:t>
            </a:r>
            <a:r>
              <a:rPr lang="en-US" dirty="0" err="1" smtClean="0"/>
              <a:t>labotre</a:t>
            </a:r>
            <a:r>
              <a:rPr lang="en-US" dirty="0" smtClean="0"/>
              <a:t> et </a:t>
            </a:r>
            <a:r>
              <a:rPr lang="en-US" dirty="0" err="1" smtClean="0"/>
              <a:t>dolore</a:t>
            </a:r>
            <a:r>
              <a:rPr lang="en-US" dirty="0" smtClean="0"/>
              <a:t> magna </a:t>
            </a:r>
            <a:r>
              <a:rPr lang="en-US" dirty="0" err="1" smtClean="0"/>
              <a:t>aliqua</a:t>
            </a:r>
            <a:r>
              <a:rPr lang="en-US" dirty="0" smtClean="0"/>
              <a:t>. </a:t>
            </a:r>
            <a:r>
              <a:rPr lang="en-US" dirty="0" err="1" smtClean="0"/>
              <a:t>Ut</a:t>
            </a:r>
            <a:r>
              <a:rPr lang="en-US" dirty="0" smtClean="0"/>
              <a:t> </a:t>
            </a:r>
            <a:r>
              <a:rPr lang="en-US" dirty="0" err="1" smtClean="0"/>
              <a:t>enim</a:t>
            </a:r>
            <a:r>
              <a:rPr lang="en-US" dirty="0" smtClean="0"/>
              <a:t> ad minim et </a:t>
            </a:r>
            <a:r>
              <a:rPr lang="en-US" dirty="0" err="1" smtClean="0"/>
              <a:t>venium</a:t>
            </a:r>
            <a:r>
              <a:rPr lang="en-US" dirty="0" smtClean="0"/>
              <a:t>, </a:t>
            </a:r>
            <a:r>
              <a:rPr lang="en-US" dirty="0" err="1" smtClean="0"/>
              <a:t>quis</a:t>
            </a:r>
            <a:r>
              <a:rPr lang="en-US" dirty="0" smtClean="0"/>
              <a:t> </a:t>
            </a:r>
            <a:r>
              <a:rPr lang="en-US" dirty="0" err="1" smtClean="0"/>
              <a:t>nostrud</a:t>
            </a:r>
            <a:r>
              <a:rPr lang="en-US" dirty="0" smtClean="0"/>
              <a:t> </a:t>
            </a:r>
            <a:r>
              <a:rPr lang="en-US" dirty="0" err="1" smtClean="0"/>
              <a:t>elit</a:t>
            </a:r>
            <a:r>
              <a:rPr lang="en-US" dirty="0" smtClean="0"/>
              <a:t>.”</a:t>
            </a:r>
            <a:endParaRPr lang="en-US" dirty="0"/>
          </a:p>
        </p:txBody>
      </p:sp>
      <p:sp>
        <p:nvSpPr>
          <p:cNvPr id="3" name="Content Placeholder 2"/>
          <p:cNvSpPr>
            <a:spLocks noGrp="1"/>
          </p:cNvSpPr>
          <p:nvPr>
            <p:ph idx="1" hasCustomPrompt="1"/>
          </p:nvPr>
        </p:nvSpPr>
        <p:spPr>
          <a:xfrm>
            <a:off x="645331" y="4921541"/>
            <a:ext cx="8325548" cy="721900"/>
          </a:xfrm>
        </p:spPr>
        <p:txBody>
          <a:bodyPr vert="horz" wrap="square" lIns="91440" tIns="45720" rIns="91440" bIns="45720" rtlCol="0">
            <a:noAutofit/>
          </a:bodyPr>
          <a:lstStyle>
            <a:lvl1pPr marL="0" indent="0">
              <a:spcBef>
                <a:spcPts val="300"/>
              </a:spcBef>
              <a:buNone/>
              <a:defRPr lang="en-US" sz="1600" baseline="0" dirty="0" smtClean="0"/>
            </a:lvl1pPr>
            <a:lvl2pPr marL="230187" indent="0">
              <a:buNone/>
              <a:defRPr lang="en-US" dirty="0" smtClean="0"/>
            </a:lvl2pPr>
            <a:lvl3pPr marL="515937" indent="0">
              <a:buNone/>
              <a:defRPr lang="en-US" dirty="0" smtClean="0"/>
            </a:lvl3pPr>
            <a:lvl4pPr marL="800100" indent="0">
              <a:buNone/>
              <a:defRPr lang="en-US" dirty="0" smtClean="0"/>
            </a:lvl4pPr>
            <a:lvl5pPr marL="1085850" indent="0">
              <a:buNone/>
              <a:defRPr lang="en-US" dirty="0"/>
            </a:lvl5pPr>
          </a:lstStyle>
          <a:p>
            <a:pPr lvl="0"/>
            <a:r>
              <a:rPr lang="en-US" dirty="0" smtClean="0"/>
              <a:t>Author’s Name Here</a:t>
            </a:r>
          </a:p>
          <a:p>
            <a:pPr lvl="0"/>
            <a:r>
              <a:rPr lang="en-US" dirty="0" smtClean="0"/>
              <a:t>Position Title Here</a:t>
            </a:r>
          </a:p>
        </p:txBody>
      </p:sp>
      <p:sp>
        <p:nvSpPr>
          <p:cNvPr id="8"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FE6E1587-BC69-4B74-AFFA-2A7C92D282DA}" type="datetime1">
              <a:rPr lang="en-US" smtClean="0"/>
              <a:t>10/7/18</a:t>
            </a:fld>
            <a:endParaRPr lang="en-US" dirty="0"/>
          </a:p>
        </p:txBody>
      </p:sp>
      <p:sp>
        <p:nvSpPr>
          <p:cNvPr id="9"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smtClean="0"/>
              <a:t>Presentation Title and/or Sub Brand Name Here</a:t>
            </a:r>
            <a:endParaRPr lang="en-US" dirty="0"/>
          </a:p>
        </p:txBody>
      </p:sp>
      <p:sp>
        <p:nvSpPr>
          <p:cNvPr id="10"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2218702353"/>
      </p:ext>
    </p:extLst>
  </p:cSld>
  <p:clrMapOvr>
    <a:masterClrMapping/>
  </p:clrMapOvr>
  <p:transition xmlns:p14="http://schemas.microsoft.com/office/powerpoint/2010/mai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Head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3732" y="438912"/>
            <a:ext cx="8089901" cy="563231"/>
          </a:xfrm>
        </p:spPr>
        <p:txBody>
          <a:bodyPr vert="horz" wrap="square" lIns="91440" tIns="45720" rIns="91440" bIns="45720" rtlCol="0" anchor="t" anchorCtr="0">
            <a:spAutoFit/>
          </a:bodyPr>
          <a:lstStyle>
            <a:lvl1pPr>
              <a:defRPr lang="en-US" dirty="0"/>
            </a:lvl1pPr>
          </a:lstStyle>
          <a:p>
            <a:pPr lvl="0"/>
            <a:r>
              <a:rPr lang="en-US" dirty="0" smtClean="0"/>
              <a:t>Slide Title Here</a:t>
            </a:r>
            <a:endParaRPr lang="en-US" dirty="0"/>
          </a:p>
        </p:txBody>
      </p:sp>
      <p:sp>
        <p:nvSpPr>
          <p:cNvPr id="3" name="Content Placeholder 2"/>
          <p:cNvSpPr>
            <a:spLocks noGrp="1"/>
          </p:cNvSpPr>
          <p:nvPr>
            <p:ph idx="1" hasCustomPrompt="1"/>
          </p:nvPr>
        </p:nvSpPr>
        <p:spPr>
          <a:xfrm>
            <a:off x="661375" y="1563752"/>
            <a:ext cx="8325548" cy="4011502"/>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08C5C635-FA56-4672-BA77-6AA531D97063}" type="datetime1">
              <a:rPr lang="en-US" smtClean="0"/>
              <a:t>10/7/18</a:t>
            </a:fld>
            <a:endParaRPr lang="en-US" dirty="0"/>
          </a:p>
        </p:txBody>
      </p:sp>
      <p:sp>
        <p:nvSpPr>
          <p:cNvPr id="9"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smtClean="0"/>
              <a:t>Presentation Title and/or Sub Brand Name Here</a:t>
            </a:r>
            <a:endParaRPr lang="en-US" dirty="0"/>
          </a:p>
        </p:txBody>
      </p:sp>
      <p:sp>
        <p:nvSpPr>
          <p:cNvPr id="10"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1988668224"/>
      </p:ext>
    </p:extLst>
  </p:cSld>
  <p:clrMapOvr>
    <a:masterClrMapping/>
  </p:clrMapOvr>
  <p:transition xmlns:p14="http://schemas.microsoft.com/office/powerpoint/2010/mai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Head and Content w/Subh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3732" y="438912"/>
            <a:ext cx="8089901" cy="563231"/>
          </a:xfrm>
        </p:spPr>
        <p:txBody>
          <a:bodyPr vert="horz" wrap="square" lIns="91440" tIns="45720" rIns="91440" bIns="45720" rtlCol="0" anchor="t" anchorCtr="0">
            <a:spAutoFit/>
          </a:bodyPr>
          <a:lstStyle>
            <a:lvl1pPr>
              <a:defRPr lang="en-US" dirty="0"/>
            </a:lvl1pPr>
          </a:lstStyle>
          <a:p>
            <a:pPr lvl="0"/>
            <a:r>
              <a:rPr lang="en-US" dirty="0" smtClean="0"/>
              <a:t>Slide Title Here</a:t>
            </a:r>
            <a:endParaRPr lang="en-US" dirty="0"/>
          </a:p>
        </p:txBody>
      </p:sp>
      <p:sp>
        <p:nvSpPr>
          <p:cNvPr id="3" name="Content Placeholder 2"/>
          <p:cNvSpPr>
            <a:spLocks noGrp="1"/>
          </p:cNvSpPr>
          <p:nvPr>
            <p:ph idx="1" hasCustomPrompt="1"/>
          </p:nvPr>
        </p:nvSpPr>
        <p:spPr>
          <a:xfrm>
            <a:off x="661375" y="2021792"/>
            <a:ext cx="8325548" cy="4011502"/>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2"/>
          <p:cNvSpPr>
            <a:spLocks noGrp="1"/>
          </p:cNvSpPr>
          <p:nvPr>
            <p:ph type="body" idx="10" hasCustomPrompt="1"/>
          </p:nvPr>
        </p:nvSpPr>
        <p:spPr>
          <a:xfrm>
            <a:off x="638226" y="1563684"/>
            <a:ext cx="8087171" cy="313932"/>
          </a:xfrm>
        </p:spPr>
        <p:txBody>
          <a:bodyPr anchor="t"/>
          <a:lstStyle>
            <a:lvl1pPr marL="0" indent="0">
              <a:buNone/>
              <a:defRPr sz="2100" b="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Subhead</a:t>
            </a:r>
          </a:p>
        </p:txBody>
      </p:sp>
      <p:sp>
        <p:nvSpPr>
          <p:cNvPr id="8"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AE25C4B3-F886-41B6-9CDF-2EEF0C9BB989}" type="datetime1">
              <a:rPr lang="en-US" smtClean="0"/>
              <a:t>10/7/18</a:t>
            </a:fld>
            <a:endParaRPr lang="en-US" dirty="0"/>
          </a:p>
        </p:txBody>
      </p:sp>
      <p:sp>
        <p:nvSpPr>
          <p:cNvPr id="9"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smtClean="0"/>
              <a:t>Presentation Title and/or Sub Brand Name Here</a:t>
            </a:r>
            <a:endParaRPr lang="en-US" dirty="0"/>
          </a:p>
        </p:txBody>
      </p:sp>
      <p:sp>
        <p:nvSpPr>
          <p:cNvPr id="10"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139241456"/>
      </p:ext>
    </p:extLst>
  </p:cSld>
  <p:clrMapOvr>
    <a:masterClrMapping/>
  </p:clrMapOvr>
  <p:transition xmlns:p14="http://schemas.microsoft.com/office/powerpoint/2010/mai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Head and 2-Column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8368" y="438912"/>
            <a:ext cx="8080375" cy="575094"/>
          </a:xfrm>
        </p:spPr>
        <p:txBody>
          <a:bodyPr vert="horz" wrap="square" lIns="91440" tIns="45720" rIns="91440" bIns="45720" rtlCol="0" anchor="t" anchorCtr="0">
            <a:spAutoFit/>
          </a:bodyPr>
          <a:lstStyle>
            <a:lvl1pPr>
              <a:defRPr lang="en-US" dirty="0"/>
            </a:lvl1pPr>
          </a:lstStyle>
          <a:p>
            <a:pPr marL="0" lvl="0"/>
            <a:r>
              <a:rPr lang="en-US" dirty="0" smtClean="0"/>
              <a:t>Slide Title Here</a:t>
            </a:r>
            <a:endParaRPr lang="en-US" dirty="0"/>
          </a:p>
        </p:txBody>
      </p:sp>
      <p:sp>
        <p:nvSpPr>
          <p:cNvPr id="3" name="Content Placeholder 2"/>
          <p:cNvSpPr>
            <a:spLocks noGrp="1"/>
          </p:cNvSpPr>
          <p:nvPr>
            <p:ph idx="1" hasCustomPrompt="1"/>
          </p:nvPr>
        </p:nvSpPr>
        <p:spPr>
          <a:xfrm>
            <a:off x="661464" y="1562634"/>
            <a:ext cx="3989387" cy="3978016"/>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bullet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2"/>
          <p:cNvSpPr>
            <a:spLocks noGrp="1"/>
          </p:cNvSpPr>
          <p:nvPr>
            <p:ph type="body" idx="10" hasCustomPrompt="1"/>
          </p:nvPr>
        </p:nvSpPr>
        <p:spPr>
          <a:xfrm>
            <a:off x="641062" y="1013951"/>
            <a:ext cx="8077645" cy="383182"/>
          </a:xfrm>
        </p:spPr>
        <p:txBody>
          <a:bodyPr vert="horz" wrap="square" lIns="91440" tIns="45720" rIns="91440" bIns="45720" rtlCol="0" anchor="t">
            <a:noAutofit/>
          </a:bodyPr>
          <a:lstStyle>
            <a:lvl1pPr>
              <a:defRPr lang="en-US" dirty="0" smtClean="0"/>
            </a:lvl1pPr>
          </a:lstStyle>
          <a:p>
            <a:pPr marL="0" lvl="0" indent="0">
              <a:buNone/>
            </a:pPr>
            <a:r>
              <a:rPr lang="en-US" dirty="0" smtClean="0"/>
              <a:t>Subhead</a:t>
            </a:r>
          </a:p>
        </p:txBody>
      </p:sp>
      <p:sp>
        <p:nvSpPr>
          <p:cNvPr id="9" name="Content Placeholder 2"/>
          <p:cNvSpPr>
            <a:spLocks noGrp="1"/>
          </p:cNvSpPr>
          <p:nvPr>
            <p:ph idx="11" hasCustomPrompt="1"/>
          </p:nvPr>
        </p:nvSpPr>
        <p:spPr>
          <a:xfrm>
            <a:off x="4882627" y="1556703"/>
            <a:ext cx="4013199" cy="3978016"/>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bullet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A4EC454B-8AA2-4785-AE0D-AE23F3ECCADE}" type="datetime1">
              <a:rPr lang="en-US" smtClean="0"/>
              <a:t>10/7/18</a:t>
            </a:fld>
            <a:endParaRPr lang="en-US" dirty="0"/>
          </a:p>
        </p:txBody>
      </p:sp>
      <p:sp>
        <p:nvSpPr>
          <p:cNvPr id="11"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smtClean="0"/>
              <a:t>Presentation Title and/or Sub Brand Name Here</a:t>
            </a:r>
            <a:endParaRPr lang="en-US" dirty="0"/>
          </a:p>
        </p:txBody>
      </p:sp>
      <p:sp>
        <p:nvSpPr>
          <p:cNvPr id="12"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3799981660"/>
      </p:ext>
    </p:extLst>
  </p:cSld>
  <p:clrMapOvr>
    <a:masterClrMapping/>
  </p:clrMapOvr>
  <p:transition xmlns:p14="http://schemas.microsoft.com/office/powerpoint/2010/mai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Head and Subhead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8368" y="438912"/>
            <a:ext cx="8080375" cy="575094"/>
          </a:xfrm>
        </p:spPr>
        <p:txBody>
          <a:bodyPr vert="horz" wrap="square" lIns="91440" tIns="45720" rIns="91440" bIns="45720" rtlCol="0" anchor="t" anchorCtr="0">
            <a:spAutoFit/>
          </a:bodyPr>
          <a:lstStyle>
            <a:lvl1pPr>
              <a:defRPr lang="en-US" dirty="0"/>
            </a:lvl1pPr>
          </a:lstStyle>
          <a:p>
            <a:pPr marL="0" lvl="0"/>
            <a:r>
              <a:rPr lang="en-US" dirty="0" smtClean="0"/>
              <a:t>Slide Title Here</a:t>
            </a:r>
            <a:endParaRPr lang="en-US" dirty="0"/>
          </a:p>
        </p:txBody>
      </p:sp>
      <p:sp>
        <p:nvSpPr>
          <p:cNvPr id="3" name="Text Placeholder 2"/>
          <p:cNvSpPr>
            <a:spLocks noGrp="1"/>
          </p:cNvSpPr>
          <p:nvPr>
            <p:ph type="body" idx="10" hasCustomPrompt="1"/>
          </p:nvPr>
        </p:nvSpPr>
        <p:spPr>
          <a:xfrm>
            <a:off x="640321" y="1011992"/>
            <a:ext cx="8077645" cy="383182"/>
          </a:xfrm>
        </p:spPr>
        <p:txBody>
          <a:bodyPr vert="horz" wrap="square" lIns="91440" tIns="45720" rIns="91440" bIns="45720" rtlCol="0" anchor="t">
            <a:noAutofit/>
          </a:bodyPr>
          <a:lstStyle>
            <a:lvl1pPr marL="168275" indent="-168275">
              <a:buNone/>
              <a:defRPr lang="en-US" dirty="0" smtClean="0"/>
            </a:lvl1pPr>
          </a:lstStyle>
          <a:p>
            <a:pPr marL="0" lvl="0" indent="0"/>
            <a:r>
              <a:rPr lang="en-US" dirty="0" smtClean="0"/>
              <a:t>Subhead</a:t>
            </a:r>
          </a:p>
        </p:txBody>
      </p:sp>
      <p:sp>
        <p:nvSpPr>
          <p:cNvPr id="7"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4163C71C-E15B-4273-8FC5-6D8F0B255339}" type="datetime1">
              <a:rPr lang="en-US" smtClean="0"/>
              <a:t>10/7/18</a:t>
            </a:fld>
            <a:endParaRPr lang="en-US" dirty="0"/>
          </a:p>
        </p:txBody>
      </p:sp>
      <p:sp>
        <p:nvSpPr>
          <p:cNvPr id="8"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smtClean="0"/>
              <a:t>Presentation Title and/or Sub Brand Name Here</a:t>
            </a:r>
            <a:endParaRPr lang="en-US" dirty="0"/>
          </a:p>
        </p:txBody>
      </p:sp>
      <p:sp>
        <p:nvSpPr>
          <p:cNvPr id="9"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4265814791"/>
      </p:ext>
    </p:extLst>
  </p:cSld>
  <p:clrMapOvr>
    <a:masterClrMapping/>
  </p:clrMapOvr>
  <p:transition xmlns:p14="http://schemas.microsoft.com/office/powerpoint/2010/mai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099020C2-B8CC-43A5-BD38-18054C1AB93F}" type="datetime1">
              <a:rPr lang="en-US" smtClean="0"/>
              <a:t>10/7/18</a:t>
            </a:fld>
            <a:endParaRPr lang="en-US" dirty="0"/>
          </a:p>
        </p:txBody>
      </p:sp>
      <p:sp>
        <p:nvSpPr>
          <p:cNvPr id="6"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smtClean="0"/>
              <a:t>Presentation Title and/or Sub Brand Name Here</a:t>
            </a:r>
            <a:endParaRPr lang="en-US" dirty="0"/>
          </a:p>
        </p:txBody>
      </p:sp>
      <p:sp>
        <p:nvSpPr>
          <p:cNvPr id="7"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4291840554"/>
      </p:ext>
    </p:extLst>
  </p:cSld>
  <p:clrMapOvr>
    <a:masterClrMapping/>
  </p:clrMapOvr>
  <p:transition xmlns:p14="http://schemas.microsoft.com/office/powerpoint/2010/mai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7" name="Content Placeholder 6"/>
          <p:cNvSpPr>
            <a:spLocks noGrp="1"/>
          </p:cNvSpPr>
          <p:nvPr>
            <p:ph sz="quarter" idx="13"/>
          </p:nvPr>
        </p:nvSpPr>
        <p:spPr>
          <a:xfrm>
            <a:off x="0" y="-1"/>
            <a:ext cx="9144000" cy="6251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5668621-AC61-413F-988E-AE3E49B130F0}" type="datetime1">
              <a:rPr lang="en-US" smtClean="0"/>
              <a:t>10/7/18</a:t>
            </a:fld>
            <a:endParaRPr lang="en-US" dirty="0"/>
          </a:p>
        </p:txBody>
      </p:sp>
      <p:sp>
        <p:nvSpPr>
          <p:cNvPr id="8"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smtClean="0"/>
              <a:t>Presentation Title and/or Sub Brand Name Here</a:t>
            </a:r>
            <a:endParaRPr lang="en-US" dirty="0"/>
          </a:p>
        </p:txBody>
      </p:sp>
      <p:sp>
        <p:nvSpPr>
          <p:cNvPr id="9"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3876892532"/>
      </p:ext>
    </p:extLst>
  </p:cSld>
  <p:clrMapOvr>
    <a:masterClrMapping/>
  </p:clrMapOvr>
  <p:transition xmlns:p14="http://schemas.microsoft.com/office/powerpoint/2010/mai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Closing with Single Image">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0328183"/>
      </p:ext>
    </p:extLst>
  </p:cSld>
  <p:clrMapOvr>
    <a:masterClrMapping/>
  </p:clrMapOvr>
  <p:transition xmlns:p14="http://schemas.microsoft.com/office/powerpoint/2010/mai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Closing with Logo">
    <p:bg>
      <p:bgPr>
        <a:solidFill>
          <a:schemeClr val="tx2"/>
        </a:solidFill>
        <a:effectLst/>
      </p:bgPr>
    </p:bg>
    <p:spTree>
      <p:nvGrpSpPr>
        <p:cNvPr id="1" name=""/>
        <p:cNvGrpSpPr/>
        <p:nvPr/>
      </p:nvGrpSpPr>
      <p:grpSpPr>
        <a:xfrm>
          <a:off x="0" y="0"/>
          <a:ext cx="0" cy="0"/>
          <a:chOff x="0" y="0"/>
          <a:chExt cx="0" cy="0"/>
        </a:xfrm>
      </p:grpSpPr>
      <p:pic>
        <p:nvPicPr>
          <p:cNvPr id="5" name="Picture 4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invGray">
          <a:xfrm>
            <a:off x="3630547" y="2701522"/>
            <a:ext cx="2110616" cy="1378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88266552"/>
      </p:ext>
    </p:extLst>
  </p:cSld>
  <p:clrMapOvr>
    <a:masterClrMapping/>
  </p:clrMapOvr>
  <p:transition xmlns:p14="http://schemas.microsoft.com/office/powerpoint/2010/mai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Internal Cobranding with Image">
    <p:bg>
      <p:bgPr>
        <a:solidFill>
          <a:schemeClr val="tx2"/>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6858000"/>
          </a:xfrm>
          <a:prstGeom prst="rect">
            <a:avLst/>
          </a:prstGeom>
        </p:spPr>
      </p:pic>
      <p:sp>
        <p:nvSpPr>
          <p:cNvPr id="10" name="Rectangle 9"/>
          <p:cNvSpPr/>
          <p:nvPr userDrawn="1"/>
        </p:nvSpPr>
        <p:spPr bwMode="invGray">
          <a:xfrm>
            <a:off x="365125" y="366713"/>
            <a:ext cx="6859588"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smtClean="0"/>
              <a:t>Title Slide Here</a:t>
            </a:r>
            <a:endParaRPr lang="en-US" dirty="0"/>
          </a:p>
        </p:txBody>
      </p:sp>
      <p:sp>
        <p:nvSpPr>
          <p:cNvPr id="38" name="Text Placeholder 2"/>
          <p:cNvSpPr>
            <a:spLocks noGrp="1"/>
          </p:cNvSpPr>
          <p:nvPr>
            <p:ph type="body" idx="1" hasCustomPrompt="1"/>
          </p:nvPr>
        </p:nvSpPr>
        <p:spPr>
          <a:xfrm>
            <a:off x="654696" y="2999514"/>
            <a:ext cx="6550481"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smtClean="0"/>
              <a:t>Subtitle Title Here</a:t>
            </a:r>
          </a:p>
        </p:txBody>
      </p:sp>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7CA65D26-67D5-4CD2-90EC-E629659F24B3}" type="datetime1">
              <a:rPr lang="en-US" smtClean="0"/>
              <a:t>10/7/18</a:t>
            </a:fld>
            <a:endParaRPr lang="en-US" dirty="0"/>
          </a:p>
        </p:txBody>
      </p:sp>
      <p:sp>
        <p:nvSpPr>
          <p:cNvPr id="3" name="Text Placeholder 2"/>
          <p:cNvSpPr>
            <a:spLocks noGrp="1"/>
          </p:cNvSpPr>
          <p:nvPr>
            <p:ph type="body" sz="quarter" idx="10"/>
          </p:nvPr>
        </p:nvSpPr>
        <p:spPr>
          <a:xfrm>
            <a:off x="746125" y="4045554"/>
            <a:ext cx="6478588" cy="365125"/>
          </a:xfrm>
        </p:spPr>
        <p:txBody>
          <a:bodyPr vert="horz" wrap="square" lIns="0" tIns="0" rIns="0" bIns="0" rtlCol="0" anchor="t" anchorCtr="0"/>
          <a:lstStyle>
            <a:lvl1pPr marL="0" indent="0">
              <a:spcBef>
                <a:spcPts val="0"/>
              </a:spcBef>
              <a:buNone/>
              <a:defRPr lang="en-US" sz="1800" i="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smtClean="0"/>
              <a:t>Click to edit Master text styles</a:t>
            </a:r>
            <a:endParaRPr lang="en-US" dirty="0"/>
          </a:p>
        </p:txBody>
      </p:sp>
      <p:sp>
        <p:nvSpPr>
          <p:cNvPr id="12" name="TextBox 11"/>
          <p:cNvSpPr txBox="1"/>
          <p:nvPr userDrawn="1"/>
        </p:nvSpPr>
        <p:spPr bwMode="auto">
          <a:xfrm>
            <a:off x="3785492" y="756610"/>
            <a:ext cx="1345153" cy="415498"/>
          </a:xfrm>
          <a:prstGeom prst="rect">
            <a:avLst/>
          </a:prstGeom>
          <a:noFill/>
          <a:ln w="19050" algn="ctr">
            <a:noFill/>
            <a:miter lim="800000"/>
            <a:headEnd/>
            <a:tailEnd/>
          </a:ln>
        </p:spPr>
        <p:txBody>
          <a:bodyPr wrap="square" lIns="0" tIns="0" rIns="0" bIns="0" rtlCol="0">
            <a:spAutoFit/>
          </a:bodyPr>
          <a:lstStyle/>
          <a:p>
            <a:r>
              <a:rPr lang="en-US" sz="900" dirty="0" smtClean="0">
                <a:solidFill>
                  <a:schemeClr val="bg1"/>
                </a:solidFill>
                <a:latin typeface="+mj-lt"/>
              </a:rPr>
              <a:t>UCSF Helen Diller Family</a:t>
            </a:r>
          </a:p>
          <a:p>
            <a:r>
              <a:rPr lang="en-US" sz="900" dirty="0" smtClean="0">
                <a:solidFill>
                  <a:schemeClr val="bg1"/>
                </a:solidFill>
                <a:latin typeface="+mj-lt"/>
              </a:rPr>
              <a:t>Comprehensive </a:t>
            </a:r>
            <a:br>
              <a:rPr lang="en-US" sz="900" dirty="0" smtClean="0">
                <a:solidFill>
                  <a:schemeClr val="bg1"/>
                </a:solidFill>
                <a:latin typeface="+mj-lt"/>
              </a:rPr>
            </a:br>
            <a:r>
              <a:rPr lang="en-US" sz="900" dirty="0" smtClean="0">
                <a:solidFill>
                  <a:schemeClr val="bg1"/>
                </a:solidFill>
                <a:latin typeface="+mj-lt"/>
              </a:rPr>
              <a:t>Cancer Center</a:t>
            </a:r>
          </a:p>
        </p:txBody>
      </p:sp>
      <p:cxnSp>
        <p:nvCxnSpPr>
          <p:cNvPr id="14" name="Straight Connector 13"/>
          <p:cNvCxnSpPr/>
          <p:nvPr userDrawn="1"/>
        </p:nvCxnSpPr>
        <p:spPr>
          <a:xfrm>
            <a:off x="5140073" y="734837"/>
            <a:ext cx="0" cy="41148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userDrawn="1"/>
        </p:nvSpPr>
        <p:spPr bwMode="auto">
          <a:xfrm>
            <a:off x="5297863" y="756610"/>
            <a:ext cx="765029" cy="276999"/>
          </a:xfrm>
          <a:prstGeom prst="rect">
            <a:avLst/>
          </a:prstGeom>
          <a:noFill/>
          <a:ln w="19050" algn="ctr">
            <a:noFill/>
            <a:miter lim="800000"/>
            <a:headEnd/>
            <a:tailEnd/>
          </a:ln>
        </p:spPr>
        <p:txBody>
          <a:bodyPr wrap="square" lIns="0" tIns="0" rIns="0" bIns="0" rtlCol="0">
            <a:spAutoFit/>
          </a:bodyPr>
          <a:lstStyle/>
          <a:p>
            <a:r>
              <a:rPr lang="en-US" sz="900" dirty="0" smtClean="0">
                <a:solidFill>
                  <a:schemeClr val="bg1"/>
                </a:solidFill>
                <a:latin typeface="+mj-lt"/>
              </a:rPr>
              <a:t>UCSF School</a:t>
            </a:r>
            <a:br>
              <a:rPr lang="en-US" sz="900" dirty="0" smtClean="0">
                <a:solidFill>
                  <a:schemeClr val="bg1"/>
                </a:solidFill>
                <a:latin typeface="+mj-lt"/>
              </a:rPr>
            </a:br>
            <a:r>
              <a:rPr lang="en-US" sz="900" dirty="0" smtClean="0">
                <a:solidFill>
                  <a:schemeClr val="bg1"/>
                </a:solidFill>
                <a:latin typeface="+mj-lt"/>
              </a:rPr>
              <a:t>of Medicine</a:t>
            </a:r>
          </a:p>
        </p:txBody>
      </p:sp>
      <p:cxnSp>
        <p:nvCxnSpPr>
          <p:cNvPr id="16" name="Straight Connector 15"/>
          <p:cNvCxnSpPr/>
          <p:nvPr userDrawn="1"/>
        </p:nvCxnSpPr>
        <p:spPr>
          <a:xfrm>
            <a:off x="6062893" y="734837"/>
            <a:ext cx="0" cy="41148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userDrawn="1"/>
        </p:nvSpPr>
        <p:spPr bwMode="auto">
          <a:xfrm>
            <a:off x="6221297" y="756610"/>
            <a:ext cx="975995" cy="276999"/>
          </a:xfrm>
          <a:prstGeom prst="rect">
            <a:avLst/>
          </a:prstGeom>
          <a:noFill/>
          <a:ln w="19050" algn="ctr">
            <a:noFill/>
            <a:miter lim="800000"/>
            <a:headEnd/>
            <a:tailEnd/>
          </a:ln>
        </p:spPr>
        <p:txBody>
          <a:bodyPr wrap="square" lIns="0" tIns="0" rIns="0" bIns="0" rtlCol="0">
            <a:spAutoFit/>
          </a:bodyPr>
          <a:lstStyle/>
          <a:p>
            <a:r>
              <a:rPr lang="en-US" sz="900" dirty="0" smtClean="0">
                <a:solidFill>
                  <a:schemeClr val="bg1"/>
                </a:solidFill>
                <a:latin typeface="+mj-lt"/>
              </a:rPr>
              <a:t>AIDS Research</a:t>
            </a:r>
            <a:r>
              <a:rPr lang="en-US" sz="900" baseline="0" dirty="0" smtClean="0">
                <a:solidFill>
                  <a:schemeClr val="bg1"/>
                </a:solidFill>
                <a:latin typeface="+mj-lt"/>
              </a:rPr>
              <a:t> Institute at UCSF</a:t>
            </a:r>
            <a:endParaRPr lang="en-US" sz="900" dirty="0" smtClean="0">
              <a:solidFill>
                <a:schemeClr val="bg1"/>
              </a:solidFill>
              <a:latin typeface="+mj-lt"/>
            </a:endParaRPr>
          </a:p>
        </p:txBody>
      </p:sp>
      <p:pic>
        <p:nvPicPr>
          <p:cNvPr id="18" name="Picture 17" descr="UCSF_SubLogo_GlobalHealthSci_white_RGB.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3901" y="736600"/>
            <a:ext cx="2267656" cy="496216"/>
          </a:xfrm>
          <a:prstGeom prst="rect">
            <a:avLst/>
          </a:prstGeom>
        </p:spPr>
      </p:pic>
    </p:spTree>
    <p:extLst>
      <p:ext uri="{BB962C8B-B14F-4D97-AF65-F5344CB8AC3E}">
        <p14:creationId xmlns:p14="http://schemas.microsoft.com/office/powerpoint/2010/main" val="423796880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p:cSld name="Closing with Quote">
    <p:bg>
      <p:bgPr>
        <a:solidFill>
          <a:schemeClr val="tx2"/>
        </a:solidFill>
        <a:effectLst/>
      </p:bgPr>
    </p:bg>
    <p:spTree>
      <p:nvGrpSpPr>
        <p:cNvPr id="1" name=""/>
        <p:cNvGrpSpPr/>
        <p:nvPr/>
      </p:nvGrpSpPr>
      <p:grpSpPr>
        <a:xfrm>
          <a:off x="0" y="0"/>
          <a:ext cx="0" cy="0"/>
          <a:chOff x="0" y="0"/>
          <a:chExt cx="0" cy="0"/>
        </a:xfrm>
      </p:grpSpPr>
      <p:cxnSp>
        <p:nvCxnSpPr>
          <p:cNvPr id="5" name="Straight Connector 4"/>
          <p:cNvCxnSpPr/>
          <p:nvPr/>
        </p:nvCxnSpPr>
        <p:spPr>
          <a:xfrm>
            <a:off x="752475" y="2562339"/>
            <a:ext cx="37294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0"/>
          </p:nvPr>
        </p:nvSpPr>
        <p:spPr>
          <a:xfrm>
            <a:off x="658358" y="639525"/>
            <a:ext cx="6204666" cy="1446212"/>
          </a:xfrm>
        </p:spPr>
        <p:txBody>
          <a:bodyPr/>
          <a:lstStyle>
            <a:lvl1pPr marL="0" indent="0">
              <a:lnSpc>
                <a:spcPct val="95000"/>
              </a:lnSpc>
              <a:spcBef>
                <a:spcPts val="600"/>
              </a:spcBef>
              <a:buFontTx/>
              <a:buNone/>
              <a:defRPr sz="2400">
                <a:solidFill>
                  <a:schemeClr val="bg2"/>
                </a:solidFill>
                <a:latin typeface="+mn-lt"/>
              </a:defRPr>
            </a:lvl1pPr>
            <a:lvl2pPr>
              <a:defRPr>
                <a:solidFill>
                  <a:schemeClr val="bg2"/>
                </a:solidFill>
                <a:latin typeface="+mn-lt"/>
              </a:defRPr>
            </a:lvl2pPr>
            <a:lvl3pPr>
              <a:defRPr>
                <a:solidFill>
                  <a:schemeClr val="bg2"/>
                </a:solidFill>
                <a:latin typeface="+mn-lt"/>
              </a:defRPr>
            </a:lvl3pPr>
            <a:lvl4pPr>
              <a:defRPr>
                <a:solidFill>
                  <a:schemeClr val="bg2"/>
                </a:solidFill>
                <a:latin typeface="+mn-lt"/>
              </a:defRPr>
            </a:lvl4pPr>
            <a:lvl5pPr>
              <a:defRPr>
                <a:solidFill>
                  <a:schemeClr val="bg2"/>
                </a:solidFill>
                <a:latin typeface="+mn-lt"/>
              </a:defRPr>
            </a:lvl5pPr>
          </a:lstStyle>
          <a:p>
            <a:pPr lvl="0"/>
            <a:r>
              <a:rPr lang="en-US" smtClean="0"/>
              <a:t>Click to edit Master text styles</a:t>
            </a:r>
          </a:p>
        </p:txBody>
      </p:sp>
      <p:cxnSp>
        <p:nvCxnSpPr>
          <p:cNvPr id="8" name="Straight Connector 7"/>
          <p:cNvCxnSpPr/>
          <p:nvPr userDrawn="1"/>
        </p:nvCxnSpPr>
        <p:spPr>
          <a:xfrm>
            <a:off x="752475" y="2562339"/>
            <a:ext cx="37294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6" name="Picture 5" descr="UCSF_sig_whit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8932" y="3414216"/>
            <a:ext cx="1503181" cy="977406"/>
          </a:xfrm>
          <a:prstGeom prst="rect">
            <a:avLst/>
          </a:prstGeom>
        </p:spPr>
      </p:pic>
    </p:spTree>
    <p:extLst>
      <p:ext uri="{BB962C8B-B14F-4D97-AF65-F5344CB8AC3E}">
        <p14:creationId xmlns:p14="http://schemas.microsoft.com/office/powerpoint/2010/main" val="1141800773"/>
      </p:ext>
    </p:extLst>
  </p:cSld>
  <p:clrMapOvr>
    <a:masterClrMapping/>
  </p:clrMapOvr>
  <p:transition xmlns:p14="http://schemas.microsoft.com/office/powerpoint/2010/mai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p:cSld name="Closing with Collage">
    <p:bg>
      <p:bgPr>
        <a:solidFill>
          <a:schemeClr val="tx2"/>
        </a:solidFill>
        <a:effectLst/>
      </p:bgPr>
    </p:bg>
    <p:spTree>
      <p:nvGrpSpPr>
        <p:cNvPr id="1" name=""/>
        <p:cNvGrpSpPr/>
        <p:nvPr/>
      </p:nvGrpSpPr>
      <p:grpSpPr>
        <a:xfrm>
          <a:off x="0" y="0"/>
          <a:ext cx="0" cy="0"/>
          <a:chOff x="0" y="0"/>
          <a:chExt cx="0" cy="0"/>
        </a:xfrm>
      </p:grpSpPr>
      <p:pic>
        <p:nvPicPr>
          <p:cNvPr id="18" name="Picture 1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5" y="3818374"/>
            <a:ext cx="4210268" cy="3042745"/>
          </a:xfrm>
          <a:prstGeom prst="rect">
            <a:avLst/>
          </a:prstGeom>
        </p:spPr>
      </p:pic>
      <p:pic>
        <p:nvPicPr>
          <p:cNvPr id="19" name="Picture 18"/>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 y="0"/>
            <a:ext cx="9144004" cy="3868899"/>
          </a:xfrm>
          <a:prstGeom prst="rect">
            <a:avLst/>
          </a:prstGeom>
        </p:spPr>
      </p:pic>
      <p:pic>
        <p:nvPicPr>
          <p:cNvPr id="20" name="Picture 19"/>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4754880" y="1611152"/>
            <a:ext cx="4389119" cy="2724912"/>
          </a:xfrm>
          <a:prstGeom prst="rect">
            <a:avLst/>
          </a:prstGeom>
        </p:spPr>
      </p:pic>
      <p:pic>
        <p:nvPicPr>
          <p:cNvPr id="21" name="Picture 20"/>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4099033" y="4336064"/>
            <a:ext cx="5044967" cy="2521936"/>
          </a:xfrm>
          <a:prstGeom prst="rect">
            <a:avLst/>
          </a:prstGeom>
        </p:spPr>
      </p:pic>
      <p:sp>
        <p:nvSpPr>
          <p:cNvPr id="22" name="Rectangle 21"/>
          <p:cNvSpPr/>
          <p:nvPr userDrawn="1"/>
        </p:nvSpPr>
        <p:spPr bwMode="auto">
          <a:xfrm>
            <a:off x="2723103" y="1611152"/>
            <a:ext cx="3675888" cy="3675888"/>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pic>
        <p:nvPicPr>
          <p:cNvPr id="23" name="Picture 7"/>
          <p:cNvPicPr>
            <a:picLocks noChangeAspect="1" noChangeArrowheads="1"/>
          </p:cNvPicPr>
          <p:nvPr userDrawn="1"/>
        </p:nvPicPr>
        <p:blipFill rotWithShape="1">
          <a:blip r:embed="rId6">
            <a:extLst>
              <a:ext uri="{28A0092B-C50C-407E-A947-70E740481C1C}">
                <a14:useLocalDpi xmlns:a14="http://schemas.microsoft.com/office/drawing/2010/main" val="0"/>
              </a:ext>
            </a:extLst>
          </a:blip>
          <a:srcRect b="38631"/>
          <a:stretch/>
        </p:blipFill>
        <p:spPr bwMode="auto">
          <a:xfrm>
            <a:off x="4327515" y="2924450"/>
            <a:ext cx="2223280" cy="893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1437184"/>
      </p:ext>
    </p:extLst>
  </p:cSld>
  <p:clrMapOvr>
    <a:masterClrMapping/>
  </p:clrMapOvr>
  <p:transition xmlns:p14="http://schemas.microsoft.com/office/powerpoint/2010/mai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External Co-branding with Image">
    <p:bg>
      <p:bgPr>
        <a:solidFill>
          <a:schemeClr val="tx2"/>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6858000"/>
          </a:xfrm>
          <a:prstGeom prst="rect">
            <a:avLst/>
          </a:prstGeom>
        </p:spPr>
      </p:pic>
      <p:sp>
        <p:nvSpPr>
          <p:cNvPr id="10" name="Rectangle 9"/>
          <p:cNvSpPr/>
          <p:nvPr userDrawn="1"/>
        </p:nvSpPr>
        <p:spPr bwMode="invGray">
          <a:xfrm>
            <a:off x="365125" y="366713"/>
            <a:ext cx="6859588"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smtClean="0"/>
              <a:t>Title Slide Here</a:t>
            </a:r>
            <a:endParaRPr lang="en-US" dirty="0"/>
          </a:p>
        </p:txBody>
      </p:sp>
      <p:sp>
        <p:nvSpPr>
          <p:cNvPr id="38" name="Text Placeholder 2"/>
          <p:cNvSpPr>
            <a:spLocks noGrp="1"/>
          </p:cNvSpPr>
          <p:nvPr>
            <p:ph type="body" idx="1" hasCustomPrompt="1"/>
          </p:nvPr>
        </p:nvSpPr>
        <p:spPr>
          <a:xfrm>
            <a:off x="654696" y="2999514"/>
            <a:ext cx="6550481"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smtClean="0"/>
              <a:t>Subtitle Title Here</a:t>
            </a:r>
          </a:p>
        </p:txBody>
      </p:sp>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7CA65D26-67D5-4CD2-90EC-E629659F24B3}" type="datetime1">
              <a:rPr lang="en-US" smtClean="0"/>
              <a:t>10/7/18</a:t>
            </a:fld>
            <a:endParaRPr lang="en-US" dirty="0"/>
          </a:p>
        </p:txBody>
      </p:sp>
      <p:sp>
        <p:nvSpPr>
          <p:cNvPr id="3" name="Text Placeholder 2"/>
          <p:cNvSpPr>
            <a:spLocks noGrp="1"/>
          </p:cNvSpPr>
          <p:nvPr>
            <p:ph type="body" sz="quarter" idx="10"/>
          </p:nvPr>
        </p:nvSpPr>
        <p:spPr>
          <a:xfrm>
            <a:off x="746125" y="4045554"/>
            <a:ext cx="6478588" cy="365125"/>
          </a:xfrm>
        </p:spPr>
        <p:txBody>
          <a:bodyPr vert="horz" wrap="square" lIns="0" tIns="0" rIns="0" bIns="0" rtlCol="0" anchor="t" anchorCtr="0"/>
          <a:lstStyle>
            <a:lvl1pPr marL="0" indent="0">
              <a:spcBef>
                <a:spcPts val="0"/>
              </a:spcBef>
              <a:buNone/>
              <a:defRPr lang="en-US" sz="1800" i="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smtClean="0"/>
              <a:t>Click to edit Master text styles</a:t>
            </a:r>
            <a:endParaRPr lang="en-US" dirty="0"/>
          </a:p>
        </p:txBody>
      </p:sp>
      <p:cxnSp>
        <p:nvCxnSpPr>
          <p:cNvPr id="18" name="Straight Connector 17"/>
          <p:cNvCxnSpPr/>
          <p:nvPr userDrawn="1"/>
        </p:nvCxnSpPr>
        <p:spPr>
          <a:xfrm>
            <a:off x="3238039" y="591021"/>
            <a:ext cx="0" cy="96012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grpSp>
        <p:nvGrpSpPr>
          <p:cNvPr id="19" name="Group 18"/>
          <p:cNvGrpSpPr/>
          <p:nvPr userDrawn="1"/>
        </p:nvGrpSpPr>
        <p:grpSpPr>
          <a:xfrm>
            <a:off x="3502429" y="742095"/>
            <a:ext cx="1487211" cy="682055"/>
            <a:chOff x="2749439" y="752601"/>
            <a:chExt cx="1487211" cy="682055"/>
          </a:xfrm>
        </p:grpSpPr>
        <p:sp>
          <p:nvSpPr>
            <p:cNvPr id="20" name="Rectangle 19"/>
            <p:cNvSpPr/>
            <p:nvPr userDrawn="1"/>
          </p:nvSpPr>
          <p:spPr bwMode="auto">
            <a:xfrm>
              <a:off x="2749439" y="752601"/>
              <a:ext cx="1065834" cy="682055"/>
            </a:xfrm>
            <a:prstGeom prst="rect">
              <a:avLst/>
            </a:prstGeom>
            <a:noFill/>
            <a:ln w="19050" algn="ctr">
              <a:solidFill>
                <a:schemeClr val="accent2"/>
              </a:solidFill>
              <a:prstDash val="dash"/>
              <a:miter lim="800000"/>
              <a:headEnd/>
              <a:tailEnd/>
            </a:ln>
          </p:spPr>
          <p:txBody>
            <a:bodyPr wrap="none" rtlCol="0" anchor="ctr"/>
            <a:lstStyle/>
            <a:p>
              <a:pPr algn="ctr">
                <a:lnSpc>
                  <a:spcPct val="90000"/>
                </a:lnSpc>
              </a:pPr>
              <a:endParaRPr lang="en-US" sz="1200" b="1" dirty="0" err="1" smtClean="0">
                <a:solidFill>
                  <a:schemeClr val="bg1"/>
                </a:solidFill>
                <a:latin typeface="+mj-lt"/>
              </a:endParaRPr>
            </a:p>
          </p:txBody>
        </p:sp>
        <p:sp>
          <p:nvSpPr>
            <p:cNvPr id="21" name="TextBox 20"/>
            <p:cNvSpPr txBox="1"/>
            <p:nvPr userDrawn="1"/>
          </p:nvSpPr>
          <p:spPr bwMode="auto">
            <a:xfrm>
              <a:off x="2785238" y="908465"/>
              <a:ext cx="1451412" cy="387798"/>
            </a:xfrm>
            <a:prstGeom prst="rect">
              <a:avLst/>
            </a:prstGeom>
            <a:noFill/>
            <a:ln w="19050" algn="ctr">
              <a:noFill/>
              <a:miter lim="800000"/>
              <a:headEnd/>
              <a:tailEnd/>
            </a:ln>
          </p:spPr>
          <p:txBody>
            <a:bodyPr wrap="square" lIns="0" tIns="0" rIns="0" bIns="0" rtlCol="0">
              <a:spAutoFit/>
            </a:bodyPr>
            <a:lstStyle/>
            <a:p>
              <a:pPr>
                <a:lnSpc>
                  <a:spcPct val="90000"/>
                </a:lnSpc>
              </a:pPr>
              <a:r>
                <a:rPr lang="en-US" sz="1400" dirty="0" smtClean="0">
                  <a:solidFill>
                    <a:schemeClr val="bg1"/>
                  </a:solidFill>
                  <a:latin typeface="+mj-lt"/>
                </a:rPr>
                <a:t>Partner </a:t>
              </a:r>
              <a:br>
                <a:rPr lang="en-US" sz="1400" dirty="0" smtClean="0">
                  <a:solidFill>
                    <a:schemeClr val="bg1"/>
                  </a:solidFill>
                  <a:latin typeface="+mj-lt"/>
                </a:rPr>
              </a:br>
              <a:r>
                <a:rPr lang="en-US" sz="1400" dirty="0" smtClean="0">
                  <a:solidFill>
                    <a:schemeClr val="bg1"/>
                  </a:solidFill>
                  <a:latin typeface="+mj-lt"/>
                </a:rPr>
                <a:t>Logo</a:t>
              </a:r>
            </a:p>
          </p:txBody>
        </p:sp>
      </p:grpSp>
      <p:pic>
        <p:nvPicPr>
          <p:cNvPr id="16" name="Picture 15" descr="UCSF_SubLogo_GlobalHealthSci_white_RGB.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3901" y="736600"/>
            <a:ext cx="2267656" cy="496216"/>
          </a:xfrm>
          <a:prstGeom prst="rect">
            <a:avLst/>
          </a:prstGeom>
        </p:spPr>
      </p:pic>
    </p:spTree>
    <p:extLst>
      <p:ext uri="{BB962C8B-B14F-4D97-AF65-F5344CB8AC3E}">
        <p14:creationId xmlns:p14="http://schemas.microsoft.com/office/powerpoint/2010/main" val="297175692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2">
    <p:bg>
      <p:bgPr>
        <a:solidFill>
          <a:schemeClr val="tx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0" y="742094"/>
            <a:ext cx="1041033" cy="682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6858000"/>
          </a:xfrm>
          <a:prstGeom prst="rect">
            <a:avLst/>
          </a:prstGeom>
        </p:spPr>
      </p:pic>
      <p:sp>
        <p:nvSpPr>
          <p:cNvPr id="10" name="Rectangle 9"/>
          <p:cNvSpPr/>
          <p:nvPr userDrawn="1"/>
        </p:nvSpPr>
        <p:spPr bwMode="invGray">
          <a:xfrm>
            <a:off x="365125" y="366713"/>
            <a:ext cx="6859588"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smtClean="0"/>
              <a:t>Title Slide Here</a:t>
            </a:r>
            <a:endParaRPr lang="en-US" dirty="0"/>
          </a:p>
        </p:txBody>
      </p:sp>
      <p:sp>
        <p:nvSpPr>
          <p:cNvPr id="38" name="Text Placeholder 2"/>
          <p:cNvSpPr>
            <a:spLocks noGrp="1"/>
          </p:cNvSpPr>
          <p:nvPr>
            <p:ph type="body" idx="1" hasCustomPrompt="1"/>
          </p:nvPr>
        </p:nvSpPr>
        <p:spPr>
          <a:xfrm>
            <a:off x="654697" y="2999514"/>
            <a:ext cx="6550480"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smtClean="0"/>
              <a:t>Subtitle Title Here</a:t>
            </a:r>
          </a:p>
        </p:txBody>
      </p:sp>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F3D771E1-46BB-4A41-837B-A28DD845D1F3}" type="datetime1">
              <a:rPr lang="en-US" smtClean="0"/>
              <a:t>10/7/18</a:t>
            </a:fld>
            <a:endParaRPr lang="en-US" dirty="0"/>
          </a:p>
        </p:txBody>
      </p:sp>
      <p:sp>
        <p:nvSpPr>
          <p:cNvPr id="4" name="Text Placeholder 3"/>
          <p:cNvSpPr>
            <a:spLocks noGrp="1"/>
          </p:cNvSpPr>
          <p:nvPr>
            <p:ph type="body" sz="quarter" idx="10"/>
          </p:nvPr>
        </p:nvSpPr>
        <p:spPr>
          <a:xfrm>
            <a:off x="745587" y="4046758"/>
            <a:ext cx="6451600" cy="325755"/>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pPr marL="0" lvl="0"/>
            <a:r>
              <a:rPr lang="en-US" dirty="0" smtClean="0"/>
              <a:t>Click to edit Master text styles</a:t>
            </a:r>
            <a:endParaRPr lang="en-US" dirty="0"/>
          </a:p>
        </p:txBody>
      </p:sp>
      <p:pic>
        <p:nvPicPr>
          <p:cNvPr id="12" name="Picture 11" descr="UCSF_SubLogo_GlobalHealthSci_white_RGB.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3901" y="736600"/>
            <a:ext cx="2267656" cy="496216"/>
          </a:xfrm>
          <a:prstGeom prst="rect">
            <a:avLst/>
          </a:prstGeom>
        </p:spPr>
      </p:pic>
    </p:spTree>
    <p:extLst>
      <p:ext uri="{BB962C8B-B14F-4D97-AF65-F5344CB8AC3E}">
        <p14:creationId xmlns:p14="http://schemas.microsoft.com/office/powerpoint/2010/main" val="354865675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3">
    <p:bg>
      <p:bgPr>
        <a:solidFill>
          <a:schemeClr val="tx2"/>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accent5"/>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0" y="742094"/>
            <a:ext cx="1041033" cy="682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6858000"/>
          </a:xfrm>
          <a:prstGeom prst="rect">
            <a:avLst/>
          </a:prstGeom>
        </p:spPr>
      </p:pic>
      <p:sp>
        <p:nvSpPr>
          <p:cNvPr id="10" name="Rectangle 9"/>
          <p:cNvSpPr/>
          <p:nvPr userDrawn="1"/>
        </p:nvSpPr>
        <p:spPr bwMode="invGray">
          <a:xfrm>
            <a:off x="365125" y="366713"/>
            <a:ext cx="6859588" cy="5153025"/>
          </a:xfrm>
          <a:prstGeom prst="rect">
            <a:avLst/>
          </a:prstGeom>
          <a:solidFill>
            <a:schemeClr val="accent5"/>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smtClean="0"/>
              <a:t>Title Slide Here</a:t>
            </a:r>
            <a:endParaRPr lang="en-US" dirty="0"/>
          </a:p>
        </p:txBody>
      </p:sp>
      <p:sp>
        <p:nvSpPr>
          <p:cNvPr id="38" name="Text Placeholder 2"/>
          <p:cNvSpPr>
            <a:spLocks noGrp="1"/>
          </p:cNvSpPr>
          <p:nvPr>
            <p:ph type="body" idx="1" hasCustomPrompt="1"/>
          </p:nvPr>
        </p:nvSpPr>
        <p:spPr>
          <a:xfrm>
            <a:off x="654697" y="2999514"/>
            <a:ext cx="6550480"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smtClean="0"/>
              <a:t>Subtitle Title Here</a:t>
            </a:r>
          </a:p>
        </p:txBody>
      </p:sp>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B1DD14AD-E010-464A-BC72-115CD7ABDD27}" type="datetime1">
              <a:rPr lang="en-US" smtClean="0"/>
              <a:t>10/7/18</a:t>
            </a:fld>
            <a:endParaRPr lang="en-US" dirty="0"/>
          </a:p>
        </p:txBody>
      </p:sp>
      <p:sp>
        <p:nvSpPr>
          <p:cNvPr id="4" name="Text Placeholder 3"/>
          <p:cNvSpPr>
            <a:spLocks noGrp="1"/>
          </p:cNvSpPr>
          <p:nvPr>
            <p:ph type="body" sz="quarter" idx="10"/>
          </p:nvPr>
        </p:nvSpPr>
        <p:spPr>
          <a:xfrm>
            <a:off x="744762" y="4045137"/>
            <a:ext cx="6478043" cy="341475"/>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marL="230187" indent="0">
              <a:buNone/>
              <a:defRPr lang="en-US" sz="1800" smtClean="0">
                <a:latin typeface="+mn-lt"/>
              </a:defRPr>
            </a:lvl2pPr>
            <a:lvl3pPr marL="687387" indent="0">
              <a:buNone/>
              <a:defRPr lang="en-US" sz="1800" smtClean="0">
                <a:latin typeface="+mn-lt"/>
              </a:defRPr>
            </a:lvl3pPr>
            <a:lvl4pPr marL="1143000" indent="0">
              <a:buNone/>
              <a:defRPr lang="en-US" sz="1800" smtClean="0">
                <a:latin typeface="+mn-lt"/>
              </a:defRPr>
            </a:lvl4pPr>
            <a:lvl5pPr marL="1601787" indent="0">
              <a:buNone/>
              <a:defRPr lang="en-US" sz="1800">
                <a:latin typeface="+mn-lt"/>
              </a:defRPr>
            </a:lvl5pPr>
          </a:lstStyle>
          <a:p>
            <a:pPr marL="0" lvl="0"/>
            <a:r>
              <a:rPr lang="en-US" dirty="0" smtClean="0"/>
              <a:t>Click to edit Master text styles</a:t>
            </a:r>
            <a:endParaRPr lang="en-US" dirty="0"/>
          </a:p>
        </p:txBody>
      </p:sp>
      <p:pic>
        <p:nvPicPr>
          <p:cNvPr id="12" name="Picture 11" descr="UCSF_SubLogo_GlobalHealthSci_white_RGB.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3901" y="736600"/>
            <a:ext cx="2267656" cy="496216"/>
          </a:xfrm>
          <a:prstGeom prst="rect">
            <a:avLst/>
          </a:prstGeom>
        </p:spPr>
      </p:pic>
    </p:spTree>
    <p:extLst>
      <p:ext uri="{BB962C8B-B14F-4D97-AF65-F5344CB8AC3E}">
        <p14:creationId xmlns:p14="http://schemas.microsoft.com/office/powerpoint/2010/main" val="298938396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34.xml"/><Relationship Id="rId20" Type="http://schemas.openxmlformats.org/officeDocument/2006/relationships/image" Target="../media/image6.emf"/><Relationship Id="rId10" Type="http://schemas.openxmlformats.org/officeDocument/2006/relationships/slideLayout" Target="../slideLayouts/slideLayout35.xml"/><Relationship Id="rId11" Type="http://schemas.openxmlformats.org/officeDocument/2006/relationships/slideLayout" Target="../slideLayouts/slideLayout36.xml"/><Relationship Id="rId12" Type="http://schemas.openxmlformats.org/officeDocument/2006/relationships/slideLayout" Target="../slideLayouts/slideLayout37.xml"/><Relationship Id="rId13" Type="http://schemas.openxmlformats.org/officeDocument/2006/relationships/slideLayout" Target="../slideLayouts/slideLayout38.xml"/><Relationship Id="rId14" Type="http://schemas.openxmlformats.org/officeDocument/2006/relationships/slideLayout" Target="../slideLayouts/slideLayout39.xml"/><Relationship Id="rId15" Type="http://schemas.openxmlformats.org/officeDocument/2006/relationships/slideLayout" Target="../slideLayouts/slideLayout40.xml"/><Relationship Id="rId16" Type="http://schemas.openxmlformats.org/officeDocument/2006/relationships/slideLayout" Target="../slideLayouts/slideLayout41.xml"/><Relationship Id="rId17" Type="http://schemas.openxmlformats.org/officeDocument/2006/relationships/slideLayout" Target="../slideLayouts/slideLayout42.xml"/><Relationship Id="rId18" Type="http://schemas.openxmlformats.org/officeDocument/2006/relationships/slideLayout" Target="../slideLayouts/slideLayout43.xml"/><Relationship Id="rId19" Type="http://schemas.openxmlformats.org/officeDocument/2006/relationships/theme" Target="../theme/theme2.xml"/><Relationship Id="rId1" Type="http://schemas.openxmlformats.org/officeDocument/2006/relationships/slideLayout" Target="../slideLayouts/slideLayout26.xml"/><Relationship Id="rId2" Type="http://schemas.openxmlformats.org/officeDocument/2006/relationships/slideLayout" Target="../slideLayouts/slideLayout27.xml"/><Relationship Id="rId3" Type="http://schemas.openxmlformats.org/officeDocument/2006/relationships/slideLayout" Target="../slideLayouts/slideLayout28.xml"/><Relationship Id="rId4" Type="http://schemas.openxmlformats.org/officeDocument/2006/relationships/slideLayout" Target="../slideLayouts/slideLayout29.xml"/><Relationship Id="rId5" Type="http://schemas.openxmlformats.org/officeDocument/2006/relationships/slideLayout" Target="../slideLayouts/slideLayout30.xml"/><Relationship Id="rId6" Type="http://schemas.openxmlformats.org/officeDocument/2006/relationships/slideLayout" Target="../slideLayouts/slideLayout31.xml"/><Relationship Id="rId7" Type="http://schemas.openxmlformats.org/officeDocument/2006/relationships/slideLayout" Target="../slideLayouts/slideLayout32.xml"/><Relationship Id="rId8"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52.xml"/><Relationship Id="rId20" Type="http://schemas.openxmlformats.org/officeDocument/2006/relationships/image" Target="../media/image6.emf"/><Relationship Id="rId10" Type="http://schemas.openxmlformats.org/officeDocument/2006/relationships/slideLayout" Target="../slideLayouts/slideLayout53.xml"/><Relationship Id="rId11" Type="http://schemas.openxmlformats.org/officeDocument/2006/relationships/slideLayout" Target="../slideLayouts/slideLayout54.xml"/><Relationship Id="rId12" Type="http://schemas.openxmlformats.org/officeDocument/2006/relationships/slideLayout" Target="../slideLayouts/slideLayout55.xml"/><Relationship Id="rId13" Type="http://schemas.openxmlformats.org/officeDocument/2006/relationships/slideLayout" Target="../slideLayouts/slideLayout56.xml"/><Relationship Id="rId14" Type="http://schemas.openxmlformats.org/officeDocument/2006/relationships/slideLayout" Target="../slideLayouts/slideLayout57.xml"/><Relationship Id="rId15" Type="http://schemas.openxmlformats.org/officeDocument/2006/relationships/slideLayout" Target="../slideLayouts/slideLayout58.xml"/><Relationship Id="rId16" Type="http://schemas.openxmlformats.org/officeDocument/2006/relationships/slideLayout" Target="../slideLayouts/slideLayout59.xml"/><Relationship Id="rId17" Type="http://schemas.openxmlformats.org/officeDocument/2006/relationships/slideLayout" Target="../slideLayouts/slideLayout60.xml"/><Relationship Id="rId18" Type="http://schemas.openxmlformats.org/officeDocument/2006/relationships/slideLayout" Target="../slideLayouts/slideLayout61.xml"/><Relationship Id="rId19" Type="http://schemas.openxmlformats.org/officeDocument/2006/relationships/theme" Target="../theme/theme3.xml"/><Relationship Id="rId1" Type="http://schemas.openxmlformats.org/officeDocument/2006/relationships/slideLayout" Target="../slideLayouts/slideLayout44.xml"/><Relationship Id="rId2" Type="http://schemas.openxmlformats.org/officeDocument/2006/relationships/slideLayout" Target="../slideLayouts/slideLayout45.xml"/><Relationship Id="rId3" Type="http://schemas.openxmlformats.org/officeDocument/2006/relationships/slideLayout" Target="../slideLayouts/slideLayout46.xml"/><Relationship Id="rId4" Type="http://schemas.openxmlformats.org/officeDocument/2006/relationships/slideLayout" Target="../slideLayouts/slideLayout47.xml"/><Relationship Id="rId5" Type="http://schemas.openxmlformats.org/officeDocument/2006/relationships/slideLayout" Target="../slideLayouts/slideLayout48.xml"/><Relationship Id="rId6" Type="http://schemas.openxmlformats.org/officeDocument/2006/relationships/slideLayout" Target="../slideLayouts/slideLayout49.xml"/><Relationship Id="rId7" Type="http://schemas.openxmlformats.org/officeDocument/2006/relationships/slideLayout" Target="../slideLayouts/slideLayout50.xml"/><Relationship Id="rId8"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5950" y="434993"/>
            <a:ext cx="8089900" cy="563231"/>
          </a:xfrm>
          <a:prstGeom prst="rect">
            <a:avLst/>
          </a:prstGeom>
        </p:spPr>
        <p:txBody>
          <a:bodyPr vert="horz" wrap="square" lIns="91440" tIns="45720" rIns="91440" bIns="45720" rtlCol="0" anchor="t" anchorCtr="0">
            <a:spAutoFit/>
          </a:bodyPr>
          <a:lstStyle/>
          <a:p>
            <a:r>
              <a:rPr lang="en-US" dirty="0" smtClean="0"/>
              <a:t>Slide Title Here</a:t>
            </a:r>
            <a:endParaRPr lang="en-US" dirty="0"/>
          </a:p>
        </p:txBody>
      </p:sp>
      <p:sp>
        <p:nvSpPr>
          <p:cNvPr id="3" name="Text Placeholder 2"/>
          <p:cNvSpPr>
            <a:spLocks noGrp="1"/>
          </p:cNvSpPr>
          <p:nvPr>
            <p:ph type="body" idx="1"/>
          </p:nvPr>
        </p:nvSpPr>
        <p:spPr>
          <a:xfrm>
            <a:off x="657789" y="1565576"/>
            <a:ext cx="8089901" cy="1661993"/>
          </a:xfrm>
          <a:prstGeom prst="rect">
            <a:avLst/>
          </a:prstGeom>
        </p:spPr>
        <p:txBody>
          <a:bodyPr vert="horz" wrap="square" lIns="91440" tIns="45720" rIns="91440" bIns="45720" rtlCol="0">
            <a:noAutofit/>
          </a:bodyPr>
          <a:lstStyle/>
          <a:p>
            <a:pPr lvl="0"/>
            <a:r>
              <a:rPr lang="en-US" dirty="0" smtClean="0"/>
              <a:t>Click to edit bullet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9EB3265C-F0D4-410E-8C75-9C1664655489}" type="datetime1">
              <a:rPr lang="en-US" smtClean="0"/>
              <a:t>10/7/18</a:t>
            </a:fld>
            <a:endParaRPr lang="en-US" dirty="0"/>
          </a:p>
        </p:txBody>
      </p:sp>
      <p:sp>
        <p:nvSpPr>
          <p:cNvPr id="12"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7BCC8D0D-EAEC-449D-9161-023DFF90F2E2}" type="slidenum">
              <a:rPr lang="en-US" smtClean="0"/>
              <a:pPr/>
              <a:t>‹#›</a:t>
            </a:fld>
            <a:endParaRPr lang="en-US" dirty="0"/>
          </a:p>
        </p:txBody>
      </p:sp>
      <p:cxnSp>
        <p:nvCxnSpPr>
          <p:cNvPr id="36" name="Straight Connector 35"/>
          <p:cNvCxnSpPr/>
          <p:nvPr/>
        </p:nvCxnSpPr>
        <p:spPr>
          <a:xfrm>
            <a:off x="365125" y="6250080"/>
            <a:ext cx="8413750" cy="0"/>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a:noFill/>
              </a14:hiddenFill>
            </a:ext>
          </a:extLst>
        </p:spPr>
      </p:cxnSp>
      <p:cxnSp>
        <p:nvCxnSpPr>
          <p:cNvPr id="9" name="Straight Connector 8"/>
          <p:cNvCxnSpPr/>
          <p:nvPr userDrawn="1"/>
        </p:nvCxnSpPr>
        <p:spPr>
          <a:xfrm>
            <a:off x="365125" y="6250080"/>
            <a:ext cx="8413750" cy="0"/>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a:noFill/>
              </a14:hiddenFill>
            </a:ext>
          </a:extLst>
        </p:spPr>
      </p:cxnSp>
      <p:sp>
        <p:nvSpPr>
          <p:cNvPr id="2069" name="Freeform 77"/>
          <p:cNvSpPr>
            <a:spLocks/>
          </p:cNvSpPr>
          <p:nvPr userDrawn="1"/>
        </p:nvSpPr>
        <p:spPr bwMode="auto">
          <a:xfrm>
            <a:off x="8129588" y="6394450"/>
            <a:ext cx="647700" cy="311150"/>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Tree>
  </p:cSld>
  <p:clrMap bg1="lt1" tx1="dk1" bg2="lt2" tx2="dk2" accent1="accent1" accent2="accent2" accent3="accent3" accent4="accent4" accent5="accent5" accent6="accent6" hlink="hlink" folHlink="folHlink"/>
  <p:sldLayoutIdLst>
    <p:sldLayoutId id="2147484014" r:id="rId1"/>
    <p:sldLayoutId id="2147484016" r:id="rId2"/>
    <p:sldLayoutId id="2147483933" r:id="rId3"/>
    <p:sldLayoutId id="2147484012" r:id="rId4"/>
    <p:sldLayoutId id="2147483934" r:id="rId5"/>
    <p:sldLayoutId id="2147484013" r:id="rId6"/>
    <p:sldLayoutId id="2147484015" r:id="rId7"/>
    <p:sldLayoutId id="2147483935" r:id="rId8"/>
    <p:sldLayoutId id="2147483936" r:id="rId9"/>
    <p:sldLayoutId id="2147483937" r:id="rId10"/>
    <p:sldLayoutId id="2147483938" r:id="rId11"/>
    <p:sldLayoutId id="2147483939" r:id="rId12"/>
    <p:sldLayoutId id="2147483940" r:id="rId13"/>
    <p:sldLayoutId id="2147483941" r:id="rId14"/>
    <p:sldLayoutId id="2147483950" r:id="rId15"/>
    <p:sldLayoutId id="2147483942" r:id="rId16"/>
    <p:sldLayoutId id="2147483943" r:id="rId17"/>
    <p:sldLayoutId id="2147483944" r:id="rId18"/>
    <p:sldLayoutId id="2147483945" r:id="rId19"/>
    <p:sldLayoutId id="2147483946" r:id="rId20"/>
    <p:sldLayoutId id="2147483947" r:id="rId21"/>
    <p:sldLayoutId id="2147483948" r:id="rId22"/>
    <p:sldLayoutId id="2147483949" r:id="rId23"/>
    <p:sldLayoutId id="2147484017" r:id="rId24"/>
    <p:sldLayoutId id="2147484018" r:id="rId25"/>
  </p:sldLayoutIdLst>
  <p:transition xmlns:p14="http://schemas.microsoft.com/office/powerpoint/2010/main">
    <p:fade/>
  </p:transition>
  <p:timing>
    <p:tnLst>
      <p:par>
        <p:cTn xmlns:p14="http://schemas.microsoft.com/office/powerpoint/2010/main" id="1" dur="indefinite" restart="never" nodeType="tmRoot"/>
      </p:par>
    </p:tnLst>
  </p:timing>
  <p:hf hdr="0"/>
  <p:txStyles>
    <p:titleStyle>
      <a:lvl1pPr algn="l" defTabSz="914400" rtl="0" eaLnBrk="1" latinLnBrk="0" hangingPunct="1">
        <a:lnSpc>
          <a:spcPct val="85000"/>
        </a:lnSpc>
        <a:spcBef>
          <a:spcPct val="0"/>
        </a:spcBef>
        <a:buNone/>
        <a:defRPr lang="en-US" sz="3600" b="0" kern="1200" cap="none" spc="0" baseline="0" dirty="0" smtClean="0">
          <a:solidFill>
            <a:schemeClr val="tx1"/>
          </a:solidFill>
          <a:latin typeface="+mn-lt"/>
          <a:ea typeface="+mj-ea"/>
          <a:cs typeface="Arial" pitchFamily="34" charset="0"/>
        </a:defRPr>
      </a:lvl1pPr>
    </p:titleStyle>
    <p:bodyStyle>
      <a:lvl1pPr marL="168275" indent="-168275" algn="l" defTabSz="914400" rtl="0" eaLnBrk="1" latinLnBrk="0" hangingPunct="1">
        <a:lnSpc>
          <a:spcPct val="90000"/>
        </a:lnSpc>
        <a:spcBef>
          <a:spcPts val="1400"/>
        </a:spcBef>
        <a:buClr>
          <a:schemeClr val="accent1"/>
        </a:buClr>
        <a:buFont typeface="Wingdings" panose="05000000000000000000" pitchFamily="2" charset="2"/>
        <a:buChar char="§"/>
        <a:defRPr lang="en-US" sz="2100" b="0" kern="1200" dirty="0" smtClean="0">
          <a:solidFill>
            <a:schemeClr val="tx1"/>
          </a:solidFill>
          <a:latin typeface="+mj-lt"/>
          <a:ea typeface="+mn-ea"/>
          <a:cs typeface="+mn-cs"/>
        </a:defRPr>
      </a:lvl1pPr>
      <a:lvl2pPr marL="457200" indent="-227013" algn="l" defTabSz="914400" rtl="0" eaLnBrk="1" latinLnBrk="0" hangingPunct="1">
        <a:lnSpc>
          <a:spcPct val="90000"/>
        </a:lnSpc>
        <a:spcBef>
          <a:spcPts val="1400"/>
        </a:spcBef>
        <a:buClr>
          <a:schemeClr val="accent1"/>
        </a:buClr>
        <a:buFont typeface="Arial" panose="020B0604020202020204" pitchFamily="34" charset="0"/>
        <a:buChar char="•"/>
        <a:defRPr lang="en-US" sz="2100" b="0" kern="1200" dirty="0" smtClean="0">
          <a:solidFill>
            <a:schemeClr val="tx1"/>
          </a:solidFill>
          <a:latin typeface="+mj-lt"/>
          <a:ea typeface="+mn-ea"/>
          <a:cs typeface="+mn-cs"/>
        </a:defRPr>
      </a:lvl2pPr>
      <a:lvl3pPr marL="742950" indent="-227013" algn="l" defTabSz="914400" rtl="0" eaLnBrk="1" latinLnBrk="0" hangingPunct="1">
        <a:lnSpc>
          <a:spcPct val="90000"/>
        </a:lnSpc>
        <a:spcBef>
          <a:spcPts val="1400"/>
        </a:spcBef>
        <a:buClr>
          <a:schemeClr val="accent1"/>
        </a:buClr>
        <a:buFont typeface="Arial" panose="020B0604020202020204" pitchFamily="34" charset="0"/>
        <a:buChar char="‒"/>
        <a:defRPr lang="en-US" sz="2100" b="0" kern="1200" dirty="0" smtClean="0">
          <a:solidFill>
            <a:schemeClr val="tx1"/>
          </a:solidFill>
          <a:latin typeface="+mj-lt"/>
          <a:ea typeface="+mn-ea"/>
          <a:cs typeface="+mn-cs"/>
        </a:defRPr>
      </a:lvl3pPr>
      <a:lvl4pPr marL="1028700" indent="-228600" algn="l" defTabSz="914400" rtl="0" eaLnBrk="1" latinLnBrk="0" hangingPunct="1">
        <a:lnSpc>
          <a:spcPct val="90000"/>
        </a:lnSpc>
        <a:spcBef>
          <a:spcPts val="1400"/>
        </a:spcBef>
        <a:buClr>
          <a:schemeClr val="accent1"/>
        </a:buClr>
        <a:buFont typeface="Wingdings" panose="05000000000000000000" pitchFamily="2" charset="2"/>
        <a:buChar char="§"/>
        <a:defRPr lang="en-US" sz="2100" b="0" kern="1200" dirty="0" smtClean="0">
          <a:solidFill>
            <a:schemeClr val="tx1"/>
          </a:solidFill>
          <a:latin typeface="+mj-lt"/>
          <a:ea typeface="+mn-ea"/>
          <a:cs typeface="+mn-cs"/>
        </a:defRPr>
      </a:lvl4pPr>
      <a:lvl5pPr marL="1312863" indent="-227013" algn="l" defTabSz="914400" rtl="0" eaLnBrk="1" latinLnBrk="0" hangingPunct="1">
        <a:lnSpc>
          <a:spcPct val="90000"/>
        </a:lnSpc>
        <a:spcBef>
          <a:spcPts val="1400"/>
        </a:spcBef>
        <a:buClr>
          <a:schemeClr val="accent1"/>
        </a:buClr>
        <a:buFont typeface="Arial" panose="020B0604020202020204" pitchFamily="34" charset="0"/>
        <a:buChar char="•"/>
        <a:defRPr lang="en-US" sz="2100" b="0" kern="1200" dirty="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6473" y="434358"/>
            <a:ext cx="8089900" cy="563231"/>
          </a:xfrm>
          <a:prstGeom prst="rect">
            <a:avLst/>
          </a:prstGeom>
        </p:spPr>
        <p:txBody>
          <a:bodyPr vert="horz" wrap="square" lIns="91440" tIns="45720" rIns="91440" bIns="45720" rtlCol="0" anchor="t" anchorCtr="0">
            <a:spAutoFit/>
          </a:bodyPr>
          <a:lstStyle/>
          <a:p>
            <a:r>
              <a:rPr lang="en-US" dirty="0" smtClean="0"/>
              <a:t>Slide Title Here</a:t>
            </a:r>
            <a:endParaRPr lang="en-US" dirty="0"/>
          </a:p>
        </p:txBody>
      </p:sp>
      <p:sp>
        <p:nvSpPr>
          <p:cNvPr id="3" name="Text Placeholder 2"/>
          <p:cNvSpPr>
            <a:spLocks noGrp="1"/>
          </p:cNvSpPr>
          <p:nvPr>
            <p:ph type="body" idx="1"/>
          </p:nvPr>
        </p:nvSpPr>
        <p:spPr>
          <a:xfrm>
            <a:off x="657789" y="1555416"/>
            <a:ext cx="8089901" cy="1661993"/>
          </a:xfrm>
          <a:prstGeom prst="rect">
            <a:avLst/>
          </a:prstGeom>
        </p:spPr>
        <p:txBody>
          <a:bodyPr vert="horz" wrap="square" lIns="91440" tIns="45720" rIns="91440" bIns="45720" rtlCol="0">
            <a:noAutofit/>
          </a:bodyPr>
          <a:lstStyle/>
          <a:p>
            <a:pPr lvl="0"/>
            <a:r>
              <a:rPr lang="en-US" dirty="0" smtClean="0"/>
              <a:t>Click to edit bullet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DAB5EC3A-29DC-4460-AB8F-0DD1BAF5274D}" type="datetime1">
              <a:rPr lang="en-US" smtClean="0"/>
              <a:t>10/7/18</a:t>
            </a:fld>
            <a:endParaRPr lang="en-US" dirty="0"/>
          </a:p>
        </p:txBody>
      </p:sp>
      <p:sp>
        <p:nvSpPr>
          <p:cNvPr id="11"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smtClean="0"/>
              <a:t>Presentation Title and/or Sub Brand Name Here</a:t>
            </a:r>
            <a:endParaRPr lang="en-US" dirty="0"/>
          </a:p>
        </p:txBody>
      </p:sp>
      <p:sp>
        <p:nvSpPr>
          <p:cNvPr id="12"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cxnSp>
        <p:nvCxnSpPr>
          <p:cNvPr id="36" name="Straight Connector 35"/>
          <p:cNvCxnSpPr/>
          <p:nvPr/>
        </p:nvCxnSpPr>
        <p:spPr>
          <a:xfrm>
            <a:off x="365125" y="6250080"/>
            <a:ext cx="8413750" cy="0"/>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a:noFill/>
              </a14:hiddenFill>
            </a:ext>
          </a:extLst>
        </p:spPr>
      </p:cxnSp>
      <p:cxnSp>
        <p:nvCxnSpPr>
          <p:cNvPr id="9" name="Straight Connector 8"/>
          <p:cNvCxnSpPr/>
          <p:nvPr userDrawn="1"/>
        </p:nvCxnSpPr>
        <p:spPr>
          <a:xfrm>
            <a:off x="365125" y="6250080"/>
            <a:ext cx="8413750" cy="0"/>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a:noFill/>
              </a14:hiddenFill>
            </a:ext>
          </a:extLst>
        </p:spPr>
      </p:cxnSp>
      <p:pic>
        <p:nvPicPr>
          <p:cNvPr id="10" name="Picture 41"/>
          <p:cNvPicPr>
            <a:picLocks noChangeAspect="1" noChangeArrowheads="1"/>
          </p:cNvPicPr>
          <p:nvPr userDrawn="1"/>
        </p:nvPicPr>
        <p:blipFill rotWithShape="1">
          <a:blip r:embed="rId20">
            <a:extLst>
              <a:ext uri="{28A0092B-C50C-407E-A947-70E740481C1C}">
                <a14:useLocalDpi xmlns:a14="http://schemas.microsoft.com/office/drawing/2010/main" val="0"/>
              </a:ext>
            </a:extLst>
          </a:blip>
          <a:srcRect b="35957"/>
          <a:stretch/>
        </p:blipFill>
        <p:spPr bwMode="invGray">
          <a:xfrm>
            <a:off x="8131174" y="6392864"/>
            <a:ext cx="799313" cy="335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8672340"/>
      </p:ext>
    </p:extLst>
  </p:cSld>
  <p:clrMap bg1="lt1" tx1="dk1" bg2="lt2" tx2="dk2" accent1="accent1" accent2="accent2" accent3="accent3" accent4="accent4" accent5="accent5" accent6="accent6" hlink="hlink" folHlink="folHlink"/>
  <p:sldLayoutIdLst>
    <p:sldLayoutId id="2147483953" r:id="rId1"/>
    <p:sldLayoutId id="2147484002" r:id="rId2"/>
    <p:sldLayoutId id="2147484003" r:id="rId3"/>
    <p:sldLayoutId id="2147484004" r:id="rId4"/>
    <p:sldLayoutId id="2147484005" r:id="rId5"/>
    <p:sldLayoutId id="2147484006" r:id="rId6"/>
    <p:sldLayoutId id="2147484000" r:id="rId7"/>
    <p:sldLayoutId id="2147483960" r:id="rId8"/>
    <p:sldLayoutId id="2147483961" r:id="rId9"/>
    <p:sldLayoutId id="2147483962" r:id="rId10"/>
    <p:sldLayoutId id="2147483963" r:id="rId11"/>
    <p:sldLayoutId id="2147483964" r:id="rId12"/>
    <p:sldLayoutId id="2147483965" r:id="rId13"/>
    <p:sldLayoutId id="2147483966" r:id="rId14"/>
    <p:sldLayoutId id="2147483967" r:id="rId15"/>
    <p:sldLayoutId id="2147483968" r:id="rId16"/>
    <p:sldLayoutId id="2147483969" r:id="rId17"/>
    <p:sldLayoutId id="2147483970" r:id="rId18"/>
  </p:sldLayoutIdLst>
  <p:transition xmlns:p14="http://schemas.microsoft.com/office/powerpoint/2010/main">
    <p:fade/>
  </p:transition>
  <p:timing>
    <p:tnLst>
      <p:par>
        <p:cTn xmlns:p14="http://schemas.microsoft.com/office/powerpoint/2010/main" id="1" dur="indefinite" restart="never" nodeType="tmRoot"/>
      </p:par>
    </p:tnLst>
  </p:timing>
  <p:hf hdr="0"/>
  <p:txStyles>
    <p:titleStyle>
      <a:lvl1pPr algn="l" defTabSz="914400" rtl="0" eaLnBrk="1" latinLnBrk="0" hangingPunct="1">
        <a:lnSpc>
          <a:spcPct val="85000"/>
        </a:lnSpc>
        <a:spcBef>
          <a:spcPct val="0"/>
        </a:spcBef>
        <a:buNone/>
        <a:defRPr lang="en-US" sz="3600" b="0" kern="1200" cap="none" spc="0" baseline="0" dirty="0" smtClean="0">
          <a:solidFill>
            <a:schemeClr val="bg1"/>
          </a:solidFill>
          <a:latin typeface="+mn-lt"/>
          <a:ea typeface="+mj-ea"/>
          <a:cs typeface="Arial" pitchFamily="34" charset="0"/>
        </a:defRPr>
      </a:lvl1pPr>
    </p:titleStyle>
    <p:bodyStyle>
      <a:lvl1pPr marL="168275" indent="-168275" algn="l" defTabSz="914400" rtl="0" eaLnBrk="1" latinLnBrk="0" hangingPunct="1">
        <a:lnSpc>
          <a:spcPct val="90000"/>
        </a:lnSpc>
        <a:spcBef>
          <a:spcPts val="1400"/>
        </a:spcBef>
        <a:buClr>
          <a:schemeClr val="bg1"/>
        </a:buClr>
        <a:buFont typeface="Wingdings" panose="05000000000000000000" pitchFamily="2" charset="2"/>
        <a:buChar char="§"/>
        <a:defRPr lang="en-US" sz="2100" b="0" kern="1200" dirty="0" smtClean="0">
          <a:solidFill>
            <a:schemeClr val="bg1"/>
          </a:solidFill>
          <a:latin typeface="+mj-lt"/>
          <a:ea typeface="+mn-ea"/>
          <a:cs typeface="+mn-cs"/>
        </a:defRPr>
      </a:lvl1pPr>
      <a:lvl2pPr marL="457200" indent="-227013" algn="l" defTabSz="914400" rtl="0" eaLnBrk="1" latinLnBrk="0" hangingPunct="1">
        <a:lnSpc>
          <a:spcPct val="90000"/>
        </a:lnSpc>
        <a:spcBef>
          <a:spcPts val="1400"/>
        </a:spcBef>
        <a:buClr>
          <a:schemeClr val="bg1"/>
        </a:buClr>
        <a:buFont typeface="Arial" panose="020B0604020202020204" pitchFamily="34" charset="0"/>
        <a:buChar char="•"/>
        <a:defRPr lang="en-US" sz="2100" b="0" kern="1200" dirty="0" smtClean="0">
          <a:solidFill>
            <a:schemeClr val="bg1"/>
          </a:solidFill>
          <a:latin typeface="+mj-lt"/>
          <a:ea typeface="+mn-ea"/>
          <a:cs typeface="+mn-cs"/>
        </a:defRPr>
      </a:lvl2pPr>
      <a:lvl3pPr marL="742950" indent="-227013" algn="l" defTabSz="914400" rtl="0" eaLnBrk="1" latinLnBrk="0" hangingPunct="1">
        <a:lnSpc>
          <a:spcPct val="90000"/>
        </a:lnSpc>
        <a:spcBef>
          <a:spcPts val="1400"/>
        </a:spcBef>
        <a:buClr>
          <a:schemeClr val="bg1"/>
        </a:buClr>
        <a:buFont typeface="Arial" panose="020B0604020202020204" pitchFamily="34" charset="0"/>
        <a:buChar char="‒"/>
        <a:defRPr lang="en-US" sz="2100" b="0" kern="1200" dirty="0" smtClean="0">
          <a:solidFill>
            <a:schemeClr val="bg1"/>
          </a:solidFill>
          <a:latin typeface="+mj-lt"/>
          <a:ea typeface="+mn-ea"/>
          <a:cs typeface="+mn-cs"/>
        </a:defRPr>
      </a:lvl3pPr>
      <a:lvl4pPr marL="1028700" indent="-228600" algn="l" defTabSz="914400" rtl="0" eaLnBrk="1" latinLnBrk="0" hangingPunct="1">
        <a:lnSpc>
          <a:spcPct val="90000"/>
        </a:lnSpc>
        <a:spcBef>
          <a:spcPts val="1400"/>
        </a:spcBef>
        <a:buClr>
          <a:schemeClr val="bg1"/>
        </a:buClr>
        <a:buFont typeface="Wingdings" panose="05000000000000000000" pitchFamily="2" charset="2"/>
        <a:buChar char="§"/>
        <a:defRPr lang="en-US" sz="2100" b="0" kern="1200" dirty="0" smtClean="0">
          <a:solidFill>
            <a:schemeClr val="bg1"/>
          </a:solidFill>
          <a:latin typeface="+mj-lt"/>
          <a:ea typeface="+mn-ea"/>
          <a:cs typeface="+mn-cs"/>
        </a:defRPr>
      </a:lvl4pPr>
      <a:lvl5pPr marL="1312863" indent="-227013" algn="l" defTabSz="914400" rtl="0" eaLnBrk="1" latinLnBrk="0" hangingPunct="1">
        <a:lnSpc>
          <a:spcPct val="90000"/>
        </a:lnSpc>
        <a:spcBef>
          <a:spcPts val="1400"/>
        </a:spcBef>
        <a:buClr>
          <a:schemeClr val="bg1"/>
        </a:buClr>
        <a:buFont typeface="Arial" panose="020B0604020202020204" pitchFamily="34" charset="0"/>
        <a:buChar char="•"/>
        <a:defRPr lang="en-US" sz="2100" b="0" kern="1200" dirty="0">
          <a:solidFill>
            <a:schemeClr val="bg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Rectangle 4"/>
          <p:cNvSpPr/>
          <p:nvPr userDrawn="1"/>
        </p:nvSpPr>
        <p:spPr bwMode="invGray">
          <a:xfrm>
            <a:off x="0" y="6250080"/>
            <a:ext cx="9144000" cy="607920"/>
          </a:xfrm>
          <a:prstGeom prst="rect">
            <a:avLst/>
          </a:prstGeom>
          <a:solidFill>
            <a:schemeClr val="tx1"/>
          </a:solidFill>
          <a:ln w="19050" algn="ctr">
            <a:solidFill>
              <a:schemeClr val="tx1"/>
            </a:solid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2" name="Title Placeholder 1"/>
          <p:cNvSpPr>
            <a:spLocks noGrp="1"/>
          </p:cNvSpPr>
          <p:nvPr>
            <p:ph type="title"/>
          </p:nvPr>
        </p:nvSpPr>
        <p:spPr>
          <a:xfrm>
            <a:off x="655950" y="434358"/>
            <a:ext cx="8089900" cy="563231"/>
          </a:xfrm>
          <a:prstGeom prst="rect">
            <a:avLst/>
          </a:prstGeom>
        </p:spPr>
        <p:txBody>
          <a:bodyPr vert="horz" wrap="square" lIns="91440" tIns="45720" rIns="91440" bIns="45720" rtlCol="0" anchor="t" anchorCtr="0">
            <a:spAutoFit/>
          </a:bodyPr>
          <a:lstStyle/>
          <a:p>
            <a:r>
              <a:rPr lang="en-US" dirty="0" smtClean="0"/>
              <a:t>Slide Title Here</a:t>
            </a:r>
            <a:endParaRPr lang="en-US" dirty="0"/>
          </a:p>
        </p:txBody>
      </p:sp>
      <p:sp>
        <p:nvSpPr>
          <p:cNvPr id="3" name="Text Placeholder 2"/>
          <p:cNvSpPr>
            <a:spLocks noGrp="1"/>
          </p:cNvSpPr>
          <p:nvPr>
            <p:ph type="body" idx="1"/>
          </p:nvPr>
        </p:nvSpPr>
        <p:spPr>
          <a:xfrm>
            <a:off x="657789" y="1555416"/>
            <a:ext cx="8089901" cy="1661993"/>
          </a:xfrm>
          <a:prstGeom prst="rect">
            <a:avLst/>
          </a:prstGeom>
        </p:spPr>
        <p:txBody>
          <a:bodyPr vert="horz" wrap="square" lIns="91440" tIns="45720" rIns="91440" bIns="45720" rtlCol="0">
            <a:noAutofit/>
          </a:bodyPr>
          <a:lstStyle/>
          <a:p>
            <a:pPr lvl="0"/>
            <a:r>
              <a:rPr lang="en-US" dirty="0" smtClean="0"/>
              <a:t>Click to edit bullet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D092B5C8-A02F-48BB-85A9-4E6693BB4284}" type="datetime1">
              <a:rPr lang="en-US" smtClean="0"/>
              <a:t>10/7/18</a:t>
            </a:fld>
            <a:endParaRPr lang="en-US" dirty="0"/>
          </a:p>
        </p:txBody>
      </p:sp>
      <p:sp>
        <p:nvSpPr>
          <p:cNvPr id="11"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smtClean="0"/>
              <a:t>Presentation Title and/or Sub Brand Name Here</a:t>
            </a:r>
            <a:endParaRPr lang="en-US" dirty="0"/>
          </a:p>
        </p:txBody>
      </p:sp>
      <p:sp>
        <p:nvSpPr>
          <p:cNvPr id="12"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pic>
        <p:nvPicPr>
          <p:cNvPr id="9" name="Picture 41"/>
          <p:cNvPicPr>
            <a:picLocks noChangeAspect="1" noChangeArrowheads="1"/>
          </p:cNvPicPr>
          <p:nvPr userDrawn="1"/>
        </p:nvPicPr>
        <p:blipFill rotWithShape="1">
          <a:blip r:embed="rId20">
            <a:extLst>
              <a:ext uri="{28A0092B-C50C-407E-A947-70E740481C1C}">
                <a14:useLocalDpi xmlns:a14="http://schemas.microsoft.com/office/drawing/2010/main" val="0"/>
              </a:ext>
            </a:extLst>
          </a:blip>
          <a:srcRect b="35957"/>
          <a:stretch/>
        </p:blipFill>
        <p:spPr bwMode="invGray">
          <a:xfrm>
            <a:off x="8131174" y="6392864"/>
            <a:ext cx="799313" cy="335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87434878"/>
      </p:ext>
    </p:extLst>
  </p:cSld>
  <p:clrMap bg1="lt1" tx1="dk1" bg2="lt2" tx2="dk2" accent1="accent1" accent2="accent2" accent3="accent3" accent4="accent4" accent5="accent5" accent6="accent6" hlink="hlink" folHlink="folHlink"/>
  <p:sldLayoutIdLst>
    <p:sldLayoutId id="2147484007" r:id="rId1"/>
    <p:sldLayoutId id="2147483972" r:id="rId2"/>
    <p:sldLayoutId id="2147484008" r:id="rId3"/>
    <p:sldLayoutId id="2147484009" r:id="rId4"/>
    <p:sldLayoutId id="2147484010" r:id="rId5"/>
    <p:sldLayoutId id="2147484011" r:id="rId6"/>
    <p:sldLayoutId id="2147484001" r:id="rId7"/>
    <p:sldLayoutId id="2147483979" r:id="rId8"/>
    <p:sldLayoutId id="2147483980" r:id="rId9"/>
    <p:sldLayoutId id="2147483981" r:id="rId10"/>
    <p:sldLayoutId id="2147483982" r:id="rId11"/>
    <p:sldLayoutId id="2147483983" r:id="rId12"/>
    <p:sldLayoutId id="2147483984" r:id="rId13"/>
    <p:sldLayoutId id="2147483985" r:id="rId14"/>
    <p:sldLayoutId id="2147483986" r:id="rId15"/>
    <p:sldLayoutId id="2147483987" r:id="rId16"/>
    <p:sldLayoutId id="2147483988" r:id="rId17"/>
    <p:sldLayoutId id="2147483989" r:id="rId18"/>
  </p:sldLayoutIdLst>
  <p:transition xmlns:p14="http://schemas.microsoft.com/office/powerpoint/2010/main">
    <p:fade/>
  </p:transition>
  <p:timing>
    <p:tnLst>
      <p:par>
        <p:cTn xmlns:p14="http://schemas.microsoft.com/office/powerpoint/2010/main" id="1" dur="indefinite" restart="never" nodeType="tmRoot"/>
      </p:par>
    </p:tnLst>
  </p:timing>
  <p:hf hdr="0"/>
  <p:txStyles>
    <p:titleStyle>
      <a:lvl1pPr algn="l" defTabSz="914400" rtl="0" eaLnBrk="1" latinLnBrk="0" hangingPunct="1">
        <a:lnSpc>
          <a:spcPct val="85000"/>
        </a:lnSpc>
        <a:spcBef>
          <a:spcPct val="0"/>
        </a:spcBef>
        <a:buNone/>
        <a:defRPr lang="en-US" sz="3600" b="0" kern="1200" cap="none" spc="0" baseline="0" dirty="0" smtClean="0">
          <a:solidFill>
            <a:schemeClr val="tx1"/>
          </a:solidFill>
          <a:latin typeface="+mn-lt"/>
          <a:ea typeface="+mj-ea"/>
          <a:cs typeface="Arial" pitchFamily="34" charset="0"/>
        </a:defRPr>
      </a:lvl1pPr>
    </p:titleStyle>
    <p:bodyStyle>
      <a:lvl1pPr marL="168275" indent="-168275" algn="l" defTabSz="914400" rtl="0" eaLnBrk="1" latinLnBrk="0" hangingPunct="1">
        <a:lnSpc>
          <a:spcPct val="90000"/>
        </a:lnSpc>
        <a:spcBef>
          <a:spcPts val="1400"/>
        </a:spcBef>
        <a:buClr>
          <a:schemeClr val="accent1"/>
        </a:buClr>
        <a:buFont typeface="Wingdings" panose="05000000000000000000" pitchFamily="2" charset="2"/>
        <a:buChar char="§"/>
        <a:defRPr lang="en-US" sz="2100" b="0" kern="1200" dirty="0" smtClean="0">
          <a:solidFill>
            <a:schemeClr val="tx1"/>
          </a:solidFill>
          <a:latin typeface="+mj-lt"/>
          <a:ea typeface="+mn-ea"/>
          <a:cs typeface="+mn-cs"/>
        </a:defRPr>
      </a:lvl1pPr>
      <a:lvl2pPr marL="457200" indent="-227013" algn="l" defTabSz="914400" rtl="0" eaLnBrk="1" latinLnBrk="0" hangingPunct="1">
        <a:lnSpc>
          <a:spcPct val="90000"/>
        </a:lnSpc>
        <a:spcBef>
          <a:spcPts val="1400"/>
        </a:spcBef>
        <a:buClr>
          <a:schemeClr val="accent1"/>
        </a:buClr>
        <a:buFont typeface="Arial" panose="020B0604020202020204" pitchFamily="34" charset="0"/>
        <a:buChar char="•"/>
        <a:defRPr lang="en-US" sz="2100" b="0" kern="1200" dirty="0" smtClean="0">
          <a:solidFill>
            <a:schemeClr val="tx1"/>
          </a:solidFill>
          <a:latin typeface="+mj-lt"/>
          <a:ea typeface="+mn-ea"/>
          <a:cs typeface="+mn-cs"/>
        </a:defRPr>
      </a:lvl2pPr>
      <a:lvl3pPr marL="742950" indent="-227013" algn="l" defTabSz="914400" rtl="0" eaLnBrk="1" latinLnBrk="0" hangingPunct="1">
        <a:lnSpc>
          <a:spcPct val="90000"/>
        </a:lnSpc>
        <a:spcBef>
          <a:spcPts val="1400"/>
        </a:spcBef>
        <a:buClr>
          <a:schemeClr val="accent1"/>
        </a:buClr>
        <a:buFont typeface="Arial" panose="020B0604020202020204" pitchFamily="34" charset="0"/>
        <a:buChar char="‒"/>
        <a:defRPr lang="en-US" sz="2100" b="0" kern="1200" dirty="0" smtClean="0">
          <a:solidFill>
            <a:schemeClr val="tx1"/>
          </a:solidFill>
          <a:latin typeface="+mj-lt"/>
          <a:ea typeface="+mn-ea"/>
          <a:cs typeface="+mn-cs"/>
        </a:defRPr>
      </a:lvl3pPr>
      <a:lvl4pPr marL="1028700" indent="-228600" algn="l" defTabSz="914400" rtl="0" eaLnBrk="1" latinLnBrk="0" hangingPunct="1">
        <a:lnSpc>
          <a:spcPct val="90000"/>
        </a:lnSpc>
        <a:spcBef>
          <a:spcPts val="1400"/>
        </a:spcBef>
        <a:buClr>
          <a:schemeClr val="accent1"/>
        </a:buClr>
        <a:buFont typeface="Wingdings" panose="05000000000000000000" pitchFamily="2" charset="2"/>
        <a:buChar char="§"/>
        <a:defRPr lang="en-US" sz="2100" b="0" kern="1200" dirty="0" smtClean="0">
          <a:solidFill>
            <a:schemeClr val="tx1"/>
          </a:solidFill>
          <a:latin typeface="+mj-lt"/>
          <a:ea typeface="+mn-ea"/>
          <a:cs typeface="+mn-cs"/>
        </a:defRPr>
      </a:lvl4pPr>
      <a:lvl5pPr marL="1312863" indent="-227013" algn="l" defTabSz="914400" rtl="0" eaLnBrk="1" latinLnBrk="0" hangingPunct="1">
        <a:lnSpc>
          <a:spcPct val="90000"/>
        </a:lnSpc>
        <a:spcBef>
          <a:spcPts val="1400"/>
        </a:spcBef>
        <a:buClr>
          <a:schemeClr val="accent1"/>
        </a:buClr>
        <a:buFont typeface="Arial" panose="020B0604020202020204" pitchFamily="34" charset="0"/>
        <a:buChar char="•"/>
        <a:defRPr lang="en-US" sz="2100" b="0" kern="1200" dirty="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17.png"/><Relationship Id="rId1" Type="http://schemas.openxmlformats.org/officeDocument/2006/relationships/vmlDrawing" Target="../drawings/vmlDrawing1.vml"/><Relationship Id="rId2"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chart" Target="../charts/char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chart" Target="../charts/char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chart" Target="../charts/char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chart" Target="../charts/char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chart" Target="../charts/chart9.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18.emf"/><Relationship Id="rId1" Type="http://schemas.openxmlformats.org/officeDocument/2006/relationships/vmlDrawing" Target="../drawings/vmlDrawing2.vml"/><Relationship Id="rId2"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15.xml"/><Relationship Id="rId2"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chart" Target="../charts/char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8.png"/><Relationship Id="rId3" Type="http://schemas.openxmlformats.org/officeDocument/2006/relationships/image" Target="../media/image2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chart" Target="../charts/char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1.png"/><Relationship Id="rId3" Type="http://schemas.openxmlformats.org/officeDocument/2006/relationships/image" Target="../media/image3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chart" Target="../charts/char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chart" Target="../charts/char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8605" y="2849426"/>
            <a:ext cx="6595720" cy="652743"/>
          </a:xfrm>
        </p:spPr>
        <p:txBody>
          <a:bodyPr/>
          <a:lstStyle/>
          <a:p>
            <a:r>
              <a:rPr lang="en-US" dirty="0" smtClean="0">
                <a:ea typeface="MS PGothic" charset="0"/>
              </a:rPr>
              <a:t>A</a:t>
            </a:r>
            <a:r>
              <a:rPr lang="en-US" dirty="0" smtClean="0">
                <a:ea typeface="MS PGothic" charset="0"/>
              </a:rPr>
              <a:t>ging and life tables</a:t>
            </a:r>
            <a:endParaRPr lang="en-US" dirty="0"/>
          </a:p>
        </p:txBody>
      </p:sp>
      <p:sp>
        <p:nvSpPr>
          <p:cNvPr id="3" name="Text Placeholder 2"/>
          <p:cNvSpPr>
            <a:spLocks noGrp="1"/>
          </p:cNvSpPr>
          <p:nvPr>
            <p:ph type="body" idx="1"/>
          </p:nvPr>
        </p:nvSpPr>
        <p:spPr/>
        <p:txBody>
          <a:bodyPr/>
          <a:lstStyle/>
          <a:p>
            <a:r>
              <a:rPr lang="en-US" dirty="0">
                <a:ea typeface="MS PGothic" charset="0"/>
              </a:rPr>
              <a:t/>
            </a:r>
            <a:br>
              <a:rPr lang="en-US" dirty="0">
                <a:ea typeface="MS PGothic" charset="0"/>
              </a:rPr>
            </a:br>
            <a:endParaRPr lang="en-US" dirty="0"/>
          </a:p>
        </p:txBody>
      </p:sp>
      <p:sp>
        <p:nvSpPr>
          <p:cNvPr id="11" name="Text Placeholder 10"/>
          <p:cNvSpPr>
            <a:spLocks noGrp="1"/>
          </p:cNvSpPr>
          <p:nvPr>
            <p:ph type="body" sz="quarter" idx="10"/>
          </p:nvPr>
        </p:nvSpPr>
        <p:spPr>
          <a:xfrm>
            <a:off x="747713" y="4667513"/>
            <a:ext cx="6477000" cy="193675"/>
          </a:xfrm>
        </p:spPr>
        <p:txBody>
          <a:bodyPr/>
          <a:lstStyle/>
          <a:p>
            <a:pPr>
              <a:lnSpc>
                <a:spcPct val="100000"/>
              </a:lnSpc>
            </a:pPr>
            <a:r>
              <a:rPr lang="en-US" dirty="0" smtClean="0">
                <a:latin typeface="+mn-lt"/>
              </a:rPr>
              <a:t>Nadia Diamond-Smith, PhD, MSc</a:t>
            </a:r>
          </a:p>
          <a:p>
            <a:endParaRPr lang="en-US" dirty="0"/>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7458" name="Text Box 2"/>
          <p:cNvSpPr txBox="1">
            <a:spLocks noChangeArrowheads="1"/>
          </p:cNvSpPr>
          <p:nvPr/>
        </p:nvSpPr>
        <p:spPr bwMode="auto">
          <a:xfrm>
            <a:off x="1211263" y="1935163"/>
            <a:ext cx="6257925" cy="457200"/>
          </a:xfrm>
          <a:prstGeom prst="rect">
            <a:avLst/>
          </a:prstGeom>
          <a:noFill/>
          <a:ln w="12700" cap="sq">
            <a:noFill/>
            <a:miter lim="800000"/>
            <a:headEnd type="none" w="sm" len="sm"/>
            <a:tailEnd type="none" w="sm" len="sm"/>
          </a:ln>
          <a:effectLst/>
        </p:spPr>
        <p:txBody>
          <a:bodyPr>
            <a:spAutoFit/>
          </a:bodyPr>
          <a:lstStyle/>
          <a:p>
            <a:pPr>
              <a:spcBef>
                <a:spcPct val="50000"/>
              </a:spcBef>
            </a:pPr>
            <a:r>
              <a:rPr lang="en-US" sz="2400">
                <a:latin typeface="Times New Roman" pitchFamily="18" charset="0"/>
              </a:rPr>
              <a:t>Page 21 fig 1.3</a:t>
            </a:r>
          </a:p>
        </p:txBody>
      </p:sp>
      <p:graphicFrame>
        <p:nvGraphicFramePr>
          <p:cNvPr id="147459" name="Object 3"/>
          <p:cNvGraphicFramePr>
            <a:graphicFrameLocks noChangeAspect="1"/>
          </p:cNvGraphicFramePr>
          <p:nvPr/>
        </p:nvGraphicFramePr>
        <p:xfrm>
          <a:off x="561975" y="639763"/>
          <a:ext cx="8067675" cy="5091112"/>
        </p:xfrm>
        <a:graphic>
          <a:graphicData uri="http://schemas.openxmlformats.org/presentationml/2006/ole">
            <mc:AlternateContent xmlns:mc="http://schemas.openxmlformats.org/markup-compatibility/2006">
              <mc:Choice xmlns:v="urn:schemas-microsoft-com:vml" Requires="v">
                <p:oleObj spid="_x0000_s2070" name="Photo Editor Photo" r:id="rId3" imgW="21495238" imgH="12161905" progId="">
                  <p:embed/>
                </p:oleObj>
              </mc:Choice>
              <mc:Fallback>
                <p:oleObj name="Photo Editor Photo" r:id="rId3" imgW="21495238" imgH="12161905"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975" y="639763"/>
                        <a:ext cx="8067675" cy="5091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7460" name="Text Box 4"/>
          <p:cNvSpPr txBox="1">
            <a:spLocks noChangeArrowheads="1"/>
          </p:cNvSpPr>
          <p:nvPr/>
        </p:nvSpPr>
        <p:spPr bwMode="auto">
          <a:xfrm>
            <a:off x="228600" y="228600"/>
            <a:ext cx="8686800" cy="457200"/>
          </a:xfrm>
          <a:prstGeom prst="rect">
            <a:avLst/>
          </a:prstGeom>
          <a:noFill/>
          <a:ln w="9525">
            <a:noFill/>
            <a:miter lim="800000"/>
            <a:headEnd/>
            <a:tailEnd/>
          </a:ln>
          <a:effectLst/>
        </p:spPr>
        <p:txBody>
          <a:bodyPr>
            <a:spAutoFit/>
          </a:bodyPr>
          <a:lstStyle/>
          <a:p>
            <a:pPr>
              <a:spcBef>
                <a:spcPct val="50000"/>
              </a:spcBef>
            </a:pPr>
            <a:r>
              <a:rPr lang="en-US" sz="2400"/>
              <a:t>Rectangularization is evident in places where data is available</a:t>
            </a:r>
          </a:p>
        </p:txBody>
      </p:sp>
      <p:sp>
        <p:nvSpPr>
          <p:cNvPr id="5" name="Footer Placeholder 5"/>
          <p:cNvSpPr>
            <a:spLocks noGrp="1"/>
          </p:cNvSpPr>
          <p:nvPr>
            <p:ph type="ftr" sz="quarter" idx="3"/>
          </p:nvPr>
        </p:nvSpPr>
        <p:spPr>
          <a:xfrm>
            <a:off x="729161" y="6470128"/>
            <a:ext cx="4310907" cy="137980"/>
          </a:xfrm>
        </p:spPr>
        <p:txBody>
          <a:bodyPr/>
          <a:lstStyle/>
          <a:p>
            <a:r>
              <a:rPr lang="en-US" dirty="0" smtClean="0"/>
              <a:t>Acknowledgement to Zachary Zimmer</a:t>
            </a:r>
            <a:endParaRPr lang="en-US" dirty="0"/>
          </a:p>
        </p:txBody>
      </p:sp>
    </p:spTree>
    <p:extLst>
      <p:ext uri="{BB962C8B-B14F-4D97-AF65-F5344CB8AC3E}">
        <p14:creationId xmlns:p14="http://schemas.microsoft.com/office/powerpoint/2010/main" val="238853077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7" name="Rectangle 3"/>
          <p:cNvSpPr>
            <a:spLocks noGrp="1" noChangeArrowheads="1"/>
          </p:cNvSpPr>
          <p:nvPr>
            <p:ph type="body" idx="1"/>
          </p:nvPr>
        </p:nvSpPr>
        <p:spPr>
          <a:xfrm>
            <a:off x="381000" y="1600200"/>
            <a:ext cx="8229600" cy="3306763"/>
          </a:xfrm>
        </p:spPr>
        <p:txBody>
          <a:bodyPr/>
          <a:lstStyle/>
          <a:p>
            <a:pPr>
              <a:spcBef>
                <a:spcPct val="0"/>
              </a:spcBef>
              <a:buFontTx/>
              <a:buNone/>
            </a:pPr>
            <a:r>
              <a:rPr lang="en-US" sz="2400" dirty="0" smtClean="0"/>
              <a:t>Are </a:t>
            </a:r>
            <a:r>
              <a:rPr lang="en-US" sz="2400" dirty="0"/>
              <a:t>the extra years of life healthy years, or are we extending our years lived in poor </a:t>
            </a:r>
            <a:r>
              <a:rPr lang="en-US" sz="2400" dirty="0" smtClean="0"/>
              <a:t>health?</a:t>
            </a:r>
            <a:endParaRPr lang="en-US" sz="2400" dirty="0"/>
          </a:p>
          <a:p>
            <a:pPr>
              <a:spcBef>
                <a:spcPct val="0"/>
              </a:spcBef>
              <a:buFontTx/>
              <a:buNone/>
            </a:pPr>
            <a:endParaRPr lang="en-US" sz="2400" dirty="0"/>
          </a:p>
          <a:p>
            <a:pPr>
              <a:spcBef>
                <a:spcPct val="0"/>
              </a:spcBef>
              <a:buFontTx/>
              <a:buNone/>
            </a:pPr>
            <a:r>
              <a:rPr lang="en-US" sz="2400" dirty="0"/>
              <a:t>.</a:t>
            </a:r>
          </a:p>
          <a:p>
            <a:pPr>
              <a:spcBef>
                <a:spcPct val="0"/>
              </a:spcBef>
              <a:buFontTx/>
              <a:buNone/>
            </a:pPr>
            <a:endParaRPr lang="en-US" sz="2400" dirty="0"/>
          </a:p>
        </p:txBody>
      </p:sp>
      <p:sp>
        <p:nvSpPr>
          <p:cNvPr id="4" name="Text Box 3"/>
          <p:cNvSpPr txBox="1">
            <a:spLocks noChangeArrowheads="1"/>
          </p:cNvSpPr>
          <p:nvPr/>
        </p:nvSpPr>
        <p:spPr bwMode="auto">
          <a:xfrm>
            <a:off x="286407" y="609600"/>
            <a:ext cx="8534400" cy="923330"/>
          </a:xfrm>
          <a:prstGeom prst="rect">
            <a:avLst/>
          </a:prstGeom>
          <a:noFill/>
          <a:ln w="9525">
            <a:noFill/>
            <a:miter lim="800000"/>
            <a:headEnd/>
            <a:tailEnd/>
          </a:ln>
          <a:effectLst/>
        </p:spPr>
        <p:txBody>
          <a:bodyPr>
            <a:spAutoFit/>
          </a:bodyPr>
          <a:lstStyle/>
          <a:p>
            <a:pPr marL="342900" indent="-342900"/>
            <a:r>
              <a:rPr lang="en-US" b="1" dirty="0" smtClean="0">
                <a:solidFill>
                  <a:srgbClr val="000099"/>
                </a:solidFill>
              </a:rPr>
              <a:t>QUANTITY VERSUS QUALITY OF LIFE</a:t>
            </a:r>
            <a:endParaRPr lang="en-US" dirty="0">
              <a:solidFill>
                <a:srgbClr val="000099"/>
              </a:solidFill>
            </a:endParaRPr>
          </a:p>
          <a:p>
            <a:pPr marL="342900" indent="-342900"/>
            <a:r>
              <a:rPr lang="en-US" dirty="0"/>
              <a:t>	</a:t>
            </a:r>
          </a:p>
          <a:p>
            <a:pPr marL="342900" indent="-342900"/>
            <a:r>
              <a:rPr lang="en-US" dirty="0">
                <a:solidFill>
                  <a:srgbClr val="CCFF66"/>
                </a:solidFill>
              </a:rPr>
              <a:t>	</a:t>
            </a:r>
            <a:endParaRPr lang="en-US" b="1" dirty="0"/>
          </a:p>
        </p:txBody>
      </p:sp>
      <p:sp>
        <p:nvSpPr>
          <p:cNvPr id="6" name="Rectangle 3"/>
          <p:cNvSpPr txBox="1">
            <a:spLocks noChangeArrowheads="1"/>
          </p:cNvSpPr>
          <p:nvPr/>
        </p:nvSpPr>
        <p:spPr bwMode="auto">
          <a:xfrm>
            <a:off x="457200" y="2514600"/>
            <a:ext cx="8229600" cy="3382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dirty="0" smtClean="0">
                <a:ln>
                  <a:noFill/>
                </a:ln>
                <a:solidFill>
                  <a:schemeClr val="tx1"/>
                </a:solidFill>
                <a:effectLst/>
                <a:uLnTx/>
                <a:uFillTx/>
                <a:latin typeface="+mn-lt"/>
                <a:ea typeface="+mn-ea"/>
                <a:cs typeface="+mn-cs"/>
              </a:rPr>
              <a:t>Optimistic view: There has been a compression of morbidity into the final years of life.</a:t>
            </a:r>
          </a:p>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dirty="0" smtClean="0">
                <a:ln>
                  <a:noFill/>
                </a:ln>
                <a:solidFill>
                  <a:schemeClr val="tx1"/>
                </a:solidFill>
                <a:effectLst/>
                <a:uLnTx/>
                <a:uFillTx/>
                <a:latin typeface="+mn-lt"/>
                <a:ea typeface="+mn-ea"/>
                <a:cs typeface="+mn-cs"/>
              </a:rPr>
              <a:t>Pessimistic view: Modern medicine extends life but it does so by saving people from dying without giving them years of healthy life.</a:t>
            </a:r>
          </a:p>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chemeClr val="tx1"/>
              </a:solidFill>
              <a:effectLst/>
              <a:uLnTx/>
              <a:uFillTx/>
              <a:latin typeface="+mn-lt"/>
              <a:ea typeface="+mn-ea"/>
              <a:cs typeface="+mn-cs"/>
            </a:endParaRPr>
          </a:p>
        </p:txBody>
      </p:sp>
      <p:sp>
        <p:nvSpPr>
          <p:cNvPr id="5" name="Footer Placeholder 5"/>
          <p:cNvSpPr>
            <a:spLocks noGrp="1"/>
          </p:cNvSpPr>
          <p:nvPr>
            <p:ph type="ftr" sz="quarter" idx="4294967295"/>
          </p:nvPr>
        </p:nvSpPr>
        <p:spPr>
          <a:xfrm>
            <a:off x="729161" y="6470128"/>
            <a:ext cx="4310907" cy="137980"/>
          </a:xfrm>
          <a:prstGeom prst="rect">
            <a:avLst/>
          </a:prstGeom>
        </p:spPr>
        <p:txBody>
          <a:bodyPr/>
          <a:lstStyle/>
          <a:p>
            <a:r>
              <a:rPr lang="en-US" dirty="0" smtClean="0"/>
              <a:t>Acknowledgement to Zachary Zimmer</a:t>
            </a:r>
            <a:endParaRPr lang="en-US" dirty="0"/>
          </a:p>
        </p:txBody>
      </p:sp>
    </p:spTree>
    <p:extLst>
      <p:ext uri="{BB962C8B-B14F-4D97-AF65-F5344CB8AC3E}">
        <p14:creationId xmlns:p14="http://schemas.microsoft.com/office/powerpoint/2010/main" val="25966021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2"/>
          <p:cNvGraphicFramePr>
            <a:graphicFrameLocks noChangeAspect="1"/>
          </p:cNvGraphicFramePr>
          <p:nvPr/>
        </p:nvGraphicFramePr>
        <p:xfrm>
          <a:off x="409575" y="1193800"/>
          <a:ext cx="7986713" cy="5145088"/>
        </p:xfrm>
        <a:graphic>
          <a:graphicData uri="http://schemas.openxmlformats.org/drawingml/2006/chart">
            <c:chart xmlns:c="http://schemas.openxmlformats.org/drawingml/2006/chart" xmlns:r="http://schemas.openxmlformats.org/officeDocument/2006/relationships" r:id="rId2"/>
          </a:graphicData>
        </a:graphic>
      </p:graphicFrame>
      <p:sp>
        <p:nvSpPr>
          <p:cNvPr id="155651" name="Rectangle 3"/>
          <p:cNvSpPr>
            <a:spLocks noChangeArrowheads="1"/>
          </p:cNvSpPr>
          <p:nvPr/>
        </p:nvSpPr>
        <p:spPr bwMode="auto">
          <a:xfrm>
            <a:off x="5635625" y="1962150"/>
            <a:ext cx="2432050" cy="366713"/>
          </a:xfrm>
          <a:prstGeom prst="rect">
            <a:avLst/>
          </a:prstGeom>
          <a:noFill/>
          <a:ln w="12700" cap="sq">
            <a:noFill/>
            <a:miter lim="800000"/>
            <a:headEnd type="none" w="sm" len="sm"/>
            <a:tailEnd type="none" w="sm" len="sm"/>
          </a:ln>
          <a:effectLst/>
        </p:spPr>
        <p:txBody>
          <a:bodyPr wrap="none">
            <a:spAutoFit/>
          </a:bodyPr>
          <a:lstStyle/>
          <a:p>
            <a:r>
              <a:rPr lang="en-US" b="1">
                <a:solidFill>
                  <a:schemeClr val="hlink"/>
                </a:solidFill>
              </a:rPr>
              <a:t>Proportion surviving</a:t>
            </a:r>
          </a:p>
        </p:txBody>
      </p:sp>
      <p:sp>
        <p:nvSpPr>
          <p:cNvPr id="155652" name="Rectangle 4"/>
          <p:cNvSpPr>
            <a:spLocks noChangeArrowheads="1"/>
          </p:cNvSpPr>
          <p:nvPr/>
        </p:nvSpPr>
        <p:spPr bwMode="auto">
          <a:xfrm>
            <a:off x="5080000" y="2743200"/>
            <a:ext cx="1263650" cy="641350"/>
          </a:xfrm>
          <a:prstGeom prst="rect">
            <a:avLst/>
          </a:prstGeom>
          <a:noFill/>
          <a:ln w="12700" cap="sq">
            <a:noFill/>
            <a:miter lim="800000"/>
            <a:headEnd type="none" w="sm" len="sm"/>
            <a:tailEnd type="none" w="sm" len="sm"/>
          </a:ln>
          <a:effectLst/>
        </p:spPr>
        <p:txBody>
          <a:bodyPr wrap="none">
            <a:spAutoFit/>
          </a:bodyPr>
          <a:lstStyle/>
          <a:p>
            <a:r>
              <a:rPr lang="en-US" b="1" dirty="0">
                <a:solidFill>
                  <a:schemeClr val="tx2"/>
                </a:solidFill>
              </a:rPr>
              <a:t>Surviving</a:t>
            </a:r>
          </a:p>
          <a:p>
            <a:r>
              <a:rPr lang="en-US" b="1" dirty="0">
                <a:solidFill>
                  <a:schemeClr val="tx2"/>
                </a:solidFill>
              </a:rPr>
              <a:t>unhealthy</a:t>
            </a:r>
          </a:p>
        </p:txBody>
      </p:sp>
      <p:sp>
        <p:nvSpPr>
          <p:cNvPr id="155653" name="Rectangle 5"/>
          <p:cNvSpPr>
            <a:spLocks noChangeArrowheads="1"/>
          </p:cNvSpPr>
          <p:nvPr/>
        </p:nvSpPr>
        <p:spPr bwMode="auto">
          <a:xfrm>
            <a:off x="1598613" y="2770188"/>
            <a:ext cx="2089150" cy="366712"/>
          </a:xfrm>
          <a:prstGeom prst="rect">
            <a:avLst/>
          </a:prstGeom>
          <a:noFill/>
          <a:ln w="12700" cap="sq">
            <a:noFill/>
            <a:miter lim="800000"/>
            <a:headEnd type="none" w="sm" len="sm"/>
            <a:tailEnd type="none" w="sm" len="sm"/>
          </a:ln>
          <a:effectLst/>
        </p:spPr>
        <p:txBody>
          <a:bodyPr wrap="none">
            <a:spAutoFit/>
          </a:bodyPr>
          <a:lstStyle/>
          <a:p>
            <a:r>
              <a:rPr lang="en-US" b="1" dirty="0">
                <a:solidFill>
                  <a:srgbClr val="666633"/>
                </a:solidFill>
              </a:rPr>
              <a:t>Surviving healthy</a:t>
            </a:r>
          </a:p>
        </p:txBody>
      </p:sp>
      <p:sp>
        <p:nvSpPr>
          <p:cNvPr id="155654" name="Rectangle 6"/>
          <p:cNvSpPr>
            <a:spLocks noChangeArrowheads="1"/>
          </p:cNvSpPr>
          <p:nvPr/>
        </p:nvSpPr>
        <p:spPr bwMode="auto">
          <a:xfrm>
            <a:off x="685800" y="228600"/>
            <a:ext cx="7772400" cy="663575"/>
          </a:xfrm>
          <a:prstGeom prst="rect">
            <a:avLst/>
          </a:prstGeom>
          <a:noFill/>
          <a:ln w="9525">
            <a:noFill/>
            <a:miter lim="800000"/>
            <a:headEnd/>
            <a:tailEnd/>
          </a:ln>
          <a:effectLst/>
        </p:spPr>
        <p:txBody>
          <a:bodyPr lIns="92075" tIns="46038" rIns="92075" bIns="46038" anchor="ctr"/>
          <a:lstStyle/>
          <a:p>
            <a:pPr algn="ctr"/>
            <a:r>
              <a:rPr lang="en-US" sz="2800">
                <a:solidFill>
                  <a:schemeClr val="tx2"/>
                </a:solidFill>
                <a:effectLst>
                  <a:outerShdw blurRad="38100" dist="38100" dir="2700000" algn="tl">
                    <a:srgbClr val="FFFFFF"/>
                  </a:outerShdw>
                </a:effectLst>
              </a:rPr>
              <a:t>Standardized survival, disability, and morbidity curves</a:t>
            </a:r>
          </a:p>
        </p:txBody>
      </p:sp>
      <p:sp>
        <p:nvSpPr>
          <p:cNvPr id="7" name="Footer Placeholder 5"/>
          <p:cNvSpPr>
            <a:spLocks noGrp="1"/>
          </p:cNvSpPr>
          <p:nvPr>
            <p:ph type="ftr" sz="quarter" idx="3"/>
          </p:nvPr>
        </p:nvSpPr>
        <p:spPr>
          <a:xfrm>
            <a:off x="729161" y="6470128"/>
            <a:ext cx="4310907" cy="137980"/>
          </a:xfrm>
        </p:spPr>
        <p:txBody>
          <a:bodyPr/>
          <a:lstStyle/>
          <a:p>
            <a:r>
              <a:rPr lang="en-US" dirty="0" smtClean="0"/>
              <a:t>Acknowledgement to Zachary Zimmer</a:t>
            </a:r>
            <a:endParaRPr lang="en-US" dirty="0"/>
          </a:p>
        </p:txBody>
      </p:sp>
    </p:spTree>
    <p:extLst>
      <p:ext uri="{BB962C8B-B14F-4D97-AF65-F5344CB8AC3E}">
        <p14:creationId xmlns:p14="http://schemas.microsoft.com/office/powerpoint/2010/main" val="352720572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2"/>
          <p:cNvGraphicFramePr>
            <a:graphicFrameLocks noChangeAspect="1"/>
          </p:cNvGraphicFramePr>
          <p:nvPr/>
        </p:nvGraphicFramePr>
        <p:xfrm>
          <a:off x="409575" y="1193800"/>
          <a:ext cx="7986713" cy="5145088"/>
        </p:xfrm>
        <a:graphic>
          <a:graphicData uri="http://schemas.openxmlformats.org/drawingml/2006/chart">
            <c:chart xmlns:c="http://schemas.openxmlformats.org/drawingml/2006/chart" xmlns:r="http://schemas.openxmlformats.org/officeDocument/2006/relationships" r:id="rId2"/>
          </a:graphicData>
        </a:graphic>
      </p:graphicFrame>
      <p:sp>
        <p:nvSpPr>
          <p:cNvPr id="155651" name="Rectangle 3"/>
          <p:cNvSpPr>
            <a:spLocks noChangeArrowheads="1"/>
          </p:cNvSpPr>
          <p:nvPr/>
        </p:nvSpPr>
        <p:spPr bwMode="auto">
          <a:xfrm>
            <a:off x="5791200" y="1524000"/>
            <a:ext cx="2432050" cy="366713"/>
          </a:xfrm>
          <a:prstGeom prst="rect">
            <a:avLst/>
          </a:prstGeom>
          <a:noFill/>
          <a:ln w="12700" cap="sq">
            <a:noFill/>
            <a:miter lim="800000"/>
            <a:headEnd type="none" w="sm" len="sm"/>
            <a:tailEnd type="none" w="sm" len="sm"/>
          </a:ln>
          <a:effectLst/>
        </p:spPr>
        <p:txBody>
          <a:bodyPr wrap="none">
            <a:spAutoFit/>
          </a:bodyPr>
          <a:lstStyle/>
          <a:p>
            <a:r>
              <a:rPr lang="en-US" b="1" dirty="0">
                <a:solidFill>
                  <a:schemeClr val="hlink"/>
                </a:solidFill>
              </a:rPr>
              <a:t>Proportion surviving</a:t>
            </a:r>
          </a:p>
        </p:txBody>
      </p:sp>
      <p:sp>
        <p:nvSpPr>
          <p:cNvPr id="155654" name="Rectangle 6"/>
          <p:cNvSpPr>
            <a:spLocks noChangeArrowheads="1"/>
          </p:cNvSpPr>
          <p:nvPr/>
        </p:nvSpPr>
        <p:spPr bwMode="auto">
          <a:xfrm>
            <a:off x="685800" y="228600"/>
            <a:ext cx="7772400" cy="663575"/>
          </a:xfrm>
          <a:prstGeom prst="rect">
            <a:avLst/>
          </a:prstGeom>
          <a:noFill/>
          <a:ln w="9525">
            <a:noFill/>
            <a:miter lim="800000"/>
            <a:headEnd/>
            <a:tailEnd/>
          </a:ln>
          <a:effectLst/>
        </p:spPr>
        <p:txBody>
          <a:bodyPr lIns="92075" tIns="46038" rIns="92075" bIns="46038" anchor="ctr"/>
          <a:lstStyle/>
          <a:p>
            <a:pPr algn="ctr"/>
            <a:r>
              <a:rPr lang="en-US" sz="2800" dirty="0">
                <a:solidFill>
                  <a:schemeClr val="tx2"/>
                </a:solidFill>
                <a:effectLst>
                  <a:outerShdw blurRad="38100" dist="38100" dir="2700000" algn="tl">
                    <a:srgbClr val="FFFFFF"/>
                  </a:outerShdw>
                </a:effectLst>
              </a:rPr>
              <a:t>Standardized survival, disability, and morbidity curves</a:t>
            </a:r>
          </a:p>
        </p:txBody>
      </p:sp>
      <p:sp>
        <p:nvSpPr>
          <p:cNvPr id="5" name="Footer Placeholder 5"/>
          <p:cNvSpPr>
            <a:spLocks noGrp="1"/>
          </p:cNvSpPr>
          <p:nvPr>
            <p:ph type="ftr" sz="quarter" idx="3"/>
          </p:nvPr>
        </p:nvSpPr>
        <p:spPr>
          <a:xfrm>
            <a:off x="729161" y="6470128"/>
            <a:ext cx="4310907" cy="137980"/>
          </a:xfrm>
        </p:spPr>
        <p:txBody>
          <a:bodyPr/>
          <a:lstStyle/>
          <a:p>
            <a:r>
              <a:rPr lang="en-US" dirty="0" smtClean="0"/>
              <a:t>Acknowledgement to Zachary Zimmer</a:t>
            </a:r>
            <a:endParaRPr lang="en-US" dirty="0"/>
          </a:p>
        </p:txBody>
      </p:sp>
    </p:spTree>
    <p:extLst>
      <p:ext uri="{BB962C8B-B14F-4D97-AF65-F5344CB8AC3E}">
        <p14:creationId xmlns:p14="http://schemas.microsoft.com/office/powerpoint/2010/main" val="234461194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2"/>
          <p:cNvGraphicFramePr>
            <a:graphicFrameLocks noChangeAspect="1"/>
          </p:cNvGraphicFramePr>
          <p:nvPr/>
        </p:nvGraphicFramePr>
        <p:xfrm>
          <a:off x="409575" y="1193800"/>
          <a:ext cx="7986713" cy="5145088"/>
        </p:xfrm>
        <a:graphic>
          <a:graphicData uri="http://schemas.openxmlformats.org/drawingml/2006/chart">
            <c:chart xmlns:c="http://schemas.openxmlformats.org/drawingml/2006/chart" xmlns:r="http://schemas.openxmlformats.org/officeDocument/2006/relationships" r:id="rId2"/>
          </a:graphicData>
        </a:graphic>
      </p:graphicFrame>
      <p:sp>
        <p:nvSpPr>
          <p:cNvPr id="155651" name="Rectangle 3"/>
          <p:cNvSpPr>
            <a:spLocks noChangeArrowheads="1"/>
          </p:cNvSpPr>
          <p:nvPr/>
        </p:nvSpPr>
        <p:spPr bwMode="auto">
          <a:xfrm>
            <a:off x="5791200" y="1524000"/>
            <a:ext cx="2432050" cy="366713"/>
          </a:xfrm>
          <a:prstGeom prst="rect">
            <a:avLst/>
          </a:prstGeom>
          <a:noFill/>
          <a:ln w="12700" cap="sq">
            <a:noFill/>
            <a:miter lim="800000"/>
            <a:headEnd type="none" w="sm" len="sm"/>
            <a:tailEnd type="none" w="sm" len="sm"/>
          </a:ln>
          <a:effectLst/>
        </p:spPr>
        <p:txBody>
          <a:bodyPr wrap="none">
            <a:spAutoFit/>
          </a:bodyPr>
          <a:lstStyle/>
          <a:p>
            <a:r>
              <a:rPr lang="en-US" b="1" dirty="0">
                <a:solidFill>
                  <a:schemeClr val="hlink"/>
                </a:solidFill>
              </a:rPr>
              <a:t>Proportion surviving</a:t>
            </a:r>
          </a:p>
        </p:txBody>
      </p:sp>
      <p:sp>
        <p:nvSpPr>
          <p:cNvPr id="155654" name="Rectangle 6"/>
          <p:cNvSpPr>
            <a:spLocks noChangeArrowheads="1"/>
          </p:cNvSpPr>
          <p:nvPr/>
        </p:nvSpPr>
        <p:spPr bwMode="auto">
          <a:xfrm>
            <a:off x="685800" y="228600"/>
            <a:ext cx="7772400" cy="663575"/>
          </a:xfrm>
          <a:prstGeom prst="rect">
            <a:avLst/>
          </a:prstGeom>
          <a:noFill/>
          <a:ln w="9525">
            <a:noFill/>
            <a:miter lim="800000"/>
            <a:headEnd/>
            <a:tailEnd/>
          </a:ln>
          <a:effectLst/>
        </p:spPr>
        <p:txBody>
          <a:bodyPr lIns="92075" tIns="46038" rIns="92075" bIns="46038" anchor="ctr"/>
          <a:lstStyle/>
          <a:p>
            <a:pPr algn="ctr"/>
            <a:r>
              <a:rPr lang="en-US" sz="2800" dirty="0" smtClean="0">
                <a:solidFill>
                  <a:schemeClr val="tx2"/>
                </a:solidFill>
                <a:effectLst>
                  <a:outerShdw blurRad="38100" dist="38100" dir="2700000" algn="tl">
                    <a:srgbClr val="FFFFFF"/>
                  </a:outerShdw>
                </a:effectLst>
              </a:rPr>
              <a:t>Expansion of morbidity – longer life worsening health</a:t>
            </a:r>
            <a:endParaRPr lang="en-US" sz="2800" dirty="0">
              <a:solidFill>
                <a:schemeClr val="tx2"/>
              </a:solidFill>
              <a:effectLst>
                <a:outerShdw blurRad="38100" dist="38100" dir="2700000" algn="tl">
                  <a:srgbClr val="FFFFFF"/>
                </a:outerShdw>
              </a:effectLst>
            </a:endParaRPr>
          </a:p>
        </p:txBody>
      </p:sp>
      <p:sp>
        <p:nvSpPr>
          <p:cNvPr id="5" name="Rectangle 4"/>
          <p:cNvSpPr>
            <a:spLocks noChangeArrowheads="1"/>
          </p:cNvSpPr>
          <p:nvPr/>
        </p:nvSpPr>
        <p:spPr bwMode="auto">
          <a:xfrm>
            <a:off x="5080000" y="2743200"/>
            <a:ext cx="1263650" cy="641350"/>
          </a:xfrm>
          <a:prstGeom prst="rect">
            <a:avLst/>
          </a:prstGeom>
          <a:noFill/>
          <a:ln w="12700" cap="sq">
            <a:noFill/>
            <a:miter lim="800000"/>
            <a:headEnd type="none" w="sm" len="sm"/>
            <a:tailEnd type="none" w="sm" len="sm"/>
          </a:ln>
          <a:effectLst/>
        </p:spPr>
        <p:txBody>
          <a:bodyPr wrap="none">
            <a:spAutoFit/>
          </a:bodyPr>
          <a:lstStyle/>
          <a:p>
            <a:r>
              <a:rPr lang="en-US" b="1" dirty="0">
                <a:solidFill>
                  <a:schemeClr val="tx2"/>
                </a:solidFill>
              </a:rPr>
              <a:t>Surviving</a:t>
            </a:r>
          </a:p>
          <a:p>
            <a:r>
              <a:rPr lang="en-US" b="1" dirty="0">
                <a:solidFill>
                  <a:schemeClr val="tx2"/>
                </a:solidFill>
              </a:rPr>
              <a:t>unhealthy</a:t>
            </a:r>
          </a:p>
        </p:txBody>
      </p:sp>
      <p:sp>
        <p:nvSpPr>
          <p:cNvPr id="6" name="Rectangle 5"/>
          <p:cNvSpPr>
            <a:spLocks noChangeArrowheads="1"/>
          </p:cNvSpPr>
          <p:nvPr/>
        </p:nvSpPr>
        <p:spPr bwMode="auto">
          <a:xfrm>
            <a:off x="1598613" y="2770188"/>
            <a:ext cx="2089150" cy="366712"/>
          </a:xfrm>
          <a:prstGeom prst="rect">
            <a:avLst/>
          </a:prstGeom>
          <a:noFill/>
          <a:ln w="12700" cap="sq">
            <a:noFill/>
            <a:miter lim="800000"/>
            <a:headEnd type="none" w="sm" len="sm"/>
            <a:tailEnd type="none" w="sm" len="sm"/>
          </a:ln>
          <a:effectLst/>
        </p:spPr>
        <p:txBody>
          <a:bodyPr wrap="none">
            <a:spAutoFit/>
          </a:bodyPr>
          <a:lstStyle/>
          <a:p>
            <a:r>
              <a:rPr lang="en-US" b="1" dirty="0">
                <a:solidFill>
                  <a:srgbClr val="666633"/>
                </a:solidFill>
              </a:rPr>
              <a:t>Surviving healthy</a:t>
            </a:r>
          </a:p>
        </p:txBody>
      </p:sp>
      <p:sp>
        <p:nvSpPr>
          <p:cNvPr id="7" name="Footer Placeholder 5"/>
          <p:cNvSpPr>
            <a:spLocks noGrp="1"/>
          </p:cNvSpPr>
          <p:nvPr>
            <p:ph type="ftr" sz="quarter" idx="3"/>
          </p:nvPr>
        </p:nvSpPr>
        <p:spPr>
          <a:xfrm>
            <a:off x="729161" y="6470128"/>
            <a:ext cx="4310907" cy="137980"/>
          </a:xfrm>
        </p:spPr>
        <p:txBody>
          <a:bodyPr/>
          <a:lstStyle/>
          <a:p>
            <a:r>
              <a:rPr lang="en-US" dirty="0" smtClean="0"/>
              <a:t>Acknowledgement to Zachary Zimmer</a:t>
            </a:r>
            <a:endParaRPr lang="en-US" dirty="0"/>
          </a:p>
        </p:txBody>
      </p:sp>
    </p:spTree>
    <p:extLst>
      <p:ext uri="{BB962C8B-B14F-4D97-AF65-F5344CB8AC3E}">
        <p14:creationId xmlns:p14="http://schemas.microsoft.com/office/powerpoint/2010/main" val="179670762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2"/>
          <p:cNvGraphicFramePr>
            <a:graphicFrameLocks noChangeAspect="1"/>
          </p:cNvGraphicFramePr>
          <p:nvPr/>
        </p:nvGraphicFramePr>
        <p:xfrm>
          <a:off x="409575" y="1193800"/>
          <a:ext cx="7986713" cy="5145088"/>
        </p:xfrm>
        <a:graphic>
          <a:graphicData uri="http://schemas.openxmlformats.org/drawingml/2006/chart">
            <c:chart xmlns:c="http://schemas.openxmlformats.org/drawingml/2006/chart" xmlns:r="http://schemas.openxmlformats.org/officeDocument/2006/relationships" r:id="rId2"/>
          </a:graphicData>
        </a:graphic>
      </p:graphicFrame>
      <p:sp>
        <p:nvSpPr>
          <p:cNvPr id="155651" name="Rectangle 3"/>
          <p:cNvSpPr>
            <a:spLocks noChangeArrowheads="1"/>
          </p:cNvSpPr>
          <p:nvPr/>
        </p:nvSpPr>
        <p:spPr bwMode="auto">
          <a:xfrm>
            <a:off x="5791200" y="1524000"/>
            <a:ext cx="2432050" cy="366713"/>
          </a:xfrm>
          <a:prstGeom prst="rect">
            <a:avLst/>
          </a:prstGeom>
          <a:noFill/>
          <a:ln w="12700" cap="sq">
            <a:noFill/>
            <a:miter lim="800000"/>
            <a:headEnd type="none" w="sm" len="sm"/>
            <a:tailEnd type="none" w="sm" len="sm"/>
          </a:ln>
          <a:effectLst/>
        </p:spPr>
        <p:txBody>
          <a:bodyPr wrap="none">
            <a:spAutoFit/>
          </a:bodyPr>
          <a:lstStyle/>
          <a:p>
            <a:r>
              <a:rPr lang="en-US" b="1" dirty="0">
                <a:solidFill>
                  <a:schemeClr val="hlink"/>
                </a:solidFill>
              </a:rPr>
              <a:t>Proportion surviving</a:t>
            </a:r>
          </a:p>
        </p:txBody>
      </p:sp>
      <p:sp>
        <p:nvSpPr>
          <p:cNvPr id="155654" name="Rectangle 6"/>
          <p:cNvSpPr>
            <a:spLocks noChangeArrowheads="1"/>
          </p:cNvSpPr>
          <p:nvPr/>
        </p:nvSpPr>
        <p:spPr bwMode="auto">
          <a:xfrm>
            <a:off x="685800" y="228600"/>
            <a:ext cx="7772400" cy="663575"/>
          </a:xfrm>
          <a:prstGeom prst="rect">
            <a:avLst/>
          </a:prstGeom>
          <a:noFill/>
          <a:ln w="9525">
            <a:noFill/>
            <a:miter lim="800000"/>
            <a:headEnd/>
            <a:tailEnd/>
          </a:ln>
          <a:effectLst/>
        </p:spPr>
        <p:txBody>
          <a:bodyPr lIns="92075" tIns="46038" rIns="92075" bIns="46038" anchor="ctr"/>
          <a:lstStyle/>
          <a:p>
            <a:pPr algn="ctr"/>
            <a:r>
              <a:rPr lang="en-US" sz="2800" dirty="0" smtClean="0">
                <a:solidFill>
                  <a:schemeClr val="tx2"/>
                </a:solidFill>
                <a:effectLst>
                  <a:outerShdw blurRad="38100" dist="38100" dir="2700000" algn="tl">
                    <a:srgbClr val="FFFFFF"/>
                  </a:outerShdw>
                </a:effectLst>
              </a:rPr>
              <a:t>Compression of morbidity – longer life better health</a:t>
            </a:r>
            <a:endParaRPr lang="en-US" sz="2800" dirty="0">
              <a:solidFill>
                <a:schemeClr val="tx2"/>
              </a:solidFill>
              <a:effectLst>
                <a:outerShdw blurRad="38100" dist="38100" dir="2700000" algn="tl">
                  <a:srgbClr val="FFFFFF"/>
                </a:outerShdw>
              </a:effectLst>
            </a:endParaRPr>
          </a:p>
        </p:txBody>
      </p:sp>
      <p:sp>
        <p:nvSpPr>
          <p:cNvPr id="5" name="Rectangle 4"/>
          <p:cNvSpPr>
            <a:spLocks noChangeArrowheads="1"/>
          </p:cNvSpPr>
          <p:nvPr/>
        </p:nvSpPr>
        <p:spPr bwMode="auto">
          <a:xfrm>
            <a:off x="5080000" y="2743200"/>
            <a:ext cx="1263650" cy="641350"/>
          </a:xfrm>
          <a:prstGeom prst="rect">
            <a:avLst/>
          </a:prstGeom>
          <a:noFill/>
          <a:ln w="12700" cap="sq">
            <a:noFill/>
            <a:miter lim="800000"/>
            <a:headEnd type="none" w="sm" len="sm"/>
            <a:tailEnd type="none" w="sm" len="sm"/>
          </a:ln>
          <a:effectLst/>
        </p:spPr>
        <p:txBody>
          <a:bodyPr wrap="none">
            <a:spAutoFit/>
          </a:bodyPr>
          <a:lstStyle/>
          <a:p>
            <a:r>
              <a:rPr lang="en-US" b="1" dirty="0">
                <a:solidFill>
                  <a:schemeClr val="tx2"/>
                </a:solidFill>
              </a:rPr>
              <a:t>Surviving</a:t>
            </a:r>
          </a:p>
          <a:p>
            <a:r>
              <a:rPr lang="en-US" b="1" dirty="0">
                <a:solidFill>
                  <a:schemeClr val="tx2"/>
                </a:solidFill>
              </a:rPr>
              <a:t>unhealthy</a:t>
            </a:r>
          </a:p>
        </p:txBody>
      </p:sp>
      <p:sp>
        <p:nvSpPr>
          <p:cNvPr id="6" name="Rectangle 5"/>
          <p:cNvSpPr>
            <a:spLocks noChangeArrowheads="1"/>
          </p:cNvSpPr>
          <p:nvPr/>
        </p:nvSpPr>
        <p:spPr bwMode="auto">
          <a:xfrm>
            <a:off x="1598613" y="2770188"/>
            <a:ext cx="2089150" cy="366712"/>
          </a:xfrm>
          <a:prstGeom prst="rect">
            <a:avLst/>
          </a:prstGeom>
          <a:noFill/>
          <a:ln w="12700" cap="sq">
            <a:noFill/>
            <a:miter lim="800000"/>
            <a:headEnd type="none" w="sm" len="sm"/>
            <a:tailEnd type="none" w="sm" len="sm"/>
          </a:ln>
          <a:effectLst/>
        </p:spPr>
        <p:txBody>
          <a:bodyPr wrap="none">
            <a:spAutoFit/>
          </a:bodyPr>
          <a:lstStyle/>
          <a:p>
            <a:r>
              <a:rPr lang="en-US" b="1" dirty="0">
                <a:solidFill>
                  <a:srgbClr val="666633"/>
                </a:solidFill>
              </a:rPr>
              <a:t>Surviving healthy</a:t>
            </a:r>
          </a:p>
        </p:txBody>
      </p:sp>
      <p:sp>
        <p:nvSpPr>
          <p:cNvPr id="7" name="Footer Placeholder 5"/>
          <p:cNvSpPr>
            <a:spLocks noGrp="1"/>
          </p:cNvSpPr>
          <p:nvPr>
            <p:ph type="ftr" sz="quarter" idx="3"/>
          </p:nvPr>
        </p:nvSpPr>
        <p:spPr>
          <a:xfrm>
            <a:off x="729161" y="6470128"/>
            <a:ext cx="4310907" cy="137980"/>
          </a:xfrm>
        </p:spPr>
        <p:txBody>
          <a:bodyPr/>
          <a:lstStyle/>
          <a:p>
            <a:r>
              <a:rPr lang="en-US" dirty="0" smtClean="0"/>
              <a:t>Acknowledgement to Zachary Zimmer</a:t>
            </a:r>
            <a:endParaRPr lang="en-US" dirty="0"/>
          </a:p>
        </p:txBody>
      </p:sp>
    </p:spTree>
    <p:extLst>
      <p:ext uri="{BB962C8B-B14F-4D97-AF65-F5344CB8AC3E}">
        <p14:creationId xmlns:p14="http://schemas.microsoft.com/office/powerpoint/2010/main" val="331321863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2"/>
          <p:cNvGraphicFramePr>
            <a:graphicFrameLocks noChangeAspect="1"/>
          </p:cNvGraphicFramePr>
          <p:nvPr/>
        </p:nvGraphicFramePr>
        <p:xfrm>
          <a:off x="409575" y="1193800"/>
          <a:ext cx="7986713" cy="5145088"/>
        </p:xfrm>
        <a:graphic>
          <a:graphicData uri="http://schemas.openxmlformats.org/drawingml/2006/chart">
            <c:chart xmlns:c="http://schemas.openxmlformats.org/drawingml/2006/chart" xmlns:r="http://schemas.openxmlformats.org/officeDocument/2006/relationships" r:id="rId2"/>
          </a:graphicData>
        </a:graphic>
      </p:graphicFrame>
      <p:sp>
        <p:nvSpPr>
          <p:cNvPr id="155651" name="Rectangle 3"/>
          <p:cNvSpPr>
            <a:spLocks noChangeArrowheads="1"/>
          </p:cNvSpPr>
          <p:nvPr/>
        </p:nvSpPr>
        <p:spPr bwMode="auto">
          <a:xfrm>
            <a:off x="5791200" y="1524000"/>
            <a:ext cx="2432050" cy="366713"/>
          </a:xfrm>
          <a:prstGeom prst="rect">
            <a:avLst/>
          </a:prstGeom>
          <a:noFill/>
          <a:ln w="12700" cap="sq">
            <a:noFill/>
            <a:miter lim="800000"/>
            <a:headEnd type="none" w="sm" len="sm"/>
            <a:tailEnd type="none" w="sm" len="sm"/>
          </a:ln>
          <a:effectLst/>
        </p:spPr>
        <p:txBody>
          <a:bodyPr wrap="none">
            <a:spAutoFit/>
          </a:bodyPr>
          <a:lstStyle/>
          <a:p>
            <a:r>
              <a:rPr lang="en-US" b="1" dirty="0">
                <a:solidFill>
                  <a:schemeClr val="hlink"/>
                </a:solidFill>
              </a:rPr>
              <a:t>Proportion surviving</a:t>
            </a:r>
          </a:p>
        </p:txBody>
      </p:sp>
      <p:sp>
        <p:nvSpPr>
          <p:cNvPr id="155654" name="Rectangle 6"/>
          <p:cNvSpPr>
            <a:spLocks noChangeArrowheads="1"/>
          </p:cNvSpPr>
          <p:nvPr/>
        </p:nvSpPr>
        <p:spPr bwMode="auto">
          <a:xfrm>
            <a:off x="685800" y="228600"/>
            <a:ext cx="7772400" cy="663575"/>
          </a:xfrm>
          <a:prstGeom prst="rect">
            <a:avLst/>
          </a:prstGeom>
          <a:noFill/>
          <a:ln w="9525">
            <a:noFill/>
            <a:miter lim="800000"/>
            <a:headEnd/>
            <a:tailEnd/>
          </a:ln>
          <a:effectLst/>
        </p:spPr>
        <p:txBody>
          <a:bodyPr lIns="92075" tIns="46038" rIns="92075" bIns="46038" anchor="ctr"/>
          <a:lstStyle/>
          <a:p>
            <a:pPr algn="ctr"/>
            <a:r>
              <a:rPr lang="en-US" sz="2800" dirty="0" smtClean="0">
                <a:solidFill>
                  <a:schemeClr val="tx2"/>
                </a:solidFill>
                <a:effectLst>
                  <a:outerShdw blurRad="38100" dist="38100" dir="2700000" algn="tl">
                    <a:srgbClr val="FFFFFF"/>
                  </a:outerShdw>
                </a:effectLst>
              </a:rPr>
              <a:t>Dynamic equilibrium – healthy years to increase proportionately to total years</a:t>
            </a:r>
            <a:endParaRPr lang="en-US" sz="2800" dirty="0">
              <a:solidFill>
                <a:schemeClr val="tx2"/>
              </a:solidFill>
              <a:effectLst>
                <a:outerShdw blurRad="38100" dist="38100" dir="2700000" algn="tl">
                  <a:srgbClr val="FFFFFF"/>
                </a:outerShdw>
              </a:effectLst>
            </a:endParaRPr>
          </a:p>
        </p:txBody>
      </p:sp>
      <p:sp>
        <p:nvSpPr>
          <p:cNvPr id="5" name="Rectangle 4"/>
          <p:cNvSpPr>
            <a:spLocks noChangeArrowheads="1"/>
          </p:cNvSpPr>
          <p:nvPr/>
        </p:nvSpPr>
        <p:spPr bwMode="auto">
          <a:xfrm>
            <a:off x="5715000" y="2286000"/>
            <a:ext cx="1263650" cy="641350"/>
          </a:xfrm>
          <a:prstGeom prst="rect">
            <a:avLst/>
          </a:prstGeom>
          <a:noFill/>
          <a:ln w="12700" cap="sq">
            <a:noFill/>
            <a:miter lim="800000"/>
            <a:headEnd type="none" w="sm" len="sm"/>
            <a:tailEnd type="none" w="sm" len="sm"/>
          </a:ln>
          <a:effectLst/>
        </p:spPr>
        <p:txBody>
          <a:bodyPr wrap="none">
            <a:spAutoFit/>
          </a:bodyPr>
          <a:lstStyle/>
          <a:p>
            <a:r>
              <a:rPr lang="en-US" b="1" dirty="0">
                <a:solidFill>
                  <a:schemeClr val="tx2"/>
                </a:solidFill>
              </a:rPr>
              <a:t>Surviving</a:t>
            </a:r>
          </a:p>
          <a:p>
            <a:r>
              <a:rPr lang="en-US" b="1" dirty="0">
                <a:solidFill>
                  <a:schemeClr val="tx2"/>
                </a:solidFill>
              </a:rPr>
              <a:t>unhealthy</a:t>
            </a:r>
          </a:p>
        </p:txBody>
      </p:sp>
      <p:sp>
        <p:nvSpPr>
          <p:cNvPr id="6" name="Rectangle 5"/>
          <p:cNvSpPr>
            <a:spLocks noChangeArrowheads="1"/>
          </p:cNvSpPr>
          <p:nvPr/>
        </p:nvSpPr>
        <p:spPr bwMode="auto">
          <a:xfrm>
            <a:off x="3048000" y="2819400"/>
            <a:ext cx="2089150" cy="366712"/>
          </a:xfrm>
          <a:prstGeom prst="rect">
            <a:avLst/>
          </a:prstGeom>
          <a:noFill/>
          <a:ln w="12700" cap="sq">
            <a:noFill/>
            <a:miter lim="800000"/>
            <a:headEnd type="none" w="sm" len="sm"/>
            <a:tailEnd type="none" w="sm" len="sm"/>
          </a:ln>
          <a:effectLst/>
        </p:spPr>
        <p:txBody>
          <a:bodyPr wrap="none">
            <a:spAutoFit/>
          </a:bodyPr>
          <a:lstStyle/>
          <a:p>
            <a:r>
              <a:rPr lang="en-US" b="1" dirty="0">
                <a:solidFill>
                  <a:srgbClr val="666633"/>
                </a:solidFill>
              </a:rPr>
              <a:t>Surviving healthy</a:t>
            </a:r>
          </a:p>
        </p:txBody>
      </p:sp>
      <p:sp>
        <p:nvSpPr>
          <p:cNvPr id="7" name="Footer Placeholder 5"/>
          <p:cNvSpPr>
            <a:spLocks noGrp="1"/>
          </p:cNvSpPr>
          <p:nvPr>
            <p:ph type="ftr" sz="quarter" idx="3"/>
          </p:nvPr>
        </p:nvSpPr>
        <p:spPr>
          <a:xfrm>
            <a:off x="729161" y="6470128"/>
            <a:ext cx="4310907" cy="137980"/>
          </a:xfrm>
        </p:spPr>
        <p:txBody>
          <a:bodyPr/>
          <a:lstStyle/>
          <a:p>
            <a:r>
              <a:rPr lang="en-US" dirty="0" smtClean="0"/>
              <a:t>Acknowledgement to Zachary Zimmer</a:t>
            </a:r>
            <a:endParaRPr lang="en-US" dirty="0"/>
          </a:p>
        </p:txBody>
      </p:sp>
    </p:spTree>
    <p:extLst>
      <p:ext uri="{BB962C8B-B14F-4D97-AF65-F5344CB8AC3E}">
        <p14:creationId xmlns:p14="http://schemas.microsoft.com/office/powerpoint/2010/main" val="341823533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2"/>
            <a:ext cx="8089901" cy="577081"/>
          </a:xfrm>
        </p:spPr>
        <p:txBody>
          <a:bodyPr/>
          <a:lstStyle/>
          <a:p>
            <a:r>
              <a:rPr lang="en-US" dirty="0" smtClean="0"/>
              <a:t>Dependency Ratio</a:t>
            </a:r>
            <a:endParaRPr lang="en-US" dirty="0"/>
          </a:p>
        </p:txBody>
      </p:sp>
      <p:sp>
        <p:nvSpPr>
          <p:cNvPr id="3" name="Content Placeholder 2"/>
          <p:cNvSpPr>
            <a:spLocks noGrp="1"/>
          </p:cNvSpPr>
          <p:nvPr>
            <p:ph idx="1"/>
          </p:nvPr>
        </p:nvSpPr>
        <p:spPr/>
        <p:txBody>
          <a:bodyPr/>
          <a:lstStyle/>
          <a:p>
            <a:r>
              <a:rPr lang="en-US" dirty="0" smtClean="0">
                <a:latin typeface="+mn-lt"/>
              </a:rPr>
              <a:t>Ratio describing the number of people of working age compared to older and/or younger people of non-working age in a population</a:t>
            </a:r>
          </a:p>
          <a:p>
            <a:r>
              <a:rPr lang="en-US" dirty="0" smtClean="0">
                <a:latin typeface="+mn-lt"/>
              </a:rPr>
              <a:t>Way to describe the burden of aging populations and/or growing populations on the working age population </a:t>
            </a:r>
          </a:p>
          <a:p>
            <a:pPr lvl="1"/>
            <a:r>
              <a:rPr lang="en-US" dirty="0" smtClean="0">
                <a:latin typeface="+mn-lt"/>
              </a:rPr>
              <a:t>Burden in care giving, financial support, government resources </a:t>
            </a:r>
          </a:p>
          <a:p>
            <a:endParaRPr lang="en-US" dirty="0">
              <a:latin typeface="+mn-lt"/>
            </a:endParaRPr>
          </a:p>
          <a:p>
            <a:pPr marL="0" indent="0">
              <a:buNone/>
            </a:pPr>
            <a:endParaRPr lang="en-US" dirty="0" smtClean="0">
              <a:latin typeface="+mn-lt"/>
            </a:endParaRPr>
          </a:p>
          <a:p>
            <a:pPr marL="0" indent="0">
              <a:buNone/>
            </a:pPr>
            <a:endParaRPr lang="en-US" dirty="0" smtClean="0">
              <a:latin typeface="+mn-lt"/>
            </a:endParaRPr>
          </a:p>
          <a:p>
            <a:r>
              <a:rPr lang="en-US" dirty="0" smtClean="0">
                <a:latin typeface="+mn-lt"/>
              </a:rPr>
              <a:t>Can also calculate the youth and elderly dependency ratios on their own	</a:t>
            </a:r>
            <a:endParaRPr lang="en-US" dirty="0">
              <a:latin typeface="+mn-lt"/>
            </a:endParaRPr>
          </a:p>
        </p:txBody>
      </p:sp>
      <p:sp>
        <p:nvSpPr>
          <p:cNvPr id="4" name="Text Placeholder 3"/>
          <p:cNvSpPr>
            <a:spLocks noGrp="1"/>
          </p:cNvSpPr>
          <p:nvPr>
            <p:ph type="body" idx="10"/>
          </p:nvPr>
        </p:nvSpPr>
        <p:spPr/>
        <p:txBody>
          <a:bodyPr/>
          <a:lstStyle/>
          <a:p>
            <a:endParaRPr lang="en-US"/>
          </a:p>
        </p:txBody>
      </p:sp>
      <p:sp>
        <p:nvSpPr>
          <p:cNvPr id="5" name="Date Placeholder 4"/>
          <p:cNvSpPr>
            <a:spLocks noGrp="1"/>
          </p:cNvSpPr>
          <p:nvPr>
            <p:ph type="dt" sz="half" idx="2"/>
          </p:nvPr>
        </p:nvSpPr>
        <p:spPr/>
        <p:txBody>
          <a:bodyPr/>
          <a:lstStyle/>
          <a:p>
            <a:fld id="{BE4F006E-5431-4BDD-8829-6B0B1D987D3A}" type="datetime1">
              <a:rPr lang="en-US" smtClean="0"/>
              <a:t>10/7/18</a:t>
            </a:fld>
            <a:endParaRPr lang="en-US" dirty="0"/>
          </a:p>
        </p:txBody>
      </p:sp>
      <p:sp>
        <p:nvSpPr>
          <p:cNvPr id="7" name="Slide Number Placeholder 6"/>
          <p:cNvSpPr>
            <a:spLocks noGrp="1"/>
          </p:cNvSpPr>
          <p:nvPr>
            <p:ph type="sldNum" sz="quarter" idx="4"/>
          </p:nvPr>
        </p:nvSpPr>
        <p:spPr/>
        <p:txBody>
          <a:bodyPr/>
          <a:lstStyle/>
          <a:p>
            <a:fld id="{7BCC8D0D-EAEC-449D-9161-023DFF90F2E2}" type="slidenum">
              <a:rPr lang="en-US" smtClean="0"/>
              <a:pPr/>
              <a:t>17</a:t>
            </a:fld>
            <a:endParaRPr lang="en-US" dirty="0"/>
          </a:p>
        </p:txBody>
      </p:sp>
      <p:graphicFrame>
        <p:nvGraphicFramePr>
          <p:cNvPr id="8" name="Object 7"/>
          <p:cNvGraphicFramePr>
            <a:graphicFrameLocks noChangeAspect="1"/>
          </p:cNvGraphicFramePr>
          <p:nvPr>
            <p:extLst>
              <p:ext uri="{D42A27DB-BD31-4B8C-83A1-F6EECF244321}">
                <p14:modId xmlns:p14="http://schemas.microsoft.com/office/powerpoint/2010/main" val="325963057"/>
              </p:ext>
            </p:extLst>
          </p:nvPr>
        </p:nvGraphicFramePr>
        <p:xfrm>
          <a:off x="729161" y="4167764"/>
          <a:ext cx="7293116" cy="978629"/>
        </p:xfrm>
        <a:graphic>
          <a:graphicData uri="http://schemas.openxmlformats.org/presentationml/2006/ole">
            <mc:AlternateContent xmlns:mc="http://schemas.openxmlformats.org/markup-compatibility/2006">
              <mc:Choice xmlns:v="urn:schemas-microsoft-com:vml" Requires="v">
                <p:oleObj spid="_x0000_s1074" name="Equation" r:id="rId3" imgW="3975100" imgH="533400" progId="Equation.3">
                  <p:embed/>
                </p:oleObj>
              </mc:Choice>
              <mc:Fallback>
                <p:oleObj name="Equation" r:id="rId3" imgW="3975100" imgH="533400" progId="Equation.3">
                  <p:embed/>
                  <p:pic>
                    <p:nvPicPr>
                      <p:cNvPr id="0" name=""/>
                      <p:cNvPicPr/>
                      <p:nvPr/>
                    </p:nvPicPr>
                    <p:blipFill>
                      <a:blip r:embed="rId4"/>
                      <a:stretch>
                        <a:fillRect/>
                      </a:stretch>
                    </p:blipFill>
                    <p:spPr>
                      <a:xfrm>
                        <a:off x="729161" y="4167764"/>
                        <a:ext cx="7293116" cy="978629"/>
                      </a:xfrm>
                      <a:prstGeom prst="rect">
                        <a:avLst/>
                      </a:prstGeom>
                    </p:spPr>
                  </p:pic>
                </p:oleObj>
              </mc:Fallback>
            </mc:AlternateContent>
          </a:graphicData>
        </a:graphic>
      </p:graphicFrame>
    </p:spTree>
    <p:extLst>
      <p:ext uri="{BB962C8B-B14F-4D97-AF65-F5344CB8AC3E}">
        <p14:creationId xmlns:p14="http://schemas.microsoft.com/office/powerpoint/2010/main" val="1588269186"/>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653732" y="438912"/>
            <a:ext cx="8089901" cy="577081"/>
          </a:xfrm>
        </p:spPr>
        <p:txBody>
          <a:bodyPr/>
          <a:lstStyle/>
          <a:p>
            <a:r>
              <a:rPr lang="en-US" dirty="0" smtClean="0"/>
              <a:t>Dependency Ratios by Country</a:t>
            </a:r>
            <a:endParaRPr lang="en-US" dirty="0"/>
          </a:p>
        </p:txBody>
      </p:sp>
      <p:sp>
        <p:nvSpPr>
          <p:cNvPr id="5" name="Date Placeholder 4"/>
          <p:cNvSpPr>
            <a:spLocks noGrp="1"/>
          </p:cNvSpPr>
          <p:nvPr>
            <p:ph type="dt" sz="half" idx="2"/>
          </p:nvPr>
        </p:nvSpPr>
        <p:spPr/>
        <p:txBody>
          <a:bodyPr/>
          <a:lstStyle/>
          <a:p>
            <a:fld id="{BE4F006E-5431-4BDD-8829-6B0B1D987D3A}" type="datetime1">
              <a:rPr lang="en-US" smtClean="0"/>
              <a:t>10/7/18</a:t>
            </a:fld>
            <a:endParaRPr lang="en-US" dirty="0"/>
          </a:p>
        </p:txBody>
      </p:sp>
      <p:sp>
        <p:nvSpPr>
          <p:cNvPr id="6" name="Footer Placeholder 5"/>
          <p:cNvSpPr>
            <a:spLocks noGrp="1"/>
          </p:cNvSpPr>
          <p:nvPr>
            <p:ph type="ftr" sz="quarter" idx="3"/>
          </p:nvPr>
        </p:nvSpPr>
        <p:spPr/>
        <p:txBody>
          <a:bodyPr/>
          <a:lstStyle/>
          <a:p>
            <a:r>
              <a:rPr lang="en-US" smtClean="0"/>
              <a:t>Presentation Title and/or Sub Brand Name Here</a:t>
            </a:r>
            <a:endParaRPr lang="en-US" dirty="0"/>
          </a:p>
        </p:txBody>
      </p:sp>
      <p:sp>
        <p:nvSpPr>
          <p:cNvPr id="7" name="Slide Number Placeholder 6"/>
          <p:cNvSpPr>
            <a:spLocks noGrp="1"/>
          </p:cNvSpPr>
          <p:nvPr>
            <p:ph type="sldNum" sz="quarter" idx="4"/>
          </p:nvPr>
        </p:nvSpPr>
        <p:spPr/>
        <p:txBody>
          <a:bodyPr/>
          <a:lstStyle/>
          <a:p>
            <a:fld id="{7BCC8D0D-EAEC-449D-9161-023DFF90F2E2}" type="slidenum">
              <a:rPr lang="en-US" smtClean="0"/>
              <a:pPr/>
              <a:t>18</a:t>
            </a:fld>
            <a:endParaRPr lang="en-US" dirty="0"/>
          </a:p>
        </p:txBody>
      </p:sp>
      <p:pic>
        <p:nvPicPr>
          <p:cNvPr id="10" name="Picture 9"/>
          <p:cNvPicPr>
            <a:picLocks noChangeAspect="1"/>
          </p:cNvPicPr>
          <p:nvPr/>
        </p:nvPicPr>
        <p:blipFill>
          <a:blip r:embed="rId2"/>
          <a:stretch>
            <a:fillRect/>
          </a:stretch>
        </p:blipFill>
        <p:spPr>
          <a:xfrm>
            <a:off x="2092310" y="1055063"/>
            <a:ext cx="5169520" cy="5116408"/>
          </a:xfrm>
          <a:prstGeom prst="rect">
            <a:avLst/>
          </a:prstGeom>
        </p:spPr>
      </p:pic>
    </p:spTree>
    <p:extLst>
      <p:ext uri="{BB962C8B-B14F-4D97-AF65-F5344CB8AC3E}">
        <p14:creationId xmlns:p14="http://schemas.microsoft.com/office/powerpoint/2010/main" val="410587090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2"/>
            <a:ext cx="8089901" cy="577081"/>
          </a:xfrm>
        </p:spPr>
        <p:txBody>
          <a:bodyPr/>
          <a:lstStyle/>
          <a:p>
            <a:r>
              <a:rPr lang="en-US" dirty="0" smtClean="0"/>
              <a:t>Demographic Dividend</a:t>
            </a:r>
            <a:endParaRPr lang="en-US" dirty="0"/>
          </a:p>
        </p:txBody>
      </p:sp>
      <p:sp>
        <p:nvSpPr>
          <p:cNvPr id="3" name="Content Placeholder 2"/>
          <p:cNvSpPr>
            <a:spLocks noGrp="1"/>
          </p:cNvSpPr>
          <p:nvPr>
            <p:ph idx="1"/>
          </p:nvPr>
        </p:nvSpPr>
        <p:spPr>
          <a:xfrm>
            <a:off x="653732" y="1386761"/>
            <a:ext cx="8325548" cy="4011502"/>
          </a:xfrm>
        </p:spPr>
        <p:txBody>
          <a:bodyPr/>
          <a:lstStyle/>
          <a:p>
            <a:r>
              <a:rPr lang="en-US" dirty="0" smtClean="0">
                <a:latin typeface="+mn-lt"/>
              </a:rPr>
              <a:t>A transitional period that countries go through while fertility is falling and mortality is falling</a:t>
            </a:r>
          </a:p>
          <a:p>
            <a:r>
              <a:rPr lang="en-US" dirty="0" smtClean="0">
                <a:latin typeface="+mn-lt"/>
              </a:rPr>
              <a:t>Idea that falling fertility will lead to a small youth population, while there is still a relatively small old age population  </a:t>
            </a:r>
          </a:p>
          <a:p>
            <a:r>
              <a:rPr lang="en-US" dirty="0" smtClean="0">
                <a:latin typeface="+mn-lt"/>
              </a:rPr>
              <a:t>So the working aged population will grow more than the elderly or young population for a few years</a:t>
            </a:r>
          </a:p>
          <a:p>
            <a:r>
              <a:rPr lang="en-US" dirty="0" smtClean="0">
                <a:latin typeface="+mn-lt"/>
              </a:rPr>
              <a:t>Should lead to a time of increasing productivity because labor force population is growing more than the dependent population</a:t>
            </a:r>
          </a:p>
          <a:p>
            <a:r>
              <a:rPr lang="en-US" dirty="0" smtClean="0">
                <a:latin typeface="+mn-lt"/>
              </a:rPr>
              <a:t>A short period in time, lasts maybe 5 decades</a:t>
            </a:r>
          </a:p>
          <a:p>
            <a:pPr lvl="1"/>
            <a:r>
              <a:rPr lang="en-US" dirty="0" smtClean="0">
                <a:latin typeface="+mn-lt"/>
              </a:rPr>
              <a:t>Then population aging begins</a:t>
            </a:r>
          </a:p>
          <a:p>
            <a:r>
              <a:rPr lang="en-US" dirty="0" smtClean="0">
                <a:latin typeface="+mn-lt"/>
              </a:rPr>
              <a:t>Much interest in capitalizing on the demographic dividend in Africa especially where fertility is just beginning to fall</a:t>
            </a:r>
            <a:endParaRPr lang="en-US" dirty="0">
              <a:latin typeface="+mn-lt"/>
            </a:endParaRPr>
          </a:p>
        </p:txBody>
      </p:sp>
      <p:sp>
        <p:nvSpPr>
          <p:cNvPr id="5" name="Date Placeholder 4"/>
          <p:cNvSpPr>
            <a:spLocks noGrp="1"/>
          </p:cNvSpPr>
          <p:nvPr>
            <p:ph type="dt" sz="half" idx="2"/>
          </p:nvPr>
        </p:nvSpPr>
        <p:spPr/>
        <p:txBody>
          <a:bodyPr/>
          <a:lstStyle/>
          <a:p>
            <a:fld id="{BE4F006E-5431-4BDD-8829-6B0B1D987D3A}" type="datetime1">
              <a:rPr lang="en-US" smtClean="0"/>
              <a:t>10/7/18</a:t>
            </a:fld>
            <a:endParaRPr lang="en-US" dirty="0"/>
          </a:p>
        </p:txBody>
      </p:sp>
      <p:sp>
        <p:nvSpPr>
          <p:cNvPr id="7" name="Slide Number Placeholder 6"/>
          <p:cNvSpPr>
            <a:spLocks noGrp="1"/>
          </p:cNvSpPr>
          <p:nvPr>
            <p:ph type="sldNum" sz="quarter" idx="4"/>
          </p:nvPr>
        </p:nvSpPr>
        <p:spPr/>
        <p:txBody>
          <a:bodyPr/>
          <a:lstStyle/>
          <a:p>
            <a:fld id="{7BCC8D0D-EAEC-449D-9161-023DFF90F2E2}" type="slidenum">
              <a:rPr lang="en-US" smtClean="0"/>
              <a:pPr/>
              <a:t>19</a:t>
            </a:fld>
            <a:endParaRPr lang="en-US" dirty="0"/>
          </a:p>
        </p:txBody>
      </p:sp>
    </p:spTree>
    <p:extLst>
      <p:ext uri="{BB962C8B-B14F-4D97-AF65-F5344CB8AC3E}">
        <p14:creationId xmlns:p14="http://schemas.microsoft.com/office/powerpoint/2010/main" val="3240913613"/>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2"/>
            <a:ext cx="8089901" cy="577081"/>
          </a:xfrm>
        </p:spPr>
        <p:txBody>
          <a:bodyPr/>
          <a:lstStyle/>
          <a:p>
            <a:r>
              <a:rPr lang="en-US" dirty="0" smtClean="0"/>
              <a:t>Aging: </a:t>
            </a:r>
            <a:endParaRPr lang="en-US" dirty="0"/>
          </a:p>
        </p:txBody>
      </p:sp>
      <p:sp>
        <p:nvSpPr>
          <p:cNvPr id="3" name="Content Placeholder 2"/>
          <p:cNvSpPr>
            <a:spLocks noGrp="1"/>
          </p:cNvSpPr>
          <p:nvPr>
            <p:ph idx="1"/>
          </p:nvPr>
        </p:nvSpPr>
        <p:spPr/>
        <p:txBody>
          <a:bodyPr/>
          <a:lstStyle/>
          <a:p>
            <a:r>
              <a:rPr lang="en-US" dirty="0"/>
              <a:t>Demographic study of older populations</a:t>
            </a:r>
          </a:p>
          <a:p>
            <a:pPr lvl="1"/>
            <a:r>
              <a:rPr lang="en-US" dirty="0"/>
              <a:t>Their size and composition</a:t>
            </a:r>
          </a:p>
          <a:p>
            <a:pPr lvl="1"/>
            <a:r>
              <a:rPr lang="en-US" dirty="0"/>
              <a:t>Their mortality and morbidity</a:t>
            </a:r>
          </a:p>
          <a:p>
            <a:pPr lvl="1"/>
            <a:r>
              <a:rPr lang="en-US" dirty="0"/>
              <a:t>The causes of demographic change among older populations</a:t>
            </a:r>
          </a:p>
          <a:p>
            <a:pPr lvl="1"/>
            <a:r>
              <a:rPr lang="en-US" dirty="0"/>
              <a:t>The consequences of demographic change among older populations</a:t>
            </a:r>
          </a:p>
          <a:p>
            <a:endParaRPr lang="en-US" dirty="0"/>
          </a:p>
        </p:txBody>
      </p:sp>
      <p:sp>
        <p:nvSpPr>
          <p:cNvPr id="4" name="Text Placeholder 3"/>
          <p:cNvSpPr>
            <a:spLocks noGrp="1"/>
          </p:cNvSpPr>
          <p:nvPr>
            <p:ph type="body" idx="10"/>
          </p:nvPr>
        </p:nvSpPr>
        <p:spPr/>
        <p:txBody>
          <a:bodyPr/>
          <a:lstStyle/>
          <a:p>
            <a:endParaRPr lang="en-US"/>
          </a:p>
        </p:txBody>
      </p:sp>
      <p:sp>
        <p:nvSpPr>
          <p:cNvPr id="5" name="Date Placeholder 4"/>
          <p:cNvSpPr>
            <a:spLocks noGrp="1"/>
          </p:cNvSpPr>
          <p:nvPr>
            <p:ph type="dt" sz="half" idx="2"/>
          </p:nvPr>
        </p:nvSpPr>
        <p:spPr/>
        <p:txBody>
          <a:bodyPr/>
          <a:lstStyle/>
          <a:p>
            <a:fld id="{BE4F006E-5431-4BDD-8829-6B0B1D987D3A}" type="datetime1">
              <a:rPr lang="en-US" smtClean="0"/>
              <a:t>10/7/18</a:t>
            </a:fld>
            <a:endParaRPr lang="en-US" dirty="0"/>
          </a:p>
        </p:txBody>
      </p:sp>
      <p:sp>
        <p:nvSpPr>
          <p:cNvPr id="6" name="Footer Placeholder 5"/>
          <p:cNvSpPr>
            <a:spLocks noGrp="1"/>
          </p:cNvSpPr>
          <p:nvPr>
            <p:ph type="ftr" sz="quarter" idx="3"/>
          </p:nvPr>
        </p:nvSpPr>
        <p:spPr/>
        <p:txBody>
          <a:bodyPr/>
          <a:lstStyle/>
          <a:p>
            <a:r>
              <a:rPr lang="en-US" dirty="0" smtClean="0"/>
              <a:t>Acknowledgement to Zachary Zimmer</a:t>
            </a:r>
            <a:endParaRPr lang="en-US" dirty="0"/>
          </a:p>
        </p:txBody>
      </p:sp>
      <p:sp>
        <p:nvSpPr>
          <p:cNvPr id="7" name="Slide Number Placeholder 6"/>
          <p:cNvSpPr>
            <a:spLocks noGrp="1"/>
          </p:cNvSpPr>
          <p:nvPr>
            <p:ph type="sldNum" sz="quarter" idx="4"/>
          </p:nvPr>
        </p:nvSpPr>
        <p:spPr/>
        <p:txBody>
          <a:bodyPr/>
          <a:lstStyle/>
          <a:p>
            <a:fld id="{7BCC8D0D-EAEC-449D-9161-023DFF90F2E2}" type="slidenum">
              <a:rPr lang="en-US" smtClean="0"/>
              <a:pPr/>
              <a:t>2</a:t>
            </a:fld>
            <a:endParaRPr lang="en-US" dirty="0"/>
          </a:p>
        </p:txBody>
      </p:sp>
    </p:spTree>
    <p:extLst>
      <p:ext uri="{BB962C8B-B14F-4D97-AF65-F5344CB8AC3E}">
        <p14:creationId xmlns:p14="http://schemas.microsoft.com/office/powerpoint/2010/main" val="276544524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2"/>
            <a:ext cx="8089901" cy="577081"/>
          </a:xfrm>
        </p:spPr>
        <p:txBody>
          <a:bodyPr/>
          <a:lstStyle/>
          <a:p>
            <a:r>
              <a:rPr lang="en-US" dirty="0" smtClean="0"/>
              <a:t>Example: China</a:t>
            </a:r>
            <a:endParaRPr lang="en-US" dirty="0"/>
          </a:p>
        </p:txBody>
      </p:sp>
      <p:sp>
        <p:nvSpPr>
          <p:cNvPr id="5" name="Date Placeholder 4"/>
          <p:cNvSpPr>
            <a:spLocks noGrp="1"/>
          </p:cNvSpPr>
          <p:nvPr>
            <p:ph type="dt" sz="half" idx="2"/>
          </p:nvPr>
        </p:nvSpPr>
        <p:spPr/>
        <p:txBody>
          <a:bodyPr/>
          <a:lstStyle/>
          <a:p>
            <a:fld id="{BE4F006E-5431-4BDD-8829-6B0B1D987D3A}" type="datetime1">
              <a:rPr lang="en-US" smtClean="0"/>
              <a:t>10/7/18</a:t>
            </a:fld>
            <a:endParaRPr lang="en-US" dirty="0"/>
          </a:p>
        </p:txBody>
      </p:sp>
      <p:sp>
        <p:nvSpPr>
          <p:cNvPr id="6" name="Footer Placeholder 5"/>
          <p:cNvSpPr>
            <a:spLocks noGrp="1"/>
          </p:cNvSpPr>
          <p:nvPr>
            <p:ph type="ftr" sz="quarter" idx="3"/>
          </p:nvPr>
        </p:nvSpPr>
        <p:spPr/>
        <p:txBody>
          <a:bodyPr/>
          <a:lstStyle/>
          <a:p>
            <a:r>
              <a:rPr lang="en-US" smtClean="0"/>
              <a:t>Presentation Title and/or Sub Brand Name Here</a:t>
            </a:r>
            <a:endParaRPr lang="en-US" dirty="0"/>
          </a:p>
        </p:txBody>
      </p:sp>
      <p:sp>
        <p:nvSpPr>
          <p:cNvPr id="7" name="Slide Number Placeholder 6"/>
          <p:cNvSpPr>
            <a:spLocks noGrp="1"/>
          </p:cNvSpPr>
          <p:nvPr>
            <p:ph type="sldNum" sz="quarter" idx="4"/>
          </p:nvPr>
        </p:nvSpPr>
        <p:spPr/>
        <p:txBody>
          <a:bodyPr/>
          <a:lstStyle/>
          <a:p>
            <a:fld id="{7BCC8D0D-EAEC-449D-9161-023DFF90F2E2}" type="slidenum">
              <a:rPr lang="en-US" smtClean="0"/>
              <a:pPr/>
              <a:t>20</a:t>
            </a:fld>
            <a:endParaRPr lang="en-US" dirty="0"/>
          </a:p>
        </p:txBody>
      </p:sp>
      <p:pic>
        <p:nvPicPr>
          <p:cNvPr id="8" name="Picture 7"/>
          <p:cNvPicPr>
            <a:picLocks noChangeAspect="1"/>
          </p:cNvPicPr>
          <p:nvPr/>
        </p:nvPicPr>
        <p:blipFill>
          <a:blip r:embed="rId2"/>
          <a:stretch>
            <a:fillRect/>
          </a:stretch>
        </p:blipFill>
        <p:spPr>
          <a:xfrm>
            <a:off x="358009" y="1002143"/>
            <a:ext cx="3225331" cy="4363683"/>
          </a:xfrm>
          <a:prstGeom prst="rect">
            <a:avLst/>
          </a:prstGeom>
        </p:spPr>
      </p:pic>
      <p:pic>
        <p:nvPicPr>
          <p:cNvPr id="9" name="Picture 8"/>
          <p:cNvPicPr>
            <a:picLocks noChangeAspect="1"/>
          </p:cNvPicPr>
          <p:nvPr/>
        </p:nvPicPr>
        <p:blipFill>
          <a:blip r:embed="rId3"/>
          <a:stretch>
            <a:fillRect/>
          </a:stretch>
        </p:blipFill>
        <p:spPr>
          <a:xfrm>
            <a:off x="2837668" y="1297207"/>
            <a:ext cx="3348229" cy="4523046"/>
          </a:xfrm>
          <a:prstGeom prst="rect">
            <a:avLst/>
          </a:prstGeom>
        </p:spPr>
      </p:pic>
      <p:pic>
        <p:nvPicPr>
          <p:cNvPr id="11" name="Picture 10"/>
          <p:cNvPicPr>
            <a:picLocks noChangeAspect="1"/>
          </p:cNvPicPr>
          <p:nvPr/>
        </p:nvPicPr>
        <p:blipFill>
          <a:blip r:embed="rId4"/>
          <a:stretch>
            <a:fillRect/>
          </a:stretch>
        </p:blipFill>
        <p:spPr>
          <a:xfrm>
            <a:off x="5475743" y="1609555"/>
            <a:ext cx="3572176" cy="4631029"/>
          </a:xfrm>
          <a:prstGeom prst="rect">
            <a:avLst/>
          </a:prstGeom>
        </p:spPr>
      </p:pic>
    </p:spTree>
    <p:extLst>
      <p:ext uri="{BB962C8B-B14F-4D97-AF65-F5344CB8AC3E}">
        <p14:creationId xmlns:p14="http://schemas.microsoft.com/office/powerpoint/2010/main" val="4141853863"/>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6334" y="3854883"/>
            <a:ext cx="8089901" cy="769441"/>
          </a:xfrm>
        </p:spPr>
        <p:txBody>
          <a:bodyPr/>
          <a:lstStyle/>
          <a:p>
            <a:r>
              <a:rPr lang="en-US" dirty="0" smtClean="0"/>
              <a:t>Life tables</a:t>
            </a:r>
            <a:endParaRPr lang="en-US" dirty="0"/>
          </a:p>
        </p:txBody>
      </p:sp>
      <p:sp>
        <p:nvSpPr>
          <p:cNvPr id="4" name="Date Placeholder 3"/>
          <p:cNvSpPr>
            <a:spLocks noGrp="1"/>
          </p:cNvSpPr>
          <p:nvPr>
            <p:ph type="dt" sz="half" idx="2"/>
          </p:nvPr>
        </p:nvSpPr>
        <p:spPr/>
        <p:txBody>
          <a:bodyPr/>
          <a:lstStyle/>
          <a:p>
            <a:fld id="{9A6150A5-0478-4814-9F6F-313D0B0598FE}" type="datetime1">
              <a:rPr lang="en-US" smtClean="0"/>
              <a:t>10/7/18</a:t>
            </a:fld>
            <a:endParaRPr lang="en-US" dirty="0"/>
          </a:p>
        </p:txBody>
      </p:sp>
      <p:sp>
        <p:nvSpPr>
          <p:cNvPr id="6" name="Slide Number Placeholder 5"/>
          <p:cNvSpPr>
            <a:spLocks noGrp="1"/>
          </p:cNvSpPr>
          <p:nvPr>
            <p:ph type="sldNum" sz="quarter" idx="4"/>
          </p:nvPr>
        </p:nvSpPr>
        <p:spPr/>
        <p:txBody>
          <a:bodyPr/>
          <a:lstStyle/>
          <a:p>
            <a:fld id="{7BCC8D0D-EAEC-449D-9161-023DFF90F2E2}" type="slidenum">
              <a:rPr lang="en-US" smtClean="0"/>
              <a:pPr/>
              <a:t>21</a:t>
            </a:fld>
            <a:endParaRPr lang="en-US" dirty="0"/>
          </a:p>
        </p:txBody>
      </p:sp>
    </p:spTree>
    <p:extLst>
      <p:ext uri="{BB962C8B-B14F-4D97-AF65-F5344CB8AC3E}">
        <p14:creationId xmlns:p14="http://schemas.microsoft.com/office/powerpoint/2010/main" val="279125240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2"/>
            <a:ext cx="8089901" cy="577081"/>
          </a:xfrm>
        </p:spPr>
        <p:txBody>
          <a:bodyPr/>
          <a:lstStyle/>
          <a:p>
            <a:r>
              <a:rPr lang="en-US" dirty="0" smtClean="0"/>
              <a:t>Life table: US mortality</a:t>
            </a:r>
            <a:endParaRPr lang="en-US" dirty="0"/>
          </a:p>
        </p:txBody>
      </p:sp>
      <p:sp>
        <p:nvSpPr>
          <p:cNvPr id="4" name="Date Placeholder 3"/>
          <p:cNvSpPr>
            <a:spLocks noGrp="1"/>
          </p:cNvSpPr>
          <p:nvPr>
            <p:ph type="dt" sz="half" idx="2"/>
          </p:nvPr>
        </p:nvSpPr>
        <p:spPr/>
        <p:txBody>
          <a:bodyPr/>
          <a:lstStyle/>
          <a:p>
            <a:fld id="{8F6F5B01-31EA-46FA-A31F-D71521F3C0AE}" type="datetime1">
              <a:rPr lang="en-US" smtClean="0"/>
              <a:t>10/7/18</a:t>
            </a:fld>
            <a:endParaRPr lang="en-US" dirty="0"/>
          </a:p>
        </p:txBody>
      </p:sp>
      <p:sp>
        <p:nvSpPr>
          <p:cNvPr id="6" name="Slide Number Placeholder 5"/>
          <p:cNvSpPr>
            <a:spLocks noGrp="1"/>
          </p:cNvSpPr>
          <p:nvPr>
            <p:ph type="sldNum" sz="quarter" idx="4"/>
          </p:nvPr>
        </p:nvSpPr>
        <p:spPr/>
        <p:txBody>
          <a:bodyPr/>
          <a:lstStyle/>
          <a:p>
            <a:fld id="{7BCC8D0D-EAEC-449D-9161-023DFF90F2E2}" type="slidenum">
              <a:rPr lang="en-US" smtClean="0"/>
              <a:pPr/>
              <a:t>22</a:t>
            </a:fld>
            <a:endParaRPr lang="en-US" dirty="0"/>
          </a:p>
        </p:txBody>
      </p:sp>
      <p:pic>
        <p:nvPicPr>
          <p:cNvPr id="7" name="Picture 6"/>
          <p:cNvPicPr>
            <a:picLocks noChangeAspect="1"/>
          </p:cNvPicPr>
          <p:nvPr/>
        </p:nvPicPr>
        <p:blipFill>
          <a:blip r:embed="rId2"/>
          <a:stretch>
            <a:fillRect/>
          </a:stretch>
        </p:blipFill>
        <p:spPr>
          <a:xfrm>
            <a:off x="149410" y="1738489"/>
            <a:ext cx="8994590" cy="3397956"/>
          </a:xfrm>
          <a:prstGeom prst="rect">
            <a:avLst/>
          </a:prstGeom>
        </p:spPr>
      </p:pic>
    </p:spTree>
    <p:extLst>
      <p:ext uri="{BB962C8B-B14F-4D97-AF65-F5344CB8AC3E}">
        <p14:creationId xmlns:p14="http://schemas.microsoft.com/office/powerpoint/2010/main" val="71764316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2"/>
            <a:ext cx="8089901" cy="577081"/>
          </a:xfrm>
        </p:spPr>
        <p:txBody>
          <a:bodyPr/>
          <a:lstStyle/>
          <a:p>
            <a:r>
              <a:rPr lang="en-US" dirty="0" smtClean="0"/>
              <a:t>Life Tables</a:t>
            </a:r>
            <a:endParaRPr lang="en-US" dirty="0"/>
          </a:p>
        </p:txBody>
      </p:sp>
      <p:sp>
        <p:nvSpPr>
          <p:cNvPr id="3" name="Content Placeholder 2"/>
          <p:cNvSpPr>
            <a:spLocks noGrp="1"/>
          </p:cNvSpPr>
          <p:nvPr>
            <p:ph idx="1"/>
          </p:nvPr>
        </p:nvSpPr>
        <p:spPr/>
        <p:txBody>
          <a:bodyPr/>
          <a:lstStyle/>
          <a:p>
            <a:r>
              <a:rPr lang="en-US" dirty="0" smtClean="0"/>
              <a:t>The </a:t>
            </a:r>
            <a:r>
              <a:rPr lang="en-US" dirty="0"/>
              <a:t>life table conceptually traces a cohort of newborn babies through their entire life under the assumption that they are subject to the current observed schedule of age- specific mortality rates </a:t>
            </a:r>
          </a:p>
          <a:p>
            <a:r>
              <a:rPr lang="en-US" dirty="0"/>
              <a:t>The life table records the passage of a cohort from birth to extinction, or when the last member has died, according to a set of fixed age specific probabilities of death/failure</a:t>
            </a:r>
          </a:p>
          <a:p>
            <a:r>
              <a:rPr lang="en-US" dirty="0" smtClean="0"/>
              <a:t>As </a:t>
            </a:r>
            <a:r>
              <a:rPr lang="en-US" dirty="0"/>
              <a:t>age increases, the number of survivors of the original group declines </a:t>
            </a:r>
            <a:endParaRPr lang="en-US" dirty="0" smtClean="0"/>
          </a:p>
          <a:p>
            <a:r>
              <a:rPr lang="en-US" dirty="0"/>
              <a:t>Life </a:t>
            </a:r>
            <a:r>
              <a:rPr lang="en-US" dirty="0" smtClean="0"/>
              <a:t>Tables </a:t>
            </a:r>
            <a:r>
              <a:rPr lang="en-US" dirty="0"/>
              <a:t>looks at the likelihood of an event occurring in the next time period (day, week, year) given survival to the beginning of the time </a:t>
            </a:r>
            <a:r>
              <a:rPr lang="en-US" dirty="0" smtClean="0"/>
              <a:t>period</a:t>
            </a:r>
            <a:endParaRPr lang="en-US" dirty="0"/>
          </a:p>
          <a:p>
            <a:endParaRPr lang="en-US" dirty="0"/>
          </a:p>
        </p:txBody>
      </p:sp>
      <p:sp>
        <p:nvSpPr>
          <p:cNvPr id="4" name="Date Placeholder 3"/>
          <p:cNvSpPr>
            <a:spLocks noGrp="1"/>
          </p:cNvSpPr>
          <p:nvPr>
            <p:ph type="dt" sz="half" idx="2"/>
          </p:nvPr>
        </p:nvSpPr>
        <p:spPr/>
        <p:txBody>
          <a:bodyPr/>
          <a:lstStyle/>
          <a:p>
            <a:fld id="{8F6F5B01-31EA-46FA-A31F-D71521F3C0AE}" type="datetime1">
              <a:rPr lang="en-US" smtClean="0"/>
              <a:t>10/7/18</a:t>
            </a:fld>
            <a:endParaRPr lang="en-US" dirty="0"/>
          </a:p>
        </p:txBody>
      </p:sp>
      <p:sp>
        <p:nvSpPr>
          <p:cNvPr id="6" name="Slide Number Placeholder 5"/>
          <p:cNvSpPr>
            <a:spLocks noGrp="1"/>
          </p:cNvSpPr>
          <p:nvPr>
            <p:ph type="sldNum" sz="quarter" idx="4"/>
          </p:nvPr>
        </p:nvSpPr>
        <p:spPr/>
        <p:txBody>
          <a:bodyPr/>
          <a:lstStyle/>
          <a:p>
            <a:fld id="{7BCC8D0D-EAEC-449D-9161-023DFF90F2E2}" type="slidenum">
              <a:rPr lang="en-US" smtClean="0"/>
              <a:pPr/>
              <a:t>23</a:t>
            </a:fld>
            <a:endParaRPr lang="en-US" dirty="0"/>
          </a:p>
        </p:txBody>
      </p:sp>
    </p:spTree>
    <p:extLst>
      <p:ext uri="{BB962C8B-B14F-4D97-AF65-F5344CB8AC3E}">
        <p14:creationId xmlns:p14="http://schemas.microsoft.com/office/powerpoint/2010/main" val="3135018160"/>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2"/>
            <a:ext cx="8089901" cy="577081"/>
          </a:xfrm>
        </p:spPr>
        <p:txBody>
          <a:bodyPr/>
          <a:lstStyle/>
          <a:p>
            <a:r>
              <a:rPr lang="en-US" dirty="0" smtClean="0"/>
              <a:t>Why do we use life tables?</a:t>
            </a:r>
            <a:endParaRPr lang="en-US" dirty="0"/>
          </a:p>
        </p:txBody>
      </p:sp>
      <p:sp>
        <p:nvSpPr>
          <p:cNvPr id="3" name="Content Placeholder 2"/>
          <p:cNvSpPr>
            <a:spLocks noGrp="1"/>
          </p:cNvSpPr>
          <p:nvPr>
            <p:ph idx="1"/>
          </p:nvPr>
        </p:nvSpPr>
        <p:spPr/>
        <p:txBody>
          <a:bodyPr/>
          <a:lstStyle/>
          <a:p>
            <a:r>
              <a:rPr lang="en-US" dirty="0" smtClean="0"/>
              <a:t>Any </a:t>
            </a:r>
            <a:r>
              <a:rPr lang="en-US" dirty="0"/>
              <a:t>question that concerns the probability of an event </a:t>
            </a:r>
          </a:p>
          <a:p>
            <a:r>
              <a:rPr lang="en-US" dirty="0" smtClean="0"/>
              <a:t>To </a:t>
            </a:r>
            <a:r>
              <a:rPr lang="en-US" dirty="0"/>
              <a:t>analyze any measurable process that involves a time pattern of exit from or entry into a particular state (e.g., births and deaths) </a:t>
            </a:r>
          </a:p>
          <a:p>
            <a:r>
              <a:rPr lang="en-US" dirty="0" smtClean="0"/>
              <a:t>Estimate </a:t>
            </a:r>
            <a:r>
              <a:rPr lang="en-US" dirty="0"/>
              <a:t>age/time specific risks </a:t>
            </a:r>
          </a:p>
          <a:p>
            <a:r>
              <a:rPr lang="en-US" dirty="0" smtClean="0"/>
              <a:t>Examine </a:t>
            </a:r>
            <a:r>
              <a:rPr lang="en-US" dirty="0"/>
              <a:t>changes in rates </a:t>
            </a:r>
          </a:p>
          <a:p>
            <a:r>
              <a:rPr lang="en-US" dirty="0" smtClean="0"/>
              <a:t>Population </a:t>
            </a:r>
            <a:r>
              <a:rPr lang="en-US" dirty="0"/>
              <a:t>growth and change (generate projections of the size and characteristics of future populations based on some initial base population.) </a:t>
            </a:r>
          </a:p>
          <a:p>
            <a:r>
              <a:rPr lang="en-US" dirty="0" smtClean="0"/>
              <a:t>Compare </a:t>
            </a:r>
            <a:r>
              <a:rPr lang="en-US" dirty="0"/>
              <a:t>health levels across two populations or one population over time </a:t>
            </a:r>
          </a:p>
          <a:p>
            <a:endParaRPr lang="en-US" dirty="0"/>
          </a:p>
        </p:txBody>
      </p:sp>
      <p:sp>
        <p:nvSpPr>
          <p:cNvPr id="4" name="Date Placeholder 3"/>
          <p:cNvSpPr>
            <a:spLocks noGrp="1"/>
          </p:cNvSpPr>
          <p:nvPr>
            <p:ph type="dt" sz="half" idx="2"/>
          </p:nvPr>
        </p:nvSpPr>
        <p:spPr/>
        <p:txBody>
          <a:bodyPr/>
          <a:lstStyle/>
          <a:p>
            <a:fld id="{8F6F5B01-31EA-46FA-A31F-D71521F3C0AE}" type="datetime1">
              <a:rPr lang="en-US" smtClean="0"/>
              <a:t>10/7/18</a:t>
            </a:fld>
            <a:endParaRPr lang="en-US" dirty="0"/>
          </a:p>
        </p:txBody>
      </p:sp>
      <p:sp>
        <p:nvSpPr>
          <p:cNvPr id="6" name="Slide Number Placeholder 5"/>
          <p:cNvSpPr>
            <a:spLocks noGrp="1"/>
          </p:cNvSpPr>
          <p:nvPr>
            <p:ph type="sldNum" sz="quarter" idx="4"/>
          </p:nvPr>
        </p:nvSpPr>
        <p:spPr/>
        <p:txBody>
          <a:bodyPr/>
          <a:lstStyle/>
          <a:p>
            <a:fld id="{7BCC8D0D-EAEC-449D-9161-023DFF90F2E2}" type="slidenum">
              <a:rPr lang="en-US" smtClean="0"/>
              <a:pPr/>
              <a:t>24</a:t>
            </a:fld>
            <a:endParaRPr lang="en-US" dirty="0"/>
          </a:p>
        </p:txBody>
      </p:sp>
    </p:spTree>
    <p:extLst>
      <p:ext uri="{BB962C8B-B14F-4D97-AF65-F5344CB8AC3E}">
        <p14:creationId xmlns:p14="http://schemas.microsoft.com/office/powerpoint/2010/main" val="2170797698"/>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2"/>
            <a:ext cx="8089901" cy="577081"/>
          </a:xfrm>
        </p:spPr>
        <p:txBody>
          <a:bodyPr/>
          <a:lstStyle/>
          <a:p>
            <a:r>
              <a:rPr lang="en-US" dirty="0" smtClean="0"/>
              <a:t>Not just life and death!</a:t>
            </a:r>
            <a:endParaRPr lang="en-US" dirty="0"/>
          </a:p>
        </p:txBody>
      </p:sp>
      <p:sp>
        <p:nvSpPr>
          <p:cNvPr id="3" name="Content Placeholder 2"/>
          <p:cNvSpPr>
            <a:spLocks noGrp="1"/>
          </p:cNvSpPr>
          <p:nvPr>
            <p:ph idx="1"/>
          </p:nvPr>
        </p:nvSpPr>
        <p:spPr/>
        <p:txBody>
          <a:bodyPr/>
          <a:lstStyle/>
          <a:p>
            <a:r>
              <a:rPr lang="en-US" dirty="0" smtClean="0"/>
              <a:t>Mortality</a:t>
            </a:r>
            <a:r>
              <a:rPr lang="en-US" dirty="0"/>
              <a:t>/Survival (people, cars, appliances) </a:t>
            </a:r>
          </a:p>
          <a:p>
            <a:r>
              <a:rPr lang="en-US" dirty="0" smtClean="0"/>
              <a:t>Recidivism </a:t>
            </a:r>
            <a:endParaRPr lang="en-US" dirty="0"/>
          </a:p>
          <a:p>
            <a:r>
              <a:rPr lang="en-US" dirty="0" smtClean="0"/>
              <a:t>Disability </a:t>
            </a:r>
            <a:r>
              <a:rPr lang="en-US" dirty="0"/>
              <a:t>(Active Life Expectancy) </a:t>
            </a:r>
          </a:p>
          <a:p>
            <a:r>
              <a:rPr lang="en-US" dirty="0" smtClean="0"/>
              <a:t>Marriage</a:t>
            </a:r>
            <a:r>
              <a:rPr lang="en-US" dirty="0"/>
              <a:t>/cohabitation </a:t>
            </a:r>
          </a:p>
          <a:p>
            <a:r>
              <a:rPr lang="en-US" dirty="0" smtClean="0"/>
              <a:t>Working </a:t>
            </a:r>
            <a:r>
              <a:rPr lang="en-US" dirty="0"/>
              <a:t>Life (retirement, </a:t>
            </a:r>
            <a:r>
              <a:rPr lang="en-US" dirty="0" smtClean="0"/>
              <a:t>unemployment</a:t>
            </a:r>
            <a:r>
              <a:rPr lang="en-US" dirty="0"/>
              <a:t>)</a:t>
            </a:r>
          </a:p>
          <a:p>
            <a:r>
              <a:rPr lang="en-US" dirty="0" smtClean="0"/>
              <a:t>Contraceptive </a:t>
            </a:r>
            <a:r>
              <a:rPr lang="en-US" dirty="0"/>
              <a:t>Use (effectiveness, </a:t>
            </a:r>
            <a:r>
              <a:rPr lang="en-US" dirty="0" smtClean="0"/>
              <a:t>discontinuation</a:t>
            </a:r>
            <a:r>
              <a:rPr lang="en-US" dirty="0"/>
              <a:t>, switching) </a:t>
            </a:r>
          </a:p>
          <a:p>
            <a:r>
              <a:rPr lang="en-US" dirty="0" smtClean="0"/>
              <a:t>Fertility </a:t>
            </a:r>
            <a:r>
              <a:rPr lang="en-US" dirty="0"/>
              <a:t>(1st and higher order </a:t>
            </a:r>
            <a:r>
              <a:rPr lang="en-US" dirty="0" smtClean="0"/>
              <a:t>births, spacing, time to first sex)</a:t>
            </a:r>
          </a:p>
          <a:p>
            <a:r>
              <a:rPr lang="en-US" dirty="0" smtClean="0"/>
              <a:t>Breastfeeding</a:t>
            </a:r>
          </a:p>
          <a:p>
            <a:r>
              <a:rPr lang="en-US" dirty="0" smtClean="0"/>
              <a:t>Cancer survival </a:t>
            </a:r>
            <a:endParaRPr lang="en-US" dirty="0"/>
          </a:p>
          <a:p>
            <a:endParaRPr lang="en-US" dirty="0"/>
          </a:p>
        </p:txBody>
      </p:sp>
      <p:sp>
        <p:nvSpPr>
          <p:cNvPr id="4" name="Date Placeholder 3"/>
          <p:cNvSpPr>
            <a:spLocks noGrp="1"/>
          </p:cNvSpPr>
          <p:nvPr>
            <p:ph type="dt" sz="half" idx="2"/>
          </p:nvPr>
        </p:nvSpPr>
        <p:spPr/>
        <p:txBody>
          <a:bodyPr/>
          <a:lstStyle/>
          <a:p>
            <a:fld id="{8F6F5B01-31EA-46FA-A31F-D71521F3C0AE}" type="datetime1">
              <a:rPr lang="en-US" smtClean="0"/>
              <a:t>10/7/18</a:t>
            </a:fld>
            <a:endParaRPr lang="en-US" dirty="0"/>
          </a:p>
        </p:txBody>
      </p:sp>
      <p:sp>
        <p:nvSpPr>
          <p:cNvPr id="6" name="Slide Number Placeholder 5"/>
          <p:cNvSpPr>
            <a:spLocks noGrp="1"/>
          </p:cNvSpPr>
          <p:nvPr>
            <p:ph type="sldNum" sz="quarter" idx="4"/>
          </p:nvPr>
        </p:nvSpPr>
        <p:spPr/>
        <p:txBody>
          <a:bodyPr/>
          <a:lstStyle/>
          <a:p>
            <a:fld id="{7BCC8D0D-EAEC-449D-9161-023DFF90F2E2}" type="slidenum">
              <a:rPr lang="en-US" smtClean="0"/>
              <a:pPr/>
              <a:t>25</a:t>
            </a:fld>
            <a:endParaRPr lang="en-US" dirty="0"/>
          </a:p>
        </p:txBody>
      </p:sp>
    </p:spTree>
    <p:extLst>
      <p:ext uri="{BB962C8B-B14F-4D97-AF65-F5344CB8AC3E}">
        <p14:creationId xmlns:p14="http://schemas.microsoft.com/office/powerpoint/2010/main" val="399788025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2"/>
            <a:ext cx="8089901" cy="577081"/>
          </a:xfrm>
        </p:spPr>
        <p:txBody>
          <a:bodyPr/>
          <a:lstStyle/>
          <a:p>
            <a:r>
              <a:rPr lang="en-US" dirty="0" smtClean="0"/>
              <a:t>Squirrels!</a:t>
            </a:r>
            <a:endParaRPr lang="en-US" dirty="0"/>
          </a:p>
        </p:txBody>
      </p:sp>
      <p:sp>
        <p:nvSpPr>
          <p:cNvPr id="4" name="Date Placeholder 3"/>
          <p:cNvSpPr>
            <a:spLocks noGrp="1"/>
          </p:cNvSpPr>
          <p:nvPr>
            <p:ph type="dt" sz="half" idx="2"/>
          </p:nvPr>
        </p:nvSpPr>
        <p:spPr/>
        <p:txBody>
          <a:bodyPr/>
          <a:lstStyle/>
          <a:p>
            <a:fld id="{8F6F5B01-31EA-46FA-A31F-D71521F3C0AE}" type="datetime1">
              <a:rPr lang="en-US" smtClean="0"/>
              <a:t>10/7/18</a:t>
            </a:fld>
            <a:endParaRPr lang="en-US" dirty="0"/>
          </a:p>
        </p:txBody>
      </p:sp>
      <p:sp>
        <p:nvSpPr>
          <p:cNvPr id="6" name="Slide Number Placeholder 5"/>
          <p:cNvSpPr>
            <a:spLocks noGrp="1"/>
          </p:cNvSpPr>
          <p:nvPr>
            <p:ph type="sldNum" sz="quarter" idx="4"/>
          </p:nvPr>
        </p:nvSpPr>
        <p:spPr/>
        <p:txBody>
          <a:bodyPr/>
          <a:lstStyle/>
          <a:p>
            <a:fld id="{7BCC8D0D-EAEC-449D-9161-023DFF90F2E2}" type="slidenum">
              <a:rPr lang="en-US" smtClean="0"/>
              <a:pPr/>
              <a:t>26</a:t>
            </a:fld>
            <a:endParaRPr lang="en-US" dirty="0"/>
          </a:p>
        </p:txBody>
      </p:sp>
      <p:pic>
        <p:nvPicPr>
          <p:cNvPr id="7" name="Picture 6"/>
          <p:cNvPicPr>
            <a:picLocks noChangeAspect="1"/>
          </p:cNvPicPr>
          <p:nvPr/>
        </p:nvPicPr>
        <p:blipFill>
          <a:blip r:embed="rId2"/>
          <a:stretch>
            <a:fillRect/>
          </a:stretch>
        </p:blipFill>
        <p:spPr>
          <a:xfrm>
            <a:off x="0" y="952500"/>
            <a:ext cx="9144000" cy="4937238"/>
          </a:xfrm>
          <a:prstGeom prst="rect">
            <a:avLst/>
          </a:prstGeom>
        </p:spPr>
      </p:pic>
    </p:spTree>
    <p:extLst>
      <p:ext uri="{BB962C8B-B14F-4D97-AF65-F5344CB8AC3E}">
        <p14:creationId xmlns:p14="http://schemas.microsoft.com/office/powerpoint/2010/main" val="292159120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2"/>
            <a:ext cx="8089901" cy="577081"/>
          </a:xfrm>
        </p:spPr>
        <p:txBody>
          <a:bodyPr/>
          <a:lstStyle/>
          <a:p>
            <a:r>
              <a:rPr lang="en-US" dirty="0" smtClean="0"/>
              <a:t>Milk being sold</a:t>
            </a:r>
            <a:endParaRPr lang="en-US" dirty="0"/>
          </a:p>
        </p:txBody>
      </p:sp>
      <p:sp>
        <p:nvSpPr>
          <p:cNvPr id="4" name="Date Placeholder 3"/>
          <p:cNvSpPr>
            <a:spLocks noGrp="1"/>
          </p:cNvSpPr>
          <p:nvPr>
            <p:ph type="dt" sz="half" idx="2"/>
          </p:nvPr>
        </p:nvSpPr>
        <p:spPr/>
        <p:txBody>
          <a:bodyPr/>
          <a:lstStyle/>
          <a:p>
            <a:fld id="{8F6F5B01-31EA-46FA-A31F-D71521F3C0AE}" type="datetime1">
              <a:rPr lang="en-US" smtClean="0"/>
              <a:t>10/7/18</a:t>
            </a:fld>
            <a:endParaRPr lang="en-US" dirty="0"/>
          </a:p>
        </p:txBody>
      </p:sp>
      <p:sp>
        <p:nvSpPr>
          <p:cNvPr id="6" name="Slide Number Placeholder 5"/>
          <p:cNvSpPr>
            <a:spLocks noGrp="1"/>
          </p:cNvSpPr>
          <p:nvPr>
            <p:ph type="sldNum" sz="quarter" idx="4"/>
          </p:nvPr>
        </p:nvSpPr>
        <p:spPr/>
        <p:txBody>
          <a:bodyPr/>
          <a:lstStyle/>
          <a:p>
            <a:fld id="{7BCC8D0D-EAEC-449D-9161-023DFF90F2E2}" type="slidenum">
              <a:rPr lang="en-US" smtClean="0"/>
              <a:pPr/>
              <a:t>27</a:t>
            </a:fld>
            <a:endParaRPr lang="en-US" dirty="0"/>
          </a:p>
        </p:txBody>
      </p:sp>
      <p:pic>
        <p:nvPicPr>
          <p:cNvPr id="7" name="Picture 6"/>
          <p:cNvPicPr>
            <a:picLocks noChangeAspect="1"/>
          </p:cNvPicPr>
          <p:nvPr/>
        </p:nvPicPr>
        <p:blipFill>
          <a:blip r:embed="rId2"/>
          <a:stretch>
            <a:fillRect/>
          </a:stretch>
        </p:blipFill>
        <p:spPr>
          <a:xfrm>
            <a:off x="0" y="1993900"/>
            <a:ext cx="9144000" cy="2845236"/>
          </a:xfrm>
          <a:prstGeom prst="rect">
            <a:avLst/>
          </a:prstGeom>
        </p:spPr>
      </p:pic>
    </p:spTree>
    <p:extLst>
      <p:ext uri="{BB962C8B-B14F-4D97-AF65-F5344CB8AC3E}">
        <p14:creationId xmlns:p14="http://schemas.microsoft.com/office/powerpoint/2010/main" val="103965135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2"/>
            <a:ext cx="8089901" cy="577081"/>
          </a:xfrm>
        </p:spPr>
        <p:txBody>
          <a:bodyPr/>
          <a:lstStyle/>
          <a:p>
            <a:r>
              <a:rPr lang="en-US" dirty="0" smtClean="0"/>
              <a:t>Simplest form</a:t>
            </a:r>
            <a:endParaRPr lang="en-US" dirty="0"/>
          </a:p>
        </p:txBody>
      </p:sp>
      <p:sp>
        <p:nvSpPr>
          <p:cNvPr id="3" name="Content Placeholder 2"/>
          <p:cNvSpPr>
            <a:spLocks noGrp="1"/>
          </p:cNvSpPr>
          <p:nvPr>
            <p:ph idx="1"/>
          </p:nvPr>
        </p:nvSpPr>
        <p:spPr/>
        <p:txBody>
          <a:bodyPr/>
          <a:lstStyle/>
          <a:p>
            <a:r>
              <a:rPr lang="en-US" dirty="0" smtClean="0"/>
              <a:t>Single decrement= people only go one way</a:t>
            </a:r>
          </a:p>
          <a:p>
            <a:r>
              <a:rPr lang="en-US" dirty="0" smtClean="0"/>
              <a:t>Closed population</a:t>
            </a:r>
          </a:p>
          <a:p>
            <a:pPr lvl="1"/>
            <a:r>
              <a:rPr lang="en-US" dirty="0" smtClean="0"/>
              <a:t>Population growth constant</a:t>
            </a:r>
          </a:p>
          <a:p>
            <a:pPr lvl="1"/>
            <a:r>
              <a:rPr lang="en-US" dirty="0" smtClean="0"/>
              <a:t>No migration in or out</a:t>
            </a:r>
          </a:p>
          <a:p>
            <a:endParaRPr lang="en-US" dirty="0"/>
          </a:p>
        </p:txBody>
      </p:sp>
      <p:sp>
        <p:nvSpPr>
          <p:cNvPr id="4" name="Date Placeholder 3"/>
          <p:cNvSpPr>
            <a:spLocks noGrp="1"/>
          </p:cNvSpPr>
          <p:nvPr>
            <p:ph type="dt" sz="half" idx="2"/>
          </p:nvPr>
        </p:nvSpPr>
        <p:spPr/>
        <p:txBody>
          <a:bodyPr/>
          <a:lstStyle/>
          <a:p>
            <a:fld id="{8F6F5B01-31EA-46FA-A31F-D71521F3C0AE}" type="datetime1">
              <a:rPr lang="en-US" smtClean="0"/>
              <a:t>10/7/18</a:t>
            </a:fld>
            <a:endParaRPr lang="en-US" dirty="0"/>
          </a:p>
        </p:txBody>
      </p:sp>
      <p:sp>
        <p:nvSpPr>
          <p:cNvPr id="6" name="Slide Number Placeholder 5"/>
          <p:cNvSpPr>
            <a:spLocks noGrp="1"/>
          </p:cNvSpPr>
          <p:nvPr>
            <p:ph type="sldNum" sz="quarter" idx="4"/>
          </p:nvPr>
        </p:nvSpPr>
        <p:spPr/>
        <p:txBody>
          <a:bodyPr/>
          <a:lstStyle/>
          <a:p>
            <a:fld id="{7BCC8D0D-EAEC-449D-9161-023DFF90F2E2}" type="slidenum">
              <a:rPr lang="en-US" smtClean="0"/>
              <a:pPr/>
              <a:t>28</a:t>
            </a:fld>
            <a:endParaRPr lang="en-US" dirty="0"/>
          </a:p>
        </p:txBody>
      </p:sp>
    </p:spTree>
    <p:extLst>
      <p:ext uri="{BB962C8B-B14F-4D97-AF65-F5344CB8AC3E}">
        <p14:creationId xmlns:p14="http://schemas.microsoft.com/office/powerpoint/2010/main" val="199771374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2"/>
            <a:ext cx="8089901" cy="577081"/>
          </a:xfrm>
        </p:spPr>
        <p:txBody>
          <a:bodyPr/>
          <a:lstStyle/>
          <a:p>
            <a:r>
              <a:rPr lang="en-US" dirty="0"/>
              <a:t>L</a:t>
            </a:r>
            <a:r>
              <a:rPr lang="en-US" dirty="0" smtClean="0"/>
              <a:t>ife </a:t>
            </a:r>
            <a:r>
              <a:rPr lang="en-US" dirty="0"/>
              <a:t>table notation</a:t>
            </a:r>
            <a:r>
              <a:rPr lang="en-US" dirty="0" smtClean="0"/>
              <a:t>:</a:t>
            </a:r>
            <a:endParaRPr lang="en-US" dirty="0"/>
          </a:p>
        </p:txBody>
      </p:sp>
      <p:sp>
        <p:nvSpPr>
          <p:cNvPr id="3" name="Content Placeholder 2"/>
          <p:cNvSpPr>
            <a:spLocks noGrp="1"/>
          </p:cNvSpPr>
          <p:nvPr>
            <p:ph idx="1"/>
          </p:nvPr>
        </p:nvSpPr>
        <p:spPr/>
        <p:txBody>
          <a:bodyPr/>
          <a:lstStyle/>
          <a:p>
            <a:r>
              <a:rPr lang="en-US" dirty="0" smtClean="0"/>
              <a:t>The </a:t>
            </a:r>
            <a:r>
              <a:rPr lang="en-US" dirty="0"/>
              <a:t>subscript before a symbol defines the </a:t>
            </a:r>
            <a:r>
              <a:rPr lang="en-US" dirty="0" smtClean="0"/>
              <a:t>width </a:t>
            </a:r>
            <a:r>
              <a:rPr lang="en-US" dirty="0"/>
              <a:t>of the interval </a:t>
            </a:r>
          </a:p>
          <a:p>
            <a:r>
              <a:rPr lang="en-US" dirty="0" smtClean="0"/>
              <a:t>The </a:t>
            </a:r>
            <a:r>
              <a:rPr lang="en-US" dirty="0"/>
              <a:t>subscript after the symbol defines the starting point of the interval </a:t>
            </a:r>
          </a:p>
          <a:p>
            <a:r>
              <a:rPr lang="en-US" dirty="0" smtClean="0"/>
              <a:t> </a:t>
            </a:r>
            <a:r>
              <a:rPr lang="en-US" dirty="0"/>
              <a:t>lx, Tx and ex never have a left subscript as they refer to exact age x </a:t>
            </a:r>
          </a:p>
          <a:p>
            <a:endParaRPr lang="en-US" dirty="0"/>
          </a:p>
        </p:txBody>
      </p:sp>
      <p:sp>
        <p:nvSpPr>
          <p:cNvPr id="4" name="Date Placeholder 3"/>
          <p:cNvSpPr>
            <a:spLocks noGrp="1"/>
          </p:cNvSpPr>
          <p:nvPr>
            <p:ph type="dt" sz="half" idx="2"/>
          </p:nvPr>
        </p:nvSpPr>
        <p:spPr/>
        <p:txBody>
          <a:bodyPr/>
          <a:lstStyle/>
          <a:p>
            <a:fld id="{8F6F5B01-31EA-46FA-A31F-D71521F3C0AE}" type="datetime1">
              <a:rPr lang="en-US" smtClean="0"/>
              <a:t>10/7/18</a:t>
            </a:fld>
            <a:endParaRPr lang="en-US" dirty="0"/>
          </a:p>
        </p:txBody>
      </p:sp>
      <p:sp>
        <p:nvSpPr>
          <p:cNvPr id="6" name="Slide Number Placeholder 5"/>
          <p:cNvSpPr>
            <a:spLocks noGrp="1"/>
          </p:cNvSpPr>
          <p:nvPr>
            <p:ph type="sldNum" sz="quarter" idx="4"/>
          </p:nvPr>
        </p:nvSpPr>
        <p:spPr/>
        <p:txBody>
          <a:bodyPr/>
          <a:lstStyle/>
          <a:p>
            <a:fld id="{7BCC8D0D-EAEC-449D-9161-023DFF90F2E2}" type="slidenum">
              <a:rPr lang="en-US" smtClean="0"/>
              <a:pPr/>
              <a:t>29</a:t>
            </a:fld>
            <a:endParaRPr lang="en-US" dirty="0"/>
          </a:p>
        </p:txBody>
      </p:sp>
      <p:pic>
        <p:nvPicPr>
          <p:cNvPr id="7" name="Picture 6"/>
          <p:cNvPicPr>
            <a:picLocks noChangeAspect="1"/>
          </p:cNvPicPr>
          <p:nvPr/>
        </p:nvPicPr>
        <p:blipFill>
          <a:blip r:embed="rId2"/>
          <a:stretch>
            <a:fillRect/>
          </a:stretch>
        </p:blipFill>
        <p:spPr>
          <a:xfrm>
            <a:off x="3494909" y="3337278"/>
            <a:ext cx="1346200" cy="2667000"/>
          </a:xfrm>
          <a:prstGeom prst="rect">
            <a:avLst/>
          </a:prstGeom>
        </p:spPr>
      </p:pic>
    </p:spTree>
    <p:extLst>
      <p:ext uri="{BB962C8B-B14F-4D97-AF65-F5344CB8AC3E}">
        <p14:creationId xmlns:p14="http://schemas.microsoft.com/office/powerpoint/2010/main" val="271157640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 y="228600"/>
            <a:ext cx="8610600" cy="584775"/>
          </a:xfrm>
          <a:prstGeom prst="rect">
            <a:avLst/>
          </a:prstGeom>
          <a:noFill/>
        </p:spPr>
        <p:txBody>
          <a:bodyPr wrap="square" rtlCol="0">
            <a:spAutoFit/>
          </a:bodyPr>
          <a:lstStyle/>
          <a:p>
            <a:pPr algn="ctr"/>
            <a:r>
              <a:rPr lang="en-US" sz="3200" dirty="0" smtClean="0"/>
              <a:t>Global Average Annual Growth Rates</a:t>
            </a:r>
            <a:endParaRPr lang="en-US" sz="3200" dirty="0"/>
          </a:p>
        </p:txBody>
      </p:sp>
      <p:graphicFrame>
        <p:nvGraphicFramePr>
          <p:cNvPr id="4" name="Chart 3"/>
          <p:cNvGraphicFramePr/>
          <p:nvPr/>
        </p:nvGraphicFramePr>
        <p:xfrm>
          <a:off x="457200" y="1371600"/>
          <a:ext cx="8534400" cy="5156200"/>
        </p:xfrm>
        <a:graphic>
          <a:graphicData uri="http://schemas.openxmlformats.org/drawingml/2006/chart">
            <c:chart xmlns:c="http://schemas.openxmlformats.org/drawingml/2006/chart" xmlns:r="http://schemas.openxmlformats.org/officeDocument/2006/relationships" r:id="rId2"/>
          </a:graphicData>
        </a:graphic>
      </p:graphicFrame>
      <p:sp>
        <p:nvSpPr>
          <p:cNvPr id="5" name="Footer Placeholder 5"/>
          <p:cNvSpPr>
            <a:spLocks noGrp="1"/>
          </p:cNvSpPr>
          <p:nvPr>
            <p:ph type="ftr" sz="quarter" idx="4294967295"/>
          </p:nvPr>
        </p:nvSpPr>
        <p:spPr>
          <a:xfrm>
            <a:off x="729161" y="6470128"/>
            <a:ext cx="4310907" cy="137980"/>
          </a:xfrm>
          <a:prstGeom prst="rect">
            <a:avLst/>
          </a:prstGeom>
        </p:spPr>
        <p:txBody>
          <a:bodyPr/>
          <a:lstStyle/>
          <a:p>
            <a:r>
              <a:rPr lang="en-US" dirty="0" smtClean="0"/>
              <a:t>Acknowledgement to Zachary Zimmer</a:t>
            </a:r>
            <a:endParaRPr lang="en-US" dirty="0"/>
          </a:p>
        </p:txBody>
      </p:sp>
    </p:spTree>
    <p:extLst>
      <p:ext uri="{BB962C8B-B14F-4D97-AF65-F5344CB8AC3E}">
        <p14:creationId xmlns:p14="http://schemas.microsoft.com/office/powerpoint/2010/main" val="392917949"/>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2"/>
            <a:ext cx="8089901" cy="577081"/>
          </a:xfrm>
        </p:spPr>
        <p:txBody>
          <a:bodyPr/>
          <a:lstStyle/>
          <a:p>
            <a:r>
              <a:rPr lang="en-US" dirty="0" smtClean="0"/>
              <a:t>Life table</a:t>
            </a:r>
            <a:endParaRPr lang="en-US" dirty="0"/>
          </a:p>
        </p:txBody>
      </p:sp>
      <p:sp>
        <p:nvSpPr>
          <p:cNvPr id="4" name="Date Placeholder 3"/>
          <p:cNvSpPr>
            <a:spLocks noGrp="1"/>
          </p:cNvSpPr>
          <p:nvPr>
            <p:ph type="dt" sz="half" idx="2"/>
          </p:nvPr>
        </p:nvSpPr>
        <p:spPr/>
        <p:txBody>
          <a:bodyPr/>
          <a:lstStyle/>
          <a:p>
            <a:fld id="{8F6F5B01-31EA-46FA-A31F-D71521F3C0AE}" type="datetime1">
              <a:rPr lang="en-US" smtClean="0"/>
              <a:t>10/7/18</a:t>
            </a:fld>
            <a:endParaRPr lang="en-US" dirty="0"/>
          </a:p>
        </p:txBody>
      </p:sp>
      <p:sp>
        <p:nvSpPr>
          <p:cNvPr id="6" name="Slide Number Placeholder 5"/>
          <p:cNvSpPr>
            <a:spLocks noGrp="1"/>
          </p:cNvSpPr>
          <p:nvPr>
            <p:ph type="sldNum" sz="quarter" idx="4"/>
          </p:nvPr>
        </p:nvSpPr>
        <p:spPr/>
        <p:txBody>
          <a:bodyPr/>
          <a:lstStyle/>
          <a:p>
            <a:fld id="{7BCC8D0D-EAEC-449D-9161-023DFF90F2E2}" type="slidenum">
              <a:rPr lang="en-US" smtClean="0"/>
              <a:pPr/>
              <a:t>30</a:t>
            </a:fld>
            <a:endParaRPr lang="en-US" dirty="0"/>
          </a:p>
        </p:txBody>
      </p:sp>
      <p:pic>
        <p:nvPicPr>
          <p:cNvPr id="7" name="Picture 6"/>
          <p:cNvPicPr>
            <a:picLocks noChangeAspect="1"/>
          </p:cNvPicPr>
          <p:nvPr/>
        </p:nvPicPr>
        <p:blipFill>
          <a:blip r:embed="rId2"/>
          <a:stretch>
            <a:fillRect/>
          </a:stretch>
        </p:blipFill>
        <p:spPr>
          <a:xfrm>
            <a:off x="358009" y="2013272"/>
            <a:ext cx="8551333" cy="3028153"/>
          </a:xfrm>
          <a:prstGeom prst="rect">
            <a:avLst/>
          </a:prstGeom>
        </p:spPr>
      </p:pic>
    </p:spTree>
    <p:extLst>
      <p:ext uri="{BB962C8B-B14F-4D97-AF65-F5344CB8AC3E}">
        <p14:creationId xmlns:p14="http://schemas.microsoft.com/office/powerpoint/2010/main" val="144561163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2"/>
            <a:ext cx="8089901" cy="577081"/>
          </a:xfrm>
        </p:spPr>
        <p:txBody>
          <a:bodyPr/>
          <a:lstStyle/>
          <a:p>
            <a:r>
              <a:rPr lang="en-US" dirty="0" smtClean="0"/>
              <a:t>Practice</a:t>
            </a:r>
            <a:endParaRPr lang="en-US" dirty="0"/>
          </a:p>
        </p:txBody>
      </p:sp>
      <p:sp>
        <p:nvSpPr>
          <p:cNvPr id="3" name="Content Placeholder 2"/>
          <p:cNvSpPr>
            <a:spLocks noGrp="1"/>
          </p:cNvSpPr>
          <p:nvPr>
            <p:ph idx="1"/>
          </p:nvPr>
        </p:nvSpPr>
        <p:spPr/>
        <p:txBody>
          <a:bodyPr/>
          <a:lstStyle/>
          <a:p>
            <a:r>
              <a:rPr lang="en-US" dirty="0" smtClean="0"/>
              <a:t>probability of dying between age 0 and 1</a:t>
            </a:r>
          </a:p>
          <a:p>
            <a:pPr lvl="1"/>
            <a:r>
              <a:rPr lang="en-US" baseline="-25000" dirty="0"/>
              <a:t>1</a:t>
            </a:r>
            <a:r>
              <a:rPr lang="en-US" dirty="0"/>
              <a:t>q</a:t>
            </a:r>
            <a:r>
              <a:rPr lang="en-US" baseline="-25000" dirty="0"/>
              <a:t>0 </a:t>
            </a:r>
            <a:endParaRPr lang="en-US" baseline="-25000" dirty="0" smtClean="0"/>
          </a:p>
          <a:p>
            <a:r>
              <a:rPr lang="en-US" dirty="0" smtClean="0"/>
              <a:t>Number of deaths between age 40 and 45</a:t>
            </a:r>
          </a:p>
          <a:p>
            <a:pPr lvl="1"/>
            <a:r>
              <a:rPr lang="en-US" baseline="-25000" dirty="0" smtClean="0"/>
              <a:t>5</a:t>
            </a:r>
            <a:r>
              <a:rPr lang="en-US" dirty="0" smtClean="0"/>
              <a:t>d</a:t>
            </a:r>
            <a:r>
              <a:rPr lang="en-US" baseline="-25000" dirty="0" smtClean="0"/>
              <a:t>40 </a:t>
            </a:r>
            <a:endParaRPr lang="en-US" baseline="-25000" dirty="0"/>
          </a:p>
          <a:p>
            <a:pPr lvl="1"/>
            <a:endParaRPr lang="en-US" dirty="0"/>
          </a:p>
          <a:p>
            <a:endParaRPr lang="en-US" dirty="0" smtClean="0"/>
          </a:p>
          <a:p>
            <a:endParaRPr lang="en-US" dirty="0"/>
          </a:p>
        </p:txBody>
      </p:sp>
      <p:sp>
        <p:nvSpPr>
          <p:cNvPr id="4" name="Date Placeholder 3"/>
          <p:cNvSpPr>
            <a:spLocks noGrp="1"/>
          </p:cNvSpPr>
          <p:nvPr>
            <p:ph type="dt" sz="half" idx="2"/>
          </p:nvPr>
        </p:nvSpPr>
        <p:spPr/>
        <p:txBody>
          <a:bodyPr/>
          <a:lstStyle/>
          <a:p>
            <a:fld id="{8F6F5B01-31EA-46FA-A31F-D71521F3C0AE}" type="datetime1">
              <a:rPr lang="en-US" smtClean="0"/>
              <a:t>10/7/18</a:t>
            </a:fld>
            <a:endParaRPr lang="en-US" dirty="0"/>
          </a:p>
        </p:txBody>
      </p:sp>
      <p:sp>
        <p:nvSpPr>
          <p:cNvPr id="6" name="Slide Number Placeholder 5"/>
          <p:cNvSpPr>
            <a:spLocks noGrp="1"/>
          </p:cNvSpPr>
          <p:nvPr>
            <p:ph type="sldNum" sz="quarter" idx="4"/>
          </p:nvPr>
        </p:nvSpPr>
        <p:spPr/>
        <p:txBody>
          <a:bodyPr/>
          <a:lstStyle/>
          <a:p>
            <a:fld id="{7BCC8D0D-EAEC-449D-9161-023DFF90F2E2}" type="slidenum">
              <a:rPr lang="en-US" smtClean="0"/>
              <a:pPr/>
              <a:t>31</a:t>
            </a:fld>
            <a:endParaRPr lang="en-US" dirty="0"/>
          </a:p>
        </p:txBody>
      </p:sp>
      <p:pic>
        <p:nvPicPr>
          <p:cNvPr id="7" name="Picture 6"/>
          <p:cNvPicPr>
            <a:picLocks noChangeAspect="1"/>
          </p:cNvPicPr>
          <p:nvPr/>
        </p:nvPicPr>
        <p:blipFill>
          <a:blip r:embed="rId2"/>
          <a:stretch>
            <a:fillRect/>
          </a:stretch>
        </p:blipFill>
        <p:spPr>
          <a:xfrm>
            <a:off x="729161" y="3424207"/>
            <a:ext cx="7537188" cy="2669029"/>
          </a:xfrm>
          <a:prstGeom prst="rect">
            <a:avLst/>
          </a:prstGeom>
        </p:spPr>
      </p:pic>
    </p:spTree>
    <p:extLst>
      <p:ext uri="{BB962C8B-B14F-4D97-AF65-F5344CB8AC3E}">
        <p14:creationId xmlns:p14="http://schemas.microsoft.com/office/powerpoint/2010/main" val="2867641788"/>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2"/>
            <a:ext cx="8089901" cy="1047979"/>
          </a:xfrm>
        </p:spPr>
        <p:txBody>
          <a:bodyPr/>
          <a:lstStyle/>
          <a:p>
            <a:r>
              <a:rPr lang="en-US" dirty="0" smtClean="0"/>
              <a:t>Usually start with age specific death rates (</a:t>
            </a:r>
            <a:r>
              <a:rPr lang="en-US" baseline="-25000" dirty="0" err="1" smtClean="0"/>
              <a:t>n</a:t>
            </a:r>
            <a:r>
              <a:rPr lang="en-US" dirty="0" err="1" smtClean="0"/>
              <a:t>M</a:t>
            </a:r>
            <a:r>
              <a:rPr lang="en-US" baseline="-25000" dirty="0" err="1" smtClean="0"/>
              <a:t>x</a:t>
            </a:r>
            <a:r>
              <a:rPr lang="en-US" dirty="0" smtClean="0"/>
              <a:t>)</a:t>
            </a:r>
            <a:endParaRPr lang="en-US" dirty="0"/>
          </a:p>
        </p:txBody>
      </p:sp>
      <p:sp>
        <p:nvSpPr>
          <p:cNvPr id="3" name="Content Placeholder 2"/>
          <p:cNvSpPr>
            <a:spLocks noGrp="1"/>
          </p:cNvSpPr>
          <p:nvPr>
            <p:ph idx="1"/>
          </p:nvPr>
        </p:nvSpPr>
        <p:spPr/>
        <p:txBody>
          <a:bodyPr/>
          <a:lstStyle/>
          <a:p>
            <a:r>
              <a:rPr lang="en-US" dirty="0" smtClean="0"/>
              <a:t>Can convert </a:t>
            </a:r>
            <a:r>
              <a:rPr lang="en-US" baseline="-25000" dirty="0" err="1" smtClean="0"/>
              <a:t>n</a:t>
            </a:r>
            <a:r>
              <a:rPr lang="en-US" dirty="0" err="1" smtClean="0"/>
              <a:t>M</a:t>
            </a:r>
            <a:r>
              <a:rPr lang="en-US" baseline="-25000" dirty="0" err="1" smtClean="0"/>
              <a:t>x</a:t>
            </a:r>
            <a:r>
              <a:rPr lang="en-US" baseline="-25000" dirty="0" smtClean="0"/>
              <a:t> </a:t>
            </a:r>
            <a:r>
              <a:rPr lang="en-US" dirty="0" smtClean="0"/>
              <a:t>to </a:t>
            </a:r>
            <a:r>
              <a:rPr lang="en-US" baseline="-25000" dirty="0" err="1" smtClean="0"/>
              <a:t>n</a:t>
            </a:r>
            <a:r>
              <a:rPr lang="en-US" dirty="0" err="1" smtClean="0"/>
              <a:t>q</a:t>
            </a:r>
            <a:r>
              <a:rPr lang="en-US" baseline="-25000" dirty="0" err="1" smtClean="0"/>
              <a:t>x</a:t>
            </a:r>
            <a:endParaRPr lang="en-US" baseline="-25000" dirty="0" smtClean="0"/>
          </a:p>
          <a:p>
            <a:endParaRPr lang="en-US" baseline="-25000" dirty="0"/>
          </a:p>
          <a:p>
            <a:pPr marL="0" indent="0">
              <a:buNone/>
            </a:pPr>
            <a:r>
              <a:rPr lang="en-US" dirty="0" smtClean="0"/>
              <a:t>1)</a:t>
            </a:r>
          </a:p>
          <a:p>
            <a:endParaRPr lang="en-US" dirty="0"/>
          </a:p>
          <a:p>
            <a:pPr marL="0" indent="0">
              <a:buNone/>
            </a:pPr>
            <a:r>
              <a:rPr lang="en-US" dirty="0" smtClean="0"/>
              <a:t>Where n is the length of the interval (usually 5 years)</a:t>
            </a:r>
          </a:p>
          <a:p>
            <a:pPr marL="0" indent="0">
              <a:buNone/>
            </a:pPr>
            <a:endParaRPr lang="en-US" dirty="0"/>
          </a:p>
          <a:p>
            <a:pPr marL="0" indent="0">
              <a:buNone/>
            </a:pPr>
            <a:r>
              <a:rPr lang="en-US" dirty="0" smtClean="0"/>
              <a:t>2)</a:t>
            </a:r>
            <a:endParaRPr lang="en-US" dirty="0"/>
          </a:p>
        </p:txBody>
      </p:sp>
      <p:sp>
        <p:nvSpPr>
          <p:cNvPr id="4" name="Date Placeholder 3"/>
          <p:cNvSpPr>
            <a:spLocks noGrp="1"/>
          </p:cNvSpPr>
          <p:nvPr>
            <p:ph type="dt" sz="half" idx="2"/>
          </p:nvPr>
        </p:nvSpPr>
        <p:spPr/>
        <p:txBody>
          <a:bodyPr/>
          <a:lstStyle/>
          <a:p>
            <a:fld id="{8F6F5B01-31EA-46FA-A31F-D71521F3C0AE}" type="datetime1">
              <a:rPr lang="en-US" smtClean="0"/>
              <a:t>10/7/18</a:t>
            </a:fld>
            <a:endParaRPr lang="en-US" dirty="0"/>
          </a:p>
        </p:txBody>
      </p:sp>
      <p:sp>
        <p:nvSpPr>
          <p:cNvPr id="6" name="Slide Number Placeholder 5"/>
          <p:cNvSpPr>
            <a:spLocks noGrp="1"/>
          </p:cNvSpPr>
          <p:nvPr>
            <p:ph type="sldNum" sz="quarter" idx="4"/>
          </p:nvPr>
        </p:nvSpPr>
        <p:spPr/>
        <p:txBody>
          <a:bodyPr/>
          <a:lstStyle/>
          <a:p>
            <a:fld id="{7BCC8D0D-EAEC-449D-9161-023DFF90F2E2}" type="slidenum">
              <a:rPr lang="en-US" smtClean="0"/>
              <a:pPr/>
              <a:t>32</a:t>
            </a:fld>
            <a:endParaRPr lang="en-US" dirty="0"/>
          </a:p>
        </p:txBody>
      </p:sp>
      <p:pic>
        <p:nvPicPr>
          <p:cNvPr id="7" name="Picture 6"/>
          <p:cNvPicPr>
            <a:picLocks noChangeAspect="1"/>
          </p:cNvPicPr>
          <p:nvPr/>
        </p:nvPicPr>
        <p:blipFill>
          <a:blip r:embed="rId2"/>
          <a:stretch>
            <a:fillRect/>
          </a:stretch>
        </p:blipFill>
        <p:spPr>
          <a:xfrm>
            <a:off x="1437922" y="2102389"/>
            <a:ext cx="3063522" cy="1206583"/>
          </a:xfrm>
          <a:prstGeom prst="rect">
            <a:avLst/>
          </a:prstGeom>
        </p:spPr>
      </p:pic>
      <p:pic>
        <p:nvPicPr>
          <p:cNvPr id="8" name="Picture 7"/>
          <p:cNvPicPr>
            <a:picLocks noChangeAspect="1"/>
          </p:cNvPicPr>
          <p:nvPr/>
        </p:nvPicPr>
        <p:blipFill>
          <a:blip r:embed="rId3"/>
          <a:stretch>
            <a:fillRect/>
          </a:stretch>
        </p:blipFill>
        <p:spPr>
          <a:xfrm>
            <a:off x="1821744" y="4021667"/>
            <a:ext cx="1760593" cy="1186698"/>
          </a:xfrm>
          <a:prstGeom prst="rect">
            <a:avLst/>
          </a:prstGeom>
        </p:spPr>
      </p:pic>
    </p:spTree>
    <p:extLst>
      <p:ext uri="{BB962C8B-B14F-4D97-AF65-F5344CB8AC3E}">
        <p14:creationId xmlns:p14="http://schemas.microsoft.com/office/powerpoint/2010/main" val="157829794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2"/>
            <a:ext cx="8089901" cy="577081"/>
          </a:xfrm>
        </p:spPr>
        <p:txBody>
          <a:bodyPr/>
          <a:lstStyle/>
          <a:p>
            <a:r>
              <a:rPr lang="en-US" dirty="0"/>
              <a:t>l</a:t>
            </a:r>
            <a:r>
              <a:rPr lang="en-US" dirty="0" smtClean="0"/>
              <a:t>x= Survivors</a:t>
            </a:r>
            <a:endParaRPr lang="en-US" dirty="0"/>
          </a:p>
        </p:txBody>
      </p:sp>
      <p:sp>
        <p:nvSpPr>
          <p:cNvPr id="3" name="Content Placeholder 2"/>
          <p:cNvSpPr>
            <a:spLocks noGrp="1"/>
          </p:cNvSpPr>
          <p:nvPr>
            <p:ph idx="1"/>
          </p:nvPr>
        </p:nvSpPr>
        <p:spPr>
          <a:xfrm>
            <a:off x="653732" y="1295641"/>
            <a:ext cx="8325548" cy="4011502"/>
          </a:xfrm>
        </p:spPr>
        <p:txBody>
          <a:bodyPr/>
          <a:lstStyle/>
          <a:p>
            <a:r>
              <a:rPr lang="en-US" dirty="0" smtClean="0"/>
              <a:t>l</a:t>
            </a:r>
            <a:r>
              <a:rPr lang="en-US" baseline="-25000" dirty="0" smtClean="0"/>
              <a:t>0 </a:t>
            </a:r>
            <a:r>
              <a:rPr lang="en-US" dirty="0" smtClean="0"/>
              <a:t>=who are the survivors to age 0? </a:t>
            </a:r>
          </a:p>
          <a:p>
            <a:pPr lvl="1"/>
            <a:r>
              <a:rPr lang="en-US" dirty="0" smtClean="0"/>
              <a:t>Everyone born!</a:t>
            </a:r>
          </a:p>
          <a:p>
            <a:pPr lvl="1"/>
            <a:r>
              <a:rPr lang="en-US" dirty="0" smtClean="0"/>
              <a:t>The radix population, could choose anything, usually start with 100,000</a:t>
            </a:r>
          </a:p>
          <a:p>
            <a:r>
              <a:rPr lang="en-US" dirty="0" smtClean="0"/>
              <a:t>l</a:t>
            </a:r>
            <a:r>
              <a:rPr lang="en-US" baseline="-25000" dirty="0"/>
              <a:t>1</a:t>
            </a:r>
            <a:r>
              <a:rPr lang="en-US" baseline="-25000" dirty="0" smtClean="0"/>
              <a:t> </a:t>
            </a:r>
            <a:r>
              <a:rPr lang="en-US" dirty="0" smtClean="0"/>
              <a:t>= Survivors at the start of year 1?</a:t>
            </a:r>
          </a:p>
          <a:p>
            <a:r>
              <a:rPr lang="en-US" dirty="0"/>
              <a:t>l</a:t>
            </a:r>
            <a:r>
              <a:rPr lang="en-US" baseline="-25000" dirty="0"/>
              <a:t>1 </a:t>
            </a:r>
            <a:r>
              <a:rPr lang="en-US" dirty="0"/>
              <a:t>= l</a:t>
            </a:r>
            <a:r>
              <a:rPr lang="en-US" baseline="-25000" dirty="0"/>
              <a:t>0</a:t>
            </a:r>
            <a:r>
              <a:rPr lang="en-US" dirty="0"/>
              <a:t>- (l</a:t>
            </a:r>
            <a:r>
              <a:rPr lang="en-US" baseline="-25000" dirty="0"/>
              <a:t>0</a:t>
            </a:r>
            <a:r>
              <a:rPr lang="en-US" dirty="0"/>
              <a:t>* </a:t>
            </a:r>
            <a:r>
              <a:rPr lang="en-US" baseline="-25000" dirty="0"/>
              <a:t>0</a:t>
            </a:r>
            <a:r>
              <a:rPr lang="en-US" dirty="0"/>
              <a:t>q</a:t>
            </a:r>
            <a:r>
              <a:rPr lang="en-US" baseline="-25000" dirty="0"/>
              <a:t>1</a:t>
            </a:r>
            <a:r>
              <a:rPr lang="en-US" dirty="0"/>
              <a:t>) </a:t>
            </a:r>
            <a:endParaRPr lang="en-US" baseline="-25000" dirty="0"/>
          </a:p>
          <a:p>
            <a:pPr marL="0" indent="0">
              <a:buNone/>
            </a:pPr>
            <a:r>
              <a:rPr lang="en-US" dirty="0" smtClean="0"/>
              <a:t>Say </a:t>
            </a:r>
            <a:r>
              <a:rPr lang="en-US" baseline="-25000" dirty="0" smtClean="0"/>
              <a:t>0</a:t>
            </a:r>
            <a:r>
              <a:rPr lang="en-US" dirty="0" smtClean="0"/>
              <a:t>q</a:t>
            </a:r>
            <a:r>
              <a:rPr lang="en-US" baseline="-25000" dirty="0" smtClean="0"/>
              <a:t>1 </a:t>
            </a:r>
            <a:r>
              <a:rPr lang="en-US" dirty="0" smtClean="0"/>
              <a:t>= 0.0582, how many people die in year 1? </a:t>
            </a:r>
          </a:p>
          <a:p>
            <a:pPr marL="0" indent="0">
              <a:buNone/>
            </a:pPr>
            <a:r>
              <a:rPr lang="en-US" dirty="0"/>
              <a:t>	582</a:t>
            </a:r>
            <a:endParaRPr lang="en-US" dirty="0" smtClean="0"/>
          </a:p>
          <a:p>
            <a:pPr marL="0" indent="0">
              <a:buNone/>
            </a:pPr>
            <a:r>
              <a:rPr lang="en-US" dirty="0" smtClean="0"/>
              <a:t>How many people are alive at the start of year 1?</a:t>
            </a:r>
          </a:p>
          <a:p>
            <a:pPr marL="0" indent="0">
              <a:buNone/>
            </a:pPr>
            <a:r>
              <a:rPr lang="en-US" dirty="0" smtClean="0"/>
              <a:t>100,000-582= 99,418 = l</a:t>
            </a:r>
            <a:r>
              <a:rPr lang="en-US" baseline="-25000" dirty="0" smtClean="0"/>
              <a:t>1</a:t>
            </a:r>
            <a:endParaRPr lang="en-US" dirty="0"/>
          </a:p>
          <a:p>
            <a:pPr marL="0" indent="0">
              <a:buNone/>
            </a:pPr>
            <a:r>
              <a:rPr lang="en-US" dirty="0" smtClean="0"/>
              <a:t>582 is </a:t>
            </a:r>
            <a:r>
              <a:rPr lang="en-US" baseline="-25000" dirty="0" err="1" smtClean="0"/>
              <a:t>n</a:t>
            </a:r>
            <a:r>
              <a:rPr lang="en-US" dirty="0" err="1"/>
              <a:t>d</a:t>
            </a:r>
            <a:r>
              <a:rPr lang="en-US" baseline="-25000" dirty="0" err="1" smtClean="0"/>
              <a:t>x</a:t>
            </a:r>
            <a:r>
              <a:rPr lang="en-US" baseline="-25000" dirty="0" smtClean="0"/>
              <a:t> </a:t>
            </a:r>
            <a:r>
              <a:rPr lang="en-US" dirty="0" smtClean="0"/>
              <a:t>=deaths between age n and </a:t>
            </a:r>
            <a:r>
              <a:rPr lang="en-US" dirty="0" err="1" smtClean="0"/>
              <a:t>n+x</a:t>
            </a:r>
            <a:endParaRPr lang="en-US" dirty="0"/>
          </a:p>
        </p:txBody>
      </p:sp>
      <p:sp>
        <p:nvSpPr>
          <p:cNvPr id="4" name="Date Placeholder 3"/>
          <p:cNvSpPr>
            <a:spLocks noGrp="1"/>
          </p:cNvSpPr>
          <p:nvPr>
            <p:ph type="dt" sz="half" idx="2"/>
          </p:nvPr>
        </p:nvSpPr>
        <p:spPr/>
        <p:txBody>
          <a:bodyPr/>
          <a:lstStyle/>
          <a:p>
            <a:fld id="{8F6F5B01-31EA-46FA-A31F-D71521F3C0AE}" type="datetime1">
              <a:rPr lang="en-US" smtClean="0"/>
              <a:t>10/7/18</a:t>
            </a:fld>
            <a:endParaRPr lang="en-US" dirty="0"/>
          </a:p>
        </p:txBody>
      </p:sp>
      <p:sp>
        <p:nvSpPr>
          <p:cNvPr id="6" name="Slide Number Placeholder 5"/>
          <p:cNvSpPr>
            <a:spLocks noGrp="1"/>
          </p:cNvSpPr>
          <p:nvPr>
            <p:ph type="sldNum" sz="quarter" idx="4"/>
          </p:nvPr>
        </p:nvSpPr>
        <p:spPr/>
        <p:txBody>
          <a:bodyPr/>
          <a:lstStyle/>
          <a:p>
            <a:fld id="{7BCC8D0D-EAEC-449D-9161-023DFF90F2E2}" type="slidenum">
              <a:rPr lang="en-US" smtClean="0"/>
              <a:pPr/>
              <a:t>33</a:t>
            </a:fld>
            <a:endParaRPr lang="en-US" dirty="0"/>
          </a:p>
        </p:txBody>
      </p:sp>
    </p:spTree>
    <p:extLst>
      <p:ext uri="{BB962C8B-B14F-4D97-AF65-F5344CB8AC3E}">
        <p14:creationId xmlns:p14="http://schemas.microsoft.com/office/powerpoint/2010/main" val="1249309883"/>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Date Placeholder 3"/>
          <p:cNvSpPr>
            <a:spLocks noGrp="1"/>
          </p:cNvSpPr>
          <p:nvPr>
            <p:ph type="dt" sz="half" idx="2"/>
          </p:nvPr>
        </p:nvSpPr>
        <p:spPr/>
        <p:txBody>
          <a:bodyPr/>
          <a:lstStyle/>
          <a:p>
            <a:fld id="{8F6F5B01-31EA-46FA-A31F-D71521F3C0AE}" type="datetime1">
              <a:rPr lang="en-US" smtClean="0"/>
              <a:t>10/7/18</a:t>
            </a:fld>
            <a:endParaRPr lang="en-US" dirty="0"/>
          </a:p>
        </p:txBody>
      </p:sp>
      <p:sp>
        <p:nvSpPr>
          <p:cNvPr id="6" name="Slide Number Placeholder 5"/>
          <p:cNvSpPr>
            <a:spLocks noGrp="1"/>
          </p:cNvSpPr>
          <p:nvPr>
            <p:ph type="sldNum" sz="quarter" idx="4"/>
          </p:nvPr>
        </p:nvSpPr>
        <p:spPr/>
        <p:txBody>
          <a:bodyPr/>
          <a:lstStyle/>
          <a:p>
            <a:fld id="{7BCC8D0D-EAEC-449D-9161-023DFF90F2E2}" type="slidenum">
              <a:rPr lang="en-US" smtClean="0"/>
              <a:pPr/>
              <a:t>34</a:t>
            </a:fld>
            <a:endParaRPr lang="en-US" dirty="0"/>
          </a:p>
        </p:txBody>
      </p:sp>
      <p:pic>
        <p:nvPicPr>
          <p:cNvPr id="7" name="Picture 6"/>
          <p:cNvPicPr>
            <a:picLocks noChangeAspect="1"/>
          </p:cNvPicPr>
          <p:nvPr/>
        </p:nvPicPr>
        <p:blipFill>
          <a:blip r:embed="rId2"/>
          <a:stretch>
            <a:fillRect/>
          </a:stretch>
        </p:blipFill>
        <p:spPr>
          <a:xfrm>
            <a:off x="870272" y="1378096"/>
            <a:ext cx="7537188" cy="2669029"/>
          </a:xfrm>
          <a:prstGeom prst="rect">
            <a:avLst/>
          </a:prstGeom>
        </p:spPr>
      </p:pic>
      <p:graphicFrame>
        <p:nvGraphicFramePr>
          <p:cNvPr id="10" name="Table 9"/>
          <p:cNvGraphicFramePr>
            <a:graphicFrameLocks noGrp="1"/>
          </p:cNvGraphicFramePr>
          <p:nvPr>
            <p:extLst>
              <p:ext uri="{D42A27DB-BD31-4B8C-83A1-F6EECF244321}">
                <p14:modId xmlns:p14="http://schemas.microsoft.com/office/powerpoint/2010/main" val="390586631"/>
              </p:ext>
            </p:extLst>
          </p:nvPr>
        </p:nvGraphicFramePr>
        <p:xfrm>
          <a:off x="836059" y="4239191"/>
          <a:ext cx="7571403" cy="741680"/>
        </p:xfrm>
        <a:graphic>
          <a:graphicData uri="http://schemas.openxmlformats.org/drawingml/2006/table">
            <a:tbl>
              <a:tblPr firstRow="1" bandRow="1">
                <a:tableStyleId>{69CF1AB2-1976-4502-BF36-3FF5EA218861}</a:tableStyleId>
              </a:tblPr>
              <a:tblGrid>
                <a:gridCol w="1081629"/>
                <a:gridCol w="1081629"/>
                <a:gridCol w="1081629"/>
                <a:gridCol w="1081629"/>
                <a:gridCol w="1081629"/>
                <a:gridCol w="1081629"/>
                <a:gridCol w="1081629"/>
              </a:tblGrid>
              <a:tr h="370840">
                <a:tc>
                  <a:txBody>
                    <a:bodyPr/>
                    <a:lstStyle/>
                    <a:p>
                      <a:r>
                        <a:rPr lang="en-US" dirty="0" smtClean="0"/>
                        <a:t>0-1</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0.0582</a:t>
                      </a:r>
                    </a:p>
                  </a:txBody>
                  <a:tcPr/>
                </a:tc>
                <a:tc>
                  <a:txBody>
                    <a:bodyPr/>
                    <a:lstStyle/>
                    <a:p>
                      <a:r>
                        <a:rPr lang="en-US" dirty="0" smtClean="0"/>
                        <a:t>100,000</a:t>
                      </a:r>
                      <a:endParaRPr lang="en-US" dirty="0"/>
                    </a:p>
                  </a:txBody>
                  <a:tcPr/>
                </a:tc>
                <a:tc>
                  <a:txBody>
                    <a:bodyPr/>
                    <a:lstStyle/>
                    <a:p>
                      <a:r>
                        <a:rPr lang="en-US" sz="1800" dirty="0" smtClean="0"/>
                        <a:t>582</a:t>
                      </a:r>
                      <a:endParaRPr lang="en-US" dirty="0"/>
                    </a:p>
                  </a:txBody>
                  <a:tcPr/>
                </a:tc>
                <a:tc>
                  <a:txBody>
                    <a:bodyPr/>
                    <a:lstStyle/>
                    <a:p>
                      <a:endParaRPr lang="en-US"/>
                    </a:p>
                  </a:txBody>
                  <a:tcPr/>
                </a:tc>
                <a:tc>
                  <a:txBody>
                    <a:bodyPr/>
                    <a:lstStyle/>
                    <a:p>
                      <a:endParaRPr lang="en-US"/>
                    </a:p>
                  </a:txBody>
                  <a:tcPr/>
                </a:tc>
                <a:tc>
                  <a:txBody>
                    <a:bodyPr/>
                    <a:lstStyle/>
                    <a:p>
                      <a:endParaRPr lang="en-US" dirty="0"/>
                    </a:p>
                  </a:txBody>
                  <a:tcPr/>
                </a:tc>
              </a:tr>
              <a:tr h="370840">
                <a:tc>
                  <a:txBody>
                    <a:bodyPr/>
                    <a:lstStyle/>
                    <a:p>
                      <a:r>
                        <a:rPr lang="en-US" dirty="0" smtClean="0"/>
                        <a:t>1-2</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800" dirty="0" smtClean="0"/>
                    </a:p>
                  </a:txBody>
                  <a:tcPr/>
                </a:tc>
                <a:tc>
                  <a:txBody>
                    <a:bodyPr/>
                    <a:lstStyle/>
                    <a:p>
                      <a:r>
                        <a:rPr lang="en-US" dirty="0" smtClean="0"/>
                        <a:t>99,418</a:t>
                      </a:r>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dirty="0"/>
                    </a:p>
                  </a:txBody>
                  <a:tcPr/>
                </a:tc>
              </a:tr>
            </a:tbl>
          </a:graphicData>
        </a:graphic>
      </p:graphicFrame>
    </p:spTree>
    <p:extLst>
      <p:ext uri="{BB962C8B-B14F-4D97-AF65-F5344CB8AC3E}">
        <p14:creationId xmlns:p14="http://schemas.microsoft.com/office/powerpoint/2010/main" val="233733178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2"/>
            <a:ext cx="8089901" cy="577081"/>
          </a:xfrm>
        </p:spPr>
        <p:txBody>
          <a:bodyPr/>
          <a:lstStyle/>
          <a:p>
            <a:r>
              <a:rPr lang="en-US" dirty="0" smtClean="0"/>
              <a:t>L</a:t>
            </a:r>
            <a:r>
              <a:rPr lang="en-US" baseline="-25000" dirty="0" smtClean="0"/>
              <a:t>x</a:t>
            </a:r>
            <a:endParaRPr lang="en-US" baseline="-25000" dirty="0"/>
          </a:p>
        </p:txBody>
      </p:sp>
      <p:sp>
        <p:nvSpPr>
          <p:cNvPr id="3" name="Content Placeholder 2"/>
          <p:cNvSpPr>
            <a:spLocks noGrp="1"/>
          </p:cNvSpPr>
          <p:nvPr>
            <p:ph idx="1"/>
          </p:nvPr>
        </p:nvSpPr>
        <p:spPr/>
        <p:txBody>
          <a:bodyPr/>
          <a:lstStyle/>
          <a:p>
            <a:r>
              <a:rPr lang="en-US" dirty="0"/>
              <a:t>L</a:t>
            </a:r>
            <a:r>
              <a:rPr lang="en-US" baseline="-25000" dirty="0"/>
              <a:t>x</a:t>
            </a:r>
            <a:r>
              <a:rPr lang="en-US" dirty="0"/>
              <a:t> = The total number of person-years lived in each interval, or # in age group of stationary population </a:t>
            </a:r>
          </a:p>
          <a:p>
            <a:r>
              <a:rPr lang="en-US" dirty="0"/>
              <a:t>It is the sum of: </a:t>
            </a:r>
          </a:p>
          <a:p>
            <a:pPr marL="457200" indent="-457200">
              <a:buAutoNum type="alphaLcPeriod"/>
            </a:pPr>
            <a:r>
              <a:rPr lang="en-US" dirty="0" smtClean="0"/>
              <a:t>Persons </a:t>
            </a:r>
            <a:r>
              <a:rPr lang="en-US" dirty="0"/>
              <a:t>who survived the interval, equivalent to the number alive at the beginning of the </a:t>
            </a:r>
            <a:r>
              <a:rPr lang="en-US" i="1" dirty="0"/>
              <a:t>next </a:t>
            </a:r>
            <a:r>
              <a:rPr lang="en-US" dirty="0"/>
              <a:t>interval or l</a:t>
            </a:r>
            <a:r>
              <a:rPr lang="en-US" baseline="-25000" dirty="0"/>
              <a:t>x</a:t>
            </a:r>
            <a:r>
              <a:rPr lang="en-US" dirty="0"/>
              <a:t>+1 </a:t>
            </a:r>
          </a:p>
          <a:p>
            <a:pPr marL="288925" lvl="1" indent="0">
              <a:buNone/>
            </a:pPr>
            <a:r>
              <a:rPr lang="en-US" dirty="0" smtClean="0"/>
              <a:t>	They </a:t>
            </a:r>
            <a:r>
              <a:rPr lang="en-US" dirty="0"/>
              <a:t>each contribute the number of years in the interval. </a:t>
            </a:r>
          </a:p>
          <a:p>
            <a:pPr marL="0" indent="0">
              <a:buNone/>
            </a:pPr>
            <a:r>
              <a:rPr lang="en-US" dirty="0"/>
              <a:t>b. Persons who died during the interval (d</a:t>
            </a:r>
            <a:r>
              <a:rPr lang="en-US" baseline="-25000" dirty="0"/>
              <a:t>x</a:t>
            </a:r>
            <a:r>
              <a:rPr lang="en-US" dirty="0"/>
              <a:t>) who contribute a part of the interval, depending on when they died. For most purposes, we simply assume they contributed 1⁄2 a year. </a:t>
            </a:r>
          </a:p>
          <a:p>
            <a:endParaRPr lang="en-US" dirty="0"/>
          </a:p>
        </p:txBody>
      </p:sp>
      <p:sp>
        <p:nvSpPr>
          <p:cNvPr id="4" name="Date Placeholder 3"/>
          <p:cNvSpPr>
            <a:spLocks noGrp="1"/>
          </p:cNvSpPr>
          <p:nvPr>
            <p:ph type="dt" sz="half" idx="2"/>
          </p:nvPr>
        </p:nvSpPr>
        <p:spPr/>
        <p:txBody>
          <a:bodyPr/>
          <a:lstStyle/>
          <a:p>
            <a:fld id="{8F6F5B01-31EA-46FA-A31F-D71521F3C0AE}" type="datetime1">
              <a:rPr lang="en-US" smtClean="0"/>
              <a:t>10/7/18</a:t>
            </a:fld>
            <a:endParaRPr lang="en-US" dirty="0"/>
          </a:p>
        </p:txBody>
      </p:sp>
      <p:sp>
        <p:nvSpPr>
          <p:cNvPr id="6" name="Slide Number Placeholder 5"/>
          <p:cNvSpPr>
            <a:spLocks noGrp="1"/>
          </p:cNvSpPr>
          <p:nvPr>
            <p:ph type="sldNum" sz="quarter" idx="4"/>
          </p:nvPr>
        </p:nvSpPr>
        <p:spPr/>
        <p:txBody>
          <a:bodyPr/>
          <a:lstStyle/>
          <a:p>
            <a:fld id="{7BCC8D0D-EAEC-449D-9161-023DFF90F2E2}" type="slidenum">
              <a:rPr lang="en-US" smtClean="0"/>
              <a:pPr/>
              <a:t>35</a:t>
            </a:fld>
            <a:endParaRPr lang="en-US" dirty="0"/>
          </a:p>
        </p:txBody>
      </p:sp>
    </p:spTree>
    <p:extLst>
      <p:ext uri="{BB962C8B-B14F-4D97-AF65-F5344CB8AC3E}">
        <p14:creationId xmlns:p14="http://schemas.microsoft.com/office/powerpoint/2010/main" val="104719192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2"/>
            <a:ext cx="8089901" cy="577081"/>
          </a:xfrm>
        </p:spPr>
        <p:txBody>
          <a:bodyPr/>
          <a:lstStyle/>
          <a:p>
            <a:r>
              <a:rPr lang="en-US" dirty="0" smtClean="0"/>
              <a:t>Lx calculations</a:t>
            </a:r>
            <a:endParaRPr lang="en-US" dirty="0"/>
          </a:p>
        </p:txBody>
      </p:sp>
      <p:sp>
        <p:nvSpPr>
          <p:cNvPr id="3" name="Content Placeholder 2"/>
          <p:cNvSpPr>
            <a:spLocks noGrp="1"/>
          </p:cNvSpPr>
          <p:nvPr>
            <p:ph idx="1"/>
          </p:nvPr>
        </p:nvSpPr>
        <p:spPr/>
        <p:txBody>
          <a:bodyPr/>
          <a:lstStyle/>
          <a:p>
            <a:r>
              <a:rPr lang="en-US" dirty="0"/>
              <a:t>Generally we assume linearity: </a:t>
            </a:r>
          </a:p>
          <a:p>
            <a:pPr lvl="1"/>
            <a:r>
              <a:rPr lang="en-US" dirty="0"/>
              <a:t>unabridged: Lx = 0.5*(lx + lx+n) </a:t>
            </a:r>
            <a:endParaRPr lang="en-US" dirty="0" smtClean="0"/>
          </a:p>
          <a:p>
            <a:pPr lvl="2"/>
            <a:r>
              <a:rPr lang="en-US" dirty="0" smtClean="0"/>
              <a:t>Every year from birth to death</a:t>
            </a:r>
          </a:p>
          <a:p>
            <a:pPr lvl="1"/>
            <a:r>
              <a:rPr lang="en-US" dirty="0" smtClean="0"/>
              <a:t>abridged</a:t>
            </a:r>
            <a:r>
              <a:rPr lang="en-US" dirty="0"/>
              <a:t>: Lx = (n*0.5)*(lx + </a:t>
            </a:r>
            <a:r>
              <a:rPr lang="en-US" dirty="0" err="1"/>
              <a:t>lx+n</a:t>
            </a:r>
            <a:r>
              <a:rPr lang="en-US" dirty="0" smtClean="0"/>
              <a:t>)</a:t>
            </a:r>
          </a:p>
          <a:p>
            <a:pPr lvl="2"/>
            <a:r>
              <a:rPr lang="en-US" dirty="0" smtClean="0"/>
              <a:t>Can have age groups</a:t>
            </a:r>
          </a:p>
          <a:p>
            <a:endParaRPr lang="en-US" dirty="0"/>
          </a:p>
        </p:txBody>
      </p:sp>
      <p:sp>
        <p:nvSpPr>
          <p:cNvPr id="4" name="Date Placeholder 3"/>
          <p:cNvSpPr>
            <a:spLocks noGrp="1"/>
          </p:cNvSpPr>
          <p:nvPr>
            <p:ph type="dt" sz="half" idx="2"/>
          </p:nvPr>
        </p:nvSpPr>
        <p:spPr/>
        <p:txBody>
          <a:bodyPr/>
          <a:lstStyle/>
          <a:p>
            <a:fld id="{8F6F5B01-31EA-46FA-A31F-D71521F3C0AE}" type="datetime1">
              <a:rPr lang="en-US" smtClean="0"/>
              <a:t>10/7/18</a:t>
            </a:fld>
            <a:endParaRPr lang="en-US" dirty="0"/>
          </a:p>
        </p:txBody>
      </p:sp>
      <p:sp>
        <p:nvSpPr>
          <p:cNvPr id="6" name="Slide Number Placeholder 5"/>
          <p:cNvSpPr>
            <a:spLocks noGrp="1"/>
          </p:cNvSpPr>
          <p:nvPr>
            <p:ph type="sldNum" sz="quarter" idx="4"/>
          </p:nvPr>
        </p:nvSpPr>
        <p:spPr/>
        <p:txBody>
          <a:bodyPr/>
          <a:lstStyle/>
          <a:p>
            <a:fld id="{7BCC8D0D-EAEC-449D-9161-023DFF90F2E2}" type="slidenum">
              <a:rPr lang="en-US" smtClean="0"/>
              <a:pPr/>
              <a:t>36</a:t>
            </a:fld>
            <a:endParaRPr lang="en-US" dirty="0"/>
          </a:p>
        </p:txBody>
      </p:sp>
    </p:spTree>
    <p:extLst>
      <p:ext uri="{BB962C8B-B14F-4D97-AF65-F5344CB8AC3E}">
        <p14:creationId xmlns:p14="http://schemas.microsoft.com/office/powerpoint/2010/main" val="350761807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2"/>
            <a:ext cx="8089901" cy="577081"/>
          </a:xfrm>
        </p:spPr>
        <p:txBody>
          <a:bodyPr/>
          <a:lstStyle/>
          <a:p>
            <a:r>
              <a:rPr lang="en-US" dirty="0" smtClean="0"/>
              <a:t>Infant/early childhood and oldest age</a:t>
            </a:r>
            <a:endParaRPr lang="en-US" dirty="0"/>
          </a:p>
        </p:txBody>
      </p:sp>
      <p:sp>
        <p:nvSpPr>
          <p:cNvPr id="3" name="Content Placeholder 2"/>
          <p:cNvSpPr>
            <a:spLocks noGrp="1"/>
          </p:cNvSpPr>
          <p:nvPr>
            <p:ph idx="1"/>
          </p:nvPr>
        </p:nvSpPr>
        <p:spPr/>
        <p:txBody>
          <a:bodyPr/>
          <a:lstStyle/>
          <a:p>
            <a:r>
              <a:rPr lang="en-US" dirty="0" smtClean="0"/>
              <a:t>Because </a:t>
            </a:r>
            <a:r>
              <a:rPr lang="en-US" dirty="0"/>
              <a:t>infant and early childhood deaths are closer to birth, we use: </a:t>
            </a:r>
          </a:p>
          <a:p>
            <a:pPr marL="230187" lvl="1" indent="0">
              <a:buNone/>
            </a:pPr>
            <a:r>
              <a:rPr lang="en-US" dirty="0" smtClean="0"/>
              <a:t>	L</a:t>
            </a:r>
            <a:r>
              <a:rPr lang="en-US" baseline="-25000" dirty="0" smtClean="0"/>
              <a:t>0</a:t>
            </a:r>
            <a:r>
              <a:rPr lang="en-US" dirty="0" smtClean="0"/>
              <a:t> </a:t>
            </a:r>
            <a:r>
              <a:rPr lang="en-US" dirty="0"/>
              <a:t>= 0.3*l</a:t>
            </a:r>
            <a:r>
              <a:rPr lang="en-US" baseline="-25000" dirty="0"/>
              <a:t>0</a:t>
            </a:r>
            <a:r>
              <a:rPr lang="en-US" dirty="0"/>
              <a:t> + 0.7*l</a:t>
            </a:r>
            <a:r>
              <a:rPr lang="en-US" baseline="-25000" dirty="0"/>
              <a:t>1</a:t>
            </a:r>
            <a:r>
              <a:rPr lang="en-US" dirty="0"/>
              <a:t> </a:t>
            </a:r>
          </a:p>
          <a:p>
            <a:r>
              <a:rPr lang="en-US" dirty="0" smtClean="0"/>
              <a:t>For </a:t>
            </a:r>
            <a:r>
              <a:rPr lang="en-US" dirty="0"/>
              <a:t>the terminal category, we do not have length of interval, so we use : </a:t>
            </a:r>
          </a:p>
          <a:p>
            <a:pPr marL="0" indent="0">
              <a:buNone/>
            </a:pPr>
            <a:r>
              <a:rPr lang="en-US" dirty="0" smtClean="0"/>
              <a:t>	</a:t>
            </a:r>
            <a:r>
              <a:rPr lang="en-US" baseline="-25000" dirty="0" smtClean="0"/>
              <a:t>∞</a:t>
            </a:r>
            <a:r>
              <a:rPr lang="en-US" dirty="0"/>
              <a:t>L</a:t>
            </a:r>
            <a:r>
              <a:rPr lang="en-US" baseline="-25000" dirty="0"/>
              <a:t>x</a:t>
            </a:r>
            <a:r>
              <a:rPr lang="en-US" dirty="0"/>
              <a:t> =l</a:t>
            </a:r>
            <a:r>
              <a:rPr lang="en-US" baseline="-25000" dirty="0"/>
              <a:t>x</a:t>
            </a:r>
            <a:r>
              <a:rPr lang="en-US" dirty="0"/>
              <a:t>/ </a:t>
            </a:r>
            <a:r>
              <a:rPr lang="en-US" baseline="-25000" dirty="0"/>
              <a:t>∞</a:t>
            </a:r>
            <a:r>
              <a:rPr lang="en-US" dirty="0"/>
              <a:t>m</a:t>
            </a:r>
            <a:r>
              <a:rPr lang="en-US" baseline="-25000" dirty="0"/>
              <a:t>x</a:t>
            </a:r>
            <a:r>
              <a:rPr lang="en-US" dirty="0"/>
              <a:t/>
            </a:r>
            <a:br>
              <a:rPr lang="en-US" dirty="0"/>
            </a:br>
            <a:endParaRPr lang="en-US" dirty="0" smtClean="0"/>
          </a:p>
          <a:p>
            <a:pPr marL="0" indent="0">
              <a:buNone/>
            </a:pPr>
            <a:r>
              <a:rPr lang="en-US" dirty="0" smtClean="0"/>
              <a:t>for example</a:t>
            </a:r>
          </a:p>
          <a:p>
            <a:pPr marL="0" indent="0">
              <a:buNone/>
            </a:pPr>
            <a:r>
              <a:rPr lang="en-US" dirty="0"/>
              <a:t>	</a:t>
            </a:r>
            <a:r>
              <a:rPr lang="en-US" sz="2400" dirty="0" smtClean="0"/>
              <a:t>L</a:t>
            </a:r>
            <a:r>
              <a:rPr lang="en-US" sz="2400" baseline="-25000" dirty="0" smtClean="0"/>
              <a:t>100</a:t>
            </a:r>
            <a:r>
              <a:rPr lang="en-US" sz="2400" baseline="-25000" dirty="0"/>
              <a:t>+</a:t>
            </a:r>
            <a:r>
              <a:rPr lang="en-US" sz="2400" dirty="0"/>
              <a:t> = l</a:t>
            </a:r>
            <a:r>
              <a:rPr lang="en-US" sz="2400" baseline="-25000" dirty="0"/>
              <a:t>100+</a:t>
            </a:r>
            <a:r>
              <a:rPr lang="en-US" sz="2400" dirty="0"/>
              <a:t> / M</a:t>
            </a:r>
            <a:r>
              <a:rPr lang="en-US" sz="2400" baseline="-25000" dirty="0"/>
              <a:t>100+</a:t>
            </a:r>
            <a:endParaRPr lang="en-US" sz="2400" dirty="0"/>
          </a:p>
          <a:p>
            <a:pPr marL="0" indent="0">
              <a:buNone/>
            </a:pPr>
            <a:endParaRPr lang="en-US" dirty="0" smtClean="0"/>
          </a:p>
          <a:p>
            <a:pPr marL="0" indent="0">
              <a:buNone/>
            </a:pPr>
            <a:r>
              <a:rPr lang="en-US" dirty="0" smtClean="0"/>
              <a:t>	where </a:t>
            </a:r>
            <a:r>
              <a:rPr lang="en-US" baseline="-25000" dirty="0"/>
              <a:t>∞</a:t>
            </a:r>
            <a:r>
              <a:rPr lang="en-US" dirty="0"/>
              <a:t>M</a:t>
            </a:r>
            <a:r>
              <a:rPr lang="en-US" baseline="-25000" dirty="0"/>
              <a:t>x</a:t>
            </a:r>
            <a:r>
              <a:rPr lang="en-US" dirty="0"/>
              <a:t> substitutes for </a:t>
            </a:r>
            <a:r>
              <a:rPr lang="en-US" baseline="-25000" dirty="0"/>
              <a:t>∞</a:t>
            </a:r>
            <a:r>
              <a:rPr lang="en-US" dirty="0"/>
              <a:t>m</a:t>
            </a:r>
            <a:r>
              <a:rPr lang="en-US" baseline="-25000" dirty="0"/>
              <a:t>x</a:t>
            </a:r>
            <a:r>
              <a:rPr lang="en-US" dirty="0"/>
              <a:t> in abridged tables </a:t>
            </a:r>
          </a:p>
          <a:p>
            <a:endParaRPr lang="en-US" dirty="0"/>
          </a:p>
        </p:txBody>
      </p:sp>
      <p:sp>
        <p:nvSpPr>
          <p:cNvPr id="4" name="Date Placeholder 3"/>
          <p:cNvSpPr>
            <a:spLocks noGrp="1"/>
          </p:cNvSpPr>
          <p:nvPr>
            <p:ph type="dt" sz="half" idx="2"/>
          </p:nvPr>
        </p:nvSpPr>
        <p:spPr/>
        <p:txBody>
          <a:bodyPr/>
          <a:lstStyle/>
          <a:p>
            <a:fld id="{8F6F5B01-31EA-46FA-A31F-D71521F3C0AE}" type="datetime1">
              <a:rPr lang="en-US" smtClean="0"/>
              <a:t>10/7/18</a:t>
            </a:fld>
            <a:endParaRPr lang="en-US" dirty="0"/>
          </a:p>
        </p:txBody>
      </p:sp>
      <p:sp>
        <p:nvSpPr>
          <p:cNvPr id="6" name="Slide Number Placeholder 5"/>
          <p:cNvSpPr>
            <a:spLocks noGrp="1"/>
          </p:cNvSpPr>
          <p:nvPr>
            <p:ph type="sldNum" sz="quarter" idx="4"/>
          </p:nvPr>
        </p:nvSpPr>
        <p:spPr/>
        <p:txBody>
          <a:bodyPr/>
          <a:lstStyle/>
          <a:p>
            <a:fld id="{7BCC8D0D-EAEC-449D-9161-023DFF90F2E2}" type="slidenum">
              <a:rPr lang="en-US" smtClean="0"/>
              <a:pPr/>
              <a:t>37</a:t>
            </a:fld>
            <a:endParaRPr lang="en-US" dirty="0"/>
          </a:p>
        </p:txBody>
      </p:sp>
    </p:spTree>
    <p:extLst>
      <p:ext uri="{BB962C8B-B14F-4D97-AF65-F5344CB8AC3E}">
        <p14:creationId xmlns:p14="http://schemas.microsoft.com/office/powerpoint/2010/main" val="420426578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2"/>
            <a:ext cx="8089901" cy="469359"/>
          </a:xfrm>
        </p:spPr>
        <p:txBody>
          <a:bodyPr/>
          <a:lstStyle/>
          <a:p>
            <a:pPr lvl="1" algn="l" rtl="0">
              <a:lnSpc>
                <a:spcPct val="85000"/>
              </a:lnSpc>
              <a:spcBef>
                <a:spcPct val="0"/>
              </a:spcBef>
            </a:pPr>
            <a:r>
              <a:rPr lang="en-US" sz="2800" dirty="0" smtClean="0"/>
              <a:t>L</a:t>
            </a:r>
            <a:r>
              <a:rPr lang="en-US" sz="2800" baseline="-25000" dirty="0" smtClean="0"/>
              <a:t>0</a:t>
            </a:r>
            <a:r>
              <a:rPr lang="en-US" sz="2800" dirty="0" smtClean="0"/>
              <a:t> = 0.3*l</a:t>
            </a:r>
            <a:r>
              <a:rPr lang="en-US" sz="2800" baseline="-25000" dirty="0" smtClean="0"/>
              <a:t>0</a:t>
            </a:r>
            <a:r>
              <a:rPr lang="en-US" sz="2800" dirty="0" smtClean="0"/>
              <a:t> + 0.7*l</a:t>
            </a:r>
            <a:r>
              <a:rPr lang="en-US" sz="2800" baseline="-25000" dirty="0" smtClean="0"/>
              <a:t>1</a:t>
            </a:r>
            <a:r>
              <a:rPr lang="en-US" sz="2800" dirty="0" smtClean="0"/>
              <a:t> </a:t>
            </a:r>
            <a:endParaRPr lang="en-US" sz="2800" dirty="0"/>
          </a:p>
        </p:txBody>
      </p:sp>
      <p:sp>
        <p:nvSpPr>
          <p:cNvPr id="3" name="Content Placeholder 2"/>
          <p:cNvSpPr>
            <a:spLocks noGrp="1"/>
          </p:cNvSpPr>
          <p:nvPr>
            <p:ph idx="1"/>
          </p:nvPr>
        </p:nvSpPr>
        <p:spPr/>
        <p:txBody>
          <a:bodyPr/>
          <a:lstStyle/>
          <a:p>
            <a:r>
              <a:rPr lang="en-US" dirty="0"/>
              <a:t>What is L</a:t>
            </a:r>
            <a:r>
              <a:rPr lang="en-US" baseline="-25000" dirty="0"/>
              <a:t>0</a:t>
            </a:r>
            <a:r>
              <a:rPr lang="en-US" dirty="0"/>
              <a:t> </a:t>
            </a:r>
            <a:r>
              <a:rPr lang="en-US" dirty="0" smtClean="0"/>
              <a:t>?</a:t>
            </a:r>
          </a:p>
          <a:p>
            <a:endParaRPr lang="en-US" dirty="0"/>
          </a:p>
          <a:p>
            <a:endParaRPr lang="en-US" dirty="0" smtClean="0"/>
          </a:p>
          <a:p>
            <a:endParaRPr lang="en-US" dirty="0"/>
          </a:p>
          <a:p>
            <a:pPr marL="0" indent="0">
              <a:buNone/>
            </a:pPr>
            <a:endParaRPr lang="en-US" dirty="0" smtClean="0"/>
          </a:p>
          <a:p>
            <a:pPr marL="0" indent="0">
              <a:buNone/>
            </a:pPr>
            <a:r>
              <a:rPr lang="en-US" dirty="0" smtClean="0"/>
              <a:t>0.3*100,000 + 0.7*99418</a:t>
            </a:r>
          </a:p>
          <a:p>
            <a:pPr marL="0" indent="0">
              <a:buNone/>
            </a:pPr>
            <a:endParaRPr lang="en-US" dirty="0"/>
          </a:p>
          <a:p>
            <a:pPr marL="0" indent="0">
              <a:buNone/>
            </a:pPr>
            <a:r>
              <a:rPr lang="en-US" dirty="0" smtClean="0"/>
              <a:t>L</a:t>
            </a:r>
            <a:r>
              <a:rPr lang="en-US" baseline="-25000" dirty="0" smtClean="0"/>
              <a:t>0</a:t>
            </a:r>
            <a:r>
              <a:rPr lang="en-US" dirty="0" smtClean="0"/>
              <a:t>=99592.6 </a:t>
            </a:r>
            <a:endParaRPr lang="en-US" dirty="0"/>
          </a:p>
          <a:p>
            <a:endParaRPr lang="en-US" dirty="0"/>
          </a:p>
          <a:p>
            <a:endParaRPr lang="en-US" dirty="0"/>
          </a:p>
          <a:p>
            <a:endParaRPr lang="en-US" dirty="0"/>
          </a:p>
        </p:txBody>
      </p:sp>
      <p:sp>
        <p:nvSpPr>
          <p:cNvPr id="4" name="Date Placeholder 3"/>
          <p:cNvSpPr>
            <a:spLocks noGrp="1"/>
          </p:cNvSpPr>
          <p:nvPr>
            <p:ph type="dt" sz="half" idx="2"/>
          </p:nvPr>
        </p:nvSpPr>
        <p:spPr/>
        <p:txBody>
          <a:bodyPr/>
          <a:lstStyle/>
          <a:p>
            <a:fld id="{8F6F5B01-31EA-46FA-A31F-D71521F3C0AE}" type="datetime1">
              <a:rPr lang="en-US" smtClean="0"/>
              <a:t>10/7/18</a:t>
            </a:fld>
            <a:endParaRPr lang="en-US" dirty="0"/>
          </a:p>
        </p:txBody>
      </p:sp>
      <p:sp>
        <p:nvSpPr>
          <p:cNvPr id="6" name="Slide Number Placeholder 5"/>
          <p:cNvSpPr>
            <a:spLocks noGrp="1"/>
          </p:cNvSpPr>
          <p:nvPr>
            <p:ph type="sldNum" sz="quarter" idx="4"/>
          </p:nvPr>
        </p:nvSpPr>
        <p:spPr/>
        <p:txBody>
          <a:bodyPr/>
          <a:lstStyle/>
          <a:p>
            <a:fld id="{7BCC8D0D-EAEC-449D-9161-023DFF90F2E2}" type="slidenum">
              <a:rPr lang="en-US" smtClean="0"/>
              <a:pPr/>
              <a:t>38</a:t>
            </a:fld>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2056787544"/>
              </p:ext>
            </p:extLst>
          </p:nvPr>
        </p:nvGraphicFramePr>
        <p:xfrm>
          <a:off x="836059" y="2281697"/>
          <a:ext cx="7571403" cy="1381760"/>
        </p:xfrm>
        <a:graphic>
          <a:graphicData uri="http://schemas.openxmlformats.org/drawingml/2006/table">
            <a:tbl>
              <a:tblPr firstRow="1" bandRow="1">
                <a:tableStyleId>{69CF1AB2-1976-4502-BF36-3FF5EA218861}</a:tableStyleId>
              </a:tblPr>
              <a:tblGrid>
                <a:gridCol w="1081629"/>
                <a:gridCol w="1081629"/>
                <a:gridCol w="1081629"/>
                <a:gridCol w="1081629"/>
                <a:gridCol w="1081629"/>
                <a:gridCol w="1081629"/>
                <a:gridCol w="1081629"/>
              </a:tblGrid>
              <a:tr h="370840">
                <a:tc>
                  <a:txBody>
                    <a:bodyPr/>
                    <a:lstStyle/>
                    <a:p>
                      <a:r>
                        <a:rPr lang="en-US" dirty="0" smtClean="0"/>
                        <a:t>Age group</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aseline="-25000" dirty="0" err="1" smtClean="0"/>
                        <a:t>n</a:t>
                      </a:r>
                      <a:r>
                        <a:rPr lang="en-US" sz="1800" dirty="0" err="1" smtClean="0"/>
                        <a:t>q</a:t>
                      </a:r>
                      <a:r>
                        <a:rPr lang="en-US" sz="1800" baseline="-25000" dirty="0" err="1" smtClean="0"/>
                        <a:t>x</a:t>
                      </a:r>
                      <a:endParaRPr lang="en-US" sz="1800" baseline="-25000" dirty="0" smtClean="0"/>
                    </a:p>
                  </a:txBody>
                  <a:tcPr/>
                </a:tc>
                <a:tc>
                  <a:txBody>
                    <a:bodyPr/>
                    <a:lstStyle/>
                    <a:p>
                      <a:r>
                        <a:rPr lang="en-US" dirty="0" smtClean="0"/>
                        <a:t>l</a:t>
                      </a:r>
                      <a:r>
                        <a:rPr lang="en-US" baseline="-25000" dirty="0" smtClean="0"/>
                        <a:t>x</a:t>
                      </a:r>
                      <a:endParaRPr lang="en-US" baseline="-25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aseline="-25000" dirty="0" err="1" smtClean="0"/>
                        <a:t>n</a:t>
                      </a:r>
                      <a:r>
                        <a:rPr lang="en-US" sz="1800" baseline="0" dirty="0" err="1" smtClean="0"/>
                        <a:t>d</a:t>
                      </a:r>
                      <a:r>
                        <a:rPr lang="en-US" sz="1800" baseline="-25000" dirty="0" err="1" smtClean="0"/>
                        <a:t>x</a:t>
                      </a:r>
                      <a:endParaRPr lang="en-US" sz="1800" baseline="-25000" dirty="0" smtClean="0"/>
                    </a:p>
                    <a:p>
                      <a:endParaRPr lang="en-US" dirty="0"/>
                    </a:p>
                  </a:txBody>
                  <a:tcPr/>
                </a:tc>
                <a:tc>
                  <a:txBody>
                    <a:bodyPr/>
                    <a:lstStyle/>
                    <a:p>
                      <a:r>
                        <a:rPr lang="en-US" dirty="0" smtClean="0"/>
                        <a:t>L</a:t>
                      </a:r>
                      <a:r>
                        <a:rPr lang="en-US" baseline="-25000" dirty="0" smtClean="0"/>
                        <a:t>x</a:t>
                      </a:r>
                      <a:endParaRPr lang="en-US" baseline="-25000" dirty="0"/>
                    </a:p>
                  </a:txBody>
                  <a:tcPr/>
                </a:tc>
                <a:tc>
                  <a:txBody>
                    <a:bodyPr/>
                    <a:lstStyle/>
                    <a:p>
                      <a:r>
                        <a:rPr lang="en-US" dirty="0" err="1" smtClean="0"/>
                        <a:t>T</a:t>
                      </a:r>
                      <a:r>
                        <a:rPr lang="en-US" baseline="-25000" dirty="0" err="1" smtClean="0"/>
                        <a:t>x</a:t>
                      </a:r>
                      <a:endParaRPr lang="en-US" baseline="-25000" dirty="0"/>
                    </a:p>
                  </a:txBody>
                  <a:tcPr/>
                </a:tc>
                <a:tc>
                  <a:txBody>
                    <a:bodyPr/>
                    <a:lstStyle/>
                    <a:p>
                      <a:r>
                        <a:rPr lang="en-US" dirty="0" smtClean="0"/>
                        <a:t>e</a:t>
                      </a:r>
                      <a:r>
                        <a:rPr lang="en-US" baseline="-25000" dirty="0" smtClean="0"/>
                        <a:t>x</a:t>
                      </a:r>
                      <a:endParaRPr lang="en-US" baseline="-25000" dirty="0"/>
                    </a:p>
                  </a:txBody>
                  <a:tcPr/>
                </a:tc>
              </a:tr>
              <a:tr h="370840">
                <a:tc>
                  <a:txBody>
                    <a:bodyPr/>
                    <a:lstStyle/>
                    <a:p>
                      <a:r>
                        <a:rPr lang="en-US" dirty="0" smtClean="0"/>
                        <a:t>0-1</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0.0582</a:t>
                      </a:r>
                    </a:p>
                  </a:txBody>
                  <a:tcPr/>
                </a:tc>
                <a:tc>
                  <a:txBody>
                    <a:bodyPr/>
                    <a:lstStyle/>
                    <a:p>
                      <a:r>
                        <a:rPr lang="en-US" dirty="0" smtClean="0"/>
                        <a:t>100,000</a:t>
                      </a:r>
                      <a:endParaRPr lang="en-US" dirty="0"/>
                    </a:p>
                  </a:txBody>
                  <a:tcPr/>
                </a:tc>
                <a:tc>
                  <a:txBody>
                    <a:bodyPr/>
                    <a:lstStyle/>
                    <a:p>
                      <a:r>
                        <a:rPr lang="en-US" sz="1800" dirty="0" smtClean="0"/>
                        <a:t>582</a:t>
                      </a:r>
                      <a:endParaRPr lang="en-US" dirty="0"/>
                    </a:p>
                  </a:txBody>
                  <a:tcPr/>
                </a:tc>
                <a:tc>
                  <a:txBody>
                    <a:bodyPr/>
                    <a:lstStyle/>
                    <a:p>
                      <a:endParaRPr lang="en-US" dirty="0"/>
                    </a:p>
                  </a:txBody>
                  <a:tcPr/>
                </a:tc>
                <a:tc>
                  <a:txBody>
                    <a:bodyPr/>
                    <a:lstStyle/>
                    <a:p>
                      <a:endParaRPr lang="en-US"/>
                    </a:p>
                  </a:txBody>
                  <a:tcPr/>
                </a:tc>
                <a:tc>
                  <a:txBody>
                    <a:bodyPr/>
                    <a:lstStyle/>
                    <a:p>
                      <a:endParaRPr lang="en-US" dirty="0"/>
                    </a:p>
                  </a:txBody>
                  <a:tcPr/>
                </a:tc>
              </a:tr>
              <a:tr h="370840">
                <a:tc>
                  <a:txBody>
                    <a:bodyPr/>
                    <a:lstStyle/>
                    <a:p>
                      <a:r>
                        <a:rPr lang="en-US" dirty="0" smtClean="0"/>
                        <a:t>1-2</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800" dirty="0" smtClean="0"/>
                    </a:p>
                  </a:txBody>
                  <a:tcPr/>
                </a:tc>
                <a:tc>
                  <a:txBody>
                    <a:bodyPr/>
                    <a:lstStyle/>
                    <a:p>
                      <a:r>
                        <a:rPr lang="en-US" dirty="0" smtClean="0"/>
                        <a:t>99,418</a:t>
                      </a:r>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dirty="0"/>
                    </a:p>
                  </a:txBody>
                  <a:tcPr/>
                </a:tc>
              </a:tr>
            </a:tbl>
          </a:graphicData>
        </a:graphic>
      </p:graphicFrame>
    </p:spTree>
    <p:extLst>
      <p:ext uri="{BB962C8B-B14F-4D97-AF65-F5344CB8AC3E}">
        <p14:creationId xmlns:p14="http://schemas.microsoft.com/office/powerpoint/2010/main" val="1980629544"/>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2"/>
            <a:ext cx="8089901" cy="577081"/>
          </a:xfrm>
        </p:spPr>
        <p:txBody>
          <a:bodyPr/>
          <a:lstStyle/>
          <a:p>
            <a:r>
              <a:rPr lang="en-US" dirty="0" err="1" smtClean="0"/>
              <a:t>T</a:t>
            </a:r>
            <a:r>
              <a:rPr lang="en-US" baseline="-25000" dirty="0" err="1" smtClean="0"/>
              <a:t>x</a:t>
            </a:r>
            <a:endParaRPr lang="en-US" baseline="-25000" dirty="0"/>
          </a:p>
        </p:txBody>
      </p:sp>
      <p:sp>
        <p:nvSpPr>
          <p:cNvPr id="3" name="Content Placeholder 2"/>
          <p:cNvSpPr>
            <a:spLocks noGrp="1"/>
          </p:cNvSpPr>
          <p:nvPr>
            <p:ph idx="1"/>
          </p:nvPr>
        </p:nvSpPr>
        <p:spPr/>
        <p:txBody>
          <a:bodyPr/>
          <a:lstStyle/>
          <a:p>
            <a:r>
              <a:rPr lang="en-US" dirty="0"/>
              <a:t>T</a:t>
            </a:r>
            <a:r>
              <a:rPr lang="en-US" baseline="-25000" dirty="0"/>
              <a:t>x</a:t>
            </a:r>
            <a:r>
              <a:rPr lang="en-US" dirty="0"/>
              <a:t> is the total number of years of life lived by all </a:t>
            </a:r>
            <a:r>
              <a:rPr lang="en-US" dirty="0" smtClean="0"/>
              <a:t>members </a:t>
            </a:r>
            <a:r>
              <a:rPr lang="en-US" dirty="0"/>
              <a:t>of the cohort. It is obtained by summing </a:t>
            </a:r>
            <a:r>
              <a:rPr lang="en-US" dirty="0" smtClean="0"/>
              <a:t>up </a:t>
            </a:r>
            <a:r>
              <a:rPr lang="en-US" dirty="0"/>
              <a:t>all values of Lx from that age forward </a:t>
            </a:r>
          </a:p>
          <a:p>
            <a:endParaRPr lang="en-US" dirty="0"/>
          </a:p>
        </p:txBody>
      </p:sp>
      <p:sp>
        <p:nvSpPr>
          <p:cNvPr id="4" name="Date Placeholder 3"/>
          <p:cNvSpPr>
            <a:spLocks noGrp="1"/>
          </p:cNvSpPr>
          <p:nvPr>
            <p:ph type="dt" sz="half" idx="2"/>
          </p:nvPr>
        </p:nvSpPr>
        <p:spPr/>
        <p:txBody>
          <a:bodyPr/>
          <a:lstStyle/>
          <a:p>
            <a:fld id="{8F6F5B01-31EA-46FA-A31F-D71521F3C0AE}" type="datetime1">
              <a:rPr lang="en-US" smtClean="0"/>
              <a:t>10/7/18</a:t>
            </a:fld>
            <a:endParaRPr lang="en-US" dirty="0"/>
          </a:p>
        </p:txBody>
      </p:sp>
      <p:sp>
        <p:nvSpPr>
          <p:cNvPr id="6" name="Slide Number Placeholder 5"/>
          <p:cNvSpPr>
            <a:spLocks noGrp="1"/>
          </p:cNvSpPr>
          <p:nvPr>
            <p:ph type="sldNum" sz="quarter" idx="4"/>
          </p:nvPr>
        </p:nvSpPr>
        <p:spPr/>
        <p:txBody>
          <a:bodyPr/>
          <a:lstStyle/>
          <a:p>
            <a:fld id="{7BCC8D0D-EAEC-449D-9161-023DFF90F2E2}" type="slidenum">
              <a:rPr lang="en-US" smtClean="0"/>
              <a:pPr/>
              <a:t>39</a:t>
            </a:fld>
            <a:endParaRPr lang="en-US" dirty="0"/>
          </a:p>
        </p:txBody>
      </p:sp>
      <p:pic>
        <p:nvPicPr>
          <p:cNvPr id="7" name="Picture 6"/>
          <p:cNvPicPr>
            <a:picLocks noChangeAspect="1"/>
          </p:cNvPicPr>
          <p:nvPr/>
        </p:nvPicPr>
        <p:blipFill>
          <a:blip r:embed="rId2"/>
          <a:stretch>
            <a:fillRect/>
          </a:stretch>
        </p:blipFill>
        <p:spPr>
          <a:xfrm>
            <a:off x="2692400" y="2858911"/>
            <a:ext cx="3759200" cy="1676400"/>
          </a:xfrm>
          <a:prstGeom prst="rect">
            <a:avLst/>
          </a:prstGeom>
        </p:spPr>
      </p:pic>
    </p:spTree>
    <p:extLst>
      <p:ext uri="{BB962C8B-B14F-4D97-AF65-F5344CB8AC3E}">
        <p14:creationId xmlns:p14="http://schemas.microsoft.com/office/powerpoint/2010/main" val="14138846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 y="228600"/>
            <a:ext cx="8610600" cy="584775"/>
          </a:xfrm>
          <a:prstGeom prst="rect">
            <a:avLst/>
          </a:prstGeom>
          <a:noFill/>
        </p:spPr>
        <p:txBody>
          <a:bodyPr wrap="square" rtlCol="0">
            <a:spAutoFit/>
          </a:bodyPr>
          <a:lstStyle/>
          <a:p>
            <a:pPr algn="ctr"/>
            <a:r>
              <a:rPr lang="en-US" sz="3200" dirty="0" smtClean="0"/>
              <a:t>But, There is Great Variation by Age</a:t>
            </a:r>
            <a:endParaRPr lang="en-US" sz="3200" dirty="0"/>
          </a:p>
        </p:txBody>
      </p:sp>
      <p:graphicFrame>
        <p:nvGraphicFramePr>
          <p:cNvPr id="4" name="Chart 3"/>
          <p:cNvGraphicFramePr/>
          <p:nvPr/>
        </p:nvGraphicFramePr>
        <p:xfrm>
          <a:off x="381000" y="1371600"/>
          <a:ext cx="8534400" cy="5156200"/>
        </p:xfrm>
        <a:graphic>
          <a:graphicData uri="http://schemas.openxmlformats.org/drawingml/2006/chart">
            <c:chart xmlns:c="http://schemas.openxmlformats.org/drawingml/2006/chart" xmlns:r="http://schemas.openxmlformats.org/officeDocument/2006/relationships" r:id="rId2"/>
          </a:graphicData>
        </a:graphic>
      </p:graphicFrame>
      <p:sp>
        <p:nvSpPr>
          <p:cNvPr id="5" name="Footer Placeholder 5"/>
          <p:cNvSpPr>
            <a:spLocks noGrp="1"/>
          </p:cNvSpPr>
          <p:nvPr>
            <p:ph type="ftr" sz="quarter" idx="4294967295"/>
          </p:nvPr>
        </p:nvSpPr>
        <p:spPr>
          <a:xfrm>
            <a:off x="729161" y="6470128"/>
            <a:ext cx="4310907" cy="137980"/>
          </a:xfrm>
          <a:prstGeom prst="rect">
            <a:avLst/>
          </a:prstGeom>
        </p:spPr>
        <p:txBody>
          <a:bodyPr/>
          <a:lstStyle/>
          <a:p>
            <a:r>
              <a:rPr lang="en-US" dirty="0" smtClean="0"/>
              <a:t>Acknowledgement to Zachary Zimmer</a:t>
            </a:r>
            <a:endParaRPr lang="en-US" dirty="0"/>
          </a:p>
        </p:txBody>
      </p:sp>
    </p:spTree>
    <p:extLst>
      <p:ext uri="{BB962C8B-B14F-4D97-AF65-F5344CB8AC3E}">
        <p14:creationId xmlns:p14="http://schemas.microsoft.com/office/powerpoint/2010/main" val="3546524348"/>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2"/>
            <a:ext cx="8089901" cy="577081"/>
          </a:xfrm>
        </p:spPr>
        <p:txBody>
          <a:bodyPr/>
          <a:lstStyle/>
          <a:p>
            <a:r>
              <a:rPr lang="en-US" dirty="0" smtClean="0"/>
              <a:t>Life expectancy e</a:t>
            </a:r>
            <a:r>
              <a:rPr lang="en-US" baseline="-25000" dirty="0" smtClean="0"/>
              <a:t>x</a:t>
            </a:r>
            <a:endParaRPr lang="en-US" baseline="-25000" dirty="0"/>
          </a:p>
        </p:txBody>
      </p:sp>
      <p:sp>
        <p:nvSpPr>
          <p:cNvPr id="3" name="Content Placeholder 2"/>
          <p:cNvSpPr>
            <a:spLocks noGrp="1"/>
          </p:cNvSpPr>
          <p:nvPr>
            <p:ph idx="1"/>
          </p:nvPr>
        </p:nvSpPr>
        <p:spPr/>
        <p:txBody>
          <a:bodyPr/>
          <a:lstStyle/>
          <a:p>
            <a:r>
              <a:rPr lang="en-US" dirty="0"/>
              <a:t>Whereas Tx provides the number of years remaining to be lived by the entire cohort, ex represents </a:t>
            </a:r>
            <a:r>
              <a:rPr lang="en-US" i="1" dirty="0"/>
              <a:t>the number of years lived on average by any individual in the cohort. </a:t>
            </a:r>
            <a:endParaRPr lang="en-US" i="1" dirty="0" smtClean="0"/>
          </a:p>
          <a:p>
            <a:endParaRPr lang="en-US" i="1" dirty="0"/>
          </a:p>
          <a:p>
            <a:endParaRPr lang="en-US" i="1" dirty="0" smtClean="0"/>
          </a:p>
          <a:p>
            <a:endParaRPr lang="en-US" i="1" dirty="0"/>
          </a:p>
          <a:p>
            <a:endParaRPr lang="en-US" i="1" dirty="0" smtClean="0"/>
          </a:p>
          <a:p>
            <a:r>
              <a:rPr lang="en-US" dirty="0" smtClean="0"/>
              <a:t>Remember:</a:t>
            </a:r>
            <a:endParaRPr lang="en-US" dirty="0"/>
          </a:p>
          <a:p>
            <a:endParaRPr lang="en-US" dirty="0"/>
          </a:p>
        </p:txBody>
      </p:sp>
      <p:sp>
        <p:nvSpPr>
          <p:cNvPr id="4" name="Date Placeholder 3"/>
          <p:cNvSpPr>
            <a:spLocks noGrp="1"/>
          </p:cNvSpPr>
          <p:nvPr>
            <p:ph type="dt" sz="half" idx="2"/>
          </p:nvPr>
        </p:nvSpPr>
        <p:spPr/>
        <p:txBody>
          <a:bodyPr/>
          <a:lstStyle/>
          <a:p>
            <a:fld id="{8F6F5B01-31EA-46FA-A31F-D71521F3C0AE}" type="datetime1">
              <a:rPr lang="en-US" smtClean="0"/>
              <a:t>10/7/18</a:t>
            </a:fld>
            <a:endParaRPr lang="en-US" dirty="0"/>
          </a:p>
        </p:txBody>
      </p:sp>
      <p:sp>
        <p:nvSpPr>
          <p:cNvPr id="6" name="Slide Number Placeholder 5"/>
          <p:cNvSpPr>
            <a:spLocks noGrp="1"/>
          </p:cNvSpPr>
          <p:nvPr>
            <p:ph type="sldNum" sz="quarter" idx="4"/>
          </p:nvPr>
        </p:nvSpPr>
        <p:spPr/>
        <p:txBody>
          <a:bodyPr/>
          <a:lstStyle/>
          <a:p>
            <a:fld id="{7BCC8D0D-EAEC-449D-9161-023DFF90F2E2}" type="slidenum">
              <a:rPr lang="en-US" smtClean="0"/>
              <a:pPr/>
              <a:t>40</a:t>
            </a:fld>
            <a:endParaRPr lang="en-US" dirty="0"/>
          </a:p>
        </p:txBody>
      </p:sp>
      <p:pic>
        <p:nvPicPr>
          <p:cNvPr id="8" name="Picture 7"/>
          <p:cNvPicPr>
            <a:picLocks noChangeAspect="1"/>
          </p:cNvPicPr>
          <p:nvPr/>
        </p:nvPicPr>
        <p:blipFill>
          <a:blip r:embed="rId2"/>
          <a:stretch>
            <a:fillRect/>
          </a:stretch>
        </p:blipFill>
        <p:spPr>
          <a:xfrm>
            <a:off x="3245555" y="2540000"/>
            <a:ext cx="2333978" cy="1291529"/>
          </a:xfrm>
          <a:prstGeom prst="rect">
            <a:avLst/>
          </a:prstGeom>
        </p:spPr>
      </p:pic>
      <p:pic>
        <p:nvPicPr>
          <p:cNvPr id="9" name="Picture 8"/>
          <p:cNvPicPr>
            <a:picLocks noChangeAspect="1"/>
          </p:cNvPicPr>
          <p:nvPr/>
        </p:nvPicPr>
        <p:blipFill>
          <a:blip r:embed="rId3"/>
          <a:stretch>
            <a:fillRect/>
          </a:stretch>
        </p:blipFill>
        <p:spPr>
          <a:xfrm>
            <a:off x="2210052" y="5101031"/>
            <a:ext cx="5954889" cy="948446"/>
          </a:xfrm>
          <a:prstGeom prst="rect">
            <a:avLst/>
          </a:prstGeom>
        </p:spPr>
      </p:pic>
    </p:spTree>
    <p:extLst>
      <p:ext uri="{BB962C8B-B14F-4D97-AF65-F5344CB8AC3E}">
        <p14:creationId xmlns:p14="http://schemas.microsoft.com/office/powerpoint/2010/main" val="56589007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2"/>
            <a:ext cx="8089901" cy="577081"/>
          </a:xfrm>
        </p:spPr>
        <p:txBody>
          <a:bodyPr/>
          <a:lstStyle/>
          <a:p>
            <a:r>
              <a:rPr lang="en-US" dirty="0" smtClean="0"/>
              <a:t>Different life expectancies</a:t>
            </a:r>
            <a:endParaRPr lang="en-US" dirty="0"/>
          </a:p>
        </p:txBody>
      </p:sp>
      <p:sp>
        <p:nvSpPr>
          <p:cNvPr id="3" name="Content Placeholder 2"/>
          <p:cNvSpPr>
            <a:spLocks noGrp="1"/>
          </p:cNvSpPr>
          <p:nvPr>
            <p:ph idx="1"/>
          </p:nvPr>
        </p:nvSpPr>
        <p:spPr/>
        <p:txBody>
          <a:bodyPr/>
          <a:lstStyle/>
          <a:p>
            <a:r>
              <a:rPr lang="en-US" dirty="0"/>
              <a:t>Life expectancy at birth (</a:t>
            </a:r>
            <a:r>
              <a:rPr lang="en-US" i="1" dirty="0"/>
              <a:t>e</a:t>
            </a:r>
            <a:r>
              <a:rPr lang="en-US" i="1" baseline="-25000" dirty="0"/>
              <a:t>0</a:t>
            </a:r>
            <a:r>
              <a:rPr lang="en-US" dirty="0"/>
              <a:t>) is the number of years that a baby born now will live if that baby experiences all the age-specific mortality rates currently operating in the population </a:t>
            </a:r>
          </a:p>
          <a:p>
            <a:r>
              <a:rPr lang="en-US" dirty="0" smtClean="0"/>
              <a:t>Terminal Age Category= Because </a:t>
            </a:r>
            <a:r>
              <a:rPr lang="en-US" dirty="0"/>
              <a:t>the final age category in the life table is an open ended interval, and all individuals in our cohort must die, we have variations on the usual formulas for this interval </a:t>
            </a:r>
          </a:p>
          <a:p>
            <a:endParaRPr lang="en-US" dirty="0" smtClean="0"/>
          </a:p>
          <a:p>
            <a:endParaRPr lang="en-US" dirty="0"/>
          </a:p>
          <a:p>
            <a:pPr marL="0" indent="0">
              <a:buNone/>
            </a:pPr>
            <a:endParaRPr lang="en-US" dirty="0" smtClean="0"/>
          </a:p>
          <a:p>
            <a:pPr marL="0" indent="0">
              <a:buNone/>
            </a:pPr>
            <a:r>
              <a:rPr lang="en-US" dirty="0" smtClean="0"/>
              <a:t>where </a:t>
            </a:r>
            <a:r>
              <a:rPr lang="en-US" baseline="-25000" dirty="0"/>
              <a:t>∞</a:t>
            </a:r>
            <a:r>
              <a:rPr lang="en-US" dirty="0"/>
              <a:t>M</a:t>
            </a:r>
            <a:r>
              <a:rPr lang="en-US" baseline="-25000" dirty="0"/>
              <a:t>x</a:t>
            </a:r>
            <a:r>
              <a:rPr lang="en-US" dirty="0"/>
              <a:t> is the observed ASDR for the terminal age group, assumed to be equivalent to </a:t>
            </a:r>
            <a:r>
              <a:rPr lang="en-US" baseline="-25000" dirty="0"/>
              <a:t>∞</a:t>
            </a:r>
            <a:r>
              <a:rPr lang="en-US" dirty="0"/>
              <a:t>m</a:t>
            </a:r>
            <a:r>
              <a:rPr lang="en-US" baseline="-25000" dirty="0"/>
              <a:t>x</a:t>
            </a:r>
            <a:r>
              <a:rPr lang="en-US" dirty="0"/>
              <a:t> </a:t>
            </a:r>
            <a:endParaRPr lang="en-US" dirty="0" smtClean="0"/>
          </a:p>
          <a:p>
            <a:pPr marL="0" indent="0">
              <a:buNone/>
            </a:pPr>
            <a:r>
              <a:rPr lang="en-US" dirty="0"/>
              <a:t>Because everybody dies: ∞qx = 1.0 </a:t>
            </a:r>
          </a:p>
          <a:p>
            <a:endParaRPr lang="en-US" dirty="0"/>
          </a:p>
        </p:txBody>
      </p:sp>
      <p:sp>
        <p:nvSpPr>
          <p:cNvPr id="4" name="Date Placeholder 3"/>
          <p:cNvSpPr>
            <a:spLocks noGrp="1"/>
          </p:cNvSpPr>
          <p:nvPr>
            <p:ph type="dt" sz="half" idx="2"/>
          </p:nvPr>
        </p:nvSpPr>
        <p:spPr/>
        <p:txBody>
          <a:bodyPr/>
          <a:lstStyle/>
          <a:p>
            <a:fld id="{8F6F5B01-31EA-46FA-A31F-D71521F3C0AE}" type="datetime1">
              <a:rPr lang="en-US" smtClean="0"/>
              <a:t>10/7/18</a:t>
            </a:fld>
            <a:endParaRPr lang="en-US" dirty="0"/>
          </a:p>
        </p:txBody>
      </p:sp>
      <p:sp>
        <p:nvSpPr>
          <p:cNvPr id="6" name="Slide Number Placeholder 5"/>
          <p:cNvSpPr>
            <a:spLocks noGrp="1"/>
          </p:cNvSpPr>
          <p:nvPr>
            <p:ph type="sldNum" sz="quarter" idx="4"/>
          </p:nvPr>
        </p:nvSpPr>
        <p:spPr/>
        <p:txBody>
          <a:bodyPr/>
          <a:lstStyle/>
          <a:p>
            <a:fld id="{7BCC8D0D-EAEC-449D-9161-023DFF90F2E2}" type="slidenum">
              <a:rPr lang="en-US" smtClean="0"/>
              <a:pPr/>
              <a:t>41</a:t>
            </a:fld>
            <a:endParaRPr lang="en-US" dirty="0"/>
          </a:p>
        </p:txBody>
      </p:sp>
      <p:pic>
        <p:nvPicPr>
          <p:cNvPr id="7" name="Picture 6"/>
          <p:cNvPicPr>
            <a:picLocks noChangeAspect="1"/>
          </p:cNvPicPr>
          <p:nvPr/>
        </p:nvPicPr>
        <p:blipFill>
          <a:blip r:embed="rId2"/>
          <a:stretch>
            <a:fillRect/>
          </a:stretch>
        </p:blipFill>
        <p:spPr>
          <a:xfrm>
            <a:off x="1316567" y="3674924"/>
            <a:ext cx="4003322" cy="935176"/>
          </a:xfrm>
          <a:prstGeom prst="rect">
            <a:avLst/>
          </a:prstGeom>
        </p:spPr>
      </p:pic>
    </p:spTree>
    <p:extLst>
      <p:ext uri="{BB962C8B-B14F-4D97-AF65-F5344CB8AC3E}">
        <p14:creationId xmlns:p14="http://schemas.microsoft.com/office/powerpoint/2010/main" val="420354062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2"/>
            <a:ext cx="8089901" cy="707886"/>
          </a:xfrm>
        </p:spPr>
        <p:txBody>
          <a:bodyPr/>
          <a:lstStyle/>
          <a:p>
            <a:r>
              <a:rPr lang="en-US" dirty="0" smtClean="0"/>
              <a:t>Single vs. Multi – state life tables</a:t>
            </a:r>
            <a:endParaRPr lang="en-US" dirty="0"/>
          </a:p>
        </p:txBody>
      </p:sp>
      <p:sp>
        <p:nvSpPr>
          <p:cNvPr id="3" name="Content Placeholder 2"/>
          <p:cNvSpPr>
            <a:spLocks noGrp="1"/>
          </p:cNvSpPr>
          <p:nvPr>
            <p:ph idx="1"/>
          </p:nvPr>
        </p:nvSpPr>
        <p:spPr/>
        <p:txBody>
          <a:bodyPr/>
          <a:lstStyle/>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r>
              <a:rPr lang="en-US" dirty="0" smtClean="0"/>
              <a:t>2 states:  Alive and Dead</a:t>
            </a:r>
          </a:p>
          <a:p>
            <a:pPr marL="0" indent="0">
              <a:buNone/>
            </a:pPr>
            <a:endParaRPr lang="en-US" dirty="0"/>
          </a:p>
          <a:p>
            <a:pPr marL="0" indent="0">
              <a:buNone/>
            </a:pPr>
            <a:r>
              <a:rPr lang="en-US" dirty="0" smtClean="0"/>
              <a:t>1 “absorbing” state:  Death</a:t>
            </a:r>
            <a:endParaRPr lang="en-US" dirty="0"/>
          </a:p>
        </p:txBody>
      </p:sp>
      <p:sp>
        <p:nvSpPr>
          <p:cNvPr id="4" name="Rectangle 3"/>
          <p:cNvSpPr/>
          <p:nvPr/>
        </p:nvSpPr>
        <p:spPr>
          <a:xfrm>
            <a:off x="855276" y="2086230"/>
            <a:ext cx="1645758" cy="110142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solidFill>
                  <a:srgbClr val="FF0000"/>
                </a:solidFill>
              </a:rPr>
              <a:t>Alive</a:t>
            </a:r>
            <a:endParaRPr lang="en-US" sz="2800" dirty="0">
              <a:solidFill>
                <a:srgbClr val="FF0000"/>
              </a:solidFill>
            </a:endParaRPr>
          </a:p>
        </p:txBody>
      </p:sp>
      <p:sp>
        <p:nvSpPr>
          <p:cNvPr id="5" name="Rectangle 4"/>
          <p:cNvSpPr/>
          <p:nvPr/>
        </p:nvSpPr>
        <p:spPr>
          <a:xfrm>
            <a:off x="5465477" y="2086230"/>
            <a:ext cx="1645758" cy="110142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solidFill>
                  <a:srgbClr val="FF0000"/>
                </a:solidFill>
              </a:rPr>
              <a:t>Dead</a:t>
            </a:r>
            <a:endParaRPr lang="en-US" sz="2800" dirty="0">
              <a:solidFill>
                <a:srgbClr val="FF0000"/>
              </a:solidFill>
            </a:endParaRPr>
          </a:p>
        </p:txBody>
      </p:sp>
      <p:cxnSp>
        <p:nvCxnSpPr>
          <p:cNvPr id="7" name="Straight Arrow Connector 6"/>
          <p:cNvCxnSpPr/>
          <p:nvPr/>
        </p:nvCxnSpPr>
        <p:spPr>
          <a:xfrm>
            <a:off x="2734291" y="2539760"/>
            <a:ext cx="2436240" cy="1295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6129062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2"/>
            <a:ext cx="8089901" cy="577081"/>
          </a:xfrm>
        </p:spPr>
        <p:txBody>
          <a:bodyPr/>
          <a:lstStyle/>
          <a:p>
            <a:r>
              <a:rPr lang="en-US" dirty="0" smtClean="0"/>
              <a:t>More advanced forms: multistate</a:t>
            </a:r>
            <a:endParaRPr lang="en-US" dirty="0"/>
          </a:p>
        </p:txBody>
      </p:sp>
      <p:sp>
        <p:nvSpPr>
          <p:cNvPr id="3" name="Content Placeholder 2"/>
          <p:cNvSpPr>
            <a:spLocks noGrp="1"/>
          </p:cNvSpPr>
          <p:nvPr>
            <p:ph idx="1"/>
          </p:nvPr>
        </p:nvSpPr>
        <p:spPr/>
        <p:txBody>
          <a:bodyPr/>
          <a:lstStyle/>
          <a:p>
            <a:pPr marL="0" indent="0">
              <a:buNone/>
            </a:pPr>
            <a:r>
              <a:rPr lang="en-US" sz="2400" dirty="0" smtClean="0"/>
              <a:t>Multiple </a:t>
            </a:r>
            <a:r>
              <a:rPr lang="en-US" sz="2400" dirty="0"/>
              <a:t>states</a:t>
            </a:r>
          </a:p>
          <a:p>
            <a:pPr marL="0" indent="0">
              <a:buNone/>
            </a:pPr>
            <a:r>
              <a:rPr lang="en-US" sz="2400" dirty="0"/>
              <a:t>Still need one “absorbing” state:  </a:t>
            </a:r>
            <a:r>
              <a:rPr lang="en-US" sz="2400" dirty="0" smtClean="0"/>
              <a:t>Death</a:t>
            </a:r>
            <a:endParaRPr lang="en-US" sz="2400" dirty="0"/>
          </a:p>
          <a:p>
            <a:pPr marL="0" indent="0">
              <a:buNone/>
            </a:pPr>
            <a:r>
              <a:rPr lang="en-US" sz="2400" dirty="0"/>
              <a:t>Called Multiple Decrement </a:t>
            </a:r>
            <a:r>
              <a:rPr lang="en-US" sz="2400" dirty="0" smtClean="0"/>
              <a:t>Table</a:t>
            </a:r>
          </a:p>
          <a:p>
            <a:pPr marL="0" indent="0">
              <a:buNone/>
            </a:pPr>
            <a:endParaRPr lang="en-US" sz="2400" dirty="0"/>
          </a:p>
          <a:p>
            <a:pPr marL="0" indent="0">
              <a:buNone/>
            </a:pPr>
            <a:r>
              <a:rPr lang="en-US" sz="2400" dirty="0"/>
              <a:t>Lets try to model </a:t>
            </a:r>
            <a:r>
              <a:rPr lang="en-US" sz="2400" dirty="0" smtClean="0"/>
              <a:t>marriage</a:t>
            </a:r>
            <a:endParaRPr lang="en-US" sz="2400" dirty="0"/>
          </a:p>
          <a:p>
            <a:endParaRPr lang="en-US" dirty="0"/>
          </a:p>
        </p:txBody>
      </p:sp>
      <p:sp>
        <p:nvSpPr>
          <p:cNvPr id="4" name="Date Placeholder 3"/>
          <p:cNvSpPr>
            <a:spLocks noGrp="1"/>
          </p:cNvSpPr>
          <p:nvPr>
            <p:ph type="dt" sz="half" idx="2"/>
          </p:nvPr>
        </p:nvSpPr>
        <p:spPr/>
        <p:txBody>
          <a:bodyPr/>
          <a:lstStyle/>
          <a:p>
            <a:fld id="{8F6F5B01-31EA-46FA-A31F-D71521F3C0AE}" type="datetime1">
              <a:rPr lang="en-US" smtClean="0"/>
              <a:t>10/7/18</a:t>
            </a:fld>
            <a:endParaRPr lang="en-US" dirty="0"/>
          </a:p>
        </p:txBody>
      </p:sp>
      <p:sp>
        <p:nvSpPr>
          <p:cNvPr id="6" name="Slide Number Placeholder 5"/>
          <p:cNvSpPr>
            <a:spLocks noGrp="1"/>
          </p:cNvSpPr>
          <p:nvPr>
            <p:ph type="sldNum" sz="quarter" idx="4"/>
          </p:nvPr>
        </p:nvSpPr>
        <p:spPr/>
        <p:txBody>
          <a:bodyPr/>
          <a:lstStyle/>
          <a:p>
            <a:fld id="{7BCC8D0D-EAEC-449D-9161-023DFF90F2E2}" type="slidenum">
              <a:rPr lang="en-US" smtClean="0"/>
              <a:pPr/>
              <a:t>43</a:t>
            </a:fld>
            <a:endParaRPr lang="en-US" dirty="0"/>
          </a:p>
        </p:txBody>
      </p:sp>
    </p:spTree>
    <p:extLst>
      <p:ext uri="{BB962C8B-B14F-4D97-AF65-F5344CB8AC3E}">
        <p14:creationId xmlns:p14="http://schemas.microsoft.com/office/powerpoint/2010/main" val="212295467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2"/>
            <a:ext cx="8089901" cy="707886"/>
          </a:xfrm>
        </p:spPr>
        <p:txBody>
          <a:bodyPr/>
          <a:lstStyle/>
          <a:p>
            <a:r>
              <a:rPr lang="en-US" dirty="0" smtClean="0"/>
              <a:t>Single vs. Multi – state life tables</a:t>
            </a:r>
            <a:endParaRPr lang="en-US" dirty="0"/>
          </a:p>
        </p:txBody>
      </p:sp>
      <p:sp>
        <p:nvSpPr>
          <p:cNvPr id="3" name="Content Placeholder 2"/>
          <p:cNvSpPr>
            <a:spLocks noGrp="1"/>
          </p:cNvSpPr>
          <p:nvPr>
            <p:ph idx="1"/>
          </p:nvPr>
        </p:nvSpPr>
        <p:spPr>
          <a:xfrm>
            <a:off x="418085" y="1146798"/>
            <a:ext cx="8325548" cy="4011502"/>
          </a:xfrm>
        </p:spPr>
        <p:txBody>
          <a:bodyPr/>
          <a:lstStyle/>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p:txBody>
      </p:sp>
      <p:sp>
        <p:nvSpPr>
          <p:cNvPr id="4" name="Rectangle 3"/>
          <p:cNvSpPr/>
          <p:nvPr/>
        </p:nvSpPr>
        <p:spPr>
          <a:xfrm>
            <a:off x="661375" y="1723407"/>
            <a:ext cx="1321790" cy="110142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solidFill>
                  <a:srgbClr val="FF0000"/>
                </a:solidFill>
              </a:rPr>
              <a:t>Single</a:t>
            </a:r>
            <a:endParaRPr lang="en-US" sz="2800" dirty="0">
              <a:solidFill>
                <a:srgbClr val="FF0000"/>
              </a:solidFill>
            </a:endParaRPr>
          </a:p>
        </p:txBody>
      </p:sp>
      <p:sp>
        <p:nvSpPr>
          <p:cNvPr id="8" name="Rectangle 7"/>
          <p:cNvSpPr/>
          <p:nvPr/>
        </p:nvSpPr>
        <p:spPr>
          <a:xfrm>
            <a:off x="5917748" y="3372400"/>
            <a:ext cx="1726617" cy="110142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solidFill>
                  <a:srgbClr val="FF0000"/>
                </a:solidFill>
              </a:rPr>
              <a:t>Widowed</a:t>
            </a:r>
            <a:endParaRPr lang="en-US" sz="2800" dirty="0">
              <a:solidFill>
                <a:srgbClr val="FF0000"/>
              </a:solidFill>
            </a:endParaRPr>
          </a:p>
        </p:txBody>
      </p:sp>
      <p:sp>
        <p:nvSpPr>
          <p:cNvPr id="9" name="Rectangle 8"/>
          <p:cNvSpPr/>
          <p:nvPr/>
        </p:nvSpPr>
        <p:spPr>
          <a:xfrm>
            <a:off x="3570399" y="4473827"/>
            <a:ext cx="1321790" cy="110142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solidFill>
                  <a:srgbClr val="FF0000"/>
                </a:solidFill>
              </a:rPr>
              <a:t>Dead</a:t>
            </a:r>
            <a:endParaRPr lang="en-US" sz="2800" dirty="0">
              <a:solidFill>
                <a:srgbClr val="FF0000"/>
              </a:solidFill>
            </a:endParaRPr>
          </a:p>
        </p:txBody>
      </p:sp>
      <p:sp>
        <p:nvSpPr>
          <p:cNvPr id="10" name="Rectangle 9"/>
          <p:cNvSpPr/>
          <p:nvPr/>
        </p:nvSpPr>
        <p:spPr>
          <a:xfrm>
            <a:off x="6729221" y="1749323"/>
            <a:ext cx="1616195" cy="110142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solidFill>
                  <a:srgbClr val="FF0000"/>
                </a:solidFill>
              </a:rPr>
              <a:t>Divorced</a:t>
            </a:r>
            <a:endParaRPr lang="en-US" sz="2800" dirty="0">
              <a:solidFill>
                <a:srgbClr val="FF0000"/>
              </a:solidFill>
            </a:endParaRPr>
          </a:p>
        </p:txBody>
      </p:sp>
      <p:sp>
        <p:nvSpPr>
          <p:cNvPr id="11" name="Rectangle 10"/>
          <p:cNvSpPr/>
          <p:nvPr/>
        </p:nvSpPr>
        <p:spPr>
          <a:xfrm>
            <a:off x="3570399" y="1723407"/>
            <a:ext cx="1473649" cy="110142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solidFill>
                  <a:srgbClr val="FF0000"/>
                </a:solidFill>
              </a:rPr>
              <a:t>Married</a:t>
            </a:r>
            <a:endParaRPr lang="en-US" sz="2800" dirty="0">
              <a:solidFill>
                <a:srgbClr val="FF0000"/>
              </a:solidFill>
            </a:endParaRPr>
          </a:p>
        </p:txBody>
      </p:sp>
      <p:cxnSp>
        <p:nvCxnSpPr>
          <p:cNvPr id="12" name="Straight Arrow Connector 11"/>
          <p:cNvCxnSpPr/>
          <p:nvPr/>
        </p:nvCxnSpPr>
        <p:spPr>
          <a:xfrm>
            <a:off x="2138190" y="2189895"/>
            <a:ext cx="1153326"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5209407" y="2189895"/>
            <a:ext cx="1412501"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4509636" y="2993289"/>
            <a:ext cx="1269955" cy="63494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1490253" y="2993289"/>
            <a:ext cx="1917892" cy="202144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4159751" y="2993289"/>
            <a:ext cx="12958" cy="128283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H="1">
            <a:off x="5044048" y="4613034"/>
            <a:ext cx="1046553" cy="40169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H="1">
            <a:off x="4768811" y="2474970"/>
            <a:ext cx="1853097" cy="199885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4814250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2"/>
            <a:ext cx="8333191" cy="1323439"/>
          </a:xfrm>
        </p:spPr>
        <p:txBody>
          <a:bodyPr/>
          <a:lstStyle/>
          <a:p>
            <a:r>
              <a:rPr lang="en-US" dirty="0" smtClean="0"/>
              <a:t>Complexities of a Multi-State life table</a:t>
            </a:r>
            <a:endParaRPr lang="en-US" dirty="0"/>
          </a:p>
        </p:txBody>
      </p:sp>
      <p:sp>
        <p:nvSpPr>
          <p:cNvPr id="3" name="Content Placeholder 2"/>
          <p:cNvSpPr>
            <a:spLocks noGrp="1"/>
          </p:cNvSpPr>
          <p:nvPr>
            <p:ph idx="1"/>
          </p:nvPr>
        </p:nvSpPr>
        <p:spPr/>
        <p:txBody>
          <a:bodyPr/>
          <a:lstStyle/>
          <a:p>
            <a:r>
              <a:rPr lang="en-US" dirty="0" smtClean="0"/>
              <a:t>Censoring:  </a:t>
            </a:r>
          </a:p>
          <a:p>
            <a:pPr lvl="1"/>
            <a:r>
              <a:rPr lang="en-US" dirty="0" smtClean="0"/>
              <a:t>Right-censoring: have we observed them at the beginning of their “lives”?</a:t>
            </a:r>
          </a:p>
          <a:p>
            <a:pPr lvl="1"/>
            <a:r>
              <a:rPr lang="en-US" dirty="0" smtClean="0"/>
              <a:t>Left-censoring: do we observe them until “death?”</a:t>
            </a:r>
          </a:p>
          <a:p>
            <a:endParaRPr lang="en-US" dirty="0"/>
          </a:p>
          <a:p>
            <a:r>
              <a:rPr lang="en-US" dirty="0" smtClean="0"/>
              <a:t>Calculating transition probabilities</a:t>
            </a:r>
          </a:p>
          <a:p>
            <a:pPr lvl="1"/>
            <a:r>
              <a:rPr lang="en-US" dirty="0" err="1" smtClean="0"/>
              <a:t>Logit</a:t>
            </a:r>
            <a:r>
              <a:rPr lang="en-US" dirty="0" smtClean="0"/>
              <a:t> models with predicted probabilities</a:t>
            </a:r>
          </a:p>
          <a:p>
            <a:pPr lvl="1"/>
            <a:r>
              <a:rPr lang="en-US" dirty="0" smtClean="0"/>
              <a:t>Markov simulations</a:t>
            </a:r>
          </a:p>
          <a:p>
            <a:pPr lvl="1"/>
            <a:r>
              <a:rPr lang="en-US" dirty="0" smtClean="0"/>
              <a:t>SPACE (Hayward et al., 2009), </a:t>
            </a:r>
            <a:r>
              <a:rPr lang="en-US" dirty="0" err="1" smtClean="0"/>
              <a:t>etc</a:t>
            </a:r>
            <a:endParaRPr lang="en-US" dirty="0"/>
          </a:p>
        </p:txBody>
      </p:sp>
    </p:spTree>
    <p:extLst>
      <p:ext uri="{BB962C8B-B14F-4D97-AF65-F5344CB8AC3E}">
        <p14:creationId xmlns:p14="http://schemas.microsoft.com/office/powerpoint/2010/main" val="273863692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2"/>
            <a:ext cx="8089901" cy="1047979"/>
          </a:xfrm>
        </p:spPr>
        <p:txBody>
          <a:bodyPr/>
          <a:lstStyle/>
          <a:p>
            <a:r>
              <a:rPr lang="en-US" dirty="0" smtClean="0"/>
              <a:t>Questions one can ask with </a:t>
            </a:r>
            <a:r>
              <a:rPr lang="en-US" dirty="0" smtClean="0"/>
              <a:t>MSLT (contraception example)</a:t>
            </a:r>
            <a:endParaRPr lang="en-US" dirty="0"/>
          </a:p>
        </p:txBody>
      </p:sp>
      <p:sp>
        <p:nvSpPr>
          <p:cNvPr id="3" name="Content Placeholder 2"/>
          <p:cNvSpPr>
            <a:spLocks noGrp="1"/>
          </p:cNvSpPr>
          <p:nvPr>
            <p:ph idx="1"/>
          </p:nvPr>
        </p:nvSpPr>
        <p:spPr>
          <a:xfrm>
            <a:off x="418085" y="1712837"/>
            <a:ext cx="8325548" cy="4011502"/>
          </a:xfrm>
        </p:spPr>
        <p:txBody>
          <a:bodyPr/>
          <a:lstStyle/>
          <a:p>
            <a:r>
              <a:rPr lang="en-US" b="1" dirty="0" smtClean="0"/>
              <a:t>Probabilities of Moving States:</a:t>
            </a:r>
            <a:r>
              <a:rPr lang="en-US" dirty="0" smtClean="0"/>
              <a:t> </a:t>
            </a:r>
            <a:r>
              <a:rPr lang="en-US" dirty="0"/>
              <a:t>What is the probability that a </a:t>
            </a:r>
            <a:r>
              <a:rPr lang="en-US" dirty="0" smtClean="0"/>
              <a:t>cohort </a:t>
            </a:r>
            <a:r>
              <a:rPr lang="en-US" dirty="0"/>
              <a:t>of women who began with a specific method (at Month 1) will be using other methods (or no methods) at the end of 6, 12, or 24 months, or that they will be pregnant unintentionally at these time points?</a:t>
            </a:r>
          </a:p>
          <a:p>
            <a:r>
              <a:rPr lang="en-US" b="1" dirty="0" smtClean="0"/>
              <a:t>Duration in State:</a:t>
            </a:r>
            <a:r>
              <a:rPr lang="en-US" dirty="0" smtClean="0"/>
              <a:t> </a:t>
            </a:r>
            <a:r>
              <a:rPr lang="en-US" dirty="0"/>
              <a:t>What is the expected length of time that women who began with a specific method will use it versus each of the other methods (or non-use), or be in the state of unintended pregnancy, during the first 24 months?</a:t>
            </a:r>
          </a:p>
          <a:p>
            <a:r>
              <a:rPr lang="en-US" b="1" dirty="0" smtClean="0"/>
              <a:t>Movement of State Switching:</a:t>
            </a:r>
            <a:r>
              <a:rPr lang="en-US" dirty="0" smtClean="0"/>
              <a:t> </a:t>
            </a:r>
            <a:r>
              <a:rPr lang="en-US" dirty="0"/>
              <a:t>What is the expected number of switches that women who began with a specific method will make to other contraceptive methods (or nonuse) or to unintended pregnancy during the first 24 months?</a:t>
            </a:r>
          </a:p>
        </p:txBody>
      </p:sp>
    </p:spTree>
    <p:extLst>
      <p:ext uri="{BB962C8B-B14F-4D97-AF65-F5344CB8AC3E}">
        <p14:creationId xmlns:p14="http://schemas.microsoft.com/office/powerpoint/2010/main" val="395292442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Thank you!</a:t>
            </a:r>
          </a:p>
          <a:p>
            <a:endParaRPr lang="en-US" dirty="0"/>
          </a:p>
          <a:p>
            <a:r>
              <a:rPr lang="en-US" dirty="0" smtClean="0"/>
              <a:t>Questions?</a:t>
            </a:r>
            <a:endParaRPr lang="en-US" dirty="0"/>
          </a:p>
        </p:txBody>
      </p:sp>
    </p:spTree>
    <p:extLst>
      <p:ext uri="{BB962C8B-B14F-4D97-AF65-F5344CB8AC3E}">
        <p14:creationId xmlns:p14="http://schemas.microsoft.com/office/powerpoint/2010/main" val="30445538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Population aging</a:t>
            </a:r>
            <a:endParaRPr lang="en-US" dirty="0"/>
          </a:p>
        </p:txBody>
      </p:sp>
      <p:sp>
        <p:nvSpPr>
          <p:cNvPr id="3" name="Content Placeholder 2"/>
          <p:cNvSpPr>
            <a:spLocks noGrp="1"/>
          </p:cNvSpPr>
          <p:nvPr>
            <p:ph idx="1"/>
          </p:nvPr>
        </p:nvSpPr>
        <p:spPr/>
        <p:txBody>
          <a:bodyPr/>
          <a:lstStyle/>
          <a:p>
            <a:r>
              <a:rPr lang="en-US" dirty="0" smtClean="0"/>
              <a:t>Older persons are continually making up a larger proportion of the population</a:t>
            </a:r>
          </a:p>
          <a:p>
            <a:r>
              <a:rPr lang="en-US" dirty="0" smtClean="0"/>
              <a:t>This is occurring in every world region</a:t>
            </a:r>
            <a:r>
              <a:rPr lang="en-US" dirty="0"/>
              <a:t> </a:t>
            </a:r>
            <a:r>
              <a:rPr lang="en-US" dirty="0" smtClean="0"/>
              <a:t>and in nearly every country</a:t>
            </a:r>
          </a:p>
        </p:txBody>
      </p:sp>
      <p:sp>
        <p:nvSpPr>
          <p:cNvPr id="4" name="Footer Placeholder 5"/>
          <p:cNvSpPr>
            <a:spLocks noGrp="1"/>
          </p:cNvSpPr>
          <p:nvPr>
            <p:ph type="ftr" sz="quarter" idx="4294967295"/>
          </p:nvPr>
        </p:nvSpPr>
        <p:spPr>
          <a:xfrm>
            <a:off x="729161" y="6470128"/>
            <a:ext cx="4310907" cy="137980"/>
          </a:xfrm>
          <a:prstGeom prst="rect">
            <a:avLst/>
          </a:prstGeom>
        </p:spPr>
        <p:txBody>
          <a:bodyPr/>
          <a:lstStyle/>
          <a:p>
            <a:r>
              <a:rPr lang="en-US" dirty="0" smtClean="0"/>
              <a:t>Acknowledgement to Zachary Zimmer</a:t>
            </a:r>
            <a:endParaRPr lang="en-US" dirty="0"/>
          </a:p>
        </p:txBody>
      </p:sp>
    </p:spTree>
    <p:extLst>
      <p:ext uri="{BB962C8B-B14F-4D97-AF65-F5344CB8AC3E}">
        <p14:creationId xmlns:p14="http://schemas.microsoft.com/office/powerpoint/2010/main" val="115417771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2"/>
          <p:cNvGraphicFramePr>
            <a:graphicFrameLocks noGrp="1" noChangeAspect="1"/>
          </p:cNvGraphicFramePr>
          <p:nvPr>
            <p:ph/>
            <p:extLst>
              <p:ext uri="{D42A27DB-BD31-4B8C-83A1-F6EECF244321}">
                <p14:modId xmlns:p14="http://schemas.microsoft.com/office/powerpoint/2010/main" val="141019460"/>
              </p:ext>
            </p:extLst>
          </p:nvPr>
        </p:nvGraphicFramePr>
        <p:xfrm>
          <a:off x="304800" y="279400"/>
          <a:ext cx="8547100" cy="6223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3206202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1" name="Text Box 3"/>
          <p:cNvSpPr txBox="1">
            <a:spLocks noChangeArrowheads="1"/>
          </p:cNvSpPr>
          <p:nvPr/>
        </p:nvSpPr>
        <p:spPr bwMode="auto">
          <a:xfrm>
            <a:off x="228600" y="1474086"/>
            <a:ext cx="8534400" cy="5155257"/>
          </a:xfrm>
          <a:prstGeom prst="rect">
            <a:avLst/>
          </a:prstGeom>
          <a:noFill/>
          <a:ln w="9525">
            <a:noFill/>
            <a:miter lim="800000"/>
            <a:headEnd/>
            <a:tailEnd/>
          </a:ln>
          <a:effectLst/>
        </p:spPr>
        <p:txBody>
          <a:bodyPr>
            <a:spAutoFit/>
          </a:bodyPr>
          <a:lstStyle/>
          <a:p>
            <a:pPr marL="342900" indent="-342900">
              <a:spcBef>
                <a:spcPct val="50000"/>
              </a:spcBef>
            </a:pPr>
            <a:r>
              <a:rPr lang="en-US" sz="2000" b="1" dirty="0" smtClean="0">
                <a:solidFill>
                  <a:srgbClr val="000099"/>
                </a:solidFill>
              </a:rPr>
              <a:t>RETOOLING HEALTH </a:t>
            </a:r>
            <a:r>
              <a:rPr lang="en-US" sz="2000" b="1" dirty="0">
                <a:solidFill>
                  <a:srgbClr val="000099"/>
                </a:solidFill>
              </a:rPr>
              <a:t>CARE SYSTEMS </a:t>
            </a:r>
          </a:p>
          <a:p>
            <a:pPr marL="342900" indent="-342900">
              <a:spcBef>
                <a:spcPct val="50000"/>
              </a:spcBef>
            </a:pPr>
            <a:endParaRPr lang="en-US" sz="2000" b="1" dirty="0">
              <a:solidFill>
                <a:srgbClr val="000099"/>
              </a:solidFill>
            </a:endParaRPr>
          </a:p>
          <a:p>
            <a:pPr marL="342900" indent="-342900">
              <a:spcBef>
                <a:spcPct val="50000"/>
              </a:spcBef>
            </a:pPr>
            <a:r>
              <a:rPr lang="en-US" b="1" dirty="0"/>
              <a:t>	In most of the world, health care systems have been designed around a particular set of needs, e.g.:</a:t>
            </a:r>
          </a:p>
          <a:p>
            <a:pPr marL="342900" indent="-342900">
              <a:spcBef>
                <a:spcPct val="50000"/>
              </a:spcBef>
            </a:pPr>
            <a:r>
              <a:rPr lang="en-US" b="1" dirty="0"/>
              <a:t>		child and maternal health</a:t>
            </a:r>
          </a:p>
          <a:p>
            <a:pPr marL="342900" indent="-342900">
              <a:spcBef>
                <a:spcPct val="50000"/>
              </a:spcBef>
            </a:pPr>
            <a:r>
              <a:rPr lang="en-US" b="1" dirty="0"/>
              <a:t>		infectious and communicable </a:t>
            </a:r>
            <a:r>
              <a:rPr lang="en-US" b="1" dirty="0" smtClean="0"/>
              <a:t>disease</a:t>
            </a:r>
            <a:endParaRPr lang="en-US" b="1" dirty="0"/>
          </a:p>
          <a:p>
            <a:pPr marL="342900" indent="-342900">
              <a:spcBef>
                <a:spcPct val="50000"/>
              </a:spcBef>
            </a:pPr>
            <a:r>
              <a:rPr lang="en-US" b="1" dirty="0"/>
              <a:t>	An aging world requires a change in health care philosophy toward</a:t>
            </a:r>
          </a:p>
          <a:p>
            <a:pPr marL="342900" indent="-342900">
              <a:spcBef>
                <a:spcPct val="50000"/>
              </a:spcBef>
            </a:pPr>
            <a:r>
              <a:rPr lang="en-US" b="1" dirty="0"/>
              <a:t>		degenerative disease</a:t>
            </a:r>
          </a:p>
          <a:p>
            <a:pPr marL="342900" indent="-342900">
              <a:spcBef>
                <a:spcPct val="50000"/>
              </a:spcBef>
            </a:pPr>
            <a:r>
              <a:rPr lang="en-US" b="1" dirty="0"/>
              <a:t>		long-term </a:t>
            </a:r>
            <a:r>
              <a:rPr lang="en-US" b="1" dirty="0" smtClean="0"/>
              <a:t>care</a:t>
            </a:r>
          </a:p>
          <a:p>
            <a:pPr marL="342900" indent="-342900">
              <a:spcBef>
                <a:spcPct val="50000"/>
              </a:spcBef>
            </a:pPr>
            <a:r>
              <a:rPr lang="en-US" b="1" dirty="0"/>
              <a:t>Expenditure studies show costs of health care in old age to be significantly greater than costs at any other age.</a:t>
            </a:r>
          </a:p>
          <a:p>
            <a:pPr marL="342900" indent="-342900">
              <a:spcBef>
                <a:spcPct val="50000"/>
              </a:spcBef>
            </a:pPr>
            <a:endParaRPr lang="en-US" dirty="0"/>
          </a:p>
          <a:p>
            <a:pPr marL="342900" indent="-342900">
              <a:spcBef>
                <a:spcPct val="50000"/>
              </a:spcBef>
            </a:pPr>
            <a:r>
              <a:rPr lang="en-US" dirty="0"/>
              <a:t>    </a:t>
            </a:r>
          </a:p>
        </p:txBody>
      </p:sp>
      <p:sp>
        <p:nvSpPr>
          <p:cNvPr id="3" name="Title 1"/>
          <p:cNvSpPr>
            <a:spLocks noGrp="1"/>
          </p:cNvSpPr>
          <p:nvPr>
            <p:ph type="title"/>
          </p:nvPr>
        </p:nvSpPr>
        <p:spPr>
          <a:xfrm>
            <a:off x="457200" y="274638"/>
            <a:ext cx="8229600" cy="1143000"/>
          </a:xfrm>
        </p:spPr>
        <p:txBody>
          <a:bodyPr/>
          <a:lstStyle/>
          <a:p>
            <a:r>
              <a:rPr lang="en-US" sz="3200" dirty="0" smtClean="0"/>
              <a:t>Possible implications of global population aging for public health</a:t>
            </a:r>
            <a:endParaRPr lang="en-US" sz="3200" dirty="0"/>
          </a:p>
        </p:txBody>
      </p:sp>
      <p:sp>
        <p:nvSpPr>
          <p:cNvPr id="4" name="Footer Placeholder 5"/>
          <p:cNvSpPr>
            <a:spLocks noGrp="1"/>
          </p:cNvSpPr>
          <p:nvPr>
            <p:ph type="ftr" sz="quarter" idx="4294967295"/>
          </p:nvPr>
        </p:nvSpPr>
        <p:spPr>
          <a:xfrm>
            <a:off x="729161" y="6470128"/>
            <a:ext cx="4310907" cy="137980"/>
          </a:xfrm>
          <a:prstGeom prst="rect">
            <a:avLst/>
          </a:prstGeom>
        </p:spPr>
        <p:txBody>
          <a:bodyPr/>
          <a:lstStyle/>
          <a:p>
            <a:r>
              <a:rPr lang="en-US" dirty="0" smtClean="0"/>
              <a:t>Acknowledgement to Zachary Zimmer</a:t>
            </a:r>
            <a:endParaRPr lang="en-US" dirty="0"/>
          </a:p>
        </p:txBody>
      </p:sp>
    </p:spTree>
    <p:extLst>
      <p:ext uri="{BB962C8B-B14F-4D97-AF65-F5344CB8AC3E}">
        <p14:creationId xmlns:p14="http://schemas.microsoft.com/office/powerpoint/2010/main" val="406878458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6490"/>
            <a:ext cx="8229600" cy="1143000"/>
          </a:xfrm>
        </p:spPr>
        <p:txBody>
          <a:bodyPr/>
          <a:lstStyle/>
          <a:p>
            <a:pPr marL="0" indent="0"/>
            <a:r>
              <a:rPr lang="en-US" sz="3200" dirty="0" smtClean="0"/>
              <a:t>Implications for public health</a:t>
            </a:r>
            <a:endParaRPr lang="en-US" dirty="0"/>
          </a:p>
        </p:txBody>
      </p:sp>
      <p:sp>
        <p:nvSpPr>
          <p:cNvPr id="3" name="Content Placeholder 2"/>
          <p:cNvSpPr>
            <a:spLocks noGrp="1"/>
          </p:cNvSpPr>
          <p:nvPr>
            <p:ph idx="1"/>
          </p:nvPr>
        </p:nvSpPr>
        <p:spPr>
          <a:xfrm>
            <a:off x="381000" y="1449183"/>
            <a:ext cx="8229600" cy="4525963"/>
          </a:xfrm>
        </p:spPr>
        <p:txBody>
          <a:bodyPr/>
          <a:lstStyle/>
          <a:p>
            <a:pPr marL="0" indent="0">
              <a:buNone/>
            </a:pPr>
            <a:endParaRPr lang="en-US" sz="2400" dirty="0"/>
          </a:p>
          <a:p>
            <a:pPr marL="0" indent="0">
              <a:buNone/>
            </a:pPr>
            <a:r>
              <a:rPr lang="en-US" sz="2400" dirty="0" smtClean="0"/>
              <a:t>- Goal of medical science to reduce the gap between life span and longevity.</a:t>
            </a:r>
          </a:p>
          <a:p>
            <a:pPr marL="0" indent="0">
              <a:buNone/>
            </a:pPr>
            <a:r>
              <a:rPr lang="en-US" sz="2400" dirty="0" smtClean="0"/>
              <a:t>- Increasing one may not mean increasing the other.</a:t>
            </a:r>
          </a:p>
          <a:p>
            <a:pPr marL="0" indent="0">
              <a:buNone/>
            </a:pPr>
            <a:r>
              <a:rPr lang="en-US" sz="2400" dirty="0" smtClean="0"/>
              <a:t>- </a:t>
            </a:r>
            <a:r>
              <a:rPr lang="en-US" sz="2400" dirty="0" err="1" smtClean="0"/>
              <a:t>Rectangularization</a:t>
            </a:r>
            <a:r>
              <a:rPr lang="en-US" sz="2400" dirty="0" smtClean="0"/>
              <a:t> of mortality: Life span remains </a:t>
            </a:r>
          </a:p>
          <a:p>
            <a:pPr marL="0" indent="0">
              <a:buNone/>
            </a:pPr>
            <a:r>
              <a:rPr lang="en-US" sz="2400" dirty="0" smtClean="0"/>
              <a:t>the same but variation in age at death declines.</a:t>
            </a:r>
            <a:endParaRPr lang="en-US" sz="2400" dirty="0"/>
          </a:p>
        </p:txBody>
      </p:sp>
      <p:sp>
        <p:nvSpPr>
          <p:cNvPr id="4" name="Footer Placeholder 5"/>
          <p:cNvSpPr>
            <a:spLocks noGrp="1"/>
          </p:cNvSpPr>
          <p:nvPr>
            <p:ph type="ftr" sz="quarter" idx="4294967295"/>
          </p:nvPr>
        </p:nvSpPr>
        <p:spPr>
          <a:xfrm>
            <a:off x="729161" y="6470128"/>
            <a:ext cx="4310907" cy="137980"/>
          </a:xfrm>
          <a:prstGeom prst="rect">
            <a:avLst/>
          </a:prstGeom>
        </p:spPr>
        <p:txBody>
          <a:bodyPr/>
          <a:lstStyle/>
          <a:p>
            <a:r>
              <a:rPr lang="en-US" dirty="0" smtClean="0"/>
              <a:t>Acknowledgement to Zachary Zimmer</a:t>
            </a:r>
            <a:endParaRPr lang="en-US" dirty="0"/>
          </a:p>
        </p:txBody>
      </p:sp>
    </p:spTree>
    <p:extLst>
      <p:ext uri="{BB962C8B-B14F-4D97-AF65-F5344CB8AC3E}">
        <p14:creationId xmlns:p14="http://schemas.microsoft.com/office/powerpoint/2010/main" val="40067003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additive="base">
                                        <p:cTn id="1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a:xfrm>
            <a:off x="304800" y="0"/>
            <a:ext cx="8382000" cy="1143000"/>
          </a:xfrm>
        </p:spPr>
        <p:txBody>
          <a:bodyPr/>
          <a:lstStyle/>
          <a:p>
            <a:r>
              <a:rPr lang="en-US" sz="2800" b="1" i="1" u="sng" dirty="0" err="1" smtClean="0"/>
              <a:t>Rectangularization</a:t>
            </a:r>
            <a:r>
              <a:rPr lang="en-US" sz="2800" b="1" i="1" u="sng" dirty="0" smtClean="0"/>
              <a:t> of mortality</a:t>
            </a:r>
            <a:endParaRPr lang="en-US" sz="2800" b="1" i="1" u="sng" dirty="0"/>
          </a:p>
        </p:txBody>
      </p:sp>
      <p:graphicFrame>
        <p:nvGraphicFramePr>
          <p:cNvPr id="4" name="Object 2"/>
          <p:cNvGraphicFramePr>
            <a:graphicFrameLocks noGrp="1" noChangeAspect="1"/>
          </p:cNvGraphicFramePr>
          <p:nvPr>
            <p:ph idx="1"/>
            <p:extLst>
              <p:ext uri="{D42A27DB-BD31-4B8C-83A1-F6EECF244321}">
                <p14:modId xmlns:p14="http://schemas.microsoft.com/office/powerpoint/2010/main" val="3214723085"/>
              </p:ext>
            </p:extLst>
          </p:nvPr>
        </p:nvGraphicFramePr>
        <p:xfrm>
          <a:off x="533400" y="1295400"/>
          <a:ext cx="7924800" cy="5323625"/>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p:cNvSpPr txBox="1"/>
          <p:nvPr/>
        </p:nvSpPr>
        <p:spPr>
          <a:xfrm>
            <a:off x="1524000" y="5105400"/>
            <a:ext cx="457200" cy="369332"/>
          </a:xfrm>
          <a:prstGeom prst="rect">
            <a:avLst/>
          </a:prstGeom>
          <a:noFill/>
        </p:spPr>
        <p:txBody>
          <a:bodyPr wrap="square" rtlCol="0">
            <a:spAutoFit/>
          </a:bodyPr>
          <a:lstStyle/>
          <a:p>
            <a:r>
              <a:rPr lang="en-US" dirty="0" smtClean="0"/>
              <a:t>0</a:t>
            </a:r>
            <a:endParaRPr lang="en-US" dirty="0"/>
          </a:p>
        </p:txBody>
      </p:sp>
      <p:sp>
        <p:nvSpPr>
          <p:cNvPr id="5" name="TextBox 4"/>
          <p:cNvSpPr txBox="1"/>
          <p:nvPr/>
        </p:nvSpPr>
        <p:spPr>
          <a:xfrm>
            <a:off x="4724400" y="5030632"/>
            <a:ext cx="457200" cy="369332"/>
          </a:xfrm>
          <a:prstGeom prst="rect">
            <a:avLst/>
          </a:prstGeom>
          <a:noFill/>
        </p:spPr>
        <p:txBody>
          <a:bodyPr wrap="square" rtlCol="0">
            <a:spAutoFit/>
          </a:bodyPr>
          <a:lstStyle/>
          <a:p>
            <a:r>
              <a:rPr lang="en-US" dirty="0" smtClean="0"/>
              <a:t>55</a:t>
            </a:r>
            <a:endParaRPr lang="en-US" dirty="0"/>
          </a:p>
        </p:txBody>
      </p:sp>
      <p:sp>
        <p:nvSpPr>
          <p:cNvPr id="6" name="TextBox 5"/>
          <p:cNvSpPr txBox="1"/>
          <p:nvPr/>
        </p:nvSpPr>
        <p:spPr>
          <a:xfrm>
            <a:off x="7924800" y="5040868"/>
            <a:ext cx="609600" cy="369332"/>
          </a:xfrm>
          <a:prstGeom prst="rect">
            <a:avLst/>
          </a:prstGeom>
          <a:noFill/>
        </p:spPr>
        <p:txBody>
          <a:bodyPr wrap="square" rtlCol="0">
            <a:spAutoFit/>
          </a:bodyPr>
          <a:lstStyle/>
          <a:p>
            <a:r>
              <a:rPr lang="en-US" dirty="0" smtClean="0"/>
              <a:t>110</a:t>
            </a:r>
            <a:endParaRPr lang="en-US" dirty="0"/>
          </a:p>
        </p:txBody>
      </p:sp>
      <p:sp>
        <p:nvSpPr>
          <p:cNvPr id="7" name="Footer Placeholder 5"/>
          <p:cNvSpPr>
            <a:spLocks noGrp="1"/>
          </p:cNvSpPr>
          <p:nvPr>
            <p:ph type="ftr" sz="quarter" idx="4294967295"/>
          </p:nvPr>
        </p:nvSpPr>
        <p:spPr>
          <a:xfrm>
            <a:off x="729161" y="6470128"/>
            <a:ext cx="4310907" cy="137980"/>
          </a:xfrm>
          <a:prstGeom prst="rect">
            <a:avLst/>
          </a:prstGeom>
        </p:spPr>
        <p:txBody>
          <a:bodyPr/>
          <a:lstStyle/>
          <a:p>
            <a:r>
              <a:rPr lang="en-US" dirty="0" smtClean="0"/>
              <a:t>Acknowledgement to Zachary Zimmer</a:t>
            </a:r>
            <a:endParaRPr lang="en-US" dirty="0"/>
          </a:p>
        </p:txBody>
      </p:sp>
    </p:spTree>
    <p:extLst>
      <p:ext uri="{BB962C8B-B14F-4D97-AF65-F5344CB8AC3E}">
        <p14:creationId xmlns:p14="http://schemas.microsoft.com/office/powerpoint/2010/main" val="350440709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theme1.xml><?xml version="1.0" encoding="utf-8"?>
<a:theme xmlns:a="http://schemas.openxmlformats.org/drawingml/2006/main" name="UCSF PPT Template">
  <a:themeElements>
    <a:clrScheme name="UCSF 1">
      <a:dk1>
        <a:srgbClr val="052049"/>
      </a:dk1>
      <a:lt1>
        <a:sysClr val="window" lastClr="FFFFFF"/>
      </a:lt1>
      <a:dk2>
        <a:srgbClr val="052049"/>
      </a:dk2>
      <a:lt2>
        <a:srgbClr val="FFFFFF"/>
      </a:lt2>
      <a:accent1>
        <a:srgbClr val="052049"/>
      </a:accent1>
      <a:accent2>
        <a:srgbClr val="178CCB"/>
      </a:accent2>
      <a:accent3>
        <a:srgbClr val="18A3AC"/>
      </a:accent3>
      <a:accent4>
        <a:srgbClr val="90BD31"/>
      </a:accent4>
      <a:accent5>
        <a:srgbClr val="EC1848"/>
      </a:accent5>
      <a:accent6>
        <a:srgbClr val="F48024"/>
      </a:accent6>
      <a:hlink>
        <a:srgbClr val="178CCB"/>
      </a:hlink>
      <a:folHlink>
        <a:srgbClr val="5F5F5F"/>
      </a:folHlink>
    </a:clrScheme>
    <a:fontScheme name="Coalesse">
      <a:majorFont>
        <a:latin typeface="Arial"/>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theme>
</file>

<file path=ppt/theme/theme2.xml><?xml version="1.0" encoding="utf-8"?>
<a:theme xmlns:a="http://schemas.openxmlformats.org/drawingml/2006/main" name="UCSF PPT Template-Blue">
  <a:themeElements>
    <a:clrScheme name="UCSF 1">
      <a:dk1>
        <a:srgbClr val="052049"/>
      </a:dk1>
      <a:lt1>
        <a:sysClr val="window" lastClr="FFFFFF"/>
      </a:lt1>
      <a:dk2>
        <a:srgbClr val="052049"/>
      </a:dk2>
      <a:lt2>
        <a:srgbClr val="FFFFFF"/>
      </a:lt2>
      <a:accent1>
        <a:srgbClr val="052049"/>
      </a:accent1>
      <a:accent2>
        <a:srgbClr val="178CCB"/>
      </a:accent2>
      <a:accent3>
        <a:srgbClr val="18A3AC"/>
      </a:accent3>
      <a:accent4>
        <a:srgbClr val="90BD31"/>
      </a:accent4>
      <a:accent5>
        <a:srgbClr val="EC1848"/>
      </a:accent5>
      <a:accent6>
        <a:srgbClr val="F48024"/>
      </a:accent6>
      <a:hlink>
        <a:srgbClr val="178CCB"/>
      </a:hlink>
      <a:folHlink>
        <a:srgbClr val="5F5F5F"/>
      </a:folHlink>
    </a:clrScheme>
    <a:fontScheme name="Coalesse">
      <a:majorFont>
        <a:latin typeface="Arial"/>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theme>
</file>

<file path=ppt/theme/theme3.xml><?xml version="1.0" encoding="utf-8"?>
<a:theme xmlns:a="http://schemas.openxmlformats.org/drawingml/2006/main" name="UCSF PPT Template-Blue Bar">
  <a:themeElements>
    <a:clrScheme name="UCSF 1">
      <a:dk1>
        <a:srgbClr val="052049"/>
      </a:dk1>
      <a:lt1>
        <a:sysClr val="window" lastClr="FFFFFF"/>
      </a:lt1>
      <a:dk2>
        <a:srgbClr val="052049"/>
      </a:dk2>
      <a:lt2>
        <a:srgbClr val="FFFFFF"/>
      </a:lt2>
      <a:accent1>
        <a:srgbClr val="052049"/>
      </a:accent1>
      <a:accent2>
        <a:srgbClr val="178CCB"/>
      </a:accent2>
      <a:accent3>
        <a:srgbClr val="18A3AC"/>
      </a:accent3>
      <a:accent4>
        <a:srgbClr val="90BD31"/>
      </a:accent4>
      <a:accent5>
        <a:srgbClr val="EC1848"/>
      </a:accent5>
      <a:accent6>
        <a:srgbClr val="F48024"/>
      </a:accent6>
      <a:hlink>
        <a:srgbClr val="178CCB"/>
      </a:hlink>
      <a:folHlink>
        <a:srgbClr val="5F5F5F"/>
      </a:folHlink>
    </a:clrScheme>
    <a:fontScheme name="Coalesse">
      <a:majorFont>
        <a:latin typeface="Arial"/>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theme>
</file>

<file path=ppt/theme/theme4.xml><?xml version="1.0" encoding="utf-8"?>
<a:theme xmlns:a="http://schemas.openxmlformats.org/drawingml/2006/main" name="Office Theme">
  <a:themeElements>
    <a:clrScheme name="Coalesse Palette">
      <a:dk1>
        <a:sysClr val="windowText" lastClr="000000"/>
      </a:dk1>
      <a:lt1>
        <a:sysClr val="window" lastClr="FFFFFF"/>
      </a:lt1>
      <a:dk2>
        <a:srgbClr val="342B2A"/>
      </a:dk2>
      <a:lt2>
        <a:srgbClr val="DAD6CB"/>
      </a:lt2>
      <a:accent1>
        <a:srgbClr val="E55302"/>
      </a:accent1>
      <a:accent2>
        <a:srgbClr val="5F3032"/>
      </a:accent2>
      <a:accent3>
        <a:srgbClr val="005774"/>
      </a:accent3>
      <a:accent4>
        <a:srgbClr val="9BA03C"/>
      </a:accent4>
      <a:accent5>
        <a:srgbClr val="34AA71"/>
      </a:accent5>
      <a:accent6>
        <a:srgbClr val="F3BD48"/>
      </a:accent6>
      <a:hlink>
        <a:srgbClr val="34AA71"/>
      </a:hlink>
      <a:folHlink>
        <a:srgbClr val="8C8C8C"/>
      </a:folHlink>
    </a:clrScheme>
    <a:fontScheme name="Coalesse">
      <a:majorFont>
        <a:latin typeface="Arial"/>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Coalesse Palette">
      <a:dk1>
        <a:sysClr val="windowText" lastClr="000000"/>
      </a:dk1>
      <a:lt1>
        <a:sysClr val="window" lastClr="FFFFFF"/>
      </a:lt1>
      <a:dk2>
        <a:srgbClr val="342B2A"/>
      </a:dk2>
      <a:lt2>
        <a:srgbClr val="DAD6CB"/>
      </a:lt2>
      <a:accent1>
        <a:srgbClr val="E55302"/>
      </a:accent1>
      <a:accent2>
        <a:srgbClr val="5F3032"/>
      </a:accent2>
      <a:accent3>
        <a:srgbClr val="005774"/>
      </a:accent3>
      <a:accent4>
        <a:srgbClr val="9BA03C"/>
      </a:accent4>
      <a:accent5>
        <a:srgbClr val="34AA71"/>
      </a:accent5>
      <a:accent6>
        <a:srgbClr val="F3BD48"/>
      </a:accent6>
      <a:hlink>
        <a:srgbClr val="34AA71"/>
      </a:hlink>
      <a:folHlink>
        <a:srgbClr val="8C8C8C"/>
      </a:folHlink>
    </a:clrScheme>
    <a:fontScheme name="Coalesse">
      <a:majorFont>
        <a:latin typeface="Arial"/>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9BFD5D484ED57438231C5F4848B6EC7" ma:contentTypeVersion="0" ma:contentTypeDescription="Create a new document." ma:contentTypeScope="" ma:versionID="48808eaeca51724a2208bf8797897858">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p:properties xmlns:p="http://schemas.microsoft.com/office/2006/metadata/properties" xmlns:xsi="http://www.w3.org/2001/XMLSchema-instanc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5686649-89C0-47C3-BB59-3DECE68F346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2.xml><?xml version="1.0" encoding="utf-8"?>
<ds:datastoreItem xmlns:ds="http://schemas.openxmlformats.org/officeDocument/2006/customXml" ds:itemID="{DB48DB2A-A2BB-49B9-B517-04CB45F2482A}">
  <ds:schemaRefs>
    <ds:schemaRef ds:uri="http://purl.org/dc/terms/"/>
    <ds:schemaRef ds:uri="http://schemas.microsoft.com/office/2006/documentManagement/types"/>
    <ds:schemaRef ds:uri="http://schemas.microsoft.com/office/2006/metadata/properties"/>
    <ds:schemaRef ds:uri="http://purl.org/dc/elements/1.1/"/>
    <ds:schemaRef ds:uri="http://www.w3.org/XML/1998/namespace"/>
    <ds:schemaRef ds:uri="http://purl.org/dc/dcmitype/"/>
    <ds:schemaRef ds:uri="http://schemas.openxmlformats.org/package/2006/metadata/core-properties"/>
  </ds:schemaRefs>
</ds:datastoreItem>
</file>

<file path=customXml/itemProps3.xml><?xml version="1.0" encoding="utf-8"?>
<ds:datastoreItem xmlns:ds="http://schemas.openxmlformats.org/officeDocument/2006/customXml" ds:itemID="{F8A51949-CE2D-4D1D-81B7-CD96A131197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UCSF PPT Template</Template>
  <TotalTime>72740</TotalTime>
  <Words>1819</Words>
  <Application>Microsoft Macintosh PowerPoint</Application>
  <PresentationFormat>On-screen Show (4:3)</PresentationFormat>
  <Paragraphs>359</Paragraphs>
  <Slides>47</Slides>
  <Notes>2</Notes>
  <HiddenSlides>0</HiddenSlides>
  <MMClips>0</MMClips>
  <ScaleCrop>false</ScaleCrop>
  <HeadingPairs>
    <vt:vector size="6" baseType="variant">
      <vt:variant>
        <vt:lpstr>Theme</vt:lpstr>
      </vt:variant>
      <vt:variant>
        <vt:i4>3</vt:i4>
      </vt:variant>
      <vt:variant>
        <vt:lpstr>Embedded OLE Servers</vt:lpstr>
      </vt:variant>
      <vt:variant>
        <vt:i4>2</vt:i4>
      </vt:variant>
      <vt:variant>
        <vt:lpstr>Slide Titles</vt:lpstr>
      </vt:variant>
      <vt:variant>
        <vt:i4>47</vt:i4>
      </vt:variant>
    </vt:vector>
  </HeadingPairs>
  <TitlesOfParts>
    <vt:vector size="52" baseType="lpstr">
      <vt:lpstr>UCSF PPT Template</vt:lpstr>
      <vt:lpstr>UCSF PPT Template-Blue</vt:lpstr>
      <vt:lpstr>UCSF PPT Template-Blue Bar</vt:lpstr>
      <vt:lpstr>Photo Editor Photo</vt:lpstr>
      <vt:lpstr>Equation</vt:lpstr>
      <vt:lpstr>Aging and life tables</vt:lpstr>
      <vt:lpstr>Aging: </vt:lpstr>
      <vt:lpstr>PowerPoint Presentation</vt:lpstr>
      <vt:lpstr>PowerPoint Presentation</vt:lpstr>
      <vt:lpstr>Population aging</vt:lpstr>
      <vt:lpstr>PowerPoint Presentation</vt:lpstr>
      <vt:lpstr>Possible implications of global population aging for public health</vt:lpstr>
      <vt:lpstr>Implications for public health</vt:lpstr>
      <vt:lpstr>Rectangularization of mortality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Dependency Ratio</vt:lpstr>
      <vt:lpstr>Dependency Ratios by Country</vt:lpstr>
      <vt:lpstr>Demographic Dividend</vt:lpstr>
      <vt:lpstr>Example: China</vt:lpstr>
      <vt:lpstr>Life tables</vt:lpstr>
      <vt:lpstr>Life table: US mortality</vt:lpstr>
      <vt:lpstr>Life Tables</vt:lpstr>
      <vt:lpstr>Why do we use life tables?</vt:lpstr>
      <vt:lpstr>Not just life and death!</vt:lpstr>
      <vt:lpstr>Squirrels!</vt:lpstr>
      <vt:lpstr>Milk being sold</vt:lpstr>
      <vt:lpstr>Simplest form</vt:lpstr>
      <vt:lpstr>Life table notation:</vt:lpstr>
      <vt:lpstr>Life table</vt:lpstr>
      <vt:lpstr>Practice</vt:lpstr>
      <vt:lpstr>Usually start with age specific death rates (nMx)</vt:lpstr>
      <vt:lpstr>lx= Survivors</vt:lpstr>
      <vt:lpstr>PowerPoint Presentation</vt:lpstr>
      <vt:lpstr>Lx</vt:lpstr>
      <vt:lpstr>Lx calculations</vt:lpstr>
      <vt:lpstr>Infant/early childhood and oldest age</vt:lpstr>
      <vt:lpstr>L0 = 0.3*l0 + 0.7*l1 </vt:lpstr>
      <vt:lpstr>Tx</vt:lpstr>
      <vt:lpstr>Life expectancy ex</vt:lpstr>
      <vt:lpstr>Different life expectancies</vt:lpstr>
      <vt:lpstr>Single vs. Multi – state life tables</vt:lpstr>
      <vt:lpstr>More advanced forms: multistate</vt:lpstr>
      <vt:lpstr>Single vs. Multi – state life tables</vt:lpstr>
      <vt:lpstr>Complexities of a Multi-State life table</vt:lpstr>
      <vt:lpstr>Questions one can ask with MSLT (contraception example)</vt:lpstr>
      <vt:lpstr>PowerPoint Presentation</vt:lpstr>
    </vt:vector>
  </TitlesOfParts>
  <Company>UCSF</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UCSF Presentation Template</dc:title>
  <dc:subject>Presentation Template</dc:subject>
  <dc:creator>Derek MacDavid</dc:creator>
  <dc:description>Derek MacDavid | derek@bigpicdesign.com</dc:description>
  <cp:lastModifiedBy>test</cp:lastModifiedBy>
  <cp:revision>456</cp:revision>
  <dcterms:created xsi:type="dcterms:W3CDTF">2012-05-07T17:59:34Z</dcterms:created>
  <dcterms:modified xsi:type="dcterms:W3CDTF">2018-10-09T03:08:48Z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0x01010009BFD5D484ED57438231C5F4848B6EC7</vt:lpwstr>
  </property>
</Properties>
</file>