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82"/>
  </p:notesMasterIdLst>
  <p:handoutMasterIdLst>
    <p:handoutMasterId r:id="rId83"/>
  </p:handoutMasterIdLst>
  <p:sldIdLst>
    <p:sldId id="472" r:id="rId3"/>
    <p:sldId id="286" r:id="rId4"/>
    <p:sldId id="292" r:id="rId5"/>
    <p:sldId id="467" r:id="rId6"/>
    <p:sldId id="355" r:id="rId7"/>
    <p:sldId id="314" r:id="rId8"/>
    <p:sldId id="391" r:id="rId9"/>
    <p:sldId id="392" r:id="rId10"/>
    <p:sldId id="310" r:id="rId11"/>
    <p:sldId id="262" r:id="rId12"/>
    <p:sldId id="393" r:id="rId13"/>
    <p:sldId id="394" r:id="rId14"/>
    <p:sldId id="263" r:id="rId15"/>
    <p:sldId id="303" r:id="rId16"/>
    <p:sldId id="264" r:id="rId17"/>
    <p:sldId id="265" r:id="rId18"/>
    <p:sldId id="266" r:id="rId19"/>
    <p:sldId id="304" r:id="rId20"/>
    <p:sldId id="274" r:id="rId21"/>
    <p:sldId id="306" r:id="rId22"/>
    <p:sldId id="332" r:id="rId23"/>
    <p:sldId id="395" r:id="rId24"/>
    <p:sldId id="397" r:id="rId25"/>
    <p:sldId id="469" r:id="rId26"/>
    <p:sldId id="403" r:id="rId27"/>
    <p:sldId id="464" r:id="rId28"/>
    <p:sldId id="404" r:id="rId29"/>
    <p:sldId id="362" r:id="rId30"/>
    <p:sldId id="432" r:id="rId31"/>
    <p:sldId id="435" r:id="rId32"/>
    <p:sldId id="434" r:id="rId33"/>
    <p:sldId id="433" r:id="rId34"/>
    <p:sldId id="436" r:id="rId35"/>
    <p:sldId id="437" r:id="rId36"/>
    <p:sldId id="470" r:id="rId37"/>
    <p:sldId id="438" r:id="rId38"/>
    <p:sldId id="418" r:id="rId39"/>
    <p:sldId id="446" r:id="rId40"/>
    <p:sldId id="447" r:id="rId41"/>
    <p:sldId id="450" r:id="rId42"/>
    <p:sldId id="361" r:id="rId43"/>
    <p:sldId id="448" r:id="rId44"/>
    <p:sldId id="449" r:id="rId45"/>
    <p:sldId id="451" r:id="rId46"/>
    <p:sldId id="452" r:id="rId47"/>
    <p:sldId id="453" r:id="rId48"/>
    <p:sldId id="439" r:id="rId49"/>
    <p:sldId id="454" r:id="rId50"/>
    <p:sldId id="455" r:id="rId51"/>
    <p:sldId id="456" r:id="rId52"/>
    <p:sldId id="459" r:id="rId53"/>
    <p:sldId id="442" r:id="rId54"/>
    <p:sldId id="460" r:id="rId55"/>
    <p:sldId id="339" r:id="rId56"/>
    <p:sldId id="375" r:id="rId57"/>
    <p:sldId id="285" r:id="rId58"/>
    <p:sldId id="387" r:id="rId59"/>
    <p:sldId id="352" r:id="rId60"/>
    <p:sldId id="458" r:id="rId61"/>
    <p:sldId id="471" r:id="rId62"/>
    <p:sldId id="389" r:id="rId63"/>
    <p:sldId id="325" r:id="rId64"/>
    <p:sldId id="409" r:id="rId65"/>
    <p:sldId id="468" r:id="rId66"/>
    <p:sldId id="383" r:id="rId67"/>
    <p:sldId id="382" r:id="rId68"/>
    <p:sldId id="316" r:id="rId69"/>
    <p:sldId id="317" r:id="rId70"/>
    <p:sldId id="463" r:id="rId71"/>
    <p:sldId id="461" r:id="rId72"/>
    <p:sldId id="462" r:id="rId73"/>
    <p:sldId id="347" r:id="rId74"/>
    <p:sldId id="348" r:id="rId75"/>
    <p:sldId id="406" r:id="rId76"/>
    <p:sldId id="354" r:id="rId77"/>
    <p:sldId id="376" r:id="rId78"/>
    <p:sldId id="386" r:id="rId79"/>
    <p:sldId id="346" r:id="rId80"/>
    <p:sldId id="388" r:id="rId81"/>
  </p:sldIdLst>
  <p:sldSz cx="6858000" cy="9601200"/>
  <p:notesSz cx="6946900" cy="93218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63" clrIdx="0"/>
  <p:cmAuthor id="1" name="Jeff Martin" initials="JM"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891" autoAdjust="0"/>
    <p:restoredTop sz="77698" autoAdjust="0"/>
  </p:normalViewPr>
  <p:slideViewPr>
    <p:cSldViewPr>
      <p:cViewPr>
        <p:scale>
          <a:sx n="48" d="100"/>
          <a:sy n="48" d="100"/>
        </p:scale>
        <p:origin x="-1788" y="-90"/>
      </p:cViewPr>
      <p:guideLst>
        <p:guide orient="horz" pos="3024"/>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6" d="100"/>
        <a:sy n="76" d="100"/>
      </p:scale>
      <p:origin x="0" y="0"/>
    </p:cViewPr>
  </p:sorterViewPr>
  <p:notesViewPr>
    <p:cSldViewPr>
      <p:cViewPr>
        <p:scale>
          <a:sx n="100" d="100"/>
          <a:sy n="100" d="100"/>
        </p:scale>
        <p:origin x="-732" y="-72"/>
      </p:cViewPr>
      <p:guideLst>
        <p:guide orient="horz" pos="2935"/>
        <p:guide pos="218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8.wmf"/><Relationship Id="rId1" Type="http://schemas.openxmlformats.org/officeDocument/2006/relationships/image" Target="../media/image16.wmf"/><Relationship Id="rId5" Type="http://schemas.openxmlformats.org/officeDocument/2006/relationships/image" Target="../media/image19.wmf"/><Relationship Id="rId4"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8.wmf"/><Relationship Id="rId1" Type="http://schemas.openxmlformats.org/officeDocument/2006/relationships/image" Target="../media/image16.wmf"/><Relationship Id="rId6" Type="http://schemas.openxmlformats.org/officeDocument/2006/relationships/image" Target="../media/image26.wmf"/><Relationship Id="rId5" Type="http://schemas.openxmlformats.org/officeDocument/2006/relationships/image" Target="../media/image21.wmf"/><Relationship Id="rId4" Type="http://schemas.openxmlformats.org/officeDocument/2006/relationships/image" Target="../media/image2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8.wmf"/><Relationship Id="rId1" Type="http://schemas.openxmlformats.org/officeDocument/2006/relationships/image" Target="../media/image1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wmf"/><Relationship Id="rId1" Type="http://schemas.openxmlformats.org/officeDocument/2006/relationships/image" Target="../media/image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wmf"/><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1488"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defTabSz="931863" eaLnBrk="0" hangingPunct="0">
              <a:defRPr sz="1200" dirty="0"/>
            </a:lvl1pPr>
          </a:lstStyle>
          <a:p>
            <a:pPr>
              <a:defRPr/>
            </a:pPr>
            <a:endParaRPr lang="en-US"/>
          </a:p>
        </p:txBody>
      </p:sp>
      <p:sp>
        <p:nvSpPr>
          <p:cNvPr id="3075" name="Rectangle 3"/>
          <p:cNvSpPr>
            <a:spLocks noGrp="1" noChangeArrowheads="1"/>
          </p:cNvSpPr>
          <p:nvPr>
            <p:ph type="dt" sz="quarter" idx="1"/>
          </p:nvPr>
        </p:nvSpPr>
        <p:spPr bwMode="auto">
          <a:xfrm>
            <a:off x="3935413" y="0"/>
            <a:ext cx="3011487"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algn="r" defTabSz="931863" eaLnBrk="0" hangingPunct="0">
              <a:defRPr sz="1200" dirty="0"/>
            </a:lvl1pPr>
          </a:lstStyle>
          <a:p>
            <a:pPr>
              <a:defRPr/>
            </a:pPr>
            <a:endParaRPr lang="en-US"/>
          </a:p>
        </p:txBody>
      </p:sp>
      <p:sp>
        <p:nvSpPr>
          <p:cNvPr id="3076" name="Rectangle 4"/>
          <p:cNvSpPr>
            <a:spLocks noGrp="1" noChangeArrowheads="1"/>
          </p:cNvSpPr>
          <p:nvPr>
            <p:ph type="ftr" sz="quarter" idx="2"/>
          </p:nvPr>
        </p:nvSpPr>
        <p:spPr bwMode="auto">
          <a:xfrm>
            <a:off x="0" y="8856663"/>
            <a:ext cx="3011488"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defTabSz="931863" eaLnBrk="0" hangingPunct="0">
              <a:defRPr sz="1200" dirty="0"/>
            </a:lvl1pPr>
          </a:lstStyle>
          <a:p>
            <a:pPr>
              <a:defRPr/>
            </a:pPr>
            <a:endParaRPr lang="en-US"/>
          </a:p>
        </p:txBody>
      </p:sp>
      <p:sp>
        <p:nvSpPr>
          <p:cNvPr id="3077" name="Rectangle 5"/>
          <p:cNvSpPr>
            <a:spLocks noGrp="1" noChangeArrowheads="1"/>
          </p:cNvSpPr>
          <p:nvPr>
            <p:ph type="sldNum" sz="quarter" idx="3"/>
          </p:nvPr>
        </p:nvSpPr>
        <p:spPr bwMode="auto">
          <a:xfrm>
            <a:off x="3935413" y="8856663"/>
            <a:ext cx="3011487"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algn="r" defTabSz="931863" eaLnBrk="0" hangingPunct="0">
              <a:defRPr sz="1200" dirty="0"/>
            </a:lvl1pPr>
          </a:lstStyle>
          <a:p>
            <a:pPr>
              <a:defRPr/>
            </a:pPr>
            <a:endParaRPr lang="en-US"/>
          </a:p>
        </p:txBody>
      </p:sp>
    </p:spTree>
    <p:extLst>
      <p:ext uri="{BB962C8B-B14F-4D97-AF65-F5344CB8AC3E}">
        <p14:creationId xmlns:p14="http://schemas.microsoft.com/office/powerpoint/2010/main" val="2764080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3011488"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defTabSz="931863" eaLnBrk="0" hangingPunct="0">
              <a:defRPr sz="1200" dirty="0"/>
            </a:lvl1pPr>
          </a:lstStyle>
          <a:p>
            <a:pPr>
              <a:defRPr/>
            </a:pPr>
            <a:endParaRPr lang="en-US"/>
          </a:p>
        </p:txBody>
      </p:sp>
      <p:sp>
        <p:nvSpPr>
          <p:cNvPr id="5123" name="Rectangle 1027"/>
          <p:cNvSpPr>
            <a:spLocks noGrp="1" noChangeArrowheads="1"/>
          </p:cNvSpPr>
          <p:nvPr>
            <p:ph type="dt" idx="1"/>
          </p:nvPr>
        </p:nvSpPr>
        <p:spPr bwMode="auto">
          <a:xfrm>
            <a:off x="3935413" y="0"/>
            <a:ext cx="3011487"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algn="r" defTabSz="931863" eaLnBrk="0" hangingPunct="0">
              <a:defRPr sz="1200" dirty="0"/>
            </a:lvl1pPr>
          </a:lstStyle>
          <a:p>
            <a:pPr>
              <a:defRPr/>
            </a:pPr>
            <a:endParaRPr lang="en-US"/>
          </a:p>
        </p:txBody>
      </p:sp>
      <p:sp>
        <p:nvSpPr>
          <p:cNvPr id="29700" name="Rectangle 1028"/>
          <p:cNvSpPr>
            <a:spLocks noGrp="1" noRot="1" noChangeAspect="1" noChangeArrowheads="1" noTextEdit="1"/>
          </p:cNvSpPr>
          <p:nvPr>
            <p:ph type="sldImg" idx="2"/>
          </p:nvPr>
        </p:nvSpPr>
        <p:spPr bwMode="auto">
          <a:xfrm>
            <a:off x="2225675" y="698500"/>
            <a:ext cx="2497138" cy="3495675"/>
          </a:xfrm>
          <a:prstGeom prst="rect">
            <a:avLst/>
          </a:prstGeom>
          <a:noFill/>
          <a:ln w="9525">
            <a:solidFill>
              <a:srgbClr val="000000"/>
            </a:solidFill>
            <a:miter lim="800000"/>
            <a:headEnd/>
            <a:tailEnd/>
          </a:ln>
        </p:spPr>
      </p:sp>
      <p:sp>
        <p:nvSpPr>
          <p:cNvPr id="5125" name="Rectangle 1029"/>
          <p:cNvSpPr>
            <a:spLocks noGrp="1" noChangeArrowheads="1"/>
          </p:cNvSpPr>
          <p:nvPr>
            <p:ph type="body" sz="quarter" idx="3"/>
          </p:nvPr>
        </p:nvSpPr>
        <p:spPr bwMode="auto">
          <a:xfrm>
            <a:off x="927100" y="4427538"/>
            <a:ext cx="5092700" cy="4195762"/>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1030"/>
          <p:cNvSpPr>
            <a:spLocks noGrp="1" noChangeArrowheads="1"/>
          </p:cNvSpPr>
          <p:nvPr>
            <p:ph type="ftr" sz="quarter" idx="4"/>
          </p:nvPr>
        </p:nvSpPr>
        <p:spPr bwMode="auto">
          <a:xfrm>
            <a:off x="0" y="8856663"/>
            <a:ext cx="3011488"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defTabSz="931863" eaLnBrk="0" hangingPunct="0">
              <a:defRPr sz="1200" dirty="0"/>
            </a:lvl1pPr>
          </a:lstStyle>
          <a:p>
            <a:pPr>
              <a:defRPr/>
            </a:pPr>
            <a:endParaRPr lang="en-US"/>
          </a:p>
        </p:txBody>
      </p:sp>
      <p:sp>
        <p:nvSpPr>
          <p:cNvPr id="5127" name="Rectangle 1031"/>
          <p:cNvSpPr>
            <a:spLocks noGrp="1" noChangeArrowheads="1"/>
          </p:cNvSpPr>
          <p:nvPr>
            <p:ph type="sldNum" sz="quarter" idx="5"/>
          </p:nvPr>
        </p:nvSpPr>
        <p:spPr bwMode="auto">
          <a:xfrm>
            <a:off x="3935413" y="8856663"/>
            <a:ext cx="3011487"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algn="r" defTabSz="931863" eaLnBrk="0" hangingPunct="0">
              <a:defRPr sz="1200"/>
            </a:lvl1pPr>
          </a:lstStyle>
          <a:p>
            <a:pPr>
              <a:defRPr/>
            </a:pPr>
            <a:fld id="{81F44BD4-D4C3-494E-A487-843E4D715B0C}" type="slidenum">
              <a:rPr lang="en-US"/>
              <a:pPr>
                <a:defRPr/>
              </a:pPr>
              <a:t>‹#›</a:t>
            </a:fld>
            <a:endParaRPr lang="en-US" dirty="0"/>
          </a:p>
        </p:txBody>
      </p:sp>
    </p:spTree>
    <p:extLst>
      <p:ext uri="{BB962C8B-B14F-4D97-AF65-F5344CB8AC3E}">
        <p14:creationId xmlns:p14="http://schemas.microsoft.com/office/powerpoint/2010/main" val="3875096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31"/>
          <p:cNvSpPr>
            <a:spLocks noGrp="1" noChangeArrowheads="1"/>
          </p:cNvSpPr>
          <p:nvPr>
            <p:ph type="sldNum" sz="quarter" idx="5"/>
          </p:nvPr>
        </p:nvSpPr>
        <p:spPr>
          <a:noFill/>
        </p:spPr>
        <p:txBody>
          <a:bodyPr/>
          <a:lstStyle/>
          <a:p>
            <a:fld id="{00E987F7-6840-4638-9FC3-559A9FAC72F8}" type="slidenum">
              <a:rPr lang="en-US" altLang="en-US" smtClean="0"/>
              <a:pPr/>
              <a:t>2</a:t>
            </a:fld>
            <a:endParaRPr lang="en-US" altLang="en-US" smtClean="0"/>
          </a:p>
        </p:txBody>
      </p:sp>
      <p:sp>
        <p:nvSpPr>
          <p:cNvPr id="34818" name="Rectangle 2"/>
          <p:cNvSpPr>
            <a:spLocks noGrp="1" noRot="1" noChangeAspect="1" noChangeArrowheads="1" noTextEdit="1"/>
          </p:cNvSpPr>
          <p:nvPr>
            <p:ph type="sldImg"/>
          </p:nvPr>
        </p:nvSpPr>
        <p:spPr>
          <a:xfrm>
            <a:off x="2230438" y="706438"/>
            <a:ext cx="2486025" cy="3481387"/>
          </a:xfrm>
          <a:ln/>
        </p:spPr>
      </p:sp>
      <p:sp>
        <p:nvSpPr>
          <p:cNvPr id="34819" name="Rectangle 3"/>
          <p:cNvSpPr>
            <a:spLocks noGrp="1" noChangeArrowheads="1"/>
          </p:cNvSpPr>
          <p:nvPr>
            <p:ph type="body" idx="1"/>
          </p:nvPr>
        </p:nvSpPr>
        <p:spPr>
          <a:xfrm>
            <a:off x="895350" y="4433888"/>
            <a:ext cx="5146675" cy="4200525"/>
          </a:xfrm>
          <a:noFill/>
          <a:ln/>
        </p:spPr>
        <p:txBody>
          <a:bodyPr/>
          <a:lstStyle/>
          <a:p>
            <a:r>
              <a:rPr lang="en-US" altLang="en-US" sz="800" dirty="0" smtClean="0">
                <a:solidFill>
                  <a:srgbClr val="000000"/>
                </a:solidFill>
                <a:latin typeface="Arial" charset="0"/>
              </a:rPr>
              <a:t>Here is our roadmap for today.  Two weeks ago, we motivated and defined confounding.  Last week, we discussed strategies to reduce confounding in the design phase and analysis phase, and on our way to discussing management of confounding in the analysis phase via </a:t>
            </a:r>
            <a:r>
              <a:rPr lang="en-US" altLang="en-US" sz="800" dirty="0" smtClean="0">
                <a:solidFill>
                  <a:srgbClr val="000000"/>
                </a:solidFill>
                <a:latin typeface="Arial" charset="0"/>
              </a:rPr>
              <a:t>stratification, </a:t>
            </a:r>
            <a:r>
              <a:rPr lang="en-US" altLang="en-US" sz="800" dirty="0" smtClean="0">
                <a:solidFill>
                  <a:srgbClr val="000000"/>
                </a:solidFill>
                <a:latin typeface="Arial" charset="0"/>
              </a:rPr>
              <a:t>we came across statistical interaction.  As a reminder, we also refer to statistical interaction as effect-measure modification, and we spent much of last week distinguishing it from confounding.  One other reminder is that statistical interaction is just one of the four different concepts of interaction. </a:t>
            </a:r>
          </a:p>
          <a:p>
            <a:endParaRPr lang="en-US" altLang="en-US" sz="800" dirty="0" smtClean="0">
              <a:solidFill>
                <a:srgbClr val="000000"/>
              </a:solidFill>
              <a:latin typeface="Arial" charset="0"/>
            </a:endParaRPr>
          </a:p>
          <a:p>
            <a:r>
              <a:rPr lang="en-US" altLang="en-US" sz="800" dirty="0" smtClean="0">
                <a:solidFill>
                  <a:srgbClr val="000000"/>
                </a:solidFill>
                <a:latin typeface="Arial" charset="0"/>
              </a:rPr>
              <a:t>After this journey into interaction, we will  now return to management of confounding during the analysis phase (by this we mean the analysis of the collected data), and we will spend the majority of today talking about stratification. We will talk about how to form adjusted summary estimates through the process of weighted averages.  In particular, we will describe two specific methods, Woolf’s Method and the Mantel-</a:t>
            </a:r>
            <a:r>
              <a:rPr lang="en-US" altLang="en-US" sz="800" dirty="0" err="1" smtClean="0">
                <a:solidFill>
                  <a:srgbClr val="000000"/>
                </a:solidFill>
                <a:latin typeface="Arial" charset="0"/>
              </a:rPr>
              <a:t>Haenszel</a:t>
            </a:r>
            <a:r>
              <a:rPr lang="en-US" altLang="en-US" sz="800" dirty="0" smtClean="0">
                <a:solidFill>
                  <a:srgbClr val="000000"/>
                </a:solidFill>
                <a:latin typeface="Arial" charset="0"/>
              </a:rPr>
              <a:t> Method.  </a:t>
            </a:r>
          </a:p>
          <a:p>
            <a:endParaRPr lang="en-US" altLang="en-US" sz="800" dirty="0" smtClean="0">
              <a:solidFill>
                <a:srgbClr val="000000"/>
              </a:solidFill>
              <a:latin typeface="Arial" charset="0"/>
            </a:endParaRPr>
          </a:p>
          <a:p>
            <a:r>
              <a:rPr lang="en-US" altLang="en-US" sz="800" dirty="0" smtClean="0">
                <a:solidFill>
                  <a:srgbClr val="000000"/>
                </a:solidFill>
                <a:latin typeface="Arial" charset="0"/>
              </a:rPr>
              <a:t>We will then talk about strategies of how to handle more than one confounder.  Specifically, we will describe the concept of the minimal sufficient adjustment set, abbreviated as MSAS.  As we discuss MSASs, we will confront the inevitable limitation of DAGs, which is that we are sometimes uncertain about them.  This will get us into the topic of an analysis plan and why having one is important.  </a:t>
            </a:r>
          </a:p>
          <a:p>
            <a:endParaRPr lang="en-US" altLang="en-US" sz="800" dirty="0" smtClean="0">
              <a:solidFill>
                <a:srgbClr val="000000"/>
              </a:solidFill>
              <a:latin typeface="Arial" charset="0"/>
            </a:endParaRPr>
          </a:p>
          <a:p>
            <a:r>
              <a:rPr lang="en-US" altLang="en-US" sz="800" dirty="0" smtClean="0">
                <a:solidFill>
                  <a:srgbClr val="000000"/>
                </a:solidFill>
                <a:latin typeface="Arial" charset="0"/>
              </a:rPr>
              <a:t>If we have time, we will discuss </a:t>
            </a:r>
            <a:r>
              <a:rPr lang="en-US" altLang="en-US" sz="800" dirty="0" smtClean="0">
                <a:solidFill>
                  <a:srgbClr val="000000"/>
                </a:solidFill>
                <a:latin typeface="Arial" charset="0"/>
              </a:rPr>
              <a:t>three important </a:t>
            </a:r>
            <a:r>
              <a:rPr lang="en-US" altLang="en-US" sz="800" dirty="0" smtClean="0">
                <a:solidFill>
                  <a:srgbClr val="000000"/>
                </a:solidFill>
                <a:latin typeface="Arial" charset="0"/>
              </a:rPr>
              <a:t>topics:  Residual </a:t>
            </a:r>
            <a:r>
              <a:rPr lang="en-US" altLang="en-US" sz="800" dirty="0" smtClean="0">
                <a:solidFill>
                  <a:srgbClr val="000000"/>
                </a:solidFill>
                <a:latin typeface="Arial" charset="0"/>
              </a:rPr>
              <a:t>confounding,</a:t>
            </a:r>
            <a:r>
              <a:rPr lang="en-US" altLang="en-US" sz="800" baseline="0" dirty="0" smtClean="0">
                <a:solidFill>
                  <a:srgbClr val="000000"/>
                </a:solidFill>
                <a:latin typeface="Arial" charset="0"/>
              </a:rPr>
              <a:t>  the i</a:t>
            </a:r>
            <a:r>
              <a:rPr lang="en-US" altLang="en-US" sz="800" dirty="0" smtClean="0">
                <a:solidFill>
                  <a:srgbClr val="000000"/>
                </a:solidFill>
                <a:latin typeface="Arial" charset="0"/>
              </a:rPr>
              <a:t>mportance </a:t>
            </a:r>
            <a:r>
              <a:rPr lang="en-US" altLang="en-US" sz="800" dirty="0" smtClean="0">
                <a:solidFill>
                  <a:srgbClr val="000000"/>
                </a:solidFill>
                <a:latin typeface="Arial" charset="0"/>
              </a:rPr>
              <a:t>of </a:t>
            </a:r>
            <a:r>
              <a:rPr lang="en-US" altLang="en-US" sz="800" dirty="0" smtClean="0">
                <a:solidFill>
                  <a:srgbClr val="000000"/>
                </a:solidFill>
                <a:latin typeface="Arial" charset="0"/>
              </a:rPr>
              <a:t>overlap,</a:t>
            </a:r>
            <a:r>
              <a:rPr lang="en-US" altLang="en-US" sz="800" baseline="0" dirty="0" smtClean="0">
                <a:solidFill>
                  <a:srgbClr val="000000"/>
                </a:solidFill>
                <a:latin typeface="Arial" charset="0"/>
              </a:rPr>
              <a:t> and quantitative bias analysis.</a:t>
            </a:r>
            <a:r>
              <a:rPr lang="en-US" altLang="en-US" sz="800" dirty="0" smtClean="0">
                <a:solidFill>
                  <a:srgbClr val="000000"/>
                </a:solidFill>
                <a:latin typeface="Arial" charset="0"/>
              </a:rPr>
              <a:t>  </a:t>
            </a:r>
            <a:r>
              <a:rPr lang="en-US" altLang="en-US" sz="800" dirty="0" smtClean="0">
                <a:solidFill>
                  <a:srgbClr val="000000"/>
                </a:solidFill>
                <a:latin typeface="Arial" charset="0"/>
              </a:rPr>
              <a:t>If we don’t have time, then I will ask you to read about these on your own in the Extra Slides section.  </a:t>
            </a:r>
          </a:p>
          <a:p>
            <a:endParaRPr lang="en-US" altLang="en-US" sz="800" dirty="0" smtClean="0">
              <a:solidFill>
                <a:srgbClr val="000000"/>
              </a:solidFill>
              <a:latin typeface="Arial" charset="0"/>
            </a:endParaRPr>
          </a:p>
          <a:p>
            <a:r>
              <a:rPr lang="en-US" altLang="en-US" sz="800" dirty="0" smtClean="0">
                <a:solidFill>
                  <a:srgbClr val="000000"/>
                </a:solidFill>
                <a:latin typeface="Arial" charset="0"/>
              </a:rPr>
              <a:t>As we end the topic of confounding, we will discuss the limitations of stratification and how this is a motivation for multivariable mathematical regression.   Lastly, we will discuss how all of the conventional conditioning approaches, including both stratification and regression, have limitations, which has motivated the development of non-conditioning techniques, which are sometimes called “causal” approaches.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031"/>
          <p:cNvSpPr>
            <a:spLocks noGrp="1" noChangeArrowheads="1"/>
          </p:cNvSpPr>
          <p:nvPr>
            <p:ph type="sldNum" sz="quarter" idx="5"/>
          </p:nvPr>
        </p:nvSpPr>
        <p:spPr>
          <a:noFill/>
        </p:spPr>
        <p:txBody>
          <a:bodyPr/>
          <a:lstStyle/>
          <a:p>
            <a:fld id="{D2EAC7DE-84D3-414C-9B03-85283A69237F}" type="slidenum">
              <a:rPr lang="en-US" altLang="en-US" smtClean="0"/>
              <a:pPr/>
              <a:t>11</a:t>
            </a:fld>
            <a:endParaRPr lang="en-US" altLang="en-US"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r>
              <a:rPr lang="en-US" altLang="en-US" smtClean="0"/>
              <a:t>Back to our example, we know that the weighted average is going to be somewhere between 0.0 and 0.35, but where exactly is it going to be?  In other words, how are we going to weight these two strata?  Would you weight them by sample size, number of cases, degree of balance among cases and controls (remember when we talked about matching how we focused on the degree of balance between cases and controls)?  Or, would you just weight them evenly, meaning they all get a weight of 1, or perhaps by  the inverse of their variance?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31"/>
          <p:cNvSpPr>
            <a:spLocks noGrp="1" noChangeArrowheads="1"/>
          </p:cNvSpPr>
          <p:nvPr>
            <p:ph type="sldNum" sz="quarter" idx="5"/>
          </p:nvPr>
        </p:nvSpPr>
        <p:spPr>
          <a:noFill/>
        </p:spPr>
        <p:txBody>
          <a:bodyPr/>
          <a:lstStyle/>
          <a:p>
            <a:fld id="{A6EED625-C51E-414A-994D-94AB7B4FD7A8}" type="slidenum">
              <a:rPr lang="en-US" altLang="en-US" smtClean="0"/>
              <a:pPr/>
              <a:t>12</a:t>
            </a:fld>
            <a:endParaRPr lang="en-US" altLang="en-US"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en-US" altLang="en-US" dirty="0" smtClean="0"/>
              <a:t>It is interesting to see everyone’s initial intuition on this.  Indeed, an argument could be made for either total sample size or inverse of variance. Total sample size, in particular, would be a relevant choice if the goal was to understand the impact of AZT across a population, even if interaction was present (i.e., goal is to get overall impact of the exposure in the population) and it was felt that this study population was truly representative of the target population.  We will, however, focus historically on what </a:t>
            </a:r>
            <a:r>
              <a:rPr lang="en-US" altLang="en-US" dirty="0" smtClean="0"/>
              <a:t>has</a:t>
            </a:r>
            <a:r>
              <a:rPr lang="en-US" altLang="en-US" baseline="0" dirty="0" smtClean="0"/>
              <a:t> </a:t>
            </a:r>
            <a:r>
              <a:rPr lang="en-US" altLang="en-US" dirty="0" smtClean="0"/>
              <a:t>became the </a:t>
            </a:r>
            <a:r>
              <a:rPr lang="en-US" altLang="en-US" dirty="0" smtClean="0"/>
              <a:t>more typical objective, which is to estimate the causal effect of the exposure.  To do this, we will use the so-called variance or precision estimators, which weight by the inverse of the stratum-specific variance.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031"/>
          <p:cNvSpPr>
            <a:spLocks noGrp="1" noChangeArrowheads="1"/>
          </p:cNvSpPr>
          <p:nvPr>
            <p:ph type="sldNum" sz="quarter" idx="5"/>
          </p:nvPr>
        </p:nvSpPr>
        <p:spPr>
          <a:noFill/>
        </p:spPr>
        <p:txBody>
          <a:bodyPr/>
          <a:lstStyle/>
          <a:p>
            <a:fld id="{A487A613-437A-4F0A-9EFD-2326D987D8B9}" type="slidenum">
              <a:rPr lang="en-US" altLang="en-US" smtClean="0"/>
              <a:pPr/>
              <a:t>13</a:t>
            </a:fld>
            <a:endParaRPr lang="en-US" altLang="en-US" smtClean="0"/>
          </a:p>
        </p:txBody>
      </p:sp>
      <p:sp>
        <p:nvSpPr>
          <p:cNvPr id="67586" name="Rectangle 1026"/>
          <p:cNvSpPr>
            <a:spLocks noGrp="1" noRot="1" noChangeAspect="1" noChangeArrowheads="1" noTextEdit="1"/>
          </p:cNvSpPr>
          <p:nvPr>
            <p:ph type="sldImg"/>
          </p:nvPr>
        </p:nvSpPr>
        <p:spPr>
          <a:ln/>
        </p:spPr>
      </p:sp>
      <p:sp>
        <p:nvSpPr>
          <p:cNvPr id="67587" name="Rectangle 1027"/>
          <p:cNvSpPr>
            <a:spLocks noGrp="1" noChangeArrowheads="1"/>
          </p:cNvSpPr>
          <p:nvPr>
            <p:ph type="body" idx="1"/>
          </p:nvPr>
        </p:nvSpPr>
        <p:spPr>
          <a:noFill/>
          <a:ln/>
        </p:spPr>
        <p:txBody>
          <a:bodyPr/>
          <a:lstStyle/>
          <a:p>
            <a:r>
              <a:rPr lang="en-US" altLang="en-US" dirty="0" smtClean="0"/>
              <a:t>To understand the reason for choosing inverse of the variance, remember that in all of our studies we are just taking a sample of the population and we know there is always the threat of sampling error.  The potential for sampling error is best depicted in the variance of the measure of association for each stratum.  Hence, one intuitive approach is to weight each stratum according to its sampling error - give the most weight to those strata that have the smallest variance.  In fact, this is the basis of the one of the first techniques developed called Woolf’s method.  In this method, when we are trying to estimate an adjusted odds ratio, we actually initially work with log of the odds ratio and the formula follows the general formula we showed before for a weighted average.  The weighted average of the different strata is the weighted average of log odds ratio for each of the strata.  In other words, this is the sum of the products of each stratum-specific log odds ratio times its weight, all divided by the sum of the weights.  After you have taken the weighted average on the log scale, at the end you </a:t>
            </a:r>
            <a:r>
              <a:rPr lang="en-US" altLang="en-US" dirty="0" err="1" smtClean="0"/>
              <a:t>exponentiate</a:t>
            </a:r>
            <a:r>
              <a:rPr lang="en-US" altLang="en-US" dirty="0" smtClean="0"/>
              <a:t> this to get back to the native scale.</a:t>
            </a:r>
          </a:p>
          <a:p>
            <a:endParaRPr lang="en-US" altLang="en-US" dirty="0" smtClean="0"/>
          </a:p>
          <a:p>
            <a:r>
              <a:rPr lang="en-US" altLang="en-US" dirty="0" smtClean="0"/>
              <a:t>The weight is not the variance per se of the log odds ratio per se, but it is the inverse of the variance. So, what you see in the denominator here is the variance of the log odds ratios.   This makes sense, right, because the bigger the variance, the inverse of the variance is small and thus a smaller weight.  The smaller the variance, i.e. the more confident that you have nailed down the estimate, the inverse is larger - i.e. more weight.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031"/>
          <p:cNvSpPr>
            <a:spLocks noGrp="1" noChangeArrowheads="1"/>
          </p:cNvSpPr>
          <p:nvPr>
            <p:ph type="sldNum" sz="quarter" idx="5"/>
          </p:nvPr>
        </p:nvSpPr>
        <p:spPr>
          <a:noFill/>
        </p:spPr>
        <p:txBody>
          <a:bodyPr/>
          <a:lstStyle/>
          <a:p>
            <a:fld id="{BC706273-4E60-41C3-A24F-DEDD550278E6}" type="slidenum">
              <a:rPr lang="en-US" altLang="en-US" smtClean="0"/>
              <a:pPr/>
              <a:t>14</a:t>
            </a:fld>
            <a:endParaRPr lang="en-US" altLang="en-US" smtClean="0"/>
          </a:p>
        </p:txBody>
      </p:sp>
      <p:sp>
        <p:nvSpPr>
          <p:cNvPr id="70658" name="Rectangle 1026"/>
          <p:cNvSpPr>
            <a:spLocks noGrp="1" noRot="1" noChangeAspect="1" noChangeArrowheads="1" noTextEdit="1"/>
          </p:cNvSpPr>
          <p:nvPr>
            <p:ph type="sldImg"/>
          </p:nvPr>
        </p:nvSpPr>
        <p:spPr>
          <a:ln/>
        </p:spPr>
      </p:sp>
      <p:sp>
        <p:nvSpPr>
          <p:cNvPr id="70659" name="Rectangle 1027"/>
          <p:cNvSpPr>
            <a:spLocks noGrp="1" noChangeArrowheads="1"/>
          </p:cNvSpPr>
          <p:nvPr>
            <p:ph type="body" idx="1"/>
          </p:nvPr>
        </p:nvSpPr>
        <p:spPr>
          <a:noFill/>
          <a:ln/>
        </p:spPr>
        <p:txBody>
          <a:bodyPr/>
          <a:lstStyle/>
          <a:p>
            <a:r>
              <a:rPr lang="en-US" altLang="en-US" smtClean="0"/>
              <a:t>When we work through the calculations, assign each stratum a weight based on the inverse of its variance and take a weighted average, we uncover a problem with Woolf’s method.  It cannot handle cells that have zeros in them because a) you cannot take a log of zero; and b) you cannot divide by zero.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031"/>
          <p:cNvSpPr>
            <a:spLocks noGrp="1" noChangeArrowheads="1"/>
          </p:cNvSpPr>
          <p:nvPr>
            <p:ph type="sldNum" sz="quarter" idx="5"/>
          </p:nvPr>
        </p:nvSpPr>
        <p:spPr>
          <a:noFill/>
        </p:spPr>
        <p:txBody>
          <a:bodyPr/>
          <a:lstStyle/>
          <a:p>
            <a:fld id="{8D5B838F-6382-4960-9C89-908369595107}" type="slidenum">
              <a:rPr lang="en-US" altLang="en-US" smtClean="0"/>
              <a:pPr/>
              <a:t>15</a:t>
            </a:fld>
            <a:endParaRPr lang="en-US" altLang="en-US" smtClean="0"/>
          </a:p>
        </p:txBody>
      </p:sp>
      <p:sp>
        <p:nvSpPr>
          <p:cNvPr id="72706" name="Rectangle 1026"/>
          <p:cNvSpPr>
            <a:spLocks noGrp="1" noRot="1" noChangeAspect="1" noChangeArrowheads="1" noTextEdit="1"/>
          </p:cNvSpPr>
          <p:nvPr>
            <p:ph type="sldImg"/>
          </p:nvPr>
        </p:nvSpPr>
        <p:spPr>
          <a:ln/>
        </p:spPr>
      </p:sp>
      <p:sp>
        <p:nvSpPr>
          <p:cNvPr id="72707" name="Rectangle 1027"/>
          <p:cNvSpPr>
            <a:spLocks noGrp="1" noChangeArrowheads="1"/>
          </p:cNvSpPr>
          <p:nvPr>
            <p:ph type="body" idx="1"/>
          </p:nvPr>
        </p:nvSpPr>
        <p:spPr>
          <a:noFill/>
          <a:ln/>
        </p:spPr>
        <p:txBody>
          <a:bodyPr/>
          <a:lstStyle/>
          <a:p>
            <a:r>
              <a:rPr lang="en-US" altLang="en-US" smtClean="0"/>
              <a:t>So, Woolf’s methods is conceptually very straightforward and has its uses, especially when the number of strata are small and the sample size within each stratum is large but does not work when there are zeros in cells.  You can substitute 0.5 in these cells to get answers, but this is an imperfect solution.   You can find formulae for the Woolf’s approach for other measures of association, like a risk ratio, risk difference in textbooks and software documentation.  In practice, Woolf’s method is rarely used these days, but we describe it first because it most clearly illustrates weighting.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031"/>
          <p:cNvSpPr>
            <a:spLocks noGrp="1" noChangeArrowheads="1"/>
          </p:cNvSpPr>
          <p:nvPr>
            <p:ph type="sldNum" sz="quarter" idx="5"/>
          </p:nvPr>
        </p:nvSpPr>
        <p:spPr>
          <a:noFill/>
        </p:spPr>
        <p:txBody>
          <a:bodyPr/>
          <a:lstStyle/>
          <a:p>
            <a:fld id="{8037A54C-90D1-45A3-BEE9-45E9271FFB9F}" type="slidenum">
              <a:rPr lang="en-US" altLang="en-US" smtClean="0"/>
              <a:pPr/>
              <a:t>16</a:t>
            </a:fld>
            <a:endParaRPr lang="en-US" altLang="en-US"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altLang="en-US" dirty="0" smtClean="0"/>
              <a:t>Given this problem with cells of zero, a second method, the Mantel-</a:t>
            </a:r>
            <a:r>
              <a:rPr lang="en-US" altLang="en-US" dirty="0" err="1" smtClean="0"/>
              <a:t>Haenszel</a:t>
            </a:r>
            <a:r>
              <a:rPr lang="en-US" altLang="en-US" dirty="0" smtClean="0"/>
              <a:t> method is more widely used.  Its formula is shown here.  Here, we are not working on the log odds scale; </a:t>
            </a:r>
            <a:r>
              <a:rPr lang="en-US" altLang="en-US" dirty="0" smtClean="0"/>
              <a:t>instead, </a:t>
            </a:r>
            <a:r>
              <a:rPr lang="en-US" altLang="en-US" dirty="0" smtClean="0"/>
              <a:t>we are working with the native odds scale.    The weight is </a:t>
            </a:r>
            <a:r>
              <a:rPr lang="en-US" altLang="en-US" dirty="0" err="1" smtClean="0"/>
              <a:t>bc</a:t>
            </a:r>
            <a:r>
              <a:rPr lang="en-US" altLang="en-US" dirty="0" smtClean="0"/>
              <a:t>/N which happens to be the inverse of the variance of each stratum under the conditions when the OR=1.  This is one of those things you are going to have to accept without proof.  In other words, the weight is again related to the variance, but a special form of the variance, that is, when there is no association. Now, you might wonder why we are using a variance associated with an odds ratio of no effect if indeed there is an effect in the stratum.  It turns out that despite this apparent illogic, this weight works quite well compared to what is considered the real gold standard approach of using a technique called maximum likelihood estimation to find the adjusted measure.  Maximum likelihood estimation (MLE) is used in some of the techniques in multivariable regression you will learn about in the Winter and Spring Biostatistics courses,  but MLE does require a computer to calculate and is not entirely transparent to the observer.  Because Mantel-</a:t>
            </a:r>
            <a:r>
              <a:rPr lang="en-US" altLang="en-US" dirty="0" err="1" smtClean="0"/>
              <a:t>Haenszel</a:t>
            </a:r>
            <a:r>
              <a:rPr lang="en-US" altLang="en-US" dirty="0" smtClean="0"/>
              <a:t> estimation works about as well as maximum likelihood estimation in many situations, it has become a stalwart technique for stratification. </a:t>
            </a:r>
          </a:p>
          <a:p>
            <a:endParaRPr lang="en-US" altLang="en-US" dirty="0" smtClean="0"/>
          </a:p>
          <a:p>
            <a:endParaRPr lang="en-US" altLang="en-US" dirty="0" smtClean="0"/>
          </a:p>
          <a:p>
            <a:r>
              <a:rPr lang="en-US" altLang="en-US" dirty="0" smtClean="0"/>
              <a:t>Note: another intuitive approach to understanding the MH formula is to note that ad/n is a pretty good approximation of the numerator ad in an odds ratio and </a:t>
            </a:r>
            <a:r>
              <a:rPr lang="en-US" altLang="en-US" dirty="0" err="1" smtClean="0"/>
              <a:t>bc</a:t>
            </a:r>
            <a:r>
              <a:rPr lang="en-US" altLang="en-US" dirty="0" smtClean="0"/>
              <a:t>/N is a pretty good approximation of the denominator of the odds ratio.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031"/>
          <p:cNvSpPr>
            <a:spLocks noGrp="1" noChangeArrowheads="1"/>
          </p:cNvSpPr>
          <p:nvPr>
            <p:ph type="sldNum" sz="quarter" idx="5"/>
          </p:nvPr>
        </p:nvSpPr>
        <p:spPr>
          <a:noFill/>
        </p:spPr>
        <p:txBody>
          <a:bodyPr/>
          <a:lstStyle/>
          <a:p>
            <a:fld id="{89ABD900-61C4-436F-8C04-CCCCD1BD0DA8}" type="slidenum">
              <a:rPr lang="en-US" altLang="en-US" smtClean="0"/>
              <a:pPr/>
              <a:t>17</a:t>
            </a:fld>
            <a:endParaRPr lang="en-US" altLang="en-US"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altLang="en-US" dirty="0" smtClean="0"/>
              <a:t>The Mantel-</a:t>
            </a:r>
            <a:r>
              <a:rPr lang="en-US" altLang="en-US" dirty="0" err="1" smtClean="0"/>
              <a:t>Haenszel</a:t>
            </a:r>
            <a:r>
              <a:rPr lang="en-US" altLang="en-US" dirty="0" smtClean="0"/>
              <a:t> technique, although not as straightforward conceptually as the Woolf technique - which directly uses stratum-specific variances - has many advantages.  It is relatively resistant to large numbers of strata and can handle cells with zeros.  It also is computationally very easy, although this is not an issue in these days of computers.   For all these reasons, it is the most common approach to forming adjusted summary estimates </a:t>
            </a:r>
            <a:r>
              <a:rPr lang="en-US" altLang="en-US" dirty="0" smtClean="0"/>
              <a:t>today outside of maximum likelihood approaches.  It</a:t>
            </a:r>
            <a:r>
              <a:rPr lang="en-US" altLang="en-US" baseline="0" dirty="0" smtClean="0"/>
              <a:t> is t</a:t>
            </a:r>
            <a:r>
              <a:rPr lang="en-US" altLang="en-US" dirty="0" smtClean="0"/>
              <a:t>he </a:t>
            </a:r>
            <a:r>
              <a:rPr lang="en-US" altLang="en-US" dirty="0" smtClean="0"/>
              <a:t>workhorse.  It is the technique most commonly available in commercial software.</a:t>
            </a:r>
          </a:p>
          <a:p>
            <a:endParaRPr lang="en-US" altLang="en-US" dirty="0" smtClean="0"/>
          </a:p>
          <a:p>
            <a:endParaRPr lang="en-US" altLang="en-US" dirty="0" smtClean="0"/>
          </a:p>
          <a:p>
            <a:r>
              <a:rPr lang="en-US" altLang="en-US" dirty="0" smtClean="0"/>
              <a:t>Note: need to point out that the M-H technique is only relatively resistant to strata with few observations.  If you start to get a lot of strata with just 1 observation (or just exposed persons and no unexposed), it can be seen how this will completely waste that observation since there will be nothing </a:t>
            </a:r>
            <a:r>
              <a:rPr lang="en-US" altLang="en-US" dirty="0" smtClean="0"/>
              <a:t>to which</a:t>
            </a:r>
            <a:r>
              <a:rPr lang="en-US" altLang="en-US" baseline="0" dirty="0" smtClean="0"/>
              <a:t> </a:t>
            </a:r>
            <a:r>
              <a:rPr lang="en-US" altLang="en-US" dirty="0" smtClean="0"/>
              <a:t>compare </a:t>
            </a:r>
            <a:r>
              <a:rPr lang="en-US" altLang="en-US" dirty="0" smtClean="0"/>
              <a:t>this </a:t>
            </a:r>
            <a:r>
              <a:rPr lang="en-US" altLang="en-US" dirty="0" smtClean="0"/>
              <a:t>observation.  </a:t>
            </a:r>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031"/>
          <p:cNvSpPr>
            <a:spLocks noGrp="1" noChangeArrowheads="1"/>
          </p:cNvSpPr>
          <p:nvPr>
            <p:ph type="sldNum" sz="quarter" idx="5"/>
          </p:nvPr>
        </p:nvSpPr>
        <p:spPr>
          <a:noFill/>
        </p:spPr>
        <p:txBody>
          <a:bodyPr/>
          <a:lstStyle/>
          <a:p>
            <a:fld id="{0B4C3BBD-7B54-478B-9D25-0B36D7D9DDDB}" type="slidenum">
              <a:rPr lang="en-US" altLang="en-US" smtClean="0"/>
              <a:pPr/>
              <a:t>18</a:t>
            </a:fld>
            <a:endParaRPr lang="en-US" altLang="en-US" smtClean="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r>
              <a:rPr lang="en-US" altLang="en-US" dirty="0" smtClean="0"/>
              <a:t>Let’s work through our AZT and healthcare worker example and obtain an adjusted summary estimate for the association between AZT use and HIV </a:t>
            </a:r>
            <a:r>
              <a:rPr lang="en-US" altLang="en-US" dirty="0" smtClean="0"/>
              <a:t>acquisition after </a:t>
            </a:r>
            <a:r>
              <a:rPr lang="en-US" altLang="en-US" dirty="0" smtClean="0"/>
              <a:t>adjusting for severity of </a:t>
            </a:r>
            <a:r>
              <a:rPr lang="en-US" altLang="en-US" dirty="0" err="1" smtClean="0"/>
              <a:t>needlestick</a:t>
            </a:r>
            <a:r>
              <a:rPr lang="en-US" altLang="en-US" dirty="0" smtClean="0"/>
              <a:t>. </a:t>
            </a:r>
          </a:p>
          <a:p>
            <a:endParaRPr lang="en-US" altLang="en-US" dirty="0" smtClean="0"/>
          </a:p>
          <a:p>
            <a:r>
              <a:rPr lang="en-US" altLang="en-US" dirty="0" smtClean="0"/>
              <a:t>What do we end up with?  The summary adjusted estimate is 0.3.  Note that it is much closer to the point estimate in the major severity stratum than to the other stratum.  This is despite the minor severity stratum having a larger sample size.</a:t>
            </a:r>
          </a:p>
          <a:p>
            <a:endParaRPr lang="en-US" altLang="en-US" dirty="0" smtClean="0"/>
          </a:p>
          <a:p>
            <a:r>
              <a:rPr lang="en-US" altLang="en-US" dirty="0" smtClean="0"/>
              <a:t>Recall that this is an example of negative confounding.  The crude estimate was 0.6 and not even statistically significant.  After adjustment for severity of </a:t>
            </a:r>
            <a:r>
              <a:rPr lang="en-US" altLang="en-US" dirty="0" err="1" smtClean="0"/>
              <a:t>needlestick</a:t>
            </a:r>
            <a:r>
              <a:rPr lang="en-US" altLang="en-US" dirty="0" smtClean="0"/>
              <a:t> the OR is now an impressive 0.3.  There is a 70% reduction in odds of HIV </a:t>
            </a:r>
            <a:r>
              <a:rPr lang="en-US" altLang="en-US" dirty="0" err="1" smtClean="0"/>
              <a:t>seroconversion</a:t>
            </a:r>
            <a:r>
              <a:rPr lang="en-US" altLang="en-US" dirty="0" smtClean="0"/>
              <a:t> associated with using AZT. </a:t>
            </a:r>
            <a:r>
              <a:rPr lang="en-US" altLang="en-US" dirty="0" smtClean="0"/>
              <a:t>  Without this adjustment, the interpretation of the crude</a:t>
            </a:r>
            <a:r>
              <a:rPr lang="en-US" altLang="en-US" baseline="0" dirty="0" smtClean="0"/>
              <a:t> estimate would have been that there is no strong reason to use AZT after a </a:t>
            </a:r>
            <a:r>
              <a:rPr lang="en-US" altLang="en-US" baseline="0" dirty="0" err="1" smtClean="0"/>
              <a:t>needlestick</a:t>
            </a:r>
            <a:r>
              <a:rPr lang="en-US" altLang="en-US" baseline="0" dirty="0" smtClean="0"/>
              <a:t>.  This would have been very unfortunate for many health care workers.</a:t>
            </a:r>
            <a:endParaRPr lang="en-US" altLang="en-US" dirty="0" smtClean="0"/>
          </a:p>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031"/>
          <p:cNvSpPr>
            <a:spLocks noGrp="1" noChangeArrowheads="1"/>
          </p:cNvSpPr>
          <p:nvPr>
            <p:ph type="sldNum" sz="quarter" idx="5"/>
          </p:nvPr>
        </p:nvSpPr>
        <p:spPr>
          <a:noFill/>
        </p:spPr>
        <p:txBody>
          <a:bodyPr/>
          <a:lstStyle/>
          <a:p>
            <a:fld id="{F9CABCC7-A516-4095-B8F7-0C53E520990C}" type="slidenum">
              <a:rPr lang="en-US" altLang="en-US" smtClean="0"/>
              <a:pPr/>
              <a:t>19</a:t>
            </a:fld>
            <a:endParaRPr lang="en-US" altLang="en-US" smtClean="0"/>
          </a:p>
        </p:txBody>
      </p:sp>
      <p:sp>
        <p:nvSpPr>
          <p:cNvPr id="82946" name="Rectangle 2"/>
          <p:cNvSpPr>
            <a:spLocks noGrp="1" noRot="1" noChangeAspect="1" noChangeArrowheads="1" noTextEdit="1"/>
          </p:cNvSpPr>
          <p:nvPr>
            <p:ph type="sldImg"/>
          </p:nvPr>
        </p:nvSpPr>
        <p:spPr>
          <a:xfrm>
            <a:off x="2249488" y="709613"/>
            <a:ext cx="2498725" cy="3497262"/>
          </a:xfrm>
          <a:ln/>
        </p:spPr>
      </p:sp>
      <p:sp>
        <p:nvSpPr>
          <p:cNvPr id="82947" name="Rectangle 3"/>
          <p:cNvSpPr>
            <a:spLocks noGrp="1" noChangeArrowheads="1"/>
          </p:cNvSpPr>
          <p:nvPr>
            <p:ph type="body" idx="1"/>
          </p:nvPr>
        </p:nvSpPr>
        <p:spPr>
          <a:noFill/>
          <a:ln/>
        </p:spPr>
        <p:txBody>
          <a:bodyPr/>
          <a:lstStyle/>
          <a:p>
            <a:r>
              <a:rPr lang="en-US" altLang="en-US" dirty="0" smtClean="0"/>
              <a:t>How do we do this in Stata? You know the commands already.  It is under ‘</a:t>
            </a:r>
            <a:r>
              <a:rPr lang="en-US" altLang="en-US" dirty="0" err="1" smtClean="0"/>
              <a:t>epitab</a:t>
            </a:r>
            <a:r>
              <a:rPr lang="en-US" altLang="en-US" dirty="0" smtClean="0"/>
              <a:t>’, Tables for Epidemiologists, which is very good place to learn about epidemiology.   Remember, for a cross-sectional or cohort study, to get the crude measure of association it is “</a:t>
            </a:r>
            <a:r>
              <a:rPr lang="en-US" altLang="en-US" dirty="0" err="1" smtClean="0"/>
              <a:t>cs</a:t>
            </a:r>
            <a:r>
              <a:rPr lang="en-US" altLang="en-US" dirty="0" smtClean="0"/>
              <a:t> followed by the outcome variable, followed by the exposure variable”.  For a case-control study, it is “cc followed by outcome variable followed by exposure variable</a:t>
            </a:r>
            <a:r>
              <a:rPr lang="en-US" altLang="en-US" dirty="0" smtClean="0"/>
              <a:t>”.</a:t>
            </a:r>
            <a:endParaRPr lang="en-US" altLang="en-US" dirty="0" smtClean="0"/>
          </a:p>
          <a:p>
            <a:endParaRPr lang="en-US" altLang="en-US" dirty="0" smtClean="0"/>
          </a:p>
          <a:p>
            <a:r>
              <a:rPr lang="en-US" altLang="en-US" dirty="0" smtClean="0"/>
              <a:t>To stratify by a third variable, you add a comma and a “by(name of third variable)” option.  The default summary estimator is Mantel-</a:t>
            </a:r>
            <a:r>
              <a:rPr lang="en-US" altLang="en-US" dirty="0" err="1" smtClean="0"/>
              <a:t>Haenszel</a:t>
            </a:r>
            <a:r>
              <a:rPr lang="en-US" altLang="en-US" dirty="0" smtClean="0"/>
              <a:t>, but if you add a “, pool” you will also get the summary estimate using the Woolf method.</a:t>
            </a:r>
          </a:p>
          <a:p>
            <a:endParaRPr lang="en-US" altLang="en-US" dirty="0" smtClean="0"/>
          </a:p>
          <a:p>
            <a:r>
              <a:rPr lang="en-US" altLang="en-US" dirty="0" smtClean="0"/>
              <a:t>If you want to stratify by several other variables, then use the </a:t>
            </a:r>
            <a:r>
              <a:rPr lang="en-US" altLang="en-US" dirty="0" err="1" smtClean="0"/>
              <a:t>mhodds</a:t>
            </a:r>
            <a:r>
              <a:rPr lang="en-US" altLang="en-US" dirty="0" smtClean="0"/>
              <a:t> command.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031"/>
          <p:cNvSpPr>
            <a:spLocks noGrp="1" noChangeArrowheads="1"/>
          </p:cNvSpPr>
          <p:nvPr>
            <p:ph type="sldNum" sz="quarter" idx="5"/>
          </p:nvPr>
        </p:nvSpPr>
        <p:spPr>
          <a:noFill/>
        </p:spPr>
        <p:txBody>
          <a:bodyPr/>
          <a:lstStyle/>
          <a:p>
            <a:fld id="{2D963255-DA95-4663-A157-10D90E24EF5A}" type="slidenum">
              <a:rPr lang="en-US" altLang="en-US" smtClean="0"/>
              <a:pPr/>
              <a:t>20</a:t>
            </a:fld>
            <a:endParaRPr lang="en-US" altLang="en-US"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altLang="en-US" dirty="0" smtClean="0"/>
              <a:t>Let’s see what Stata does with our problem.</a:t>
            </a:r>
          </a:p>
          <a:p>
            <a:endParaRPr lang="en-US" altLang="en-US" dirty="0" smtClean="0"/>
          </a:p>
          <a:p>
            <a:r>
              <a:rPr lang="en-US" altLang="en-US" dirty="0" smtClean="0"/>
              <a:t>On the bottom is the Stata command.  </a:t>
            </a:r>
            <a:r>
              <a:rPr lang="en-US" altLang="en-US" dirty="0" smtClean="0"/>
              <a:t>“cc </a:t>
            </a:r>
            <a:r>
              <a:rPr lang="en-US" altLang="en-US" dirty="0" smtClean="0"/>
              <a:t>outcome predictor, by(third variable</a:t>
            </a:r>
            <a:r>
              <a:rPr lang="en-US" altLang="en-US" dirty="0" smtClean="0"/>
              <a:t>)” </a:t>
            </a:r>
            <a:r>
              <a:rPr lang="en-US" altLang="en-US" dirty="0" smtClean="0"/>
              <a:t>and then we added the pool option. </a:t>
            </a:r>
          </a:p>
          <a:p>
            <a:endParaRPr lang="en-US" altLang="en-US" dirty="0" smtClean="0"/>
          </a:p>
          <a:p>
            <a:r>
              <a:rPr lang="en-US" altLang="en-US" dirty="0" smtClean="0"/>
              <a:t>Here is the crude estimate again of 0.6. </a:t>
            </a:r>
          </a:p>
          <a:p>
            <a:r>
              <a:rPr lang="en-US" altLang="en-US" dirty="0" smtClean="0"/>
              <a:t>Here are the stratum-specific estimates: 0 and 0.35.  </a:t>
            </a:r>
          </a:p>
          <a:p>
            <a:r>
              <a:rPr lang="en-US" altLang="en-US" dirty="0" smtClean="0"/>
              <a:t>Here are the Mantel-</a:t>
            </a:r>
            <a:r>
              <a:rPr lang="en-US" altLang="en-US" dirty="0" err="1" smtClean="0"/>
              <a:t>Haenszel</a:t>
            </a:r>
            <a:r>
              <a:rPr lang="en-US" altLang="en-US" dirty="0" smtClean="0"/>
              <a:t> weights.</a:t>
            </a:r>
          </a:p>
          <a:p>
            <a:endParaRPr lang="en-US" altLang="en-US" dirty="0" smtClean="0"/>
          </a:p>
          <a:p>
            <a:r>
              <a:rPr lang="en-US" altLang="en-US" dirty="0" smtClean="0"/>
              <a:t>Here is the Woolf estimate, that Stata calls Pooled or Direct: Note it is undefined because Stata had the same problem we had when dividing by zero.</a:t>
            </a:r>
          </a:p>
          <a:p>
            <a:endParaRPr lang="en-US" altLang="en-US" dirty="0" smtClean="0"/>
          </a:p>
          <a:p>
            <a:r>
              <a:rPr lang="en-US" altLang="en-US" dirty="0" smtClean="0"/>
              <a:t>Finally, here is the Mantel-</a:t>
            </a:r>
            <a:r>
              <a:rPr lang="en-US" altLang="en-US" dirty="0" err="1" smtClean="0"/>
              <a:t>Haenszel</a:t>
            </a:r>
            <a:r>
              <a:rPr lang="en-US" altLang="en-US" dirty="0" smtClean="0"/>
              <a:t> adjusted measure: 0.30 just like we got by hand on the prior slide. </a:t>
            </a:r>
          </a:p>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031"/>
          <p:cNvSpPr>
            <a:spLocks noGrp="1" noChangeArrowheads="1"/>
          </p:cNvSpPr>
          <p:nvPr>
            <p:ph type="sldNum" sz="quarter" idx="5"/>
          </p:nvPr>
        </p:nvSpPr>
        <p:spPr>
          <a:noFill/>
        </p:spPr>
        <p:txBody>
          <a:bodyPr/>
          <a:lstStyle/>
          <a:p>
            <a:fld id="{0CC9B43D-FDDE-4EC6-8E68-DAB582B6EAE1}" type="slidenum">
              <a:rPr lang="en-US" altLang="en-US" smtClean="0"/>
              <a:pPr/>
              <a:t>3</a:t>
            </a:fld>
            <a:endParaRPr lang="en-US" altLang="en-US" smtClean="0"/>
          </a:p>
        </p:txBody>
      </p:sp>
      <p:sp>
        <p:nvSpPr>
          <p:cNvPr id="37890" name="Rectangle 1026"/>
          <p:cNvSpPr>
            <a:spLocks noGrp="1" noRot="1" noChangeAspect="1" noChangeArrowheads="1" noTextEdit="1"/>
          </p:cNvSpPr>
          <p:nvPr>
            <p:ph type="sldImg"/>
          </p:nvPr>
        </p:nvSpPr>
        <p:spPr>
          <a:xfrm>
            <a:off x="2230438" y="706438"/>
            <a:ext cx="2486025" cy="3481387"/>
          </a:xfrm>
          <a:ln/>
        </p:spPr>
      </p:sp>
      <p:sp>
        <p:nvSpPr>
          <p:cNvPr id="37891" name="Rectangle 1027"/>
          <p:cNvSpPr>
            <a:spLocks noGrp="1" noChangeArrowheads="1"/>
          </p:cNvSpPr>
          <p:nvPr>
            <p:ph type="body" idx="1"/>
          </p:nvPr>
        </p:nvSpPr>
        <p:spPr>
          <a:xfrm>
            <a:off x="0" y="4433888"/>
            <a:ext cx="6834188" cy="4200525"/>
          </a:xfrm>
          <a:noFill/>
          <a:ln/>
        </p:spPr>
        <p:txBody>
          <a:bodyPr/>
          <a:lstStyle/>
          <a:p>
            <a:r>
              <a:rPr lang="en-US" altLang="en-US" sz="1100" dirty="0" smtClean="0"/>
              <a:t>Remember this example from last week of a study of the effects of smoking and caffeine use on the occurrence of delayed pregnancies among women hoping to conceive.  The principal exposure of interest is smoking. We were interested in how the effects of a third variable, caffeine use, may be influencing this relationship.   </a:t>
            </a:r>
          </a:p>
          <a:p>
            <a:endParaRPr lang="en-US" altLang="en-US" sz="1100" dirty="0" smtClean="0"/>
          </a:p>
          <a:p>
            <a:r>
              <a:rPr lang="en-US" altLang="en-US" sz="1100" dirty="0" smtClean="0"/>
              <a:t>We stratified by caffeine use and remember that we saw qualitative statistical interaction, both on the multiplicative (i.e., the risk ratio) and additive (i.e., the risk difference) scales.  Qualitative statistical interaction on one scale always implies qualitative interaction on the other scale.  When we performed a test of homogeneity in Stata we saw the following.  The test statistic is 7.8 and it follows a chi square distribution with 1 degree of freedom.  This corresponds to a p value of 0.005.  The null hypothesis is that the two stratum-specific estimates are the same.  The interpretation of the p value is that finding this test statistic or larger would occur 5 times out of 1000 by chance alone if there was indeed no true difference between stratum.  Here, we reject the null in favor of the alternative hypothesis. </a:t>
            </a:r>
          </a:p>
          <a:p>
            <a:endParaRPr lang="en-US" altLang="en-US" sz="1100" dirty="0" smtClean="0"/>
          </a:p>
          <a:p>
            <a:r>
              <a:rPr lang="en-US" altLang="en-US" sz="1100" dirty="0" smtClean="0"/>
              <a:t>We decided that this is too rich of a story to sweep under the carpet and hence it would not be appropriate to try to summarize these two effects, 2.4 and 0.7, into one overall number.  It would be wrong to lump this story together into one number.  Instead, we should report the two stratum-specific estimates separately.  In the presence of effect-measure modification of this magnitude, effect-measure modification trumps any further consideration of summarizing the stratum-specific estimates into one number.  Stop here.  End of </a:t>
            </a:r>
            <a:r>
              <a:rPr lang="en-US" altLang="en-US" sz="1100" dirty="0" smtClean="0"/>
              <a:t>story;</a:t>
            </a:r>
            <a:r>
              <a:rPr lang="en-US" altLang="en-US" sz="1100" baseline="0" dirty="0" smtClean="0"/>
              <a:t> don’t try to form one single summary adjusted measure of </a:t>
            </a:r>
            <a:r>
              <a:rPr lang="en-US" altLang="en-US" sz="1100" baseline="0" dirty="0" err="1" smtClean="0"/>
              <a:t>assocition</a:t>
            </a:r>
            <a:r>
              <a:rPr lang="en-US" altLang="en-US" sz="1100" baseline="0" dirty="0" smtClean="0"/>
              <a:t>.</a:t>
            </a:r>
            <a:r>
              <a:rPr lang="en-US" altLang="en-US" dirty="0" smtClean="0"/>
              <a:t>  </a:t>
            </a:r>
            <a:r>
              <a:rPr lang="en-US" altLang="en-US" dirty="0" smtClean="0"/>
              <a:t>Note, however, any confounding that might be present has been managed </a:t>
            </a:r>
            <a:r>
              <a:rPr lang="en-US" altLang="en-US" dirty="0" smtClean="0"/>
              <a:t>if</a:t>
            </a:r>
            <a:r>
              <a:rPr lang="en-US" altLang="en-US" baseline="0" dirty="0" smtClean="0"/>
              <a:t> we decide to report two stratum-specific estimates </a:t>
            </a:r>
            <a:r>
              <a:rPr lang="en-US" altLang="en-US" dirty="0" smtClean="0"/>
              <a:t>in </a:t>
            </a:r>
            <a:r>
              <a:rPr lang="en-US" altLang="en-US" dirty="0" smtClean="0"/>
              <a:t>that the two stratum-specific estimates are </a:t>
            </a:r>
            <a:r>
              <a:rPr lang="en-US" altLang="en-US" dirty="0" err="1" smtClean="0"/>
              <a:t>unconfounded</a:t>
            </a:r>
            <a:r>
              <a:rPr lang="en-US" altLang="en-US" dirty="0" smtClean="0"/>
              <a:t> with respect to caffeine</a:t>
            </a:r>
            <a:r>
              <a:rPr lang="en-US" altLang="en-US" baseline="0" dirty="0" smtClean="0"/>
              <a:t> use</a:t>
            </a:r>
            <a:r>
              <a:rPr lang="en-US" altLang="en-US" dirty="0" smtClean="0"/>
              <a:t>.  </a:t>
            </a:r>
            <a:r>
              <a:rPr lang="en-US" altLang="en-US" dirty="0" smtClean="0"/>
              <a:t>The point is that with interaction of this degree present, one should not go on to summarize stratum-specific estimates into one number.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031"/>
          <p:cNvSpPr>
            <a:spLocks noGrp="1" noChangeArrowheads="1"/>
          </p:cNvSpPr>
          <p:nvPr>
            <p:ph type="sldNum" sz="quarter" idx="5"/>
          </p:nvPr>
        </p:nvSpPr>
        <p:spPr>
          <a:noFill/>
        </p:spPr>
        <p:txBody>
          <a:bodyPr/>
          <a:lstStyle/>
          <a:p>
            <a:fld id="{0B0FA630-2675-4646-8BB0-DB81BDEBA32A}" type="slidenum">
              <a:rPr lang="en-US" altLang="en-US" smtClean="0"/>
              <a:pPr/>
              <a:t>21</a:t>
            </a:fld>
            <a:endParaRPr lang="en-US" altLang="en-US"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altLang="en-US" smtClean="0"/>
              <a:t>Now that we have derived the Mantel-Haenszel summary estimate, the point estimate, what’s left to do?  Now we know that the adjusted summary estimate is the final answer but what about the precision of this estimate?  In addition to calculating the M-H summary point estimate (shown here), Stata also calculates the 95% confidence interval (shown here in red).  The MH-adjusted odds ratio confidence interval is 0.12 to 0.79, thus not crossing 1.  There is also a null hypothesis being tested as well for the MH-adjusted OR, and it is that the adjusted OR is equal to 1.  This follows a chi-square distribution of 1, regardless of the number of strata.  This is known as the Mantel-Haenszel chi square statistic, and here it is 6.06 with the corresponding p value of 0.0138</a:t>
            </a:r>
          </a:p>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031"/>
          <p:cNvSpPr>
            <a:spLocks noGrp="1" noChangeArrowheads="1"/>
          </p:cNvSpPr>
          <p:nvPr>
            <p:ph type="sldNum" sz="quarter" idx="5"/>
          </p:nvPr>
        </p:nvSpPr>
        <p:spPr>
          <a:noFill/>
        </p:spPr>
        <p:txBody>
          <a:bodyPr/>
          <a:lstStyle/>
          <a:p>
            <a:fld id="{86E57CC9-EE52-4792-AACC-605D8CC1BA92}" type="slidenum">
              <a:rPr lang="en-US" altLang="en-US" smtClean="0"/>
              <a:pPr/>
              <a:t>22</a:t>
            </a:fld>
            <a:endParaRPr lang="en-US" altLang="en-US"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altLang="en-US" smtClean="0"/>
          </a:p>
          <a:p>
            <a:r>
              <a:rPr lang="en-US" altLang="en-US" smtClean="0"/>
              <a:t>What does the p value mean?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031"/>
          <p:cNvSpPr>
            <a:spLocks noGrp="1" noChangeArrowheads="1"/>
          </p:cNvSpPr>
          <p:nvPr>
            <p:ph type="sldNum" sz="quarter" idx="5"/>
          </p:nvPr>
        </p:nvSpPr>
        <p:spPr>
          <a:noFill/>
        </p:spPr>
        <p:txBody>
          <a:bodyPr/>
          <a:lstStyle/>
          <a:p>
            <a:fld id="{061A2E3A-BED1-469B-9C77-4F4F739E10C8}" type="slidenum">
              <a:rPr lang="en-US" altLang="en-US" smtClean="0"/>
              <a:pPr/>
              <a:t>23</a:t>
            </a:fld>
            <a:endParaRPr lang="en-US" altLang="en-US" smtClean="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r>
              <a:rPr lang="en-US" altLang="en-US" dirty="0" smtClean="0"/>
              <a:t>The answer is C.  Like all other contexts, the p value is a conditional probability.  Here it is conditioned upon the null hypothesis, which is that after adjustment for severity of exposure, there is no association between AZT use and HIV acquisition.  Remember, also, that the probability </a:t>
            </a:r>
            <a:r>
              <a:rPr lang="en-US" altLang="en-US" dirty="0" smtClean="0"/>
              <a:t>referred to is </a:t>
            </a:r>
            <a:r>
              <a:rPr lang="en-US" altLang="en-US" dirty="0" smtClean="0"/>
              <a:t>of observing the effect seen in the study or larger.  </a:t>
            </a:r>
            <a:endParaRPr lang="en-US" altLang="en-US" dirty="0" smtClean="0"/>
          </a:p>
          <a:p>
            <a:endParaRPr lang="en-US" altLang="en-US" dirty="0" smtClean="0"/>
          </a:p>
          <a:p>
            <a:r>
              <a:rPr lang="en-US" altLang="en-US" dirty="0" smtClean="0"/>
              <a:t>It is worth pausing</a:t>
            </a:r>
            <a:r>
              <a:rPr lang="en-US" altLang="en-US" baseline="0" dirty="0" smtClean="0"/>
              <a:t> here to note how far we have come in the course, from basis study design, measurement, measure of disease occurrence, and, now, measure of disease association with adjustment for confounding (and also attention to selection bias and measurement bias).  We have gone through each of these topics in a deep manner.  This covers the most fundamental aspect of clinical research, figuring out how we relate one construct to another.  </a:t>
            </a:r>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031"/>
          <p:cNvSpPr>
            <a:spLocks noGrp="1" noChangeArrowheads="1"/>
          </p:cNvSpPr>
          <p:nvPr>
            <p:ph type="sldNum" sz="quarter" idx="5"/>
          </p:nvPr>
        </p:nvSpPr>
        <p:spPr>
          <a:noFill/>
        </p:spPr>
        <p:txBody>
          <a:bodyPr/>
          <a:lstStyle/>
          <a:p>
            <a:fld id="{A142A10D-CBD2-48C7-A3EA-7DADCC68856F}" type="slidenum">
              <a:rPr lang="en-US" altLang="en-US" smtClean="0"/>
              <a:pPr/>
              <a:t>24</a:t>
            </a:fld>
            <a:endParaRPr lang="en-US" altLang="en-US" smtClean="0"/>
          </a:p>
        </p:txBody>
      </p:sp>
      <p:sp>
        <p:nvSpPr>
          <p:cNvPr id="96258" name="Rectangle 2"/>
          <p:cNvSpPr>
            <a:spLocks noGrp="1" noRot="1" noChangeAspect="1" noChangeArrowheads="1" noTextEdit="1"/>
          </p:cNvSpPr>
          <p:nvPr>
            <p:ph type="sldImg"/>
          </p:nvPr>
        </p:nvSpPr>
        <p:spPr>
          <a:xfrm>
            <a:off x="2230438" y="706438"/>
            <a:ext cx="2486025" cy="3481387"/>
          </a:xfrm>
          <a:ln/>
        </p:spPr>
      </p:sp>
      <p:sp>
        <p:nvSpPr>
          <p:cNvPr id="96259" name="Rectangle 3"/>
          <p:cNvSpPr>
            <a:spLocks noGrp="1" noChangeArrowheads="1"/>
          </p:cNvSpPr>
          <p:nvPr>
            <p:ph type="body" idx="1"/>
          </p:nvPr>
        </p:nvSpPr>
        <p:spPr>
          <a:xfrm>
            <a:off x="895350" y="4433888"/>
            <a:ext cx="5146675" cy="4200525"/>
          </a:xfrm>
          <a:noFill/>
          <a:ln/>
        </p:spPr>
        <p:txBody>
          <a:bodyPr/>
          <a:lstStyle/>
          <a:p>
            <a:r>
              <a:rPr lang="en-US" altLang="en-US" sz="800" smtClean="0">
                <a:solidFill>
                  <a:srgbClr val="000000"/>
                </a:solidFill>
                <a:latin typeface="Arial" charset="0"/>
              </a:rPr>
              <a:t>We’ve talked about how to handle one extra variable.  What if there is more than one?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031"/>
          <p:cNvSpPr>
            <a:spLocks noGrp="1" noChangeArrowheads="1"/>
          </p:cNvSpPr>
          <p:nvPr>
            <p:ph type="sldNum" sz="quarter" idx="5"/>
          </p:nvPr>
        </p:nvSpPr>
        <p:spPr>
          <a:noFill/>
        </p:spPr>
        <p:txBody>
          <a:bodyPr/>
          <a:lstStyle/>
          <a:p>
            <a:fld id="{4A590479-E019-4451-A6DE-672A287A4C4A}" type="slidenum">
              <a:rPr lang="en-US" altLang="en-US" smtClean="0"/>
              <a:pPr/>
              <a:t>25</a:t>
            </a:fld>
            <a:endParaRPr lang="en-US" altLang="en-US" smtClean="0"/>
          </a:p>
        </p:txBody>
      </p:sp>
      <p:sp>
        <p:nvSpPr>
          <p:cNvPr id="98306" name="Rectangle 2"/>
          <p:cNvSpPr>
            <a:spLocks noGrp="1" noRot="1" noChangeAspect="1" noChangeArrowheads="1" noTextEdit="1"/>
          </p:cNvSpPr>
          <p:nvPr>
            <p:ph type="sldImg"/>
          </p:nvPr>
        </p:nvSpPr>
        <p:spPr>
          <a:xfrm>
            <a:off x="2230438" y="706438"/>
            <a:ext cx="2486025" cy="3481387"/>
          </a:xfrm>
          <a:ln/>
        </p:spPr>
      </p:sp>
      <p:sp>
        <p:nvSpPr>
          <p:cNvPr id="98307" name="Rectangle 3"/>
          <p:cNvSpPr>
            <a:spLocks noGrp="1" noChangeArrowheads="1"/>
          </p:cNvSpPr>
          <p:nvPr>
            <p:ph type="body" idx="1"/>
          </p:nvPr>
        </p:nvSpPr>
        <p:spPr>
          <a:xfrm>
            <a:off x="895350" y="4433888"/>
            <a:ext cx="5146675" cy="4200525"/>
          </a:xfrm>
          <a:noFill/>
          <a:ln/>
        </p:spPr>
        <p:txBody>
          <a:bodyPr/>
          <a:lstStyle/>
          <a:p>
            <a:r>
              <a:rPr lang="en-US" altLang="en-US" dirty="0" smtClean="0"/>
              <a:t>How about if we have more than one confounder to contend with?  Here, the research question, which this DAG  depicts, is whether </a:t>
            </a:r>
            <a:r>
              <a:rPr lang="en-US" altLang="en-US" i="1" dirty="0" smtClean="0"/>
              <a:t>Chlamydia </a:t>
            </a:r>
            <a:r>
              <a:rPr lang="en-US" altLang="en-US" i="1" dirty="0" err="1" smtClean="0"/>
              <a:t>pneumoniae</a:t>
            </a:r>
            <a:r>
              <a:rPr lang="en-US" altLang="en-US" dirty="0" smtClean="0"/>
              <a:t> infection causes coronary artery disease.  When we draw the DAG for this system it becomes apparent to us there are two confounders to contend with, age and smoking.  Our goal is to adjust for smoking and age and therefore block the backdoor paths, but how should we do this</a:t>
            </a:r>
            <a:r>
              <a:rPr lang="en-US" altLang="en-US" dirty="0" smtClean="0"/>
              <a:t>?</a:t>
            </a:r>
          </a:p>
          <a:p>
            <a:endParaRPr lang="en-US" altLang="en-US" dirty="0" smtClean="0"/>
          </a:p>
          <a:p>
            <a:r>
              <a:rPr lang="en-US" altLang="en-US" dirty="0" smtClean="0"/>
              <a:t>(Note:</a:t>
            </a:r>
            <a:r>
              <a:rPr lang="en-US" altLang="en-US" baseline="0" dirty="0" smtClean="0"/>
              <a:t>  there may be more than two common causes; we just show two for illustrative purposes.)</a:t>
            </a:r>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p:cNvSpPr>
            <a:spLocks noGrp="1" noChangeArrowheads="1"/>
          </p:cNvSpPr>
          <p:nvPr>
            <p:ph type="sldNum" sz="quarter" idx="5"/>
          </p:nvPr>
        </p:nvSpPr>
        <p:spPr>
          <a:noFill/>
        </p:spPr>
        <p:txBody>
          <a:bodyPr/>
          <a:lstStyle/>
          <a:p>
            <a:fld id="{7361BB63-2736-4456-9EB0-D00A711E563E}" type="slidenum">
              <a:rPr lang="en-US" altLang="en-US" smtClean="0"/>
              <a:pPr/>
              <a:t>26</a:t>
            </a:fld>
            <a:endParaRPr lang="en-US" altLang="en-US" smtClean="0"/>
          </a:p>
        </p:txBody>
      </p:sp>
      <p:sp>
        <p:nvSpPr>
          <p:cNvPr id="101378" name="Rectangle 2050"/>
          <p:cNvSpPr>
            <a:spLocks noGrp="1" noRot="1" noChangeAspect="1" noChangeArrowheads="1" noTextEdit="1"/>
          </p:cNvSpPr>
          <p:nvPr>
            <p:ph type="sldImg"/>
          </p:nvPr>
        </p:nvSpPr>
        <p:spPr>
          <a:ln/>
        </p:spPr>
      </p:sp>
      <p:sp>
        <p:nvSpPr>
          <p:cNvPr id="101379" name="Rectangle 2051"/>
          <p:cNvSpPr>
            <a:spLocks noGrp="1" noChangeArrowheads="1"/>
          </p:cNvSpPr>
          <p:nvPr>
            <p:ph type="body" idx="1"/>
          </p:nvPr>
        </p:nvSpPr>
        <p:spPr>
          <a:noFill/>
          <a:ln/>
        </p:spPr>
        <p:txBody>
          <a:bodyPr/>
          <a:lstStyle/>
          <a:p>
            <a:r>
              <a:rPr lang="en-US" altLang="en-US" dirty="0" smtClean="0"/>
              <a:t>Because the confounders operate together in nature, the optimal way to manage them is to look at the joint effects of these confounders, age and smoking.  In other words, we should look at them working together by forming mutually exclusive and exhaustive strata.  There are a variety of ways that we could specify age and smoking, but let’s </a:t>
            </a:r>
            <a:r>
              <a:rPr lang="en-US" altLang="en-US" dirty="0" smtClean="0"/>
              <a:t>assume, </a:t>
            </a:r>
            <a:r>
              <a:rPr lang="en-US" altLang="en-US" dirty="0" smtClean="0"/>
              <a:t>for this </a:t>
            </a:r>
            <a:r>
              <a:rPr lang="en-US" altLang="en-US" dirty="0" smtClean="0"/>
              <a:t>example, </a:t>
            </a:r>
            <a:r>
              <a:rPr lang="en-US" altLang="en-US" dirty="0" smtClean="0"/>
              <a:t>that we break up smoking into smokers and non-smokers.  Then, for age, let’s assume we break this up into those less than 40, between 40 and 60, and greater than 60.  </a:t>
            </a:r>
          </a:p>
          <a:p>
            <a:endParaRPr lang="en-US" altLang="en-US" dirty="0" smtClean="0"/>
          </a:p>
          <a:p>
            <a:r>
              <a:rPr lang="en-US" altLang="en-US" dirty="0" smtClean="0"/>
              <a:t>We then form six strata where we could put each subject only once by crossing smoking by age.  This would result in strata of &lt; 40 year old smokers, &lt; 40 year old non-smokers, 40-60 year old smokers, 40-60 year old non-smokers, &gt; 60 year old smokers, and &gt; 60 year old non-smokers.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031"/>
          <p:cNvSpPr>
            <a:spLocks noGrp="1" noChangeArrowheads="1"/>
          </p:cNvSpPr>
          <p:nvPr>
            <p:ph type="sldNum" sz="quarter" idx="5"/>
          </p:nvPr>
        </p:nvSpPr>
        <p:spPr>
          <a:noFill/>
        </p:spPr>
        <p:txBody>
          <a:bodyPr/>
          <a:lstStyle/>
          <a:p>
            <a:fld id="{80FFE874-170E-42BE-BFC8-E632519D9518}" type="slidenum">
              <a:rPr lang="en-US" altLang="en-US" smtClean="0"/>
              <a:pPr/>
              <a:t>27</a:t>
            </a:fld>
            <a:endParaRPr lang="en-US" altLang="en-US" smtClean="0"/>
          </a:p>
        </p:txBody>
      </p:sp>
      <p:sp>
        <p:nvSpPr>
          <p:cNvPr id="104450" name="Rectangle 2"/>
          <p:cNvSpPr>
            <a:spLocks noGrp="1" noRot="1" noChangeAspect="1" noChangeArrowheads="1" noTextEdit="1"/>
          </p:cNvSpPr>
          <p:nvPr>
            <p:ph type="sldImg"/>
          </p:nvPr>
        </p:nvSpPr>
        <p:spPr>
          <a:xfrm>
            <a:off x="2232025" y="706438"/>
            <a:ext cx="2486025" cy="3481387"/>
          </a:xfrm>
          <a:ln/>
        </p:spPr>
      </p:sp>
      <p:sp>
        <p:nvSpPr>
          <p:cNvPr id="104451" name="Rectangle 3"/>
          <p:cNvSpPr>
            <a:spLocks noGrp="1" noChangeArrowheads="1"/>
          </p:cNvSpPr>
          <p:nvPr>
            <p:ph type="body" idx="1"/>
          </p:nvPr>
        </p:nvSpPr>
        <p:spPr>
          <a:xfrm>
            <a:off x="895350" y="4433888"/>
            <a:ext cx="5146675" cy="4200525"/>
          </a:xfrm>
          <a:noFill/>
          <a:ln/>
        </p:spPr>
        <p:txBody>
          <a:bodyPr/>
          <a:lstStyle/>
          <a:p>
            <a:pPr defTabSz="990600"/>
            <a:r>
              <a:rPr lang="en-US" altLang="en-US" dirty="0" smtClean="0">
                <a:solidFill>
                  <a:srgbClr val="000000"/>
                </a:solidFill>
                <a:latin typeface="Arial" charset="0"/>
              </a:rPr>
              <a:t>This is what the joint stratification would look like.  The next steps would be to assess for interaction, decide whether to report interaction, </a:t>
            </a:r>
            <a:r>
              <a:rPr lang="en-US" altLang="en-US" dirty="0" smtClean="0">
                <a:solidFill>
                  <a:srgbClr val="000000"/>
                </a:solidFill>
                <a:latin typeface="Arial" charset="0"/>
              </a:rPr>
              <a:t>and, </a:t>
            </a:r>
            <a:r>
              <a:rPr lang="en-US" altLang="en-US" dirty="0" smtClean="0">
                <a:solidFill>
                  <a:srgbClr val="000000"/>
                </a:solidFill>
                <a:latin typeface="Arial" charset="0"/>
              </a:rPr>
              <a:t>if </a:t>
            </a:r>
            <a:r>
              <a:rPr lang="en-US" altLang="en-US" dirty="0" smtClean="0">
                <a:solidFill>
                  <a:srgbClr val="000000"/>
                </a:solidFill>
                <a:latin typeface="Arial" charset="0"/>
              </a:rPr>
              <a:t>not, </a:t>
            </a:r>
            <a:r>
              <a:rPr lang="en-US" altLang="en-US" dirty="0" smtClean="0">
                <a:solidFill>
                  <a:srgbClr val="000000"/>
                </a:solidFill>
                <a:latin typeface="Arial" charset="0"/>
              </a:rPr>
              <a:t>summarize stratum-specific estimates into one number with a Mantel-</a:t>
            </a:r>
            <a:r>
              <a:rPr lang="en-US" altLang="en-US" dirty="0" err="1" smtClean="0">
                <a:solidFill>
                  <a:srgbClr val="000000"/>
                </a:solidFill>
                <a:latin typeface="Arial" charset="0"/>
              </a:rPr>
              <a:t>Haenszel</a:t>
            </a:r>
            <a:r>
              <a:rPr lang="en-US" altLang="en-US" dirty="0" smtClean="0">
                <a:solidFill>
                  <a:srgbClr val="000000"/>
                </a:solidFill>
                <a:latin typeface="Arial" charset="0"/>
              </a:rPr>
              <a:t> adjusted summary estimator…just like we just discussed.  </a:t>
            </a:r>
          </a:p>
          <a:p>
            <a:pPr defTabSz="990600"/>
            <a:endParaRPr lang="en-US" altLang="en-US" sz="800" dirty="0" smtClean="0">
              <a:solidFill>
                <a:srgbClr val="000000"/>
              </a:solidFill>
              <a:latin typeface="Arial" charset="0"/>
            </a:endParaRPr>
          </a:p>
          <a:p>
            <a:pPr defTabSz="990600"/>
            <a:endParaRPr lang="en-US" altLang="en-US" sz="800" dirty="0" smtClean="0">
              <a:solidFill>
                <a:srgbClr val="000000"/>
              </a:solidFill>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031"/>
          <p:cNvSpPr>
            <a:spLocks noGrp="1" noChangeArrowheads="1"/>
          </p:cNvSpPr>
          <p:nvPr>
            <p:ph type="sldNum" sz="quarter" idx="5"/>
          </p:nvPr>
        </p:nvSpPr>
        <p:spPr>
          <a:noFill/>
        </p:spPr>
        <p:txBody>
          <a:bodyPr/>
          <a:lstStyle/>
          <a:p>
            <a:fld id="{D873CEBC-B96D-433E-A2E5-AD4A6C15851B}" type="slidenum">
              <a:rPr lang="en-US" altLang="en-US" smtClean="0"/>
              <a:pPr/>
              <a:t>28</a:t>
            </a:fld>
            <a:endParaRPr lang="en-US" altLang="en-US" smtClean="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r>
              <a:rPr lang="en-US" altLang="en-US" smtClean="0"/>
              <a:t>In real life, the complexity is often much more than two confounders.  For example, here is a causal diagram, in the eyes of the WHO, for the occurrence of coronary heart disease.  How can you handle this much complexity?  Should we just adjust for everything?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p:spPr>
        <p:txBody>
          <a:bodyPr/>
          <a:lstStyle/>
          <a:p>
            <a:r>
              <a:rPr lang="en-US" altLang="en-US" dirty="0" smtClean="0"/>
              <a:t>Sometimes there is a simpler solution to this complexity than is initially apparent on the DAG.   DAGs allow us to identify the minimal set of variables, which if controlled for, will allow for estimation of the causal effect.  This is called a minimal sufficient adjustment set or MSAS.  The answer is to generate the minimal sufficient adjustment sets, abbreviated as MSAS.  This is defined as the minimal set of variables, which if controlled for, will keep all direct causal paths (and indirect causal paths if desired), close all the non-causal paths, and thus </a:t>
            </a:r>
            <a:r>
              <a:rPr lang="en-US" altLang="en-US" dirty="0" err="1" smtClean="0"/>
              <a:t>alllow</a:t>
            </a:r>
            <a:r>
              <a:rPr lang="en-US" altLang="en-US" dirty="0" smtClean="0"/>
              <a:t> for estimation of the total (or direct) causal effect of E on D.  </a:t>
            </a:r>
          </a:p>
          <a:p>
            <a:endParaRPr lang="en-US" altLang="en-US" dirty="0" smtClean="0"/>
          </a:p>
          <a:p>
            <a:r>
              <a:rPr lang="en-US" altLang="en-US" dirty="0" smtClean="0"/>
              <a:t>In other words, an MSAS  is the minimal set of factors you need to control for that will keep all causal paths open and close all non-causal paths in the context of evaluating the causal relationship between E and D.  </a:t>
            </a:r>
          </a:p>
          <a:p>
            <a:endParaRPr lang="en-US" altLang="en-US" dirty="0" smtClean="0"/>
          </a:p>
          <a:p>
            <a:r>
              <a:rPr lang="en-US" altLang="en-US" dirty="0" smtClean="0"/>
              <a:t>Remember, the general statistical term for one means of “controlling for” is condition.  To condition means to hold constant.  The techniques we have described thus far (restriction, matching and stratification) are all called conditioning techniques.  Multivariable regression is also a conditioning technique.   Later today, we will describe some non-conditioning techniques, but for now we are focused on conditioning techniques.  When we speak of conditioning on a set of variables, it does not mean that we have to use the same technique on each variable.  For some variables, we might use restriction and for others we might use matching or stratification.   </a:t>
            </a:r>
          </a:p>
          <a:p>
            <a:endParaRPr lang="en-US" altLang="en-US" dirty="0" smtClean="0"/>
          </a:p>
          <a:p>
            <a:r>
              <a:rPr lang="en-US" altLang="en-US" dirty="0" smtClean="0"/>
              <a:t>Importantly, for any DAG, there may be several MSAS’s.  </a:t>
            </a:r>
          </a:p>
        </p:txBody>
      </p:sp>
      <p:sp>
        <p:nvSpPr>
          <p:cNvPr id="108547" name="Slide Number Placeholder 3"/>
          <p:cNvSpPr>
            <a:spLocks noGrp="1"/>
          </p:cNvSpPr>
          <p:nvPr>
            <p:ph type="sldNum" sz="quarter" idx="5"/>
          </p:nvPr>
        </p:nvSpPr>
        <p:spPr>
          <a:noFill/>
        </p:spPr>
        <p:txBody>
          <a:bodyPr/>
          <a:lstStyle/>
          <a:p>
            <a:fld id="{E0995F78-5B04-4ED0-A5E3-5A867E922F52}" type="slidenum">
              <a:rPr lang="en-US" altLang="en-US" smtClean="0"/>
              <a:pPr/>
              <a:t>29</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p:spPr>
        <p:txBody>
          <a:bodyPr/>
          <a:lstStyle/>
          <a:p>
            <a:r>
              <a:rPr lang="en-US" altLang="en-US" smtClean="0"/>
              <a:t>Here is a real life DAG.  It is complicated.  It is very hard for the human eye to manually determine the MSAS’s.  Up until now, this was one of the biggest limitation of DAGs.   People got worn out trying to solve them.  </a:t>
            </a:r>
          </a:p>
          <a:p>
            <a:endParaRPr lang="en-US" altLang="en-US" smtClean="0"/>
          </a:p>
          <a:p>
            <a:r>
              <a:rPr lang="en-US" altLang="en-US" smtClean="0"/>
              <a:t>Thankfully, in the past few years, software has been developed – free software – to determine the MSAS’s. </a:t>
            </a:r>
          </a:p>
        </p:txBody>
      </p:sp>
      <p:sp>
        <p:nvSpPr>
          <p:cNvPr id="110595" name="Slide Number Placeholder 3"/>
          <p:cNvSpPr>
            <a:spLocks noGrp="1"/>
          </p:cNvSpPr>
          <p:nvPr>
            <p:ph type="sldNum" sz="quarter" idx="5"/>
          </p:nvPr>
        </p:nvSpPr>
        <p:spPr>
          <a:noFill/>
        </p:spPr>
        <p:txBody>
          <a:bodyPr/>
          <a:lstStyle/>
          <a:p>
            <a:fld id="{584C1123-4062-4106-86E0-F92DAFF78D22}" type="slidenum">
              <a:rPr lang="en-US" altLang="en-US" smtClean="0"/>
              <a:pPr/>
              <a:t>30</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endParaRPr lang="en-US" altLang="en-US" dirty="0" smtClean="0"/>
          </a:p>
          <a:p>
            <a:r>
              <a:rPr lang="en-US" altLang="en-US" dirty="0" smtClean="0"/>
              <a:t>This table is an example of how you might want to display the final findings.  Remember the goal is to present enough information such that readers can evaluate both scales (additive and multiplicative) even if you are interested in just one of the two.  </a:t>
            </a:r>
          </a:p>
        </p:txBody>
      </p:sp>
      <p:sp>
        <p:nvSpPr>
          <p:cNvPr id="39939" name="Slide Number Placeholder 3"/>
          <p:cNvSpPr>
            <a:spLocks noGrp="1"/>
          </p:cNvSpPr>
          <p:nvPr>
            <p:ph type="sldNum" sz="quarter" idx="5"/>
          </p:nvPr>
        </p:nvSpPr>
        <p:spPr>
          <a:noFill/>
        </p:spPr>
        <p:txBody>
          <a:bodyPr/>
          <a:lstStyle/>
          <a:p>
            <a:fld id="{6329EB2C-08E1-471B-8C0C-991657B8B533}" type="slidenum">
              <a:rPr lang="en-US" smtClean="0"/>
              <a:pPr/>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a:ln/>
        </p:spPr>
      </p:sp>
      <p:sp>
        <p:nvSpPr>
          <p:cNvPr id="112642" name="Notes Placeholder 2"/>
          <p:cNvSpPr>
            <a:spLocks noGrp="1"/>
          </p:cNvSpPr>
          <p:nvPr>
            <p:ph type="body" idx="1"/>
          </p:nvPr>
        </p:nvSpPr>
        <p:spPr>
          <a:noFill/>
          <a:ln/>
        </p:spPr>
        <p:txBody>
          <a:bodyPr/>
          <a:lstStyle/>
          <a:p>
            <a:r>
              <a:rPr lang="en-US" altLang="en-US" dirty="0" smtClean="0"/>
              <a:t>Specifically, most of you have already noted that in the upper right hand corner of the DAGitty.net screen, the program provides the minimal sufficient adjustment sets for unbiased estimation of the total causal effect of E on </a:t>
            </a:r>
            <a:r>
              <a:rPr lang="en-US" altLang="en-US" dirty="0" smtClean="0"/>
              <a:t>D.  </a:t>
            </a:r>
            <a:r>
              <a:rPr lang="en-US" altLang="en-US" dirty="0" smtClean="0"/>
              <a:t>Recall earlier how we distinguished total effect from direct effect. In this case, this seemingly very complicated DAG boils down to 3 MSAS’s, listed here.  In fact, DAGitty.net figures this </a:t>
            </a:r>
            <a:r>
              <a:rPr lang="en-US" altLang="en-US" dirty="0" smtClean="0"/>
              <a:t>all out </a:t>
            </a:r>
            <a:r>
              <a:rPr lang="en-US" altLang="en-US" dirty="0" smtClean="0"/>
              <a:t>on the fly.  Those of you who are interested in the background for this can look at the </a:t>
            </a:r>
            <a:r>
              <a:rPr lang="en-US" altLang="en-US" dirty="0" err="1" smtClean="0"/>
              <a:t>Shrier</a:t>
            </a:r>
            <a:r>
              <a:rPr lang="en-US" altLang="en-US" dirty="0" smtClean="0"/>
              <a:t> and Platt article which explains the so-called moral graph approach.  </a:t>
            </a:r>
          </a:p>
          <a:p>
            <a:endParaRPr lang="en-US" altLang="en-US" dirty="0" smtClean="0"/>
          </a:p>
          <a:p>
            <a:r>
              <a:rPr lang="en-US" altLang="en-US" dirty="0" smtClean="0"/>
              <a:t>Just below the upper right hand box is another box which lists the MSAS’s to estimate the direct effect of E on D apart from any of the other </a:t>
            </a:r>
            <a:r>
              <a:rPr lang="en-US" altLang="en-US" dirty="0" smtClean="0"/>
              <a:t>shown indirect </a:t>
            </a:r>
            <a:r>
              <a:rPr lang="en-US" altLang="en-US" dirty="0" smtClean="0"/>
              <a:t>causal paths.  In this DAG, there is only one causal path in question so the program tells us that the total and direct effects are equal in this model.  </a:t>
            </a:r>
          </a:p>
          <a:p>
            <a:endParaRPr lang="en-US" altLang="en-US" dirty="0" smtClean="0"/>
          </a:p>
          <a:p>
            <a:r>
              <a:rPr lang="en-US" altLang="en-US" dirty="0" smtClean="0"/>
              <a:t>I suspect that many of you have realized this, but this is the major innovation of this software.  Heretofore, </a:t>
            </a:r>
            <a:r>
              <a:rPr lang="en-US" altLang="en-US" dirty="0" smtClean="0"/>
              <a:t>many DAGs </a:t>
            </a:r>
            <a:r>
              <a:rPr lang="en-US" altLang="en-US" dirty="0" smtClean="0"/>
              <a:t>were just too tedious to solve.  Dagitty.net makes it </a:t>
            </a:r>
            <a:r>
              <a:rPr lang="en-US" altLang="en-US" dirty="0" smtClean="0"/>
              <a:t>trivial to solve them.  </a:t>
            </a:r>
            <a:endParaRPr lang="en-US" altLang="en-US" dirty="0" smtClean="0"/>
          </a:p>
        </p:txBody>
      </p:sp>
      <p:sp>
        <p:nvSpPr>
          <p:cNvPr id="112643" name="Slide Number Placeholder 3"/>
          <p:cNvSpPr>
            <a:spLocks noGrp="1"/>
          </p:cNvSpPr>
          <p:nvPr>
            <p:ph type="sldNum" sz="quarter" idx="5"/>
          </p:nvPr>
        </p:nvSpPr>
        <p:spPr>
          <a:noFill/>
        </p:spPr>
        <p:txBody>
          <a:bodyPr/>
          <a:lstStyle/>
          <a:p>
            <a:fld id="{8E67F7E0-8452-493C-9293-F45E3E8E0DA6}" type="slidenum">
              <a:rPr lang="en-US" altLang="en-US" smtClean="0"/>
              <a:pPr/>
              <a:t>31</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r>
              <a:rPr lang="en-US" altLang="en-US" smtClean="0"/>
              <a:t>Here is another pretty complicated DAG.  We just put letters in the nodes for simplicity.  Who has this solved in terms of the MSASs?  Too late.  Dagitty.net has you beat.  It has come up with 5 different MSAS’s.  </a:t>
            </a:r>
          </a:p>
          <a:p>
            <a:endParaRPr lang="en-US" altLang="en-US" smtClean="0"/>
          </a:p>
          <a:p>
            <a:r>
              <a:rPr lang="en-US" altLang="en-US" smtClean="0"/>
              <a:t>Controlling for the factors in any of the MSASs will close the biasing paths (the red will go away) and decrease the count of biasing paths to zero. &lt;This can be shown live if time &gt;.</a:t>
            </a:r>
          </a:p>
          <a:p>
            <a:endParaRPr lang="en-US" altLang="en-US" smtClean="0"/>
          </a:p>
          <a:p>
            <a:r>
              <a:rPr lang="en-US" altLang="en-US" smtClean="0"/>
              <a:t>Which one would you choose?</a:t>
            </a:r>
          </a:p>
        </p:txBody>
      </p:sp>
      <p:sp>
        <p:nvSpPr>
          <p:cNvPr id="114691" name="Slide Number Placeholder 3"/>
          <p:cNvSpPr>
            <a:spLocks noGrp="1"/>
          </p:cNvSpPr>
          <p:nvPr>
            <p:ph type="sldNum" sz="quarter" idx="5"/>
          </p:nvPr>
        </p:nvSpPr>
        <p:spPr>
          <a:noFill/>
        </p:spPr>
        <p:txBody>
          <a:bodyPr/>
          <a:lstStyle/>
          <a:p>
            <a:fld id="{D34B228E-B9DE-48A7-B1A5-749F5D062919}" type="slidenum">
              <a:rPr lang="en-US" altLang="en-US" smtClean="0"/>
              <a:pPr/>
              <a:t>32</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defRPr/>
            </a:pPr>
            <a:r>
              <a:rPr lang="en-US" dirty="0" smtClean="0"/>
              <a:t>It turns out that very often there is more than one MSAS to choose from.  If this is the case, why might we decide to adjust for one MSAS over another?  The answer is that when it comes to measurement, not all variables are created equal. In other words, not all variables are equally easy or wise to control for.  </a:t>
            </a:r>
          </a:p>
          <a:p>
            <a:pPr>
              <a:defRPr/>
            </a:pPr>
            <a:endParaRPr lang="en-US" dirty="0" smtClean="0"/>
          </a:p>
          <a:p>
            <a:pPr>
              <a:defRPr/>
            </a:pPr>
            <a:r>
              <a:rPr lang="en-US" dirty="0" smtClean="0"/>
              <a:t>Some variables may have lots of missing data.  Attempting to adjust for variables with lots of missing data creates a number of problems, which are beyond the scope of this course, but suffice it to say that variables with missing data are inferior to variables with complete data.  Some variables are poorly measured, a concept we talked a lot about several weeks ago.  By this, I mean problems with either reproducibility or validity.  Remember a few weeks how we discussed how a poorly measured confounding variable does not allow us to fully adjust for that variable.  </a:t>
            </a:r>
          </a:p>
          <a:p>
            <a:pPr>
              <a:defRPr/>
            </a:pPr>
            <a:endParaRPr lang="en-US" dirty="0" smtClean="0"/>
          </a:p>
          <a:p>
            <a:pPr>
              <a:defRPr/>
            </a:pPr>
            <a:r>
              <a:rPr lang="en-US" dirty="0" smtClean="0"/>
              <a:t>A related concept are variables that are difficult to quantify, such as injection drug use or hypertension.  How do really control for history of hypertension?  You would have know the daily blood pressure over a person’s lifetime and control for some area under the curve.  </a:t>
            </a:r>
            <a:r>
              <a:rPr lang="en-US" dirty="0" smtClean="0"/>
              <a:t>Nearly</a:t>
            </a:r>
            <a:r>
              <a:rPr lang="en-US" baseline="0" dirty="0" smtClean="0"/>
              <a:t> i</a:t>
            </a:r>
            <a:r>
              <a:rPr lang="en-US" dirty="0" smtClean="0"/>
              <a:t>mpossible</a:t>
            </a:r>
            <a:r>
              <a:rPr lang="en-US" dirty="0" smtClean="0"/>
              <a:t>.  </a:t>
            </a:r>
          </a:p>
          <a:p>
            <a:pPr>
              <a:defRPr/>
            </a:pPr>
            <a:endParaRPr lang="en-US" dirty="0" smtClean="0"/>
          </a:p>
          <a:p>
            <a:pPr>
              <a:defRPr/>
            </a:pPr>
            <a:r>
              <a:rPr lang="en-US" dirty="0" smtClean="0"/>
              <a:t>Even if you had accurate measurement of a confounder, actually adjusting for it – in a technical sense – can be a challenge.  Although we won’t be discussing this in our course, finding the correct functional “specification” of a variable, particularly continuous variables can be a challenge.  This refers to the mathematical relationship between the variable and the outcome in question. This issue gets into things like whether adding quadratic or cubic terms is useful or whether a spline </a:t>
            </a:r>
            <a:r>
              <a:rPr lang="en-US" dirty="0" smtClean="0"/>
              <a:t>may</a:t>
            </a:r>
            <a:r>
              <a:rPr lang="en-US" baseline="0" dirty="0" smtClean="0"/>
              <a:t> be important.</a:t>
            </a:r>
            <a:r>
              <a:rPr lang="en-US" dirty="0" smtClean="0"/>
              <a:t> </a:t>
            </a:r>
            <a:endParaRPr lang="en-US" dirty="0" smtClean="0"/>
          </a:p>
          <a:p>
            <a:pPr>
              <a:defRPr/>
            </a:pPr>
            <a:endParaRPr lang="en-US" dirty="0" smtClean="0"/>
          </a:p>
          <a:p>
            <a:pPr>
              <a:defRPr/>
            </a:pPr>
            <a:r>
              <a:rPr lang="en-US" dirty="0" smtClean="0"/>
              <a:t>Finally, there are issues of feasibility.  Some variables are more expensive than </a:t>
            </a:r>
            <a:r>
              <a:rPr lang="en-US" dirty="0" smtClean="0"/>
              <a:t>others to measure.  </a:t>
            </a:r>
            <a:r>
              <a:rPr lang="en-US" dirty="0" smtClean="0"/>
              <a:t>Biological variables, in particular, are expensive, and some are more expensive than others.  Then, there are issues of ethics.  Measuring illegal behavior such as drug use or commercial sex brings with it several ethical issues.  </a:t>
            </a:r>
          </a:p>
          <a:p>
            <a:pPr>
              <a:defRPr/>
            </a:pPr>
            <a:endParaRPr lang="en-US" dirty="0" smtClean="0"/>
          </a:p>
          <a:p>
            <a:pPr>
              <a:defRPr/>
            </a:pPr>
            <a:r>
              <a:rPr lang="en-US" dirty="0" smtClean="0"/>
              <a:t>In the face of these issues, the advice becomes clear:  choose the MSAS which contains variables that are, collectively, the most feasible, reproducible, accurate, and technically manageable. </a:t>
            </a:r>
          </a:p>
        </p:txBody>
      </p:sp>
      <p:sp>
        <p:nvSpPr>
          <p:cNvPr id="116739" name="Slide Number Placeholder 3"/>
          <p:cNvSpPr>
            <a:spLocks noGrp="1"/>
          </p:cNvSpPr>
          <p:nvPr>
            <p:ph type="sldNum" sz="quarter" idx="5"/>
          </p:nvPr>
        </p:nvSpPr>
        <p:spPr>
          <a:noFill/>
        </p:spPr>
        <p:txBody>
          <a:bodyPr/>
          <a:lstStyle/>
          <a:p>
            <a:fld id="{0540CDD2-810E-404D-89C5-3B25D5C3F040}" type="slidenum">
              <a:rPr lang="en-US" altLang="en-US" smtClean="0"/>
              <a:pPr/>
              <a:t>33</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a:ln/>
        </p:spPr>
      </p:sp>
      <p:sp>
        <p:nvSpPr>
          <p:cNvPr id="118786" name="Notes Placeholder 2"/>
          <p:cNvSpPr>
            <a:spLocks noGrp="1"/>
          </p:cNvSpPr>
          <p:nvPr>
            <p:ph type="body" idx="1"/>
          </p:nvPr>
        </p:nvSpPr>
        <p:spPr>
          <a:noFill/>
          <a:ln/>
        </p:spPr>
        <p:txBody>
          <a:bodyPr/>
          <a:lstStyle/>
          <a:p>
            <a:r>
              <a:rPr lang="en-US" altLang="en-US" dirty="0" smtClean="0"/>
              <a:t>Back to our DAG, the program tells us that we are going to need variable h </a:t>
            </a:r>
            <a:r>
              <a:rPr lang="en-US" altLang="en-US" dirty="0" smtClean="0"/>
              <a:t>in our adjustment set no </a:t>
            </a:r>
            <a:r>
              <a:rPr lang="en-US" altLang="en-US" dirty="0" smtClean="0"/>
              <a:t>matter what.  So, we know that we will really have to focus on measuring h well.   Let’s say that variable k is difficult to measure, for whatever reason.  If this is true, then we will plan to measure a and i in addition to h for our MSAS.   </a:t>
            </a:r>
          </a:p>
        </p:txBody>
      </p:sp>
      <p:sp>
        <p:nvSpPr>
          <p:cNvPr id="118787" name="Slide Number Placeholder 3"/>
          <p:cNvSpPr>
            <a:spLocks noGrp="1"/>
          </p:cNvSpPr>
          <p:nvPr>
            <p:ph type="sldNum" sz="quarter" idx="5"/>
          </p:nvPr>
        </p:nvSpPr>
        <p:spPr>
          <a:noFill/>
        </p:spPr>
        <p:txBody>
          <a:bodyPr/>
          <a:lstStyle/>
          <a:p>
            <a:fld id="{C35A5AE3-0334-4247-B90B-ED952432471F}" type="slidenum">
              <a:rPr lang="en-US" altLang="en-US" smtClean="0"/>
              <a:pPr/>
              <a:t>34</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031"/>
          <p:cNvSpPr>
            <a:spLocks noGrp="1" noChangeArrowheads="1"/>
          </p:cNvSpPr>
          <p:nvPr>
            <p:ph type="sldNum" sz="quarter" idx="5"/>
          </p:nvPr>
        </p:nvSpPr>
        <p:spPr>
          <a:noFill/>
        </p:spPr>
        <p:txBody>
          <a:bodyPr/>
          <a:lstStyle/>
          <a:p>
            <a:fld id="{7247C742-4FCE-4E4E-89AF-AE0DC5BA8D7A}" type="slidenum">
              <a:rPr lang="en-US" altLang="en-US" smtClean="0"/>
              <a:pPr/>
              <a:t>35</a:t>
            </a:fld>
            <a:endParaRPr lang="en-US" altLang="en-US" smtClean="0"/>
          </a:p>
        </p:txBody>
      </p:sp>
      <p:sp>
        <p:nvSpPr>
          <p:cNvPr id="120834" name="Rectangle 2"/>
          <p:cNvSpPr>
            <a:spLocks noGrp="1" noRot="1" noChangeAspect="1" noChangeArrowheads="1" noTextEdit="1"/>
          </p:cNvSpPr>
          <p:nvPr>
            <p:ph type="sldImg"/>
          </p:nvPr>
        </p:nvSpPr>
        <p:spPr>
          <a:xfrm>
            <a:off x="2230438" y="706438"/>
            <a:ext cx="2486025" cy="3481387"/>
          </a:xfrm>
          <a:ln/>
        </p:spPr>
      </p:sp>
      <p:sp>
        <p:nvSpPr>
          <p:cNvPr id="120835" name="Rectangle 3"/>
          <p:cNvSpPr>
            <a:spLocks noGrp="1" noChangeArrowheads="1"/>
          </p:cNvSpPr>
          <p:nvPr>
            <p:ph type="body" idx="1"/>
          </p:nvPr>
        </p:nvSpPr>
        <p:spPr>
          <a:xfrm>
            <a:off x="895350" y="4433888"/>
            <a:ext cx="5146675" cy="4200525"/>
          </a:xfrm>
          <a:noFill/>
          <a:ln/>
        </p:spPr>
        <p:txBody>
          <a:bodyPr/>
          <a:lstStyle/>
          <a:p>
            <a:r>
              <a:rPr lang="en-US" altLang="en-US" sz="800" smtClean="0">
                <a:solidFill>
                  <a:srgbClr val="000000"/>
                </a:solidFill>
                <a:latin typeface="Arial" charset="0"/>
              </a:rPr>
              <a:t>Let’s regroup for a moment and switch to the next topic, uncertainty in your DAGs.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a:ln/>
        </p:spPr>
      </p:sp>
      <p:sp>
        <p:nvSpPr>
          <p:cNvPr id="122882" name="Notes Placeholder 2"/>
          <p:cNvSpPr>
            <a:spLocks noGrp="1"/>
          </p:cNvSpPr>
          <p:nvPr>
            <p:ph type="body" idx="1"/>
          </p:nvPr>
        </p:nvSpPr>
        <p:spPr>
          <a:noFill/>
          <a:ln/>
        </p:spPr>
        <p:txBody>
          <a:bodyPr/>
          <a:lstStyle/>
          <a:p>
            <a:r>
              <a:rPr lang="en-US" altLang="en-US" dirty="0" smtClean="0"/>
              <a:t>Let’s pause for a moment to review where we are.  In the ideal situation, we are confident about our DAG.  If we are, we simply find all of the MSAS’s and choose the best, or most practical MSAS.  We do </a:t>
            </a:r>
            <a:r>
              <a:rPr lang="en-US" altLang="en-US" dirty="0" smtClean="0"/>
              <a:t>the adjustment</a:t>
            </a:r>
            <a:r>
              <a:rPr lang="en-US" altLang="en-US" baseline="0" dirty="0" smtClean="0"/>
              <a:t> for the elements in the MSAS </a:t>
            </a:r>
            <a:r>
              <a:rPr lang="en-US" altLang="en-US" dirty="0" smtClean="0"/>
              <a:t>by </a:t>
            </a:r>
            <a:r>
              <a:rPr lang="en-US" altLang="en-US" dirty="0" smtClean="0"/>
              <a:t>restriction, matching, stratification, or regression or some combination of them.  We then go ahead and report the final adjusted measure of association or the stratum-specific estimates if statistical interaction is present.  </a:t>
            </a:r>
          </a:p>
          <a:p>
            <a:endParaRPr lang="en-US" altLang="en-US" dirty="0" smtClean="0"/>
          </a:p>
          <a:p>
            <a:r>
              <a:rPr lang="en-US" altLang="en-US" dirty="0" smtClean="0"/>
              <a:t>That is the ideal, but here is the reality:  It is often the case that you are NOT fully confident about the DAG.  For example, you might be sure that A causes D, but you are and the literature are not so sure that A causes E.  Or, perhaps you know that B causes E, but you are not so sure that B causes D.  What should you do?  Perhaps you figure you should take the conservative route and adjust for all confounding that is conceivable?  Is there any downside to this?</a:t>
            </a:r>
          </a:p>
        </p:txBody>
      </p:sp>
      <p:sp>
        <p:nvSpPr>
          <p:cNvPr id="122883" name="Slide Number Placeholder 3"/>
          <p:cNvSpPr>
            <a:spLocks noGrp="1"/>
          </p:cNvSpPr>
          <p:nvPr>
            <p:ph type="sldNum" sz="quarter" idx="5"/>
          </p:nvPr>
        </p:nvSpPr>
        <p:spPr>
          <a:noFill/>
        </p:spPr>
        <p:txBody>
          <a:bodyPr/>
          <a:lstStyle/>
          <a:p>
            <a:fld id="{4990D2F1-4D44-480F-9E5C-B9660729B602}" type="slidenum">
              <a:rPr lang="en-US" altLang="en-US" smtClean="0"/>
              <a:pPr/>
              <a:t>36</a:t>
            </a:fld>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1031"/>
          <p:cNvSpPr>
            <a:spLocks noGrp="1" noChangeArrowheads="1"/>
          </p:cNvSpPr>
          <p:nvPr>
            <p:ph type="sldNum" sz="quarter" idx="5"/>
          </p:nvPr>
        </p:nvSpPr>
        <p:spPr>
          <a:noFill/>
        </p:spPr>
        <p:txBody>
          <a:bodyPr/>
          <a:lstStyle/>
          <a:p>
            <a:fld id="{F4122B2C-5865-43A0-A674-283EE45F56A6}" type="slidenum">
              <a:rPr lang="en-US" altLang="en-US" smtClean="0"/>
              <a:pPr/>
              <a:t>37</a:t>
            </a:fld>
            <a:endParaRPr lang="en-US" altLang="en-US" smtClean="0"/>
          </a:p>
        </p:txBody>
      </p:sp>
      <p:sp>
        <p:nvSpPr>
          <p:cNvPr id="125954" name="Rectangle 2"/>
          <p:cNvSpPr>
            <a:spLocks noGrp="1" noRot="1" noChangeAspect="1" noChangeArrowheads="1" noTextEdit="1"/>
          </p:cNvSpPr>
          <p:nvPr>
            <p:ph type="sldImg"/>
          </p:nvPr>
        </p:nvSpPr>
        <p:spPr>
          <a:xfrm>
            <a:off x="2251075" y="709613"/>
            <a:ext cx="2487613" cy="3482975"/>
          </a:xfrm>
          <a:ln/>
        </p:spPr>
      </p:sp>
      <p:sp>
        <p:nvSpPr>
          <p:cNvPr id="125955" name="Rectangle 3"/>
          <p:cNvSpPr>
            <a:spLocks noGrp="1" noChangeArrowheads="1"/>
          </p:cNvSpPr>
          <p:nvPr>
            <p:ph type="body" idx="1"/>
          </p:nvPr>
        </p:nvSpPr>
        <p:spPr>
          <a:xfrm>
            <a:off x="895350" y="4433888"/>
            <a:ext cx="5146675" cy="4200525"/>
          </a:xfrm>
          <a:noFill/>
          <a:ln/>
        </p:spPr>
        <p:txBody>
          <a:bodyPr/>
          <a:lstStyle/>
          <a:p>
            <a:r>
              <a:rPr lang="en-US" altLang="en-US" smtClean="0"/>
              <a:t>To address this, let’s go back to our original motivating example of smoking, carrying matches, and lung cancer.  Here, in the crude table, we are looking at the effect of smoking on lung cancer.  The crude association shoes a strong effect; the odds ratio is 21.  What if we now stratified on carrying matches?  The two stratum-specific measures of association are both 21.  What would we report as the final answer, the crude and its associated 95% CI or the adjusted estimate and its 95% CI?  </a:t>
            </a:r>
          </a:p>
          <a:p>
            <a:endParaRPr lang="en-US" altLang="en-US" smtClean="0"/>
          </a:p>
          <a:p>
            <a:endParaRPr lang="en-US" altLang="en-US" smtClean="0"/>
          </a:p>
          <a:p>
            <a:r>
              <a:rPr lang="en-US" altLang="en-US" smtClean="0"/>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031"/>
          <p:cNvSpPr>
            <a:spLocks noGrp="1" noChangeArrowheads="1"/>
          </p:cNvSpPr>
          <p:nvPr>
            <p:ph type="sldNum" sz="quarter" idx="5"/>
          </p:nvPr>
        </p:nvSpPr>
        <p:spPr>
          <a:noFill/>
        </p:spPr>
        <p:txBody>
          <a:bodyPr/>
          <a:lstStyle/>
          <a:p>
            <a:fld id="{E4435A3E-CA5C-4F1A-8BDE-F63EF9FADFBA}" type="slidenum">
              <a:rPr lang="en-US" altLang="en-US" smtClean="0"/>
              <a:pPr/>
              <a:t>38</a:t>
            </a:fld>
            <a:endParaRPr lang="en-US" altLang="en-US" smtClean="0"/>
          </a:p>
        </p:txBody>
      </p:sp>
      <p:sp>
        <p:nvSpPr>
          <p:cNvPr id="129026" name="Rectangle 2"/>
          <p:cNvSpPr>
            <a:spLocks noGrp="1" noRot="1" noChangeAspect="1" noChangeArrowheads="1" noTextEdit="1"/>
          </p:cNvSpPr>
          <p:nvPr>
            <p:ph type="sldImg"/>
          </p:nvPr>
        </p:nvSpPr>
        <p:spPr>
          <a:xfrm>
            <a:off x="2251075" y="709613"/>
            <a:ext cx="2487613" cy="3482975"/>
          </a:xfrm>
          <a:ln/>
        </p:spPr>
      </p:sp>
      <p:sp>
        <p:nvSpPr>
          <p:cNvPr id="129027" name="Rectangle 3"/>
          <p:cNvSpPr>
            <a:spLocks noGrp="1" noChangeArrowheads="1"/>
          </p:cNvSpPr>
          <p:nvPr>
            <p:ph type="body" idx="1"/>
          </p:nvPr>
        </p:nvSpPr>
        <p:spPr>
          <a:xfrm>
            <a:off x="895350" y="4433888"/>
            <a:ext cx="5146675" cy="4200525"/>
          </a:xfrm>
          <a:noFill/>
          <a:ln/>
        </p:spPr>
        <p:txBody>
          <a:bodyPr/>
          <a:lstStyle/>
          <a:p>
            <a:endParaRPr lang="en-US" altLang="en-US" smtClean="0"/>
          </a:p>
          <a:p>
            <a:r>
              <a:rPr lang="en-US" altLang="en-US" smtClean="0"/>
              <a:t>The answer is that we suffered a penalty in terms of statistical precision when we stratified.  We should choose the crude. Look at the width of the crude and adjusted odds ratios.  As you can see, the 95% confidence interval for the crude estimate is 16.4 to 26.9 compared to 14.2 to 31.1 for the adjusted.  </a:t>
            </a:r>
          </a:p>
          <a:p>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ln/>
        </p:spPr>
      </p:sp>
      <p:sp>
        <p:nvSpPr>
          <p:cNvPr id="131074" name="Notes Placeholder 2"/>
          <p:cNvSpPr>
            <a:spLocks noGrp="1"/>
          </p:cNvSpPr>
          <p:nvPr>
            <p:ph type="body" idx="1"/>
          </p:nvPr>
        </p:nvSpPr>
        <p:spPr>
          <a:noFill/>
          <a:ln/>
        </p:spPr>
        <p:txBody>
          <a:bodyPr/>
          <a:lstStyle/>
          <a:p>
            <a:r>
              <a:rPr lang="en-US" altLang="en-US" smtClean="0"/>
              <a:t>Of course, you might say that you would have never adjusted for matches in the first place because it would have never been indicated by your DAG. If you did say this, you would be right.  There is no evidence that matches cause lung cancer such that we should have never stratified on it.    </a:t>
            </a:r>
          </a:p>
          <a:p>
            <a:endParaRPr lang="en-US" altLang="en-US" smtClean="0"/>
          </a:p>
          <a:p>
            <a:r>
              <a:rPr lang="en-US" altLang="en-US" smtClean="0"/>
              <a:t>Hence, this example illustrates why you don’t want to adjust for things that you don’t need to, things that are not indicated by your DAG.  This is because they can decrease precision.</a:t>
            </a:r>
          </a:p>
          <a:p>
            <a:endParaRPr lang="en-US" altLang="en-US" smtClean="0"/>
          </a:p>
        </p:txBody>
      </p:sp>
      <p:sp>
        <p:nvSpPr>
          <p:cNvPr id="131075" name="Slide Number Placeholder 3"/>
          <p:cNvSpPr>
            <a:spLocks noGrp="1"/>
          </p:cNvSpPr>
          <p:nvPr>
            <p:ph type="sldNum" sz="quarter" idx="5"/>
          </p:nvPr>
        </p:nvSpPr>
        <p:spPr>
          <a:noFill/>
        </p:spPr>
        <p:txBody>
          <a:bodyPr/>
          <a:lstStyle/>
          <a:p>
            <a:fld id="{37208FCC-36AC-49C6-BC03-67F77136FEB0}" type="slidenum">
              <a:rPr lang="en-US" altLang="en-US" smtClean="0"/>
              <a:pPr/>
              <a:t>39</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031"/>
          <p:cNvSpPr>
            <a:spLocks noGrp="1" noChangeArrowheads="1"/>
          </p:cNvSpPr>
          <p:nvPr>
            <p:ph type="sldNum" sz="quarter" idx="5"/>
          </p:nvPr>
        </p:nvSpPr>
        <p:spPr>
          <a:noFill/>
        </p:spPr>
        <p:txBody>
          <a:bodyPr/>
          <a:lstStyle/>
          <a:p>
            <a:fld id="{A050FD02-9A8F-40AA-9ED7-F8A5D72D7CD4}" type="slidenum">
              <a:rPr lang="en-US" altLang="en-US" smtClean="0"/>
              <a:pPr/>
              <a:t>40</a:t>
            </a:fld>
            <a:endParaRPr lang="en-US" altLang="en-US" smtClean="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pPr marL="228600" indent="-228600">
              <a:lnSpc>
                <a:spcPct val="90000"/>
              </a:lnSpc>
            </a:pPr>
            <a:r>
              <a:rPr lang="en-US" altLang="en-US" dirty="0" smtClean="0"/>
              <a:t>So, this is the first adverse manifestation of stratification that we have observed.  Heretofore, it was always all good.  Stratification was useful to assess for effect-measure modification and also useful to get rid of the bias from confounding.  </a:t>
            </a:r>
            <a:r>
              <a:rPr lang="en-US" altLang="en-US" dirty="0" smtClean="0"/>
              <a:t>Now, we see that adjustment can be accompanied by a decrease in precision,</a:t>
            </a:r>
            <a:r>
              <a:rPr lang="en-US" altLang="en-US" baseline="0" dirty="0" smtClean="0"/>
              <a:t> and a</a:t>
            </a:r>
            <a:r>
              <a:rPr lang="en-US" altLang="en-US" dirty="0" smtClean="0"/>
              <a:t> </a:t>
            </a:r>
            <a:r>
              <a:rPr lang="en-US" altLang="en-US" dirty="0" smtClean="0"/>
              <a:t>decrease in precision from stratification is indeed a </a:t>
            </a:r>
            <a:r>
              <a:rPr lang="en-US" altLang="en-US" dirty="0" smtClean="0"/>
              <a:t>shortcoming</a:t>
            </a:r>
            <a:r>
              <a:rPr lang="en-US" altLang="en-US" baseline="0" dirty="0" smtClean="0"/>
              <a:t> for many analyses with limited sample size.</a:t>
            </a:r>
            <a:r>
              <a:rPr lang="en-US" altLang="en-US" dirty="0" smtClean="0"/>
              <a:t>   </a:t>
            </a:r>
            <a:r>
              <a:rPr lang="en-US" altLang="en-US" dirty="0" smtClean="0"/>
              <a:t>Whether or not adjustment will decrease precision is </a:t>
            </a:r>
            <a:r>
              <a:rPr lang="en-US" altLang="en-US" dirty="0" smtClean="0"/>
              <a:t>a </a:t>
            </a:r>
            <a:r>
              <a:rPr lang="en-US" altLang="en-US" dirty="0" smtClean="0"/>
              <a:t>complicated story because adjustment can increase or decrease standard errors (and hence confidence intervals) depending upon a number of factors including:  </a:t>
            </a:r>
          </a:p>
          <a:p>
            <a:pPr marL="228600" indent="-228600">
              <a:lnSpc>
                <a:spcPct val="90000"/>
              </a:lnSpc>
              <a:buFontTx/>
              <a:buAutoNum type="alphaLcParenR"/>
            </a:pPr>
            <a:r>
              <a:rPr lang="en-US" altLang="en-US" dirty="0" smtClean="0"/>
              <a:t>The nature of the outcome: binary vs. interval scale.  In this class, we have only been talking about binary outcomes, but some of the effects of adjustment are different in the case of interval scale.</a:t>
            </a:r>
          </a:p>
          <a:p>
            <a:pPr marL="228600" indent="-228600">
              <a:lnSpc>
                <a:spcPct val="90000"/>
              </a:lnSpc>
              <a:buFontTx/>
              <a:buAutoNum type="alphaLcParenR"/>
            </a:pPr>
            <a:r>
              <a:rPr lang="en-US" altLang="en-US" dirty="0" smtClean="0"/>
              <a:t> the measure of association desired, be it odds ratio vs. risk ratio vs. other.</a:t>
            </a:r>
          </a:p>
          <a:p>
            <a:pPr marL="228600" indent="-228600">
              <a:lnSpc>
                <a:spcPct val="90000"/>
              </a:lnSpc>
              <a:buFontTx/>
              <a:buAutoNum type="alphaLcParenR"/>
            </a:pPr>
            <a:r>
              <a:rPr lang="en-US" altLang="en-US" dirty="0" smtClean="0"/>
              <a:t> the method used for adjustment, in other words, Woolf vs. Mantel-</a:t>
            </a:r>
            <a:r>
              <a:rPr lang="en-US" altLang="en-US" dirty="0" err="1" smtClean="0"/>
              <a:t>Haenszel</a:t>
            </a:r>
            <a:r>
              <a:rPr lang="en-US" altLang="en-US" dirty="0" smtClean="0"/>
              <a:t> vs. </a:t>
            </a:r>
            <a:r>
              <a:rPr lang="en-US" altLang="en-US" dirty="0" smtClean="0"/>
              <a:t>a maximum </a:t>
            </a:r>
            <a:r>
              <a:rPr lang="en-US" altLang="en-US" dirty="0" smtClean="0"/>
              <a:t>likelihood </a:t>
            </a:r>
            <a:r>
              <a:rPr lang="en-US" altLang="en-US" dirty="0" smtClean="0"/>
              <a:t>estimation-based</a:t>
            </a:r>
            <a:r>
              <a:rPr lang="en-US" altLang="en-US" baseline="0" dirty="0" smtClean="0"/>
              <a:t> regression technique</a:t>
            </a:r>
            <a:r>
              <a:rPr lang="en-US" altLang="en-US" dirty="0" smtClean="0"/>
              <a:t>, for </a:t>
            </a:r>
            <a:r>
              <a:rPr lang="en-US" altLang="en-US" dirty="0" smtClean="0"/>
              <a:t>example, logistic regression</a:t>
            </a:r>
          </a:p>
          <a:p>
            <a:pPr marL="228600" indent="-228600">
              <a:lnSpc>
                <a:spcPct val="90000"/>
              </a:lnSpc>
              <a:buFontTx/>
              <a:buAutoNum type="alphaLcParenR"/>
            </a:pPr>
            <a:r>
              <a:rPr lang="en-US" altLang="en-US" dirty="0" smtClean="0"/>
              <a:t> </a:t>
            </a:r>
            <a:r>
              <a:rPr lang="en-US" altLang="en-US" dirty="0" smtClean="0"/>
              <a:t>and, </a:t>
            </a:r>
            <a:r>
              <a:rPr lang="en-US" altLang="en-US" dirty="0" smtClean="0"/>
              <a:t>finally, the strength of association between the potential confounding factor and the exposure and disease, respectively.  </a:t>
            </a:r>
          </a:p>
          <a:p>
            <a:pPr marL="228600" indent="-228600">
              <a:lnSpc>
                <a:spcPct val="90000"/>
              </a:lnSpc>
              <a:buFontTx/>
              <a:buAutoNum type="alphaLcParenR"/>
            </a:pPr>
            <a:endParaRPr lang="en-US" altLang="en-US" dirty="0" smtClean="0"/>
          </a:p>
          <a:p>
            <a:pPr marL="228600" indent="-228600">
              <a:lnSpc>
                <a:spcPct val="90000"/>
              </a:lnSpc>
            </a:pPr>
            <a:r>
              <a:rPr lang="en-US" altLang="en-US" dirty="0" smtClean="0"/>
              <a:t>This is complex and nothing most people can easily predict or commit to memory.  Some statisticians can predict the effect on variance, but most other mere mortals cannot.  However, the good news is that adjustment for strong confounders removes bias and typically often improves precision as well.  This is a win-win situation.</a:t>
            </a:r>
          </a:p>
          <a:p>
            <a:pPr marL="228600" indent="-228600">
              <a:lnSpc>
                <a:spcPct val="90000"/>
              </a:lnSpc>
            </a:pPr>
            <a:endParaRPr lang="en-US" altLang="en-US" dirty="0" smtClean="0"/>
          </a:p>
          <a:p>
            <a:pPr marL="228600" indent="-228600">
              <a:lnSpc>
                <a:spcPct val="90000"/>
              </a:lnSpc>
            </a:pPr>
            <a:r>
              <a:rPr lang="en-US" altLang="en-US" dirty="0" smtClean="0"/>
              <a:t>The bad news is that adjustment for non-confounders or less-than-strong confounders can often (but not always) worsen precision.  This is the source of a lot of consternation.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31"/>
          <p:cNvSpPr>
            <a:spLocks noGrp="1" noChangeArrowheads="1"/>
          </p:cNvSpPr>
          <p:nvPr>
            <p:ph type="sldNum" sz="quarter" idx="5"/>
          </p:nvPr>
        </p:nvSpPr>
        <p:spPr>
          <a:noFill/>
        </p:spPr>
        <p:txBody>
          <a:bodyPr/>
          <a:lstStyle/>
          <a:p>
            <a:fld id="{CE71ED89-4611-40C3-82F0-F7FAFA1DBC9E}" type="slidenum">
              <a:rPr lang="en-US" altLang="en-US" smtClean="0"/>
              <a:pPr/>
              <a:t>5</a:t>
            </a:fld>
            <a:endParaRPr lang="en-US" altLang="en-US" smtClean="0"/>
          </a:p>
        </p:txBody>
      </p:sp>
      <p:sp>
        <p:nvSpPr>
          <p:cNvPr id="43010" name="Rectangle 2"/>
          <p:cNvSpPr>
            <a:spLocks noGrp="1" noRot="1" noChangeAspect="1" noChangeArrowheads="1" noTextEdit="1"/>
          </p:cNvSpPr>
          <p:nvPr>
            <p:ph type="sldImg"/>
          </p:nvPr>
        </p:nvSpPr>
        <p:spPr>
          <a:xfrm>
            <a:off x="2232025" y="706438"/>
            <a:ext cx="2486025" cy="3481387"/>
          </a:xfrm>
          <a:ln/>
        </p:spPr>
      </p:sp>
      <p:sp>
        <p:nvSpPr>
          <p:cNvPr id="43011" name="Rectangle 3"/>
          <p:cNvSpPr>
            <a:spLocks noGrp="1" noChangeArrowheads="1"/>
          </p:cNvSpPr>
          <p:nvPr>
            <p:ph type="body" idx="1"/>
          </p:nvPr>
        </p:nvSpPr>
        <p:spPr>
          <a:xfrm>
            <a:off x="398463" y="4433888"/>
            <a:ext cx="6264275" cy="4200525"/>
          </a:xfrm>
          <a:noFill/>
          <a:ln/>
        </p:spPr>
        <p:txBody>
          <a:bodyPr/>
          <a:lstStyle/>
          <a:p>
            <a:r>
              <a:rPr lang="en-US" altLang="en-US" dirty="0" smtClean="0"/>
              <a:t>Here are the rough guidelines that we presented at the end of class last week when we concluded that whether to report or ignore interaction requires substantive, statistical, and practical considerations.    There are no absolute rules to use.  </a:t>
            </a:r>
          </a:p>
          <a:p>
            <a:endParaRPr lang="en-US" altLang="en-US" dirty="0" smtClean="0"/>
          </a:p>
          <a:p>
            <a:r>
              <a:rPr lang="en-US" altLang="en-US" dirty="0" smtClean="0"/>
              <a:t>Let’s say we are looking at the association between a given exposure and a given disease and we are interested in evaluating the effect of a third variable that has two levels: present and absent.  We are evaluating the effect of this third variable because we depicted it as a cause of the outcome in our DAG or something that is related to a cause of the outcome.  In these two columns you see the stratum-specific measures of association; in this example, we are using risk ratios such that we are concerned about statistical interaction on the multiplicative scale.  In this column is the p value for the test of homogeneity (or heterogeneity), and here is our suggestion or recommendation in terms of whether to report or ignore interaction.</a:t>
            </a:r>
          </a:p>
          <a:p>
            <a:endParaRPr lang="en-US" altLang="en-US" dirty="0" smtClean="0"/>
          </a:p>
          <a:p>
            <a:r>
              <a:rPr lang="en-US" altLang="en-US" dirty="0" smtClean="0"/>
              <a:t>If the two strata give results of 2.3 and 2.6 and a p-value for the test of heterogeneity of 0.45, what should we do with it?  We should ignore this difference and not report the presence of interaction.  What if the p value is 0.001?  This is an example of where we should still ignore it because this difference really is pretty small from a substantive perspective -- not substantively meaningful.  What if we got 2.0 in one stratum and 20 in another and a p value of 0.001.  This is worth reporting.  However, if we saw a difference of 2 and 20 and a p value of 0.1, we still might want to report or show this interaction rather than ignoring it.  As the p value gets higher, I would be less and less interested in reporting and more and more interested in just lumping the stratum together.  How about a difference between 3 and 4.5?  This is not that big a difference in clinical or biological terms. Hence I would probably ignore it if the p value was 0.3 and be on the fence about it even if the p value was very small.  Finally, how about in the presence of what appears to be qualitative interaction.  I would have a lower threshold to report it, perhaps even up to a p value of 0.15.  Again, the p value does not have any different meaning here than in other </a:t>
            </a:r>
            <a:r>
              <a:rPr lang="en-US" altLang="en-US" dirty="0" smtClean="0"/>
              <a:t>contexts, </a:t>
            </a:r>
            <a:r>
              <a:rPr lang="en-US" altLang="en-US" dirty="0" smtClean="0"/>
              <a:t>and I am not saying that a p of 0.15 is statistically significant.  I am just stating that it is reasonable to report </a:t>
            </a:r>
            <a:r>
              <a:rPr lang="en-US" altLang="en-US" dirty="0" smtClean="0"/>
              <a:t>stratum-specific </a:t>
            </a:r>
            <a:r>
              <a:rPr lang="en-US" altLang="en-US" dirty="0" smtClean="0"/>
              <a:t>differences of large magnitude, even if the p value is up to 0.15.  Such a report still requires dedicated confirmation in other </a:t>
            </a:r>
            <a:r>
              <a:rPr lang="en-US" altLang="en-US" dirty="0" smtClean="0"/>
              <a:t>future studies</a:t>
            </a:r>
            <a:r>
              <a:rPr lang="en-US" altLang="en-US" dirty="0" smtClean="0"/>
              <a:t>, hopefully with adequate statistical power.</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p:spPr>
        <p:txBody>
          <a:bodyPr/>
          <a:lstStyle/>
          <a:p>
            <a:fld id="{33FB8447-D1FF-4F67-A053-91DB8F06E02C}" type="slidenum">
              <a:rPr lang="en-US" altLang="en-US" smtClean="0"/>
              <a:pPr/>
              <a:t>41</a:t>
            </a:fld>
            <a:endParaRPr lang="en-US" altLang="en-US" smtClean="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xfrm>
            <a:off x="277813" y="4427538"/>
            <a:ext cx="6186487" cy="4195762"/>
          </a:xfrm>
          <a:noFill/>
          <a:ln/>
        </p:spPr>
        <p:txBody>
          <a:bodyPr/>
          <a:lstStyle/>
          <a:p>
            <a:r>
              <a:rPr lang="en-US" altLang="en-US" dirty="0" smtClean="0"/>
              <a:t>Let’s look at another example.  Remember our </a:t>
            </a:r>
            <a:r>
              <a:rPr lang="en-US" altLang="en-US" dirty="0" smtClean="0"/>
              <a:t>earlier question </a:t>
            </a:r>
            <a:r>
              <a:rPr lang="en-US" altLang="en-US" dirty="0" smtClean="0"/>
              <a:t>looking at the effect of spermicide use and the development of Down Syndrome.  Remember after we stratified by maternal age, we saw these two stratum-specific estimates: 3.4 and 5.7.  We were suspicious because of the small numbers in some of the cells that the stratum-specific estimates differed only because of sampling error.  When we went ahead and performed a test of homogeneity, we found it was 0.71 and so we were willing to pass on interaction (i.e., not report it), and now we need to finish our work.  </a:t>
            </a:r>
          </a:p>
          <a:p>
            <a:endParaRPr lang="en-US" altLang="en-US" dirty="0" smtClean="0"/>
          </a:p>
          <a:p>
            <a:r>
              <a:rPr lang="en-US" altLang="en-US" dirty="0" smtClean="0"/>
              <a:t>Here, the crude estimate is </a:t>
            </a:r>
            <a:r>
              <a:rPr lang="en-US" altLang="en-US" dirty="0" smtClean="0"/>
              <a:t>3.5.  </a:t>
            </a:r>
            <a:r>
              <a:rPr lang="en-US" altLang="en-US" dirty="0" smtClean="0"/>
              <a:t>The adjusted OR by Woolf method is 3.82 and adjusted OR by M-H is 3.78; both are essentially 3.8.  What should we report as our final answer, the crude (95% CI) or the adjusted (95% CI) estimate?  Or, do we need more information?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031"/>
          <p:cNvSpPr>
            <a:spLocks noGrp="1" noChangeArrowheads="1"/>
          </p:cNvSpPr>
          <p:nvPr>
            <p:ph type="sldNum" sz="quarter" idx="5"/>
          </p:nvPr>
        </p:nvSpPr>
        <p:spPr>
          <a:noFill/>
        </p:spPr>
        <p:txBody>
          <a:bodyPr/>
          <a:lstStyle/>
          <a:p>
            <a:fld id="{539E020A-BDC6-47AA-9162-3EC76042A1E4}" type="slidenum">
              <a:rPr lang="en-US" altLang="en-US" smtClean="0"/>
              <a:pPr/>
              <a:t>42</a:t>
            </a:fld>
            <a:endParaRPr lang="en-US" altLang="en-US" smtClean="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xfrm>
            <a:off x="277813" y="4427538"/>
            <a:ext cx="6186487" cy="4195762"/>
          </a:xfrm>
          <a:noFill/>
          <a:ln/>
        </p:spPr>
        <p:txBody>
          <a:bodyPr/>
          <a:lstStyle/>
          <a:p>
            <a:r>
              <a:rPr lang="en-US" altLang="en-US" smtClean="0"/>
              <a:t>All 3 answers are defensible.  Notice that adjustment does change the point estimate a bit from 3.5 to 3.8.  You might consider this useful if you believe it is changing because you have accounted for confounding.  If that is the case, you probably chose B, the adjusted answer.  However, again, adjustment results in loss of precision.  If this bothered you, and you did not think that age was a confounder, then you probably chose A, the crude answer.  Or, if this substantive field is unfamiliar to you, then you might have rightfully said that you needed more external information about age.    </a:t>
            </a:r>
          </a:p>
          <a:p>
            <a:endParaRPr lang="en-US" altLang="en-US" smtClean="0"/>
          </a:p>
          <a:p>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a:ln/>
        </p:spPr>
      </p:sp>
      <p:sp>
        <p:nvSpPr>
          <p:cNvPr id="141314" name="Notes Placeholder 2"/>
          <p:cNvSpPr>
            <a:spLocks noGrp="1"/>
          </p:cNvSpPr>
          <p:nvPr>
            <p:ph type="body" idx="1"/>
          </p:nvPr>
        </p:nvSpPr>
        <p:spPr>
          <a:noFill/>
          <a:ln/>
        </p:spPr>
        <p:txBody>
          <a:bodyPr/>
          <a:lstStyle/>
          <a:p>
            <a:r>
              <a:rPr lang="en-US" altLang="en-US" smtClean="0"/>
              <a:t>I am sure that many of you are already drawing your own DAGs for this system, and if you are, you are probably realizing that it all comes down to this edge, in red.  If you believe it exists, you will control for age and accept whatever final adjusted answer you get.  If you don’t believe it exists, then you don’t have to adjust for age. However, what if during the design of the study, you simply don’t know the answer, i.e., the available literature is inconclusive? </a:t>
            </a:r>
          </a:p>
        </p:txBody>
      </p:sp>
      <p:sp>
        <p:nvSpPr>
          <p:cNvPr id="141315" name="Slide Number Placeholder 3"/>
          <p:cNvSpPr>
            <a:spLocks noGrp="1"/>
          </p:cNvSpPr>
          <p:nvPr>
            <p:ph type="sldNum" sz="quarter" idx="5"/>
          </p:nvPr>
        </p:nvSpPr>
        <p:spPr>
          <a:noFill/>
        </p:spPr>
        <p:txBody>
          <a:bodyPr/>
          <a:lstStyle/>
          <a:p>
            <a:fld id="{82327EE6-C6DB-439F-ABA3-0DD0DD12FFA3}" type="slidenum">
              <a:rPr lang="en-US" altLang="en-US" smtClean="0"/>
              <a:pPr/>
              <a:t>43</a:t>
            </a:fld>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1031"/>
          <p:cNvSpPr>
            <a:spLocks noGrp="1" noChangeArrowheads="1"/>
          </p:cNvSpPr>
          <p:nvPr>
            <p:ph type="sldNum" sz="quarter" idx="5"/>
          </p:nvPr>
        </p:nvSpPr>
        <p:spPr>
          <a:noFill/>
        </p:spPr>
        <p:txBody>
          <a:bodyPr/>
          <a:lstStyle/>
          <a:p>
            <a:fld id="{9B6642F3-37F4-421F-8A5C-F076238A058C}" type="slidenum">
              <a:rPr lang="en-US" altLang="en-US" smtClean="0"/>
              <a:pPr/>
              <a:t>44</a:t>
            </a:fld>
            <a:endParaRPr lang="en-US" altLang="en-US" smtClean="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pPr>
              <a:lnSpc>
                <a:spcPct val="90000"/>
              </a:lnSpc>
            </a:pPr>
            <a:r>
              <a:rPr lang="en-US" altLang="en-US" sz="900" dirty="0" smtClean="0"/>
              <a:t>It turns out that there is not one correct answer, and that the </a:t>
            </a:r>
            <a:r>
              <a:rPr lang="en-US" altLang="en-US" sz="900" dirty="0" err="1" smtClean="0"/>
              <a:t>methodologic</a:t>
            </a:r>
            <a:r>
              <a:rPr lang="en-US" altLang="en-US" sz="900" dirty="0" smtClean="0"/>
              <a:t> literature is inconsistent about what to do.  The inconsistency in the literature is a manifestation of what is called the bias-variance tradeoff, something that you will see again in the next 3 quarters in our Biostatistics sequence.  The tension is between trying to get the most valid answer, or at least not a very biased answer, but without having to take unnecessary penalties in precision.  This tension comes up all of the time.  The tension is just how close is close enough when looking for an unbiased answer and how much increased variance are you willing to take to get a nearly unbiased answer?</a:t>
            </a:r>
          </a:p>
          <a:p>
            <a:pPr>
              <a:lnSpc>
                <a:spcPct val="90000"/>
              </a:lnSpc>
            </a:pPr>
            <a:endParaRPr lang="en-US" altLang="en-US" sz="900" dirty="0" smtClean="0"/>
          </a:p>
          <a:p>
            <a:pPr>
              <a:lnSpc>
                <a:spcPct val="90000"/>
              </a:lnSpc>
            </a:pPr>
            <a:r>
              <a:rPr lang="en-US" altLang="en-US" sz="900" dirty="0" smtClean="0"/>
              <a:t>In our view, a scientifically rigorous approach to this is to first create a DAG with all of the “potential” confounders.  In other words, include all variables which you strongly believe to be common causes of E and D as well as those you are unsure about.  </a:t>
            </a:r>
            <a:r>
              <a:rPr lang="en-US" altLang="en-US" sz="900" dirty="0" smtClean="0"/>
              <a:t>Include all of the “inclusive” edges we spoke of earlier.  Prior </a:t>
            </a:r>
            <a:r>
              <a:rPr lang="en-US" altLang="en-US" sz="900" dirty="0" smtClean="0"/>
              <a:t>to adjustment, create two lists:  On one list, the “A” list, would be those factors for which you will accept the adjusted result no matter how </a:t>
            </a:r>
            <a:r>
              <a:rPr lang="en-US" altLang="en-US" sz="900" dirty="0" smtClean="0"/>
              <a:t>small (or large) </a:t>
            </a:r>
            <a:r>
              <a:rPr lang="en-US" altLang="en-US" sz="900" dirty="0" smtClean="0"/>
              <a:t>the difference from the crude.  These are factors you just believe </a:t>
            </a:r>
            <a:r>
              <a:rPr lang="en-US" altLang="en-US" sz="900" dirty="0" smtClean="0"/>
              <a:t>strongly </a:t>
            </a:r>
            <a:r>
              <a:rPr lang="en-US" altLang="en-US" sz="900" dirty="0" smtClean="0"/>
              <a:t>to be confounders based on your subject matter </a:t>
            </a:r>
            <a:r>
              <a:rPr lang="en-US" altLang="en-US" sz="900" dirty="0" smtClean="0"/>
              <a:t>knowledge (i.e.,</a:t>
            </a:r>
            <a:r>
              <a:rPr lang="en-US" altLang="en-US" sz="900" baseline="0" dirty="0" smtClean="0"/>
              <a:t> review of the scientific knowledge)</a:t>
            </a:r>
            <a:r>
              <a:rPr lang="en-US" altLang="en-US" sz="900" dirty="0" smtClean="0"/>
              <a:t>.  </a:t>
            </a:r>
            <a:r>
              <a:rPr lang="en-US" altLang="en-US" sz="900" dirty="0" smtClean="0"/>
              <a:t>An example might be age when looking at the association between hypertension and coronary artery disease.  </a:t>
            </a:r>
          </a:p>
          <a:p>
            <a:pPr>
              <a:lnSpc>
                <a:spcPct val="90000"/>
              </a:lnSpc>
            </a:pPr>
            <a:endParaRPr lang="en-US" altLang="en-US" sz="900" dirty="0" smtClean="0"/>
          </a:p>
          <a:p>
            <a:pPr>
              <a:lnSpc>
                <a:spcPct val="90000"/>
              </a:lnSpc>
            </a:pPr>
            <a:r>
              <a:rPr lang="en-US" altLang="en-US" sz="900" dirty="0" smtClean="0"/>
              <a:t>On another list, the “B” list, would be those factors which you are not sure about.  They might be confounders but you honestly don’t know because you are not sure about one or both of the causal relationships between that factor and exposure and/or that factor and outcome.  For example, you might be sure that they are associated with outcome but not sure they are associated with exposure. For these, </a:t>
            </a:r>
            <a:r>
              <a:rPr lang="en-US" altLang="en-US" sz="900" dirty="0" smtClean="0"/>
              <a:t>the</a:t>
            </a:r>
            <a:r>
              <a:rPr lang="en-US" altLang="en-US" sz="900" baseline="0" dirty="0" smtClean="0"/>
              <a:t> advice is that you</a:t>
            </a:r>
            <a:r>
              <a:rPr lang="en-US" altLang="en-US" sz="900" dirty="0" smtClean="0"/>
              <a:t> </a:t>
            </a:r>
            <a:r>
              <a:rPr lang="en-US" altLang="en-US" sz="900" dirty="0" smtClean="0"/>
              <a:t>accept the adjusted result only if it meaningfully differs from the crude (with some pre-specified difference, e.g., 5 to 10%).   For these factors, if they are not causing a large bias (i.e., the adjusted is no more than, say, 10% from crude) you would be willing to forego the bias for greater precision.  This approach in deciding whether to control for a variable or not is called the “change-in-estimate” or “change-in-coefficient” approach.   </a:t>
            </a:r>
          </a:p>
          <a:p>
            <a:pPr>
              <a:lnSpc>
                <a:spcPct val="90000"/>
              </a:lnSpc>
            </a:pPr>
            <a:endParaRPr lang="en-US" altLang="en-US" sz="900" dirty="0" smtClean="0"/>
          </a:p>
          <a:p>
            <a:pPr>
              <a:lnSpc>
                <a:spcPct val="90000"/>
              </a:lnSpc>
            </a:pPr>
            <a:r>
              <a:rPr lang="en-US" altLang="en-US" sz="900" dirty="0" smtClean="0"/>
              <a:t>These kind of bias-variance tradeoff decisions are actually being made all of the time in statistical analyses.  They come up when we need to decide whether certain types of statistical models which we know may not be 100% accurate (i.e., could be slightly biased) but do offer the promise of much more precise estimates. </a:t>
            </a:r>
          </a:p>
          <a:p>
            <a:pPr>
              <a:lnSpc>
                <a:spcPct val="90000"/>
              </a:lnSpc>
            </a:pPr>
            <a:endParaRPr lang="en-US" altLang="en-US" sz="900" dirty="0" smtClean="0"/>
          </a:p>
          <a:p>
            <a:pPr>
              <a:lnSpc>
                <a:spcPct val="90000"/>
              </a:lnSpc>
            </a:pPr>
            <a:r>
              <a:rPr lang="en-US" altLang="en-US" sz="900" dirty="0" smtClean="0"/>
              <a:t>For some analyses, you may have no factors on the B list.  For other analyses, you would have some factors on B list.  Putting all factors on </a:t>
            </a:r>
            <a:r>
              <a:rPr lang="en-US" altLang="en-US" sz="900" dirty="0" smtClean="0"/>
              <a:t>the A </a:t>
            </a:r>
            <a:r>
              <a:rPr lang="en-US" altLang="en-US" sz="900" dirty="0" smtClean="0"/>
              <a:t>list may seem conservative, but it is not necessarily the right thing to do in that there may be a penalty to take in statistical imprecision for these variables.</a:t>
            </a:r>
          </a:p>
          <a:p>
            <a:pPr>
              <a:lnSpc>
                <a:spcPct val="90000"/>
              </a:lnSpc>
            </a:pPr>
            <a:endParaRPr lang="en-US" altLang="en-US" sz="900"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031"/>
          <p:cNvSpPr>
            <a:spLocks noGrp="1" noChangeArrowheads="1"/>
          </p:cNvSpPr>
          <p:nvPr>
            <p:ph type="sldNum" sz="quarter" idx="5"/>
          </p:nvPr>
        </p:nvSpPr>
        <p:spPr>
          <a:noFill/>
        </p:spPr>
        <p:txBody>
          <a:bodyPr/>
          <a:lstStyle/>
          <a:p>
            <a:fld id="{C36A5080-4D34-46B2-9CF9-0D76FDDFBFB8}" type="slidenum">
              <a:rPr lang="en-US" altLang="en-US" smtClean="0"/>
              <a:pPr/>
              <a:t>45</a:t>
            </a:fld>
            <a:endParaRPr lang="en-US" altLang="en-US" smtClean="0"/>
          </a:p>
        </p:txBody>
      </p:sp>
      <p:sp>
        <p:nvSpPr>
          <p:cNvPr id="145410" name="Rectangle 2"/>
          <p:cNvSpPr>
            <a:spLocks noGrp="1" noRot="1" noChangeAspect="1" noChangeArrowheads="1" noTextEdit="1"/>
          </p:cNvSpPr>
          <p:nvPr>
            <p:ph type="sldImg"/>
          </p:nvPr>
        </p:nvSpPr>
        <p:spPr>
          <a:xfrm>
            <a:off x="2230438" y="706438"/>
            <a:ext cx="2486025" cy="3481387"/>
          </a:xfrm>
          <a:ln/>
        </p:spPr>
      </p:sp>
      <p:sp>
        <p:nvSpPr>
          <p:cNvPr id="145411" name="Rectangle 3"/>
          <p:cNvSpPr>
            <a:spLocks noGrp="1" noChangeArrowheads="1"/>
          </p:cNvSpPr>
          <p:nvPr>
            <p:ph type="body" idx="1"/>
          </p:nvPr>
        </p:nvSpPr>
        <p:spPr>
          <a:xfrm>
            <a:off x="895350" y="4433888"/>
            <a:ext cx="5146675" cy="4200525"/>
          </a:xfrm>
          <a:noFill/>
          <a:ln/>
        </p:spPr>
        <p:txBody>
          <a:bodyPr/>
          <a:lstStyle/>
          <a:p>
            <a:r>
              <a:rPr lang="en-US" altLang="en-US" dirty="0" smtClean="0"/>
              <a:t>So, back to the spermicide use, maternal age, and Down syndrome problem.  If we had placed maternal age on our A list, meaning that we were quite sure that it is a confounder and that this is the best DAG, then we need to adjust for age and accept the adjusted estimate no matter what it is.  In this case, we would accept OR = 3.8 as the final estimate.</a:t>
            </a:r>
          </a:p>
          <a:p>
            <a:endParaRPr lang="en-US" altLang="en-US" dirty="0" smtClean="0"/>
          </a:p>
          <a:p>
            <a:r>
              <a:rPr lang="en-US" altLang="en-US" dirty="0" smtClean="0"/>
              <a:t>On the other hand, you might be unsure after your review of the literature if age is truly related to spermicide use and hence unsure if age is truly is a confounder in your DAG.  In this case, you will place age on your “B” list.  In this case, you should adjust for age in your final estimate only if doing so exceeds your pre-specified change-in-estimate (e.g., 5%)  when comparing crude to adjusted estimates</a:t>
            </a:r>
            <a:r>
              <a:rPr lang="en-US" altLang="en-US" dirty="0" smtClean="0"/>
              <a:t>.  In other words, you will adjust</a:t>
            </a:r>
            <a:r>
              <a:rPr lang="en-US" altLang="en-US" baseline="0" dirty="0" smtClean="0"/>
              <a:t> for age only if makes some difference in the result.  Another way of thinking about this is that you will use your own data (in front of you) to help you decide if the inconclusive edge truly exists or not.  </a:t>
            </a:r>
            <a:endParaRPr lang="en-US" altLang="en-US" dirty="0" smtClean="0"/>
          </a:p>
          <a:p>
            <a:endParaRPr lang="en-US" altLang="en-US" dirty="0" smtClean="0"/>
          </a:p>
          <a:p>
            <a:r>
              <a:rPr lang="en-US" altLang="en-US" dirty="0" smtClean="0"/>
              <a:t>Which of these to choose is up to </a:t>
            </a:r>
            <a:r>
              <a:rPr lang="en-US" altLang="en-US" dirty="0" smtClean="0"/>
              <a:t>you,</a:t>
            </a:r>
            <a:r>
              <a:rPr lang="en-US" altLang="en-US" baseline="0" dirty="0" smtClean="0"/>
              <a:t> based upon your conclusion about the edge from age to spermicide use, </a:t>
            </a:r>
            <a:r>
              <a:rPr lang="en-US" altLang="en-US" dirty="0" smtClean="0"/>
              <a:t>but </a:t>
            </a:r>
            <a:r>
              <a:rPr lang="en-US" altLang="en-US" dirty="0" smtClean="0"/>
              <a:t>whether age is on your “A” or “B” list </a:t>
            </a:r>
            <a:r>
              <a:rPr lang="en-US" altLang="en-US" dirty="0" smtClean="0"/>
              <a:t>or</a:t>
            </a:r>
            <a:r>
              <a:rPr lang="en-US" altLang="en-US" baseline="0" dirty="0" smtClean="0"/>
              <a:t> neither of the lists </a:t>
            </a:r>
            <a:r>
              <a:rPr lang="en-US" altLang="en-US" dirty="0" smtClean="0"/>
              <a:t>should </a:t>
            </a:r>
            <a:r>
              <a:rPr lang="en-US" altLang="en-US" dirty="0" smtClean="0"/>
              <a:t>be pre-specified in your analysis plan.  </a:t>
            </a:r>
            <a:r>
              <a:rPr lang="en-US" altLang="en-US" dirty="0" smtClean="0"/>
              <a:t> You cannot,</a:t>
            </a:r>
            <a:r>
              <a:rPr lang="en-US" altLang="en-US" baseline="0" dirty="0" smtClean="0"/>
              <a:t> for example, adjust for age, see that it changes the crude by 4% but also moves it from a p value of 0.03 to 0.09 and decide that you don’t like it based on what you found.  You need a pre-specified principled approach. </a:t>
            </a:r>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031"/>
          <p:cNvSpPr>
            <a:spLocks noGrp="1" noChangeArrowheads="1"/>
          </p:cNvSpPr>
          <p:nvPr>
            <p:ph type="sldNum" sz="quarter" idx="5"/>
          </p:nvPr>
        </p:nvSpPr>
        <p:spPr>
          <a:noFill/>
        </p:spPr>
        <p:txBody>
          <a:bodyPr/>
          <a:lstStyle/>
          <a:p>
            <a:fld id="{CBFD20BB-AB4F-4C29-B51D-18F0518B7228}" type="slidenum">
              <a:rPr lang="en-US" altLang="en-US" smtClean="0"/>
              <a:pPr/>
              <a:t>46</a:t>
            </a:fld>
            <a:endParaRPr lang="en-US" altLang="en-US" smtClean="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US" altLang="en-US" dirty="0" smtClean="0"/>
              <a:t>Let’s go through a few numerical </a:t>
            </a:r>
            <a:r>
              <a:rPr lang="en-US" altLang="en-US" dirty="0" smtClean="0"/>
              <a:t>examples.  First, let’s assume there is no strong evidence in any of these examples for multiplicative statistical interaction.</a:t>
            </a:r>
            <a:r>
              <a:rPr lang="en-US" altLang="en-US" baseline="0" dirty="0" smtClean="0"/>
              <a:t>  Also, let us say that our pre-specified rule is that any factors that we place on the “B” list will have a 10% change-in-estimate rule in place.  In other words, we will adjust for it only if the adjusted differs from the crude by equal to or greater than 10%.  </a:t>
            </a:r>
            <a:endParaRPr lang="en-US"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a:ln/>
        </p:spPr>
      </p:sp>
      <p:sp>
        <p:nvSpPr>
          <p:cNvPr id="150530" name="Notes Placeholder 2"/>
          <p:cNvSpPr>
            <a:spLocks noGrp="1"/>
          </p:cNvSpPr>
          <p:nvPr>
            <p:ph type="body" idx="1"/>
          </p:nvPr>
        </p:nvSpPr>
        <p:spPr>
          <a:noFill/>
          <a:ln/>
        </p:spPr>
        <p:txBody>
          <a:bodyPr/>
          <a:lstStyle/>
          <a:p>
            <a:r>
              <a:rPr lang="en-US" dirty="0" smtClean="0"/>
              <a:t>There has been a change over the past decade in the theoretical understanding of how to define and manage confounding.  For many years, confounding was defined by the data at hand.</a:t>
            </a:r>
          </a:p>
          <a:p>
            <a:endParaRPr lang="en-US" dirty="0" smtClean="0"/>
          </a:p>
          <a:p>
            <a:endParaRPr lang="en-US" dirty="0" smtClean="0"/>
          </a:p>
          <a:p>
            <a:endParaRPr lang="en-US" dirty="0" smtClean="0"/>
          </a:p>
          <a:p>
            <a:r>
              <a:rPr lang="en-US" dirty="0" smtClean="0"/>
              <a:t>Unfortunately, this new understanding of confounding is not known by most researchers, who are instead practicing the older techniques.  This leads to a lot of confusion in the literature and explains some fraction of the diversity of answers for any given research question.  </a:t>
            </a:r>
          </a:p>
        </p:txBody>
      </p:sp>
      <p:sp>
        <p:nvSpPr>
          <p:cNvPr id="150531" name="Slide Number Placeholder 3"/>
          <p:cNvSpPr>
            <a:spLocks noGrp="1"/>
          </p:cNvSpPr>
          <p:nvPr>
            <p:ph type="sldNum" sz="quarter" idx="5"/>
          </p:nvPr>
        </p:nvSpPr>
        <p:spPr>
          <a:noFill/>
        </p:spPr>
        <p:txBody>
          <a:bodyPr/>
          <a:lstStyle/>
          <a:p>
            <a:fld id="{3A4F646E-6C8F-458E-A609-B9AC39FC9EE8}" type="slidenum">
              <a:rPr lang="en-US" smtClean="0"/>
              <a:pPr/>
              <a:t>47</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031"/>
          <p:cNvSpPr>
            <a:spLocks noGrp="1" noChangeArrowheads="1"/>
          </p:cNvSpPr>
          <p:nvPr>
            <p:ph type="sldNum" sz="quarter" idx="5"/>
          </p:nvPr>
        </p:nvSpPr>
        <p:spPr>
          <a:noFill/>
        </p:spPr>
        <p:txBody>
          <a:bodyPr/>
          <a:lstStyle/>
          <a:p>
            <a:fld id="{69411316-9A15-4E4C-A0BD-08E157671EE3}" type="slidenum">
              <a:rPr lang="en-US" altLang="en-US" smtClean="0"/>
              <a:pPr/>
              <a:t>48</a:t>
            </a:fld>
            <a:endParaRPr lang="en-US" altLang="en-US" smtClean="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r>
              <a:rPr lang="en-US" altLang="en-US" sz="1000" dirty="0" smtClean="0"/>
              <a:t>Many of you are perhaps saying why don’t we just apply a statistical test to see if the difference between the crude and adjusted is significant.  After all, we used a statistical test when helping to decide whether statistical interaction is present.  If there is anything I want you to leave today with is that statistical testing for confounding is a bad idea.  Luckily, even if you wanted to perform a statistical test, they are actually not readily available in software packages.</a:t>
            </a:r>
          </a:p>
          <a:p>
            <a:r>
              <a:rPr lang="en-US" altLang="en-US" sz="1000" dirty="0" smtClean="0"/>
              <a:t> </a:t>
            </a:r>
          </a:p>
          <a:p>
            <a:r>
              <a:rPr lang="en-US" altLang="en-US" sz="1000" dirty="0" smtClean="0"/>
              <a:t>Why is statistical testing for confounding inappropriate? Say you are working with a variable that you know is a confounder from every bit of prior literature, like age in the evaluation of the relationship between hypertension and coronary artery disease.   What if you happened to have a small sample size in your study?  Then even large differences between the crude and adjusted measures of association might not be statistically significant.   What are you going to do?  Throw out age and just go with crude estimate of the relationship between hypertension and CAD?  Of course, you won’t do this because you know that confounding is present!  You cannot ignore differences between crude and adjusted measures just because they are not statistically significant.   In other words, when protecting against bias with a known confounder, you have to do whatever you can regardless of statistical significance.  If we believe that a factor is a confounder, then we have to live with what we see as differences between crude and adjusted regardless of the statistics.</a:t>
            </a:r>
          </a:p>
          <a:p>
            <a:endParaRPr lang="en-US" altLang="en-US" sz="1000" dirty="0" smtClean="0"/>
          </a:p>
          <a:p>
            <a:r>
              <a:rPr lang="en-US" altLang="en-US" sz="1000" dirty="0" smtClean="0"/>
              <a:t>Similarly, with a large sample size, even small differences between crude and adjusted estimates will be statistically significant.  These small differences could add up to be a substantial difference once you starting adding up the effects from many variables.  Yet, if you have no substantive conviction that a factor is a confounder (e.g., gum chewing and melanoma), why would you adjust for it?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a:ln/>
        </p:spPr>
      </p:sp>
      <p:sp>
        <p:nvSpPr>
          <p:cNvPr id="154626" name="Notes Placeholder 2"/>
          <p:cNvSpPr>
            <a:spLocks noGrp="1"/>
          </p:cNvSpPr>
          <p:nvPr>
            <p:ph type="body" idx="1"/>
          </p:nvPr>
        </p:nvSpPr>
        <p:spPr>
          <a:noFill/>
          <a:ln/>
        </p:spPr>
        <p:txBody>
          <a:bodyPr/>
          <a:lstStyle/>
          <a:p>
            <a:r>
              <a:rPr lang="en-US" altLang="en-US" dirty="0" smtClean="0"/>
              <a:t>Let’s pause for a moment </a:t>
            </a:r>
            <a:r>
              <a:rPr lang="en-US" altLang="en-US" dirty="0" smtClean="0"/>
              <a:t>to review </a:t>
            </a:r>
            <a:r>
              <a:rPr lang="en-US" altLang="en-US" dirty="0" smtClean="0"/>
              <a:t>where we are.  In the ideal situation, we are confident about our DAG.  If we are, we simply find all of the MSAS’s and choose the best, or most practical MSAS.  We do this by restriction, matching, stratification, or regression or some combination of them.  We then go ahead and report the final adjusted measure of association.  </a:t>
            </a:r>
          </a:p>
          <a:p>
            <a:endParaRPr lang="en-US" altLang="en-US" dirty="0" smtClean="0"/>
          </a:p>
          <a:p>
            <a:r>
              <a:rPr lang="en-US" altLang="en-US" dirty="0" smtClean="0"/>
              <a:t>That is the ideal, but here is the reality:  It is often the case that you are NOT fully confident about the DAG.  Earlier, we asked, why not just take the most conservative route and adjust for everything that is conceivable to adjust for?  Well, we just illustrated one problem with this approach which is that it can increase variance.  </a:t>
            </a:r>
          </a:p>
          <a:p>
            <a:endParaRPr lang="en-US" altLang="en-US" dirty="0" smtClean="0"/>
          </a:p>
          <a:p>
            <a:r>
              <a:rPr lang="en-US" altLang="en-US" dirty="0" smtClean="0"/>
              <a:t>There is, however, another problem with this approach which is that inadvertent adjustment can also cause bias, if the inadvertent adjustment is on a collider.  </a:t>
            </a:r>
          </a:p>
        </p:txBody>
      </p:sp>
      <p:sp>
        <p:nvSpPr>
          <p:cNvPr id="154627" name="Slide Number Placeholder 3"/>
          <p:cNvSpPr>
            <a:spLocks noGrp="1"/>
          </p:cNvSpPr>
          <p:nvPr>
            <p:ph type="sldNum" sz="quarter" idx="5"/>
          </p:nvPr>
        </p:nvSpPr>
        <p:spPr>
          <a:noFill/>
        </p:spPr>
        <p:txBody>
          <a:bodyPr/>
          <a:lstStyle/>
          <a:p>
            <a:fld id="{2859C067-86AD-4239-81AF-AAF08B8E48BB}" type="slidenum">
              <a:rPr lang="en-US" altLang="en-US" smtClean="0"/>
              <a:pPr/>
              <a:t>49</a:t>
            </a:fld>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63A509D9-7F9C-46BC-9474-107EF226941F}" type="slidenum">
              <a:rPr lang="en-US" altLang="en-US" sz="1000" i="1"/>
              <a:pPr algn="r" defTabSz="952500" eaLnBrk="0" hangingPunct="0"/>
              <a:t>50</a:t>
            </a:fld>
            <a:endParaRPr lang="en-US" altLang="en-US" sz="1000" i="1"/>
          </a:p>
        </p:txBody>
      </p:sp>
      <p:sp>
        <p:nvSpPr>
          <p:cNvPr id="156674" name="Rectangle 2"/>
          <p:cNvSpPr>
            <a:spLocks noGrp="1" noRot="1" noChangeAspect="1" noChangeArrowheads="1" noTextEdit="1"/>
          </p:cNvSpPr>
          <p:nvPr>
            <p:ph type="sldImg"/>
          </p:nvPr>
        </p:nvSpPr>
        <p:spPr>
          <a:xfrm>
            <a:off x="2230438" y="706438"/>
            <a:ext cx="2486025" cy="3481387"/>
          </a:xfrm>
          <a:ln/>
        </p:spPr>
      </p:sp>
      <p:sp>
        <p:nvSpPr>
          <p:cNvPr id="156675" name="Rectangle 3"/>
          <p:cNvSpPr>
            <a:spLocks noGrp="1" noChangeArrowheads="1"/>
          </p:cNvSpPr>
          <p:nvPr>
            <p:ph type="body" idx="1"/>
          </p:nvPr>
        </p:nvSpPr>
        <p:spPr>
          <a:noFill/>
          <a:ln/>
        </p:spPr>
        <p:txBody>
          <a:bodyPr/>
          <a:lstStyle/>
          <a:p>
            <a:r>
              <a:rPr lang="en-US" altLang="en-US" dirty="0" smtClean="0"/>
              <a:t>As a reminder, the direction of an edge can make a big difference.  Let’s say that you were uncertain about the direction of the relationship between M and U2.  In one DAG, we might draw it like we see in the above figure.  However, in another DAG, we might draw the DAG in the opposite direction, as in the below DAG.  It may be very hard to  know which is correct.</a:t>
            </a:r>
          </a:p>
          <a:p>
            <a:endParaRPr lang="en-US" altLang="en-US" dirty="0" smtClean="0"/>
          </a:p>
          <a:p>
            <a:r>
              <a:rPr lang="en-US" altLang="en-US" dirty="0" smtClean="0"/>
              <a:t>Unfortunately, consequences on controlling for M are very dependent upon the direction of the edge.  In the above DAG, controlling for M gives a desirable result; it closes a confounding path.  In the below DAG, you have just the opposite.  Here, controlling for M induces collider bias.  </a:t>
            </a:r>
            <a:endParaRPr lang="en-US" altLang="en-US" dirty="0" smtClean="0"/>
          </a:p>
          <a:p>
            <a:endParaRPr lang="en-US" altLang="en-US" dirty="0" smtClean="0"/>
          </a:p>
          <a:p>
            <a:r>
              <a:rPr lang="en-US" altLang="en-US" dirty="0" smtClean="0"/>
              <a:t>This issue is not whether the edge exists,</a:t>
            </a:r>
            <a:r>
              <a:rPr lang="en-US" altLang="en-US" baseline="0" dirty="0" smtClean="0"/>
              <a:t> as it was in our A list vs B list scenario, but rather it is an issue of the direction of the edge.  This situation can also be handled with a similar strategy as before, i.e., if the decision makes a difference in the analysis (changes the measure of association by more than 5% to 10%), then we need to worry about it and report both answers.  If it does not make much a differences (less than 5 to 50%), then we can ignore it.</a:t>
            </a: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031"/>
          <p:cNvSpPr>
            <a:spLocks noGrp="1" noChangeArrowheads="1"/>
          </p:cNvSpPr>
          <p:nvPr>
            <p:ph type="sldNum" sz="quarter" idx="5"/>
          </p:nvPr>
        </p:nvSpPr>
        <p:spPr>
          <a:noFill/>
        </p:spPr>
        <p:txBody>
          <a:bodyPr/>
          <a:lstStyle/>
          <a:p>
            <a:fld id="{E544FFC5-009C-40D0-AD49-36CA60C2BED9}" type="slidenum">
              <a:rPr lang="en-US" altLang="en-US" smtClean="0"/>
              <a:pPr/>
              <a:t>6</a:t>
            </a:fld>
            <a:endParaRPr lang="en-US" altLang="en-US"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US" altLang="en-US" sz="900" dirty="0" smtClean="0"/>
              <a:t>Let’s recall another example from two weeks ago. This was a case-control study looking at the effectiveness of AZT in preventing HIV </a:t>
            </a:r>
            <a:r>
              <a:rPr lang="en-US" altLang="en-US" sz="900" dirty="0" smtClean="0"/>
              <a:t>acquisition</a:t>
            </a:r>
            <a:r>
              <a:rPr lang="en-US" altLang="en-US" sz="900" baseline="0" dirty="0" smtClean="0"/>
              <a:t> </a:t>
            </a:r>
            <a:r>
              <a:rPr lang="en-US" altLang="en-US" sz="900" dirty="0" smtClean="0"/>
              <a:t>after </a:t>
            </a:r>
            <a:r>
              <a:rPr lang="en-US" altLang="en-US" sz="900" dirty="0" smtClean="0"/>
              <a:t>a </a:t>
            </a:r>
            <a:r>
              <a:rPr lang="en-US" altLang="en-US" sz="900" dirty="0" err="1" smtClean="0"/>
              <a:t>needlestick</a:t>
            </a:r>
            <a:r>
              <a:rPr lang="en-US" altLang="en-US" sz="900" dirty="0" smtClean="0"/>
              <a:t> from an HIV-infected patient among health care workers.  The context is that </a:t>
            </a:r>
            <a:r>
              <a:rPr lang="en-US" altLang="en-US" sz="900" dirty="0" err="1" smtClean="0"/>
              <a:t>needlesticks</a:t>
            </a:r>
            <a:r>
              <a:rPr lang="en-US" altLang="en-US" sz="900" dirty="0" smtClean="0"/>
              <a:t> among health care workers from patients with HIV disease are unfortunately all too common.  The question is whether taking the drug called AZT right after a </a:t>
            </a:r>
            <a:r>
              <a:rPr lang="en-US" altLang="en-US" sz="900" dirty="0" err="1" smtClean="0"/>
              <a:t>needlestick</a:t>
            </a:r>
            <a:r>
              <a:rPr lang="en-US" altLang="en-US" sz="900" dirty="0" smtClean="0"/>
              <a:t> can prevent the healthcare worker from becoming infected with HIV.  Attempts to address this question with a RCT did not work because few doctors or nurses wanted to be randomized to the placebo group.  Therefore, this had to be sorted out observationally, and luckily there were at least some doctors and nurses who did not elect to use AZT such that we have some variability in exposure to work with.  </a:t>
            </a:r>
          </a:p>
          <a:p>
            <a:endParaRPr lang="en-US" altLang="en-US" sz="900" dirty="0" smtClean="0"/>
          </a:p>
          <a:p>
            <a:r>
              <a:rPr lang="en-US" altLang="en-US" sz="900" dirty="0" smtClean="0"/>
              <a:t>Thus, </a:t>
            </a:r>
            <a:r>
              <a:rPr lang="en-US" altLang="en-US" sz="900" dirty="0" smtClean="0"/>
              <a:t>the exposure in question is the use of AZT and the outcome is the occurrence of HIV. Cases were health care workers who had acquired HIV after a </a:t>
            </a:r>
            <a:r>
              <a:rPr lang="en-US" altLang="en-US" sz="900" dirty="0" err="1" smtClean="0"/>
              <a:t>needlestick</a:t>
            </a:r>
            <a:r>
              <a:rPr lang="en-US" altLang="en-US" sz="900" dirty="0" smtClean="0"/>
              <a:t> and controls were health care workers who did not acquire HIV after a </a:t>
            </a:r>
            <a:r>
              <a:rPr lang="en-US" altLang="en-US" sz="900" dirty="0" err="1" smtClean="0"/>
              <a:t>needlestick</a:t>
            </a:r>
            <a:r>
              <a:rPr lang="en-US" altLang="en-US" sz="900" dirty="0" smtClean="0"/>
              <a:t>.  In the crude analysis, the OR was 0.61, which, by the way, was not statistically significant, i.e. no strong evidence of a benefit from AZT.  However, remember that the authors were aware of </a:t>
            </a:r>
            <a:r>
              <a:rPr lang="en-US" altLang="en-US" sz="900" dirty="0" smtClean="0"/>
              <a:t>confounding </a:t>
            </a:r>
            <a:r>
              <a:rPr lang="en-US" altLang="en-US" sz="900" dirty="0" smtClean="0"/>
              <a:t>by severity of exposure and hence they stratified by the severity of the </a:t>
            </a:r>
            <a:r>
              <a:rPr lang="en-US" altLang="en-US" sz="900" dirty="0" err="1" smtClean="0"/>
              <a:t>needlestick</a:t>
            </a:r>
            <a:r>
              <a:rPr lang="en-US" altLang="en-US" sz="900" dirty="0" smtClean="0"/>
              <a:t>.   When they did this, the stratum-specific estimates are now much greater in magnitude.  Not only are they much lower, but the stratum-specific estimates look different from each other.  Hence, the first thing to decide is whether interaction is present.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noFill/>
          <a:ln/>
        </p:spPr>
        <p:txBody>
          <a:bodyPr/>
          <a:lstStyle/>
          <a:p>
            <a:r>
              <a:rPr lang="en-US" altLang="en-US" smtClean="0"/>
              <a:t>This is simple enough in the presence of just one non-causal path, but what happens when you have multiple areas of uncertainty in a complex DAG?</a:t>
            </a:r>
          </a:p>
        </p:txBody>
      </p:sp>
      <p:sp>
        <p:nvSpPr>
          <p:cNvPr id="158723" name="Slide Number Placeholder 3"/>
          <p:cNvSpPr>
            <a:spLocks noGrp="1"/>
          </p:cNvSpPr>
          <p:nvPr>
            <p:ph type="sldNum" sz="quarter" idx="5"/>
          </p:nvPr>
        </p:nvSpPr>
        <p:spPr>
          <a:noFill/>
        </p:spPr>
        <p:txBody>
          <a:bodyPr/>
          <a:lstStyle/>
          <a:p>
            <a:fld id="{8B4D23E5-89C3-4514-A6AE-F7B893926526}" type="slidenum">
              <a:rPr lang="en-US" altLang="en-US" smtClean="0"/>
              <a:pPr/>
              <a:t>51</a:t>
            </a:fld>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a:ln/>
        </p:spPr>
      </p:sp>
      <p:sp>
        <p:nvSpPr>
          <p:cNvPr id="160770" name="Notes Placeholder 2"/>
          <p:cNvSpPr>
            <a:spLocks noGrp="1"/>
          </p:cNvSpPr>
          <p:nvPr>
            <p:ph type="body" idx="1"/>
          </p:nvPr>
        </p:nvSpPr>
        <p:spPr>
          <a:noFill/>
          <a:ln/>
        </p:spPr>
        <p:txBody>
          <a:bodyPr/>
          <a:lstStyle/>
          <a:p>
            <a:r>
              <a:rPr lang="en-US" dirty="0" smtClean="0"/>
              <a:t>The answer is that there is no one best approach that is universally agreed upon.  This should not be a surprise.  With uncertainty in one part of the system, we won’t be surprised about our inability to be certain elsewhere.</a:t>
            </a:r>
          </a:p>
          <a:p>
            <a:endParaRPr lang="en-US" dirty="0" smtClean="0"/>
          </a:p>
          <a:p>
            <a:r>
              <a:rPr lang="en-US" dirty="0" smtClean="0"/>
              <a:t>Our advice features </a:t>
            </a:r>
            <a:r>
              <a:rPr lang="en-US" dirty="0" smtClean="0"/>
              <a:t>transparency, </a:t>
            </a:r>
            <a:r>
              <a:rPr lang="en-US" dirty="0" smtClean="0"/>
              <a:t>scientific </a:t>
            </a:r>
            <a:r>
              <a:rPr lang="en-US" dirty="0" smtClean="0"/>
              <a:t>honesty,</a:t>
            </a:r>
            <a:r>
              <a:rPr lang="en-US" baseline="0" dirty="0" smtClean="0"/>
              <a:t> and a goal of reproducibility.</a:t>
            </a:r>
            <a:r>
              <a:rPr lang="en-US" dirty="0" smtClean="0"/>
              <a:t>  </a:t>
            </a:r>
            <a:r>
              <a:rPr lang="en-US" dirty="0" smtClean="0"/>
              <a:t>It starts by drawing the different possible DAGs  based on the various uncertainties and finding the MSASs.  If there are MSASs across the DAGs, then you are in good shape.  If this is the case, then adjust for </a:t>
            </a:r>
            <a:r>
              <a:rPr lang="en-US" dirty="0" smtClean="0"/>
              <a:t>that </a:t>
            </a:r>
            <a:r>
              <a:rPr lang="en-US" dirty="0" smtClean="0"/>
              <a:t>common MSAS </a:t>
            </a:r>
            <a:r>
              <a:rPr lang="en-US" dirty="0" smtClean="0"/>
              <a:t>(or, if </a:t>
            </a:r>
            <a:r>
              <a:rPr lang="en-US" dirty="0" smtClean="0"/>
              <a:t>there are </a:t>
            </a:r>
            <a:r>
              <a:rPr lang="en-US" dirty="0" smtClean="0"/>
              <a:t>many common</a:t>
            </a:r>
            <a:r>
              <a:rPr lang="en-US" baseline="0" dirty="0" smtClean="0"/>
              <a:t> MSAS</a:t>
            </a:r>
            <a:r>
              <a:rPr lang="en-US" dirty="0" smtClean="0"/>
              <a:t>, </a:t>
            </a:r>
            <a:r>
              <a:rPr lang="en-US" dirty="0" smtClean="0"/>
              <a:t>then choose the most feasible given the prior advice).</a:t>
            </a:r>
          </a:p>
          <a:p>
            <a:endParaRPr lang="en-US" dirty="0" smtClean="0"/>
          </a:p>
          <a:p>
            <a:r>
              <a:rPr lang="en-US" dirty="0" smtClean="0"/>
              <a:t>If there are not common MSASs across the DAGs, then we have to ask if any of the uncertainty involve potential colliders?  If no, then determine the adjusted estimate that includes all of the uncertain relationships, in other words, all of the B list variables.   Consider this the maximally adjusted estimate.  Then, one by one, recalculate the adjusted estimate without one of the B list variables, but keep all of the A list variables fixed.  Drop the B list variables, using a change-in-estimate approach, if excluding the variable does not change the estimate by more than some threshold (of say, 5%  to 10%).  Stop the process when no more B list variables can be dropped.   </a:t>
            </a:r>
          </a:p>
        </p:txBody>
      </p:sp>
      <p:sp>
        <p:nvSpPr>
          <p:cNvPr id="160771" name="Slide Number Placeholder 3"/>
          <p:cNvSpPr>
            <a:spLocks noGrp="1"/>
          </p:cNvSpPr>
          <p:nvPr>
            <p:ph type="sldNum" sz="quarter" idx="5"/>
          </p:nvPr>
        </p:nvSpPr>
        <p:spPr>
          <a:noFill/>
        </p:spPr>
        <p:txBody>
          <a:bodyPr/>
          <a:lstStyle/>
          <a:p>
            <a:fld id="{458AF97D-446F-477F-B1EF-03150F998003}" type="slidenum">
              <a:rPr lang="en-US" smtClean="0"/>
              <a:pPr/>
              <a:t>52</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ln/>
        </p:spPr>
      </p:sp>
      <p:sp>
        <p:nvSpPr>
          <p:cNvPr id="162818" name="Notes Placeholder 2"/>
          <p:cNvSpPr>
            <a:spLocks noGrp="1"/>
          </p:cNvSpPr>
          <p:nvPr>
            <p:ph type="body" idx="1"/>
          </p:nvPr>
        </p:nvSpPr>
        <p:spPr>
          <a:noFill/>
          <a:ln/>
        </p:spPr>
        <p:txBody>
          <a:bodyPr/>
          <a:lstStyle/>
          <a:p>
            <a:r>
              <a:rPr lang="en-US" dirty="0" smtClean="0"/>
              <a:t>Continuing the algorithm, if the uncertainty does involve colliders, then we need to determine how many different DAGs are there after considering the different directions that key edges may have.  If the number of DAG permutations is unmanageable, then you as the investigator will need to make some decisions to get this down to a reasonable number.  This might mean fixing the direction of some of the edges for which you have uncertainty.  After this is done, determine the adjusted estimate for each of the different DAGs.  If they are close, say within 5% to 10%, then you are done.  If they are not close (e.g., they differ by more than some threshold of 5% or 10%), then you should report the different results and discuss which of the uncertain peripheral relationships are most influential.  These uncertain peripheral relationships should be highlighted for future research.  </a:t>
            </a:r>
          </a:p>
          <a:p>
            <a:endParaRPr lang="en-US" dirty="0" smtClean="0"/>
          </a:p>
          <a:p>
            <a:r>
              <a:rPr lang="en-US" dirty="0" smtClean="0"/>
              <a:t>This is just one approach, and you will learn of others in </a:t>
            </a:r>
            <a:r>
              <a:rPr lang="en-US" dirty="0" smtClean="0"/>
              <a:t>our BIOSTAT </a:t>
            </a:r>
            <a:r>
              <a:rPr lang="en-US" dirty="0" smtClean="0"/>
              <a:t>208 and 208 courses. </a:t>
            </a:r>
          </a:p>
        </p:txBody>
      </p:sp>
      <p:sp>
        <p:nvSpPr>
          <p:cNvPr id="162819" name="Slide Number Placeholder 3"/>
          <p:cNvSpPr>
            <a:spLocks noGrp="1"/>
          </p:cNvSpPr>
          <p:nvPr>
            <p:ph type="sldNum" sz="quarter" idx="5"/>
          </p:nvPr>
        </p:nvSpPr>
        <p:spPr>
          <a:noFill/>
        </p:spPr>
        <p:txBody>
          <a:bodyPr/>
          <a:lstStyle/>
          <a:p>
            <a:fld id="{3F460CDE-1630-4765-9163-0A7B203FA332}" type="slidenum">
              <a:rPr lang="en-US" smtClean="0"/>
              <a:pPr/>
              <a:t>53</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1031"/>
          <p:cNvSpPr>
            <a:spLocks noGrp="1" noChangeArrowheads="1"/>
          </p:cNvSpPr>
          <p:nvPr>
            <p:ph type="sldNum" sz="quarter" idx="5"/>
          </p:nvPr>
        </p:nvSpPr>
        <p:spPr>
          <a:noFill/>
        </p:spPr>
        <p:txBody>
          <a:bodyPr/>
          <a:lstStyle/>
          <a:p>
            <a:fld id="{EEBC0B99-B73E-424E-B05D-EEF3E9A964C7}" type="slidenum">
              <a:rPr lang="en-US" altLang="en-US" smtClean="0"/>
              <a:pPr/>
              <a:t>54</a:t>
            </a:fld>
            <a:endParaRPr lang="en-US" altLang="en-US" smtClean="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r>
              <a:rPr lang="en-US" altLang="en-US" dirty="0" smtClean="0"/>
              <a:t>All of the different approaches and decisions I have described may cause your head to spin.  If the process seems arbitrary to you, it should because many of the different approaches out there don’t have any particular justification.  Indeed, how to select final variable to control for (the final set) is one of the least standardized processes in observational human subjects research.   In particular, with all these approaches, there appear to be many avenues to take and often they will give different answers.  Hence, it is possible to try many different approaches until you get the result you want to see.  This is a big problem in observational research.  There is no one single best approach to handle </a:t>
            </a:r>
            <a:r>
              <a:rPr lang="en-US" altLang="en-US" dirty="0" smtClean="0"/>
              <a:t>confounding, and, hence, </a:t>
            </a:r>
            <a:r>
              <a:rPr lang="en-US" altLang="en-US" dirty="0" smtClean="0"/>
              <a:t>there is too much of an invitation to shape one’s final results.  </a:t>
            </a:r>
          </a:p>
          <a:p>
            <a:endParaRPr lang="en-US" altLang="en-US" dirty="0" smtClean="0"/>
          </a:p>
          <a:p>
            <a:r>
              <a:rPr lang="en-US" altLang="en-US" dirty="0" smtClean="0"/>
              <a:t>The only solution to this is an analysis plan that is written before the data are analyzed.  The content of the plan is a description of the various techniques will you use to analyze the data, step by step.  This plan will form the basis of the Statistical Analysis section in your manuscript.  It contains all of the parameters and logic you will use to guide your decisions about interaction and confounding.  For example, it will state which p value thresholds you will use to decide whether to report interaction or not.  It will also state the logic you will use to deal with uncertainty in your DAG.  Finally, it will list the change-in-estimate threshold (e.g., 5% to 10%) you will use to handle the bias-variance tradeoff of determining what to control </a:t>
            </a:r>
            <a:r>
              <a:rPr lang="en-US" altLang="en-US" dirty="0" smtClean="0"/>
              <a:t>for</a:t>
            </a:r>
            <a:r>
              <a:rPr lang="en-US" altLang="en-US" baseline="0" dirty="0" smtClean="0"/>
              <a:t> (when you have B list variables or when the direction of an edge is unknown).</a:t>
            </a:r>
            <a:r>
              <a:rPr lang="en-US" altLang="en-US" dirty="0" smtClean="0"/>
              <a:t>  </a:t>
            </a:r>
            <a:endParaRPr lang="en-US" altLang="en-US" dirty="0" smtClean="0"/>
          </a:p>
          <a:p>
            <a:endParaRPr lang="en-US" altLang="en-US" dirty="0" smtClean="0"/>
          </a:p>
          <a:p>
            <a:r>
              <a:rPr lang="en-US" altLang="en-US" dirty="0" smtClean="0"/>
              <a:t>There are many advantages to having such a plan.  For one, it helps keep you focused in your own work and avoids your wasting a lot of time making things up as you go.  A well written plan provides transparency to your work and is useful in that it is reproducible by others.  Finally, as I mentioned above, a plan helps keep you honest by avoiding p value shopping, by which I mean trying a number of different approaches until you get the answer you like.  To be clear, it is not legitimate to try various analyses until you find a statistically significant result.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1031"/>
          <p:cNvSpPr>
            <a:spLocks noGrp="1" noChangeArrowheads="1"/>
          </p:cNvSpPr>
          <p:nvPr>
            <p:ph type="sldNum" sz="quarter" idx="5"/>
          </p:nvPr>
        </p:nvSpPr>
        <p:spPr>
          <a:noFill/>
        </p:spPr>
        <p:txBody>
          <a:bodyPr/>
          <a:lstStyle/>
          <a:p>
            <a:fld id="{CAF53F31-5F25-42DD-A10F-783781A9813D}" type="slidenum">
              <a:rPr lang="en-US" altLang="en-US" smtClean="0"/>
              <a:pPr/>
              <a:t>55</a:t>
            </a:fld>
            <a:endParaRPr lang="en-US" altLang="en-US" smtClean="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r>
              <a:rPr lang="en-US" altLang="en-US" dirty="0" smtClean="0"/>
              <a:t>How well do scientists do with reporting a transparent analytic plan?  There was an interesting article that looked at this not too long ago.  These authors looked at 174 consecutive observational studies in selected journals for a variety of characteristics related to the reporting and conduct of analyses related to confounding.   They looked at a variety of things, but two stood out to me.  The first was the percentage of articles where the authors reported why they were choosing the factors they did for controlling for bias.  Only 10% did so. The other was the percentage of articles where the authors reported the reasons for the factors they ultimately included in the final analysis.  Only about 50% of articles did this.  </a:t>
            </a:r>
            <a:r>
              <a:rPr lang="en-US" altLang="en-US" dirty="0" smtClean="0"/>
              <a:t>It is hard </a:t>
            </a:r>
            <a:r>
              <a:rPr lang="en-US" altLang="en-US" dirty="0" smtClean="0"/>
              <a:t>to know what authors are </a:t>
            </a:r>
            <a:r>
              <a:rPr lang="en-US" altLang="en-US" dirty="0" smtClean="0"/>
              <a:t>doing,</a:t>
            </a:r>
            <a:r>
              <a:rPr lang="en-US" altLang="en-US" baseline="0" dirty="0" smtClean="0"/>
              <a:t> or if it is correct, </a:t>
            </a:r>
            <a:r>
              <a:rPr lang="en-US" altLang="en-US" dirty="0" smtClean="0"/>
              <a:t>if </a:t>
            </a:r>
            <a:r>
              <a:rPr lang="en-US" altLang="en-US" dirty="0" smtClean="0"/>
              <a:t>they don’t tell you</a:t>
            </a:r>
            <a:r>
              <a:rPr lang="en-US" altLang="en-US" dirty="0" smtClean="0"/>
              <a:t>.  This</a:t>
            </a:r>
            <a:r>
              <a:rPr lang="en-US" altLang="en-US" baseline="0" dirty="0" smtClean="0"/>
              <a:t> lack of transparency likely contributes to the cartoon we showed earlier.</a:t>
            </a:r>
            <a:endParaRPr lang="en-US" alt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1031"/>
          <p:cNvSpPr>
            <a:spLocks noGrp="1" noChangeArrowheads="1"/>
          </p:cNvSpPr>
          <p:nvPr>
            <p:ph type="sldNum" sz="quarter" idx="5"/>
          </p:nvPr>
        </p:nvSpPr>
        <p:spPr>
          <a:noFill/>
        </p:spPr>
        <p:txBody>
          <a:bodyPr/>
          <a:lstStyle/>
          <a:p>
            <a:fld id="{96D0AD0D-3953-42F7-BDDE-41333949AA6F}" type="slidenum">
              <a:rPr lang="en-US" altLang="en-US" smtClean="0"/>
              <a:pPr/>
              <a:t>56</a:t>
            </a:fld>
            <a:endParaRPr lang="en-US" altLang="en-US" smtClean="0"/>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pPr>
              <a:lnSpc>
                <a:spcPct val="90000"/>
              </a:lnSpc>
            </a:pPr>
            <a:r>
              <a:rPr lang="en-US" altLang="en-US" sz="1000" dirty="0" smtClean="0"/>
              <a:t>Let’s begin to end our discussion of stratification by summarizing its advantages and disadvantages.  The primary advantage is that this is a very straightforward and easy to comprehend approach.  Many reviewers are phobic of regression models and, hence, stratification, if you can do it, is typically very easily understood.  It is entirely transparent.  You can even show the strata directly.  Stratification is also a very easy way to evaluate for the presence of interaction.  In contrast, multivariable regression makes interaction harder to identify.</a:t>
            </a:r>
          </a:p>
          <a:p>
            <a:pPr>
              <a:lnSpc>
                <a:spcPct val="90000"/>
              </a:lnSpc>
            </a:pPr>
            <a:endParaRPr lang="en-US" altLang="en-US" sz="1000" dirty="0" smtClean="0"/>
          </a:p>
          <a:p>
            <a:pPr>
              <a:lnSpc>
                <a:spcPct val="90000"/>
              </a:lnSpc>
            </a:pPr>
            <a:r>
              <a:rPr lang="en-US" altLang="en-US" sz="1000" dirty="0" smtClean="0"/>
              <a:t>There are, however, limitations.  </a:t>
            </a:r>
          </a:p>
          <a:p>
            <a:pPr>
              <a:lnSpc>
                <a:spcPct val="90000"/>
              </a:lnSpc>
            </a:pPr>
            <a:endParaRPr lang="en-US" altLang="en-US" sz="1000" dirty="0" smtClean="0"/>
          </a:p>
          <a:p>
            <a:pPr>
              <a:lnSpc>
                <a:spcPct val="90000"/>
              </a:lnSpc>
            </a:pPr>
            <a:r>
              <a:rPr lang="en-US" altLang="en-US" sz="1000" dirty="0" smtClean="0"/>
              <a:t>The first limitation is what do we do if we have continuous variables as our exposure or confounders, something like age, for example?  To use stratification, we have to break these continuous variables into categories in order to get them into our contingency tables.  This unfortunately is not the richest use of continuous data.  This can result in residual confounding.</a:t>
            </a:r>
          </a:p>
          <a:p>
            <a:pPr>
              <a:lnSpc>
                <a:spcPct val="90000"/>
              </a:lnSpc>
            </a:pPr>
            <a:endParaRPr lang="en-US" altLang="en-US" sz="1000" dirty="0" smtClean="0"/>
          </a:p>
          <a:p>
            <a:pPr>
              <a:lnSpc>
                <a:spcPct val="90000"/>
              </a:lnSpc>
            </a:pPr>
            <a:r>
              <a:rPr lang="en-US" altLang="en-US" sz="1000" dirty="0" smtClean="0"/>
              <a:t>Second, the biggest limitation of stratification, that we have already touched upon, is that it deteriorates with multiple potential confounders.  Suppose there are 4 confounders present each with 3 levels.  If you wanted to look for the presence of joint confounding by these 4 confounders you would have to form 81 </a:t>
            </a:r>
            <a:r>
              <a:rPr lang="en-US" altLang="en-US" sz="1000" dirty="0" smtClean="0"/>
              <a:t>strata, and, </a:t>
            </a:r>
            <a:r>
              <a:rPr lang="en-US" altLang="en-US" sz="1000" dirty="0" smtClean="0"/>
              <a:t>unless you had an enormous sample size, many of these strata would have unusable data, which effectively results in throwing away data and imprecise estimates.   </a:t>
            </a:r>
            <a:endParaRPr lang="en-US" altLang="en-US" dirty="0" smtClean="0"/>
          </a:p>
          <a:p>
            <a:pPr>
              <a:lnSpc>
                <a:spcPct val="90000"/>
              </a:lnSpc>
            </a:pPr>
            <a:r>
              <a:rPr lang="en-US" altLang="en-US" dirty="0" smtClean="0"/>
              <a:t> </a:t>
            </a:r>
          </a:p>
          <a:p>
            <a:pPr>
              <a:lnSpc>
                <a:spcPct val="90000"/>
              </a:lnSpc>
            </a:pPr>
            <a:r>
              <a:rPr lang="en-US" altLang="en-US" dirty="0" smtClean="0"/>
              <a:t>The conventional solution to all of these limitations lies in the use of mathematical </a:t>
            </a:r>
            <a:r>
              <a:rPr lang="en-US" altLang="en-US" dirty="0" smtClean="0"/>
              <a:t>regression models </a:t>
            </a:r>
            <a:r>
              <a:rPr lang="en-US" altLang="en-US" dirty="0" smtClean="0"/>
              <a:t>also known as multivariable regression.  These </a:t>
            </a:r>
            <a:r>
              <a:rPr lang="en-US" altLang="en-US" dirty="0" smtClean="0"/>
              <a:t>regression</a:t>
            </a:r>
            <a:r>
              <a:rPr lang="en-US" altLang="en-US" baseline="0" dirty="0" smtClean="0"/>
              <a:t> models </a:t>
            </a:r>
            <a:r>
              <a:rPr lang="en-US" altLang="en-US" dirty="0" smtClean="0"/>
              <a:t>are </a:t>
            </a:r>
            <a:r>
              <a:rPr lang="en-US" altLang="en-US" dirty="0" smtClean="0"/>
              <a:t>also a form of conditioning.  You will learn will learn the detailed aspects of how to do these in the Biostatistics courses starting in January.</a:t>
            </a:r>
          </a:p>
          <a:p>
            <a:pPr>
              <a:lnSpc>
                <a:spcPct val="90000"/>
              </a:lnSpc>
            </a:pPr>
            <a:endParaRPr lang="en-US" alt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1031"/>
          <p:cNvSpPr>
            <a:spLocks noGrp="1" noChangeArrowheads="1"/>
          </p:cNvSpPr>
          <p:nvPr>
            <p:ph type="sldNum" sz="quarter" idx="5"/>
          </p:nvPr>
        </p:nvSpPr>
        <p:spPr>
          <a:noFill/>
        </p:spPr>
        <p:txBody>
          <a:bodyPr/>
          <a:lstStyle/>
          <a:p>
            <a:fld id="{818849DC-7B4C-45C5-9E8A-C60A357608B9}" type="slidenum">
              <a:rPr lang="en-US" altLang="en-US" smtClean="0"/>
              <a:pPr/>
              <a:t>57</a:t>
            </a:fld>
            <a:endParaRPr lang="en-US" altLang="en-US" smtClean="0"/>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r>
              <a:rPr lang="en-US" altLang="en-US" dirty="0" smtClean="0"/>
              <a:t>It turns out that even regression methods themselves are not fool proof.  Therefore, before we end our discussion of confounding, it is useful to describe some scenarios where none of the conditioning  methods we have discussed for observational data, be it stratification or regression, will give you an unbiased answer.  </a:t>
            </a:r>
          </a:p>
          <a:p>
            <a:endParaRPr lang="en-US" altLang="en-US" dirty="0" smtClean="0"/>
          </a:p>
          <a:p>
            <a:r>
              <a:rPr lang="en-US" altLang="en-US" dirty="0" smtClean="0"/>
              <a:t>One scenario is when you are studying time-varying exposures (for example, treatment) in the face of a factor we refer to as a time-dependent confounder/</a:t>
            </a:r>
            <a:r>
              <a:rPr lang="en-US" altLang="en-US" dirty="0" err="1" smtClean="0"/>
              <a:t>mediatora</a:t>
            </a:r>
            <a:r>
              <a:rPr lang="en-US" altLang="en-US" dirty="0" smtClean="0"/>
              <a:t>.  As an example, let’s say we are performing a cohort study of the effect of antiretroviral therapy, ART, on the incidence of AIDS.   Because the exposure, here ART, varies with time in this cohort, we depict it with two nodes, one for time 1 and another for time 2.  In reality, you could have an infinite number of nodes for each period in time. At time 1, the CD4 count of a patient will affect whether </a:t>
            </a:r>
            <a:r>
              <a:rPr lang="en-US" altLang="en-US" dirty="0" smtClean="0"/>
              <a:t>he/she </a:t>
            </a:r>
            <a:r>
              <a:rPr lang="en-US" altLang="en-US" dirty="0" smtClean="0"/>
              <a:t>is administered ART.  The CD4 count also affects whether or not he will develop clinical AIDS.  Yet, we also know that ART affects CD4 count at time 2 which influences the occurrence of AIDS.  </a:t>
            </a:r>
          </a:p>
          <a:p>
            <a:endParaRPr lang="en-US" altLang="en-US" dirty="0" smtClean="0"/>
          </a:p>
          <a:p>
            <a:r>
              <a:rPr lang="en-US" altLang="en-US" dirty="0" smtClean="0"/>
              <a:t>Therefore, we simultaneously desire to control for CD4 count to block this backdoor pathway, the one where CD4 is confounding, but we also want to leave it alone because it is a mediator of one of the relevant direct causal paths we are studying.  In other words, we are in  trouble if we control for it and in trouble if we don’t.  If stratification or regression are the only tools we have for this, we cannot both control and not control simultaneously; you need to do one or the other and you cannot do both.  We are stuck, and thus we need another technique.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031"/>
          <p:cNvSpPr>
            <a:spLocks noGrp="1" noChangeArrowheads="1"/>
          </p:cNvSpPr>
          <p:nvPr>
            <p:ph type="sldNum" sz="quarter" idx="5"/>
          </p:nvPr>
        </p:nvSpPr>
        <p:spPr>
          <a:noFill/>
        </p:spPr>
        <p:txBody>
          <a:bodyPr/>
          <a:lstStyle/>
          <a:p>
            <a:fld id="{FC8D858F-3C65-4355-BFCB-3542DA01B6D1}" type="slidenum">
              <a:rPr lang="en-US" altLang="en-US" smtClean="0"/>
              <a:pPr/>
              <a:t>58</a:t>
            </a:fld>
            <a:endParaRPr lang="en-US" altLang="en-US" smtClean="0"/>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pPr>
              <a:lnSpc>
                <a:spcPct val="90000"/>
              </a:lnSpc>
            </a:pPr>
            <a:r>
              <a:rPr lang="en-US" altLang="en-US" sz="1000" dirty="0" smtClean="0"/>
              <a:t>What actually happens if you have such a dilemma?  These are data from a large cohort of HIV-infected women, known as the WIHS.  The research question is whether highly active antiretroviral therapy has an effect on the occurrence of AIDS or death.  In the first 3 lines, we see the unadjusted or crude analysis.  Women who were not treated with highly active antiretroviral therapy, abbreviated as HAART, formed the reference category.  The comparator group was women who received HAART.  Compared to this reference category, women who received HAART had 0.98 times the hazard of developing AIDS or death.   A hazard ratio is a form of a rate ratio.  This means essentially no effect of HAART.</a:t>
            </a:r>
          </a:p>
          <a:p>
            <a:pPr>
              <a:lnSpc>
                <a:spcPct val="90000"/>
              </a:lnSpc>
            </a:pPr>
            <a:endParaRPr lang="en-US" altLang="en-US" sz="1000" dirty="0" smtClean="0"/>
          </a:p>
          <a:p>
            <a:pPr>
              <a:lnSpc>
                <a:spcPct val="90000"/>
              </a:lnSpc>
            </a:pPr>
            <a:r>
              <a:rPr lang="en-US" altLang="en-US" sz="1000" dirty="0" smtClean="0"/>
              <a:t>In the fourth line, the adjusted analysis is presented, where CD4 count and a variety of other factors are controlled for in a conventional multivariable regression model.  Here, the hazard ratio has changed, 0.81, compared to crude, but its confidence interval still crosses 1.  The interpretation would still have to be that there is no strong evidence of an effect of HAART on the occurrence of death or AIDS.  </a:t>
            </a:r>
          </a:p>
          <a:p>
            <a:pPr>
              <a:lnSpc>
                <a:spcPct val="90000"/>
              </a:lnSpc>
            </a:pPr>
            <a:endParaRPr lang="en-US" altLang="en-US" sz="1000" dirty="0" smtClean="0"/>
          </a:p>
          <a:p>
            <a:pPr>
              <a:lnSpc>
                <a:spcPct val="90000"/>
              </a:lnSpc>
            </a:pPr>
            <a:r>
              <a:rPr lang="en-US" altLang="en-US" sz="1000" dirty="0" smtClean="0"/>
              <a:t>It was only when the investigators performed a technique called inverse probability weighting (a form of what is called marginal structural modeling) did they arrive </a:t>
            </a:r>
            <a:r>
              <a:rPr lang="en-US" altLang="en-US" sz="1000" dirty="0" smtClean="0"/>
              <a:t>at an </a:t>
            </a:r>
            <a:r>
              <a:rPr lang="en-US" altLang="en-US" sz="1000" dirty="0" smtClean="0"/>
              <a:t>estimate of the hazard ratio of 0.54, which was statistically significant.   We happen to know that this estimate is the correct one because well-performed randomized clinical trials have shown that HAART drastically reduces AIDS and mortality.</a:t>
            </a:r>
          </a:p>
          <a:p>
            <a:pPr>
              <a:lnSpc>
                <a:spcPct val="90000"/>
              </a:lnSpc>
            </a:pPr>
            <a:endParaRPr lang="en-US" altLang="en-US" sz="1000" dirty="0" smtClean="0"/>
          </a:p>
          <a:p>
            <a:pPr>
              <a:lnSpc>
                <a:spcPct val="90000"/>
              </a:lnSpc>
            </a:pPr>
            <a:r>
              <a:rPr lang="en-US" altLang="en-US" sz="1000" dirty="0" smtClean="0"/>
              <a:t>We won’t have time in this course to describe how these </a:t>
            </a:r>
            <a:r>
              <a:rPr lang="en-US" altLang="en-US" sz="1000" dirty="0" smtClean="0"/>
              <a:t>marginal structural models </a:t>
            </a:r>
            <a:r>
              <a:rPr lang="en-US" altLang="en-US" sz="1000" dirty="0" smtClean="0"/>
              <a:t>work other than to say they re-weight the study populations for the confounders instead of directly performing conditioning.  In this paper, the technique used is known as inverse probability weighting, which is a form of what is known as marginal structural models.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noTextEdit="1"/>
          </p:cNvSpPr>
          <p:nvPr>
            <p:ph type="sldImg"/>
          </p:nvPr>
        </p:nvSpPr>
        <p:spPr>
          <a:ln/>
        </p:spPr>
      </p:sp>
      <p:sp>
        <p:nvSpPr>
          <p:cNvPr id="178178" name="Notes Placeholder 2"/>
          <p:cNvSpPr>
            <a:spLocks noGrp="1"/>
          </p:cNvSpPr>
          <p:nvPr>
            <p:ph type="body" idx="1"/>
          </p:nvPr>
        </p:nvSpPr>
        <p:spPr>
          <a:noFill/>
          <a:ln/>
        </p:spPr>
        <p:txBody>
          <a:bodyPr/>
          <a:lstStyle/>
          <a:p>
            <a:r>
              <a:rPr lang="en-US" altLang="en-US" dirty="0" smtClean="0"/>
              <a:t>Again, what we have talked about thus far are called conditioning techniques to manage confounding.  Restriction, matching, stratification, and regression are examples.  What they do is to compare exposed to unexposed persons at a fixed level of a confounding variable.</a:t>
            </a:r>
          </a:p>
          <a:p>
            <a:endParaRPr lang="en-US" altLang="en-US" dirty="0" smtClean="0"/>
          </a:p>
          <a:p>
            <a:r>
              <a:rPr lang="en-US" altLang="en-US" dirty="0" smtClean="0"/>
              <a:t>In contrast, non-conditioning approaches do something other than fixing the confounder at a set level to manage confounding.   They first balance exposed and unexposed groups for the presence of confounders.  If you think back, you will recall that this is what randomization did.  By randomly distributing people to exposure groups, the exposure groups were balanced.  Randomization is pretty simple to do </a:t>
            </a:r>
            <a:r>
              <a:rPr lang="en-US" altLang="en-US" dirty="0" smtClean="0"/>
              <a:t>in experimental designs, but </a:t>
            </a:r>
            <a:r>
              <a:rPr lang="en-US" altLang="en-US" dirty="0" smtClean="0"/>
              <a:t>performing these non-conditioning techniques on observational data is much more complicated.</a:t>
            </a:r>
          </a:p>
          <a:p>
            <a:endParaRPr lang="en-US" altLang="en-US" dirty="0" smtClean="0"/>
          </a:p>
          <a:p>
            <a:r>
              <a:rPr lang="en-US" altLang="en-US" dirty="0" smtClean="0"/>
              <a:t> At this point in time, the implementation of these non-conditioning approaches are largely in the hands of expert biostatisticians.  They typically should not be done by non-experts unless they have a lot of help. </a:t>
            </a:r>
          </a:p>
          <a:p>
            <a:endParaRPr lang="en-US" altLang="en-US" dirty="0" smtClean="0"/>
          </a:p>
          <a:p>
            <a:r>
              <a:rPr lang="en-US" altLang="en-US" dirty="0" smtClean="0"/>
              <a:t>What is relevant, however, for you is to recognize when these non-conditioning techniques need to be used.  The data won’t be screaming out for </a:t>
            </a:r>
            <a:r>
              <a:rPr lang="en-US" altLang="en-US" dirty="0" smtClean="0"/>
              <a:t>these approaches, </a:t>
            </a:r>
            <a:r>
              <a:rPr lang="en-US" altLang="en-US" dirty="0" smtClean="0"/>
              <a:t>and most people are unaware of these situations.  The goal for you is to be able to spot the scenarios where conventional conditioning techniques do not work, and we have described the two big </a:t>
            </a:r>
            <a:r>
              <a:rPr lang="en-US" altLang="en-US" dirty="0" smtClean="0"/>
              <a:t>ones (one</a:t>
            </a:r>
            <a:r>
              <a:rPr lang="en-US" altLang="en-US" baseline="0" dirty="0" smtClean="0"/>
              <a:t> in the prior slides regarding time-dependent confounding/mediators and in the Extra Slides)</a:t>
            </a:r>
            <a:r>
              <a:rPr lang="en-US" altLang="en-US" dirty="0" smtClean="0"/>
              <a:t>.  </a:t>
            </a:r>
            <a:endParaRPr lang="en-US" altLang="en-US" dirty="0" smtClean="0"/>
          </a:p>
        </p:txBody>
      </p:sp>
      <p:sp>
        <p:nvSpPr>
          <p:cNvPr id="178179" name="Slide Number Placeholder 3"/>
          <p:cNvSpPr>
            <a:spLocks noGrp="1"/>
          </p:cNvSpPr>
          <p:nvPr>
            <p:ph type="sldNum" sz="quarter" idx="5"/>
          </p:nvPr>
        </p:nvSpPr>
        <p:spPr>
          <a:noFill/>
        </p:spPr>
        <p:txBody>
          <a:bodyPr/>
          <a:lstStyle/>
          <a:p>
            <a:fld id="{BC44336D-BA36-4149-BCF7-13ED0BCF4D98}" type="slidenum">
              <a:rPr lang="en-US" altLang="en-US" smtClean="0"/>
              <a:pPr/>
              <a:t>59</a:t>
            </a:fld>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5"/>
          <p:cNvSpPr>
            <a:spLocks noGrp="1" noChangeArrowheads="1"/>
          </p:cNvSpPr>
          <p:nvPr>
            <p:ph type="sldNum" sz="quarter" idx="5"/>
          </p:nvPr>
        </p:nvSpPr>
        <p:spPr>
          <a:noFill/>
        </p:spPr>
        <p:txBody>
          <a:bodyPr/>
          <a:lstStyle/>
          <a:p>
            <a:pPr defTabSz="952500"/>
            <a:fld id="{04C11573-1BB8-492D-A043-A7F04E572815}" type="slidenum">
              <a:rPr lang="en-US" altLang="en-US" sz="1000" smtClean="0"/>
              <a:pPr defTabSz="952500"/>
              <a:t>60</a:t>
            </a:fld>
            <a:endParaRPr lang="en-US" altLang="en-US" sz="1000" smtClean="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r>
              <a:rPr lang="en-US" altLang="en-US" sz="800" smtClean="0">
                <a:solidFill>
                  <a:srgbClr val="000000"/>
                </a:solidFill>
                <a:latin typeface="Arial" charset="0"/>
              </a:rPr>
              <a:t>Here is a summary of all of the techniques we have mentioned.  The techniques in the parentheses are not explained in this course.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031"/>
          <p:cNvSpPr>
            <a:spLocks noGrp="1" noChangeArrowheads="1"/>
          </p:cNvSpPr>
          <p:nvPr>
            <p:ph type="sldNum" sz="quarter" idx="5"/>
          </p:nvPr>
        </p:nvSpPr>
        <p:spPr>
          <a:noFill/>
        </p:spPr>
        <p:txBody>
          <a:bodyPr/>
          <a:lstStyle/>
          <a:p>
            <a:fld id="{D6AAA5F5-4DB0-4E73-ABE8-C5D48DAF7821}" type="slidenum">
              <a:rPr lang="en-US" altLang="en-US" smtClean="0"/>
              <a:pPr/>
              <a:t>7</a:t>
            </a:fld>
            <a:endParaRPr lang="en-US" alt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altLang="en-US" sz="900" smtClean="0"/>
              <a:t>What do you think?  </a:t>
            </a:r>
          </a:p>
          <a:p>
            <a:endParaRPr lang="en-US" altLang="en-US" sz="90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031"/>
          <p:cNvSpPr>
            <a:spLocks noGrp="1" noChangeArrowheads="1"/>
          </p:cNvSpPr>
          <p:nvPr>
            <p:ph type="sldNum" sz="quarter" idx="5"/>
          </p:nvPr>
        </p:nvSpPr>
        <p:spPr>
          <a:noFill/>
        </p:spPr>
        <p:txBody>
          <a:bodyPr/>
          <a:lstStyle/>
          <a:p>
            <a:fld id="{FDA0BC55-73EC-4D93-9E0D-61D4F5AE550A}" type="slidenum">
              <a:rPr lang="en-US" altLang="en-US" smtClean="0"/>
              <a:pPr/>
              <a:t>61</a:t>
            </a:fld>
            <a:endParaRPr lang="en-US" altLang="en-US" smtClean="0"/>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p:spPr>
        <p:txBody>
          <a:bodyPr/>
          <a:lstStyle/>
          <a:p>
            <a:r>
              <a:rPr lang="en-US" altLang="en-US" dirty="0" smtClean="0"/>
              <a:t>Here is a summary of our discussion today. </a:t>
            </a:r>
          </a:p>
          <a:p>
            <a:endParaRPr lang="en-US" altLang="en-US" dirty="0" smtClean="0"/>
          </a:p>
          <a:p>
            <a:r>
              <a:rPr lang="en-US" altLang="en-US" dirty="0" smtClean="0"/>
              <a:t>Stratification is useful for….</a:t>
            </a:r>
          </a:p>
          <a:p>
            <a:endParaRPr lang="en-US" altLang="en-US" dirty="0" smtClean="0"/>
          </a:p>
          <a:p>
            <a:r>
              <a:rPr lang="en-US" altLang="en-US" dirty="0" smtClean="0"/>
              <a:t>When performing stratification, adjusted summary estimates are formed…</a:t>
            </a:r>
          </a:p>
          <a:p>
            <a:endParaRPr lang="en-US" altLang="en-US" dirty="0" smtClean="0"/>
          </a:p>
          <a:p>
            <a:r>
              <a:rPr lang="en-US" altLang="en-US" dirty="0" smtClean="0"/>
              <a:t>We learned that stratification is not all good..</a:t>
            </a:r>
          </a:p>
          <a:p>
            <a:endParaRPr lang="en-US" altLang="en-US" dirty="0" smtClean="0"/>
          </a:p>
          <a:p>
            <a:r>
              <a:rPr lang="en-US" altLang="en-US" dirty="0" smtClean="0"/>
              <a:t>To solve complex DAGs, we need to identify the MSASs.  </a:t>
            </a:r>
          </a:p>
          <a:p>
            <a:endParaRPr lang="en-US" altLang="en-US" dirty="0" smtClean="0"/>
          </a:p>
          <a:p>
            <a:r>
              <a:rPr lang="en-US" altLang="en-US" dirty="0" smtClean="0"/>
              <a:t>The dirty little secret, however, about DAGs is that you might be uncertain about them.</a:t>
            </a:r>
          </a:p>
          <a:p>
            <a:endParaRPr lang="en-US" altLang="en-US" dirty="0" smtClean="0"/>
          </a:p>
          <a:p>
            <a:r>
              <a:rPr lang="en-US" altLang="en-US" dirty="0" smtClean="0"/>
              <a:t>If this is the case, an analysis </a:t>
            </a:r>
            <a:r>
              <a:rPr lang="en-US" altLang="en-US" dirty="0" smtClean="0"/>
              <a:t>plan is the principled</a:t>
            </a:r>
            <a:r>
              <a:rPr lang="en-US" altLang="en-US" baseline="0" dirty="0" smtClean="0"/>
              <a:t> approach to guide.  Sometimes there is not just one final model or one final measure of association.</a:t>
            </a:r>
            <a:endParaRPr lang="en-US" altLang="en-US" dirty="0" smtClean="0"/>
          </a:p>
          <a:p>
            <a:endParaRPr lang="en-US" altLang="en-US" dirty="0" smtClean="0"/>
          </a:p>
          <a:p>
            <a:r>
              <a:rPr lang="en-US" altLang="en-US" dirty="0" smtClean="0"/>
              <a:t>We talked about the limitations of </a:t>
            </a:r>
            <a:r>
              <a:rPr lang="en-US" altLang="en-US" dirty="0" smtClean="0"/>
              <a:t>stratification.</a:t>
            </a:r>
            <a:endParaRPr lang="en-US" altLang="en-US" dirty="0" smtClean="0"/>
          </a:p>
          <a:p>
            <a:endParaRPr lang="en-US" altLang="en-US" dirty="0" smtClean="0"/>
          </a:p>
          <a:p>
            <a:r>
              <a:rPr lang="en-US" altLang="en-US" dirty="0" smtClean="0"/>
              <a:t>And we discussed when all conditioning techniques fail, namely in the face of time-dependent confounders/mediators and during adjustment for mediators which share common causes with the outcome.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1031"/>
          <p:cNvSpPr>
            <a:spLocks noGrp="1" noChangeArrowheads="1"/>
          </p:cNvSpPr>
          <p:nvPr>
            <p:ph type="sldNum" sz="quarter" idx="5"/>
          </p:nvPr>
        </p:nvSpPr>
        <p:spPr>
          <a:noFill/>
        </p:spPr>
        <p:txBody>
          <a:bodyPr/>
          <a:lstStyle/>
          <a:p>
            <a:fld id="{6D619458-0693-4C2C-87BB-D6E2ADB860DE}" type="slidenum">
              <a:rPr lang="en-US" altLang="en-US" smtClean="0"/>
              <a:pPr/>
              <a:t>62</a:t>
            </a:fld>
            <a:endParaRPr lang="en-US" altLang="en-US" smtClean="0"/>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1031"/>
          <p:cNvSpPr>
            <a:spLocks noGrp="1" noChangeArrowheads="1"/>
          </p:cNvSpPr>
          <p:nvPr>
            <p:ph type="sldNum" sz="quarter" idx="5"/>
          </p:nvPr>
        </p:nvSpPr>
        <p:spPr>
          <a:noFill/>
        </p:spPr>
        <p:txBody>
          <a:bodyPr/>
          <a:lstStyle/>
          <a:p>
            <a:fld id="{8474A74B-415A-4E69-B061-E383530E4063}" type="slidenum">
              <a:rPr lang="en-US" altLang="en-US" smtClean="0"/>
              <a:pPr/>
              <a:t>64</a:t>
            </a:fld>
            <a:endParaRPr lang="en-US" altLang="en-US" smtClean="0"/>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r>
              <a:rPr lang="en-US" altLang="en-US" smtClean="0"/>
              <a:t>This is the terminology to use when describing, in general, an adjusted relationship.  There are several acceptable sentences.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1031"/>
          <p:cNvSpPr>
            <a:spLocks noGrp="1" noChangeArrowheads="1"/>
          </p:cNvSpPr>
          <p:nvPr>
            <p:ph type="sldNum" sz="quarter" idx="5"/>
          </p:nvPr>
        </p:nvSpPr>
        <p:spPr>
          <a:noFill/>
        </p:spPr>
        <p:txBody>
          <a:bodyPr/>
          <a:lstStyle/>
          <a:p>
            <a:fld id="{6C5F1A7C-7B9B-4FF0-A31A-9A792267FD1B}" type="slidenum">
              <a:rPr lang="en-US" altLang="en-US" smtClean="0"/>
              <a:pPr/>
              <a:t>65</a:t>
            </a:fld>
            <a:endParaRPr lang="en-US" altLang="en-US" smtClean="0"/>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p:spPr>
        <p:txBody>
          <a:bodyPr/>
          <a:lstStyle/>
          <a:p>
            <a:r>
              <a:rPr lang="en-US" altLang="en-US" smtClean="0"/>
              <a:t>Let’s look at this term independent a bit more because in the past some students have been confused by it.  “Independent of” simply refers to something having been done to contend with confounding.  This something could have been restriction, matching, an instrumental variable, stratification, regression, or some other form of adjustment.  It does not refer to whether or not the adjusted  estimate differs from the crude.  It just mean that some form of adjustment has been performed (for example, via stratification).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1031"/>
          <p:cNvSpPr>
            <a:spLocks noGrp="1" noChangeArrowheads="1"/>
          </p:cNvSpPr>
          <p:nvPr>
            <p:ph type="sldNum" sz="quarter" idx="5"/>
          </p:nvPr>
        </p:nvSpPr>
        <p:spPr>
          <a:noFill/>
        </p:spPr>
        <p:txBody>
          <a:bodyPr/>
          <a:lstStyle/>
          <a:p>
            <a:fld id="{D7569DA8-7171-42A5-954E-659BF24F83A1}" type="slidenum">
              <a:rPr lang="en-US" altLang="en-US" smtClean="0"/>
              <a:pPr/>
              <a:t>66</a:t>
            </a:fld>
            <a:endParaRPr lang="en-US" altLang="en-US" smtClean="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r>
              <a:rPr lang="en-US" altLang="en-US" dirty="0" smtClean="0"/>
              <a:t>How about this conclusion?  Use of AZT is causally related to reduced HIV acquisition.  Can we say this?  Probably not with just the information at hand.  This is because formally our analyses can only produce statistical associations, which could have resulted from one of 6 possibilities (list).</a:t>
            </a:r>
          </a:p>
          <a:p>
            <a:endParaRPr lang="en-US" altLang="en-US" dirty="0" smtClean="0"/>
          </a:p>
          <a:p>
            <a:r>
              <a:rPr lang="en-US" altLang="en-US" dirty="0" smtClean="0"/>
              <a:t>We can never formally prove causality, and it is safe to say, however, that a single observational study rarely proves causality. The best we can do is to make arguments why the other 5 explanations (selection bias, measurement bias, confounding, reverse causality, or chance) are not present.  We are not going to take any time in this course to discuss the various criteria or guidelines for establishing causation.  The most famous are the Hill criteria.  We won’t take the time to discuss these because you have now basically learned </a:t>
            </a:r>
            <a:r>
              <a:rPr lang="en-US" altLang="en-US" dirty="0" smtClean="0"/>
              <a:t>the most important</a:t>
            </a:r>
            <a:r>
              <a:rPr lang="en-US" altLang="en-US" baseline="0" dirty="0" smtClean="0"/>
              <a:t> aspects of the</a:t>
            </a:r>
            <a:r>
              <a:rPr lang="en-US" altLang="en-US" dirty="0" smtClean="0"/>
              <a:t> </a:t>
            </a:r>
            <a:r>
              <a:rPr lang="en-US" altLang="en-US" dirty="0" smtClean="0"/>
              <a:t>process, which is to exclude the 3 main threats to validity, reverse causation, and chance.  This is a process that is only done by consensus among </a:t>
            </a:r>
            <a:r>
              <a:rPr lang="en-US" altLang="en-US" dirty="0" smtClean="0"/>
              <a:t>methodologically astute and substantively</a:t>
            </a:r>
            <a:r>
              <a:rPr lang="en-US" altLang="en-US" baseline="0" dirty="0" smtClean="0"/>
              <a:t> grounded </a:t>
            </a:r>
            <a:r>
              <a:rPr lang="en-US" altLang="en-US" dirty="0" smtClean="0"/>
              <a:t>scientists</a:t>
            </a:r>
            <a:r>
              <a:rPr lang="en-US" altLang="en-US" dirty="0" smtClean="0"/>
              <a:t>.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1031"/>
          <p:cNvSpPr>
            <a:spLocks noGrp="1" noChangeArrowheads="1"/>
          </p:cNvSpPr>
          <p:nvPr>
            <p:ph type="sldNum" sz="quarter" idx="5"/>
          </p:nvPr>
        </p:nvSpPr>
        <p:spPr>
          <a:noFill/>
        </p:spPr>
        <p:txBody>
          <a:bodyPr/>
          <a:lstStyle/>
          <a:p>
            <a:fld id="{EE129A2B-AE31-4FE5-8C28-1CB2CAB03C02}" type="slidenum">
              <a:rPr lang="en-US" altLang="en-US" smtClean="0"/>
              <a:pPr/>
              <a:t>67</a:t>
            </a:fld>
            <a:endParaRPr lang="en-US" altLang="en-US" smtClean="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r>
              <a:rPr lang="en-US" altLang="en-US" dirty="0" smtClean="0"/>
              <a:t>Consider again the AZT use, </a:t>
            </a:r>
            <a:r>
              <a:rPr lang="en-US" altLang="en-US" dirty="0" err="1" smtClean="0"/>
              <a:t>needlestick</a:t>
            </a:r>
            <a:r>
              <a:rPr lang="en-US" altLang="en-US" dirty="0" smtClean="0"/>
              <a:t> severity, and HIV acquisition example.  It is worth pointing that Stata is working hard for you behind the scenes in the Mantel-</a:t>
            </a:r>
            <a:r>
              <a:rPr lang="en-US" altLang="en-US" dirty="0" err="1" smtClean="0"/>
              <a:t>Haenszel</a:t>
            </a:r>
            <a:r>
              <a:rPr lang="en-US" altLang="en-US" dirty="0" smtClean="0"/>
              <a:t>-adjusted confidence interval formation and hypothesis testing.  Whereas the point estimate for the adjusted measure of association point estimate is easy to calculate, the standard error, shown here, is not.  But luckily Stata calculates all of this for you.  </a:t>
            </a:r>
            <a:r>
              <a:rPr lang="en-US" altLang="en-US" dirty="0" smtClean="0"/>
              <a:t>And, </a:t>
            </a:r>
            <a:r>
              <a:rPr lang="en-US" altLang="en-US" dirty="0" smtClean="0"/>
              <a:t>remember, the standard formula for a 95% confidence interval is the point estimate plus or minus 1.96 times the standard error.  </a:t>
            </a:r>
          </a:p>
          <a:p>
            <a:endParaRPr lang="en-US" altLang="en-US" dirty="0" smtClean="0"/>
          </a:p>
          <a:p>
            <a:r>
              <a:rPr lang="en-US" altLang="en-US" dirty="0" smtClean="0"/>
              <a:t>For the hypothesis test of adjusted measure of association equal to one, this is the formula for the chi-square statistic which has 1 degree of freedom.  </a:t>
            </a:r>
            <a:r>
              <a:rPr lang="en-US" altLang="en-US" dirty="0" smtClean="0"/>
              <a:t>There’s </a:t>
            </a:r>
            <a:r>
              <a:rPr lang="en-US" altLang="en-US" dirty="0" smtClean="0"/>
              <a:t>no need for remember these formulae but you do need to know how to interpret them.</a:t>
            </a:r>
          </a:p>
          <a:p>
            <a:endParaRPr lang="en-US" altLang="en-US" dirty="0" smtClean="0"/>
          </a:p>
          <a:p>
            <a:endParaRPr lang="en-US" alt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1031"/>
          <p:cNvSpPr>
            <a:spLocks noGrp="1" noChangeArrowheads="1"/>
          </p:cNvSpPr>
          <p:nvPr>
            <p:ph type="sldNum" sz="quarter" idx="5"/>
          </p:nvPr>
        </p:nvSpPr>
        <p:spPr>
          <a:noFill/>
        </p:spPr>
        <p:txBody>
          <a:bodyPr/>
          <a:lstStyle/>
          <a:p>
            <a:fld id="{87AFF3E9-7277-4754-A0A5-172952941217}" type="slidenum">
              <a:rPr lang="en-US" altLang="en-US" smtClean="0"/>
              <a:pPr/>
              <a:t>68</a:t>
            </a:fld>
            <a:endParaRPr lang="en-US" altLang="en-US" smtClean="0"/>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r>
              <a:rPr lang="en-US" altLang="en-US" smtClean="0"/>
              <a:t>It is also worth pointing that in addition to the Mantel-Haenszel estimators we are discussing, you’ll see other techniques named after Mantel and/or Haenszel and it is worth keeping it straight which is which.  We actually described the M-H chi-square statistic in the last slide and there is also something known as the  Mantel test for trend, for which there’s a nice discussion in the Appendix of our green text book. . . </a:t>
            </a:r>
          </a:p>
          <a:p>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1031"/>
          <p:cNvSpPr>
            <a:spLocks noGrp="1" noChangeArrowheads="1"/>
          </p:cNvSpPr>
          <p:nvPr>
            <p:ph type="sldNum" sz="quarter" idx="5"/>
          </p:nvPr>
        </p:nvSpPr>
        <p:spPr>
          <a:noFill/>
        </p:spPr>
        <p:txBody>
          <a:bodyPr/>
          <a:lstStyle/>
          <a:p>
            <a:fld id="{49C45A9F-BEA2-4B5C-8A4B-7D7AE4E5C1BB}" type="slidenum">
              <a:rPr lang="en-US" altLang="en-US" smtClean="0"/>
              <a:pPr/>
              <a:t>69</a:t>
            </a:fld>
            <a:endParaRPr lang="en-US" altLang="en-US" smtClean="0"/>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p:spPr>
        <p:txBody>
          <a:bodyPr/>
          <a:lstStyle/>
          <a:p>
            <a:r>
              <a:rPr lang="en-US" altLang="en-US" smtClean="0"/>
              <a:t>You need to remember the research purpose when you are performing adjustment.  In other words, why are you conducting the work in the first place?   We have focused thus far on adjustment for causal hypothesis testing of a single (primary) exposure variable.  Yet, there are other purposes to performing adjustment.  Two other main categories are, one, evaluating multiple exposure variables, and, two, prediction of outcome by variables even if non-causal.  </a:t>
            </a:r>
          </a:p>
          <a:p>
            <a:endParaRPr lang="en-US" altLang="en-US" smtClean="0"/>
          </a:p>
          <a:p>
            <a:r>
              <a:rPr lang="en-US" altLang="en-US" smtClean="0"/>
              <a:t>These other research purposes for adjustment require different approaches to decide which variables to adjust for.  This is beyond the scope of this course but will be covered in our Biostatistics sequence.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5"/>
          <p:cNvSpPr>
            <a:spLocks noGrp="1" noChangeArrowheads="1"/>
          </p:cNvSpPr>
          <p:nvPr>
            <p:ph type="sldNum" sz="quarter" idx="5"/>
          </p:nvPr>
        </p:nvSpPr>
        <p:spPr>
          <a:noFill/>
        </p:spPr>
        <p:txBody>
          <a:bodyPr/>
          <a:lstStyle/>
          <a:p>
            <a:fld id="{33E0D75C-1761-4646-AF22-7A451E8657D3}" type="slidenum">
              <a:rPr lang="en-US" altLang="en-US" smtClean="0"/>
              <a:pPr/>
              <a:t>70</a:t>
            </a:fld>
            <a:endParaRPr lang="en-US" altLang="en-US" smtClean="0"/>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p:spPr>
        <p:txBody>
          <a:bodyPr/>
          <a:lstStyle/>
          <a:p>
            <a:r>
              <a:rPr lang="en-US" altLang="en-US" smtClean="0">
                <a:solidFill>
                  <a:srgbClr val="000000"/>
                </a:solidFill>
                <a:latin typeface="Arial" charset="0"/>
              </a:rPr>
              <a:t>Who remembers this slide from the discussion of matching last week?  Recall how we discussed how matching ensures overlap between the comparison groups in the distribution of confounders.  We spoke of how this applies to both categorical variables and interval scale categorical variables.  We considered a case-control study of prostate cancer, where there is concern for confounding by age.  Certainly, the case group will contain many older individuals.  If one just randomly sampled a control group from the general population, it is likely, especially in a small study, not to contain men as old as in the cases, and it may contain many younger men.  This is shown here in the two distributions of age in cases and controls.  In a situation like this, there is no way to completely adjust for age in the analysis phase.  Both stratification and regression techniques need there to be overlap in the distribution of the confounder between comparator groups.  Without overlap, there are no controls to use to compare against these older cases.  Matching provides a solution for this because it ensures that the distribution of age in the controls will completely overlap the age distribution in the cases.  Now, in the analysis phase, you can adjust for age completely.  </a:t>
            </a:r>
          </a:p>
          <a:p>
            <a:endParaRPr lang="en-US" altLang="en-US" sz="700" smtClean="0">
              <a:solidFill>
                <a:srgbClr val="000000"/>
              </a:solidFill>
              <a:latin typeface="Arial" charset="0"/>
            </a:endParaRPr>
          </a:p>
          <a:p>
            <a:endParaRPr lang="en-US" altLang="en-US" sz="700" smtClean="0">
              <a:solidFill>
                <a:srgbClr val="000000"/>
              </a:solidFill>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p:cNvSpPr>
          <p:nvPr>
            <p:ph type="sldImg"/>
          </p:nvPr>
        </p:nvSpPr>
        <p:spPr>
          <a:ln/>
        </p:spPr>
      </p:sp>
      <p:sp>
        <p:nvSpPr>
          <p:cNvPr id="203778" name="Notes Placeholder 2"/>
          <p:cNvSpPr>
            <a:spLocks noGrp="1"/>
          </p:cNvSpPr>
          <p:nvPr>
            <p:ph type="body" idx="1"/>
          </p:nvPr>
        </p:nvSpPr>
        <p:spPr>
          <a:noFill/>
          <a:ln/>
        </p:spPr>
        <p:txBody>
          <a:bodyPr/>
          <a:lstStyle/>
          <a:p>
            <a:r>
              <a:rPr lang="en-US" dirty="0" smtClean="0"/>
              <a:t>In general, overlap is guaranteed in restriction and matching.  It is also theoretically guaranteed in randomization (assuming that chance imbalance does not get in your way).  It is not, however, guaranteed in stratification or regression.  In stratification, lack of overlap will result in some strata where a comparison between exposed and unexposed (or case and control) cannot be made.  This wastes data.  In regression, certain assumptions are made about the non-overlap zones based on the behavior of the data in the overlap zones.   If these assumptions are incorrect, the resulting inferences from the regression are biased. Unlike stratification where the investigator might typically see the non-overlap, the problem is more insidious in regression because the analyst can easily just push the buttons on Stata without even knowing there is non-overlap.  </a:t>
            </a:r>
          </a:p>
          <a:p>
            <a:endParaRPr lang="en-US" dirty="0" smtClean="0"/>
          </a:p>
          <a:p>
            <a:r>
              <a:rPr lang="en-US" dirty="0" smtClean="0"/>
              <a:t>The advice is that one needs to look for the presence of overlap of confounder distribution between comparator groups.  This takes a bit of extra effort.  Creating propensity scores are the easiest approach.  This lack of overlap is given some esoteric names such as positivity violation or experimental treatment allocation violation.  </a:t>
            </a:r>
          </a:p>
        </p:txBody>
      </p:sp>
      <p:sp>
        <p:nvSpPr>
          <p:cNvPr id="203779" name="Slide Number Placeholder 3"/>
          <p:cNvSpPr>
            <a:spLocks noGrp="1"/>
          </p:cNvSpPr>
          <p:nvPr>
            <p:ph type="sldNum" sz="quarter" idx="5"/>
          </p:nvPr>
        </p:nvSpPr>
        <p:spPr>
          <a:noFill/>
        </p:spPr>
        <p:txBody>
          <a:bodyPr/>
          <a:lstStyle/>
          <a:p>
            <a:fld id="{EC33E8A8-75ED-42C9-9767-286CC7073379}" type="slidenum">
              <a:rPr lang="en-US" smtClean="0"/>
              <a:pPr/>
              <a:t>71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031"/>
          <p:cNvSpPr>
            <a:spLocks noGrp="1" noChangeArrowheads="1"/>
          </p:cNvSpPr>
          <p:nvPr>
            <p:ph type="sldNum" sz="quarter" idx="5"/>
          </p:nvPr>
        </p:nvSpPr>
        <p:spPr>
          <a:noFill/>
        </p:spPr>
        <p:txBody>
          <a:bodyPr/>
          <a:lstStyle/>
          <a:p>
            <a:fld id="{CBA64445-AFD7-47B3-9B3F-B43A10CABCCB}" type="slidenum">
              <a:rPr lang="en-US" altLang="en-US" smtClean="0"/>
              <a:pPr/>
              <a:t>8</a:t>
            </a:fld>
            <a:endParaRPr lang="en-US" alt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altLang="en-US" sz="900" dirty="0" smtClean="0"/>
          </a:p>
          <a:p>
            <a:endParaRPr lang="en-US" altLang="en-US" sz="900" dirty="0" smtClean="0"/>
          </a:p>
          <a:p>
            <a:r>
              <a:rPr lang="en-US" altLang="en-US" sz="900" dirty="0" smtClean="0"/>
              <a:t>Well, this is a big difference in magnitude </a:t>
            </a:r>
            <a:r>
              <a:rPr lang="en-US" altLang="en-US" sz="900" dirty="0" smtClean="0"/>
              <a:t>between the two strata,</a:t>
            </a:r>
            <a:r>
              <a:rPr lang="en-US" altLang="en-US" sz="900" baseline="0" dirty="0" smtClean="0"/>
              <a:t> </a:t>
            </a:r>
            <a:r>
              <a:rPr lang="en-US" altLang="en-US" sz="900" dirty="0" smtClean="0"/>
              <a:t>but </a:t>
            </a:r>
            <a:r>
              <a:rPr lang="en-US" altLang="en-US" sz="900" dirty="0" smtClean="0"/>
              <a:t>note how few cases there are in the minor </a:t>
            </a:r>
            <a:r>
              <a:rPr lang="en-US" altLang="en-US" sz="900" dirty="0" err="1" smtClean="0"/>
              <a:t>needlestick</a:t>
            </a:r>
            <a:r>
              <a:rPr lang="en-US" altLang="en-US" sz="900" dirty="0" smtClean="0"/>
              <a:t> severity group.  Accordingly, when we look at a statistical test of heterogeneity, we see a p value of 0.44 showing that chance could have easily caused this difference between strata even when there is truly no interaction.  So, the authors did not decide to declare that there was any important interaction.  We agree with the decision not to report interaction.  </a:t>
            </a:r>
            <a:r>
              <a:rPr lang="en-US" altLang="en-US" sz="900" dirty="0" smtClean="0"/>
              <a:t>Also, remember</a:t>
            </a:r>
            <a:r>
              <a:rPr lang="en-US" altLang="en-US" sz="900" dirty="0" smtClean="0"/>
              <a:t>, although it is more interesting, it is also </a:t>
            </a:r>
            <a:r>
              <a:rPr lang="en-US" altLang="en-US" sz="900" dirty="0" smtClean="0"/>
              <a:t>more </a:t>
            </a:r>
            <a:r>
              <a:rPr lang="en-US" altLang="en-US" sz="900" dirty="0" smtClean="0"/>
              <a:t>complicated to report interaction.  </a:t>
            </a:r>
          </a:p>
          <a:p>
            <a:endParaRPr lang="en-US" altLang="en-US" sz="900" dirty="0" smtClean="0"/>
          </a:p>
          <a:p>
            <a:endParaRPr lang="en-US" altLang="en-US" sz="900"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1031"/>
          <p:cNvSpPr>
            <a:spLocks noGrp="1" noChangeArrowheads="1"/>
          </p:cNvSpPr>
          <p:nvPr>
            <p:ph type="sldNum" sz="quarter" idx="5"/>
          </p:nvPr>
        </p:nvSpPr>
        <p:spPr>
          <a:noFill/>
        </p:spPr>
        <p:txBody>
          <a:bodyPr/>
          <a:lstStyle/>
          <a:p>
            <a:fld id="{78A3CA15-02AD-4846-90B3-D1BAE96B1EB4}" type="slidenum">
              <a:rPr lang="en-US" altLang="en-US" smtClean="0"/>
              <a:pPr/>
              <a:t>72</a:t>
            </a:fld>
            <a:endParaRPr lang="en-US" altLang="en-US" smtClean="0"/>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p:spPr>
        <p:txBody>
          <a:bodyPr/>
          <a:lstStyle/>
          <a:p>
            <a:r>
              <a:rPr lang="en-US" altLang="en-US" dirty="0" smtClean="0"/>
              <a:t>One topic to review is residual confounding, which we have touched upon a few times in the past few weeks.  Let’s review the four different mechanisms of residual confounding.  Residual confounding means confounding </a:t>
            </a:r>
            <a:r>
              <a:rPr lang="en-US" altLang="en-US" dirty="0" smtClean="0"/>
              <a:t>is still </a:t>
            </a:r>
            <a:r>
              <a:rPr lang="en-US" altLang="en-US" dirty="0" smtClean="0"/>
              <a:t>present even after some attempt at adjustment. </a:t>
            </a:r>
          </a:p>
          <a:p>
            <a:endParaRPr lang="en-US" altLang="en-US" dirty="0" smtClean="0"/>
          </a:p>
          <a:p>
            <a:r>
              <a:rPr lang="en-US" altLang="en-US" dirty="0" smtClean="0"/>
              <a:t>To my count, there are 4 mechanisms for this.  </a:t>
            </a:r>
          </a:p>
          <a:p>
            <a:endParaRPr lang="en-US" altLang="en-US" dirty="0" smtClean="0"/>
          </a:p>
          <a:p>
            <a:r>
              <a:rPr lang="en-US" altLang="en-US" dirty="0" smtClean="0"/>
              <a:t>The first is when the categorization of confounder is too broad.  Let’s look at a telling example from the textbook.  </a:t>
            </a:r>
          </a:p>
          <a:p>
            <a:endParaRPr lang="en-US" altLang="en-US" dirty="0" smtClean="0"/>
          </a:p>
          <a:p>
            <a:r>
              <a:rPr lang="en-US" altLang="en-US" dirty="0" smtClean="0"/>
              <a:t>The second mechanism for residual confounding is when the measurement of the confounders is misclassified.  Note that the misclassification can be differential or non-differential with respect to exposure and disease.  If the misclassification is all independent and non-differential, this will lead to adjusted estimates that rest somewhere between the crude and true adjusted estimate.</a:t>
            </a:r>
          </a:p>
          <a:p>
            <a:endParaRPr lang="en-US" altLang="en-US" dirty="0" smtClean="0"/>
          </a:p>
          <a:p>
            <a:r>
              <a:rPr lang="en-US" altLang="en-US" dirty="0" smtClean="0"/>
              <a:t>If the misclassification is differential, this can lead to a variety of difficult to predict directions of bias.</a:t>
            </a:r>
          </a:p>
          <a:p>
            <a:endParaRPr lang="en-US" alt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1031"/>
          <p:cNvSpPr>
            <a:spLocks noGrp="1" noChangeArrowheads="1"/>
          </p:cNvSpPr>
          <p:nvPr>
            <p:ph type="sldNum" sz="quarter" idx="5"/>
          </p:nvPr>
        </p:nvSpPr>
        <p:spPr>
          <a:noFill/>
        </p:spPr>
        <p:txBody>
          <a:bodyPr/>
          <a:lstStyle/>
          <a:p>
            <a:fld id="{6BCC4CFF-A1B5-4FAC-B455-BDDC692D75BD}" type="slidenum">
              <a:rPr lang="en-US" altLang="en-US" smtClean="0"/>
              <a:pPr/>
              <a:t>73</a:t>
            </a:fld>
            <a:endParaRPr lang="en-US" altLang="en-US" smtClean="0"/>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p:spPr>
        <p:txBody>
          <a:bodyPr/>
          <a:lstStyle/>
          <a:p>
            <a:r>
              <a:rPr lang="en-US" altLang="en-US" smtClean="0"/>
              <a:t>The third mechanism for residual confounding is when the variable used for adjustment is an imperfect surrogate for the true confounder.  We actually encountered this system in the problem set for last week.  </a:t>
            </a:r>
          </a:p>
          <a:p>
            <a:endParaRPr lang="en-US" altLang="en-US" smtClean="0"/>
          </a:p>
          <a:p>
            <a:r>
              <a:rPr lang="en-US" altLang="en-US" smtClean="0"/>
              <a:t>The fourth mechanism is simple, caused by when you have unmeasured confounders and unblocked backdoor path.</a:t>
            </a:r>
          </a:p>
          <a:p>
            <a:endParaRPr lang="en-US" altLang="en-US" smtClean="0"/>
          </a:p>
          <a:p>
            <a:endParaRPr lang="en-US"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1031"/>
          <p:cNvSpPr>
            <a:spLocks noGrp="1" noChangeArrowheads="1"/>
          </p:cNvSpPr>
          <p:nvPr>
            <p:ph type="sldNum" sz="quarter" idx="5"/>
          </p:nvPr>
        </p:nvSpPr>
        <p:spPr>
          <a:noFill/>
        </p:spPr>
        <p:txBody>
          <a:bodyPr/>
          <a:lstStyle/>
          <a:p>
            <a:fld id="{BBA61225-EC64-49FC-A39C-34C31788D3B3}" type="slidenum">
              <a:rPr lang="en-US" altLang="en-US" smtClean="0"/>
              <a:pPr/>
              <a:t>74</a:t>
            </a:fld>
            <a:endParaRPr lang="en-US" altLang="en-US" smtClean="0"/>
          </a:p>
        </p:txBody>
      </p:sp>
      <p:sp>
        <p:nvSpPr>
          <p:cNvPr id="210946"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B7F04F95-A414-4F7C-9428-8D9F01F7FCB7}" type="slidenum">
              <a:rPr lang="en-US" altLang="en-US" sz="1000" i="1"/>
              <a:pPr algn="r" defTabSz="952500" eaLnBrk="0" hangingPunct="0"/>
              <a:t>74</a:t>
            </a:fld>
            <a:endParaRPr lang="en-US" altLang="en-US" sz="1000" i="1"/>
          </a:p>
        </p:txBody>
      </p:sp>
      <p:sp>
        <p:nvSpPr>
          <p:cNvPr id="210947" name="Rectangle 2"/>
          <p:cNvSpPr>
            <a:spLocks noGrp="1" noRot="1" noChangeAspect="1" noChangeArrowheads="1" noTextEdit="1"/>
          </p:cNvSpPr>
          <p:nvPr>
            <p:ph type="sldImg"/>
          </p:nvPr>
        </p:nvSpPr>
        <p:spPr>
          <a:xfrm>
            <a:off x="2230438" y="706438"/>
            <a:ext cx="2486025" cy="3481387"/>
          </a:xfrm>
          <a:ln/>
        </p:spPr>
      </p:sp>
      <p:sp>
        <p:nvSpPr>
          <p:cNvPr id="210948" name="Rectangle 3"/>
          <p:cNvSpPr>
            <a:spLocks noGrp="1" noChangeArrowheads="1"/>
          </p:cNvSpPr>
          <p:nvPr>
            <p:ph type="body" idx="1"/>
          </p:nvPr>
        </p:nvSpPr>
        <p:spPr>
          <a:xfrm>
            <a:off x="895350" y="4433888"/>
            <a:ext cx="5146675" cy="4200525"/>
          </a:xfrm>
          <a:noFill/>
          <a:ln/>
        </p:spPr>
        <p:txBody>
          <a:bodyPr lIns="95299" tIns="49238" rIns="95299" bIns="49238"/>
          <a:lstStyle/>
          <a:p>
            <a:pPr defTabSz="990600"/>
            <a:r>
              <a:rPr lang="en-US" altLang="en-US" smtClean="0"/>
              <a:t>Remember that two weeks ago we talked about two reasons to adjust, the first being to control for confounding and the second being to block indirect causal pathways.  I mention this now because the same 4 mechanisms I just mentioned that lead to residual confounding also pertain to when adjustment to block indirect causal pathways is the objective.  If this occurs, it results in what we call incomplete adjustment for indirect causal pathways.  </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1031"/>
          <p:cNvSpPr>
            <a:spLocks noGrp="1" noChangeArrowheads="1"/>
          </p:cNvSpPr>
          <p:nvPr>
            <p:ph type="sldNum" sz="quarter" idx="5"/>
          </p:nvPr>
        </p:nvSpPr>
        <p:spPr>
          <a:noFill/>
        </p:spPr>
        <p:txBody>
          <a:bodyPr/>
          <a:lstStyle/>
          <a:p>
            <a:fld id="{E9C1917A-A45F-4479-B193-E12BF6E8BA1C}" type="slidenum">
              <a:rPr lang="en-US" altLang="en-US" smtClean="0"/>
              <a:pPr/>
              <a:t>75</a:t>
            </a:fld>
            <a:endParaRPr lang="en-US" altLang="en-US" smtClean="0"/>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p:spPr>
        <p:txBody>
          <a:bodyPr/>
          <a:lstStyle/>
          <a:p>
            <a:pPr>
              <a:lnSpc>
                <a:spcPct val="80000"/>
              </a:lnSpc>
            </a:pPr>
            <a:r>
              <a:rPr lang="en-US" altLang="en-US" sz="900" smtClean="0"/>
              <a:t>Remember when we were discussing measurement bias that we described ways how the investigator could go from the observed results to the truth if he/she knew something about the specifications of the measurement?  This is known as a quantitative bias analysis.  Another form of quantitative bias analysis can be done with unmeasured confounders.  The idea is that the investigator can back-calculate to determine what characteristics a confounder would have to have in order to spuriously cause any apparent odds ratio.  In other words, what would the association need to be between the unmeasured confounder and the exposure and between the unmeasured confounder and the outcome in order to cause the observed odds ratio, assuming that there was truly no association between exposure and disease.  In this graph, let’s assume we have an observed odds ratio of 2.0.  The y axis shows magnitude of association between the unmeasured confounder and exposure, as described in a prevalence ratio.  In the x axis we show the magnitude of association between the unmeasured confounder and the outcome, as described with a risk ratio.  In addition to the magnitude of association between the unmeasured confounder and exposure/disease, the other relevant parameter is the prevalence of the confounder, shown by these contour lines.  </a:t>
            </a:r>
          </a:p>
          <a:p>
            <a:pPr>
              <a:lnSpc>
                <a:spcPct val="80000"/>
              </a:lnSpc>
            </a:pPr>
            <a:endParaRPr lang="en-US" altLang="en-US" sz="900" smtClean="0"/>
          </a:p>
          <a:p>
            <a:pPr>
              <a:lnSpc>
                <a:spcPct val="80000"/>
              </a:lnSpc>
            </a:pPr>
            <a:r>
              <a:rPr lang="en-US" altLang="en-US" sz="900" smtClean="0"/>
              <a:t>For example, let’s assume that the unmeasured confounder is dichotomous and it has high level and a low level.  Let’s look situations where the prevalence of the ‘high’ level of the unmeasured confounder is 0.1 (10%), in other words, uncommon.  This line shows the combination of associations between the unmeasured confounder and the exposure and disease, respectively, in order for us to spuriously see an odds ratio of 2 between the exposure and disease.  What this is telling us is that there would need to be a prevalence ratio of 7 between the unmeasured confounder and the exposure and a risk ratio of 7 between the unmeasured confounder and outcome to cause positive confounding of an odds ratio of 2.0   Or, if the prevalence of the ‘high’ level of the unmeasured confounder was higher, say 52%, then the associations would need to be 3.4 in the two arms.</a:t>
            </a:r>
          </a:p>
          <a:p>
            <a:pPr>
              <a:lnSpc>
                <a:spcPct val="80000"/>
              </a:lnSpc>
            </a:pPr>
            <a:endParaRPr lang="en-US" altLang="en-US" sz="900" smtClean="0"/>
          </a:p>
          <a:p>
            <a:pPr>
              <a:lnSpc>
                <a:spcPct val="80000"/>
              </a:lnSpc>
            </a:pPr>
            <a:r>
              <a:rPr lang="en-US" altLang="en-US" sz="900" smtClean="0"/>
              <a:t>With this in mind, investigators can then try to convince readers that it is unlikely that such unknown associations exist.  The logic is that if such high-magnitude measures of association existed, we would surely know about them already.  This logic is compelling in certain systems that are well studied but less so in new systems.</a:t>
            </a:r>
          </a:p>
          <a:p>
            <a:pPr>
              <a:lnSpc>
                <a:spcPct val="80000"/>
              </a:lnSpc>
            </a:pPr>
            <a:endParaRPr lang="en-US" altLang="en-US" sz="900" smtClean="0"/>
          </a:p>
          <a:p>
            <a:pPr>
              <a:lnSpc>
                <a:spcPct val="80000"/>
              </a:lnSpc>
            </a:pPr>
            <a:r>
              <a:rPr lang="en-US" altLang="en-US" sz="900" smtClean="0"/>
              <a:t>The other aspect of this is that you could have multiple confounders of smaller magnitude that could in combination add up to these effects.  Convincing readers that these smaller magnitude confounders are absent is more difficult.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1031"/>
          <p:cNvSpPr>
            <a:spLocks noGrp="1" noChangeArrowheads="1"/>
          </p:cNvSpPr>
          <p:nvPr>
            <p:ph type="sldNum" sz="quarter" idx="5"/>
          </p:nvPr>
        </p:nvSpPr>
        <p:spPr>
          <a:noFill/>
        </p:spPr>
        <p:txBody>
          <a:bodyPr/>
          <a:lstStyle/>
          <a:p>
            <a:fld id="{048AB3A9-D14F-489F-8980-8F3BB9CE974F}" type="slidenum">
              <a:rPr lang="en-US" altLang="en-US" smtClean="0"/>
              <a:pPr/>
              <a:t>76</a:t>
            </a:fld>
            <a:endParaRPr lang="en-US" altLang="en-US" smtClean="0"/>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p:spPr>
        <p:txBody>
          <a:bodyPr/>
          <a:lstStyle/>
          <a:p>
            <a:r>
              <a:rPr lang="en-US" altLang="en-US" dirty="0" smtClean="0"/>
              <a:t>Do investigators actually do this? Yes. Here is some work I was involved with in the NEJM where </a:t>
            </a:r>
            <a:r>
              <a:rPr lang="en-US" altLang="en-US" dirty="0" smtClean="0"/>
              <a:t>the group showed </a:t>
            </a:r>
            <a:r>
              <a:rPr lang="en-US" altLang="en-US" dirty="0" smtClean="0"/>
              <a:t>a contour plot looking at various scenarios for unmeasured confounding and how much this might influence our findings.</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1031"/>
          <p:cNvSpPr>
            <a:spLocks noGrp="1" noChangeArrowheads="1"/>
          </p:cNvSpPr>
          <p:nvPr>
            <p:ph type="sldNum" sz="quarter" idx="5"/>
          </p:nvPr>
        </p:nvSpPr>
        <p:spPr>
          <a:noFill/>
        </p:spPr>
        <p:txBody>
          <a:bodyPr/>
          <a:lstStyle/>
          <a:p>
            <a:fld id="{EFAE373E-7CA6-406A-BB60-D3C050711F6B}" type="slidenum">
              <a:rPr lang="en-US" altLang="en-US" smtClean="0"/>
              <a:pPr/>
              <a:t>77</a:t>
            </a:fld>
            <a:endParaRPr lang="en-US" altLang="en-US" smtClean="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r>
              <a:rPr lang="en-US" altLang="en-US" dirty="0" smtClean="0"/>
              <a:t>In this course, our discussion of selection bias, measurement bias, and confounding bias has been qualitative.  We have attempted to state the direction of the bias but not the magnitude. The one exception </a:t>
            </a:r>
            <a:r>
              <a:rPr lang="en-US" altLang="en-US" dirty="0" smtClean="0"/>
              <a:t>has been a few items</a:t>
            </a:r>
            <a:r>
              <a:rPr lang="en-US" altLang="en-US" baseline="0" dirty="0" smtClean="0"/>
              <a:t> on the </a:t>
            </a:r>
            <a:r>
              <a:rPr lang="en-US" altLang="en-US" dirty="0" smtClean="0"/>
              <a:t>problem sets </a:t>
            </a:r>
            <a:r>
              <a:rPr lang="en-US" altLang="en-US" dirty="0" smtClean="0"/>
              <a:t>where we gave you the opportunity to back calculate to the truth – the cell phone </a:t>
            </a:r>
            <a:r>
              <a:rPr lang="en-US" altLang="en-US" dirty="0" smtClean="0"/>
              <a:t>problem and the regression</a:t>
            </a:r>
            <a:r>
              <a:rPr lang="en-US" altLang="en-US" baseline="0" dirty="0" smtClean="0"/>
              <a:t> dilution bias problem</a:t>
            </a:r>
            <a:r>
              <a:rPr lang="en-US" altLang="en-US" dirty="0" smtClean="0"/>
              <a:t>.  </a:t>
            </a:r>
            <a:endParaRPr lang="en-US" altLang="en-US" dirty="0" smtClean="0"/>
          </a:p>
          <a:p>
            <a:endParaRPr lang="en-US" altLang="en-US" dirty="0" smtClean="0"/>
          </a:p>
          <a:p>
            <a:r>
              <a:rPr lang="en-US" altLang="en-US" dirty="0" smtClean="0"/>
              <a:t>Qualitative bias analysis is the current standard approach, but we do want everyone to know that quantitative bias analysis is what is on the frontier of </a:t>
            </a:r>
            <a:r>
              <a:rPr lang="en-US" altLang="en-US" dirty="0" err="1" smtClean="0"/>
              <a:t>methodologic</a:t>
            </a:r>
            <a:r>
              <a:rPr lang="en-US" altLang="en-US" dirty="0" smtClean="0"/>
              <a:t> research.  Specifically, for selection bias one can use estimates of the differential selection probabilities to back calculate to the truth.  For measurement bias …. And for confounding bias…</a:t>
            </a:r>
          </a:p>
          <a:p>
            <a:endParaRPr lang="en-US" altLang="en-US" dirty="0" smtClean="0"/>
          </a:p>
          <a:p>
            <a:r>
              <a:rPr lang="en-US" altLang="en-US" dirty="0" smtClean="0"/>
              <a:t>Within the next 10 years, these techniques will become more common. </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1031"/>
          <p:cNvSpPr>
            <a:spLocks noGrp="1" noChangeArrowheads="1"/>
          </p:cNvSpPr>
          <p:nvPr>
            <p:ph type="sldNum" sz="quarter" idx="5"/>
          </p:nvPr>
        </p:nvSpPr>
        <p:spPr>
          <a:noFill/>
        </p:spPr>
        <p:txBody>
          <a:bodyPr/>
          <a:lstStyle/>
          <a:p>
            <a:fld id="{2A811340-59AC-43A1-A2E5-202581110F4C}" type="slidenum">
              <a:rPr lang="en-US" altLang="en-US" smtClean="0"/>
              <a:pPr/>
              <a:t>78</a:t>
            </a:fld>
            <a:endParaRPr lang="en-US" altLang="en-US" smtClean="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r>
              <a:rPr lang="en-US" altLang="en-US" smtClean="0"/>
              <a:t>Let me end with the following plea.  Although we are building towards a crescendo which is calling for sophisticated regression techniques, don’t forget about the simple techniques, like stratification, when exploring your data.  </a:t>
            </a:r>
          </a:p>
          <a:p>
            <a:endParaRPr lang="en-US" altLang="en-US" smtClean="0"/>
          </a:p>
          <a:p>
            <a:r>
              <a:rPr lang="en-US" altLang="en-US" smtClean="0"/>
              <a:t>Here are a few diplomatic quotes echoing this.</a:t>
            </a:r>
          </a:p>
          <a:p>
            <a:endParaRPr lang="en-US" altLang="en-US" smtClean="0"/>
          </a:p>
          <a:p>
            <a:endParaRPr lang="en-US" altLang="en-US" smtClean="0"/>
          </a:p>
          <a:p>
            <a:endParaRPr lang="en-US"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1031"/>
          <p:cNvSpPr>
            <a:spLocks noGrp="1" noChangeArrowheads="1"/>
          </p:cNvSpPr>
          <p:nvPr>
            <p:ph type="sldNum" sz="quarter" idx="5"/>
          </p:nvPr>
        </p:nvSpPr>
        <p:spPr>
          <a:noFill/>
        </p:spPr>
        <p:txBody>
          <a:bodyPr/>
          <a:lstStyle/>
          <a:p>
            <a:fld id="{EC1A2895-72E7-4914-9368-39EB36AC7C5D}" type="slidenum">
              <a:rPr lang="en-US" altLang="en-US" smtClean="0"/>
              <a:pPr/>
              <a:t>79</a:t>
            </a:fld>
            <a:endParaRPr lang="en-US" altLang="en-US" smtClean="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r>
              <a:rPr lang="en-US" altLang="en-US" dirty="0" smtClean="0"/>
              <a:t>Here is another </a:t>
            </a:r>
            <a:r>
              <a:rPr lang="en-US" altLang="en-US" dirty="0" smtClean="0"/>
              <a:t>scenario where</a:t>
            </a:r>
            <a:r>
              <a:rPr lang="en-US" altLang="en-US" baseline="0" dirty="0" smtClean="0"/>
              <a:t> the conditioning approaches of stratification or mathematical regression will fail to give unbiased answers</a:t>
            </a:r>
            <a:r>
              <a:rPr lang="en-US" altLang="en-US" dirty="0" smtClean="0"/>
              <a:t>.  </a:t>
            </a:r>
            <a:r>
              <a:rPr lang="en-US" altLang="en-US" dirty="0" smtClean="0"/>
              <a:t>It is </a:t>
            </a:r>
            <a:r>
              <a:rPr lang="en-US" altLang="en-US" dirty="0" smtClean="0"/>
              <a:t>a</a:t>
            </a:r>
            <a:r>
              <a:rPr lang="en-US" altLang="en-US" baseline="0" dirty="0" smtClean="0"/>
              <a:t> scenario</a:t>
            </a:r>
            <a:r>
              <a:rPr lang="en-US" altLang="en-US" dirty="0" smtClean="0"/>
              <a:t> </a:t>
            </a:r>
            <a:r>
              <a:rPr lang="en-US" altLang="en-US" dirty="0" smtClean="0"/>
              <a:t>where we want to determine a direct effect.  Let’s say we want to determine the direct effect of E on D, apart from its effects on I.    You may remember this from an earlier problem set.  This is a form of what is called a mediation analysis.  If there happen to be unmeasured </a:t>
            </a:r>
            <a:r>
              <a:rPr lang="en-US" altLang="en-US" dirty="0" smtClean="0"/>
              <a:t>common</a:t>
            </a:r>
            <a:r>
              <a:rPr lang="en-US" altLang="en-US" baseline="0" dirty="0" smtClean="0"/>
              <a:t> causes</a:t>
            </a:r>
            <a:r>
              <a:rPr lang="en-US" altLang="en-US" dirty="0" smtClean="0"/>
              <a:t> </a:t>
            </a:r>
            <a:r>
              <a:rPr lang="en-US" altLang="en-US" dirty="0" smtClean="0"/>
              <a:t>present of I and D, you have trouble.  This is because there is a desire to control for I to get rid of these indirect causal paths but in doing so one opens up a non-causal path because I is also a collider.  Again, on the one hand, you want to control for </a:t>
            </a:r>
            <a:r>
              <a:rPr lang="en-US" altLang="en-US" dirty="0" smtClean="0"/>
              <a:t>I, but, </a:t>
            </a:r>
            <a:r>
              <a:rPr lang="en-US" altLang="en-US" dirty="0" smtClean="0"/>
              <a:t>on the other hand, you don’t.   Again, </a:t>
            </a:r>
            <a:r>
              <a:rPr lang="en-US" altLang="en-US" dirty="0" smtClean="0"/>
              <a:t>as we saw for</a:t>
            </a:r>
            <a:r>
              <a:rPr lang="en-US" altLang="en-US" baseline="0" dirty="0" smtClean="0"/>
              <a:t> the situation of time-dependent confounding/mediation, </a:t>
            </a:r>
            <a:r>
              <a:rPr lang="en-US" altLang="en-US" dirty="0" smtClean="0"/>
              <a:t>some </a:t>
            </a:r>
            <a:r>
              <a:rPr lang="en-US" altLang="en-US" dirty="0" smtClean="0"/>
              <a:t>other technique, something other than the conditioning techniques we have </a:t>
            </a:r>
            <a:r>
              <a:rPr lang="en-US" altLang="en-US" dirty="0" smtClean="0"/>
              <a:t>discussed, </a:t>
            </a:r>
            <a:r>
              <a:rPr lang="en-US" altLang="en-US" dirty="0" smtClean="0"/>
              <a:t>is needed.  </a:t>
            </a:r>
          </a:p>
          <a:p>
            <a:endParaRPr lang="en-US" altLang="en-US" dirty="0" smtClean="0"/>
          </a:p>
          <a:p>
            <a:r>
              <a:rPr lang="en-US" altLang="en-US" dirty="0" smtClean="0"/>
              <a:t>Hence, we have described two </a:t>
            </a:r>
            <a:r>
              <a:rPr lang="en-US" altLang="en-US" dirty="0" smtClean="0"/>
              <a:t>scenarios where both stratification and regression won’t work and other “newer” methods needed</a:t>
            </a:r>
            <a:r>
              <a:rPr lang="en-US" altLang="en-US" dirty="0" smtClean="0"/>
              <a:t>.  The</a:t>
            </a:r>
            <a:r>
              <a:rPr lang="en-US" altLang="en-US" baseline="0" dirty="0" smtClean="0"/>
              <a:t> recognition that the older conventional techniques don’t work in this situation is part of the genesis of the so-called “causal inference” era or “causal” methods.</a:t>
            </a:r>
            <a:r>
              <a:rPr lang="en-US" altLang="en-US" dirty="0" smtClean="0"/>
              <a:t>  </a:t>
            </a:r>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031"/>
          <p:cNvSpPr>
            <a:spLocks noGrp="1" noChangeArrowheads="1"/>
          </p:cNvSpPr>
          <p:nvPr>
            <p:ph type="sldNum" sz="quarter" idx="5"/>
          </p:nvPr>
        </p:nvSpPr>
        <p:spPr>
          <a:noFill/>
        </p:spPr>
        <p:txBody>
          <a:bodyPr/>
          <a:lstStyle/>
          <a:p>
            <a:fld id="{B66EE7C8-C1DD-44B4-9F13-0F85D523025D}" type="slidenum">
              <a:rPr lang="en-US" altLang="en-US" smtClean="0"/>
              <a:pPr/>
              <a:t>9</a:t>
            </a:fld>
            <a:endParaRPr lang="en-US" altLang="en-US"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r>
              <a:rPr lang="en-US" altLang="en-US" dirty="0" smtClean="0"/>
              <a:t>Back to our example, we have decided not to report or declare interaction.  This means that we are assuming that the two strata are both estimating the same thing.  How do </a:t>
            </a:r>
            <a:r>
              <a:rPr lang="en-US" altLang="en-US" dirty="0" smtClean="0"/>
              <a:t>we estimate </a:t>
            </a:r>
            <a:r>
              <a:rPr lang="en-US" altLang="en-US" dirty="0" smtClean="0"/>
              <a:t>this quantity that both strata are estimating?  In other words, how do we now complete the analysis and get </a:t>
            </a:r>
            <a:r>
              <a:rPr lang="en-US" altLang="en-US" dirty="0" smtClean="0"/>
              <a:t>a</a:t>
            </a:r>
            <a:r>
              <a:rPr lang="en-US" altLang="en-US" baseline="0" dirty="0" smtClean="0"/>
              <a:t> single </a:t>
            </a:r>
            <a:r>
              <a:rPr lang="en-US" altLang="en-US" dirty="0" err="1" smtClean="0"/>
              <a:t>unconfounded</a:t>
            </a:r>
            <a:r>
              <a:rPr lang="en-US" altLang="en-US" dirty="0" smtClean="0"/>
              <a:t> </a:t>
            </a:r>
            <a:r>
              <a:rPr lang="en-US" altLang="en-US" dirty="0" smtClean="0"/>
              <a:t>estimate of the effect of AZT on HIV acquisition?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31"/>
          <p:cNvSpPr>
            <a:spLocks noGrp="1" noChangeArrowheads="1"/>
          </p:cNvSpPr>
          <p:nvPr>
            <p:ph type="sldNum" sz="quarter" idx="5"/>
          </p:nvPr>
        </p:nvSpPr>
        <p:spPr>
          <a:noFill/>
        </p:spPr>
        <p:txBody>
          <a:bodyPr/>
          <a:lstStyle/>
          <a:p>
            <a:fld id="{2691778F-2E21-4625-9DBC-9B538902E925}" type="slidenum">
              <a:rPr lang="en-US" altLang="en-US" smtClean="0"/>
              <a:pPr/>
              <a:t>10</a:t>
            </a:fld>
            <a:endParaRPr lang="en-US" altLang="en-US"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altLang="en-US" dirty="0" smtClean="0"/>
              <a:t>Assuming interaction is not present, the process of forming a summary adjusted estimate is based on the concept of a weighted average.  </a:t>
            </a:r>
          </a:p>
          <a:p>
            <a:endParaRPr lang="en-US" altLang="en-US" dirty="0" smtClean="0"/>
          </a:p>
          <a:p>
            <a:r>
              <a:rPr lang="en-US" altLang="en-US" dirty="0" smtClean="0"/>
              <a:t>To do this, we will form a weighted average of the </a:t>
            </a:r>
            <a:r>
              <a:rPr lang="en-US" altLang="en-US" dirty="0" smtClean="0"/>
              <a:t>individual stratum-specific </a:t>
            </a:r>
            <a:r>
              <a:rPr lang="en-US" altLang="en-US" dirty="0" smtClean="0"/>
              <a:t>estimates.  In other words, we will assign weights to the various strata and then take an average of the strata using these weights.  Mathematically, it looks like </a:t>
            </a:r>
            <a:r>
              <a:rPr lang="en-US" altLang="en-US" dirty="0" smtClean="0"/>
              <a:t>this (see</a:t>
            </a:r>
            <a:r>
              <a:rPr lang="en-US" altLang="en-US" baseline="0" dirty="0" smtClean="0"/>
              <a:t> formula)</a:t>
            </a:r>
            <a:r>
              <a:rPr lang="en-US" altLang="en-US" dirty="0" smtClean="0"/>
              <a:t>.  </a:t>
            </a:r>
            <a:r>
              <a:rPr lang="en-US" altLang="en-US" dirty="0" smtClean="0"/>
              <a:t>We take the measure of association in each stratum and multiply by the weight and then divide by the total sum of the weights.  A simple mean is an example of a weighted average where all the weights are 1.  For example, the average of 2, 4, 6, and 8 equals 1(2) + 1(4) + 1(6) + 1(8) / (4*1) which equals 5.</a:t>
            </a:r>
          </a:p>
          <a:p>
            <a:endParaRPr lang="en-US" altLang="en-US" dirty="0" smtClean="0"/>
          </a:p>
          <a:p>
            <a:r>
              <a:rPr lang="en-US" altLang="en-US" dirty="0" smtClean="0"/>
              <a:t>Which weight we should use depends upon a lot of factors, like the measure of association you are calculating, the nature of the data, and the purpose of the analysis. Two methods that we will discuss today are called Woolf’s method and the method of Mantel and </a:t>
            </a:r>
            <a:r>
              <a:rPr lang="en-US" altLang="en-US" dirty="0" err="1" smtClean="0"/>
              <a:t>Haenszel</a:t>
            </a:r>
            <a:r>
              <a:rPr lang="en-US" altLang="en-US" dirty="0" smtClean="0"/>
              <a:t>.  The method of Mantel and </a:t>
            </a:r>
            <a:r>
              <a:rPr lang="en-US" altLang="en-US" dirty="0" err="1" smtClean="0"/>
              <a:t>Haenszel</a:t>
            </a:r>
            <a:r>
              <a:rPr lang="en-US" altLang="en-US" dirty="0" smtClean="0"/>
              <a:t> has over the years become the method of choice.</a:t>
            </a:r>
          </a:p>
          <a:p>
            <a:endParaRPr lang="en-US" altLang="en-US" dirty="0" smtClean="0"/>
          </a:p>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982914"/>
            <a:ext cx="5829300" cy="205739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440363"/>
            <a:ext cx="4800600" cy="245427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3C935E0-E6FA-496F-805A-4A71955C31EA}"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CD634DA-5781-4B40-BE76-F269924FC556}"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72038" y="479426"/>
            <a:ext cx="1471612" cy="8561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79426"/>
            <a:ext cx="4262438" cy="8561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3BF3F51-D491-44E1-93EB-17A26B5E2E46}"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79427"/>
            <a:ext cx="5829300" cy="7477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520826"/>
            <a:ext cx="5829300" cy="7519988"/>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EB79B2FC-1F60-4963-BB5B-F6D101AEA74A}"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9427"/>
            <a:ext cx="5829300" cy="7477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350" y="1520826"/>
            <a:ext cx="2838450" cy="751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1520826"/>
            <a:ext cx="2838450" cy="751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E66EE2C-3DBF-4605-9E1B-BE3DB175A1F4}"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982596"/>
            <a:ext cx="582930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440680"/>
            <a:ext cx="4800600" cy="245364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867" y="6169661"/>
            <a:ext cx="5829300" cy="190690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867" y="4069399"/>
            <a:ext cx="5829300" cy="210026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813560"/>
            <a:ext cx="2863850" cy="72542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79800" y="1813560"/>
            <a:ext cx="2863850" cy="72542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84493"/>
            <a:ext cx="617220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149158"/>
            <a:ext cx="3030009" cy="8956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044825"/>
            <a:ext cx="3030009" cy="55318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033" y="2149158"/>
            <a:ext cx="3031067" cy="8956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033" y="3044825"/>
            <a:ext cx="3031067" cy="55318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9FF943C-2536-4B2A-A6C1-D7EA28E482AB}"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82270"/>
            <a:ext cx="2256367" cy="162687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817" y="382271"/>
            <a:ext cx="3833283" cy="81943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2009141"/>
            <a:ext cx="2256367" cy="6567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083" y="6720840"/>
            <a:ext cx="4114800" cy="79343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083" y="857885"/>
            <a:ext cx="4114800" cy="57607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344083" y="7514273"/>
            <a:ext cx="4114800" cy="11268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6" y="853440"/>
            <a:ext cx="1457325" cy="8214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1" y="853440"/>
            <a:ext cx="4270375" cy="8214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853440"/>
            <a:ext cx="5829300" cy="74676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350" y="1813560"/>
            <a:ext cx="2863850" cy="7254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79800" y="1813560"/>
            <a:ext cx="2863850" cy="7254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853440"/>
            <a:ext cx="5829300" cy="74676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813560"/>
            <a:ext cx="5829300" cy="7254240"/>
          </a:xfrm>
        </p:spPr>
        <p:txBody>
          <a:bodyPr/>
          <a:lstStyle/>
          <a:p>
            <a:pPr lvl="0"/>
            <a:endParaRPr lang="en-U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169026"/>
            <a:ext cx="5829300" cy="19081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4068763"/>
            <a:ext cx="5829300" cy="210026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249668A-778B-41FB-9564-6C1E99F206E4}"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520826"/>
            <a:ext cx="2838450" cy="7519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1520826"/>
            <a:ext cx="2838450" cy="7519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106AC9B-7B26-4EC6-9155-7543EA14F296}"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84175"/>
            <a:ext cx="617220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149475"/>
            <a:ext cx="3030538" cy="895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044826"/>
            <a:ext cx="3030538" cy="553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4" y="2149475"/>
            <a:ext cx="3030537" cy="895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4" y="3044826"/>
            <a:ext cx="3030537" cy="553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275F870-6C96-4513-AB6D-2179F4DC350B}"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F8AD99-6D8F-4BC2-8A0F-029293D16E6D}"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79D756F-71DE-48E0-942D-499EF9B26A61}"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82589"/>
            <a:ext cx="2255838" cy="16271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82590"/>
            <a:ext cx="3833812" cy="8194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2009776"/>
            <a:ext cx="2255838" cy="6567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665E528-FE09-43E8-9032-737FCDC6A958}"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721477"/>
            <a:ext cx="4114800" cy="79216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57251"/>
            <a:ext cx="4114800" cy="5761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513639"/>
            <a:ext cx="4114800" cy="1127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F95629B-6821-4B48-A121-D40A962FC060}"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479425"/>
            <a:ext cx="5829300" cy="747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6867" name="Rectangle 3"/>
          <p:cNvSpPr>
            <a:spLocks noGrp="1" noChangeArrowheads="1"/>
          </p:cNvSpPr>
          <p:nvPr>
            <p:ph type="body" idx="1"/>
          </p:nvPr>
        </p:nvSpPr>
        <p:spPr bwMode="auto">
          <a:xfrm>
            <a:off x="514350" y="1520825"/>
            <a:ext cx="5829300" cy="7519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4914900" y="9201150"/>
            <a:ext cx="1428750" cy="187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4DC3FF30-38D2-488F-864B-F0201A1D6DC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4" r:id="rId2"/>
    <p:sldLayoutId id="2147483673" r:id="rId3"/>
    <p:sldLayoutId id="2147483672" r:id="rId4"/>
    <p:sldLayoutId id="2147483671" r:id="rId5"/>
    <p:sldLayoutId id="2147483670" r:id="rId6"/>
    <p:sldLayoutId id="2147483669" r:id="rId7"/>
    <p:sldLayoutId id="2147483668" r:id="rId8"/>
    <p:sldLayoutId id="2147483667" r:id="rId9"/>
    <p:sldLayoutId id="2147483666" r:id="rId10"/>
    <p:sldLayoutId id="2147483665" r:id="rId11"/>
    <p:sldLayoutId id="2147483664" r:id="rId12"/>
    <p:sldLayoutId id="2147483663" r:id="rId13"/>
  </p:sldLayoutIdLst>
  <p:transition/>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514350" y="854075"/>
            <a:ext cx="5829300" cy="746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3539" name="Rectangle 3"/>
          <p:cNvSpPr>
            <a:spLocks noGrp="1" noChangeArrowheads="1"/>
          </p:cNvSpPr>
          <p:nvPr>
            <p:ph type="body" idx="1"/>
          </p:nvPr>
        </p:nvSpPr>
        <p:spPr bwMode="auto">
          <a:xfrm>
            <a:off x="514350" y="1812925"/>
            <a:ext cx="5829300" cy="725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 id="2147483677" r:id="rId12"/>
    <p:sldLayoutId id="2147483676" r:id="rId13"/>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10.wmf"/><Relationship Id="rId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0.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7.wmf"/><Relationship Id="rId4" Type="http://schemas.openxmlformats.org/officeDocument/2006/relationships/oleObject" Target="../embeddings/oleObject16.bin"/><Relationship Id="rId9" Type="http://schemas.openxmlformats.org/officeDocument/2006/relationships/image" Target="../media/image6.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1.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0.bin"/><Relationship Id="rId5" Type="http://schemas.openxmlformats.org/officeDocument/2006/relationships/image" Target="../media/image7.wmf"/><Relationship Id="rId4" Type="http://schemas.openxmlformats.org/officeDocument/2006/relationships/oleObject" Target="../embeddings/oleObject19.bin"/><Relationship Id="rId9" Type="http://schemas.openxmlformats.org/officeDocument/2006/relationships/image" Target="../media/image6.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12.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3.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14.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19.wmf"/><Relationship Id="rId3" Type="http://schemas.openxmlformats.org/officeDocument/2006/relationships/notesSlide" Target="../notesSlides/notesSlide13.xml"/><Relationship Id="rId7" Type="http://schemas.openxmlformats.org/officeDocument/2006/relationships/image" Target="../media/image8.wmf"/><Relationship Id="rId12"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7.bin"/><Relationship Id="rId11" Type="http://schemas.openxmlformats.org/officeDocument/2006/relationships/image" Target="../media/image18.wmf"/><Relationship Id="rId5" Type="http://schemas.openxmlformats.org/officeDocument/2006/relationships/image" Target="../media/image16.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17.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15.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2.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22.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21.wmf"/><Relationship Id="rId3" Type="http://schemas.openxmlformats.org/officeDocument/2006/relationships/notesSlide" Target="../notesSlides/notesSlide17.xml"/><Relationship Id="rId7" Type="http://schemas.openxmlformats.org/officeDocument/2006/relationships/image" Target="../media/image8.wmf"/><Relationship Id="rId12"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6.bin"/><Relationship Id="rId11" Type="http://schemas.openxmlformats.org/officeDocument/2006/relationships/image" Target="../media/image25.wmf"/><Relationship Id="rId5" Type="http://schemas.openxmlformats.org/officeDocument/2006/relationships/image" Target="../media/image16.wmf"/><Relationship Id="rId15" Type="http://schemas.openxmlformats.org/officeDocument/2006/relationships/image" Target="../media/image26.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24.wmf"/><Relationship Id="rId14" Type="http://schemas.openxmlformats.org/officeDocument/2006/relationships/oleObject" Target="../embeddings/oleObject40.bin"/></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19.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2.bin"/><Relationship Id="rId5" Type="http://schemas.openxmlformats.org/officeDocument/2006/relationships/image" Target="../media/image16.wmf"/><Relationship Id="rId4" Type="http://schemas.openxmlformats.org/officeDocument/2006/relationships/oleObject" Target="../embeddings/oleObject41.bin"/><Relationship Id="rId9" Type="http://schemas.openxmlformats.org/officeDocument/2006/relationships/image" Target="../media/image28.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9.wmf"/><Relationship Id="rId4" Type="http://schemas.openxmlformats.org/officeDocument/2006/relationships/oleObject" Target="../embeddings/oleObject44.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oleObject" Target="../embeddings/oleObject51.bin"/><Relationship Id="rId3" Type="http://schemas.openxmlformats.org/officeDocument/2006/relationships/notesSlide" Target="../notesSlides/notesSlide26.xml"/><Relationship Id="rId7" Type="http://schemas.openxmlformats.org/officeDocument/2006/relationships/image" Target="../media/image31.wmf"/><Relationship Id="rId12"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46.bin"/><Relationship Id="rId11" Type="http://schemas.openxmlformats.org/officeDocument/2006/relationships/oleObject" Target="../embeddings/oleObject49.bin"/><Relationship Id="rId5" Type="http://schemas.openxmlformats.org/officeDocument/2006/relationships/image" Target="../media/image30.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32.wmf"/></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 Id="rId9" Type="http://schemas.openxmlformats.org/officeDocument/2006/relationships/image" Target="../media/image4.wmf"/></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notesSlide" Target="../notesSlides/notesSlide36.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53.bin"/><Relationship Id="rId5" Type="http://schemas.openxmlformats.org/officeDocument/2006/relationships/image" Target="../media/image38.wmf"/><Relationship Id="rId4" Type="http://schemas.openxmlformats.org/officeDocument/2006/relationships/oleObject" Target="../embeddings/oleObject52.bin"/><Relationship Id="rId9" Type="http://schemas.openxmlformats.org/officeDocument/2006/relationships/image" Target="../media/image40.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37.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56.bin"/><Relationship Id="rId5" Type="http://schemas.openxmlformats.org/officeDocument/2006/relationships/image" Target="../media/image38.wmf"/><Relationship Id="rId4" Type="http://schemas.openxmlformats.org/officeDocument/2006/relationships/oleObject" Target="../embeddings/oleObject55.bin"/><Relationship Id="rId9" Type="http://schemas.openxmlformats.org/officeDocument/2006/relationships/image" Target="../media/image40.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notesSlide" Target="../notesSlides/notesSlide40.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59.bin"/><Relationship Id="rId11" Type="http://schemas.openxmlformats.org/officeDocument/2006/relationships/image" Target="../media/image44.emf"/><Relationship Id="rId5" Type="http://schemas.openxmlformats.org/officeDocument/2006/relationships/image" Target="../media/image41.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43.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notesSlide" Target="../notesSlides/notesSlide41.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63.bin"/><Relationship Id="rId11" Type="http://schemas.openxmlformats.org/officeDocument/2006/relationships/image" Target="../media/image44.emf"/><Relationship Id="rId5" Type="http://schemas.openxmlformats.org/officeDocument/2006/relationships/image" Target="../media/image41.w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43.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45.emf"/><Relationship Id="rId4" Type="http://schemas.openxmlformats.org/officeDocument/2006/relationships/oleObject" Target="../embeddings/oleObject66.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image" Target="../media/image48.jpeg"/><Relationship Id="rId5" Type="http://schemas.openxmlformats.org/officeDocument/2006/relationships/image" Target="../media/image47.emf"/><Relationship Id="rId4" Type="http://schemas.openxmlformats.org/officeDocument/2006/relationships/oleObject" Target="../embeddings/oleObject67.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0.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5.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8.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69.bin"/><Relationship Id="rId5" Type="http://schemas.openxmlformats.org/officeDocument/2006/relationships/image" Target="../media/image51.wmf"/><Relationship Id="rId4" Type="http://schemas.openxmlformats.org/officeDocument/2006/relationships/oleObject" Target="../embeddings/oleObject68.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53.png"/><Relationship Id="rId4" Type="http://schemas.openxmlformats.org/officeDocument/2006/relationships/oleObject" Target="../embeddings/oleObject70.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9.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3.xml"/><Relationship Id="rId1" Type="http://schemas.openxmlformats.org/officeDocument/2006/relationships/vmlDrawing" Target="../drawings/vmlDrawing25.vml"/><Relationship Id="rId5" Type="http://schemas.openxmlformats.org/officeDocument/2006/relationships/image" Target="../media/image54.emf"/><Relationship Id="rId4" Type="http://schemas.openxmlformats.org/officeDocument/2006/relationships/oleObject" Target="../embeddings/oleObject71.bin"/></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wmf"/><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8.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7.wmf"/><Relationship Id="rId4" Type="http://schemas.openxmlformats.org/officeDocument/2006/relationships/oleObject" Target="../embeddings/oleObject11.bin"/><Relationship Id="rId9"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ctrTitle" idx="4294967295"/>
          </p:nvPr>
        </p:nvSpPr>
        <p:spPr>
          <a:xfrm>
            <a:off x="228600" y="106363"/>
            <a:ext cx="6457950" cy="2058987"/>
          </a:xfrm>
        </p:spPr>
        <p:txBody>
          <a:bodyPr/>
          <a:lstStyle/>
          <a:p>
            <a:r>
              <a:rPr lang="en-US" altLang="en-US" dirty="0" smtClean="0"/>
              <a:t>Please take an </a:t>
            </a:r>
            <a:r>
              <a:rPr lang="en-US" altLang="en-US" dirty="0" smtClean="0"/>
              <a:t>i</a:t>
            </a:r>
            <a:r>
              <a:rPr lang="en-US" altLang="en-US" dirty="0" smtClean="0">
                <a:solidFill>
                  <a:srgbClr val="FF3300"/>
                </a:solidFill>
              </a:rPr>
              <a:t>&gt;</a:t>
            </a:r>
            <a:r>
              <a:rPr lang="en-US" altLang="en-US" dirty="0" smtClean="0"/>
              <a:t>clicker</a:t>
            </a:r>
            <a:endParaRPr lang="en-US" altLang="en-US" dirty="0" smtClean="0"/>
          </a:p>
        </p:txBody>
      </p:sp>
      <p:pic>
        <p:nvPicPr>
          <p:cNvPr id="32771" name="Picture 4" descr="iclicker2-pic-2"/>
          <p:cNvPicPr>
            <a:picLocks noChangeAspect="1" noChangeArrowheads="1"/>
          </p:cNvPicPr>
          <p:nvPr/>
        </p:nvPicPr>
        <p:blipFill>
          <a:blip r:embed="rId2"/>
          <a:srcRect/>
          <a:stretch>
            <a:fillRect/>
          </a:stretch>
        </p:blipFill>
        <p:spPr bwMode="auto">
          <a:xfrm>
            <a:off x="2164188" y="2667000"/>
            <a:ext cx="2484012"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1" name="Rectangle 2"/>
          <p:cNvSpPr>
            <a:spLocks noGrp="1" noChangeArrowheads="1"/>
          </p:cNvSpPr>
          <p:nvPr>
            <p:ph type="title"/>
          </p:nvPr>
        </p:nvSpPr>
        <p:spPr>
          <a:xfrm>
            <a:off x="457200" y="395288"/>
            <a:ext cx="5829300" cy="747712"/>
          </a:xfrm>
        </p:spPr>
        <p:txBody>
          <a:bodyPr/>
          <a:lstStyle/>
          <a:p>
            <a:r>
              <a:rPr lang="en-US" altLang="en-US" smtClean="0"/>
              <a:t>Assuming Interaction is not Present, Form a Summary of the Unconfounded Stratum-Specific Estimates</a:t>
            </a:r>
          </a:p>
        </p:txBody>
      </p:sp>
      <p:sp>
        <p:nvSpPr>
          <p:cNvPr id="13315" name="Rectangle 3"/>
          <p:cNvSpPr>
            <a:spLocks noGrp="1" noChangeArrowheads="1"/>
          </p:cNvSpPr>
          <p:nvPr>
            <p:ph type="body" idx="1"/>
          </p:nvPr>
        </p:nvSpPr>
        <p:spPr>
          <a:xfrm>
            <a:off x="304800" y="1471613"/>
            <a:ext cx="6343650" cy="7519987"/>
          </a:xfrm>
        </p:spPr>
        <p:txBody>
          <a:bodyPr/>
          <a:lstStyle/>
          <a:p>
            <a:r>
              <a:rPr lang="en-US" altLang="en-US" sz="2400" dirty="0" smtClean="0"/>
              <a:t>Construct a weighted average</a:t>
            </a:r>
            <a:endParaRPr lang="en-US" altLang="en-US" dirty="0" smtClean="0"/>
          </a:p>
          <a:p>
            <a:pPr lvl="1"/>
            <a:r>
              <a:rPr lang="en-US" altLang="en-US" dirty="0" smtClean="0"/>
              <a:t>Assign weights to the individual strata</a:t>
            </a:r>
          </a:p>
          <a:p>
            <a:pPr lvl="1"/>
            <a:r>
              <a:rPr lang="en-US" altLang="en-US" dirty="0" smtClean="0"/>
              <a:t>Summary Adjusted Estimate = Weighted Average of the stratum-specific estimates  </a:t>
            </a:r>
          </a:p>
          <a:p>
            <a:endParaRPr lang="en-US" altLang="en-US" dirty="0" smtClean="0"/>
          </a:p>
          <a:p>
            <a:endParaRPr lang="en-US" altLang="en-US" dirty="0" smtClean="0"/>
          </a:p>
          <a:p>
            <a:endParaRPr lang="en-US" altLang="en-US" dirty="0" smtClean="0"/>
          </a:p>
          <a:p>
            <a:endParaRPr lang="en-US" altLang="en-US" i="1" dirty="0" smtClean="0"/>
          </a:p>
          <a:p>
            <a:pPr lvl="1"/>
            <a:r>
              <a:rPr lang="en-US" altLang="en-US" dirty="0" smtClean="0"/>
              <a:t>a simple mean is a weighted average where the weights are equal to 1</a:t>
            </a:r>
          </a:p>
          <a:p>
            <a:pPr lvl="1"/>
            <a:endParaRPr lang="en-US" altLang="en-US" dirty="0" smtClean="0"/>
          </a:p>
          <a:p>
            <a:pPr lvl="1"/>
            <a:endParaRPr lang="en-US" altLang="en-US" dirty="0" smtClean="0"/>
          </a:p>
          <a:p>
            <a:pPr lvl="1"/>
            <a:endParaRPr lang="en-US" altLang="en-US" sz="800" dirty="0" smtClean="0"/>
          </a:p>
          <a:p>
            <a:pPr lvl="1"/>
            <a:r>
              <a:rPr lang="en-US" altLang="en-US" dirty="0" smtClean="0"/>
              <a:t>which weights to use depends on type of effect estimate desired (OR, RR, RD), characteristics of the data, and goal of research</a:t>
            </a:r>
          </a:p>
          <a:p>
            <a:pPr lvl="1"/>
            <a:endParaRPr lang="en-US" altLang="en-US" sz="800" dirty="0" smtClean="0"/>
          </a:p>
          <a:p>
            <a:pPr lvl="1"/>
            <a:r>
              <a:rPr lang="en-US" altLang="en-US" dirty="0" smtClean="0"/>
              <a:t>e.g.,  </a:t>
            </a:r>
          </a:p>
          <a:p>
            <a:pPr marL="1085850" lvl="2"/>
            <a:r>
              <a:rPr lang="en-US" altLang="en-US" dirty="0" smtClean="0"/>
              <a:t>Woolf’s method</a:t>
            </a:r>
          </a:p>
          <a:p>
            <a:pPr marL="1085850" lvl="2"/>
            <a:r>
              <a:rPr lang="en-US" altLang="en-US" dirty="0" smtClean="0"/>
              <a:t>Mantel-</a:t>
            </a:r>
            <a:r>
              <a:rPr lang="en-US" altLang="en-US" dirty="0" err="1" smtClean="0"/>
              <a:t>Haenszel</a:t>
            </a:r>
            <a:r>
              <a:rPr lang="en-US" altLang="en-US" dirty="0" smtClean="0"/>
              <a:t> </a:t>
            </a:r>
            <a:r>
              <a:rPr lang="en-US" altLang="en-US" dirty="0" smtClean="0"/>
              <a:t>method (most common)</a:t>
            </a:r>
            <a:endParaRPr lang="en-US" altLang="en-US" dirty="0" smtClean="0"/>
          </a:p>
          <a:p>
            <a:pPr algn="ctr">
              <a:buFontTx/>
              <a:buNone/>
            </a:pPr>
            <a:endParaRPr lang="en-US" altLang="en-US" dirty="0" smtClean="0"/>
          </a:p>
        </p:txBody>
      </p:sp>
      <p:graphicFrame>
        <p:nvGraphicFramePr>
          <p:cNvPr id="13316" name="Object 71"/>
          <p:cNvGraphicFramePr>
            <a:graphicFrameLocks noChangeAspect="1"/>
          </p:cNvGraphicFramePr>
          <p:nvPr/>
        </p:nvGraphicFramePr>
        <p:xfrm>
          <a:off x="952500" y="3201988"/>
          <a:ext cx="4991100" cy="1293812"/>
        </p:xfrm>
        <a:graphic>
          <a:graphicData uri="http://schemas.openxmlformats.org/presentationml/2006/ole">
            <mc:AlternateContent xmlns:mc="http://schemas.openxmlformats.org/markup-compatibility/2006">
              <mc:Choice xmlns:v="urn:schemas-microsoft-com:vml" Requires="v">
                <p:oleObj spid="_x0000_s7283" name="Equation" r:id="rId4" imgW="4953000" imgH="1231900" progId="Equation.3">
                  <p:embed/>
                </p:oleObj>
              </mc:Choice>
              <mc:Fallback>
                <p:oleObj name="Equation" r:id="rId4" imgW="4953000" imgH="1231900" progId="Equation.3">
                  <p:embed/>
                  <p:pic>
                    <p:nvPicPr>
                      <p:cNvPr id="0" name="Picture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 y="3201988"/>
                        <a:ext cx="4991100" cy="1293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21" name="Object 72"/>
          <p:cNvGraphicFramePr>
            <a:graphicFrameLocks noChangeAspect="1"/>
          </p:cNvGraphicFramePr>
          <p:nvPr/>
        </p:nvGraphicFramePr>
        <p:xfrm>
          <a:off x="838200" y="5176838"/>
          <a:ext cx="5638800" cy="690562"/>
        </p:xfrm>
        <a:graphic>
          <a:graphicData uri="http://schemas.openxmlformats.org/presentationml/2006/ole">
            <mc:AlternateContent xmlns:mc="http://schemas.openxmlformats.org/markup-compatibility/2006">
              <mc:Choice xmlns:v="urn:schemas-microsoft-com:vml" Requires="v">
                <p:oleObj spid="_x0000_s7284" name="Equation" r:id="rId6" imgW="2527300" imgH="419100" progId="Equation.3">
                  <p:embed/>
                </p:oleObj>
              </mc:Choice>
              <mc:Fallback>
                <p:oleObj name="Equation" r:id="rId6" imgW="2527300" imgH="419100" progId="Equation.3">
                  <p:embed/>
                  <p:pic>
                    <p:nvPicPr>
                      <p:cNvPr id="0" name="Picture 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5176838"/>
                        <a:ext cx="5638800" cy="690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11" end="1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13" end="1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15">
                                            <p:txEl>
                                              <p:pRg st="14" end="1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1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 name="Rectangle 2"/>
          <p:cNvSpPr>
            <a:spLocks noGrp="1" noChangeArrowheads="1"/>
          </p:cNvSpPr>
          <p:nvPr>
            <p:ph type="title"/>
          </p:nvPr>
        </p:nvSpPr>
        <p:spPr/>
        <p:txBody>
          <a:bodyPr lIns="87312" tIns="42862" rIns="87312" bIns="42862" anchor="b"/>
          <a:lstStyle/>
          <a:p>
            <a:r>
              <a:rPr lang="en-US" altLang="en-US" sz="2800" smtClean="0"/>
              <a:t>Forming a Summary Adjusted Estimate for Stratified Data</a:t>
            </a:r>
            <a:r>
              <a:rPr lang="en-US" altLang="en-US" smtClean="0"/>
              <a:t> </a:t>
            </a:r>
          </a:p>
        </p:txBody>
      </p:sp>
      <p:sp>
        <p:nvSpPr>
          <p:cNvPr id="8315" name="Rectangle 3"/>
          <p:cNvSpPr>
            <a:spLocks noGrp="1" noChangeArrowheads="1"/>
          </p:cNvSpPr>
          <p:nvPr>
            <p:ph type="body" idx="1"/>
          </p:nvPr>
        </p:nvSpPr>
        <p:spPr/>
        <p:txBody>
          <a:bodyPr lIns="87312" tIns="42862" rIns="87312" bIns="42862"/>
          <a:lstStyle/>
          <a:p>
            <a:pPr lvl="1">
              <a:tabLst>
                <a:tab pos="1379538" algn="l"/>
              </a:tabLst>
            </a:pPr>
            <a:endParaRPr lang="en-US" altLang="en-US" smtClean="0"/>
          </a:p>
          <a:p>
            <a:pPr marL="1085850" lvl="2">
              <a:tabLst>
                <a:tab pos="1379538" algn="l"/>
              </a:tabLst>
            </a:pPr>
            <a:endParaRPr lang="en-US" altLang="en-US" smtClean="0"/>
          </a:p>
          <a:p>
            <a:pPr>
              <a:buFontTx/>
              <a:buNone/>
              <a:tabLst>
                <a:tab pos="1379538" algn="l"/>
              </a:tabLst>
            </a:pPr>
            <a:endParaRPr lang="en-US" altLang="en-US" smtClean="0"/>
          </a:p>
          <a:p>
            <a:pPr>
              <a:tabLst>
                <a:tab pos="1379538" algn="l"/>
              </a:tabLst>
            </a:pPr>
            <a:endParaRPr lang="en-US" altLang="en-US" smtClean="0"/>
          </a:p>
          <a:p>
            <a:pPr>
              <a:tabLst>
                <a:tab pos="1379538" algn="l"/>
              </a:tabLst>
            </a:pPr>
            <a:endParaRPr lang="en-US" altLang="en-US" smtClean="0"/>
          </a:p>
        </p:txBody>
      </p:sp>
      <p:sp>
        <p:nvSpPr>
          <p:cNvPr id="8316" name="Text Box 4"/>
          <p:cNvSpPr txBox="1">
            <a:spLocks noChangeArrowheads="1"/>
          </p:cNvSpPr>
          <p:nvPr/>
        </p:nvSpPr>
        <p:spPr bwMode="auto">
          <a:xfrm>
            <a:off x="1752600" y="3124200"/>
            <a:ext cx="12954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Minor Severity</a:t>
            </a:r>
            <a:endParaRPr lang="en-US" altLang="en-US" sz="1800"/>
          </a:p>
        </p:txBody>
      </p:sp>
      <p:sp>
        <p:nvSpPr>
          <p:cNvPr id="8317" name="Text Box 5"/>
          <p:cNvSpPr txBox="1">
            <a:spLocks noChangeArrowheads="1"/>
          </p:cNvSpPr>
          <p:nvPr/>
        </p:nvSpPr>
        <p:spPr bwMode="auto">
          <a:xfrm>
            <a:off x="4191000" y="3124200"/>
            <a:ext cx="10668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Major Severity</a:t>
            </a:r>
          </a:p>
        </p:txBody>
      </p:sp>
      <p:sp>
        <p:nvSpPr>
          <p:cNvPr id="8318" name="Line 6"/>
          <p:cNvSpPr>
            <a:spLocks noChangeShapeType="1"/>
          </p:cNvSpPr>
          <p:nvPr/>
        </p:nvSpPr>
        <p:spPr bwMode="auto">
          <a:xfrm flipH="1">
            <a:off x="2819400" y="3048000"/>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8319" name="Line 7"/>
          <p:cNvSpPr>
            <a:spLocks noChangeShapeType="1"/>
          </p:cNvSpPr>
          <p:nvPr/>
        </p:nvSpPr>
        <p:spPr bwMode="auto">
          <a:xfrm>
            <a:off x="3505200" y="3048000"/>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8320" name="Text Box 8"/>
          <p:cNvSpPr txBox="1">
            <a:spLocks noChangeArrowheads="1"/>
          </p:cNvSpPr>
          <p:nvPr/>
        </p:nvSpPr>
        <p:spPr bwMode="auto">
          <a:xfrm>
            <a:off x="381000" y="1371600"/>
            <a:ext cx="12192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8321" name="Text Box 9"/>
          <p:cNvSpPr txBox="1">
            <a:spLocks noChangeArrowheads="1"/>
          </p:cNvSpPr>
          <p:nvPr/>
        </p:nvSpPr>
        <p:spPr bwMode="auto">
          <a:xfrm>
            <a:off x="457200" y="2803525"/>
            <a:ext cx="12954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graphicFrame>
        <p:nvGraphicFramePr>
          <p:cNvPr id="8311" name="Object 119"/>
          <p:cNvGraphicFramePr>
            <a:graphicFrameLocks/>
          </p:cNvGraphicFramePr>
          <p:nvPr/>
        </p:nvGraphicFramePr>
        <p:xfrm>
          <a:off x="990600" y="1600200"/>
          <a:ext cx="5124450" cy="1371600"/>
        </p:xfrm>
        <a:graphic>
          <a:graphicData uri="http://schemas.openxmlformats.org/presentationml/2006/ole">
            <mc:AlternateContent xmlns:mc="http://schemas.openxmlformats.org/markup-compatibility/2006">
              <mc:Choice xmlns:v="urn:schemas-microsoft-com:vml" Requires="v">
                <p:oleObj spid="_x0000_s8374" name="Document" r:id="rId4" imgW="6332899" imgH="1625097" progId="Word.Document.8">
                  <p:embed/>
                </p:oleObj>
              </mc:Choice>
              <mc:Fallback>
                <p:oleObj name="Document" r:id="rId4" imgW="6332899" imgH="1625097" progId="Word.Document.8">
                  <p:embed/>
                  <p:pic>
                    <p:nvPicPr>
                      <p:cNvPr id="0" name="Picture 11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002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12" name="Object 120"/>
          <p:cNvGraphicFramePr>
            <a:graphicFrameLocks/>
          </p:cNvGraphicFramePr>
          <p:nvPr/>
        </p:nvGraphicFramePr>
        <p:xfrm>
          <a:off x="0" y="3810000"/>
          <a:ext cx="4248150" cy="1657350"/>
        </p:xfrm>
        <a:graphic>
          <a:graphicData uri="http://schemas.openxmlformats.org/presentationml/2006/ole">
            <mc:AlternateContent xmlns:mc="http://schemas.openxmlformats.org/markup-compatibility/2006">
              <mc:Choice xmlns:v="urn:schemas-microsoft-com:vml" Requires="v">
                <p:oleObj spid="_x0000_s8375" name="Document" r:id="rId6" imgW="4282289" imgH="1616044" progId="Word.Document.8">
                  <p:embed/>
                </p:oleObj>
              </mc:Choice>
              <mc:Fallback>
                <p:oleObj name="Document" r:id="rId6" imgW="4282289" imgH="1616044" progId="Word.Document.8">
                  <p:embed/>
                  <p:pic>
                    <p:nvPicPr>
                      <p:cNvPr id="0" name="Picture 12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100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22" name="Text Box 12"/>
          <p:cNvSpPr txBox="1">
            <a:spLocks noChangeArrowheads="1"/>
          </p:cNvSpPr>
          <p:nvPr/>
        </p:nvSpPr>
        <p:spPr bwMode="auto">
          <a:xfrm>
            <a:off x="4648200" y="2665413"/>
            <a:ext cx="2209800" cy="460375"/>
          </a:xfrm>
          <a:prstGeom prst="rect">
            <a:avLst/>
          </a:prstGeom>
          <a:noFill/>
          <a:ln w="9525">
            <a:noFill/>
            <a:miter lim="800000"/>
            <a:headEnd/>
            <a:tailEnd/>
          </a:ln>
        </p:spPr>
        <p:txBody>
          <a:bodyPr anchor="ctr">
            <a:spAutoFit/>
          </a:bodyPr>
          <a:lstStyle/>
          <a:p>
            <a:pPr algn="ctr" eaLnBrk="0" hangingPunct="0">
              <a:spcBef>
                <a:spcPct val="50000"/>
              </a:spcBef>
            </a:pPr>
            <a:r>
              <a:rPr lang="en-US" altLang="en-US"/>
              <a:t>OR</a:t>
            </a:r>
            <a:r>
              <a:rPr lang="en-US" altLang="en-US" baseline="-25000"/>
              <a:t>crude</a:t>
            </a:r>
            <a:r>
              <a:rPr lang="en-US" altLang="en-US"/>
              <a:t> = 0.61</a:t>
            </a:r>
            <a:endParaRPr lang="en-US" altLang="en-US" sz="1600"/>
          </a:p>
        </p:txBody>
      </p:sp>
      <p:sp>
        <p:nvSpPr>
          <p:cNvPr id="8323" name="Text Box 13"/>
          <p:cNvSpPr txBox="1">
            <a:spLocks noChangeArrowheads="1"/>
          </p:cNvSpPr>
          <p:nvPr/>
        </p:nvSpPr>
        <p:spPr bwMode="auto">
          <a:xfrm>
            <a:off x="1822450" y="5332413"/>
            <a:ext cx="1401763"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0.0</a:t>
            </a:r>
            <a:endParaRPr lang="en-US" altLang="en-US" sz="1600"/>
          </a:p>
        </p:txBody>
      </p:sp>
      <p:graphicFrame>
        <p:nvGraphicFramePr>
          <p:cNvPr id="8313" name="Object 121"/>
          <p:cNvGraphicFramePr>
            <a:graphicFrameLocks/>
          </p:cNvGraphicFramePr>
          <p:nvPr/>
        </p:nvGraphicFramePr>
        <p:xfrm>
          <a:off x="3352800" y="3810000"/>
          <a:ext cx="4248150" cy="1657350"/>
        </p:xfrm>
        <a:graphic>
          <a:graphicData uri="http://schemas.openxmlformats.org/presentationml/2006/ole">
            <mc:AlternateContent xmlns:mc="http://schemas.openxmlformats.org/markup-compatibility/2006">
              <mc:Choice xmlns:v="urn:schemas-microsoft-com:vml" Requires="v">
                <p:oleObj spid="_x0000_s8376" name="Document" r:id="rId8" imgW="4282289" imgH="1616044" progId="Word.Document.8">
                  <p:embed/>
                </p:oleObj>
              </mc:Choice>
              <mc:Fallback>
                <p:oleObj name="Document" r:id="rId8" imgW="4282289" imgH="1616044" progId="Word.Document.8">
                  <p:embed/>
                  <p:pic>
                    <p:nvPicPr>
                      <p:cNvPr id="0" name="Picture 12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8100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24" name="Text Box 15"/>
          <p:cNvSpPr txBox="1">
            <a:spLocks noChangeArrowheads="1"/>
          </p:cNvSpPr>
          <p:nvPr/>
        </p:nvSpPr>
        <p:spPr bwMode="auto">
          <a:xfrm>
            <a:off x="4794250" y="5408613"/>
            <a:ext cx="1554163"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0.35</a:t>
            </a:r>
            <a:endParaRPr lang="en-US" altLang="en-US" sz="1600"/>
          </a:p>
        </p:txBody>
      </p:sp>
      <p:sp>
        <p:nvSpPr>
          <p:cNvPr id="8325" name="Text Box 16"/>
          <p:cNvSpPr txBox="1">
            <a:spLocks noChangeArrowheads="1"/>
          </p:cNvSpPr>
          <p:nvPr/>
        </p:nvSpPr>
        <p:spPr bwMode="auto">
          <a:xfrm>
            <a:off x="228600" y="5851525"/>
            <a:ext cx="53340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How would you weight these strata? </a:t>
            </a:r>
          </a:p>
        </p:txBody>
      </p:sp>
      <p:sp>
        <p:nvSpPr>
          <p:cNvPr id="8326" name="Text Box 5"/>
          <p:cNvSpPr txBox="1">
            <a:spLocks noChangeArrowheads="1"/>
          </p:cNvSpPr>
          <p:nvPr/>
        </p:nvSpPr>
        <p:spPr bwMode="auto">
          <a:xfrm rot="-2695870">
            <a:off x="-665163" y="7613650"/>
            <a:ext cx="3603626" cy="400050"/>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By sample size - A</a:t>
            </a:r>
          </a:p>
        </p:txBody>
      </p:sp>
      <p:sp>
        <p:nvSpPr>
          <p:cNvPr id="8327" name="Text Box 7"/>
          <p:cNvSpPr txBox="1">
            <a:spLocks noChangeArrowheads="1"/>
          </p:cNvSpPr>
          <p:nvPr/>
        </p:nvSpPr>
        <p:spPr bwMode="auto">
          <a:xfrm rot="-2695870">
            <a:off x="3824288" y="7464425"/>
            <a:ext cx="3259137" cy="708025"/>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By inverse of the stratum-specific variance - E</a:t>
            </a:r>
          </a:p>
        </p:txBody>
      </p:sp>
      <p:sp>
        <p:nvSpPr>
          <p:cNvPr id="8328" name="Text Box 9"/>
          <p:cNvSpPr txBox="1">
            <a:spLocks noChangeArrowheads="1"/>
          </p:cNvSpPr>
          <p:nvPr/>
        </p:nvSpPr>
        <p:spPr bwMode="auto">
          <a:xfrm rot="-2695870">
            <a:off x="839788" y="7881938"/>
            <a:ext cx="4451350" cy="647700"/>
          </a:xfrm>
          <a:prstGeom prst="rect">
            <a:avLst/>
          </a:prstGeom>
          <a:noFill/>
          <a:ln w="9525">
            <a:noFill/>
            <a:miter lim="800000"/>
            <a:headEnd/>
            <a:tailEnd/>
          </a:ln>
        </p:spPr>
        <p:txBody>
          <a:bodyPr>
            <a:spAutoFit/>
          </a:bodyPr>
          <a:lstStyle/>
          <a:p>
            <a:pPr algn="r" eaLnBrk="0" hangingPunct="0">
              <a:spcBef>
                <a:spcPct val="50000"/>
              </a:spcBef>
            </a:pPr>
            <a:r>
              <a:rPr lang="en-US" altLang="en-US" sz="1800">
                <a:latin typeface="Arial" charset="0"/>
              </a:rPr>
              <a:t>By degree of balance among cases/ controls - C</a:t>
            </a:r>
          </a:p>
        </p:txBody>
      </p:sp>
      <p:sp>
        <p:nvSpPr>
          <p:cNvPr id="8329" name="Text Box 10"/>
          <p:cNvSpPr txBox="1">
            <a:spLocks noChangeArrowheads="1"/>
          </p:cNvSpPr>
          <p:nvPr/>
        </p:nvSpPr>
        <p:spPr bwMode="auto">
          <a:xfrm rot="-2695870">
            <a:off x="768350" y="7478713"/>
            <a:ext cx="3187700" cy="400050"/>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By number of cases - B</a:t>
            </a:r>
            <a:endParaRPr lang="en-US" altLang="en-US" sz="2000" b="1">
              <a:latin typeface="Arial" charset="0"/>
            </a:endParaRPr>
          </a:p>
        </p:txBody>
      </p:sp>
      <p:sp>
        <p:nvSpPr>
          <p:cNvPr id="8330" name="Text Box 7"/>
          <p:cNvSpPr txBox="1">
            <a:spLocks noChangeArrowheads="1"/>
          </p:cNvSpPr>
          <p:nvPr/>
        </p:nvSpPr>
        <p:spPr bwMode="auto">
          <a:xfrm rot="-2695870">
            <a:off x="2978150" y="7478713"/>
            <a:ext cx="3187700" cy="400050"/>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Evenly (weight of 1) - D</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5" name="Rectangle 2"/>
          <p:cNvSpPr>
            <a:spLocks noGrp="1" noChangeArrowheads="1"/>
          </p:cNvSpPr>
          <p:nvPr>
            <p:ph type="title"/>
          </p:nvPr>
        </p:nvSpPr>
        <p:spPr/>
        <p:txBody>
          <a:bodyPr lIns="87312" tIns="42862" rIns="87312" bIns="42862" anchor="b"/>
          <a:lstStyle/>
          <a:p>
            <a:r>
              <a:rPr lang="en-US" altLang="en-US" sz="2800" smtClean="0"/>
              <a:t>Forming a Summary Adjusted Estimate for Stratified Data</a:t>
            </a:r>
            <a:r>
              <a:rPr lang="en-US" altLang="en-US" smtClean="0"/>
              <a:t> </a:t>
            </a:r>
          </a:p>
        </p:txBody>
      </p:sp>
      <p:sp>
        <p:nvSpPr>
          <p:cNvPr id="9336" name="Rectangle 3"/>
          <p:cNvSpPr>
            <a:spLocks noGrp="1" noChangeArrowheads="1"/>
          </p:cNvSpPr>
          <p:nvPr>
            <p:ph type="body" idx="1"/>
          </p:nvPr>
        </p:nvSpPr>
        <p:spPr/>
        <p:txBody>
          <a:bodyPr lIns="87312" tIns="42862" rIns="87312" bIns="42862"/>
          <a:lstStyle/>
          <a:p>
            <a:pPr lvl="1">
              <a:tabLst>
                <a:tab pos="1379538" algn="l"/>
              </a:tabLst>
            </a:pPr>
            <a:endParaRPr lang="en-US" altLang="en-US" smtClean="0"/>
          </a:p>
          <a:p>
            <a:pPr marL="1085850" lvl="2">
              <a:tabLst>
                <a:tab pos="1379538" algn="l"/>
              </a:tabLst>
            </a:pPr>
            <a:endParaRPr lang="en-US" altLang="en-US" smtClean="0"/>
          </a:p>
          <a:p>
            <a:pPr>
              <a:buFontTx/>
              <a:buNone/>
              <a:tabLst>
                <a:tab pos="1379538" algn="l"/>
              </a:tabLst>
            </a:pPr>
            <a:endParaRPr lang="en-US" altLang="en-US" smtClean="0"/>
          </a:p>
          <a:p>
            <a:pPr>
              <a:tabLst>
                <a:tab pos="1379538" algn="l"/>
              </a:tabLst>
            </a:pPr>
            <a:endParaRPr lang="en-US" altLang="en-US" smtClean="0"/>
          </a:p>
          <a:p>
            <a:pPr>
              <a:tabLst>
                <a:tab pos="1379538" algn="l"/>
              </a:tabLst>
            </a:pPr>
            <a:endParaRPr lang="en-US" altLang="en-US" smtClean="0"/>
          </a:p>
        </p:txBody>
      </p:sp>
      <p:sp>
        <p:nvSpPr>
          <p:cNvPr id="9337" name="Text Box 4"/>
          <p:cNvSpPr txBox="1">
            <a:spLocks noChangeArrowheads="1"/>
          </p:cNvSpPr>
          <p:nvPr/>
        </p:nvSpPr>
        <p:spPr bwMode="auto">
          <a:xfrm>
            <a:off x="1752600" y="3124200"/>
            <a:ext cx="12954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Minor Severity</a:t>
            </a:r>
            <a:endParaRPr lang="en-US" altLang="en-US" sz="1800"/>
          </a:p>
        </p:txBody>
      </p:sp>
      <p:sp>
        <p:nvSpPr>
          <p:cNvPr id="9338" name="Text Box 5"/>
          <p:cNvSpPr txBox="1">
            <a:spLocks noChangeArrowheads="1"/>
          </p:cNvSpPr>
          <p:nvPr/>
        </p:nvSpPr>
        <p:spPr bwMode="auto">
          <a:xfrm>
            <a:off x="4191000" y="3124200"/>
            <a:ext cx="10668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Major Severity</a:t>
            </a:r>
          </a:p>
        </p:txBody>
      </p:sp>
      <p:sp>
        <p:nvSpPr>
          <p:cNvPr id="9339" name="Line 6"/>
          <p:cNvSpPr>
            <a:spLocks noChangeShapeType="1"/>
          </p:cNvSpPr>
          <p:nvPr/>
        </p:nvSpPr>
        <p:spPr bwMode="auto">
          <a:xfrm flipH="1">
            <a:off x="2819400" y="3048000"/>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9340" name="Line 7"/>
          <p:cNvSpPr>
            <a:spLocks noChangeShapeType="1"/>
          </p:cNvSpPr>
          <p:nvPr/>
        </p:nvSpPr>
        <p:spPr bwMode="auto">
          <a:xfrm>
            <a:off x="3505200" y="3048000"/>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9341" name="Text Box 8"/>
          <p:cNvSpPr txBox="1">
            <a:spLocks noChangeArrowheads="1"/>
          </p:cNvSpPr>
          <p:nvPr/>
        </p:nvSpPr>
        <p:spPr bwMode="auto">
          <a:xfrm>
            <a:off x="381000" y="1371600"/>
            <a:ext cx="12192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9342" name="Text Box 9"/>
          <p:cNvSpPr txBox="1">
            <a:spLocks noChangeArrowheads="1"/>
          </p:cNvSpPr>
          <p:nvPr/>
        </p:nvSpPr>
        <p:spPr bwMode="auto">
          <a:xfrm>
            <a:off x="457200" y="2803525"/>
            <a:ext cx="12954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graphicFrame>
        <p:nvGraphicFramePr>
          <p:cNvPr id="9332" name="Object 116"/>
          <p:cNvGraphicFramePr>
            <a:graphicFrameLocks/>
          </p:cNvGraphicFramePr>
          <p:nvPr/>
        </p:nvGraphicFramePr>
        <p:xfrm>
          <a:off x="990600" y="1600200"/>
          <a:ext cx="5124450" cy="1371600"/>
        </p:xfrm>
        <a:graphic>
          <a:graphicData uri="http://schemas.openxmlformats.org/presentationml/2006/ole">
            <mc:AlternateContent xmlns:mc="http://schemas.openxmlformats.org/markup-compatibility/2006">
              <mc:Choice xmlns:v="urn:schemas-microsoft-com:vml" Requires="v">
                <p:oleObj spid="_x0000_s9398" name="Document" r:id="rId4" imgW="6332899" imgH="1625097" progId="Word.Document.8">
                  <p:embed/>
                </p:oleObj>
              </mc:Choice>
              <mc:Fallback>
                <p:oleObj name="Document" r:id="rId4" imgW="6332899" imgH="1625097" progId="Word.Document.8">
                  <p:embed/>
                  <p:pic>
                    <p:nvPicPr>
                      <p:cNvPr id="0" name="Picture 1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002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33" name="Object 117"/>
          <p:cNvGraphicFramePr>
            <a:graphicFrameLocks/>
          </p:cNvGraphicFramePr>
          <p:nvPr/>
        </p:nvGraphicFramePr>
        <p:xfrm>
          <a:off x="0" y="3810000"/>
          <a:ext cx="4248150" cy="1657350"/>
        </p:xfrm>
        <a:graphic>
          <a:graphicData uri="http://schemas.openxmlformats.org/presentationml/2006/ole">
            <mc:AlternateContent xmlns:mc="http://schemas.openxmlformats.org/markup-compatibility/2006">
              <mc:Choice xmlns:v="urn:schemas-microsoft-com:vml" Requires="v">
                <p:oleObj spid="_x0000_s9399" name="Document" r:id="rId6" imgW="4282289" imgH="1616044" progId="Word.Document.8">
                  <p:embed/>
                </p:oleObj>
              </mc:Choice>
              <mc:Fallback>
                <p:oleObj name="Document" r:id="rId6" imgW="4282289" imgH="1616044" progId="Word.Document.8">
                  <p:embed/>
                  <p:pic>
                    <p:nvPicPr>
                      <p:cNvPr id="0" name="Picture 11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100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43" name="Text Box 12"/>
          <p:cNvSpPr txBox="1">
            <a:spLocks noChangeArrowheads="1"/>
          </p:cNvSpPr>
          <p:nvPr/>
        </p:nvSpPr>
        <p:spPr bwMode="auto">
          <a:xfrm>
            <a:off x="4648200" y="2665413"/>
            <a:ext cx="2209800" cy="460375"/>
          </a:xfrm>
          <a:prstGeom prst="rect">
            <a:avLst/>
          </a:prstGeom>
          <a:noFill/>
          <a:ln w="9525">
            <a:noFill/>
            <a:miter lim="800000"/>
            <a:headEnd/>
            <a:tailEnd/>
          </a:ln>
        </p:spPr>
        <p:txBody>
          <a:bodyPr anchor="ctr">
            <a:spAutoFit/>
          </a:bodyPr>
          <a:lstStyle/>
          <a:p>
            <a:pPr algn="ctr" eaLnBrk="0" hangingPunct="0">
              <a:spcBef>
                <a:spcPct val="50000"/>
              </a:spcBef>
            </a:pPr>
            <a:r>
              <a:rPr lang="en-US" altLang="en-US"/>
              <a:t>OR</a:t>
            </a:r>
            <a:r>
              <a:rPr lang="en-US" altLang="en-US" baseline="-25000"/>
              <a:t>crude</a:t>
            </a:r>
            <a:r>
              <a:rPr lang="en-US" altLang="en-US"/>
              <a:t> = 0.61</a:t>
            </a:r>
            <a:endParaRPr lang="en-US" altLang="en-US" sz="1600"/>
          </a:p>
        </p:txBody>
      </p:sp>
      <p:sp>
        <p:nvSpPr>
          <p:cNvPr id="9344" name="Text Box 13"/>
          <p:cNvSpPr txBox="1">
            <a:spLocks noChangeArrowheads="1"/>
          </p:cNvSpPr>
          <p:nvPr/>
        </p:nvSpPr>
        <p:spPr bwMode="auto">
          <a:xfrm>
            <a:off x="1822450" y="5332413"/>
            <a:ext cx="1401763"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0.0</a:t>
            </a:r>
            <a:endParaRPr lang="en-US" altLang="en-US" sz="1600"/>
          </a:p>
        </p:txBody>
      </p:sp>
      <p:graphicFrame>
        <p:nvGraphicFramePr>
          <p:cNvPr id="9334" name="Object 118"/>
          <p:cNvGraphicFramePr>
            <a:graphicFrameLocks/>
          </p:cNvGraphicFramePr>
          <p:nvPr/>
        </p:nvGraphicFramePr>
        <p:xfrm>
          <a:off x="3352800" y="3810000"/>
          <a:ext cx="4248150" cy="1657350"/>
        </p:xfrm>
        <a:graphic>
          <a:graphicData uri="http://schemas.openxmlformats.org/presentationml/2006/ole">
            <mc:AlternateContent xmlns:mc="http://schemas.openxmlformats.org/markup-compatibility/2006">
              <mc:Choice xmlns:v="urn:schemas-microsoft-com:vml" Requires="v">
                <p:oleObj spid="_x0000_s9400" name="Document" r:id="rId8" imgW="4282289" imgH="1616044" progId="Word.Document.8">
                  <p:embed/>
                </p:oleObj>
              </mc:Choice>
              <mc:Fallback>
                <p:oleObj name="Document" r:id="rId8" imgW="4282289" imgH="1616044" progId="Word.Document.8">
                  <p:embed/>
                  <p:pic>
                    <p:nvPicPr>
                      <p:cNvPr id="0" name="Picture 11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8100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45" name="Text Box 15"/>
          <p:cNvSpPr txBox="1">
            <a:spLocks noChangeArrowheads="1"/>
          </p:cNvSpPr>
          <p:nvPr/>
        </p:nvSpPr>
        <p:spPr bwMode="auto">
          <a:xfrm>
            <a:off x="4794250" y="5408613"/>
            <a:ext cx="1554163"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0.35</a:t>
            </a:r>
            <a:endParaRPr lang="en-US" altLang="en-US" sz="1600"/>
          </a:p>
        </p:txBody>
      </p:sp>
      <p:sp>
        <p:nvSpPr>
          <p:cNvPr id="9346" name="Text Box 16"/>
          <p:cNvSpPr txBox="1">
            <a:spLocks noChangeArrowheads="1"/>
          </p:cNvSpPr>
          <p:nvPr/>
        </p:nvSpPr>
        <p:spPr bwMode="auto">
          <a:xfrm>
            <a:off x="228600" y="5851525"/>
            <a:ext cx="53340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How would you weight these strata? </a:t>
            </a:r>
          </a:p>
        </p:txBody>
      </p:sp>
      <p:sp>
        <p:nvSpPr>
          <p:cNvPr id="9347" name="Text Box 5"/>
          <p:cNvSpPr txBox="1">
            <a:spLocks noChangeArrowheads="1"/>
          </p:cNvSpPr>
          <p:nvPr/>
        </p:nvSpPr>
        <p:spPr bwMode="auto">
          <a:xfrm rot="-2695870">
            <a:off x="255588" y="7229475"/>
            <a:ext cx="2522537" cy="400050"/>
          </a:xfrm>
          <a:prstGeom prst="rect">
            <a:avLst/>
          </a:prstGeom>
          <a:noFill/>
          <a:ln w="9525" algn="ctr">
            <a:solidFill>
              <a:srgbClr val="FF0000"/>
            </a:solidFill>
            <a:miter lim="800000"/>
            <a:headEnd/>
            <a:tailEnd/>
          </a:ln>
        </p:spPr>
        <p:txBody>
          <a:bodyPr>
            <a:spAutoFit/>
          </a:bodyPr>
          <a:lstStyle/>
          <a:p>
            <a:pPr algn="r" eaLnBrk="0" hangingPunct="0">
              <a:spcBef>
                <a:spcPct val="50000"/>
              </a:spcBef>
            </a:pPr>
            <a:r>
              <a:rPr lang="en-US" altLang="en-US" sz="2000">
                <a:latin typeface="Arial" charset="0"/>
              </a:rPr>
              <a:t>By sample size - A</a:t>
            </a:r>
          </a:p>
        </p:txBody>
      </p:sp>
      <p:sp>
        <p:nvSpPr>
          <p:cNvPr id="9348" name="Text Box 9"/>
          <p:cNvSpPr txBox="1">
            <a:spLocks noChangeArrowheads="1"/>
          </p:cNvSpPr>
          <p:nvPr/>
        </p:nvSpPr>
        <p:spPr bwMode="auto">
          <a:xfrm rot="-2695870">
            <a:off x="839788" y="7881938"/>
            <a:ext cx="4451350" cy="647700"/>
          </a:xfrm>
          <a:prstGeom prst="rect">
            <a:avLst/>
          </a:prstGeom>
          <a:noFill/>
          <a:ln w="9525">
            <a:noFill/>
            <a:miter lim="800000"/>
            <a:headEnd/>
            <a:tailEnd/>
          </a:ln>
        </p:spPr>
        <p:txBody>
          <a:bodyPr>
            <a:spAutoFit/>
          </a:bodyPr>
          <a:lstStyle/>
          <a:p>
            <a:pPr algn="r" eaLnBrk="0" hangingPunct="0">
              <a:spcBef>
                <a:spcPct val="50000"/>
              </a:spcBef>
            </a:pPr>
            <a:r>
              <a:rPr lang="en-US" altLang="en-US" sz="1800">
                <a:latin typeface="Arial" charset="0"/>
              </a:rPr>
              <a:t>By degree of balance among cases/ controls - C</a:t>
            </a:r>
          </a:p>
        </p:txBody>
      </p:sp>
      <p:sp>
        <p:nvSpPr>
          <p:cNvPr id="9349" name="Text Box 10"/>
          <p:cNvSpPr txBox="1">
            <a:spLocks noChangeArrowheads="1"/>
          </p:cNvSpPr>
          <p:nvPr/>
        </p:nvSpPr>
        <p:spPr bwMode="auto">
          <a:xfrm rot="-2695870">
            <a:off x="768350" y="7478713"/>
            <a:ext cx="3187700" cy="400050"/>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By number of cases - B</a:t>
            </a:r>
            <a:endParaRPr lang="en-US" altLang="en-US" sz="2000" b="1">
              <a:latin typeface="Arial" charset="0"/>
            </a:endParaRPr>
          </a:p>
        </p:txBody>
      </p:sp>
      <p:sp>
        <p:nvSpPr>
          <p:cNvPr id="9350" name="Text Box 7"/>
          <p:cNvSpPr txBox="1">
            <a:spLocks noChangeArrowheads="1"/>
          </p:cNvSpPr>
          <p:nvPr/>
        </p:nvSpPr>
        <p:spPr bwMode="auto">
          <a:xfrm rot="-2695870">
            <a:off x="2978150" y="7478713"/>
            <a:ext cx="3187700" cy="400050"/>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Evenly - D</a:t>
            </a:r>
          </a:p>
        </p:txBody>
      </p:sp>
      <p:sp>
        <p:nvSpPr>
          <p:cNvPr id="9351" name="Text Box 7"/>
          <p:cNvSpPr txBox="1">
            <a:spLocks noChangeArrowheads="1"/>
          </p:cNvSpPr>
          <p:nvPr/>
        </p:nvSpPr>
        <p:spPr bwMode="auto">
          <a:xfrm rot="-2695870">
            <a:off x="3736975" y="7464425"/>
            <a:ext cx="3259138" cy="708025"/>
          </a:xfrm>
          <a:prstGeom prst="rect">
            <a:avLst/>
          </a:prstGeom>
          <a:noFill/>
          <a:ln w="38100" algn="ctr">
            <a:solidFill>
              <a:srgbClr val="FF0000"/>
            </a:solidFill>
            <a:miter lim="800000"/>
            <a:headEnd/>
            <a:tailEnd/>
          </a:ln>
        </p:spPr>
        <p:txBody>
          <a:bodyPr>
            <a:spAutoFit/>
          </a:bodyPr>
          <a:lstStyle/>
          <a:p>
            <a:pPr algn="r" eaLnBrk="0" hangingPunct="0">
              <a:spcBef>
                <a:spcPct val="50000"/>
              </a:spcBef>
            </a:pPr>
            <a:r>
              <a:rPr lang="en-US" altLang="en-US" sz="2000">
                <a:latin typeface="Arial" charset="0"/>
              </a:rPr>
              <a:t>By inverse of the stratum-specific variance - 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1" name="Rectangle 2"/>
          <p:cNvSpPr>
            <a:spLocks noGrp="1" noChangeArrowheads="1"/>
          </p:cNvSpPr>
          <p:nvPr>
            <p:ph type="title"/>
          </p:nvPr>
        </p:nvSpPr>
        <p:spPr>
          <a:xfrm>
            <a:off x="457200" y="228600"/>
            <a:ext cx="5829300" cy="747713"/>
          </a:xfrm>
        </p:spPr>
        <p:txBody>
          <a:bodyPr/>
          <a:lstStyle/>
          <a:p>
            <a:r>
              <a:rPr lang="en-US" altLang="en-US" smtClean="0"/>
              <a:t>Summary Estimators: </a:t>
            </a:r>
            <a:br>
              <a:rPr lang="en-US" altLang="en-US" smtClean="0"/>
            </a:br>
            <a:r>
              <a:rPr lang="en-US" altLang="en-US" smtClean="0"/>
              <a:t>Woolf’s Method</a:t>
            </a:r>
          </a:p>
        </p:txBody>
      </p:sp>
      <p:sp>
        <p:nvSpPr>
          <p:cNvPr id="10382" name="Rectangle 3"/>
          <p:cNvSpPr>
            <a:spLocks noGrp="1" noChangeArrowheads="1"/>
          </p:cNvSpPr>
          <p:nvPr>
            <p:ph type="body" idx="1"/>
          </p:nvPr>
        </p:nvSpPr>
        <p:spPr>
          <a:xfrm>
            <a:off x="533400" y="1295400"/>
            <a:ext cx="6324600" cy="7519988"/>
          </a:xfrm>
        </p:spPr>
        <p:txBody>
          <a:bodyPr/>
          <a:lstStyle/>
          <a:p>
            <a:r>
              <a:rPr lang="en-US" altLang="en-US" i="1" dirty="0" smtClean="0"/>
              <a:t>aka</a:t>
            </a:r>
            <a:r>
              <a:rPr lang="en-US" altLang="en-US" dirty="0" smtClean="0"/>
              <a:t> Directly pooled or </a:t>
            </a:r>
            <a:r>
              <a:rPr lang="en-US" altLang="en-US" u="sng" dirty="0" smtClean="0"/>
              <a:t>precision</a:t>
            </a:r>
            <a:r>
              <a:rPr lang="en-US" altLang="en-US" dirty="0" smtClean="0"/>
              <a:t> estimator</a:t>
            </a:r>
          </a:p>
          <a:p>
            <a:endParaRPr lang="en-US" altLang="en-US" sz="1000" dirty="0" smtClean="0"/>
          </a:p>
          <a:p>
            <a:r>
              <a:rPr lang="en-US" altLang="en-US" dirty="0" smtClean="0"/>
              <a:t>Woolf’s estimate for adjusted odds ratio (</a:t>
            </a:r>
            <a:r>
              <a:rPr lang="en-US" altLang="en-US" dirty="0" err="1" smtClean="0"/>
              <a:t>OR</a:t>
            </a:r>
            <a:r>
              <a:rPr lang="en-US" altLang="en-US" i="1" baseline="-25000" dirty="0" err="1" smtClean="0"/>
              <a:t>Woolf</a:t>
            </a:r>
            <a:r>
              <a:rPr lang="en-US" altLang="en-US" dirty="0" smtClean="0"/>
              <a:t>)  </a:t>
            </a:r>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r>
              <a:rPr lang="en-US" altLang="en-US" dirty="0" smtClean="0"/>
              <a:t>where </a:t>
            </a:r>
            <a:r>
              <a:rPr lang="en-US" altLang="en-US" i="1" dirty="0" err="1" smtClean="0"/>
              <a:t>w</a:t>
            </a:r>
            <a:r>
              <a:rPr lang="en-US" altLang="en-US" i="1" baseline="-25000" dirty="0" err="1" smtClean="0"/>
              <a:t>i</a:t>
            </a:r>
            <a:r>
              <a:rPr lang="en-US" altLang="en-US" i="1" baseline="-25000" dirty="0" smtClean="0"/>
              <a:t>  </a:t>
            </a:r>
            <a:r>
              <a:rPr lang="en-US" altLang="en-US" i="1" dirty="0" smtClean="0"/>
              <a:t> </a:t>
            </a:r>
          </a:p>
          <a:p>
            <a:pPr lvl="1"/>
            <a:endParaRPr lang="en-US" altLang="en-US" i="1" dirty="0" smtClean="0"/>
          </a:p>
          <a:p>
            <a:pPr lvl="1"/>
            <a:endParaRPr lang="en-US" altLang="en-US" i="1" dirty="0" smtClean="0"/>
          </a:p>
          <a:p>
            <a:pPr lvl="1"/>
            <a:r>
              <a:rPr lang="en-US" altLang="en-US" i="1" dirty="0" smtClean="0"/>
              <a:t> </a:t>
            </a:r>
            <a:r>
              <a:rPr lang="en-US" altLang="en-US" i="1" dirty="0" err="1" smtClean="0"/>
              <a:t>w</a:t>
            </a:r>
            <a:r>
              <a:rPr lang="en-US" altLang="en-US" i="1" baseline="-25000" dirty="0" err="1" smtClean="0"/>
              <a:t>i</a:t>
            </a:r>
            <a:r>
              <a:rPr lang="en-US" altLang="en-US" i="1" baseline="-25000" dirty="0" smtClean="0"/>
              <a:t> </a:t>
            </a:r>
            <a:r>
              <a:rPr lang="en-US" altLang="en-US" dirty="0" smtClean="0"/>
              <a:t> is the inverse of the variance of the stratum-specific log(odds ratio</a:t>
            </a:r>
            <a:r>
              <a:rPr lang="en-US" altLang="en-US" dirty="0" smtClean="0"/>
              <a:t>)</a:t>
            </a:r>
          </a:p>
          <a:p>
            <a:pPr lvl="1"/>
            <a:endParaRPr lang="en-US" altLang="en-US" sz="800" dirty="0" smtClean="0"/>
          </a:p>
          <a:p>
            <a:pPr lvl="1"/>
            <a:r>
              <a:rPr lang="en-US" altLang="en-US" dirty="0" smtClean="0"/>
              <a:t>Smaller variance gets greater weight</a:t>
            </a:r>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p:txBody>
      </p:sp>
      <p:graphicFrame>
        <p:nvGraphicFramePr>
          <p:cNvPr id="10377" name="Object 137"/>
          <p:cNvGraphicFramePr>
            <a:graphicFrameLocks noChangeAspect="1"/>
          </p:cNvGraphicFramePr>
          <p:nvPr/>
        </p:nvGraphicFramePr>
        <p:xfrm>
          <a:off x="2514600" y="6934200"/>
          <a:ext cx="2014538" cy="1052513"/>
        </p:xfrm>
        <a:graphic>
          <a:graphicData uri="http://schemas.openxmlformats.org/presentationml/2006/ole">
            <mc:AlternateContent xmlns:mc="http://schemas.openxmlformats.org/markup-compatibility/2006">
              <mc:Choice xmlns:v="urn:schemas-microsoft-com:vml" Requires="v">
                <p:oleObj spid="_x0000_s10465" name="Equation" r:id="rId4" imgW="1916868" imgH="1002865" progId="Equation.3">
                  <p:embed/>
                </p:oleObj>
              </mc:Choice>
              <mc:Fallback>
                <p:oleObj name="Equation" r:id="rId4" imgW="1916868" imgH="1002865" progId="Equation.3">
                  <p:embed/>
                  <p:pic>
                    <p:nvPicPr>
                      <p:cNvPr id="0" name="Picture 1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6934200"/>
                        <a:ext cx="2014538" cy="1052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78" name="Object 138"/>
          <p:cNvGraphicFramePr>
            <a:graphicFrameLocks noChangeAspect="1"/>
          </p:cNvGraphicFramePr>
          <p:nvPr/>
        </p:nvGraphicFramePr>
        <p:xfrm>
          <a:off x="1371600" y="4648200"/>
          <a:ext cx="3287713" cy="1133475"/>
        </p:xfrm>
        <a:graphic>
          <a:graphicData uri="http://schemas.openxmlformats.org/presentationml/2006/ole">
            <mc:AlternateContent xmlns:mc="http://schemas.openxmlformats.org/markup-compatibility/2006">
              <mc:Choice xmlns:v="urn:schemas-microsoft-com:vml" Requires="v">
                <p:oleObj spid="_x0000_s10466" name="Equation" r:id="rId6" imgW="3263900" imgH="1079500" progId="Equation.3">
                  <p:embed/>
                </p:oleObj>
              </mc:Choice>
              <mc:Fallback>
                <p:oleObj name="Equation" r:id="rId6" imgW="3263900" imgH="1079500" progId="Equation.3">
                  <p:embed/>
                  <p:pic>
                    <p:nvPicPr>
                      <p:cNvPr id="0" name="Picture 1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4648200"/>
                        <a:ext cx="3287713" cy="113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79" name="Object 139"/>
          <p:cNvGraphicFramePr>
            <a:graphicFrameLocks noChangeAspect="1"/>
          </p:cNvGraphicFramePr>
          <p:nvPr/>
        </p:nvGraphicFramePr>
        <p:xfrm>
          <a:off x="1371600" y="6324600"/>
          <a:ext cx="2316163" cy="387350"/>
        </p:xfrm>
        <a:graphic>
          <a:graphicData uri="http://schemas.openxmlformats.org/presentationml/2006/ole">
            <mc:AlternateContent xmlns:mc="http://schemas.openxmlformats.org/markup-compatibility/2006">
              <mc:Choice xmlns:v="urn:schemas-microsoft-com:vml" Requires="v">
                <p:oleObj spid="_x0000_s10467" name="Equation" r:id="rId8" imgW="2298700" imgH="368300" progId="Equation.3">
                  <p:embed/>
                </p:oleObj>
              </mc:Choice>
              <mc:Fallback>
                <p:oleObj name="Equation" r:id="rId8" imgW="2298700" imgH="368300" progId="Equation.3">
                  <p:embed/>
                  <p:pic>
                    <p:nvPicPr>
                      <p:cNvPr id="0" name="Picture 1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6324600"/>
                        <a:ext cx="2316163"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80" name="Object 140"/>
          <p:cNvGraphicFramePr>
            <a:graphicFrameLocks/>
          </p:cNvGraphicFramePr>
          <p:nvPr/>
        </p:nvGraphicFramePr>
        <p:xfrm>
          <a:off x="1066800" y="2362200"/>
          <a:ext cx="3959225" cy="2117725"/>
        </p:xfrm>
        <a:graphic>
          <a:graphicData uri="http://schemas.openxmlformats.org/presentationml/2006/ole">
            <mc:AlternateContent xmlns:mc="http://schemas.openxmlformats.org/markup-compatibility/2006">
              <mc:Choice xmlns:v="urn:schemas-microsoft-com:vml" Requires="v">
                <p:oleObj spid="_x0000_s10468" name="Document" r:id="rId10" imgW="3837432" imgH="2049780" progId="Word.Document.8">
                  <p:embed/>
                </p:oleObj>
              </mc:Choice>
              <mc:Fallback>
                <p:oleObj name="Document" r:id="rId10" imgW="3837432" imgH="2049780" progId="Word.Document.8">
                  <p:embed/>
                  <p:pic>
                    <p:nvPicPr>
                      <p:cNvPr id="0" name="Picture 14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2362200"/>
                        <a:ext cx="3959225" cy="211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76200" y="3778250"/>
            <a:ext cx="1295400" cy="1631950"/>
          </a:xfrm>
          <a:prstGeom prst="rect">
            <a:avLst/>
          </a:prstGeom>
          <a:noFill/>
        </p:spPr>
        <p:txBody>
          <a:bodyPr>
            <a:spAutoFit/>
          </a:bodyPr>
          <a:lstStyle/>
          <a:p>
            <a:pPr eaLnBrk="0" hangingPunct="0">
              <a:defRPr/>
            </a:pPr>
            <a:r>
              <a:rPr lang="en-US" sz="2000" dirty="0">
                <a:latin typeface="+mj-lt"/>
              </a:rPr>
              <a:t>Each of </a:t>
            </a:r>
            <a:r>
              <a:rPr lang="en-US" sz="2000" i="1" dirty="0">
                <a:latin typeface="+mj-lt"/>
              </a:rPr>
              <a:t>i </a:t>
            </a:r>
            <a:r>
              <a:rPr lang="en-US" sz="2000" dirty="0">
                <a:latin typeface="+mj-lt"/>
              </a:rPr>
              <a:t>number of strata has this form</a:t>
            </a:r>
          </a:p>
        </p:txBody>
      </p:sp>
      <p:cxnSp>
        <p:nvCxnSpPr>
          <p:cNvPr id="10384" name="Straight Arrow Connector 3"/>
          <p:cNvCxnSpPr>
            <a:cxnSpLocks noChangeShapeType="1"/>
          </p:cNvCxnSpPr>
          <p:nvPr/>
        </p:nvCxnSpPr>
        <p:spPr bwMode="auto">
          <a:xfrm flipV="1">
            <a:off x="1143000" y="3916363"/>
            <a:ext cx="835025" cy="509587"/>
          </a:xfrm>
          <a:prstGeom prst="straightConnector1">
            <a:avLst/>
          </a:prstGeom>
          <a:noFill/>
          <a:ln w="9525" algn="ctr">
            <a:solidFill>
              <a:schemeClr val="tx1"/>
            </a:solidFill>
            <a:round/>
            <a:headEnd/>
            <a:tailEnd type="arrow" w="med" len="med"/>
          </a:ln>
        </p:spPr>
      </p:cxnSp>
      <p:sp>
        <p:nvSpPr>
          <p:cNvPr id="10385" name="TextBox 5"/>
          <p:cNvSpPr txBox="1">
            <a:spLocks noChangeArrowheads="1"/>
          </p:cNvSpPr>
          <p:nvPr/>
        </p:nvSpPr>
        <p:spPr bwMode="auto">
          <a:xfrm>
            <a:off x="4953000" y="3733800"/>
            <a:ext cx="1828800" cy="830263"/>
          </a:xfrm>
          <a:prstGeom prst="rect">
            <a:avLst/>
          </a:prstGeom>
          <a:noFill/>
          <a:ln w="9525">
            <a:noFill/>
            <a:miter lim="800000"/>
            <a:headEnd/>
            <a:tailEnd/>
          </a:ln>
        </p:spPr>
        <p:txBody>
          <a:bodyPr>
            <a:spAutoFit/>
          </a:bodyPr>
          <a:lstStyle/>
          <a:p>
            <a:pPr algn="ctr" eaLnBrk="0" hangingPunct="0"/>
            <a:r>
              <a:rPr lang="en-US"/>
              <a:t>OR</a:t>
            </a:r>
            <a:r>
              <a:rPr lang="en-US" i="1" baseline="-25000"/>
              <a:t>i</a:t>
            </a:r>
            <a:r>
              <a:rPr lang="en-US"/>
              <a:t> = </a:t>
            </a:r>
          </a:p>
          <a:p>
            <a:pPr eaLnBrk="0" hangingPunct="0"/>
            <a:r>
              <a:rPr lang="en-US"/>
              <a:t>(</a:t>
            </a:r>
            <a:r>
              <a:rPr lang="en-US" i="1"/>
              <a:t>a</a:t>
            </a:r>
            <a:r>
              <a:rPr lang="en-US" i="1" baseline="-25000"/>
              <a:t>i </a:t>
            </a:r>
            <a:r>
              <a:rPr lang="en-US" i="1"/>
              <a:t>/c</a:t>
            </a:r>
            <a:r>
              <a:rPr lang="en-US" i="1" baseline="-25000"/>
              <a:t>i</a:t>
            </a:r>
            <a:r>
              <a:rPr lang="en-US"/>
              <a:t>)/(</a:t>
            </a:r>
            <a:r>
              <a:rPr lang="en-US" i="1"/>
              <a:t>b</a:t>
            </a:r>
            <a:r>
              <a:rPr lang="en-US" i="1" baseline="-25000"/>
              <a:t>i </a:t>
            </a:r>
            <a:r>
              <a:rPr lang="en-US" i="1"/>
              <a:t>/d</a:t>
            </a:r>
            <a:r>
              <a:rPr lang="en-US" i="1" baseline="-25000"/>
              <a:t>i</a:t>
            </a:r>
            <a:r>
              <a:rPr lang="en-US"/>
              <a: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4" name="Rectangle 2"/>
          <p:cNvSpPr>
            <a:spLocks noGrp="1" noChangeArrowheads="1"/>
          </p:cNvSpPr>
          <p:nvPr>
            <p:ph type="title"/>
          </p:nvPr>
        </p:nvSpPr>
        <p:spPr/>
        <p:txBody>
          <a:bodyPr lIns="87312" tIns="42862" rIns="87312" bIns="42862" anchor="b"/>
          <a:lstStyle/>
          <a:p>
            <a:r>
              <a:rPr lang="en-US" altLang="en-US" sz="2200" smtClean="0"/>
              <a:t>Calculating a Summary Effect Using the Woolf Estimator</a:t>
            </a:r>
          </a:p>
        </p:txBody>
      </p:sp>
      <p:sp>
        <p:nvSpPr>
          <p:cNvPr id="11455" name="Rectangle 3"/>
          <p:cNvSpPr>
            <a:spLocks noGrp="1" noChangeArrowheads="1"/>
          </p:cNvSpPr>
          <p:nvPr>
            <p:ph type="body" idx="1"/>
          </p:nvPr>
        </p:nvSpPr>
        <p:spPr>
          <a:xfrm>
            <a:off x="0" y="1520825"/>
            <a:ext cx="6858000" cy="7519988"/>
          </a:xfrm>
        </p:spPr>
        <p:txBody>
          <a:bodyPr lIns="87312" tIns="42862" rIns="87312" bIns="42862"/>
          <a:lstStyle/>
          <a:p>
            <a:pPr>
              <a:tabLst>
                <a:tab pos="1379538" algn="l"/>
              </a:tabLst>
            </a:pPr>
            <a:r>
              <a:rPr lang="en-US" altLang="en-US" smtClean="0"/>
              <a:t>e.g.,  AZT use, severity of needlestick, and HIV </a:t>
            </a:r>
          </a:p>
          <a:p>
            <a:pPr>
              <a:tabLst>
                <a:tab pos="1379538" algn="l"/>
              </a:tabLst>
            </a:pPr>
            <a:endParaRPr lang="en-US" altLang="en-US" smtClean="0"/>
          </a:p>
        </p:txBody>
      </p:sp>
      <p:sp>
        <p:nvSpPr>
          <p:cNvPr id="11456" name="Text Box 4"/>
          <p:cNvSpPr txBox="1">
            <a:spLocks noChangeArrowheads="1"/>
          </p:cNvSpPr>
          <p:nvPr/>
        </p:nvSpPr>
        <p:spPr bwMode="auto">
          <a:xfrm>
            <a:off x="1600200" y="3276600"/>
            <a:ext cx="12954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Minor Severity</a:t>
            </a:r>
            <a:endParaRPr lang="en-US" altLang="en-US" sz="1800"/>
          </a:p>
        </p:txBody>
      </p:sp>
      <p:sp>
        <p:nvSpPr>
          <p:cNvPr id="11457" name="Text Box 5"/>
          <p:cNvSpPr txBox="1">
            <a:spLocks noChangeArrowheads="1"/>
          </p:cNvSpPr>
          <p:nvPr/>
        </p:nvSpPr>
        <p:spPr bwMode="auto">
          <a:xfrm>
            <a:off x="4038600" y="3352800"/>
            <a:ext cx="10668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Major Severity</a:t>
            </a:r>
          </a:p>
        </p:txBody>
      </p:sp>
      <p:sp>
        <p:nvSpPr>
          <p:cNvPr id="11458" name="Line 6"/>
          <p:cNvSpPr>
            <a:spLocks noChangeShapeType="1"/>
          </p:cNvSpPr>
          <p:nvPr/>
        </p:nvSpPr>
        <p:spPr bwMode="auto">
          <a:xfrm flipH="1">
            <a:off x="2667000" y="3429000"/>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1459" name="Line 7"/>
          <p:cNvSpPr>
            <a:spLocks noChangeShapeType="1"/>
          </p:cNvSpPr>
          <p:nvPr/>
        </p:nvSpPr>
        <p:spPr bwMode="auto">
          <a:xfrm>
            <a:off x="3429000" y="3429000"/>
            <a:ext cx="533400" cy="5556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1460" name="Text Box 8"/>
          <p:cNvSpPr txBox="1">
            <a:spLocks noChangeArrowheads="1"/>
          </p:cNvSpPr>
          <p:nvPr/>
        </p:nvSpPr>
        <p:spPr bwMode="auto">
          <a:xfrm>
            <a:off x="304800" y="1981200"/>
            <a:ext cx="12192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11461" name="Text Box 9"/>
          <p:cNvSpPr txBox="1">
            <a:spLocks noChangeArrowheads="1"/>
          </p:cNvSpPr>
          <p:nvPr/>
        </p:nvSpPr>
        <p:spPr bwMode="auto">
          <a:xfrm>
            <a:off x="304800" y="3200400"/>
            <a:ext cx="12954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graphicFrame>
        <p:nvGraphicFramePr>
          <p:cNvPr id="11449" name="Object 185"/>
          <p:cNvGraphicFramePr>
            <a:graphicFrameLocks/>
          </p:cNvGraphicFramePr>
          <p:nvPr/>
        </p:nvGraphicFramePr>
        <p:xfrm>
          <a:off x="914400" y="2057400"/>
          <a:ext cx="5124450" cy="1371600"/>
        </p:xfrm>
        <a:graphic>
          <a:graphicData uri="http://schemas.openxmlformats.org/presentationml/2006/ole">
            <mc:AlternateContent xmlns:mc="http://schemas.openxmlformats.org/markup-compatibility/2006">
              <mc:Choice xmlns:v="urn:schemas-microsoft-com:vml" Requires="v">
                <p:oleObj spid="_x0000_s11554" name="Document" r:id="rId4" imgW="6332899" imgH="1625097" progId="Word.Document.8">
                  <p:embed/>
                </p:oleObj>
              </mc:Choice>
              <mc:Fallback>
                <p:oleObj name="Document" r:id="rId4" imgW="6332899" imgH="1625097" progId="Word.Document.8">
                  <p:embed/>
                  <p:pic>
                    <p:nvPicPr>
                      <p:cNvPr id="0" name="Picture 18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0574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50" name="Object 186"/>
          <p:cNvGraphicFramePr>
            <a:graphicFrameLocks/>
          </p:cNvGraphicFramePr>
          <p:nvPr/>
        </p:nvGraphicFramePr>
        <p:xfrm>
          <a:off x="0" y="3962400"/>
          <a:ext cx="4248150" cy="1657350"/>
        </p:xfrm>
        <a:graphic>
          <a:graphicData uri="http://schemas.openxmlformats.org/presentationml/2006/ole">
            <mc:AlternateContent xmlns:mc="http://schemas.openxmlformats.org/markup-compatibility/2006">
              <mc:Choice xmlns:v="urn:schemas-microsoft-com:vml" Requires="v">
                <p:oleObj spid="_x0000_s11555" name="Document" r:id="rId6" imgW="4282289" imgH="1616044" progId="Word.Document.8">
                  <p:embed/>
                </p:oleObj>
              </mc:Choice>
              <mc:Fallback>
                <p:oleObj name="Document" r:id="rId6" imgW="4282289" imgH="1616044" progId="Word.Document.8">
                  <p:embed/>
                  <p:pic>
                    <p:nvPicPr>
                      <p:cNvPr id="0" name="Picture 18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624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62" name="Text Box 14"/>
          <p:cNvSpPr txBox="1">
            <a:spLocks noChangeArrowheads="1"/>
          </p:cNvSpPr>
          <p:nvPr/>
        </p:nvSpPr>
        <p:spPr bwMode="auto">
          <a:xfrm>
            <a:off x="4876800" y="2436813"/>
            <a:ext cx="1666875" cy="400050"/>
          </a:xfrm>
          <a:prstGeom prst="rect">
            <a:avLst/>
          </a:prstGeom>
          <a:noFill/>
          <a:ln w="9525">
            <a:noFill/>
            <a:miter lim="800000"/>
            <a:headEnd/>
            <a:tailEnd/>
          </a:ln>
        </p:spPr>
        <p:txBody>
          <a:bodyPr anchor="ctr">
            <a:spAutoFit/>
          </a:bodyPr>
          <a:lstStyle/>
          <a:p>
            <a:pPr algn="ctr" eaLnBrk="0" hangingPunct="0">
              <a:spcBef>
                <a:spcPct val="50000"/>
              </a:spcBef>
            </a:pPr>
            <a:r>
              <a:rPr lang="en-US" altLang="en-US" sz="2000"/>
              <a:t>OR</a:t>
            </a:r>
            <a:r>
              <a:rPr lang="en-US" altLang="en-US" sz="2000" baseline="-25000"/>
              <a:t>crude</a:t>
            </a:r>
            <a:r>
              <a:rPr lang="en-US" altLang="en-US" sz="2000"/>
              <a:t> =0.61</a:t>
            </a:r>
            <a:endParaRPr lang="en-US" altLang="en-US" sz="1600"/>
          </a:p>
        </p:txBody>
      </p:sp>
      <p:sp>
        <p:nvSpPr>
          <p:cNvPr id="11463" name="Text Box 15"/>
          <p:cNvSpPr txBox="1">
            <a:spLocks noChangeArrowheads="1"/>
          </p:cNvSpPr>
          <p:nvPr/>
        </p:nvSpPr>
        <p:spPr bwMode="auto">
          <a:xfrm>
            <a:off x="1593850" y="5561013"/>
            <a:ext cx="1401763"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0.0</a:t>
            </a:r>
            <a:endParaRPr lang="en-US" altLang="en-US" sz="1600"/>
          </a:p>
        </p:txBody>
      </p:sp>
      <p:graphicFrame>
        <p:nvGraphicFramePr>
          <p:cNvPr id="11451" name="Object 187"/>
          <p:cNvGraphicFramePr>
            <a:graphicFrameLocks/>
          </p:cNvGraphicFramePr>
          <p:nvPr/>
        </p:nvGraphicFramePr>
        <p:xfrm>
          <a:off x="3352800" y="4038600"/>
          <a:ext cx="4248150" cy="1657350"/>
        </p:xfrm>
        <a:graphic>
          <a:graphicData uri="http://schemas.openxmlformats.org/presentationml/2006/ole">
            <mc:AlternateContent xmlns:mc="http://schemas.openxmlformats.org/markup-compatibility/2006">
              <mc:Choice xmlns:v="urn:schemas-microsoft-com:vml" Requires="v">
                <p:oleObj spid="_x0000_s11556" name="Document" r:id="rId8" imgW="4282289" imgH="1616044" progId="Word.Document.8">
                  <p:embed/>
                </p:oleObj>
              </mc:Choice>
              <mc:Fallback>
                <p:oleObj name="Document" r:id="rId8" imgW="4282289" imgH="1616044" progId="Word.Document.8">
                  <p:embed/>
                  <p:pic>
                    <p:nvPicPr>
                      <p:cNvPr id="0" name="Picture 18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0386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64" name="Text Box 18"/>
          <p:cNvSpPr txBox="1">
            <a:spLocks noChangeArrowheads="1"/>
          </p:cNvSpPr>
          <p:nvPr/>
        </p:nvSpPr>
        <p:spPr bwMode="auto">
          <a:xfrm>
            <a:off x="4489450" y="5561013"/>
            <a:ext cx="1554163"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0.35</a:t>
            </a:r>
            <a:endParaRPr lang="en-US" altLang="en-US" sz="1600"/>
          </a:p>
        </p:txBody>
      </p:sp>
      <p:graphicFrame>
        <p:nvGraphicFramePr>
          <p:cNvPr id="11452" name="Object 188"/>
          <p:cNvGraphicFramePr>
            <a:graphicFrameLocks noChangeAspect="1"/>
          </p:cNvGraphicFramePr>
          <p:nvPr/>
        </p:nvGraphicFramePr>
        <p:xfrm>
          <a:off x="304800" y="7010400"/>
          <a:ext cx="6324600" cy="1201738"/>
        </p:xfrm>
        <a:graphic>
          <a:graphicData uri="http://schemas.openxmlformats.org/presentationml/2006/ole">
            <mc:AlternateContent xmlns:mc="http://schemas.openxmlformats.org/markup-compatibility/2006">
              <mc:Choice xmlns:v="urn:schemas-microsoft-com:vml" Requires="v">
                <p:oleObj spid="_x0000_s11557" name="Equation" r:id="rId10" imgW="3644640" imgH="1143000" progId="Equation.3">
                  <p:embed/>
                </p:oleObj>
              </mc:Choice>
              <mc:Fallback>
                <p:oleObj name="Equation" r:id="rId10" imgW="3644640" imgH="1143000" progId="Equation.3">
                  <p:embed/>
                  <p:pic>
                    <p:nvPicPr>
                      <p:cNvPr id="0" name="Picture 18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7010400"/>
                        <a:ext cx="6324600" cy="1201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453" name="Object 189"/>
          <p:cNvGraphicFramePr>
            <a:graphicFrameLocks noChangeAspect="1"/>
          </p:cNvGraphicFramePr>
          <p:nvPr/>
        </p:nvGraphicFramePr>
        <p:xfrm>
          <a:off x="228600" y="6096000"/>
          <a:ext cx="1981200" cy="533400"/>
        </p:xfrm>
        <a:graphic>
          <a:graphicData uri="http://schemas.openxmlformats.org/presentationml/2006/ole">
            <mc:AlternateContent xmlns:mc="http://schemas.openxmlformats.org/markup-compatibility/2006">
              <mc:Choice xmlns:v="urn:schemas-microsoft-com:vml" Requires="v">
                <p:oleObj spid="_x0000_s11558" name="Equation" r:id="rId12" imgW="774364" imgH="203112" progId="Equation.3">
                  <p:embed/>
                </p:oleObj>
              </mc:Choice>
              <mc:Fallback>
                <p:oleObj name="Equation" r:id="rId12" imgW="774364" imgH="203112" progId="Equation.3">
                  <p:embed/>
                  <p:pic>
                    <p:nvPicPr>
                      <p:cNvPr id="0" name="Picture 18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6096000"/>
                        <a:ext cx="19812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65" name="Text Box 21"/>
          <p:cNvSpPr txBox="1">
            <a:spLocks noChangeArrowheads="1"/>
          </p:cNvSpPr>
          <p:nvPr/>
        </p:nvSpPr>
        <p:spPr bwMode="auto">
          <a:xfrm>
            <a:off x="228600" y="8518525"/>
            <a:ext cx="6400800" cy="400050"/>
          </a:xfrm>
          <a:prstGeom prst="rect">
            <a:avLst/>
          </a:prstGeom>
          <a:noFill/>
          <a:ln w="9525">
            <a:noFill/>
            <a:miter lim="800000"/>
            <a:headEnd/>
            <a:tailEnd/>
          </a:ln>
        </p:spPr>
        <p:txBody>
          <a:bodyPr>
            <a:spAutoFit/>
          </a:bodyPr>
          <a:lstStyle/>
          <a:p>
            <a:pPr eaLnBrk="0" hangingPunct="0">
              <a:spcBef>
                <a:spcPct val="50000"/>
              </a:spcBef>
            </a:pPr>
            <a:r>
              <a:rPr lang="en-US" altLang="en-US" sz="2000">
                <a:latin typeface="Arial" charset="0"/>
              </a:rPr>
              <a:t>Problem: cannot take  log of 0;  cannot divide by zero</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altLang="en-US" sz="2200" smtClean="0"/>
              <a:t>Summary Adjusted Estimator: </a:t>
            </a:r>
            <a:br>
              <a:rPr lang="en-US" altLang="en-US" sz="2200" smtClean="0"/>
            </a:br>
            <a:r>
              <a:rPr lang="en-US" altLang="en-US" sz="2200" smtClean="0"/>
              <a:t>Woolf’s Method</a:t>
            </a:r>
            <a:endParaRPr lang="en-US" altLang="en-US" smtClean="0"/>
          </a:p>
        </p:txBody>
      </p:sp>
      <p:sp>
        <p:nvSpPr>
          <p:cNvPr id="71682" name="Rectangle 3"/>
          <p:cNvSpPr>
            <a:spLocks noGrp="1" noChangeArrowheads="1"/>
          </p:cNvSpPr>
          <p:nvPr>
            <p:ph type="body" idx="1"/>
          </p:nvPr>
        </p:nvSpPr>
        <p:spPr>
          <a:xfrm>
            <a:off x="0" y="1520825"/>
            <a:ext cx="6858000" cy="7519988"/>
          </a:xfrm>
        </p:spPr>
        <p:txBody>
          <a:bodyPr/>
          <a:lstStyle/>
          <a:p>
            <a:pPr>
              <a:lnSpc>
                <a:spcPct val="90000"/>
              </a:lnSpc>
            </a:pPr>
            <a:r>
              <a:rPr lang="en-US" altLang="en-US" dirty="0" smtClean="0"/>
              <a:t>Conceptually straightforward</a:t>
            </a:r>
          </a:p>
          <a:p>
            <a:pPr>
              <a:lnSpc>
                <a:spcPct val="90000"/>
              </a:lnSpc>
            </a:pPr>
            <a:endParaRPr lang="en-US" altLang="en-US" dirty="0" smtClean="0"/>
          </a:p>
          <a:p>
            <a:pPr>
              <a:lnSpc>
                <a:spcPct val="90000"/>
              </a:lnSpc>
            </a:pPr>
            <a:r>
              <a:rPr lang="en-US" altLang="en-US" dirty="0" smtClean="0"/>
              <a:t>Best when:</a:t>
            </a:r>
          </a:p>
          <a:p>
            <a:pPr lvl="1">
              <a:lnSpc>
                <a:spcPct val="90000"/>
              </a:lnSpc>
            </a:pPr>
            <a:r>
              <a:rPr lang="en-US" altLang="en-US" dirty="0" smtClean="0"/>
              <a:t>number of strata is small</a:t>
            </a:r>
          </a:p>
          <a:p>
            <a:pPr lvl="1">
              <a:lnSpc>
                <a:spcPct val="90000"/>
              </a:lnSpc>
            </a:pPr>
            <a:endParaRPr lang="en-US" altLang="en-US" dirty="0" smtClean="0"/>
          </a:p>
          <a:p>
            <a:pPr>
              <a:lnSpc>
                <a:spcPct val="90000"/>
              </a:lnSpc>
            </a:pPr>
            <a:r>
              <a:rPr lang="en-US" altLang="en-US" dirty="0" smtClean="0"/>
              <a:t>Cannot be calculated when any cell in any stratum is zero because log(0) is undefined</a:t>
            </a:r>
          </a:p>
          <a:p>
            <a:pPr lvl="1">
              <a:lnSpc>
                <a:spcPct val="90000"/>
              </a:lnSpc>
            </a:pPr>
            <a:r>
              <a:rPr lang="en-US" altLang="en-US" dirty="0" smtClean="0"/>
              <a:t>“1/2” cell corrections have been suggested but are subject to bias</a:t>
            </a:r>
          </a:p>
          <a:p>
            <a:pPr lvl="1">
              <a:lnSpc>
                <a:spcPct val="90000"/>
              </a:lnSpc>
            </a:pPr>
            <a:endParaRPr lang="en-US" altLang="en-US" dirty="0" smtClean="0"/>
          </a:p>
          <a:p>
            <a:pPr>
              <a:lnSpc>
                <a:spcPct val="90000"/>
              </a:lnSpc>
            </a:pPr>
            <a:r>
              <a:rPr lang="en-US" altLang="en-US" dirty="0" smtClean="0"/>
              <a:t>Formulae for Woolf’s summary estimates for other measures (e.g., risk ratio, RD) available in texts and software documentation</a:t>
            </a:r>
          </a:p>
          <a:p>
            <a:pPr>
              <a:lnSpc>
                <a:spcPct val="90000"/>
              </a:lnSpc>
            </a:pPr>
            <a:endParaRPr lang="en-US" altLang="en-US" dirty="0" smtClean="0"/>
          </a:p>
          <a:p>
            <a:pPr>
              <a:lnSpc>
                <a:spcPct val="90000"/>
              </a:lnSpc>
            </a:pPr>
            <a:r>
              <a:rPr lang="en-US" altLang="en-US" dirty="0" smtClean="0"/>
              <a:t>Rarely used in practice any longer but most clearly illustrates weighting</a:t>
            </a:r>
          </a:p>
          <a:p>
            <a:pPr>
              <a:lnSpc>
                <a:spcPct val="90000"/>
              </a:lnSpc>
            </a:pPr>
            <a:endParaRPr lang="en-US" altLang="en-US" sz="1800" dirty="0" smtClean="0"/>
          </a:p>
          <a:p>
            <a:pPr>
              <a:lnSpc>
                <a:spcPct val="90000"/>
              </a:lnSpc>
            </a:pPr>
            <a:endParaRPr lang="en-US" altLang="en-US" sz="1800" dirty="0" smtClean="0"/>
          </a:p>
          <a:p>
            <a:pPr>
              <a:lnSpc>
                <a:spcPct val="90000"/>
              </a:lnSpc>
            </a:pPr>
            <a:endParaRPr lang="en-US" altLang="en-US" sz="1800"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dirty="0" smtClean="0"/>
          </a:p>
          <a:p>
            <a:pPr lvl="1">
              <a:lnSpc>
                <a:spcPct val="90000"/>
              </a:lnSpc>
            </a:pPr>
            <a:endParaRPr lang="en-US" altLang="en-US" sz="1800" dirty="0" smtClean="0"/>
          </a:p>
          <a:p>
            <a:pPr lvl="1">
              <a:lnSpc>
                <a:spcPct val="90000"/>
              </a:lnSpc>
            </a:pPr>
            <a:endParaRPr lang="en-US" altLang="en-US" sz="1800" dirty="0" smtClean="0"/>
          </a:p>
          <a:p>
            <a:pPr lvl="1">
              <a:lnSpc>
                <a:spcPct val="90000"/>
              </a:lnSpc>
            </a:pPr>
            <a:endParaRPr lang="en-US" altLang="en-US" sz="1800" dirty="0" smtClean="0"/>
          </a:p>
          <a:p>
            <a:pPr lvl="1">
              <a:lnSpc>
                <a:spcPct val="90000"/>
              </a:lnSpc>
            </a:pPr>
            <a:endParaRPr lang="en-US" altLang="en-US" sz="1800" dirty="0" smtClean="0"/>
          </a:p>
          <a:p>
            <a:pPr lvl="1">
              <a:lnSpc>
                <a:spcPct val="90000"/>
              </a:lnSpc>
            </a:pPr>
            <a:endParaRPr lang="en-US" altLang="en-US" sz="1800"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5" name="Rectangle 2"/>
          <p:cNvSpPr>
            <a:spLocks noGrp="1" noChangeArrowheads="1"/>
          </p:cNvSpPr>
          <p:nvPr>
            <p:ph type="title"/>
          </p:nvPr>
        </p:nvSpPr>
        <p:spPr>
          <a:xfrm>
            <a:off x="457200" y="228600"/>
            <a:ext cx="5829300" cy="747713"/>
          </a:xfrm>
        </p:spPr>
        <p:txBody>
          <a:bodyPr/>
          <a:lstStyle/>
          <a:p>
            <a:r>
              <a:rPr lang="en-US" altLang="en-US" sz="2500" smtClean="0"/>
              <a:t>Summary Adjusted Estimators: Mantel-Haenszel</a:t>
            </a:r>
            <a:endParaRPr lang="en-US" altLang="en-US" sz="2800" smtClean="0"/>
          </a:p>
        </p:txBody>
      </p:sp>
      <p:sp>
        <p:nvSpPr>
          <p:cNvPr id="12426" name="Rectangle 3"/>
          <p:cNvSpPr>
            <a:spLocks noGrp="1" noChangeArrowheads="1"/>
          </p:cNvSpPr>
          <p:nvPr>
            <p:ph type="body" idx="1"/>
          </p:nvPr>
        </p:nvSpPr>
        <p:spPr>
          <a:xfrm>
            <a:off x="514350" y="1143000"/>
            <a:ext cx="5829300" cy="7897813"/>
          </a:xfrm>
        </p:spPr>
        <p:txBody>
          <a:bodyPr/>
          <a:lstStyle/>
          <a:p>
            <a:r>
              <a:rPr lang="en-US" altLang="en-US" smtClean="0"/>
              <a:t>Mantel-Haenszel estimate for odds ratios</a:t>
            </a:r>
          </a:p>
          <a:p>
            <a:pPr lvl="1"/>
            <a:endParaRPr lang="en-US" altLang="en-US" i="1" smtClean="0"/>
          </a:p>
          <a:p>
            <a:pPr lvl="1"/>
            <a:endParaRPr lang="en-US" altLang="en-US" i="1" smtClean="0"/>
          </a:p>
          <a:p>
            <a:pPr lvl="1"/>
            <a:endParaRPr lang="en-US" altLang="en-US" i="1" smtClean="0"/>
          </a:p>
          <a:p>
            <a:pPr lvl="1"/>
            <a:endParaRPr lang="en-US" altLang="en-US" i="1" smtClean="0"/>
          </a:p>
          <a:p>
            <a:pPr lvl="1"/>
            <a:endParaRPr lang="en-US" altLang="en-US" i="1" smtClean="0"/>
          </a:p>
          <a:p>
            <a:pPr lvl="1"/>
            <a:endParaRPr lang="en-US" altLang="en-US" i="1" smtClean="0"/>
          </a:p>
          <a:p>
            <a:pPr lvl="1"/>
            <a:endParaRPr lang="en-US" altLang="en-US" i="1" smtClean="0"/>
          </a:p>
          <a:p>
            <a:pPr lvl="1"/>
            <a:endParaRPr lang="en-US" altLang="en-US" i="1" smtClean="0"/>
          </a:p>
          <a:p>
            <a:pPr lvl="1"/>
            <a:r>
              <a:rPr lang="en-US" altLang="en-US" smtClean="0"/>
              <a:t>OR</a:t>
            </a:r>
            <a:r>
              <a:rPr lang="en-US" altLang="en-US" baseline="-25000" smtClean="0"/>
              <a:t>MH</a:t>
            </a:r>
            <a:r>
              <a:rPr lang="en-US" altLang="en-US" smtClean="0"/>
              <a:t> =</a:t>
            </a:r>
          </a:p>
          <a:p>
            <a:pPr lvl="1"/>
            <a:endParaRPr lang="en-US" altLang="en-US" smtClean="0"/>
          </a:p>
          <a:p>
            <a:pPr lvl="1"/>
            <a:endParaRPr lang="en-US" altLang="en-US" smtClean="0"/>
          </a:p>
          <a:p>
            <a:pPr lvl="1"/>
            <a:endParaRPr lang="en-US" altLang="en-US" i="1" smtClean="0"/>
          </a:p>
          <a:p>
            <a:pPr lvl="1"/>
            <a:r>
              <a:rPr lang="en-US" altLang="en-US" i="1" smtClean="0"/>
              <a:t>w</a:t>
            </a:r>
            <a:r>
              <a:rPr lang="en-US" altLang="en-US" i="1" baseline="-25000" smtClean="0"/>
              <a:t>i </a:t>
            </a:r>
            <a:r>
              <a:rPr lang="en-US" altLang="en-US" i="1" smtClean="0"/>
              <a:t>=</a:t>
            </a:r>
            <a:endParaRPr lang="en-US" altLang="en-US" smtClean="0"/>
          </a:p>
          <a:p>
            <a:pPr lvl="1"/>
            <a:endParaRPr lang="en-US" altLang="en-US" smtClean="0"/>
          </a:p>
          <a:p>
            <a:pPr lvl="1"/>
            <a:endParaRPr lang="en-US" altLang="en-US" smtClean="0"/>
          </a:p>
          <a:p>
            <a:pPr lvl="1"/>
            <a:endParaRPr lang="en-US" altLang="en-US" i="1" smtClean="0"/>
          </a:p>
          <a:p>
            <a:pPr lvl="1"/>
            <a:r>
              <a:rPr lang="en-US" altLang="en-US" i="1" smtClean="0"/>
              <a:t>w</a:t>
            </a:r>
            <a:r>
              <a:rPr lang="en-US" altLang="en-US" i="1" baseline="-25000" smtClean="0"/>
              <a:t>i  </a:t>
            </a:r>
            <a:r>
              <a:rPr lang="en-US" altLang="en-US" smtClean="0"/>
              <a:t>is inverse of the variance of the stratum-specific odds ratio under the null hypothesis (OR</a:t>
            </a:r>
            <a:r>
              <a:rPr lang="en-US" altLang="en-US" i="1" baseline="-25000" smtClean="0"/>
              <a:t>i</a:t>
            </a:r>
            <a:r>
              <a:rPr lang="en-US" altLang="en-US" smtClean="0"/>
              <a:t> =1)</a:t>
            </a:r>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pPr>
              <a:buFontTx/>
              <a:buNone/>
            </a:pPr>
            <a:endParaRPr lang="en-US" altLang="en-US" smtClean="0"/>
          </a:p>
          <a:p>
            <a:endParaRPr lang="en-US" altLang="en-US" smtClean="0"/>
          </a:p>
        </p:txBody>
      </p:sp>
      <p:graphicFrame>
        <p:nvGraphicFramePr>
          <p:cNvPr id="12421" name="Object 133"/>
          <p:cNvGraphicFramePr>
            <a:graphicFrameLocks noChangeAspect="1"/>
          </p:cNvGraphicFramePr>
          <p:nvPr/>
        </p:nvGraphicFramePr>
        <p:xfrm>
          <a:off x="1981200" y="5715000"/>
          <a:ext cx="731838" cy="1447800"/>
        </p:xfrm>
        <a:graphic>
          <a:graphicData uri="http://schemas.openxmlformats.org/presentationml/2006/ole">
            <mc:AlternateContent xmlns:mc="http://schemas.openxmlformats.org/markup-compatibility/2006">
              <mc:Choice xmlns:v="urn:schemas-microsoft-com:vml" Requires="v">
                <p:oleObj spid="_x0000_s12509" name="Equation" r:id="rId4" imgW="279279" imgH="431613" progId="Equation.3">
                  <p:embed/>
                </p:oleObj>
              </mc:Choice>
              <mc:Fallback>
                <p:oleObj name="Equation" r:id="rId4" imgW="279279" imgH="431613" progId="Equation.3">
                  <p:embed/>
                  <p:pic>
                    <p:nvPicPr>
                      <p:cNvPr id="0" name="Picture 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715000"/>
                        <a:ext cx="731838"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22" name="Object 134"/>
          <p:cNvGraphicFramePr>
            <a:graphicFrameLocks noChangeAspect="1"/>
          </p:cNvGraphicFramePr>
          <p:nvPr/>
        </p:nvGraphicFramePr>
        <p:xfrm>
          <a:off x="4572000" y="3657600"/>
          <a:ext cx="1447800" cy="1752600"/>
        </p:xfrm>
        <a:graphic>
          <a:graphicData uri="http://schemas.openxmlformats.org/presentationml/2006/ole">
            <mc:AlternateContent xmlns:mc="http://schemas.openxmlformats.org/markup-compatibility/2006">
              <mc:Choice xmlns:v="urn:schemas-microsoft-com:vml" Requires="v">
                <p:oleObj spid="_x0000_s12510" name="Equation" r:id="rId6" imgW="634725" imgH="837836" progId="Equation.3">
                  <p:embed/>
                </p:oleObj>
              </mc:Choice>
              <mc:Fallback>
                <p:oleObj name="Equation" r:id="rId6" imgW="634725" imgH="837836" progId="Equation.3">
                  <p:embed/>
                  <p:pic>
                    <p:nvPicPr>
                      <p:cNvPr id="0" name="Picture 1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657600"/>
                        <a:ext cx="144780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23" name="Object 135"/>
          <p:cNvGraphicFramePr>
            <a:graphicFrameLocks noChangeAspect="1"/>
          </p:cNvGraphicFramePr>
          <p:nvPr/>
        </p:nvGraphicFramePr>
        <p:xfrm>
          <a:off x="2209800" y="3886200"/>
          <a:ext cx="2198688" cy="2057400"/>
        </p:xfrm>
        <a:graphic>
          <a:graphicData uri="http://schemas.openxmlformats.org/presentationml/2006/ole">
            <mc:AlternateContent xmlns:mc="http://schemas.openxmlformats.org/markup-compatibility/2006">
              <mc:Choice xmlns:v="urn:schemas-microsoft-com:vml" Requires="v">
                <p:oleObj spid="_x0000_s12511" name="Equation" r:id="rId8" imgW="1143000" imgH="1651000" progId="Equation.3">
                  <p:embed/>
                </p:oleObj>
              </mc:Choice>
              <mc:Fallback>
                <p:oleObj name="Equation" r:id="rId8" imgW="1143000" imgH="1651000" progId="Equation.3">
                  <p:embed/>
                  <p:pic>
                    <p:nvPicPr>
                      <p:cNvPr id="0" name="Picture 1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3886200"/>
                        <a:ext cx="2198688"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24" name="Object 136"/>
          <p:cNvGraphicFramePr>
            <a:graphicFrameLocks/>
          </p:cNvGraphicFramePr>
          <p:nvPr/>
        </p:nvGraphicFramePr>
        <p:xfrm>
          <a:off x="1371600" y="1665288"/>
          <a:ext cx="4016375" cy="2144712"/>
        </p:xfrm>
        <a:graphic>
          <a:graphicData uri="http://schemas.openxmlformats.org/presentationml/2006/ole">
            <mc:AlternateContent xmlns:mc="http://schemas.openxmlformats.org/markup-compatibility/2006">
              <mc:Choice xmlns:v="urn:schemas-microsoft-com:vml" Requires="v">
                <p:oleObj spid="_x0000_s12512" name="Document" r:id="rId10" imgW="3898710" imgH="1997122" progId="Word.Document.8">
                  <p:embed/>
                </p:oleObj>
              </mc:Choice>
              <mc:Fallback>
                <p:oleObj name="Document" r:id="rId10" imgW="3898710" imgH="1997122" progId="Word.Document.8">
                  <p:embed/>
                  <p:pic>
                    <p:nvPicPr>
                      <p:cNvPr id="0" name="Picture 13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1665288"/>
                        <a:ext cx="4016375" cy="214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en-US" altLang="en-US" smtClean="0"/>
              <a:t>Summary Adjusted Estimator: </a:t>
            </a:r>
            <a:br>
              <a:rPr lang="en-US" altLang="en-US" smtClean="0"/>
            </a:br>
            <a:r>
              <a:rPr lang="en-US" altLang="en-US" smtClean="0"/>
              <a:t>Mantel-Haenszel</a:t>
            </a:r>
          </a:p>
        </p:txBody>
      </p:sp>
      <p:sp>
        <p:nvSpPr>
          <p:cNvPr id="76802" name="Rectangle 3"/>
          <p:cNvSpPr>
            <a:spLocks noGrp="1" noChangeArrowheads="1"/>
          </p:cNvSpPr>
          <p:nvPr>
            <p:ph type="body" idx="1"/>
          </p:nvPr>
        </p:nvSpPr>
        <p:spPr>
          <a:xfrm>
            <a:off x="514350" y="1520825"/>
            <a:ext cx="6343650" cy="7519988"/>
          </a:xfrm>
        </p:spPr>
        <p:txBody>
          <a:bodyPr/>
          <a:lstStyle/>
          <a:p>
            <a:pPr>
              <a:buFontTx/>
              <a:buNone/>
            </a:pPr>
            <a:endParaRPr lang="en-US" altLang="en-US" u="sng" smtClean="0"/>
          </a:p>
          <a:p>
            <a:r>
              <a:rPr lang="en-US" altLang="en-US" smtClean="0"/>
              <a:t>Relatively resistant to the effects of large numbers of strata with few observations </a:t>
            </a:r>
          </a:p>
          <a:p>
            <a:pPr lvl="1"/>
            <a:endParaRPr lang="en-US" altLang="en-US" smtClean="0"/>
          </a:p>
          <a:p>
            <a:r>
              <a:rPr lang="en-US" altLang="en-US" smtClean="0"/>
              <a:t>Resistant to cells with a value of “0”</a:t>
            </a:r>
          </a:p>
          <a:p>
            <a:pPr lvl="1"/>
            <a:endParaRPr lang="en-US" altLang="en-US" smtClean="0"/>
          </a:p>
          <a:p>
            <a:r>
              <a:rPr lang="en-US" altLang="en-US" smtClean="0"/>
              <a:t>Computationally easy </a:t>
            </a:r>
          </a:p>
          <a:p>
            <a:pPr lvl="1"/>
            <a:endParaRPr lang="en-US" altLang="en-US" smtClean="0"/>
          </a:p>
          <a:p>
            <a:r>
              <a:rPr lang="en-US" altLang="en-US" smtClean="0"/>
              <a:t>Bottomline:</a:t>
            </a:r>
          </a:p>
          <a:p>
            <a:pPr lvl="1"/>
            <a:r>
              <a:rPr lang="en-US" altLang="en-US" smtClean="0"/>
              <a:t>The “workhorse” estimator for stratification</a:t>
            </a:r>
          </a:p>
          <a:p>
            <a:pPr lvl="1"/>
            <a:r>
              <a:rPr lang="en-US" altLang="en-US" smtClean="0"/>
              <a:t>Most commonly available technique in commercial software</a:t>
            </a:r>
          </a:p>
          <a:p>
            <a:pPr lvl="1" algn="ctr"/>
            <a:endParaRPr lang="en-US" altLang="en-US" smtClean="0"/>
          </a:p>
          <a:p>
            <a:endParaRPr lang="en-US" altLang="en-US"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8" name="Rectangle 2"/>
          <p:cNvSpPr>
            <a:spLocks noGrp="1" noChangeArrowheads="1"/>
          </p:cNvSpPr>
          <p:nvPr>
            <p:ph type="title"/>
          </p:nvPr>
        </p:nvSpPr>
        <p:spPr>
          <a:xfrm>
            <a:off x="457200" y="304800"/>
            <a:ext cx="5829300" cy="747713"/>
          </a:xfrm>
        </p:spPr>
        <p:txBody>
          <a:bodyPr lIns="87312" tIns="42862" rIns="87312" bIns="42862" anchor="b"/>
          <a:lstStyle/>
          <a:p>
            <a:r>
              <a:rPr lang="en-US" altLang="en-US" sz="2200" smtClean="0"/>
              <a:t>Calculating a Summary Adjusted Effect Using the Mantel-Haenszel Estimator</a:t>
            </a:r>
          </a:p>
        </p:txBody>
      </p:sp>
      <p:sp>
        <p:nvSpPr>
          <p:cNvPr id="13519" name="Rectangle 3"/>
          <p:cNvSpPr>
            <a:spLocks noGrp="1" noChangeArrowheads="1"/>
          </p:cNvSpPr>
          <p:nvPr>
            <p:ph type="body" idx="1"/>
          </p:nvPr>
        </p:nvSpPr>
        <p:spPr>
          <a:xfrm>
            <a:off x="0" y="1520825"/>
            <a:ext cx="6858000" cy="7519988"/>
          </a:xfrm>
        </p:spPr>
        <p:txBody>
          <a:bodyPr lIns="87312" tIns="42862" rIns="87312" bIns="42862"/>
          <a:lstStyle/>
          <a:p>
            <a:pPr>
              <a:tabLst>
                <a:tab pos="1379538" algn="l"/>
              </a:tabLst>
            </a:pPr>
            <a:endParaRPr lang="en-US" altLang="en-US" smtClean="0"/>
          </a:p>
          <a:p>
            <a:pPr>
              <a:tabLst>
                <a:tab pos="1379538" algn="l"/>
              </a:tabLst>
            </a:pPr>
            <a:endParaRPr lang="en-US" altLang="en-US" smtClean="0"/>
          </a:p>
          <a:p>
            <a:pPr>
              <a:tabLst>
                <a:tab pos="1379538" algn="l"/>
              </a:tabLst>
            </a:pPr>
            <a:endParaRPr lang="en-US" altLang="en-US" smtClean="0"/>
          </a:p>
          <a:p>
            <a:pPr>
              <a:tabLst>
                <a:tab pos="1379538" algn="l"/>
              </a:tabLst>
            </a:pPr>
            <a:endParaRPr lang="en-US" altLang="en-US" smtClean="0"/>
          </a:p>
          <a:p>
            <a:pPr>
              <a:tabLst>
                <a:tab pos="1379538" algn="l"/>
              </a:tabLst>
            </a:pPr>
            <a:endParaRPr lang="en-US" altLang="en-US" smtClean="0"/>
          </a:p>
          <a:p>
            <a:pPr>
              <a:tabLst>
                <a:tab pos="1379538" algn="l"/>
              </a:tabLst>
            </a:pPr>
            <a:endParaRPr lang="en-US" altLang="en-US" smtClean="0"/>
          </a:p>
          <a:p>
            <a:pPr>
              <a:tabLst>
                <a:tab pos="1379538" algn="l"/>
              </a:tabLst>
            </a:pPr>
            <a:endParaRPr lang="en-US" altLang="en-US" smtClean="0"/>
          </a:p>
          <a:p>
            <a:pPr>
              <a:tabLst>
                <a:tab pos="1379538" algn="l"/>
              </a:tabLst>
            </a:pPr>
            <a:endParaRPr lang="en-US" altLang="en-US" smtClean="0"/>
          </a:p>
          <a:p>
            <a:pPr>
              <a:tabLst>
                <a:tab pos="1379538" algn="l"/>
              </a:tabLst>
            </a:pPr>
            <a:endParaRPr lang="en-US" altLang="en-US" smtClean="0"/>
          </a:p>
          <a:p>
            <a:pPr>
              <a:tabLst>
                <a:tab pos="1379538" algn="l"/>
              </a:tabLst>
            </a:pPr>
            <a:endParaRPr lang="en-US" altLang="en-US" smtClean="0"/>
          </a:p>
          <a:p>
            <a:pPr>
              <a:tabLst>
                <a:tab pos="1379538" algn="l"/>
              </a:tabLst>
            </a:pPr>
            <a:endParaRPr lang="en-US" altLang="en-US" smtClean="0"/>
          </a:p>
          <a:p>
            <a:pPr>
              <a:tabLst>
                <a:tab pos="1379538" algn="l"/>
              </a:tabLst>
            </a:pPr>
            <a:endParaRPr lang="en-US" altLang="en-US" sz="800" smtClean="0"/>
          </a:p>
          <a:p>
            <a:pPr>
              <a:tabLst>
                <a:tab pos="1379538" algn="l"/>
              </a:tabLst>
            </a:pPr>
            <a:endParaRPr lang="en-US" altLang="en-US" sz="800" smtClean="0"/>
          </a:p>
          <a:p>
            <a:pPr>
              <a:tabLst>
                <a:tab pos="1379538" algn="l"/>
              </a:tabLst>
            </a:pPr>
            <a:endParaRPr lang="en-US" altLang="en-US" sz="800" smtClean="0"/>
          </a:p>
          <a:p>
            <a:pPr>
              <a:tabLst>
                <a:tab pos="1379538" algn="l"/>
              </a:tabLst>
            </a:pPr>
            <a:endParaRPr lang="en-US" altLang="en-US" sz="800" smtClean="0"/>
          </a:p>
          <a:p>
            <a:pPr>
              <a:tabLst>
                <a:tab pos="1379538" algn="l"/>
              </a:tabLst>
            </a:pPr>
            <a:r>
              <a:rPr lang="en-US" altLang="en-US" smtClean="0"/>
              <a:t>OR</a:t>
            </a:r>
            <a:r>
              <a:rPr lang="en-US" altLang="en-US" baseline="-25000" smtClean="0"/>
              <a:t>MH</a:t>
            </a:r>
            <a:r>
              <a:rPr lang="en-US" altLang="en-US" smtClean="0"/>
              <a:t> =</a:t>
            </a:r>
          </a:p>
          <a:p>
            <a:pPr>
              <a:tabLst>
                <a:tab pos="1379538" algn="l"/>
              </a:tabLst>
            </a:pPr>
            <a:endParaRPr lang="en-US" altLang="en-US" smtClean="0"/>
          </a:p>
          <a:p>
            <a:pPr>
              <a:tabLst>
                <a:tab pos="1379538" algn="l"/>
              </a:tabLst>
            </a:pPr>
            <a:endParaRPr lang="en-US" altLang="en-US" smtClean="0"/>
          </a:p>
          <a:p>
            <a:pPr>
              <a:tabLst>
                <a:tab pos="1379538" algn="l"/>
              </a:tabLst>
            </a:pPr>
            <a:endParaRPr lang="en-US" altLang="en-US" smtClean="0"/>
          </a:p>
          <a:p>
            <a:pPr>
              <a:tabLst>
                <a:tab pos="1379538" algn="l"/>
              </a:tabLst>
            </a:pPr>
            <a:endParaRPr lang="en-US" altLang="en-US" smtClean="0"/>
          </a:p>
          <a:p>
            <a:pPr>
              <a:tabLst>
                <a:tab pos="1379538" algn="l"/>
              </a:tabLst>
            </a:pPr>
            <a:r>
              <a:rPr lang="en-US" altLang="en-US" smtClean="0"/>
              <a:t>OR</a:t>
            </a:r>
            <a:r>
              <a:rPr lang="en-US" altLang="en-US" baseline="-25000" smtClean="0"/>
              <a:t>MH </a:t>
            </a:r>
            <a:r>
              <a:rPr lang="en-US" altLang="en-US" smtClean="0"/>
              <a:t> =</a:t>
            </a:r>
          </a:p>
          <a:p>
            <a:pPr>
              <a:tabLst>
                <a:tab pos="1379538" algn="l"/>
              </a:tabLst>
            </a:pPr>
            <a:endParaRPr lang="en-US" altLang="en-US" smtClean="0"/>
          </a:p>
          <a:p>
            <a:pPr>
              <a:tabLst>
                <a:tab pos="1379538" algn="l"/>
              </a:tabLst>
            </a:pPr>
            <a:endParaRPr lang="en-US" altLang="en-US" smtClean="0"/>
          </a:p>
        </p:txBody>
      </p:sp>
      <p:sp>
        <p:nvSpPr>
          <p:cNvPr id="13520" name="Text Box 4"/>
          <p:cNvSpPr txBox="1">
            <a:spLocks noChangeArrowheads="1"/>
          </p:cNvSpPr>
          <p:nvPr/>
        </p:nvSpPr>
        <p:spPr bwMode="auto">
          <a:xfrm>
            <a:off x="1600200" y="2895600"/>
            <a:ext cx="12954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Minor Severity</a:t>
            </a:r>
            <a:endParaRPr lang="en-US" altLang="en-US" sz="1800"/>
          </a:p>
        </p:txBody>
      </p:sp>
      <p:sp>
        <p:nvSpPr>
          <p:cNvPr id="13521" name="Text Box 5"/>
          <p:cNvSpPr txBox="1">
            <a:spLocks noChangeArrowheads="1"/>
          </p:cNvSpPr>
          <p:nvPr/>
        </p:nvSpPr>
        <p:spPr bwMode="auto">
          <a:xfrm>
            <a:off x="4038600" y="2819400"/>
            <a:ext cx="10668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Major Severity</a:t>
            </a:r>
          </a:p>
        </p:txBody>
      </p:sp>
      <p:sp>
        <p:nvSpPr>
          <p:cNvPr id="13522" name="Line 6"/>
          <p:cNvSpPr>
            <a:spLocks noChangeShapeType="1"/>
          </p:cNvSpPr>
          <p:nvPr/>
        </p:nvSpPr>
        <p:spPr bwMode="auto">
          <a:xfrm flipH="1">
            <a:off x="2667000" y="3048000"/>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3523" name="Line 7"/>
          <p:cNvSpPr>
            <a:spLocks noChangeShapeType="1"/>
          </p:cNvSpPr>
          <p:nvPr/>
        </p:nvSpPr>
        <p:spPr bwMode="auto">
          <a:xfrm>
            <a:off x="3429000" y="3048000"/>
            <a:ext cx="533400" cy="5334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3524" name="Text Box 8"/>
          <p:cNvSpPr txBox="1">
            <a:spLocks noChangeArrowheads="1"/>
          </p:cNvSpPr>
          <p:nvPr/>
        </p:nvSpPr>
        <p:spPr bwMode="auto">
          <a:xfrm>
            <a:off x="304800" y="1295400"/>
            <a:ext cx="12192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13525" name="Text Box 9"/>
          <p:cNvSpPr txBox="1">
            <a:spLocks noChangeArrowheads="1"/>
          </p:cNvSpPr>
          <p:nvPr/>
        </p:nvSpPr>
        <p:spPr bwMode="auto">
          <a:xfrm>
            <a:off x="304800" y="2667000"/>
            <a:ext cx="12954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graphicFrame>
        <p:nvGraphicFramePr>
          <p:cNvPr id="13512" name="Object 200"/>
          <p:cNvGraphicFramePr>
            <a:graphicFrameLocks/>
          </p:cNvGraphicFramePr>
          <p:nvPr/>
        </p:nvGraphicFramePr>
        <p:xfrm>
          <a:off x="914400" y="1447800"/>
          <a:ext cx="5124450" cy="1371600"/>
        </p:xfrm>
        <a:graphic>
          <a:graphicData uri="http://schemas.openxmlformats.org/presentationml/2006/ole">
            <mc:AlternateContent xmlns:mc="http://schemas.openxmlformats.org/markup-compatibility/2006">
              <mc:Choice xmlns:v="urn:schemas-microsoft-com:vml" Requires="v">
                <p:oleObj spid="_x0000_s13650" name="Document" r:id="rId4" imgW="6332899" imgH="1625097" progId="Word.Document.8">
                  <p:embed/>
                </p:oleObj>
              </mc:Choice>
              <mc:Fallback>
                <p:oleObj name="Document" r:id="rId4" imgW="6332899" imgH="1625097" progId="Word.Document.8">
                  <p:embed/>
                  <p:pic>
                    <p:nvPicPr>
                      <p:cNvPr id="0" name="Picture 20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4478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3" name="Object 201"/>
          <p:cNvGraphicFramePr>
            <a:graphicFrameLocks/>
          </p:cNvGraphicFramePr>
          <p:nvPr/>
        </p:nvGraphicFramePr>
        <p:xfrm>
          <a:off x="0" y="3581400"/>
          <a:ext cx="4248150" cy="1657350"/>
        </p:xfrm>
        <a:graphic>
          <a:graphicData uri="http://schemas.openxmlformats.org/presentationml/2006/ole">
            <mc:AlternateContent xmlns:mc="http://schemas.openxmlformats.org/markup-compatibility/2006">
              <mc:Choice xmlns:v="urn:schemas-microsoft-com:vml" Requires="v">
                <p:oleObj spid="_x0000_s13651" name="Document" r:id="rId6" imgW="4282289" imgH="1616044" progId="Word.Document.8">
                  <p:embed/>
                </p:oleObj>
              </mc:Choice>
              <mc:Fallback>
                <p:oleObj name="Document" r:id="rId6" imgW="4282289" imgH="1616044" progId="Word.Document.8">
                  <p:embed/>
                  <p:pic>
                    <p:nvPicPr>
                      <p:cNvPr id="0" name="Picture 20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5814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526" name="Text Box 14"/>
          <p:cNvSpPr txBox="1">
            <a:spLocks noChangeArrowheads="1"/>
          </p:cNvSpPr>
          <p:nvPr/>
        </p:nvSpPr>
        <p:spPr bwMode="auto">
          <a:xfrm>
            <a:off x="4876800" y="1903413"/>
            <a:ext cx="1666875" cy="400050"/>
          </a:xfrm>
          <a:prstGeom prst="rect">
            <a:avLst/>
          </a:prstGeom>
          <a:noFill/>
          <a:ln w="9525">
            <a:noFill/>
            <a:miter lim="800000"/>
            <a:headEnd/>
            <a:tailEnd/>
          </a:ln>
        </p:spPr>
        <p:txBody>
          <a:bodyPr anchor="ctr">
            <a:spAutoFit/>
          </a:bodyPr>
          <a:lstStyle/>
          <a:p>
            <a:pPr algn="ctr" eaLnBrk="0" hangingPunct="0">
              <a:spcBef>
                <a:spcPct val="50000"/>
              </a:spcBef>
            </a:pPr>
            <a:r>
              <a:rPr lang="en-US" altLang="en-US" sz="2000"/>
              <a:t>OR</a:t>
            </a:r>
            <a:r>
              <a:rPr lang="en-US" altLang="en-US" sz="2000" baseline="-25000"/>
              <a:t>crude</a:t>
            </a:r>
            <a:r>
              <a:rPr lang="en-US" altLang="en-US" sz="2000"/>
              <a:t> =0.61</a:t>
            </a:r>
            <a:endParaRPr lang="en-US" altLang="en-US" sz="1600"/>
          </a:p>
        </p:txBody>
      </p:sp>
      <p:sp>
        <p:nvSpPr>
          <p:cNvPr id="13527" name="Text Box 15"/>
          <p:cNvSpPr txBox="1">
            <a:spLocks noChangeArrowheads="1"/>
          </p:cNvSpPr>
          <p:nvPr/>
        </p:nvSpPr>
        <p:spPr bwMode="auto">
          <a:xfrm>
            <a:off x="2051050" y="5180013"/>
            <a:ext cx="1401763"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0.0</a:t>
            </a:r>
            <a:endParaRPr lang="en-US" altLang="en-US" sz="1600"/>
          </a:p>
        </p:txBody>
      </p:sp>
      <p:graphicFrame>
        <p:nvGraphicFramePr>
          <p:cNvPr id="13514" name="Object 202"/>
          <p:cNvGraphicFramePr>
            <a:graphicFrameLocks/>
          </p:cNvGraphicFramePr>
          <p:nvPr/>
        </p:nvGraphicFramePr>
        <p:xfrm>
          <a:off x="3352800" y="3600450"/>
          <a:ext cx="4248150" cy="1657350"/>
        </p:xfrm>
        <a:graphic>
          <a:graphicData uri="http://schemas.openxmlformats.org/presentationml/2006/ole">
            <mc:AlternateContent xmlns:mc="http://schemas.openxmlformats.org/markup-compatibility/2006">
              <mc:Choice xmlns:v="urn:schemas-microsoft-com:vml" Requires="v">
                <p:oleObj spid="_x0000_s13652" name="Document" r:id="rId8" imgW="4282289" imgH="1616044" progId="Word.Document.8">
                  <p:embed/>
                </p:oleObj>
              </mc:Choice>
              <mc:Fallback>
                <p:oleObj name="Document" r:id="rId8" imgW="4282289" imgH="1616044" progId="Word.Document.8">
                  <p:embed/>
                  <p:pic>
                    <p:nvPicPr>
                      <p:cNvPr id="0" name="Picture 20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60045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528" name="Text Box 18"/>
          <p:cNvSpPr txBox="1">
            <a:spLocks noChangeArrowheads="1"/>
          </p:cNvSpPr>
          <p:nvPr/>
        </p:nvSpPr>
        <p:spPr bwMode="auto">
          <a:xfrm>
            <a:off x="5081588" y="5180013"/>
            <a:ext cx="1554162"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0.35</a:t>
            </a:r>
            <a:endParaRPr lang="en-US" altLang="en-US" sz="1600"/>
          </a:p>
        </p:txBody>
      </p:sp>
      <p:graphicFrame>
        <p:nvGraphicFramePr>
          <p:cNvPr id="13515" name="Object 203"/>
          <p:cNvGraphicFramePr>
            <a:graphicFrameLocks noChangeAspect="1"/>
          </p:cNvGraphicFramePr>
          <p:nvPr/>
        </p:nvGraphicFramePr>
        <p:xfrm>
          <a:off x="1447800" y="5715000"/>
          <a:ext cx="2133600" cy="1676400"/>
        </p:xfrm>
        <a:graphic>
          <a:graphicData uri="http://schemas.openxmlformats.org/presentationml/2006/ole">
            <mc:AlternateContent xmlns:mc="http://schemas.openxmlformats.org/markup-compatibility/2006">
              <mc:Choice xmlns:v="urn:schemas-microsoft-com:vml" Requires="v">
                <p:oleObj spid="_x0000_s13653" name="Equation" r:id="rId10" imgW="990600" imgH="889000" progId="Equation.3">
                  <p:embed/>
                </p:oleObj>
              </mc:Choice>
              <mc:Fallback>
                <p:oleObj name="Equation" r:id="rId10" imgW="990600" imgH="889000" progId="Equation.3">
                  <p:embed/>
                  <p:pic>
                    <p:nvPicPr>
                      <p:cNvPr id="0" name="Picture 20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5715000"/>
                        <a:ext cx="213360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516" name="Object 204"/>
          <p:cNvGraphicFramePr>
            <a:graphicFrameLocks noChangeAspect="1"/>
          </p:cNvGraphicFramePr>
          <p:nvPr/>
        </p:nvGraphicFramePr>
        <p:xfrm>
          <a:off x="3733800" y="5638800"/>
          <a:ext cx="1981200" cy="1600200"/>
        </p:xfrm>
        <a:graphic>
          <a:graphicData uri="http://schemas.openxmlformats.org/presentationml/2006/ole">
            <mc:AlternateContent xmlns:mc="http://schemas.openxmlformats.org/markup-compatibility/2006">
              <mc:Choice xmlns:v="urn:schemas-microsoft-com:vml" Requires="v">
                <p:oleObj spid="_x0000_s13654" name="Equation" r:id="rId12" imgW="634725" imgH="837836" progId="Equation.3">
                  <p:embed/>
                </p:oleObj>
              </mc:Choice>
              <mc:Fallback>
                <p:oleObj name="Equation" r:id="rId12" imgW="634725" imgH="837836" progId="Equation.3">
                  <p:embed/>
                  <p:pic>
                    <p:nvPicPr>
                      <p:cNvPr id="0" name="Picture 20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800" y="5638800"/>
                        <a:ext cx="1981200"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517" name="Object 205"/>
          <p:cNvGraphicFramePr>
            <a:graphicFrameLocks noChangeAspect="1"/>
          </p:cNvGraphicFramePr>
          <p:nvPr/>
        </p:nvGraphicFramePr>
        <p:xfrm>
          <a:off x="1524000" y="7467600"/>
          <a:ext cx="3581400" cy="1600200"/>
        </p:xfrm>
        <a:graphic>
          <a:graphicData uri="http://schemas.openxmlformats.org/presentationml/2006/ole">
            <mc:AlternateContent xmlns:mc="http://schemas.openxmlformats.org/markup-compatibility/2006">
              <mc:Choice xmlns:v="urn:schemas-microsoft-com:vml" Requires="v">
                <p:oleObj spid="_x0000_s13655" name="Equation" r:id="rId14" imgW="1384300" imgH="762000" progId="Equation.3">
                  <p:embed/>
                </p:oleObj>
              </mc:Choice>
              <mc:Fallback>
                <p:oleObj name="Equation" r:id="rId14" imgW="1384300" imgH="762000" progId="Equation.3">
                  <p:embed/>
                  <p:pic>
                    <p:nvPicPr>
                      <p:cNvPr id="0" name="Picture 20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0" y="7467600"/>
                        <a:ext cx="3581400"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026"/>
          <p:cNvSpPr>
            <a:spLocks noGrp="1" noChangeArrowheads="1"/>
          </p:cNvSpPr>
          <p:nvPr>
            <p:ph type="title"/>
          </p:nvPr>
        </p:nvSpPr>
        <p:spPr/>
        <p:txBody>
          <a:bodyPr/>
          <a:lstStyle/>
          <a:p>
            <a:r>
              <a:rPr lang="en-US" altLang="en-US" smtClean="0"/>
              <a:t>Calculating a Summary Effect in Stata </a:t>
            </a:r>
          </a:p>
        </p:txBody>
      </p:sp>
      <p:sp>
        <p:nvSpPr>
          <p:cNvPr id="81922" name="Rectangle 1027"/>
          <p:cNvSpPr>
            <a:spLocks noGrp="1" noChangeArrowheads="1"/>
          </p:cNvSpPr>
          <p:nvPr>
            <p:ph type="body" idx="1"/>
          </p:nvPr>
        </p:nvSpPr>
        <p:spPr>
          <a:xfrm>
            <a:off x="304800" y="5360988"/>
            <a:ext cx="6343650" cy="3630612"/>
          </a:xfrm>
        </p:spPr>
        <p:txBody>
          <a:bodyPr/>
          <a:lstStyle/>
          <a:p>
            <a:pPr lvl="2"/>
            <a:endParaRPr lang="en-US" altLang="en-US" baseline="-25000" smtClean="0"/>
          </a:p>
          <a:p>
            <a:r>
              <a:rPr lang="en-US" altLang="en-US" smtClean="0"/>
              <a:t>To stratify by a third variable:</a:t>
            </a:r>
          </a:p>
          <a:p>
            <a:pPr lvl="1"/>
            <a:r>
              <a:rPr lang="en-US" altLang="en-US" smtClean="0"/>
              <a:t>cs var</a:t>
            </a:r>
            <a:r>
              <a:rPr lang="en-US" altLang="en-US" baseline="-25000" smtClean="0"/>
              <a:t>case</a:t>
            </a:r>
            <a:r>
              <a:rPr lang="en-US" altLang="en-US" smtClean="0"/>
              <a:t> var</a:t>
            </a:r>
            <a:r>
              <a:rPr lang="en-US" altLang="en-US" baseline="-25000" smtClean="0"/>
              <a:t>exposed</a:t>
            </a:r>
            <a:r>
              <a:rPr lang="en-US" altLang="en-US" smtClean="0"/>
              <a:t>, by(var</a:t>
            </a:r>
            <a:r>
              <a:rPr lang="en-US" altLang="en-US" baseline="-25000" smtClean="0"/>
              <a:t>third variable</a:t>
            </a:r>
            <a:r>
              <a:rPr lang="en-US" altLang="en-US" smtClean="0"/>
              <a:t>)</a:t>
            </a:r>
          </a:p>
          <a:p>
            <a:pPr lvl="1"/>
            <a:r>
              <a:rPr lang="en-US" altLang="en-US" smtClean="0"/>
              <a:t>cc var</a:t>
            </a:r>
            <a:r>
              <a:rPr lang="en-US" altLang="en-US" baseline="-25000" smtClean="0"/>
              <a:t>case</a:t>
            </a:r>
            <a:r>
              <a:rPr lang="en-US" altLang="en-US" smtClean="0"/>
              <a:t> var</a:t>
            </a:r>
            <a:r>
              <a:rPr lang="en-US" altLang="en-US" baseline="-25000" smtClean="0"/>
              <a:t>exposed</a:t>
            </a:r>
            <a:r>
              <a:rPr lang="en-US" altLang="en-US" smtClean="0"/>
              <a:t>, by(var</a:t>
            </a:r>
            <a:r>
              <a:rPr lang="en-US" altLang="en-US" baseline="-25000" smtClean="0"/>
              <a:t>third variable</a:t>
            </a:r>
            <a:r>
              <a:rPr lang="en-US" altLang="en-US" smtClean="0"/>
              <a:t>)</a:t>
            </a:r>
          </a:p>
          <a:p>
            <a:pPr lvl="1"/>
            <a:endParaRPr lang="en-US" altLang="en-US" sz="1200" b="1" smtClean="0"/>
          </a:p>
          <a:p>
            <a:r>
              <a:rPr lang="en-US" altLang="en-US" smtClean="0"/>
              <a:t>Default summary estimator is Mantel-Haenszel</a:t>
            </a:r>
          </a:p>
          <a:p>
            <a:pPr lvl="1"/>
            <a:r>
              <a:rPr lang="en-US" altLang="en-US" smtClean="0"/>
              <a:t>“ , pool”   will also produce Woolf’s method</a:t>
            </a:r>
          </a:p>
          <a:p>
            <a:pPr lvl="1"/>
            <a:endParaRPr lang="en-US" altLang="en-US" sz="1200" smtClean="0"/>
          </a:p>
          <a:p>
            <a:r>
              <a:rPr lang="en-US" altLang="en-US" smtClean="0"/>
              <a:t>To stratify by several variables:</a:t>
            </a:r>
          </a:p>
          <a:p>
            <a:pPr lvl="1"/>
            <a:r>
              <a:rPr lang="en-US" altLang="en-US" sz="1800" smtClean="0"/>
              <a:t>mhodds var</a:t>
            </a:r>
            <a:r>
              <a:rPr lang="en-US" altLang="en-US" sz="1800" baseline="-25000" smtClean="0"/>
              <a:t>case</a:t>
            </a:r>
            <a:r>
              <a:rPr lang="en-US" altLang="en-US" sz="1800" smtClean="0"/>
              <a:t> var</a:t>
            </a:r>
            <a:r>
              <a:rPr lang="en-US" altLang="en-US" sz="1800" baseline="-25000" smtClean="0"/>
              <a:t>exposed </a:t>
            </a:r>
            <a:r>
              <a:rPr lang="en-US" altLang="en-US" sz="1800" smtClean="0"/>
              <a:t>vars</a:t>
            </a:r>
            <a:r>
              <a:rPr lang="en-US" altLang="en-US" sz="1800" baseline="-25000" smtClean="0"/>
              <a:t>adjust</a:t>
            </a:r>
            <a:r>
              <a:rPr lang="en-US" altLang="en-US" sz="1800" smtClean="0"/>
              <a:t>, by(var_list</a:t>
            </a:r>
            <a:r>
              <a:rPr lang="en-US" altLang="en-US" sz="1800" baseline="-25000" smtClean="0"/>
              <a:t>stratify</a:t>
            </a:r>
            <a:r>
              <a:rPr lang="en-US" altLang="en-US" sz="1800" smtClean="0"/>
              <a:t>)</a:t>
            </a:r>
          </a:p>
          <a:p>
            <a:pPr lvl="1"/>
            <a:r>
              <a:rPr lang="en-US" altLang="en-US" sz="1800" smtClean="0"/>
              <a:t>Problem set this week</a:t>
            </a:r>
          </a:p>
        </p:txBody>
      </p:sp>
      <p:sp>
        <p:nvSpPr>
          <p:cNvPr id="81923" name="Rectangle 1031"/>
          <p:cNvSpPr>
            <a:spLocks noChangeArrowheads="1"/>
          </p:cNvSpPr>
          <p:nvPr/>
        </p:nvSpPr>
        <p:spPr bwMode="auto">
          <a:xfrm>
            <a:off x="4267200" y="1550988"/>
            <a:ext cx="2362200" cy="3630612"/>
          </a:xfrm>
          <a:prstGeom prst="rect">
            <a:avLst/>
          </a:prstGeom>
          <a:noFill/>
          <a:ln w="9525">
            <a:noFill/>
            <a:miter lim="800000"/>
            <a:headEnd/>
            <a:tailEnd/>
          </a:ln>
        </p:spPr>
        <p:txBody>
          <a:bodyPr/>
          <a:lstStyle/>
          <a:p>
            <a:pPr marL="342900" indent="-342900" eaLnBrk="0" hangingPunct="0">
              <a:lnSpc>
                <a:spcPct val="90000"/>
              </a:lnSpc>
              <a:spcBef>
                <a:spcPct val="20000"/>
              </a:spcBef>
            </a:pPr>
            <a:r>
              <a:rPr lang="en-US" altLang="en-US" sz="1800">
                <a:latin typeface="Arial" charset="0"/>
              </a:rPr>
              <a:t>epitab command - Tables for epidemiologists</a:t>
            </a:r>
          </a:p>
          <a:p>
            <a:pPr marL="342900" indent="-342900" eaLnBrk="0" hangingPunct="0">
              <a:lnSpc>
                <a:spcPct val="90000"/>
              </a:lnSpc>
              <a:spcBef>
                <a:spcPct val="20000"/>
              </a:spcBef>
            </a:pPr>
            <a:endParaRPr lang="en-US" altLang="en-US" sz="1800">
              <a:latin typeface="Arial" charset="0"/>
            </a:endParaRPr>
          </a:p>
          <a:p>
            <a:pPr marL="342900" indent="-342900" eaLnBrk="0" hangingPunct="0">
              <a:lnSpc>
                <a:spcPct val="90000"/>
              </a:lnSpc>
              <a:spcBef>
                <a:spcPct val="20000"/>
              </a:spcBef>
            </a:pPr>
            <a:r>
              <a:rPr lang="en-US" altLang="en-US" sz="1800">
                <a:latin typeface="Arial" charset="0"/>
              </a:rPr>
              <a:t>A good place to learn epidemiology</a:t>
            </a:r>
          </a:p>
          <a:p>
            <a:pPr marL="742950" lvl="1" indent="-285750" eaLnBrk="0" hangingPunct="0">
              <a:lnSpc>
                <a:spcPct val="90000"/>
              </a:lnSpc>
              <a:spcBef>
                <a:spcPct val="20000"/>
              </a:spcBef>
              <a:buFontTx/>
              <a:buChar char="–"/>
            </a:pPr>
            <a:endParaRPr lang="en-US" altLang="en-US" sz="1800">
              <a:latin typeface="Arial" charset="0"/>
            </a:endParaRPr>
          </a:p>
          <a:p>
            <a:pPr marL="742950" lvl="1" indent="-285750" eaLnBrk="0" hangingPunct="0">
              <a:lnSpc>
                <a:spcPct val="90000"/>
              </a:lnSpc>
              <a:spcBef>
                <a:spcPct val="20000"/>
              </a:spcBef>
              <a:buFontTx/>
              <a:buChar char="–"/>
            </a:pPr>
            <a:endParaRPr lang="en-US" altLang="en-US" sz="1800" b="1">
              <a:latin typeface="Arial" charset="0"/>
            </a:endParaRPr>
          </a:p>
          <a:p>
            <a:pPr marL="342900" indent="-342900" eaLnBrk="0" hangingPunct="0">
              <a:lnSpc>
                <a:spcPct val="90000"/>
              </a:lnSpc>
              <a:spcBef>
                <a:spcPct val="20000"/>
              </a:spcBef>
              <a:buFontTx/>
              <a:buChar char="•"/>
            </a:pPr>
            <a:endParaRPr lang="en-US" altLang="en-US" sz="1800">
              <a:latin typeface="Arial" charset="0"/>
            </a:endParaRPr>
          </a:p>
        </p:txBody>
      </p:sp>
      <p:pic>
        <p:nvPicPr>
          <p:cNvPr id="81924" name="Picture 1"/>
          <p:cNvPicPr>
            <a:picLocks noChangeAspect="1"/>
          </p:cNvPicPr>
          <p:nvPr/>
        </p:nvPicPr>
        <p:blipFill>
          <a:blip r:embed="rId3"/>
          <a:srcRect/>
          <a:stretch>
            <a:fillRect/>
          </a:stretch>
        </p:blipFill>
        <p:spPr bwMode="auto">
          <a:xfrm>
            <a:off x="762000" y="1447800"/>
            <a:ext cx="2590800" cy="3238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457200" y="0"/>
            <a:ext cx="6172200" cy="593725"/>
          </a:xfrm>
        </p:spPr>
        <p:txBody>
          <a:bodyPr lIns="87312" tIns="42862" rIns="87312" bIns="42862" anchor="b"/>
          <a:lstStyle/>
          <a:p>
            <a:r>
              <a:rPr lang="en-US" altLang="en-US" smtClean="0"/>
              <a:t>Confounding and Interaction: Part III</a:t>
            </a:r>
          </a:p>
        </p:txBody>
      </p:sp>
      <p:sp>
        <p:nvSpPr>
          <p:cNvPr id="29699" name="Rectangle 3"/>
          <p:cNvSpPr>
            <a:spLocks noGrp="1" noChangeArrowheads="1"/>
          </p:cNvSpPr>
          <p:nvPr>
            <p:ph type="body" idx="1"/>
          </p:nvPr>
        </p:nvSpPr>
        <p:spPr>
          <a:xfrm>
            <a:off x="0" y="685800"/>
            <a:ext cx="6858000" cy="7761288"/>
          </a:xfrm>
        </p:spPr>
        <p:txBody>
          <a:bodyPr lIns="87312" tIns="42862" rIns="87312" bIns="42862"/>
          <a:lstStyle/>
          <a:p>
            <a:pPr>
              <a:lnSpc>
                <a:spcPct val="80000"/>
              </a:lnSpc>
              <a:defRPr/>
            </a:pPr>
            <a:r>
              <a:rPr lang="en-US" altLang="en-US" dirty="0" smtClean="0"/>
              <a:t>Methods to reduce confounding</a:t>
            </a:r>
          </a:p>
          <a:p>
            <a:pPr lvl="1">
              <a:lnSpc>
                <a:spcPct val="80000"/>
              </a:lnSpc>
              <a:defRPr/>
            </a:pPr>
            <a:r>
              <a:rPr lang="en-US" altLang="en-US" dirty="0" smtClean="0"/>
              <a:t>during study </a:t>
            </a:r>
            <a:r>
              <a:rPr lang="en-US" altLang="en-US" u="sng" dirty="0" smtClean="0"/>
              <a:t>design</a:t>
            </a:r>
            <a:r>
              <a:rPr lang="en-US" altLang="en-US" dirty="0" smtClean="0"/>
              <a:t>:</a:t>
            </a:r>
          </a:p>
          <a:p>
            <a:pPr lvl="2">
              <a:lnSpc>
                <a:spcPct val="80000"/>
              </a:lnSpc>
              <a:spcBef>
                <a:spcPts val="0"/>
              </a:spcBef>
              <a:defRPr/>
            </a:pPr>
            <a:r>
              <a:rPr lang="en-US" altLang="en-US" dirty="0" smtClean="0"/>
              <a:t>Randomization</a:t>
            </a:r>
          </a:p>
          <a:p>
            <a:pPr lvl="2">
              <a:lnSpc>
                <a:spcPct val="80000"/>
              </a:lnSpc>
              <a:spcBef>
                <a:spcPts val="0"/>
              </a:spcBef>
              <a:defRPr/>
            </a:pPr>
            <a:r>
              <a:rPr lang="en-US" altLang="en-US" dirty="0" smtClean="0"/>
              <a:t>Restriction</a:t>
            </a:r>
          </a:p>
          <a:p>
            <a:pPr lvl="2">
              <a:lnSpc>
                <a:spcPct val="80000"/>
              </a:lnSpc>
              <a:spcBef>
                <a:spcPts val="0"/>
              </a:spcBef>
              <a:defRPr/>
            </a:pPr>
            <a:r>
              <a:rPr lang="en-US" altLang="en-US" dirty="0" smtClean="0"/>
              <a:t>Matching</a:t>
            </a:r>
          </a:p>
          <a:p>
            <a:pPr lvl="2">
              <a:lnSpc>
                <a:spcPct val="80000"/>
              </a:lnSpc>
              <a:spcBef>
                <a:spcPts val="0"/>
              </a:spcBef>
              <a:defRPr/>
            </a:pPr>
            <a:r>
              <a:rPr lang="en-US" altLang="en-US" dirty="0" smtClean="0"/>
              <a:t>Instrumental variables</a:t>
            </a:r>
          </a:p>
          <a:p>
            <a:pPr lvl="2">
              <a:defRPr/>
            </a:pPr>
            <a:endParaRPr lang="en-US" altLang="en-US" sz="600" dirty="0" smtClean="0"/>
          </a:p>
          <a:p>
            <a:pPr lvl="1">
              <a:lnSpc>
                <a:spcPct val="90000"/>
              </a:lnSpc>
              <a:defRPr/>
            </a:pPr>
            <a:r>
              <a:rPr lang="en-US" altLang="en-US" dirty="0" smtClean="0"/>
              <a:t>during study </a:t>
            </a:r>
            <a:r>
              <a:rPr lang="en-US" altLang="en-US" u="sng" dirty="0" smtClean="0"/>
              <a:t>analysis:</a:t>
            </a:r>
            <a:endParaRPr lang="en-US" altLang="en-US" dirty="0" smtClean="0"/>
          </a:p>
          <a:p>
            <a:pPr lvl="2">
              <a:lnSpc>
                <a:spcPct val="90000"/>
              </a:lnSpc>
              <a:defRPr/>
            </a:pPr>
            <a:r>
              <a:rPr lang="en-US" altLang="en-US" dirty="0" smtClean="0"/>
              <a:t>Stratified analysis</a:t>
            </a:r>
          </a:p>
          <a:p>
            <a:pPr marL="914400" lvl="2" indent="-573088">
              <a:lnSpc>
                <a:spcPct val="90000"/>
              </a:lnSpc>
              <a:buFontTx/>
              <a:buNone/>
              <a:defRPr/>
            </a:pPr>
            <a:r>
              <a:rPr lang="en-US" altLang="en-US" dirty="0" smtClean="0">
                <a:solidFill>
                  <a:srgbClr val="FF0000"/>
                </a:solidFill>
              </a:rPr>
              <a:t>------ INTERACTION---------</a:t>
            </a:r>
          </a:p>
          <a:p>
            <a:pPr lvl="3">
              <a:lnSpc>
                <a:spcPct val="90000"/>
              </a:lnSpc>
              <a:defRPr/>
            </a:pPr>
            <a:r>
              <a:rPr lang="en-US" altLang="en-US" dirty="0" smtClean="0"/>
              <a:t>Forming “Adjusted” Summary Estimates</a:t>
            </a:r>
          </a:p>
          <a:p>
            <a:pPr lvl="3">
              <a:lnSpc>
                <a:spcPct val="90000"/>
              </a:lnSpc>
              <a:defRPr/>
            </a:pPr>
            <a:r>
              <a:rPr lang="en-US" altLang="en-US" dirty="0" smtClean="0"/>
              <a:t>Concept of weighted average</a:t>
            </a:r>
          </a:p>
          <a:p>
            <a:pPr lvl="4">
              <a:lnSpc>
                <a:spcPct val="90000"/>
              </a:lnSpc>
              <a:defRPr/>
            </a:pPr>
            <a:r>
              <a:rPr lang="en-US" altLang="en-US" dirty="0" smtClean="0"/>
              <a:t>Woolf’s Method</a:t>
            </a:r>
          </a:p>
          <a:p>
            <a:pPr lvl="4">
              <a:lnSpc>
                <a:spcPct val="90000"/>
              </a:lnSpc>
              <a:defRPr/>
            </a:pPr>
            <a:r>
              <a:rPr lang="en-US" altLang="en-US" dirty="0" smtClean="0"/>
              <a:t>Mantel-Haenszel Method</a:t>
            </a:r>
          </a:p>
          <a:p>
            <a:pPr lvl="4">
              <a:lnSpc>
                <a:spcPct val="90000"/>
              </a:lnSpc>
              <a:defRPr/>
            </a:pPr>
            <a:endParaRPr lang="en-US" altLang="en-US" sz="900" dirty="0" smtClean="0"/>
          </a:p>
          <a:p>
            <a:pPr>
              <a:lnSpc>
                <a:spcPct val="90000"/>
              </a:lnSpc>
              <a:defRPr/>
            </a:pPr>
            <a:r>
              <a:rPr lang="en-US" altLang="en-US" dirty="0" smtClean="0"/>
              <a:t>Handling more than one confounder</a:t>
            </a:r>
          </a:p>
          <a:p>
            <a:pPr lvl="1">
              <a:lnSpc>
                <a:spcPct val="90000"/>
              </a:lnSpc>
              <a:defRPr/>
            </a:pPr>
            <a:r>
              <a:rPr lang="en-US" altLang="en-US" dirty="0" smtClean="0"/>
              <a:t>Minimal sufficient adjustment set (MSAS)</a:t>
            </a:r>
          </a:p>
          <a:p>
            <a:pPr lvl="1">
              <a:lnSpc>
                <a:spcPct val="90000"/>
              </a:lnSpc>
              <a:defRPr/>
            </a:pPr>
            <a:endParaRPr lang="en-US" altLang="en-US" sz="900" dirty="0" smtClean="0"/>
          </a:p>
          <a:p>
            <a:pPr>
              <a:lnSpc>
                <a:spcPct val="90000"/>
              </a:lnSpc>
              <a:defRPr/>
            </a:pPr>
            <a:r>
              <a:rPr lang="en-US" altLang="en-US" dirty="0" smtClean="0"/>
              <a:t>Managing uncertainty in your DAGs</a:t>
            </a:r>
          </a:p>
          <a:p>
            <a:pPr lvl="1">
              <a:lnSpc>
                <a:spcPct val="90000"/>
              </a:lnSpc>
              <a:defRPr/>
            </a:pPr>
            <a:r>
              <a:rPr lang="en-US" altLang="en-US" dirty="0" smtClean="0"/>
              <a:t>Role of an analysis plan</a:t>
            </a:r>
          </a:p>
          <a:p>
            <a:pPr>
              <a:buFontTx/>
              <a:buNone/>
              <a:defRPr/>
            </a:pPr>
            <a:endParaRPr lang="en-US" altLang="en-US" sz="400" dirty="0" smtClean="0"/>
          </a:p>
          <a:p>
            <a:pPr>
              <a:defRPr/>
            </a:pPr>
            <a:endParaRPr lang="en-US" altLang="en-US" sz="800" dirty="0" smtClean="0"/>
          </a:p>
          <a:p>
            <a:pPr>
              <a:defRPr/>
            </a:pPr>
            <a:r>
              <a:rPr lang="en-US" altLang="en-US" dirty="0" smtClean="0"/>
              <a:t>Limitations of stratification</a:t>
            </a:r>
          </a:p>
          <a:p>
            <a:pPr lvl="1">
              <a:defRPr/>
            </a:pPr>
            <a:r>
              <a:rPr lang="en-US" altLang="en-US" dirty="0" smtClean="0"/>
              <a:t>Motivation for multivariable </a:t>
            </a:r>
            <a:r>
              <a:rPr lang="en-US" altLang="en-US" dirty="0" smtClean="0"/>
              <a:t>regression approaches</a:t>
            </a:r>
            <a:endParaRPr lang="en-US" altLang="en-US" dirty="0" smtClean="0"/>
          </a:p>
          <a:p>
            <a:pPr lvl="1">
              <a:defRPr/>
            </a:pPr>
            <a:endParaRPr lang="en-US" altLang="en-US" sz="500" dirty="0" smtClean="0"/>
          </a:p>
          <a:p>
            <a:pPr>
              <a:defRPr/>
            </a:pPr>
            <a:r>
              <a:rPr lang="en-US" altLang="en-US" dirty="0" smtClean="0"/>
              <a:t>Limitations of conventional </a:t>
            </a:r>
            <a:r>
              <a:rPr lang="en-US" altLang="en-US" dirty="0" smtClean="0"/>
              <a:t>“conditioning” </a:t>
            </a:r>
            <a:r>
              <a:rPr lang="en-US" altLang="en-US" dirty="0" smtClean="0"/>
              <a:t>approaches</a:t>
            </a:r>
          </a:p>
          <a:p>
            <a:pPr lvl="1">
              <a:defRPr/>
            </a:pPr>
            <a:r>
              <a:rPr lang="en-US" altLang="en-US" dirty="0" smtClean="0"/>
              <a:t>Motivation for “non-conditioning” techniques </a:t>
            </a:r>
            <a:endParaRPr lang="en-US" altLang="en-US" dirty="0" smtClean="0"/>
          </a:p>
          <a:p>
            <a:pPr lvl="1">
              <a:defRPr/>
            </a:pPr>
            <a:endParaRPr lang="en-US" altLang="en-US" sz="800" dirty="0" smtClean="0"/>
          </a:p>
          <a:p>
            <a:pPr>
              <a:defRPr/>
            </a:pPr>
            <a:r>
              <a:rPr lang="en-US" altLang="en-US" dirty="0"/>
              <a:t>If time:</a:t>
            </a:r>
          </a:p>
          <a:p>
            <a:pPr lvl="1">
              <a:defRPr/>
            </a:pPr>
            <a:r>
              <a:rPr lang="en-US" altLang="en-US" dirty="0"/>
              <a:t>Residual confounding; importance of overlap; quantitative bias analysis (in Extra Slides)</a:t>
            </a:r>
          </a:p>
          <a:p>
            <a:pPr lvl="1">
              <a:defRPr/>
            </a:pPr>
            <a:endParaRPr lang="en-US" altLang="en-US" dirty="0" smtClean="0"/>
          </a:p>
        </p:txBody>
      </p:sp>
      <p:sp>
        <p:nvSpPr>
          <p:cNvPr id="33795" name="Line 4"/>
          <p:cNvSpPr>
            <a:spLocks noChangeShapeType="1"/>
          </p:cNvSpPr>
          <p:nvPr/>
        </p:nvSpPr>
        <p:spPr bwMode="auto">
          <a:xfrm>
            <a:off x="533400" y="3581400"/>
            <a:ext cx="762000" cy="0"/>
          </a:xfrm>
          <a:prstGeom prst="line">
            <a:avLst/>
          </a:prstGeom>
          <a:noFill/>
          <a:ln w="92075">
            <a:solidFill>
              <a:srgbClr val="FF0000"/>
            </a:solidFill>
            <a:round/>
            <a:headEnd/>
            <a:tailEnd type="triangle" w="med" len="med"/>
          </a:ln>
        </p:spPr>
        <p:txBody>
          <a:bodyPr lIns="95125" tIns="49148" rIns="95125" bIns="49148"/>
          <a:lstStyle/>
          <a:p>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2" name="Rectangle 2"/>
          <p:cNvSpPr>
            <a:spLocks noGrp="1" noChangeArrowheads="1"/>
          </p:cNvSpPr>
          <p:nvPr>
            <p:ph type="title"/>
          </p:nvPr>
        </p:nvSpPr>
        <p:spPr>
          <a:xfrm>
            <a:off x="457200" y="304800"/>
            <a:ext cx="5829300" cy="747713"/>
          </a:xfrm>
        </p:spPr>
        <p:txBody>
          <a:bodyPr lIns="87312" tIns="42862" rIns="87312" bIns="42862" anchor="b"/>
          <a:lstStyle/>
          <a:p>
            <a:r>
              <a:rPr lang="en-US" altLang="en-US" sz="2200" smtClean="0"/>
              <a:t>Calculating a Summary Effect Using the Mantel-Haenszel Estimator</a:t>
            </a:r>
          </a:p>
        </p:txBody>
      </p:sp>
      <p:sp>
        <p:nvSpPr>
          <p:cNvPr id="14342" name="Rectangle 3"/>
          <p:cNvSpPr>
            <a:spLocks noGrp="1" noChangeArrowheads="1"/>
          </p:cNvSpPr>
          <p:nvPr>
            <p:ph type="body" idx="1"/>
          </p:nvPr>
        </p:nvSpPr>
        <p:spPr>
          <a:xfrm>
            <a:off x="0" y="1143000"/>
            <a:ext cx="6858000" cy="7519988"/>
          </a:xfrm>
        </p:spPr>
        <p:txBody>
          <a:bodyPr lIns="87312" tIns="42862" rIns="87312" bIns="42862"/>
          <a:lstStyle/>
          <a:p>
            <a:pPr>
              <a:tabLst>
                <a:tab pos="1379538" algn="l"/>
              </a:tabLst>
              <a:defRPr/>
            </a:pPr>
            <a:r>
              <a:rPr lang="en-US" altLang="en-US" dirty="0" smtClean="0"/>
              <a:t>e.g.,  AZT use, severity of needlestick, and HIV </a:t>
            </a:r>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sz="1200" b="1" dirty="0" smtClean="0">
              <a:latin typeface="Courier New" pitchFamily="49" charset="0"/>
            </a:endParaRPr>
          </a:p>
          <a:p>
            <a:pPr>
              <a:tabLst>
                <a:tab pos="1379538" algn="l"/>
              </a:tabLst>
              <a:defRPr/>
            </a:pPr>
            <a:endParaRPr lang="en-US" altLang="en-US" sz="1200" b="1" dirty="0" smtClean="0">
              <a:latin typeface="Courier New" pitchFamily="49" charset="0"/>
            </a:endParaRPr>
          </a:p>
          <a:p>
            <a:pPr>
              <a:tabLst>
                <a:tab pos="1379538" algn="l"/>
              </a:tabLst>
              <a:defRPr/>
            </a:pPr>
            <a:endParaRPr lang="en-US" altLang="en-US" sz="1200" b="1" dirty="0" smtClean="0">
              <a:latin typeface="Courier New" pitchFamily="49" charset="0"/>
            </a:endParaRPr>
          </a:p>
          <a:p>
            <a:pPr>
              <a:tabLst>
                <a:tab pos="1379538" algn="l"/>
              </a:tabLst>
              <a:defRPr/>
            </a:pPr>
            <a:endParaRPr lang="en-US" altLang="en-US" sz="1200" b="1" dirty="0" smtClean="0">
              <a:latin typeface="Courier New" pitchFamily="49" charset="0"/>
            </a:endParaRPr>
          </a:p>
          <a:p>
            <a:pPr marL="0" indent="0">
              <a:buFontTx/>
              <a:buNone/>
              <a:tabLst>
                <a:tab pos="1379538" algn="l"/>
              </a:tabLst>
              <a:defRPr/>
            </a:pPr>
            <a:r>
              <a:rPr lang="en-US" altLang="en-US" sz="1200" b="1" dirty="0" smtClean="0">
                <a:latin typeface="Courier New" pitchFamily="49" charset="0"/>
              </a:rPr>
              <a:t> . cc HIV AZTuse, by(severity) pool</a:t>
            </a:r>
          </a:p>
          <a:p>
            <a:pPr marL="0" indent="0">
              <a:buFontTx/>
              <a:buNone/>
              <a:tabLst>
                <a:tab pos="1379538" algn="l"/>
              </a:tabLst>
              <a:defRPr/>
            </a:pPr>
            <a:r>
              <a:rPr lang="en-US" altLang="en-US" sz="1200" b="1" dirty="0" smtClean="0">
                <a:latin typeface="Courier New" pitchFamily="49" charset="0"/>
              </a:rPr>
              <a:t>          severity |       OR      [95% Conf. Interval]    M-H Weight</a:t>
            </a:r>
          </a:p>
          <a:p>
            <a:pPr marL="0" indent="0">
              <a:buFontTx/>
              <a:buNone/>
              <a:tabLst>
                <a:tab pos="1379538" algn="l"/>
              </a:tabLst>
              <a:defRPr/>
            </a:pPr>
            <a:r>
              <a:rPr lang="en-US" altLang="en-US" sz="1200" b="1" dirty="0" smtClean="0">
                <a:latin typeface="Courier New" pitchFamily="49" charset="0"/>
              </a:rPr>
              <a:t>   -----------------+-------------------------------------------------</a:t>
            </a:r>
          </a:p>
          <a:p>
            <a:pPr marL="0" indent="176213">
              <a:buFontTx/>
              <a:buNone/>
              <a:tabLst>
                <a:tab pos="1379538" algn="l"/>
              </a:tabLst>
              <a:defRPr/>
            </a:pPr>
            <a:r>
              <a:rPr lang="en-US" altLang="en-US" sz="1200" b="1" dirty="0" smtClean="0">
                <a:latin typeface="Courier New" pitchFamily="49" charset="0"/>
              </a:rPr>
              <a:t>           minor |          0            0   2.302373      1.070588 </a:t>
            </a:r>
          </a:p>
          <a:p>
            <a:pPr marL="0" indent="176213">
              <a:buFontTx/>
              <a:buNone/>
              <a:tabLst>
                <a:tab pos="1379538" algn="l"/>
              </a:tabLst>
              <a:defRPr/>
            </a:pPr>
            <a:r>
              <a:rPr lang="en-US" altLang="en-US" sz="1200" b="1" dirty="0" smtClean="0">
                <a:latin typeface="Courier New" pitchFamily="49" charset="0"/>
              </a:rPr>
              <a:t>           major |        .35     .1344565   .9144599      6.956522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Crude |   .6074729     .2638181   1.401432              </a:t>
            </a:r>
          </a:p>
          <a:p>
            <a:pPr marL="0" indent="176213">
              <a:buFontTx/>
              <a:buNone/>
              <a:tabLst>
                <a:tab pos="1379538" algn="l"/>
              </a:tabLst>
              <a:defRPr/>
            </a:pPr>
            <a:r>
              <a:rPr lang="en-US" altLang="en-US" sz="1200" b="1" dirty="0" smtClean="0">
                <a:latin typeface="Courier New" pitchFamily="49" charset="0"/>
              </a:rPr>
              <a:t> Pooled (direct) |          .            .          .</a:t>
            </a:r>
          </a:p>
          <a:p>
            <a:pPr marL="0" indent="176213">
              <a:buFontTx/>
              <a:buNone/>
              <a:tabLst>
                <a:tab pos="1379538" algn="l"/>
              </a:tabLst>
              <a:defRPr/>
            </a:pPr>
            <a:r>
              <a:rPr lang="en-US" altLang="en-US" sz="1200" b="1" dirty="0" smtClean="0">
                <a:latin typeface="Courier New" pitchFamily="49" charset="0"/>
              </a:rPr>
              <a:t>    M-H combined |     .30332     .1158571   .7941072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Test of homogeneity (B-D)      chi2(1) =     0.60  Pr&gt;chi2 = 0.4400</a:t>
            </a:r>
          </a:p>
          <a:p>
            <a:pPr marL="0" indent="176213">
              <a:buFontTx/>
              <a:buNone/>
              <a:tabLst>
                <a:tab pos="1379538" algn="l"/>
              </a:tabLst>
              <a:defRPr/>
            </a:pPr>
            <a:r>
              <a:rPr lang="en-US" altLang="en-US" sz="1200" b="1" dirty="0" smtClean="0">
                <a:latin typeface="Courier New" pitchFamily="49" charset="0"/>
              </a:rPr>
              <a:t>                   </a:t>
            </a:r>
          </a:p>
          <a:p>
            <a:pPr>
              <a:tabLst>
                <a:tab pos="1379538" algn="l"/>
              </a:tabLst>
              <a:defRPr/>
            </a:pPr>
            <a:endParaRPr lang="en-US" altLang="en-US" sz="1200" dirty="0" smtClean="0">
              <a:latin typeface="Courier New" pitchFamily="49" charset="0"/>
            </a:endParaRPr>
          </a:p>
          <a:p>
            <a:pPr>
              <a:tabLst>
                <a:tab pos="1379538" algn="l"/>
              </a:tabLst>
              <a:defRPr/>
            </a:pPr>
            <a:endParaRPr lang="en-US" altLang="en-US" dirty="0" smtClean="0"/>
          </a:p>
          <a:p>
            <a:pPr>
              <a:tabLst>
                <a:tab pos="1379538" algn="l"/>
              </a:tabLst>
              <a:defRPr/>
            </a:pPr>
            <a:endParaRPr lang="en-US" altLang="en-US" dirty="0" smtClean="0"/>
          </a:p>
          <a:p>
            <a:pPr>
              <a:tabLst>
                <a:tab pos="1379538" algn="l"/>
              </a:tabLst>
              <a:defRPr/>
            </a:pPr>
            <a:endParaRPr lang="en-US" altLang="en-US" dirty="0" smtClean="0"/>
          </a:p>
        </p:txBody>
      </p:sp>
      <p:sp>
        <p:nvSpPr>
          <p:cNvPr id="14454" name="Text Box 4"/>
          <p:cNvSpPr txBox="1">
            <a:spLocks noChangeArrowheads="1"/>
          </p:cNvSpPr>
          <p:nvPr/>
        </p:nvSpPr>
        <p:spPr bwMode="auto">
          <a:xfrm>
            <a:off x="1600200" y="2895600"/>
            <a:ext cx="12954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Minor Severity</a:t>
            </a:r>
            <a:endParaRPr lang="en-US" altLang="en-US" sz="1800"/>
          </a:p>
        </p:txBody>
      </p:sp>
      <p:sp>
        <p:nvSpPr>
          <p:cNvPr id="14455" name="Text Box 5"/>
          <p:cNvSpPr txBox="1">
            <a:spLocks noChangeArrowheads="1"/>
          </p:cNvSpPr>
          <p:nvPr/>
        </p:nvSpPr>
        <p:spPr bwMode="auto">
          <a:xfrm>
            <a:off x="4038600" y="2895600"/>
            <a:ext cx="10668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Major Severity</a:t>
            </a:r>
          </a:p>
        </p:txBody>
      </p:sp>
      <p:sp>
        <p:nvSpPr>
          <p:cNvPr id="14456" name="Line 6"/>
          <p:cNvSpPr>
            <a:spLocks noChangeShapeType="1"/>
          </p:cNvSpPr>
          <p:nvPr/>
        </p:nvSpPr>
        <p:spPr bwMode="auto">
          <a:xfrm flipH="1">
            <a:off x="2667000" y="3048000"/>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4457" name="Line 7"/>
          <p:cNvSpPr>
            <a:spLocks noChangeShapeType="1"/>
          </p:cNvSpPr>
          <p:nvPr/>
        </p:nvSpPr>
        <p:spPr bwMode="auto">
          <a:xfrm>
            <a:off x="3429000" y="3025775"/>
            <a:ext cx="533400" cy="5556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4458" name="Text Box 8"/>
          <p:cNvSpPr txBox="1">
            <a:spLocks noChangeArrowheads="1"/>
          </p:cNvSpPr>
          <p:nvPr/>
        </p:nvSpPr>
        <p:spPr bwMode="auto">
          <a:xfrm>
            <a:off x="304800" y="1676400"/>
            <a:ext cx="12192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14459" name="Text Box 9"/>
          <p:cNvSpPr txBox="1">
            <a:spLocks noChangeArrowheads="1"/>
          </p:cNvSpPr>
          <p:nvPr/>
        </p:nvSpPr>
        <p:spPr bwMode="auto">
          <a:xfrm>
            <a:off x="304800" y="2743200"/>
            <a:ext cx="12954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graphicFrame>
        <p:nvGraphicFramePr>
          <p:cNvPr id="14449" name="Object 113"/>
          <p:cNvGraphicFramePr>
            <a:graphicFrameLocks/>
          </p:cNvGraphicFramePr>
          <p:nvPr/>
        </p:nvGraphicFramePr>
        <p:xfrm>
          <a:off x="914400" y="1752600"/>
          <a:ext cx="5124450" cy="1371600"/>
        </p:xfrm>
        <a:graphic>
          <a:graphicData uri="http://schemas.openxmlformats.org/presentationml/2006/ole">
            <mc:AlternateContent xmlns:mc="http://schemas.openxmlformats.org/markup-compatibility/2006">
              <mc:Choice xmlns:v="urn:schemas-microsoft-com:vml" Requires="v">
                <p:oleObj spid="_x0000_s14515" name="Document" r:id="rId4" imgW="6332899" imgH="1625097" progId="Word.Document.8">
                  <p:embed/>
                </p:oleObj>
              </mc:Choice>
              <mc:Fallback>
                <p:oleObj name="Document" r:id="rId4" imgW="6332899" imgH="1625097" progId="Word.Document.8">
                  <p:embed/>
                  <p:pic>
                    <p:nvPicPr>
                      <p:cNvPr id="0" name="Picture 1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7526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450" name="Object 114"/>
          <p:cNvGraphicFramePr>
            <a:graphicFrameLocks/>
          </p:cNvGraphicFramePr>
          <p:nvPr/>
        </p:nvGraphicFramePr>
        <p:xfrm>
          <a:off x="0" y="3524250"/>
          <a:ext cx="4248150" cy="1657350"/>
        </p:xfrm>
        <a:graphic>
          <a:graphicData uri="http://schemas.openxmlformats.org/presentationml/2006/ole">
            <mc:AlternateContent xmlns:mc="http://schemas.openxmlformats.org/markup-compatibility/2006">
              <mc:Choice xmlns:v="urn:schemas-microsoft-com:vml" Requires="v">
                <p:oleObj spid="_x0000_s14516" name="Document" r:id="rId6" imgW="4282289" imgH="1616044" progId="Word.Document.8">
                  <p:embed/>
                </p:oleObj>
              </mc:Choice>
              <mc:Fallback>
                <p:oleObj name="Document" r:id="rId6" imgW="4282289" imgH="1616044" progId="Word.Document.8">
                  <p:embed/>
                  <p:pic>
                    <p:nvPicPr>
                      <p:cNvPr id="0" name="Picture 11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52425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60" name="Text Box 14"/>
          <p:cNvSpPr txBox="1">
            <a:spLocks noChangeArrowheads="1"/>
          </p:cNvSpPr>
          <p:nvPr/>
        </p:nvSpPr>
        <p:spPr bwMode="auto">
          <a:xfrm>
            <a:off x="4495800" y="2284413"/>
            <a:ext cx="1666875" cy="400050"/>
          </a:xfrm>
          <a:prstGeom prst="rect">
            <a:avLst/>
          </a:prstGeom>
          <a:noFill/>
          <a:ln w="9525">
            <a:noFill/>
            <a:miter lim="800000"/>
            <a:headEnd/>
            <a:tailEnd/>
          </a:ln>
        </p:spPr>
        <p:txBody>
          <a:bodyPr anchor="ctr">
            <a:spAutoFit/>
          </a:bodyPr>
          <a:lstStyle/>
          <a:p>
            <a:pPr algn="ctr" eaLnBrk="0" hangingPunct="0">
              <a:spcBef>
                <a:spcPct val="50000"/>
              </a:spcBef>
            </a:pPr>
            <a:r>
              <a:rPr lang="en-US" altLang="en-US" sz="2000"/>
              <a:t>OR</a:t>
            </a:r>
            <a:r>
              <a:rPr lang="en-US" altLang="en-US" sz="2000" baseline="-25000"/>
              <a:t>crude</a:t>
            </a:r>
            <a:r>
              <a:rPr lang="en-US" altLang="en-US" sz="2000"/>
              <a:t> =0.61</a:t>
            </a:r>
            <a:endParaRPr lang="en-US" altLang="en-US" sz="1600"/>
          </a:p>
        </p:txBody>
      </p:sp>
      <p:sp>
        <p:nvSpPr>
          <p:cNvPr id="14461" name="Text Box 15"/>
          <p:cNvSpPr txBox="1">
            <a:spLocks noChangeArrowheads="1"/>
          </p:cNvSpPr>
          <p:nvPr/>
        </p:nvSpPr>
        <p:spPr bwMode="auto">
          <a:xfrm>
            <a:off x="1670050" y="5027613"/>
            <a:ext cx="1401763"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0.0</a:t>
            </a:r>
            <a:endParaRPr lang="en-US" altLang="en-US" sz="1600"/>
          </a:p>
        </p:txBody>
      </p:sp>
      <p:graphicFrame>
        <p:nvGraphicFramePr>
          <p:cNvPr id="14451" name="Object 115"/>
          <p:cNvGraphicFramePr>
            <a:graphicFrameLocks/>
          </p:cNvGraphicFramePr>
          <p:nvPr/>
        </p:nvGraphicFramePr>
        <p:xfrm>
          <a:off x="3352800" y="3505200"/>
          <a:ext cx="4248150" cy="1657350"/>
        </p:xfrm>
        <a:graphic>
          <a:graphicData uri="http://schemas.openxmlformats.org/presentationml/2006/ole">
            <mc:AlternateContent xmlns:mc="http://schemas.openxmlformats.org/markup-compatibility/2006">
              <mc:Choice xmlns:v="urn:schemas-microsoft-com:vml" Requires="v">
                <p:oleObj spid="_x0000_s14517" name="Document" r:id="rId8" imgW="4245864" imgH="1749552" progId="Word.Document.8">
                  <p:embed/>
                </p:oleObj>
              </mc:Choice>
              <mc:Fallback>
                <p:oleObj name="Document" r:id="rId8" imgW="4245864" imgH="1749552" progId="Word.Document.8">
                  <p:embed/>
                  <p:pic>
                    <p:nvPicPr>
                      <p:cNvPr id="0" name="Picture 1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5052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62" name="Text Box 18"/>
          <p:cNvSpPr txBox="1">
            <a:spLocks noChangeArrowheads="1"/>
          </p:cNvSpPr>
          <p:nvPr/>
        </p:nvSpPr>
        <p:spPr bwMode="auto">
          <a:xfrm>
            <a:off x="4489450" y="5027613"/>
            <a:ext cx="1554163"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0.35</a:t>
            </a:r>
            <a:endParaRPr lang="en-US" altLang="en-US" sz="160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38100" y="762000"/>
            <a:ext cx="6286500" cy="747713"/>
          </a:xfrm>
        </p:spPr>
        <p:txBody>
          <a:bodyPr lIns="87312" tIns="42862" rIns="87312" bIns="42862" anchor="b"/>
          <a:lstStyle/>
          <a:p>
            <a:r>
              <a:rPr lang="en-US" altLang="en-US" sz="2200" smtClean="0"/>
              <a:t>After the Point Estimate:</a:t>
            </a:r>
            <a:br>
              <a:rPr lang="en-US" altLang="en-US" sz="2200" smtClean="0"/>
            </a:br>
            <a:r>
              <a:rPr lang="en-US" altLang="en-US" sz="2200" smtClean="0"/>
              <a:t> Confidence Interval Estimation and Hypothesis Testing for</a:t>
            </a:r>
            <a:br>
              <a:rPr lang="en-US" altLang="en-US" sz="2200" smtClean="0"/>
            </a:br>
            <a:r>
              <a:rPr lang="en-US" altLang="en-US" sz="2200" smtClean="0"/>
              <a:t> the Mantel-Haenszel Estimator</a:t>
            </a:r>
          </a:p>
        </p:txBody>
      </p:sp>
      <p:sp>
        <p:nvSpPr>
          <p:cNvPr id="33795" name="Rectangle 3"/>
          <p:cNvSpPr>
            <a:spLocks noGrp="1" noChangeArrowheads="1"/>
          </p:cNvSpPr>
          <p:nvPr>
            <p:ph type="body" idx="1"/>
          </p:nvPr>
        </p:nvSpPr>
        <p:spPr>
          <a:xfrm>
            <a:off x="0" y="1676400"/>
            <a:ext cx="6858000" cy="7519988"/>
          </a:xfrm>
        </p:spPr>
        <p:txBody>
          <a:bodyPr lIns="87312" tIns="42862" rIns="87312" bIns="42862"/>
          <a:lstStyle/>
          <a:p>
            <a:pPr>
              <a:tabLst>
                <a:tab pos="1379538" algn="l"/>
              </a:tabLst>
              <a:defRPr/>
            </a:pPr>
            <a:r>
              <a:rPr lang="en-US" altLang="en-US" dirty="0" smtClean="0"/>
              <a:t>e.g.,  AZT use, severity of needlestick, and HIV </a:t>
            </a:r>
          </a:p>
          <a:p>
            <a:pPr>
              <a:tabLst>
                <a:tab pos="1379538" algn="l"/>
              </a:tabLst>
              <a:defRPr/>
            </a:pPr>
            <a:endParaRPr lang="en-US" altLang="en-US" sz="1200" b="1" dirty="0" smtClean="0">
              <a:latin typeface="Courier New" pitchFamily="49" charset="0"/>
            </a:endParaRPr>
          </a:p>
          <a:p>
            <a:pPr>
              <a:tabLst>
                <a:tab pos="1379538" algn="l"/>
              </a:tabLst>
              <a:defRPr/>
            </a:pPr>
            <a:endParaRPr lang="en-US" altLang="en-US" sz="1200" b="1" dirty="0" smtClean="0">
              <a:latin typeface="Courier New" pitchFamily="49" charset="0"/>
            </a:endParaRPr>
          </a:p>
          <a:p>
            <a:pPr marL="0" indent="176213">
              <a:buFontTx/>
              <a:buNone/>
              <a:tabLst>
                <a:tab pos="1379538" algn="l"/>
              </a:tabLst>
              <a:defRPr/>
            </a:pPr>
            <a:r>
              <a:rPr lang="en-US" altLang="en-US" sz="1200" b="1" dirty="0" smtClean="0">
                <a:latin typeface="Courier New" pitchFamily="49" charset="0"/>
              </a:rPr>
              <a:t>. cc HIV AZTuse,by(severity) pool</a:t>
            </a:r>
          </a:p>
          <a:p>
            <a:pPr marL="0" indent="176213">
              <a:buFontTx/>
              <a:buNone/>
              <a:tabLst>
                <a:tab pos="1379538" algn="l"/>
              </a:tabLst>
              <a:defRPr/>
            </a:pPr>
            <a:r>
              <a:rPr lang="en-US" altLang="en-US" sz="1200" b="1" dirty="0" smtClean="0">
                <a:latin typeface="Courier New" pitchFamily="49" charset="0"/>
              </a:rPr>
              <a:t>        severity |       OR      [95% Conf. Interval]    M-H Weight</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minor |          0            0   2.302373      1.070588 </a:t>
            </a:r>
          </a:p>
          <a:p>
            <a:pPr marL="0" indent="176213">
              <a:buFontTx/>
              <a:buNone/>
              <a:tabLst>
                <a:tab pos="1379538" algn="l"/>
              </a:tabLst>
              <a:defRPr/>
            </a:pPr>
            <a:r>
              <a:rPr lang="en-US" altLang="en-US" sz="1200" b="1" dirty="0" smtClean="0">
                <a:latin typeface="Courier New" pitchFamily="49" charset="0"/>
              </a:rPr>
              <a:t>           major |        .35     .1344565   .9144599      6.956522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Crude |   .6074729     .2638181   1.401432              </a:t>
            </a:r>
          </a:p>
          <a:p>
            <a:pPr marL="0" indent="176213">
              <a:buFontTx/>
              <a:buNone/>
              <a:tabLst>
                <a:tab pos="1379538" algn="l"/>
              </a:tabLst>
              <a:defRPr/>
            </a:pPr>
            <a:r>
              <a:rPr lang="en-US" altLang="en-US" sz="1200" b="1" dirty="0" smtClean="0">
                <a:latin typeface="Courier New" pitchFamily="49" charset="0"/>
              </a:rPr>
              <a:t> Pooled (direct) |          .            .          .</a:t>
            </a:r>
          </a:p>
          <a:p>
            <a:pPr>
              <a:buFontTx/>
              <a:buNone/>
              <a:tabLst>
                <a:tab pos="1379538" algn="l"/>
              </a:tabLst>
              <a:defRPr/>
            </a:pPr>
            <a:r>
              <a:rPr lang="en-US" altLang="en-US" sz="1200" b="1" dirty="0" smtClean="0">
                <a:latin typeface="Courier New" pitchFamily="49" charset="0"/>
              </a:rPr>
              <a:t>   </a:t>
            </a:r>
            <a:r>
              <a:rPr lang="en-US" altLang="en-US" sz="1600" b="1" dirty="0" smtClean="0">
                <a:latin typeface="Courier New" pitchFamily="49" charset="0"/>
              </a:rPr>
              <a:t>M-H combined | .30332     </a:t>
            </a:r>
            <a:r>
              <a:rPr lang="en-US" altLang="en-US" sz="1600" b="1" dirty="0" smtClean="0">
                <a:solidFill>
                  <a:srgbClr val="FF0000"/>
                </a:solidFill>
                <a:latin typeface="Courier New" pitchFamily="49" charset="0"/>
              </a:rPr>
              <a:t>.1158571   .7941072</a:t>
            </a:r>
            <a:r>
              <a:rPr lang="en-US" altLang="en-US" sz="1200" b="1" dirty="0" smtClean="0">
                <a:latin typeface="Courier New" pitchFamily="49" charset="0"/>
              </a:rPr>
              <a:t>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Test of homogeneity (B-D)      chi2(1) =     0.60  Pr&gt;chi2 = 0.4400</a:t>
            </a:r>
          </a:p>
          <a:p>
            <a:pPr marL="0" indent="176213">
              <a:buFontTx/>
              <a:buNone/>
              <a:tabLst>
                <a:tab pos="1379538" algn="l"/>
              </a:tabLst>
              <a:defRPr/>
            </a:pPr>
            <a:r>
              <a:rPr lang="en-US" altLang="en-US" sz="1200" b="1" dirty="0" smtClean="0">
                <a:latin typeface="Courier New" pitchFamily="49" charset="0"/>
              </a:rPr>
              <a:t>              </a:t>
            </a:r>
            <a:r>
              <a:rPr lang="en-US" altLang="en-US" sz="1600" b="1" dirty="0" smtClean="0">
                <a:latin typeface="Courier New" pitchFamily="49" charset="0"/>
              </a:rPr>
              <a:t>Test that combined OR = 1:</a:t>
            </a:r>
          </a:p>
          <a:p>
            <a:pPr marL="0" indent="176213">
              <a:buFontTx/>
              <a:buNone/>
              <a:tabLst>
                <a:tab pos="1379538" algn="l"/>
              </a:tabLst>
              <a:defRPr/>
            </a:pPr>
            <a:r>
              <a:rPr lang="en-US" altLang="en-US" sz="1600" b="1" dirty="0" smtClean="0">
                <a:latin typeface="Courier New" pitchFamily="49" charset="0"/>
              </a:rPr>
              <a:t>               Mantel-Haenszel chi2(1) =      6.06</a:t>
            </a:r>
          </a:p>
          <a:p>
            <a:pPr marL="0" indent="176213">
              <a:buFontTx/>
              <a:buNone/>
              <a:tabLst>
                <a:tab pos="1379538" algn="l"/>
              </a:tabLst>
              <a:defRPr/>
            </a:pPr>
            <a:r>
              <a:rPr lang="en-US" altLang="en-US" sz="1600" b="1" dirty="0" smtClean="0">
                <a:latin typeface="Courier New" pitchFamily="49" charset="0"/>
              </a:rPr>
              <a:t>                                </a:t>
            </a:r>
            <a:r>
              <a:rPr lang="en-US" altLang="en-US" sz="1600" b="1" dirty="0" smtClean="0">
                <a:solidFill>
                  <a:srgbClr val="FF0000"/>
                </a:solidFill>
                <a:latin typeface="Courier New" pitchFamily="49" charset="0"/>
              </a:rPr>
              <a:t>Pr&gt;chi2 =    0.0138</a:t>
            </a:r>
          </a:p>
          <a:p>
            <a:pPr>
              <a:tabLst>
                <a:tab pos="1379538" algn="l"/>
              </a:tabLst>
              <a:defRPr/>
            </a:pPr>
            <a:endParaRPr lang="en-US" altLang="en-US" sz="500" b="1" dirty="0" smtClean="0">
              <a:latin typeface="Courier New" pitchFamily="49" charset="0"/>
            </a:endParaRPr>
          </a:p>
          <a:p>
            <a:pPr>
              <a:tabLst>
                <a:tab pos="1379538" algn="l"/>
              </a:tabLst>
              <a:defRPr/>
            </a:pPr>
            <a:endParaRPr lang="en-US" altLang="en-US" sz="500" dirty="0" smtClean="0">
              <a:latin typeface="Courier New" pitchFamily="49" charset="0"/>
            </a:endParaRPr>
          </a:p>
          <a:p>
            <a:pPr>
              <a:tabLst>
                <a:tab pos="1379538" algn="l"/>
              </a:tabLst>
              <a:defRPr/>
            </a:pPr>
            <a:r>
              <a:rPr lang="en-US" altLang="en-US" dirty="0" smtClean="0">
                <a:solidFill>
                  <a:schemeClr val="bg1"/>
                </a:solidFill>
              </a:rPr>
              <a:t>?</a:t>
            </a:r>
          </a:p>
          <a:p>
            <a:pPr>
              <a:tabLst>
                <a:tab pos="1379538" algn="l"/>
              </a:tabLst>
              <a:defRPr/>
            </a:pPr>
            <a:endParaRPr lang="en-US" altLang="en-US" dirty="0" smtClean="0"/>
          </a:p>
          <a:p>
            <a:pPr>
              <a:tabLst>
                <a:tab pos="1379538" algn="l"/>
              </a:tabLst>
              <a:defRPr/>
            </a:pPr>
            <a:endParaRPr lang="en-US" altLang="en-US" dirty="0" smtClean="0"/>
          </a:p>
        </p:txBody>
      </p:sp>
      <p:sp>
        <p:nvSpPr>
          <p:cNvPr id="87043" name="Text Box 4"/>
          <p:cNvSpPr txBox="1">
            <a:spLocks noChangeArrowheads="1"/>
          </p:cNvSpPr>
          <p:nvPr/>
        </p:nvSpPr>
        <p:spPr bwMode="auto">
          <a:xfrm>
            <a:off x="1600200" y="3276600"/>
            <a:ext cx="1295400" cy="369888"/>
          </a:xfrm>
          <a:prstGeom prst="rect">
            <a:avLst/>
          </a:prstGeom>
          <a:noFill/>
          <a:ln w="9525">
            <a:noFill/>
            <a:miter lim="800000"/>
            <a:headEnd/>
            <a:tailEnd/>
          </a:ln>
        </p:spPr>
        <p:txBody>
          <a:bodyPr>
            <a:spAutoFit/>
          </a:bodyPr>
          <a:lstStyle/>
          <a:p>
            <a:pPr eaLnBrk="0" hangingPunct="0">
              <a:spcBef>
                <a:spcPct val="50000"/>
              </a:spcBef>
            </a:pPr>
            <a:endParaRPr lang="en-US" altLang="en-US" sz="180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190500" y="609600"/>
            <a:ext cx="6286500" cy="747713"/>
          </a:xfrm>
        </p:spPr>
        <p:txBody>
          <a:bodyPr lIns="87312" tIns="42862" rIns="87312" bIns="42862" anchor="b"/>
          <a:lstStyle/>
          <a:p>
            <a:r>
              <a:rPr lang="en-US" altLang="en-US" sz="2200" smtClean="0"/>
              <a:t>After Confounding is Managed: Confidence Interval Estimation and Hypothesis Testing for the Mantel-Haenszel Estimator</a:t>
            </a:r>
          </a:p>
        </p:txBody>
      </p:sp>
      <p:sp>
        <p:nvSpPr>
          <p:cNvPr id="34819" name="Rectangle 3"/>
          <p:cNvSpPr>
            <a:spLocks noGrp="1" noChangeArrowheads="1"/>
          </p:cNvSpPr>
          <p:nvPr>
            <p:ph type="body" idx="1"/>
          </p:nvPr>
        </p:nvSpPr>
        <p:spPr>
          <a:xfrm>
            <a:off x="0" y="1447800"/>
            <a:ext cx="6858000" cy="7519988"/>
          </a:xfrm>
        </p:spPr>
        <p:txBody>
          <a:bodyPr lIns="87312" tIns="42862" rIns="87312" bIns="42862"/>
          <a:lstStyle/>
          <a:p>
            <a:pPr>
              <a:tabLst>
                <a:tab pos="1379538" algn="l"/>
              </a:tabLst>
              <a:defRPr/>
            </a:pPr>
            <a:r>
              <a:rPr lang="en-US" altLang="en-US" dirty="0" smtClean="0"/>
              <a:t>e.g.  AZT use, severity of needlestick, and HIV </a:t>
            </a:r>
          </a:p>
          <a:p>
            <a:pPr>
              <a:tabLst>
                <a:tab pos="1379538" algn="l"/>
              </a:tabLst>
              <a:defRPr/>
            </a:pPr>
            <a:endParaRPr lang="en-US" altLang="en-US" sz="1200" b="1" dirty="0" smtClean="0">
              <a:latin typeface="Courier New" pitchFamily="49" charset="0"/>
            </a:endParaRPr>
          </a:p>
          <a:p>
            <a:pPr>
              <a:tabLst>
                <a:tab pos="1379538" algn="l"/>
              </a:tabLst>
              <a:defRPr/>
            </a:pPr>
            <a:endParaRPr lang="en-US" altLang="en-US" sz="1200" b="1" dirty="0" smtClean="0">
              <a:latin typeface="Courier New" pitchFamily="49" charset="0"/>
            </a:endParaRPr>
          </a:p>
          <a:p>
            <a:pPr marL="0" indent="176213">
              <a:buFontTx/>
              <a:buNone/>
              <a:tabLst>
                <a:tab pos="1379538" algn="l"/>
              </a:tabLst>
              <a:defRPr/>
            </a:pPr>
            <a:r>
              <a:rPr lang="en-US" altLang="en-US" sz="1200" b="1" dirty="0" smtClean="0">
                <a:latin typeface="Courier New" pitchFamily="49" charset="0"/>
              </a:rPr>
              <a:t>. cc HIV AZTuse,by(severity) pool</a:t>
            </a:r>
          </a:p>
          <a:p>
            <a:pPr marL="0" indent="176213">
              <a:buFontTx/>
              <a:buNone/>
              <a:tabLst>
                <a:tab pos="1379538" algn="l"/>
              </a:tabLst>
              <a:defRPr/>
            </a:pPr>
            <a:r>
              <a:rPr lang="en-US" altLang="en-US" sz="1200" b="1" dirty="0" smtClean="0">
                <a:latin typeface="Courier New" pitchFamily="49" charset="0"/>
              </a:rPr>
              <a:t>        severity |       OR      [95% Conf. Interval]    M-H Weight</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minor |          0            0   2.302373      1.070588 </a:t>
            </a:r>
          </a:p>
          <a:p>
            <a:pPr marL="0" indent="176213">
              <a:buFontTx/>
              <a:buNone/>
              <a:tabLst>
                <a:tab pos="1379538" algn="l"/>
              </a:tabLst>
              <a:defRPr/>
            </a:pPr>
            <a:r>
              <a:rPr lang="en-US" altLang="en-US" sz="1200" b="1" dirty="0" smtClean="0">
                <a:latin typeface="Courier New" pitchFamily="49" charset="0"/>
              </a:rPr>
              <a:t>           major |        .35     .1344565   .9144599      6.956522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Crude |   .6074729     .2638181   1.401432              </a:t>
            </a:r>
          </a:p>
          <a:p>
            <a:pPr marL="0" indent="176213">
              <a:buFontTx/>
              <a:buNone/>
              <a:tabLst>
                <a:tab pos="1379538" algn="l"/>
              </a:tabLst>
              <a:defRPr/>
            </a:pPr>
            <a:r>
              <a:rPr lang="en-US" altLang="en-US" sz="1200" b="1" dirty="0" smtClean="0">
                <a:latin typeface="Courier New" pitchFamily="49" charset="0"/>
              </a:rPr>
              <a:t> Pooled (direct) |          .            .          .</a:t>
            </a:r>
          </a:p>
          <a:p>
            <a:pPr>
              <a:buFontTx/>
              <a:buNone/>
              <a:tabLst>
                <a:tab pos="1379538" algn="l"/>
              </a:tabLst>
              <a:defRPr/>
            </a:pPr>
            <a:r>
              <a:rPr lang="en-US" altLang="en-US" sz="1200" b="1" dirty="0" smtClean="0">
                <a:latin typeface="Courier New" pitchFamily="49" charset="0"/>
              </a:rPr>
              <a:t>   </a:t>
            </a:r>
            <a:r>
              <a:rPr lang="en-US" altLang="en-US" sz="1600" b="1" dirty="0" smtClean="0">
                <a:latin typeface="Courier New" pitchFamily="49" charset="0"/>
              </a:rPr>
              <a:t>M-H combined | .30332     .1158571   .7941072</a:t>
            </a:r>
            <a:r>
              <a:rPr lang="en-US" altLang="en-US" sz="1200" b="1" dirty="0" smtClean="0">
                <a:latin typeface="Courier New" pitchFamily="49" charset="0"/>
              </a:rPr>
              <a:t>               </a:t>
            </a:r>
          </a:p>
          <a:p>
            <a:pPr marL="0" indent="223838">
              <a:buFontTx/>
              <a:buNone/>
              <a:tabLst>
                <a:tab pos="1379538" algn="l"/>
              </a:tabLst>
              <a:defRPr/>
            </a:pPr>
            <a:r>
              <a:rPr lang="en-US" altLang="en-US" sz="1200" b="1" dirty="0" smtClean="0">
                <a:latin typeface="Courier New" pitchFamily="49" charset="0"/>
              </a:rPr>
              <a:t>-----------------+-------------------------------------------------</a:t>
            </a:r>
          </a:p>
          <a:p>
            <a:pPr marL="0" indent="223838">
              <a:buFontTx/>
              <a:buNone/>
              <a:tabLst>
                <a:tab pos="1379538" algn="l"/>
              </a:tabLst>
              <a:defRPr/>
            </a:pPr>
            <a:r>
              <a:rPr lang="en-US" altLang="en-US" sz="1200" b="1" dirty="0" smtClean="0">
                <a:latin typeface="Courier New" pitchFamily="49" charset="0"/>
              </a:rPr>
              <a:t>Test of homogeneity (B-D)      chi2(1) =     0.60  Pr&gt;chi2 = 0.4400</a:t>
            </a:r>
          </a:p>
          <a:p>
            <a:pPr marL="0" indent="223838">
              <a:buFontTx/>
              <a:buNone/>
              <a:tabLst>
                <a:tab pos="1379538" algn="l"/>
              </a:tabLst>
              <a:defRPr/>
            </a:pPr>
            <a:r>
              <a:rPr lang="en-US" altLang="en-US" sz="1200" b="1" dirty="0" smtClean="0">
                <a:latin typeface="Courier New" pitchFamily="49" charset="0"/>
              </a:rPr>
              <a:t>              </a:t>
            </a:r>
            <a:r>
              <a:rPr lang="en-US" altLang="en-US" sz="1600" b="1" dirty="0" smtClean="0">
                <a:latin typeface="Courier New" pitchFamily="49" charset="0"/>
              </a:rPr>
              <a:t>Test that combined OR = 1:</a:t>
            </a:r>
          </a:p>
          <a:p>
            <a:pPr marL="0" indent="223838">
              <a:buFontTx/>
              <a:buNone/>
              <a:tabLst>
                <a:tab pos="1379538" algn="l"/>
              </a:tabLst>
              <a:defRPr/>
            </a:pPr>
            <a:r>
              <a:rPr lang="en-US" altLang="en-US" sz="1600" b="1" dirty="0" smtClean="0">
                <a:latin typeface="Courier New" pitchFamily="49" charset="0"/>
              </a:rPr>
              <a:t>               Mantel-Haenszel chi2(1) =      6.06</a:t>
            </a:r>
          </a:p>
          <a:p>
            <a:pPr marL="0" indent="223838">
              <a:buFontTx/>
              <a:buNone/>
              <a:tabLst>
                <a:tab pos="1379538" algn="l"/>
              </a:tabLst>
              <a:defRPr/>
            </a:pPr>
            <a:r>
              <a:rPr lang="en-US" altLang="en-US" sz="1600" b="1" dirty="0" smtClean="0">
                <a:latin typeface="Courier New" pitchFamily="49" charset="0"/>
              </a:rPr>
              <a:t>                                Pr&gt;chi2 =    0.0138</a:t>
            </a:r>
          </a:p>
          <a:p>
            <a:pPr>
              <a:tabLst>
                <a:tab pos="1379538" algn="l"/>
              </a:tabLst>
              <a:defRPr/>
            </a:pPr>
            <a:endParaRPr lang="en-US" altLang="en-US" sz="1200" dirty="0" smtClean="0">
              <a:latin typeface="Courier New" pitchFamily="49" charset="0"/>
            </a:endParaRPr>
          </a:p>
          <a:p>
            <a:pPr>
              <a:tabLst>
                <a:tab pos="1379538" algn="l"/>
              </a:tabLst>
              <a:defRPr/>
            </a:pPr>
            <a:r>
              <a:rPr lang="en-US" altLang="en-US" dirty="0" smtClean="0"/>
              <a:t>What does the p value = 0.0138 mean?</a:t>
            </a:r>
          </a:p>
          <a:p>
            <a:pPr>
              <a:tabLst>
                <a:tab pos="1379538" algn="l"/>
              </a:tabLst>
              <a:defRPr/>
            </a:pPr>
            <a:endParaRPr lang="en-US" altLang="en-US" dirty="0" smtClean="0"/>
          </a:p>
          <a:p>
            <a:pPr>
              <a:tabLst>
                <a:tab pos="1379538" algn="l"/>
              </a:tabLst>
              <a:defRPr/>
            </a:pPr>
            <a:endParaRPr lang="en-US" altLang="en-US" dirty="0" smtClean="0"/>
          </a:p>
        </p:txBody>
      </p:sp>
      <p:sp>
        <p:nvSpPr>
          <p:cNvPr id="89091" name="Text Box 4"/>
          <p:cNvSpPr txBox="1">
            <a:spLocks noChangeArrowheads="1"/>
          </p:cNvSpPr>
          <p:nvPr/>
        </p:nvSpPr>
        <p:spPr bwMode="auto">
          <a:xfrm>
            <a:off x="1600200" y="3276600"/>
            <a:ext cx="1295400" cy="369888"/>
          </a:xfrm>
          <a:prstGeom prst="rect">
            <a:avLst/>
          </a:prstGeom>
          <a:noFill/>
          <a:ln w="9525">
            <a:noFill/>
            <a:miter lim="800000"/>
            <a:headEnd/>
            <a:tailEnd/>
          </a:ln>
        </p:spPr>
        <p:txBody>
          <a:bodyPr>
            <a:spAutoFit/>
          </a:bodyPr>
          <a:lstStyle/>
          <a:p>
            <a:pPr eaLnBrk="0" hangingPunct="0">
              <a:spcBef>
                <a:spcPct val="50000"/>
              </a:spcBef>
            </a:pPr>
            <a:endParaRPr lang="en-US" altLang="en-US" sz="1800"/>
          </a:p>
        </p:txBody>
      </p:sp>
      <p:sp>
        <p:nvSpPr>
          <p:cNvPr id="89092" name="Text Box 5"/>
          <p:cNvSpPr txBox="1">
            <a:spLocks noChangeArrowheads="1"/>
          </p:cNvSpPr>
          <p:nvPr/>
        </p:nvSpPr>
        <p:spPr bwMode="auto">
          <a:xfrm rot="-2695870">
            <a:off x="-315913" y="7466013"/>
            <a:ext cx="3430588" cy="584200"/>
          </a:xfrm>
          <a:prstGeom prst="rect">
            <a:avLst/>
          </a:prstGeom>
          <a:noFill/>
          <a:ln w="9525">
            <a:noFill/>
            <a:miter lim="800000"/>
            <a:headEnd/>
            <a:tailEnd/>
          </a:ln>
        </p:spPr>
        <p:txBody>
          <a:bodyPr>
            <a:spAutoFit/>
          </a:bodyPr>
          <a:lstStyle/>
          <a:p>
            <a:pPr algn="r" eaLnBrk="0" hangingPunct="0">
              <a:spcBef>
                <a:spcPct val="50000"/>
              </a:spcBef>
            </a:pPr>
            <a:r>
              <a:rPr lang="en-US" altLang="en-US" sz="1600">
                <a:latin typeface="Arial" charset="0"/>
              </a:rPr>
              <a:t>1.38% probability that the adjusted OR = 0.30 is due to chance - A</a:t>
            </a:r>
          </a:p>
        </p:txBody>
      </p:sp>
      <p:sp>
        <p:nvSpPr>
          <p:cNvPr id="89093" name="Text Box 9"/>
          <p:cNvSpPr txBox="1">
            <a:spLocks noChangeArrowheads="1"/>
          </p:cNvSpPr>
          <p:nvPr/>
        </p:nvSpPr>
        <p:spPr bwMode="auto">
          <a:xfrm rot="-2695870">
            <a:off x="2078038" y="7386638"/>
            <a:ext cx="3941762" cy="1354137"/>
          </a:xfrm>
          <a:prstGeom prst="rect">
            <a:avLst/>
          </a:prstGeom>
          <a:noFill/>
          <a:ln w="9525">
            <a:noFill/>
            <a:miter lim="800000"/>
            <a:headEnd/>
            <a:tailEnd/>
          </a:ln>
        </p:spPr>
        <p:txBody>
          <a:bodyPr>
            <a:spAutoFit/>
          </a:bodyPr>
          <a:lstStyle/>
          <a:p>
            <a:pPr algn="r" eaLnBrk="0" hangingPunct="0">
              <a:spcBef>
                <a:spcPct val="50000"/>
              </a:spcBef>
            </a:pPr>
            <a:r>
              <a:rPr lang="en-US" altLang="en-US" sz="1600">
                <a:latin typeface="Arial" charset="0"/>
              </a:rPr>
              <a:t>If there truly is no association between AZT and HIV acquisition after adjustment for severity of exposure, there is a 1.38% probability of obtaining an OR of 0.30 or more extreme by chance alone. </a:t>
            </a:r>
            <a:r>
              <a:rPr lang="en-US" altLang="en-US" sz="1800">
                <a:latin typeface="Arial" charset="0"/>
              </a:rPr>
              <a:t>- C</a:t>
            </a:r>
          </a:p>
        </p:txBody>
      </p:sp>
      <p:sp>
        <p:nvSpPr>
          <p:cNvPr id="89094" name="Text Box 10"/>
          <p:cNvSpPr txBox="1">
            <a:spLocks noChangeArrowheads="1"/>
          </p:cNvSpPr>
          <p:nvPr/>
        </p:nvSpPr>
        <p:spPr bwMode="auto">
          <a:xfrm rot="-2695870">
            <a:off x="217488" y="7704138"/>
            <a:ext cx="3992562" cy="915987"/>
          </a:xfrm>
          <a:prstGeom prst="rect">
            <a:avLst/>
          </a:prstGeom>
          <a:noFill/>
          <a:ln w="9525">
            <a:noFill/>
            <a:miter lim="800000"/>
            <a:headEnd/>
            <a:tailEnd/>
          </a:ln>
        </p:spPr>
        <p:txBody>
          <a:bodyPr>
            <a:spAutoFit/>
          </a:bodyPr>
          <a:lstStyle/>
          <a:p>
            <a:pPr algn="r" eaLnBrk="0" hangingPunct="0">
              <a:spcBef>
                <a:spcPct val="50000"/>
              </a:spcBef>
            </a:pPr>
            <a:r>
              <a:rPr lang="en-US" altLang="en-US" sz="1800">
                <a:latin typeface="Arial" charset="0"/>
              </a:rPr>
              <a:t>1.38% probability that the difference between crude and adjusted OR is due to chance - B</a:t>
            </a:r>
            <a:endParaRPr lang="en-US" altLang="en-US" sz="1800" b="1">
              <a:latin typeface="Arial" charset="0"/>
            </a:endParaRPr>
          </a:p>
        </p:txBody>
      </p:sp>
      <p:sp>
        <p:nvSpPr>
          <p:cNvPr id="89095" name="Text Box 7"/>
          <p:cNvSpPr txBox="1">
            <a:spLocks noChangeArrowheads="1"/>
          </p:cNvSpPr>
          <p:nvPr/>
        </p:nvSpPr>
        <p:spPr bwMode="auto">
          <a:xfrm rot="-2695870">
            <a:off x="4008438" y="7708900"/>
            <a:ext cx="3187700" cy="369888"/>
          </a:xfrm>
          <a:prstGeom prst="rect">
            <a:avLst/>
          </a:prstGeom>
          <a:noFill/>
          <a:ln w="9525">
            <a:noFill/>
            <a:miter lim="800000"/>
            <a:headEnd/>
            <a:tailEnd/>
          </a:ln>
        </p:spPr>
        <p:txBody>
          <a:bodyPr>
            <a:spAutoFit/>
          </a:bodyPr>
          <a:lstStyle/>
          <a:p>
            <a:pPr algn="r" eaLnBrk="0" hangingPunct="0">
              <a:spcBef>
                <a:spcPct val="50000"/>
              </a:spcBef>
            </a:pPr>
            <a:r>
              <a:rPr lang="en-US" altLang="en-US" sz="1800">
                <a:latin typeface="Arial" charset="0"/>
              </a:rPr>
              <a:t>Some better answer - D</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190500" y="609600"/>
            <a:ext cx="6286500" cy="747713"/>
          </a:xfrm>
        </p:spPr>
        <p:txBody>
          <a:bodyPr lIns="87312" tIns="42862" rIns="87312" bIns="42862" anchor="b"/>
          <a:lstStyle/>
          <a:p>
            <a:r>
              <a:rPr lang="en-US" altLang="en-US" sz="2200" smtClean="0"/>
              <a:t>After Confounding is Managed: Confidence Interval Estimation and Hypothesis Testing for the Mantel-Haenszel Estimator</a:t>
            </a:r>
          </a:p>
        </p:txBody>
      </p:sp>
      <p:sp>
        <p:nvSpPr>
          <p:cNvPr id="35843" name="Rectangle 3"/>
          <p:cNvSpPr>
            <a:spLocks noGrp="1" noChangeArrowheads="1"/>
          </p:cNvSpPr>
          <p:nvPr>
            <p:ph type="body" idx="1"/>
          </p:nvPr>
        </p:nvSpPr>
        <p:spPr>
          <a:xfrm>
            <a:off x="0" y="1447800"/>
            <a:ext cx="6858000" cy="7519988"/>
          </a:xfrm>
        </p:spPr>
        <p:txBody>
          <a:bodyPr lIns="87312" tIns="42862" rIns="87312" bIns="42862"/>
          <a:lstStyle/>
          <a:p>
            <a:pPr>
              <a:tabLst>
                <a:tab pos="1379538" algn="l"/>
              </a:tabLst>
              <a:defRPr/>
            </a:pPr>
            <a:r>
              <a:rPr lang="en-US" altLang="en-US" dirty="0" smtClean="0"/>
              <a:t>e.g.  AZT use, severity of needlestick, and HIV </a:t>
            </a:r>
          </a:p>
          <a:p>
            <a:pPr>
              <a:tabLst>
                <a:tab pos="1379538" algn="l"/>
              </a:tabLst>
              <a:defRPr/>
            </a:pPr>
            <a:endParaRPr lang="en-US" altLang="en-US" sz="1200" b="1" dirty="0" smtClean="0">
              <a:latin typeface="Courier New" pitchFamily="49" charset="0"/>
            </a:endParaRPr>
          </a:p>
          <a:p>
            <a:pPr>
              <a:tabLst>
                <a:tab pos="1379538" algn="l"/>
              </a:tabLst>
              <a:defRPr/>
            </a:pPr>
            <a:endParaRPr lang="en-US" altLang="en-US" sz="1200" b="1" dirty="0" smtClean="0">
              <a:latin typeface="Courier New" pitchFamily="49" charset="0"/>
            </a:endParaRPr>
          </a:p>
          <a:p>
            <a:pPr marL="0" indent="176213">
              <a:buFontTx/>
              <a:buNone/>
              <a:tabLst>
                <a:tab pos="1379538" algn="l"/>
              </a:tabLst>
              <a:defRPr/>
            </a:pPr>
            <a:r>
              <a:rPr lang="en-US" altLang="en-US" sz="1200" b="1" dirty="0" smtClean="0">
                <a:latin typeface="Courier New" pitchFamily="49" charset="0"/>
              </a:rPr>
              <a:t>. cc HIV AZTuse, by(severity) pool</a:t>
            </a:r>
          </a:p>
          <a:p>
            <a:pPr marL="0" indent="176213">
              <a:buFontTx/>
              <a:buNone/>
              <a:tabLst>
                <a:tab pos="1379538" algn="l"/>
              </a:tabLst>
              <a:defRPr/>
            </a:pPr>
            <a:r>
              <a:rPr lang="en-US" altLang="en-US" sz="1200" b="1" dirty="0" smtClean="0">
                <a:latin typeface="Courier New" pitchFamily="49" charset="0"/>
              </a:rPr>
              <a:t>        severity |       OR      [95% Conf. Interval]    M-H Weight</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minor |          0            0   2.302373      1.070588 </a:t>
            </a:r>
          </a:p>
          <a:p>
            <a:pPr marL="0" indent="176213">
              <a:buFontTx/>
              <a:buNone/>
              <a:tabLst>
                <a:tab pos="1379538" algn="l"/>
              </a:tabLst>
              <a:defRPr/>
            </a:pPr>
            <a:r>
              <a:rPr lang="en-US" altLang="en-US" sz="1200" b="1" dirty="0" smtClean="0">
                <a:latin typeface="Courier New" pitchFamily="49" charset="0"/>
              </a:rPr>
              <a:t>           major |        .35     .1344565   .9144599      6.956522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           Crude |   .6074729     .2638181   1.401432              </a:t>
            </a:r>
          </a:p>
          <a:p>
            <a:pPr marL="0" indent="176213">
              <a:buFontTx/>
              <a:buNone/>
              <a:tabLst>
                <a:tab pos="1379538" algn="l"/>
              </a:tabLst>
              <a:defRPr/>
            </a:pPr>
            <a:r>
              <a:rPr lang="en-US" altLang="en-US" sz="1200" b="1" dirty="0" smtClean="0">
                <a:latin typeface="Courier New" pitchFamily="49" charset="0"/>
              </a:rPr>
              <a:t> Pooled (direct) |          .            .          .</a:t>
            </a:r>
          </a:p>
          <a:p>
            <a:pPr>
              <a:buFontTx/>
              <a:buNone/>
              <a:tabLst>
                <a:tab pos="1379538" algn="l"/>
              </a:tabLst>
              <a:defRPr/>
            </a:pPr>
            <a:r>
              <a:rPr lang="en-US" altLang="en-US" sz="1200" b="1" dirty="0" smtClean="0">
                <a:latin typeface="Courier New" pitchFamily="49" charset="0"/>
              </a:rPr>
              <a:t>   </a:t>
            </a:r>
            <a:r>
              <a:rPr lang="en-US" altLang="en-US" sz="1600" b="1" dirty="0" smtClean="0">
                <a:latin typeface="Courier New" pitchFamily="49" charset="0"/>
              </a:rPr>
              <a:t>M-H combined | .30332     .1158571   .7941072</a:t>
            </a:r>
            <a:r>
              <a:rPr lang="en-US" altLang="en-US" sz="1200" b="1" dirty="0" smtClean="0">
                <a:latin typeface="Courier New" pitchFamily="49" charset="0"/>
              </a:rPr>
              <a:t>               </a:t>
            </a:r>
          </a:p>
          <a:p>
            <a:pPr marL="0" indent="176213">
              <a:buFontTx/>
              <a:buNone/>
              <a:tabLst>
                <a:tab pos="1379538" algn="l"/>
              </a:tabLst>
              <a:defRPr/>
            </a:pPr>
            <a:r>
              <a:rPr lang="en-US" altLang="en-US" sz="1200" b="1" dirty="0" smtClean="0">
                <a:latin typeface="Courier New" pitchFamily="49" charset="0"/>
              </a:rPr>
              <a:t>-----------------+-------------------------------------------------</a:t>
            </a:r>
          </a:p>
          <a:p>
            <a:pPr marL="0" indent="176213">
              <a:buFontTx/>
              <a:buNone/>
              <a:tabLst>
                <a:tab pos="1379538" algn="l"/>
              </a:tabLst>
              <a:defRPr/>
            </a:pPr>
            <a:r>
              <a:rPr lang="en-US" altLang="en-US" sz="1200" b="1" dirty="0" smtClean="0">
                <a:latin typeface="Courier New" pitchFamily="49" charset="0"/>
              </a:rPr>
              <a:t>Test of homogeneity (B-D)      chi2(1) =     0.60  Pr&gt;chi2 = 0.4400</a:t>
            </a:r>
          </a:p>
          <a:p>
            <a:pPr marL="0" indent="176213">
              <a:buFontTx/>
              <a:buNone/>
              <a:tabLst>
                <a:tab pos="1379538" algn="l"/>
              </a:tabLst>
              <a:defRPr/>
            </a:pPr>
            <a:r>
              <a:rPr lang="en-US" altLang="en-US" sz="1200" b="1" dirty="0" smtClean="0">
                <a:latin typeface="Courier New" pitchFamily="49" charset="0"/>
              </a:rPr>
              <a:t>              </a:t>
            </a:r>
            <a:r>
              <a:rPr lang="en-US" altLang="en-US" sz="1600" b="1" dirty="0" smtClean="0">
                <a:latin typeface="Courier New" pitchFamily="49" charset="0"/>
              </a:rPr>
              <a:t>Test that combined OR = 1:</a:t>
            </a:r>
          </a:p>
          <a:p>
            <a:pPr marL="0" indent="176213">
              <a:buFontTx/>
              <a:buNone/>
              <a:tabLst>
                <a:tab pos="1379538" algn="l"/>
              </a:tabLst>
              <a:defRPr/>
            </a:pPr>
            <a:r>
              <a:rPr lang="en-US" altLang="en-US" sz="1600" b="1" dirty="0" smtClean="0">
                <a:latin typeface="Courier New" pitchFamily="49" charset="0"/>
              </a:rPr>
              <a:t>               Mantel-Haenszel chi2(1) =      6.06</a:t>
            </a:r>
          </a:p>
          <a:p>
            <a:pPr marL="0" indent="176213">
              <a:buFontTx/>
              <a:buNone/>
              <a:tabLst>
                <a:tab pos="1379538" algn="l"/>
              </a:tabLst>
              <a:defRPr/>
            </a:pPr>
            <a:r>
              <a:rPr lang="en-US" altLang="en-US" sz="1600" b="1" dirty="0" smtClean="0">
                <a:latin typeface="Courier New" pitchFamily="49" charset="0"/>
              </a:rPr>
              <a:t>                                Pr&gt;chi2 =    0.0138</a:t>
            </a:r>
          </a:p>
          <a:p>
            <a:pPr>
              <a:tabLst>
                <a:tab pos="1379538" algn="l"/>
              </a:tabLst>
              <a:defRPr/>
            </a:pPr>
            <a:endParaRPr lang="en-US" altLang="en-US" sz="1200" dirty="0" smtClean="0">
              <a:latin typeface="Courier New" pitchFamily="49" charset="0"/>
            </a:endParaRPr>
          </a:p>
          <a:p>
            <a:pPr>
              <a:tabLst>
                <a:tab pos="1379538" algn="l"/>
              </a:tabLst>
              <a:defRPr/>
            </a:pPr>
            <a:r>
              <a:rPr lang="en-US" altLang="en-US" dirty="0" smtClean="0"/>
              <a:t>What does the p value = 0.0138 mean?</a:t>
            </a:r>
          </a:p>
          <a:p>
            <a:pPr>
              <a:tabLst>
                <a:tab pos="1379538" algn="l"/>
              </a:tabLst>
              <a:defRPr/>
            </a:pPr>
            <a:endParaRPr lang="en-US" altLang="en-US" dirty="0" smtClean="0"/>
          </a:p>
          <a:p>
            <a:pPr>
              <a:tabLst>
                <a:tab pos="1379538" algn="l"/>
              </a:tabLst>
              <a:defRPr/>
            </a:pPr>
            <a:endParaRPr lang="en-US" altLang="en-US" dirty="0" smtClean="0"/>
          </a:p>
        </p:txBody>
      </p:sp>
      <p:sp>
        <p:nvSpPr>
          <p:cNvPr id="91139" name="Text Box 4"/>
          <p:cNvSpPr txBox="1">
            <a:spLocks noChangeArrowheads="1"/>
          </p:cNvSpPr>
          <p:nvPr/>
        </p:nvSpPr>
        <p:spPr bwMode="auto">
          <a:xfrm>
            <a:off x="1600200" y="3276600"/>
            <a:ext cx="1295400" cy="369888"/>
          </a:xfrm>
          <a:prstGeom prst="rect">
            <a:avLst/>
          </a:prstGeom>
          <a:noFill/>
          <a:ln w="9525">
            <a:noFill/>
            <a:miter lim="800000"/>
            <a:headEnd/>
            <a:tailEnd/>
          </a:ln>
        </p:spPr>
        <p:txBody>
          <a:bodyPr>
            <a:spAutoFit/>
          </a:bodyPr>
          <a:lstStyle/>
          <a:p>
            <a:pPr eaLnBrk="0" hangingPunct="0">
              <a:spcBef>
                <a:spcPct val="50000"/>
              </a:spcBef>
            </a:pPr>
            <a:endParaRPr lang="en-US" altLang="en-US" sz="1800"/>
          </a:p>
        </p:txBody>
      </p:sp>
      <p:sp>
        <p:nvSpPr>
          <p:cNvPr id="91140" name="Text Box 5"/>
          <p:cNvSpPr txBox="1">
            <a:spLocks noChangeArrowheads="1"/>
          </p:cNvSpPr>
          <p:nvPr/>
        </p:nvSpPr>
        <p:spPr bwMode="auto">
          <a:xfrm rot="-2695870">
            <a:off x="-315913" y="7466013"/>
            <a:ext cx="3430588" cy="584200"/>
          </a:xfrm>
          <a:prstGeom prst="rect">
            <a:avLst/>
          </a:prstGeom>
          <a:noFill/>
          <a:ln w="9525">
            <a:noFill/>
            <a:miter lim="800000"/>
            <a:headEnd/>
            <a:tailEnd/>
          </a:ln>
        </p:spPr>
        <p:txBody>
          <a:bodyPr>
            <a:spAutoFit/>
          </a:bodyPr>
          <a:lstStyle/>
          <a:p>
            <a:pPr algn="r" eaLnBrk="0" hangingPunct="0">
              <a:spcBef>
                <a:spcPct val="50000"/>
              </a:spcBef>
            </a:pPr>
            <a:r>
              <a:rPr lang="en-US" altLang="en-US" sz="1600">
                <a:latin typeface="Arial" charset="0"/>
              </a:rPr>
              <a:t>1.38% probability that the adjusted OR = 0.30 is due to chance - A</a:t>
            </a:r>
          </a:p>
        </p:txBody>
      </p:sp>
      <p:sp>
        <p:nvSpPr>
          <p:cNvPr id="91141" name="Text Box 9"/>
          <p:cNvSpPr txBox="1">
            <a:spLocks noChangeArrowheads="1"/>
          </p:cNvSpPr>
          <p:nvPr/>
        </p:nvSpPr>
        <p:spPr bwMode="auto">
          <a:xfrm rot="-2695870">
            <a:off x="2081213" y="7389813"/>
            <a:ext cx="3941762" cy="1354137"/>
          </a:xfrm>
          <a:prstGeom prst="rect">
            <a:avLst/>
          </a:prstGeom>
          <a:noFill/>
          <a:ln w="9525" algn="ctr">
            <a:solidFill>
              <a:srgbClr val="FF0000"/>
            </a:solidFill>
            <a:miter lim="800000"/>
            <a:headEnd/>
            <a:tailEnd/>
          </a:ln>
        </p:spPr>
        <p:txBody>
          <a:bodyPr>
            <a:spAutoFit/>
          </a:bodyPr>
          <a:lstStyle/>
          <a:p>
            <a:pPr algn="r" eaLnBrk="0" hangingPunct="0">
              <a:spcBef>
                <a:spcPct val="50000"/>
              </a:spcBef>
            </a:pPr>
            <a:r>
              <a:rPr lang="en-US" altLang="en-US" sz="1600">
                <a:latin typeface="Arial" charset="0"/>
              </a:rPr>
              <a:t>If there truly is no association between AZT and HIV acquisition after adjustment for severity of exposure, there is a 1.38% probability of obtaining an OR of 0.30 or more extreme by chance alone. </a:t>
            </a:r>
            <a:r>
              <a:rPr lang="en-US" altLang="en-US" sz="1800">
                <a:latin typeface="Arial" charset="0"/>
              </a:rPr>
              <a:t>- C</a:t>
            </a:r>
          </a:p>
        </p:txBody>
      </p:sp>
      <p:sp>
        <p:nvSpPr>
          <p:cNvPr id="91142" name="Text Box 10"/>
          <p:cNvSpPr txBox="1">
            <a:spLocks noChangeArrowheads="1"/>
          </p:cNvSpPr>
          <p:nvPr/>
        </p:nvSpPr>
        <p:spPr bwMode="auto">
          <a:xfrm rot="-2695870">
            <a:off x="217488" y="7704138"/>
            <a:ext cx="3992562" cy="915987"/>
          </a:xfrm>
          <a:prstGeom prst="rect">
            <a:avLst/>
          </a:prstGeom>
          <a:noFill/>
          <a:ln w="9525">
            <a:noFill/>
            <a:miter lim="800000"/>
            <a:headEnd/>
            <a:tailEnd/>
          </a:ln>
        </p:spPr>
        <p:txBody>
          <a:bodyPr>
            <a:spAutoFit/>
          </a:bodyPr>
          <a:lstStyle/>
          <a:p>
            <a:pPr algn="r" eaLnBrk="0" hangingPunct="0">
              <a:spcBef>
                <a:spcPct val="50000"/>
              </a:spcBef>
            </a:pPr>
            <a:r>
              <a:rPr lang="en-US" altLang="en-US" sz="1800">
                <a:latin typeface="Arial" charset="0"/>
              </a:rPr>
              <a:t>1.38% probability that the difference between crude and adjusted OR is due to chance - B</a:t>
            </a:r>
            <a:endParaRPr lang="en-US" altLang="en-US" sz="1800" b="1">
              <a:latin typeface="Arial" charset="0"/>
            </a:endParaRPr>
          </a:p>
        </p:txBody>
      </p:sp>
      <p:sp>
        <p:nvSpPr>
          <p:cNvPr id="91143" name="Text Box 7"/>
          <p:cNvSpPr txBox="1">
            <a:spLocks noChangeArrowheads="1"/>
          </p:cNvSpPr>
          <p:nvPr/>
        </p:nvSpPr>
        <p:spPr bwMode="auto">
          <a:xfrm rot="-2695870">
            <a:off x="4008438" y="7708900"/>
            <a:ext cx="3187700" cy="369888"/>
          </a:xfrm>
          <a:prstGeom prst="rect">
            <a:avLst/>
          </a:prstGeom>
          <a:noFill/>
          <a:ln w="9525">
            <a:noFill/>
            <a:miter lim="800000"/>
            <a:headEnd/>
            <a:tailEnd/>
          </a:ln>
        </p:spPr>
        <p:txBody>
          <a:bodyPr>
            <a:spAutoFit/>
          </a:bodyPr>
          <a:lstStyle/>
          <a:p>
            <a:pPr algn="r" eaLnBrk="0" hangingPunct="0">
              <a:spcBef>
                <a:spcPct val="50000"/>
              </a:spcBef>
            </a:pPr>
            <a:r>
              <a:rPr lang="en-US" altLang="en-US" sz="1800">
                <a:latin typeface="Arial" charset="0"/>
              </a:rPr>
              <a:t>Some better answer - D</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457200" y="0"/>
            <a:ext cx="6172200" cy="593725"/>
          </a:xfrm>
        </p:spPr>
        <p:txBody>
          <a:bodyPr lIns="87312" tIns="42862" rIns="87312" bIns="42862" anchor="b"/>
          <a:lstStyle/>
          <a:p>
            <a:r>
              <a:rPr lang="en-US" altLang="en-US" smtClean="0"/>
              <a:t>Confounding and Interaction: Part III</a:t>
            </a:r>
          </a:p>
        </p:txBody>
      </p:sp>
      <p:sp>
        <p:nvSpPr>
          <p:cNvPr id="29699" name="Rectangle 3"/>
          <p:cNvSpPr>
            <a:spLocks noGrp="1" noChangeArrowheads="1"/>
          </p:cNvSpPr>
          <p:nvPr>
            <p:ph type="body" idx="1"/>
          </p:nvPr>
        </p:nvSpPr>
        <p:spPr>
          <a:xfrm>
            <a:off x="0" y="685800"/>
            <a:ext cx="6858000" cy="7761288"/>
          </a:xfrm>
        </p:spPr>
        <p:txBody>
          <a:bodyPr lIns="87312" tIns="42862" rIns="87312" bIns="42862"/>
          <a:lstStyle/>
          <a:p>
            <a:pPr>
              <a:lnSpc>
                <a:spcPct val="80000"/>
              </a:lnSpc>
              <a:defRPr/>
            </a:pPr>
            <a:r>
              <a:rPr lang="en-US" altLang="en-US" dirty="0" smtClean="0"/>
              <a:t>Methods to reduce confounding</a:t>
            </a:r>
          </a:p>
          <a:p>
            <a:pPr lvl="1">
              <a:lnSpc>
                <a:spcPct val="80000"/>
              </a:lnSpc>
              <a:defRPr/>
            </a:pPr>
            <a:r>
              <a:rPr lang="en-US" altLang="en-US" dirty="0" smtClean="0"/>
              <a:t>during study </a:t>
            </a:r>
            <a:r>
              <a:rPr lang="en-US" altLang="en-US" u="sng" dirty="0" smtClean="0"/>
              <a:t>design</a:t>
            </a:r>
            <a:r>
              <a:rPr lang="en-US" altLang="en-US" dirty="0" smtClean="0"/>
              <a:t>:</a:t>
            </a:r>
          </a:p>
          <a:p>
            <a:pPr lvl="2">
              <a:lnSpc>
                <a:spcPct val="80000"/>
              </a:lnSpc>
              <a:spcBef>
                <a:spcPts val="0"/>
              </a:spcBef>
              <a:defRPr/>
            </a:pPr>
            <a:r>
              <a:rPr lang="en-US" altLang="en-US" dirty="0" smtClean="0"/>
              <a:t>Randomization</a:t>
            </a:r>
          </a:p>
          <a:p>
            <a:pPr lvl="2">
              <a:lnSpc>
                <a:spcPct val="80000"/>
              </a:lnSpc>
              <a:spcBef>
                <a:spcPts val="0"/>
              </a:spcBef>
              <a:defRPr/>
            </a:pPr>
            <a:r>
              <a:rPr lang="en-US" altLang="en-US" dirty="0" smtClean="0"/>
              <a:t>Restriction</a:t>
            </a:r>
          </a:p>
          <a:p>
            <a:pPr lvl="2">
              <a:lnSpc>
                <a:spcPct val="80000"/>
              </a:lnSpc>
              <a:spcBef>
                <a:spcPts val="0"/>
              </a:spcBef>
              <a:defRPr/>
            </a:pPr>
            <a:r>
              <a:rPr lang="en-US" altLang="en-US" dirty="0" smtClean="0"/>
              <a:t>Matching</a:t>
            </a:r>
          </a:p>
          <a:p>
            <a:pPr lvl="2">
              <a:lnSpc>
                <a:spcPct val="80000"/>
              </a:lnSpc>
              <a:spcBef>
                <a:spcPts val="0"/>
              </a:spcBef>
              <a:defRPr/>
            </a:pPr>
            <a:r>
              <a:rPr lang="en-US" altLang="en-US" dirty="0" smtClean="0"/>
              <a:t>Instrumental variables</a:t>
            </a:r>
          </a:p>
          <a:p>
            <a:pPr lvl="2">
              <a:defRPr/>
            </a:pPr>
            <a:endParaRPr lang="en-US" altLang="en-US" sz="600" dirty="0" smtClean="0"/>
          </a:p>
          <a:p>
            <a:pPr lvl="1">
              <a:lnSpc>
                <a:spcPct val="90000"/>
              </a:lnSpc>
              <a:defRPr/>
            </a:pPr>
            <a:r>
              <a:rPr lang="en-US" altLang="en-US" dirty="0" smtClean="0"/>
              <a:t>during study </a:t>
            </a:r>
            <a:r>
              <a:rPr lang="en-US" altLang="en-US" u="sng" dirty="0" smtClean="0"/>
              <a:t>analysis:</a:t>
            </a:r>
            <a:endParaRPr lang="en-US" altLang="en-US" dirty="0" smtClean="0"/>
          </a:p>
          <a:p>
            <a:pPr lvl="2">
              <a:lnSpc>
                <a:spcPct val="90000"/>
              </a:lnSpc>
              <a:defRPr/>
            </a:pPr>
            <a:r>
              <a:rPr lang="en-US" altLang="en-US" dirty="0" smtClean="0"/>
              <a:t>Stratified analysis</a:t>
            </a:r>
          </a:p>
          <a:p>
            <a:pPr marL="914400" lvl="2" indent="-573088">
              <a:lnSpc>
                <a:spcPct val="90000"/>
              </a:lnSpc>
              <a:buFontTx/>
              <a:buNone/>
              <a:defRPr/>
            </a:pPr>
            <a:r>
              <a:rPr lang="en-US" altLang="en-US" dirty="0" smtClean="0">
                <a:solidFill>
                  <a:srgbClr val="FF0000"/>
                </a:solidFill>
              </a:rPr>
              <a:t>------ INTERACTION---------</a:t>
            </a:r>
          </a:p>
          <a:p>
            <a:pPr lvl="3">
              <a:lnSpc>
                <a:spcPct val="90000"/>
              </a:lnSpc>
              <a:defRPr/>
            </a:pPr>
            <a:r>
              <a:rPr lang="en-US" altLang="en-US" dirty="0" smtClean="0"/>
              <a:t>Forming “Adjusted” Summary Estimates</a:t>
            </a:r>
          </a:p>
          <a:p>
            <a:pPr lvl="3">
              <a:lnSpc>
                <a:spcPct val="90000"/>
              </a:lnSpc>
              <a:defRPr/>
            </a:pPr>
            <a:r>
              <a:rPr lang="en-US" altLang="en-US" dirty="0" smtClean="0"/>
              <a:t>Concept of weighted average</a:t>
            </a:r>
          </a:p>
          <a:p>
            <a:pPr lvl="4">
              <a:lnSpc>
                <a:spcPct val="90000"/>
              </a:lnSpc>
              <a:defRPr/>
            </a:pPr>
            <a:r>
              <a:rPr lang="en-US" altLang="en-US" dirty="0" smtClean="0"/>
              <a:t>Woolf’s Method</a:t>
            </a:r>
          </a:p>
          <a:p>
            <a:pPr lvl="4">
              <a:lnSpc>
                <a:spcPct val="90000"/>
              </a:lnSpc>
              <a:defRPr/>
            </a:pPr>
            <a:r>
              <a:rPr lang="en-US" altLang="en-US" dirty="0" smtClean="0"/>
              <a:t>Mantel-Haenszel Method</a:t>
            </a:r>
          </a:p>
          <a:p>
            <a:pPr lvl="4">
              <a:lnSpc>
                <a:spcPct val="90000"/>
              </a:lnSpc>
              <a:defRPr/>
            </a:pPr>
            <a:endParaRPr lang="en-US" altLang="en-US" sz="900" dirty="0" smtClean="0"/>
          </a:p>
          <a:p>
            <a:pPr>
              <a:lnSpc>
                <a:spcPct val="90000"/>
              </a:lnSpc>
              <a:defRPr/>
            </a:pPr>
            <a:r>
              <a:rPr lang="en-US" altLang="en-US" dirty="0" smtClean="0"/>
              <a:t>Handling more than one confounder</a:t>
            </a:r>
          </a:p>
          <a:p>
            <a:pPr lvl="1">
              <a:lnSpc>
                <a:spcPct val="90000"/>
              </a:lnSpc>
              <a:defRPr/>
            </a:pPr>
            <a:r>
              <a:rPr lang="en-US" altLang="en-US" dirty="0" smtClean="0"/>
              <a:t>Minimal sufficient  adjustment set (MSAS)</a:t>
            </a:r>
          </a:p>
          <a:p>
            <a:pPr lvl="1">
              <a:lnSpc>
                <a:spcPct val="90000"/>
              </a:lnSpc>
              <a:defRPr/>
            </a:pPr>
            <a:endParaRPr lang="en-US" altLang="en-US" sz="900" dirty="0" smtClean="0"/>
          </a:p>
          <a:p>
            <a:pPr>
              <a:lnSpc>
                <a:spcPct val="90000"/>
              </a:lnSpc>
              <a:defRPr/>
            </a:pPr>
            <a:r>
              <a:rPr lang="en-US" altLang="en-US" dirty="0" smtClean="0"/>
              <a:t>Managing uncertainty in your DAGs</a:t>
            </a:r>
          </a:p>
          <a:p>
            <a:pPr lvl="1">
              <a:lnSpc>
                <a:spcPct val="90000"/>
              </a:lnSpc>
              <a:defRPr/>
            </a:pPr>
            <a:r>
              <a:rPr lang="en-US" altLang="en-US" dirty="0" smtClean="0"/>
              <a:t>Role of an analysis plan</a:t>
            </a:r>
          </a:p>
          <a:p>
            <a:pPr>
              <a:buFontTx/>
              <a:buNone/>
              <a:defRPr/>
            </a:pPr>
            <a:endParaRPr lang="en-US" altLang="en-US" sz="900" dirty="0" smtClean="0"/>
          </a:p>
          <a:p>
            <a:pPr>
              <a:defRPr/>
            </a:pPr>
            <a:r>
              <a:rPr lang="en-US" altLang="en-US" dirty="0" smtClean="0"/>
              <a:t>If time:</a:t>
            </a:r>
          </a:p>
          <a:p>
            <a:pPr lvl="1">
              <a:defRPr/>
            </a:pPr>
            <a:r>
              <a:rPr lang="en-US" altLang="en-US" dirty="0" smtClean="0"/>
              <a:t>Residual confounding; importance of overlap; quantitative bias analysis</a:t>
            </a:r>
          </a:p>
          <a:p>
            <a:pPr>
              <a:defRPr/>
            </a:pPr>
            <a:endParaRPr lang="en-US" altLang="en-US" sz="1000" dirty="0" smtClean="0"/>
          </a:p>
          <a:p>
            <a:pPr>
              <a:defRPr/>
            </a:pPr>
            <a:r>
              <a:rPr lang="en-US" altLang="en-US" dirty="0" smtClean="0"/>
              <a:t>Limitations of stratification</a:t>
            </a:r>
          </a:p>
          <a:p>
            <a:pPr lvl="1">
              <a:defRPr/>
            </a:pPr>
            <a:r>
              <a:rPr lang="en-US" altLang="en-US" dirty="0" smtClean="0"/>
              <a:t>Motivation for multivariable regression</a:t>
            </a:r>
          </a:p>
          <a:p>
            <a:pPr lvl="1">
              <a:defRPr/>
            </a:pPr>
            <a:endParaRPr lang="en-US" altLang="en-US" sz="500" dirty="0" smtClean="0"/>
          </a:p>
          <a:p>
            <a:pPr>
              <a:defRPr/>
            </a:pPr>
            <a:r>
              <a:rPr lang="en-US" altLang="en-US" dirty="0" smtClean="0"/>
              <a:t>Limitations of conventional conditioning approaches</a:t>
            </a:r>
          </a:p>
          <a:p>
            <a:pPr lvl="1">
              <a:defRPr/>
            </a:pPr>
            <a:r>
              <a:rPr lang="en-US" altLang="en-US" dirty="0" smtClean="0"/>
              <a:t>Motivation for other “non-conditioning” techniques </a:t>
            </a:r>
          </a:p>
          <a:p>
            <a:pPr lvl="1">
              <a:defRPr/>
            </a:pPr>
            <a:endParaRPr lang="en-US" altLang="en-US" dirty="0" smtClean="0"/>
          </a:p>
        </p:txBody>
      </p:sp>
      <p:sp>
        <p:nvSpPr>
          <p:cNvPr id="95235" name="Line 4"/>
          <p:cNvSpPr>
            <a:spLocks noChangeShapeType="1"/>
          </p:cNvSpPr>
          <p:nvPr/>
        </p:nvSpPr>
        <p:spPr bwMode="auto">
          <a:xfrm>
            <a:off x="0" y="5029200"/>
            <a:ext cx="381000" cy="0"/>
          </a:xfrm>
          <a:prstGeom prst="line">
            <a:avLst/>
          </a:prstGeom>
          <a:noFill/>
          <a:ln w="92075">
            <a:solidFill>
              <a:srgbClr val="FF0000"/>
            </a:solidFill>
            <a:round/>
            <a:headEnd/>
            <a:tailEnd type="triangle" w="med" len="med"/>
          </a:ln>
        </p:spPr>
        <p:txBody>
          <a:bodyPr lIns="95125" tIns="49148" rIns="95125" bIns="49148"/>
          <a:lstStyle/>
          <a:p>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5" name="Text Box 9"/>
          <p:cNvSpPr txBox="1">
            <a:spLocks noChangeArrowheads="1"/>
          </p:cNvSpPr>
          <p:nvPr/>
        </p:nvSpPr>
        <p:spPr bwMode="auto">
          <a:xfrm flipH="1">
            <a:off x="762000" y="61913"/>
            <a:ext cx="5486400" cy="8001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More than One Confounder</a:t>
            </a:r>
            <a:endParaRPr lang="en-US" sz="1600" dirty="0">
              <a:solidFill>
                <a:srgbClr val="000000"/>
              </a:solidFill>
              <a:latin typeface="Arial" charset="0"/>
            </a:endParaRPr>
          </a:p>
        </p:txBody>
      </p:sp>
      <p:sp>
        <p:nvSpPr>
          <p:cNvPr id="97282" name="Rectangle 10"/>
          <p:cNvSpPr>
            <a:spLocks noChangeArrowheads="1"/>
          </p:cNvSpPr>
          <p:nvPr/>
        </p:nvSpPr>
        <p:spPr bwMode="auto">
          <a:xfrm>
            <a:off x="0" y="720725"/>
            <a:ext cx="6172200" cy="1919288"/>
          </a:xfrm>
          <a:prstGeom prst="rect">
            <a:avLst/>
          </a:prstGeom>
          <a:noFill/>
          <a:ln w="9525">
            <a:noFill/>
            <a:miter lim="800000"/>
            <a:headEnd/>
            <a:tailEnd/>
          </a:ln>
        </p:spPr>
        <p:txBody>
          <a:bodyPr lIns="87312" tIns="42862" rIns="87312" bIns="42862"/>
          <a:lstStyle/>
          <a:p>
            <a:pPr marL="342900" indent="-342900" eaLnBrk="0" hangingPunct="0">
              <a:lnSpc>
                <a:spcPct val="70000"/>
              </a:lnSpc>
              <a:spcBef>
                <a:spcPct val="20000"/>
              </a:spcBef>
              <a:buFontTx/>
              <a:buChar char="•"/>
            </a:pPr>
            <a:endParaRPr lang="en-US" altLang="en-US" sz="2000">
              <a:latin typeface="Arial" charset="0"/>
            </a:endParaRPr>
          </a:p>
        </p:txBody>
      </p:sp>
      <p:sp>
        <p:nvSpPr>
          <p:cNvPr id="321547" name="Text Box 11"/>
          <p:cNvSpPr txBox="1">
            <a:spLocks noChangeArrowheads="1"/>
          </p:cNvSpPr>
          <p:nvPr/>
        </p:nvSpPr>
        <p:spPr bwMode="auto">
          <a:xfrm>
            <a:off x="152400" y="1039813"/>
            <a:ext cx="6324600" cy="1200150"/>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b="1" dirty="0">
                <a:solidFill>
                  <a:srgbClr val="000000"/>
                </a:solidFill>
                <a:latin typeface="Arial" charset="0"/>
              </a:rPr>
              <a:t>RQ:  Does </a:t>
            </a:r>
            <a:r>
              <a:rPr lang="en-US" b="1" i="1" dirty="0">
                <a:solidFill>
                  <a:srgbClr val="000000"/>
                </a:solidFill>
                <a:latin typeface="Arial" charset="0"/>
              </a:rPr>
              <a:t>Chlamydia pneumoniae</a:t>
            </a:r>
            <a:r>
              <a:rPr lang="en-US" b="1" dirty="0">
                <a:solidFill>
                  <a:srgbClr val="000000"/>
                </a:solidFill>
                <a:latin typeface="Arial" charset="0"/>
              </a:rPr>
              <a:t> infection cause coronary artery disease (CAD)?  </a:t>
            </a:r>
          </a:p>
        </p:txBody>
      </p:sp>
      <p:sp>
        <p:nvSpPr>
          <p:cNvPr id="97284" name="Rectangle 12"/>
          <p:cNvSpPr>
            <a:spLocks noChangeArrowheads="1"/>
          </p:cNvSpPr>
          <p:nvPr/>
        </p:nvSpPr>
        <p:spPr bwMode="auto">
          <a:xfrm>
            <a:off x="76200" y="7200900"/>
            <a:ext cx="4267200" cy="1920875"/>
          </a:xfrm>
          <a:prstGeom prst="rect">
            <a:avLst/>
          </a:prstGeom>
          <a:noFill/>
          <a:ln w="9525">
            <a:noFill/>
            <a:miter lim="800000"/>
            <a:headEnd/>
            <a:tailEnd/>
          </a:ln>
        </p:spPr>
        <p:txBody>
          <a:bodyPr lIns="87312" tIns="42862" rIns="87312" bIns="42862"/>
          <a:lstStyle/>
          <a:p>
            <a:pPr marL="342900" indent="-342900" eaLnBrk="0" hangingPunct="0">
              <a:spcBef>
                <a:spcPct val="20000"/>
              </a:spcBef>
              <a:buFontTx/>
              <a:buChar char="•"/>
            </a:pPr>
            <a:endParaRPr lang="en-US" altLang="en-US" sz="2000">
              <a:latin typeface="Arial" charset="0"/>
            </a:endParaRPr>
          </a:p>
        </p:txBody>
      </p:sp>
      <p:grpSp>
        <p:nvGrpSpPr>
          <p:cNvPr id="97285" name="Group 41"/>
          <p:cNvGrpSpPr>
            <a:grpSpLocks/>
          </p:cNvGrpSpPr>
          <p:nvPr/>
        </p:nvGrpSpPr>
        <p:grpSpPr bwMode="auto">
          <a:xfrm>
            <a:off x="381000" y="2854325"/>
            <a:ext cx="6019800" cy="4205288"/>
            <a:chOff x="240" y="1750"/>
            <a:chExt cx="3792" cy="2649"/>
          </a:xfrm>
        </p:grpSpPr>
        <p:sp>
          <p:nvSpPr>
            <p:cNvPr id="321538" name="Text Box 2"/>
            <p:cNvSpPr txBox="1">
              <a:spLocks noChangeArrowheads="1"/>
            </p:cNvSpPr>
            <p:nvPr/>
          </p:nvSpPr>
          <p:spPr bwMode="auto">
            <a:xfrm flipH="1">
              <a:off x="1008" y="2552"/>
              <a:ext cx="720" cy="102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Age</a:t>
              </a:r>
            </a:p>
            <a:p>
              <a:pPr algn="ctr" eaLnBrk="0" hangingPunct="0">
                <a:spcBef>
                  <a:spcPct val="50000"/>
                </a:spcBef>
                <a:defRPr/>
              </a:pPr>
              <a:endParaRPr lang="en-US" sz="3600" dirty="0">
                <a:solidFill>
                  <a:srgbClr val="000000"/>
                </a:solidFill>
                <a:latin typeface="Arial" charset="0"/>
              </a:endParaRPr>
            </a:p>
          </p:txBody>
        </p:sp>
        <p:sp>
          <p:nvSpPr>
            <p:cNvPr id="321539" name="Freeform 3"/>
            <p:cNvSpPr>
              <a:spLocks/>
            </p:cNvSpPr>
            <p:nvPr/>
          </p:nvSpPr>
          <p:spPr bwMode="auto">
            <a:xfrm rot="2714372">
              <a:off x="1214" y="2748"/>
              <a:ext cx="2207"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1540" name="Line 4"/>
            <p:cNvSpPr>
              <a:spLocks noChangeShapeType="1"/>
            </p:cNvSpPr>
            <p:nvPr/>
          </p:nvSpPr>
          <p:spPr bwMode="auto">
            <a:xfrm>
              <a:off x="2304" y="3984"/>
              <a:ext cx="816" cy="1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1541" name="Freeform 5"/>
            <p:cNvSpPr>
              <a:spLocks/>
            </p:cNvSpPr>
            <p:nvPr/>
          </p:nvSpPr>
          <p:spPr bwMode="auto">
            <a:xfrm rot="1139068" flipV="1">
              <a:off x="1533" y="3211"/>
              <a:ext cx="1835"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1542" name="Text Box 6"/>
            <p:cNvSpPr txBox="1">
              <a:spLocks noChangeArrowheads="1"/>
            </p:cNvSpPr>
            <p:nvPr/>
          </p:nvSpPr>
          <p:spPr bwMode="auto">
            <a:xfrm>
              <a:off x="2448" y="3992"/>
              <a:ext cx="432" cy="40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a:t>
              </a:r>
              <a:endParaRPr lang="en-US" sz="900" b="1" dirty="0">
                <a:solidFill>
                  <a:srgbClr val="000000"/>
                </a:solidFill>
                <a:latin typeface="Arial" charset="0"/>
              </a:endParaRPr>
            </a:p>
          </p:txBody>
        </p:sp>
        <p:sp>
          <p:nvSpPr>
            <p:cNvPr id="321543" name="Text Box 7"/>
            <p:cNvSpPr txBox="1">
              <a:spLocks noChangeArrowheads="1"/>
            </p:cNvSpPr>
            <p:nvPr/>
          </p:nvSpPr>
          <p:spPr bwMode="auto">
            <a:xfrm flipH="1">
              <a:off x="960" y="3596"/>
              <a:ext cx="1296" cy="75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i="1" dirty="0">
                  <a:solidFill>
                    <a:srgbClr val="000000"/>
                  </a:solidFill>
                  <a:latin typeface="Arial" charset="0"/>
                </a:rPr>
                <a:t>Chlamydia pneumoniae</a:t>
              </a:r>
              <a:r>
                <a:rPr lang="en-US" dirty="0">
                  <a:solidFill>
                    <a:srgbClr val="000000"/>
                  </a:solidFill>
                  <a:latin typeface="Arial" charset="0"/>
                </a:rPr>
                <a:t> </a:t>
              </a:r>
              <a:r>
                <a:rPr lang="en-US" b="1" dirty="0">
                  <a:solidFill>
                    <a:srgbClr val="000000"/>
                  </a:solidFill>
                  <a:latin typeface="Arial" charset="0"/>
                </a:rPr>
                <a:t>infection</a:t>
              </a:r>
              <a:r>
                <a:rPr lang="en-US" sz="1400" b="1" i="1" dirty="0">
                  <a:solidFill>
                    <a:srgbClr val="000000"/>
                  </a:solidFill>
                  <a:latin typeface="Arial" charset="0"/>
                </a:rPr>
                <a:t> </a:t>
              </a:r>
              <a:endParaRPr lang="en-US" sz="3600" dirty="0">
                <a:solidFill>
                  <a:srgbClr val="000000"/>
                </a:solidFill>
                <a:latin typeface="Arial" charset="0"/>
              </a:endParaRPr>
            </a:p>
          </p:txBody>
        </p:sp>
        <p:sp>
          <p:nvSpPr>
            <p:cNvPr id="321544" name="Text Box 8"/>
            <p:cNvSpPr txBox="1">
              <a:spLocks noChangeArrowheads="1"/>
            </p:cNvSpPr>
            <p:nvPr/>
          </p:nvSpPr>
          <p:spPr bwMode="auto">
            <a:xfrm flipH="1">
              <a:off x="3168" y="3545"/>
              <a:ext cx="864" cy="8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CAD</a:t>
              </a:r>
            </a:p>
            <a:p>
              <a:pPr algn="ctr" eaLnBrk="0" hangingPunct="0">
                <a:spcBef>
                  <a:spcPct val="50000"/>
                </a:spcBef>
                <a:defRPr/>
              </a:pPr>
              <a:endParaRPr lang="en-US" sz="1600" dirty="0">
                <a:solidFill>
                  <a:srgbClr val="000000"/>
                </a:solidFill>
                <a:latin typeface="Arial" charset="0"/>
              </a:endParaRPr>
            </a:p>
          </p:txBody>
        </p:sp>
        <p:sp>
          <p:nvSpPr>
            <p:cNvPr id="321549" name="Text Box 13"/>
            <p:cNvSpPr txBox="1">
              <a:spLocks noChangeArrowheads="1"/>
            </p:cNvSpPr>
            <p:nvPr/>
          </p:nvSpPr>
          <p:spPr bwMode="auto">
            <a:xfrm flipH="1">
              <a:off x="240" y="1750"/>
              <a:ext cx="1104" cy="102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Smoking</a:t>
              </a:r>
            </a:p>
            <a:p>
              <a:pPr algn="ctr" eaLnBrk="0" hangingPunct="0">
                <a:spcBef>
                  <a:spcPct val="50000"/>
                </a:spcBef>
                <a:defRPr/>
              </a:pPr>
              <a:endParaRPr lang="en-US" sz="3600" dirty="0">
                <a:solidFill>
                  <a:srgbClr val="000000"/>
                </a:solidFill>
                <a:latin typeface="Arial" charset="0"/>
              </a:endParaRPr>
            </a:p>
          </p:txBody>
        </p:sp>
        <p:sp>
          <p:nvSpPr>
            <p:cNvPr id="321550" name="Freeform 14"/>
            <p:cNvSpPr>
              <a:spLocks/>
            </p:cNvSpPr>
            <p:nvPr/>
          </p:nvSpPr>
          <p:spPr bwMode="auto">
            <a:xfrm rot="4624524">
              <a:off x="-35" y="2818"/>
              <a:ext cx="1568"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1551" name="Freeform 15"/>
            <p:cNvSpPr>
              <a:spLocks/>
            </p:cNvSpPr>
            <p:nvPr/>
          </p:nvSpPr>
          <p:spPr bwMode="auto">
            <a:xfrm rot="2524010" flipV="1">
              <a:off x="1397" y="3214"/>
              <a:ext cx="446"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1552" name="Freeform 16"/>
            <p:cNvSpPr>
              <a:spLocks/>
            </p:cNvSpPr>
            <p:nvPr/>
          </p:nvSpPr>
          <p:spPr bwMode="auto">
            <a:xfrm rot="1970468" flipH="1">
              <a:off x="1020" y="2347"/>
              <a:ext cx="394"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7" name="Rectangle 1026"/>
          <p:cNvSpPr>
            <a:spLocks noGrp="1" noChangeArrowheads="1"/>
          </p:cNvSpPr>
          <p:nvPr>
            <p:ph type="title"/>
          </p:nvPr>
        </p:nvSpPr>
        <p:spPr>
          <a:xfrm>
            <a:off x="0" y="0"/>
            <a:ext cx="6858000" cy="1120775"/>
          </a:xfrm>
        </p:spPr>
        <p:txBody>
          <a:bodyPr/>
          <a:lstStyle/>
          <a:p>
            <a:r>
              <a:rPr lang="en-US" altLang="en-US" smtClean="0"/>
              <a:t>Stratifying by Multiple Confounders </a:t>
            </a:r>
          </a:p>
        </p:txBody>
      </p:sp>
      <p:sp>
        <p:nvSpPr>
          <p:cNvPr id="17448" name="Rectangle 1027"/>
          <p:cNvSpPr>
            <a:spLocks noGrp="1" noChangeArrowheads="1"/>
          </p:cNvSpPr>
          <p:nvPr>
            <p:ph type="body" idx="1"/>
          </p:nvPr>
        </p:nvSpPr>
        <p:spPr>
          <a:xfrm>
            <a:off x="381000" y="-1371600"/>
            <a:ext cx="6248400" cy="5826125"/>
          </a:xfrm>
        </p:spPr>
        <p:txBody>
          <a:bodyPr/>
          <a:lstStyle/>
          <a:p>
            <a:endParaRPr lang="en-US" altLang="en-US" smtClean="0"/>
          </a:p>
          <a:p>
            <a:endParaRPr lang="en-US" altLang="en-US" smtClean="0"/>
          </a:p>
          <a:p>
            <a:endParaRPr lang="en-US" altLang="en-US" smtClean="0"/>
          </a:p>
          <a:p>
            <a:endParaRPr lang="en-US" altLang="en-US" smtClean="0"/>
          </a:p>
          <a:p>
            <a:pPr>
              <a:buFont typeface="Symbol" pitchFamily="18" charset="2"/>
              <a:buNone/>
            </a:pPr>
            <a:endParaRPr lang="en-US" altLang="en-US" sz="2400" b="1" smtClean="0"/>
          </a:p>
          <a:p>
            <a:pPr>
              <a:buFont typeface="Symbol" pitchFamily="18" charset="2"/>
              <a:buNone/>
            </a:pPr>
            <a:endParaRPr lang="en-US" altLang="en-US" sz="2400" b="1" smtClean="0"/>
          </a:p>
          <a:p>
            <a:pPr>
              <a:buFont typeface="Symbol" pitchFamily="18" charset="2"/>
              <a:buNone/>
            </a:pPr>
            <a:endParaRPr lang="en-US" altLang="en-US" sz="2400" b="1" smtClean="0"/>
          </a:p>
          <a:p>
            <a:pPr>
              <a:buFont typeface="Symbol" pitchFamily="18" charset="2"/>
              <a:buNone/>
            </a:pPr>
            <a:r>
              <a:rPr lang="en-US" altLang="en-US" sz="2400" b="1" smtClean="0"/>
              <a:t>Confounders:</a:t>
            </a:r>
            <a:r>
              <a:rPr lang="en-US" altLang="en-US" smtClean="0"/>
              <a:t>  </a:t>
            </a:r>
            <a:r>
              <a:rPr lang="en-US" altLang="en-US" b="1" smtClean="0"/>
              <a:t>Age and Smoking</a:t>
            </a:r>
            <a:endParaRPr lang="en-US" altLang="en-US" smtClean="0"/>
          </a:p>
          <a:p>
            <a:r>
              <a:rPr lang="en-US" altLang="en-US" smtClean="0"/>
              <a:t>Because the confounders are occurring together in nature, we seek to control for them simultaneously</a:t>
            </a:r>
          </a:p>
          <a:p>
            <a:endParaRPr lang="en-US" altLang="en-US" smtClean="0"/>
          </a:p>
          <a:p>
            <a:r>
              <a:rPr lang="en-US" altLang="en-US" smtClean="0"/>
              <a:t>To control for multiple confounders simultaneously, must construct mutually exclusive and exhaustive strata:</a:t>
            </a:r>
          </a:p>
          <a:p>
            <a:endParaRPr lang="en-US" altLang="en-US" smtClean="0"/>
          </a:p>
          <a:p>
            <a:endParaRPr lang="en-US" altLang="en-US" smtClean="0"/>
          </a:p>
          <a:p>
            <a:pPr lvl="2"/>
            <a:endParaRPr lang="en-US" altLang="en-US" smtClean="0"/>
          </a:p>
        </p:txBody>
      </p:sp>
      <p:graphicFrame>
        <p:nvGraphicFramePr>
          <p:cNvPr id="17446" name="Object 38"/>
          <p:cNvGraphicFramePr>
            <a:graphicFrameLocks noChangeAspect="1"/>
          </p:cNvGraphicFramePr>
          <p:nvPr/>
        </p:nvGraphicFramePr>
        <p:xfrm>
          <a:off x="685800" y="4495800"/>
          <a:ext cx="5603875" cy="2233613"/>
        </p:xfrm>
        <a:graphic>
          <a:graphicData uri="http://schemas.openxmlformats.org/presentationml/2006/ole">
            <mc:AlternateContent xmlns:mc="http://schemas.openxmlformats.org/markup-compatibility/2006">
              <mc:Choice xmlns:v="urn:schemas-microsoft-com:vml" Requires="v">
                <p:oleObj spid="_x0000_s17468" name="Document" r:id="rId4" imgW="5484876" imgH="2095500" progId="Word.Document.8">
                  <p:embed/>
                </p:oleObj>
              </mc:Choice>
              <mc:Fallback>
                <p:oleObj name="Document" r:id="rId4" imgW="5484876" imgH="2095500" progId="Word.Document.8">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495800"/>
                        <a:ext cx="5603875" cy="2233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78" name="Rectangle 2"/>
          <p:cNvSpPr>
            <a:spLocks noGrp="1" noChangeArrowheads="1"/>
          </p:cNvSpPr>
          <p:nvPr>
            <p:ph type="title"/>
          </p:nvPr>
        </p:nvSpPr>
        <p:spPr>
          <a:xfrm>
            <a:off x="-152400" y="609600"/>
            <a:ext cx="7162800" cy="473075"/>
          </a:xfrm>
        </p:spPr>
        <p:txBody>
          <a:bodyPr lIns="87312" tIns="42862" rIns="87312" bIns="42862" anchor="b"/>
          <a:lstStyle/>
          <a:p>
            <a:pPr defTabSz="803275"/>
            <a:r>
              <a:rPr lang="en-US" altLang="en-US" smtClean="0"/>
              <a:t>Because Confounders Operate Together in Nature, Joint Stratification is Needed</a:t>
            </a:r>
          </a:p>
        </p:txBody>
      </p:sp>
      <p:sp>
        <p:nvSpPr>
          <p:cNvPr id="18679" name="Text Box 3"/>
          <p:cNvSpPr txBox="1">
            <a:spLocks noChangeArrowheads="1"/>
          </p:cNvSpPr>
          <p:nvPr/>
        </p:nvSpPr>
        <p:spPr bwMode="auto">
          <a:xfrm>
            <a:off x="0" y="1200150"/>
            <a:ext cx="1752600" cy="523875"/>
          </a:xfrm>
          <a:prstGeom prst="rect">
            <a:avLst/>
          </a:prstGeom>
          <a:noFill/>
          <a:ln w="9525">
            <a:noFill/>
            <a:miter lim="800000"/>
            <a:headEnd/>
            <a:tailEnd/>
          </a:ln>
        </p:spPr>
        <p:txBody>
          <a:bodyPr>
            <a:spAutoFit/>
          </a:bodyPr>
          <a:lstStyle/>
          <a:p>
            <a:pPr eaLnBrk="0" hangingPunct="0">
              <a:spcBef>
                <a:spcPct val="50000"/>
              </a:spcBef>
            </a:pPr>
            <a:r>
              <a:rPr lang="en-US" altLang="en-US" sz="2800" b="1">
                <a:latin typeface="Arial" charset="0"/>
              </a:rPr>
              <a:t>Crude</a:t>
            </a:r>
            <a:endParaRPr lang="en-US" altLang="en-US" sz="1600"/>
          </a:p>
        </p:txBody>
      </p:sp>
      <p:sp>
        <p:nvSpPr>
          <p:cNvPr id="18680" name="Text Box 4"/>
          <p:cNvSpPr txBox="1">
            <a:spLocks noChangeArrowheads="1"/>
          </p:cNvSpPr>
          <p:nvPr/>
        </p:nvSpPr>
        <p:spPr bwMode="auto">
          <a:xfrm>
            <a:off x="0" y="2720975"/>
            <a:ext cx="1752600" cy="523875"/>
          </a:xfrm>
          <a:prstGeom prst="rect">
            <a:avLst/>
          </a:prstGeom>
          <a:noFill/>
          <a:ln w="9525">
            <a:noFill/>
            <a:miter lim="800000"/>
            <a:headEnd/>
            <a:tailEnd/>
          </a:ln>
        </p:spPr>
        <p:txBody>
          <a:bodyPr>
            <a:spAutoFit/>
          </a:bodyPr>
          <a:lstStyle/>
          <a:p>
            <a:pPr eaLnBrk="0" hangingPunct="0">
              <a:spcBef>
                <a:spcPct val="50000"/>
              </a:spcBef>
            </a:pPr>
            <a:r>
              <a:rPr lang="en-US" altLang="en-US" sz="2800" b="1">
                <a:latin typeface="Arial" charset="0"/>
              </a:rPr>
              <a:t>Stratified</a:t>
            </a:r>
            <a:endParaRPr lang="en-US" altLang="en-US" sz="1600"/>
          </a:p>
        </p:txBody>
      </p:sp>
      <p:sp>
        <p:nvSpPr>
          <p:cNvPr id="18681" name="Text Box 5"/>
          <p:cNvSpPr txBox="1">
            <a:spLocks noChangeArrowheads="1"/>
          </p:cNvSpPr>
          <p:nvPr/>
        </p:nvSpPr>
        <p:spPr bwMode="auto">
          <a:xfrm>
            <a:off x="228600" y="3360738"/>
            <a:ext cx="1600200" cy="369887"/>
          </a:xfrm>
          <a:prstGeom prst="rect">
            <a:avLst/>
          </a:prstGeom>
          <a:noFill/>
          <a:ln w="9525">
            <a:noFill/>
            <a:miter lim="800000"/>
            <a:headEnd/>
            <a:tailEnd/>
          </a:ln>
        </p:spPr>
        <p:txBody>
          <a:bodyPr>
            <a:spAutoFit/>
          </a:bodyPr>
          <a:lstStyle/>
          <a:p>
            <a:pPr eaLnBrk="0" hangingPunct="0">
              <a:spcBef>
                <a:spcPct val="50000"/>
              </a:spcBef>
            </a:pPr>
            <a:r>
              <a:rPr lang="en-US" altLang="en-US" sz="1800" b="1"/>
              <a:t>&lt;40 smokers</a:t>
            </a:r>
            <a:endParaRPr lang="en-US" altLang="en-US"/>
          </a:p>
        </p:txBody>
      </p:sp>
      <p:sp>
        <p:nvSpPr>
          <p:cNvPr id="18682" name="Text Box 6"/>
          <p:cNvSpPr txBox="1">
            <a:spLocks noChangeArrowheads="1"/>
          </p:cNvSpPr>
          <p:nvPr/>
        </p:nvSpPr>
        <p:spPr bwMode="auto">
          <a:xfrm>
            <a:off x="4419600" y="5761038"/>
            <a:ext cx="2438400" cy="369887"/>
          </a:xfrm>
          <a:prstGeom prst="rect">
            <a:avLst/>
          </a:prstGeom>
          <a:noFill/>
          <a:ln w="9525">
            <a:noFill/>
            <a:miter lim="800000"/>
            <a:headEnd/>
            <a:tailEnd/>
          </a:ln>
        </p:spPr>
        <p:txBody>
          <a:bodyPr>
            <a:spAutoFit/>
          </a:bodyPr>
          <a:lstStyle/>
          <a:p>
            <a:pPr eaLnBrk="0" hangingPunct="0">
              <a:spcBef>
                <a:spcPct val="50000"/>
              </a:spcBef>
            </a:pPr>
            <a:r>
              <a:rPr lang="en-US" altLang="en-US" sz="1800" b="1"/>
              <a:t>&gt;60 non-smokers</a:t>
            </a:r>
            <a:endParaRPr lang="en-US" altLang="en-US" sz="1600"/>
          </a:p>
        </p:txBody>
      </p:sp>
      <p:sp>
        <p:nvSpPr>
          <p:cNvPr id="18683" name="Text Box 7"/>
          <p:cNvSpPr txBox="1">
            <a:spLocks noChangeArrowheads="1"/>
          </p:cNvSpPr>
          <p:nvPr/>
        </p:nvSpPr>
        <p:spPr bwMode="auto">
          <a:xfrm>
            <a:off x="2133600" y="5761038"/>
            <a:ext cx="2133600" cy="369887"/>
          </a:xfrm>
          <a:prstGeom prst="rect">
            <a:avLst/>
          </a:prstGeom>
          <a:noFill/>
          <a:ln w="9525">
            <a:noFill/>
            <a:miter lim="800000"/>
            <a:headEnd/>
            <a:tailEnd/>
          </a:ln>
        </p:spPr>
        <p:txBody>
          <a:bodyPr>
            <a:spAutoFit/>
          </a:bodyPr>
          <a:lstStyle/>
          <a:p>
            <a:pPr eaLnBrk="0" hangingPunct="0">
              <a:spcBef>
                <a:spcPct val="50000"/>
              </a:spcBef>
            </a:pPr>
            <a:r>
              <a:rPr lang="en-US" altLang="en-US" sz="1800" b="1"/>
              <a:t>40-60 non-smokers</a:t>
            </a:r>
          </a:p>
        </p:txBody>
      </p:sp>
      <p:graphicFrame>
        <p:nvGraphicFramePr>
          <p:cNvPr id="18671" name="Object 239"/>
          <p:cNvGraphicFramePr>
            <a:graphicFrameLocks noChangeAspect="1"/>
          </p:cNvGraphicFramePr>
          <p:nvPr/>
        </p:nvGraphicFramePr>
        <p:xfrm>
          <a:off x="0" y="3921125"/>
          <a:ext cx="2324100" cy="2225675"/>
        </p:xfrm>
        <a:graphic>
          <a:graphicData uri="http://schemas.openxmlformats.org/presentationml/2006/ole">
            <mc:AlternateContent xmlns:mc="http://schemas.openxmlformats.org/markup-compatibility/2006">
              <mc:Choice xmlns:v="urn:schemas-microsoft-com:vml" Requires="v">
                <p:oleObj spid="_x0000_s18825" name="Document" r:id="rId4" imgW="2368296" imgH="2080260" progId="Word.Document.8">
                  <p:embed/>
                </p:oleObj>
              </mc:Choice>
              <mc:Fallback>
                <p:oleObj name="Document" r:id="rId4" imgW="2368296" imgH="2080260" progId="Word.Document.8">
                  <p:embed/>
                  <p:pic>
                    <p:nvPicPr>
                      <p:cNvPr id="0" name="Picture 2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21125"/>
                        <a:ext cx="2324100" cy="222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684" name="Text Box 9"/>
          <p:cNvSpPr txBox="1">
            <a:spLocks noChangeArrowheads="1"/>
          </p:cNvSpPr>
          <p:nvPr/>
        </p:nvSpPr>
        <p:spPr bwMode="auto">
          <a:xfrm>
            <a:off x="0" y="5761038"/>
            <a:ext cx="2133600" cy="369887"/>
          </a:xfrm>
          <a:prstGeom prst="rect">
            <a:avLst/>
          </a:prstGeom>
          <a:noFill/>
          <a:ln w="9525">
            <a:noFill/>
            <a:miter lim="800000"/>
            <a:headEnd/>
            <a:tailEnd/>
          </a:ln>
        </p:spPr>
        <p:txBody>
          <a:bodyPr>
            <a:spAutoFit/>
          </a:bodyPr>
          <a:lstStyle/>
          <a:p>
            <a:pPr eaLnBrk="0" hangingPunct="0">
              <a:spcBef>
                <a:spcPct val="50000"/>
              </a:spcBef>
            </a:pPr>
            <a:r>
              <a:rPr lang="en-US" altLang="en-US" sz="1800" b="1"/>
              <a:t>&lt;40 non-smokers</a:t>
            </a:r>
          </a:p>
        </p:txBody>
      </p:sp>
      <p:sp>
        <p:nvSpPr>
          <p:cNvPr id="18685" name="Text Box 10"/>
          <p:cNvSpPr txBox="1">
            <a:spLocks noChangeArrowheads="1"/>
          </p:cNvSpPr>
          <p:nvPr/>
        </p:nvSpPr>
        <p:spPr bwMode="auto">
          <a:xfrm>
            <a:off x="2286000" y="3360738"/>
            <a:ext cx="1600200" cy="369887"/>
          </a:xfrm>
          <a:prstGeom prst="rect">
            <a:avLst/>
          </a:prstGeom>
          <a:noFill/>
          <a:ln w="9525">
            <a:noFill/>
            <a:miter lim="800000"/>
            <a:headEnd/>
            <a:tailEnd/>
          </a:ln>
        </p:spPr>
        <p:txBody>
          <a:bodyPr>
            <a:spAutoFit/>
          </a:bodyPr>
          <a:lstStyle/>
          <a:p>
            <a:pPr eaLnBrk="0" hangingPunct="0">
              <a:spcBef>
                <a:spcPct val="50000"/>
              </a:spcBef>
            </a:pPr>
            <a:r>
              <a:rPr lang="en-US" altLang="en-US" sz="1800" b="1"/>
              <a:t>40-60 smokers</a:t>
            </a:r>
            <a:endParaRPr lang="en-US" altLang="en-US"/>
          </a:p>
        </p:txBody>
      </p:sp>
      <p:sp>
        <p:nvSpPr>
          <p:cNvPr id="18686" name="Text Box 11"/>
          <p:cNvSpPr txBox="1">
            <a:spLocks noChangeArrowheads="1"/>
          </p:cNvSpPr>
          <p:nvPr/>
        </p:nvSpPr>
        <p:spPr bwMode="auto">
          <a:xfrm>
            <a:off x="4572000" y="3360738"/>
            <a:ext cx="1828800" cy="369887"/>
          </a:xfrm>
          <a:prstGeom prst="rect">
            <a:avLst/>
          </a:prstGeom>
          <a:noFill/>
          <a:ln w="9525">
            <a:noFill/>
            <a:miter lim="800000"/>
            <a:headEnd/>
            <a:tailEnd/>
          </a:ln>
        </p:spPr>
        <p:txBody>
          <a:bodyPr>
            <a:spAutoFit/>
          </a:bodyPr>
          <a:lstStyle/>
          <a:p>
            <a:pPr eaLnBrk="0" hangingPunct="0">
              <a:spcBef>
                <a:spcPct val="50000"/>
              </a:spcBef>
            </a:pPr>
            <a:r>
              <a:rPr lang="en-US" altLang="en-US" sz="1800" b="1"/>
              <a:t>&gt;60 smokers</a:t>
            </a:r>
            <a:endParaRPr lang="en-US" altLang="en-US"/>
          </a:p>
        </p:txBody>
      </p:sp>
      <p:sp>
        <p:nvSpPr>
          <p:cNvPr id="323596" name="Line 12"/>
          <p:cNvSpPr>
            <a:spLocks noChangeShapeType="1"/>
          </p:cNvSpPr>
          <p:nvPr/>
        </p:nvSpPr>
        <p:spPr bwMode="auto">
          <a:xfrm flipH="1">
            <a:off x="1828800" y="2560638"/>
            <a:ext cx="2133600" cy="800100"/>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wrap="none" anchor="ctr">
            <a:spAutoFit/>
          </a:bodyPr>
          <a:lstStyle/>
          <a:p>
            <a:pPr eaLnBrk="0" hangingPunct="0">
              <a:defRPr/>
            </a:pPr>
            <a:endParaRPr lang="en-US" dirty="0"/>
          </a:p>
        </p:txBody>
      </p:sp>
      <p:sp>
        <p:nvSpPr>
          <p:cNvPr id="323597" name="Line 13"/>
          <p:cNvSpPr>
            <a:spLocks noChangeShapeType="1"/>
          </p:cNvSpPr>
          <p:nvPr/>
        </p:nvSpPr>
        <p:spPr bwMode="auto">
          <a:xfrm flipH="1">
            <a:off x="3733800" y="2560638"/>
            <a:ext cx="228600" cy="719137"/>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3598" name="Line 14"/>
          <p:cNvSpPr>
            <a:spLocks noChangeShapeType="1"/>
          </p:cNvSpPr>
          <p:nvPr/>
        </p:nvSpPr>
        <p:spPr bwMode="auto">
          <a:xfrm>
            <a:off x="3962400" y="2560638"/>
            <a:ext cx="1066800" cy="639762"/>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3599" name="Line 15"/>
          <p:cNvSpPr>
            <a:spLocks noChangeShapeType="1"/>
          </p:cNvSpPr>
          <p:nvPr/>
        </p:nvSpPr>
        <p:spPr bwMode="auto">
          <a:xfrm flipH="1">
            <a:off x="2209800" y="2560638"/>
            <a:ext cx="1828800" cy="800100"/>
          </a:xfrm>
          <a:prstGeom prst="line">
            <a:avLst/>
          </a:prstGeom>
          <a:noFill/>
          <a:ln w="31750">
            <a:solidFill>
              <a:schemeClr val="tx1"/>
            </a:solidFill>
            <a:round/>
            <a:headEnd/>
            <a:tailEnd/>
          </a:ln>
          <a:effectLst>
            <a:outerShdw dist="107763" dir="2700000" algn="ctr" rotWithShape="0">
              <a:schemeClr val="bg2"/>
            </a:outerShdw>
          </a:effectLst>
        </p:spPr>
        <p:txBody>
          <a:bodyPr wrap="none" anchor="ctr">
            <a:spAutoFit/>
          </a:bodyPr>
          <a:lstStyle/>
          <a:p>
            <a:pPr eaLnBrk="0" hangingPunct="0">
              <a:defRPr/>
            </a:pPr>
            <a:endParaRPr lang="en-US" dirty="0"/>
          </a:p>
        </p:txBody>
      </p:sp>
      <p:sp>
        <p:nvSpPr>
          <p:cNvPr id="323600" name="Line 16"/>
          <p:cNvSpPr>
            <a:spLocks noChangeShapeType="1"/>
          </p:cNvSpPr>
          <p:nvPr/>
        </p:nvSpPr>
        <p:spPr bwMode="auto">
          <a:xfrm>
            <a:off x="3962400" y="2560638"/>
            <a:ext cx="304800" cy="800100"/>
          </a:xfrm>
          <a:prstGeom prst="line">
            <a:avLst/>
          </a:prstGeom>
          <a:noFill/>
          <a:ln w="31750">
            <a:solidFill>
              <a:schemeClr val="tx1"/>
            </a:solidFill>
            <a:round/>
            <a:headEnd/>
            <a:tailEn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3601" name="Line 17"/>
          <p:cNvSpPr>
            <a:spLocks noChangeShapeType="1"/>
          </p:cNvSpPr>
          <p:nvPr/>
        </p:nvSpPr>
        <p:spPr bwMode="auto">
          <a:xfrm flipH="1">
            <a:off x="1905000" y="3352800"/>
            <a:ext cx="304800" cy="2517775"/>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3602" name="Line 18"/>
          <p:cNvSpPr>
            <a:spLocks noChangeShapeType="1"/>
          </p:cNvSpPr>
          <p:nvPr/>
        </p:nvSpPr>
        <p:spPr bwMode="auto">
          <a:xfrm flipH="1">
            <a:off x="4114800" y="3279775"/>
            <a:ext cx="152400" cy="2667000"/>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3603" name="Line 19"/>
          <p:cNvSpPr>
            <a:spLocks noChangeShapeType="1"/>
          </p:cNvSpPr>
          <p:nvPr/>
        </p:nvSpPr>
        <p:spPr bwMode="auto">
          <a:xfrm>
            <a:off x="3962400" y="2560638"/>
            <a:ext cx="533400" cy="800100"/>
          </a:xfrm>
          <a:prstGeom prst="line">
            <a:avLst/>
          </a:prstGeom>
          <a:noFill/>
          <a:ln w="57150">
            <a:solidFill>
              <a:schemeClr val="tx1"/>
            </a:solidFill>
            <a:round/>
            <a:headEnd/>
            <a:tailEn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23604" name="Line 20"/>
          <p:cNvSpPr>
            <a:spLocks noChangeShapeType="1"/>
          </p:cNvSpPr>
          <p:nvPr/>
        </p:nvSpPr>
        <p:spPr bwMode="auto">
          <a:xfrm>
            <a:off x="4495800" y="3360738"/>
            <a:ext cx="76200" cy="2239962"/>
          </a:xfrm>
          <a:prstGeom prst="line">
            <a:avLst/>
          </a:prstGeom>
          <a:noFill/>
          <a:ln w="44450">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graphicFrame>
        <p:nvGraphicFramePr>
          <p:cNvPr id="18672" name="Object 240"/>
          <p:cNvGraphicFramePr>
            <a:graphicFrameLocks/>
          </p:cNvGraphicFramePr>
          <p:nvPr/>
        </p:nvGraphicFramePr>
        <p:xfrm>
          <a:off x="152400" y="1439863"/>
          <a:ext cx="6350000" cy="1412875"/>
        </p:xfrm>
        <a:graphic>
          <a:graphicData uri="http://schemas.openxmlformats.org/presentationml/2006/ole">
            <mc:AlternateContent xmlns:mc="http://schemas.openxmlformats.org/markup-compatibility/2006">
              <mc:Choice xmlns:v="urn:schemas-microsoft-com:vml" Requires="v">
                <p:oleObj spid="_x0000_s18826" name="Document" r:id="rId6" imgW="5333249" imgH="1085568" progId="Word.Document.8">
                  <p:embed/>
                </p:oleObj>
              </mc:Choice>
              <mc:Fallback>
                <p:oleObj name="Document" r:id="rId6" imgW="5333249" imgH="1085568" progId="Word.Document.8">
                  <p:embed/>
                  <p:pic>
                    <p:nvPicPr>
                      <p:cNvPr id="0" name="Picture 24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439863"/>
                        <a:ext cx="6350000"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73" name="Object 241"/>
          <p:cNvGraphicFramePr>
            <a:graphicFrameLocks noChangeAspect="1"/>
          </p:cNvGraphicFramePr>
          <p:nvPr/>
        </p:nvGraphicFramePr>
        <p:xfrm>
          <a:off x="2057400" y="3921125"/>
          <a:ext cx="2324100" cy="2225675"/>
        </p:xfrm>
        <a:graphic>
          <a:graphicData uri="http://schemas.openxmlformats.org/presentationml/2006/ole">
            <mc:AlternateContent xmlns:mc="http://schemas.openxmlformats.org/markup-compatibility/2006">
              <mc:Choice xmlns:v="urn:schemas-microsoft-com:vml" Requires="v">
                <p:oleObj spid="_x0000_s18827" name="Document" r:id="rId8" imgW="2368296" imgH="2080260" progId="Word.Document.8">
                  <p:embed/>
                </p:oleObj>
              </mc:Choice>
              <mc:Fallback>
                <p:oleObj name="Document" r:id="rId8" imgW="2368296" imgH="2080260" progId="Word.Document.8">
                  <p:embed/>
                  <p:pic>
                    <p:nvPicPr>
                      <p:cNvPr id="0" name="Picture 2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3921125"/>
                        <a:ext cx="2324100" cy="222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74" name="Object 242"/>
          <p:cNvGraphicFramePr>
            <a:graphicFrameLocks noChangeAspect="1"/>
          </p:cNvGraphicFramePr>
          <p:nvPr/>
        </p:nvGraphicFramePr>
        <p:xfrm>
          <a:off x="4533900" y="3921125"/>
          <a:ext cx="2324100" cy="2225675"/>
        </p:xfrm>
        <a:graphic>
          <a:graphicData uri="http://schemas.openxmlformats.org/presentationml/2006/ole">
            <mc:AlternateContent xmlns:mc="http://schemas.openxmlformats.org/markup-compatibility/2006">
              <mc:Choice xmlns:v="urn:schemas-microsoft-com:vml" Requires="v">
                <p:oleObj spid="_x0000_s18828" name="Document" r:id="rId10" imgW="2368296" imgH="2080260" progId="Word.Document.8">
                  <p:embed/>
                </p:oleObj>
              </mc:Choice>
              <mc:Fallback>
                <p:oleObj name="Document" r:id="rId10" imgW="2368296" imgH="2080260" progId="Word.Document.8">
                  <p:embed/>
                  <p:pic>
                    <p:nvPicPr>
                      <p:cNvPr id="0" name="Picture 2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3900" y="3921125"/>
                        <a:ext cx="2324100" cy="222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75" name="Object 243"/>
          <p:cNvGraphicFramePr>
            <a:graphicFrameLocks noChangeAspect="1"/>
          </p:cNvGraphicFramePr>
          <p:nvPr/>
        </p:nvGraphicFramePr>
        <p:xfrm>
          <a:off x="0" y="6248400"/>
          <a:ext cx="2324100" cy="2227263"/>
        </p:xfrm>
        <a:graphic>
          <a:graphicData uri="http://schemas.openxmlformats.org/presentationml/2006/ole">
            <mc:AlternateContent xmlns:mc="http://schemas.openxmlformats.org/markup-compatibility/2006">
              <mc:Choice xmlns:v="urn:schemas-microsoft-com:vml" Requires="v">
                <p:oleObj spid="_x0000_s18829" name="Document" r:id="rId11" imgW="2368296" imgH="2080260" progId="Word.Document.8">
                  <p:embed/>
                </p:oleObj>
              </mc:Choice>
              <mc:Fallback>
                <p:oleObj name="Document" r:id="rId11" imgW="2368296" imgH="2080260" progId="Word.Document.8">
                  <p:embed/>
                  <p:pic>
                    <p:nvPicPr>
                      <p:cNvPr id="0" name="Picture 2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324100" cy="222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76" name="Object 244"/>
          <p:cNvGraphicFramePr>
            <a:graphicFrameLocks noChangeAspect="1"/>
          </p:cNvGraphicFramePr>
          <p:nvPr/>
        </p:nvGraphicFramePr>
        <p:xfrm>
          <a:off x="2133600" y="6248400"/>
          <a:ext cx="2324100" cy="2227263"/>
        </p:xfrm>
        <a:graphic>
          <a:graphicData uri="http://schemas.openxmlformats.org/presentationml/2006/ole">
            <mc:AlternateContent xmlns:mc="http://schemas.openxmlformats.org/markup-compatibility/2006">
              <mc:Choice xmlns:v="urn:schemas-microsoft-com:vml" Requires="v">
                <p:oleObj spid="_x0000_s18830" name="Document" r:id="rId12" imgW="2368296" imgH="2080260" progId="Word.Document.8">
                  <p:embed/>
                </p:oleObj>
              </mc:Choice>
              <mc:Fallback>
                <p:oleObj name="Document" r:id="rId12" imgW="2368296" imgH="2080260" progId="Word.Document.8">
                  <p:embed/>
                  <p:pic>
                    <p:nvPicPr>
                      <p:cNvPr id="0" name="Picture 2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6248400"/>
                        <a:ext cx="2324100" cy="222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77" name="Object 245"/>
          <p:cNvGraphicFramePr>
            <a:graphicFrameLocks noChangeAspect="1"/>
          </p:cNvGraphicFramePr>
          <p:nvPr/>
        </p:nvGraphicFramePr>
        <p:xfrm>
          <a:off x="4533900" y="6248400"/>
          <a:ext cx="2324100" cy="2227263"/>
        </p:xfrm>
        <a:graphic>
          <a:graphicData uri="http://schemas.openxmlformats.org/presentationml/2006/ole">
            <mc:AlternateContent xmlns:mc="http://schemas.openxmlformats.org/markup-compatibility/2006">
              <mc:Choice xmlns:v="urn:schemas-microsoft-com:vml" Requires="v">
                <p:oleObj spid="_x0000_s18831" name="Document" r:id="rId13" imgW="2368296" imgH="2080260" progId="Word.Document.8">
                  <p:embed/>
                </p:oleObj>
              </mc:Choice>
              <mc:Fallback>
                <p:oleObj name="Document" r:id="rId13" imgW="2368296" imgH="2080260" progId="Word.Document.8">
                  <p:embed/>
                  <p:pic>
                    <p:nvPicPr>
                      <p:cNvPr id="0" name="Picture 2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3900" y="6248400"/>
                        <a:ext cx="2324100" cy="222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76200" y="7620000"/>
            <a:ext cx="6858000" cy="1446213"/>
          </a:xfrm>
          <a:prstGeom prst="rect">
            <a:avLst/>
          </a:prstGeom>
          <a:noFill/>
        </p:spPr>
        <p:txBody>
          <a:bodyPr>
            <a:spAutoFit/>
          </a:bodyPr>
          <a:lstStyle/>
          <a:p>
            <a:pPr eaLnBrk="0" hangingPunct="0">
              <a:defRPr/>
            </a:pPr>
            <a:r>
              <a:rPr lang="en-US" sz="2200" dirty="0">
                <a:latin typeface="+mj-lt"/>
              </a:rPr>
              <a:t>Next steps: </a:t>
            </a:r>
          </a:p>
          <a:p>
            <a:pPr marL="342900" indent="-342900" eaLnBrk="0" hangingPunct="0">
              <a:buFont typeface="Arial" panose="020B0604020202020204" pitchFamily="34" charset="0"/>
              <a:buChar char="•"/>
              <a:defRPr/>
            </a:pPr>
            <a:r>
              <a:rPr lang="en-US" sz="2200" dirty="0">
                <a:latin typeface="+mj-lt"/>
              </a:rPr>
              <a:t> Assess for interaction</a:t>
            </a:r>
          </a:p>
          <a:p>
            <a:pPr eaLnBrk="0" hangingPunct="0">
              <a:defRPr/>
            </a:pPr>
            <a:r>
              <a:rPr lang="en-US" sz="2200" dirty="0">
                <a:latin typeface="+mj-lt"/>
              </a:rPr>
              <a:t>   -- If present, describe stratum-specific estimates</a:t>
            </a:r>
          </a:p>
          <a:p>
            <a:pPr eaLnBrk="0" hangingPunct="0">
              <a:defRPr/>
            </a:pPr>
            <a:r>
              <a:rPr lang="en-US" sz="2200" dirty="0">
                <a:latin typeface="+mj-lt"/>
              </a:rPr>
              <a:t>   -- If absent, calculate the M-H summary estimator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endParaRPr lang="en-US" altLang="en-US" smtClean="0"/>
          </a:p>
        </p:txBody>
      </p:sp>
      <p:sp>
        <p:nvSpPr>
          <p:cNvPr id="105474" name="Rectangle 3"/>
          <p:cNvSpPr>
            <a:spLocks noGrp="1" noChangeArrowheads="1"/>
          </p:cNvSpPr>
          <p:nvPr>
            <p:ph type="body" idx="1"/>
          </p:nvPr>
        </p:nvSpPr>
        <p:spPr/>
        <p:txBody>
          <a:bodyPr/>
          <a:lstStyle/>
          <a:p>
            <a:endParaRPr lang="en-US" altLang="en-US" smtClean="0"/>
          </a:p>
        </p:txBody>
      </p:sp>
      <p:pic>
        <p:nvPicPr>
          <p:cNvPr id="105475" name="Picture 4" descr="CHD CAD"/>
          <p:cNvPicPr>
            <a:picLocks noChangeAspect="1" noChangeArrowheads="1"/>
          </p:cNvPicPr>
          <p:nvPr/>
        </p:nvPicPr>
        <p:blipFill>
          <a:blip r:embed="rId3"/>
          <a:srcRect/>
          <a:stretch>
            <a:fillRect/>
          </a:stretch>
        </p:blipFill>
        <p:spPr bwMode="auto">
          <a:xfrm>
            <a:off x="-315913" y="76200"/>
            <a:ext cx="7489826" cy="7772400"/>
          </a:xfrm>
          <a:prstGeom prst="rect">
            <a:avLst/>
          </a:prstGeom>
          <a:noFill/>
          <a:ln w="9525">
            <a:noFill/>
            <a:miter lim="800000"/>
            <a:headEnd/>
            <a:tailEnd/>
          </a:ln>
        </p:spPr>
      </p:pic>
      <p:sp>
        <p:nvSpPr>
          <p:cNvPr id="105476" name="Text Box 5"/>
          <p:cNvSpPr txBox="1">
            <a:spLocks noChangeArrowheads="1"/>
          </p:cNvSpPr>
          <p:nvPr/>
        </p:nvSpPr>
        <p:spPr bwMode="auto">
          <a:xfrm>
            <a:off x="609600" y="8839200"/>
            <a:ext cx="6477000" cy="461963"/>
          </a:xfrm>
          <a:prstGeom prst="rect">
            <a:avLst/>
          </a:prstGeom>
          <a:noFill/>
          <a:ln w="9525">
            <a:noFill/>
            <a:miter lim="800000"/>
            <a:headEnd/>
            <a:tailEnd/>
          </a:ln>
        </p:spPr>
        <p:txBody>
          <a:bodyPr>
            <a:spAutoFit/>
          </a:bodyPr>
          <a:lstStyle/>
          <a:p>
            <a:pPr eaLnBrk="0" hangingPunct="0">
              <a:spcBef>
                <a:spcPct val="50000"/>
              </a:spcBef>
            </a:pPr>
            <a:r>
              <a:rPr lang="en-US" altLang="en-US"/>
              <a:t>Murray et al. </a:t>
            </a:r>
            <a:r>
              <a:rPr lang="en-US" altLang="en-US" i="1"/>
              <a:t>Population Health Metrics</a:t>
            </a:r>
            <a:r>
              <a:rPr lang="en-US" altLang="en-US"/>
              <a:t> 2003</a:t>
            </a:r>
          </a:p>
        </p:txBody>
      </p:sp>
      <p:sp>
        <p:nvSpPr>
          <p:cNvPr id="105477" name="Text Box 7"/>
          <p:cNvSpPr txBox="1">
            <a:spLocks noChangeArrowheads="1"/>
          </p:cNvSpPr>
          <p:nvPr/>
        </p:nvSpPr>
        <p:spPr bwMode="auto">
          <a:xfrm>
            <a:off x="0" y="3805238"/>
            <a:ext cx="838200" cy="762000"/>
          </a:xfrm>
          <a:prstGeom prst="rect">
            <a:avLst/>
          </a:prstGeom>
          <a:solidFill>
            <a:schemeClr val="bg1"/>
          </a:solidFill>
          <a:ln w="9525">
            <a:noFill/>
            <a:miter lim="800000"/>
            <a:headEnd/>
            <a:tailEnd/>
          </a:ln>
        </p:spPr>
        <p:txBody>
          <a:bodyPr>
            <a:spAutoFit/>
          </a:bodyPr>
          <a:lstStyle/>
          <a:p>
            <a:pPr eaLnBrk="0" hangingPunct="0">
              <a:spcBef>
                <a:spcPct val="50000"/>
              </a:spcBef>
            </a:pPr>
            <a:endParaRPr lang="en-US" altLang="en-US" sz="300"/>
          </a:p>
          <a:p>
            <a:pPr eaLnBrk="0" hangingPunct="0">
              <a:spcBef>
                <a:spcPct val="50000"/>
              </a:spcBef>
            </a:pPr>
            <a:endParaRPr lang="en-US" altLang="en-US" sz="300"/>
          </a:p>
          <a:p>
            <a:pPr eaLnBrk="0" hangingPunct="0">
              <a:spcBef>
                <a:spcPct val="50000"/>
              </a:spcBef>
            </a:pPr>
            <a:endParaRPr lang="en-US" altLang="en-US" sz="300"/>
          </a:p>
          <a:p>
            <a:pPr eaLnBrk="0" hangingPunct="0">
              <a:spcBef>
                <a:spcPct val="50000"/>
              </a:spcBef>
            </a:pPr>
            <a:endParaRPr lang="en-US" altLang="en-US" sz="300"/>
          </a:p>
          <a:p>
            <a:pPr eaLnBrk="0" hangingPunct="0">
              <a:spcBef>
                <a:spcPct val="50000"/>
              </a:spcBef>
            </a:pPr>
            <a:endParaRPr lang="en-US" altLang="en-US" sz="300"/>
          </a:p>
          <a:p>
            <a:pPr eaLnBrk="0" hangingPunct="0">
              <a:spcBef>
                <a:spcPct val="50000"/>
              </a:spcBef>
            </a:pPr>
            <a:endParaRPr lang="en-US" altLang="en-US" sz="300"/>
          </a:p>
          <a:p>
            <a:pPr eaLnBrk="0" hangingPunct="0">
              <a:spcBef>
                <a:spcPct val="50000"/>
              </a:spcBef>
            </a:pPr>
            <a:endParaRPr lang="en-US" altLang="en-US" sz="300"/>
          </a:p>
          <a:p>
            <a:pPr eaLnBrk="0" hangingPunct="0">
              <a:spcBef>
                <a:spcPct val="50000"/>
              </a:spcBef>
            </a:pPr>
            <a:endParaRPr lang="en-US" altLang="en-US" sz="300"/>
          </a:p>
          <a:p>
            <a:pPr eaLnBrk="0" hangingPunct="0">
              <a:spcBef>
                <a:spcPct val="50000"/>
              </a:spcBef>
            </a:pPr>
            <a:endParaRPr lang="en-US" altLang="en-US" sz="300"/>
          </a:p>
          <a:p>
            <a:pPr eaLnBrk="0" hangingPunct="0">
              <a:spcBef>
                <a:spcPct val="50000"/>
              </a:spcBef>
            </a:pPr>
            <a:endParaRPr lang="en-US" altLang="en-US" sz="300"/>
          </a:p>
        </p:txBody>
      </p:sp>
      <p:sp>
        <p:nvSpPr>
          <p:cNvPr id="105478" name="Text Box 8"/>
          <p:cNvSpPr txBox="1">
            <a:spLocks noChangeArrowheads="1"/>
          </p:cNvSpPr>
          <p:nvPr/>
        </p:nvSpPr>
        <p:spPr bwMode="auto">
          <a:xfrm>
            <a:off x="2281238" y="1431925"/>
            <a:ext cx="193675" cy="169863"/>
          </a:xfrm>
          <a:prstGeom prst="rect">
            <a:avLst/>
          </a:prstGeom>
          <a:solidFill>
            <a:schemeClr val="bg1"/>
          </a:solidFill>
          <a:ln w="9525">
            <a:noFill/>
            <a:miter lim="800000"/>
            <a:headEnd/>
            <a:tailEnd/>
          </a:ln>
        </p:spPr>
        <p:txBody>
          <a:bodyPr>
            <a:spAutoFit/>
          </a:bodyPr>
          <a:lstStyle/>
          <a:p>
            <a:pPr eaLnBrk="0" hangingPunct="0">
              <a:spcBef>
                <a:spcPct val="50000"/>
              </a:spcBef>
            </a:pPr>
            <a:endParaRPr lang="en-US" altLang="en-US" sz="500"/>
          </a:p>
        </p:txBody>
      </p:sp>
      <p:sp>
        <p:nvSpPr>
          <p:cNvPr id="105479" name="Text Box 6"/>
          <p:cNvSpPr txBox="1">
            <a:spLocks noChangeArrowheads="1"/>
          </p:cNvSpPr>
          <p:nvPr/>
        </p:nvSpPr>
        <p:spPr bwMode="auto">
          <a:xfrm>
            <a:off x="-152400" y="6858000"/>
            <a:ext cx="7162800" cy="1784350"/>
          </a:xfrm>
          <a:prstGeom prst="rect">
            <a:avLst/>
          </a:prstGeom>
          <a:noFill/>
          <a:ln w="9525">
            <a:noFill/>
            <a:miter lim="800000"/>
            <a:headEnd/>
            <a:tailEnd/>
          </a:ln>
        </p:spPr>
        <p:txBody>
          <a:bodyPr>
            <a:spAutoFit/>
          </a:bodyPr>
          <a:lstStyle/>
          <a:p>
            <a:pPr algn="ctr" eaLnBrk="0" hangingPunct="0">
              <a:spcBef>
                <a:spcPct val="50000"/>
              </a:spcBef>
            </a:pPr>
            <a:r>
              <a:rPr lang="en-US" altLang="en-US" sz="2200" b="1">
                <a:latin typeface="Arial" charset="0"/>
              </a:rPr>
              <a:t>e.g., What if we wanted to study the causal relationship between physical activity and CHD?</a:t>
            </a:r>
          </a:p>
          <a:p>
            <a:pPr algn="ctr" eaLnBrk="0" hangingPunct="0">
              <a:spcBef>
                <a:spcPct val="50000"/>
              </a:spcBef>
            </a:pPr>
            <a:r>
              <a:rPr lang="en-US" altLang="en-US" sz="2200" b="1">
                <a:latin typeface="Arial" charset="0"/>
              </a:rPr>
              <a:t>How do we handle this complexity?</a:t>
            </a:r>
          </a:p>
          <a:p>
            <a:pPr algn="ctr" eaLnBrk="0" hangingPunct="0">
              <a:spcBef>
                <a:spcPct val="50000"/>
              </a:spcBef>
            </a:pPr>
            <a:r>
              <a:rPr lang="en-US" altLang="en-US" sz="2200" b="1">
                <a:latin typeface="Arial" charset="0"/>
              </a:rPr>
              <a:t>Do we adjust for everything?</a:t>
            </a:r>
          </a:p>
        </p:txBody>
      </p:sp>
      <p:sp>
        <p:nvSpPr>
          <p:cNvPr id="105480" name="Text Box 6"/>
          <p:cNvSpPr txBox="1">
            <a:spLocks noChangeArrowheads="1"/>
          </p:cNvSpPr>
          <p:nvPr/>
        </p:nvSpPr>
        <p:spPr bwMode="auto">
          <a:xfrm>
            <a:off x="0" y="255588"/>
            <a:ext cx="7162800" cy="430212"/>
          </a:xfrm>
          <a:prstGeom prst="rect">
            <a:avLst/>
          </a:prstGeom>
          <a:noFill/>
          <a:ln w="9525">
            <a:noFill/>
            <a:miter lim="800000"/>
            <a:headEnd/>
            <a:tailEnd/>
          </a:ln>
        </p:spPr>
        <p:txBody>
          <a:bodyPr>
            <a:spAutoFit/>
          </a:bodyPr>
          <a:lstStyle/>
          <a:p>
            <a:pPr algn="ctr" eaLnBrk="0" hangingPunct="0">
              <a:spcBef>
                <a:spcPct val="50000"/>
              </a:spcBef>
            </a:pPr>
            <a:r>
              <a:rPr lang="en-US" altLang="en-US" sz="2200" b="1">
                <a:latin typeface="Arial" charset="0"/>
              </a:rPr>
              <a:t>WHO Causal Model of Coronary Heart Disease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0" y="228600"/>
            <a:ext cx="6858000" cy="747713"/>
          </a:xfrm>
        </p:spPr>
        <p:txBody>
          <a:bodyPr/>
          <a:lstStyle/>
          <a:p>
            <a:r>
              <a:rPr lang="en-US" altLang="en-US" smtClean="0"/>
              <a:t>Minimal Sufficient Adjustment Sets (MSAS)</a:t>
            </a:r>
          </a:p>
        </p:txBody>
      </p:sp>
      <p:sp>
        <p:nvSpPr>
          <p:cNvPr id="41987" name="Content Placeholder 2"/>
          <p:cNvSpPr>
            <a:spLocks noGrp="1"/>
          </p:cNvSpPr>
          <p:nvPr>
            <p:ph idx="1"/>
          </p:nvPr>
        </p:nvSpPr>
        <p:spPr>
          <a:xfrm>
            <a:off x="76200" y="1090612"/>
            <a:ext cx="6629400" cy="7519988"/>
          </a:xfrm>
        </p:spPr>
        <p:txBody>
          <a:bodyPr/>
          <a:lstStyle/>
          <a:p>
            <a:pPr>
              <a:defRPr/>
            </a:pPr>
            <a:r>
              <a:rPr lang="en-US" altLang="en-US" sz="2400" dirty="0" smtClean="0"/>
              <a:t>Sometimes evaluating the causal association between an exposure (E) and outcome (D) is simpler than it appears</a:t>
            </a:r>
          </a:p>
          <a:p>
            <a:pPr>
              <a:defRPr/>
            </a:pPr>
            <a:endParaRPr lang="en-US" altLang="en-US" sz="800" dirty="0" smtClean="0"/>
          </a:p>
          <a:p>
            <a:pPr>
              <a:defRPr/>
            </a:pPr>
            <a:r>
              <a:rPr lang="en-US" altLang="en-US" sz="2400" dirty="0" smtClean="0"/>
              <a:t>DAGs allow us to identify the minimal set of variables, which if controlled for, will allow for estimation of causal effect of E on D</a:t>
            </a:r>
          </a:p>
          <a:p>
            <a:pPr>
              <a:defRPr/>
            </a:pPr>
            <a:endParaRPr lang="en-US" altLang="en-US" sz="800" dirty="0" smtClean="0"/>
          </a:p>
          <a:p>
            <a:pPr>
              <a:defRPr/>
            </a:pPr>
            <a:r>
              <a:rPr lang="en-US" altLang="en-US" sz="2400" dirty="0" smtClean="0"/>
              <a:t>i.e., An MSAS is the minimal set of factors you need to control for that will:</a:t>
            </a:r>
          </a:p>
          <a:p>
            <a:pPr marL="457200" lvl="1" indent="0">
              <a:buFontTx/>
              <a:buNone/>
              <a:defRPr/>
            </a:pPr>
            <a:r>
              <a:rPr lang="en-US" altLang="en-US" sz="2400" dirty="0" smtClean="0"/>
              <a:t>- keep direct (+/- indirect) causal paths open</a:t>
            </a:r>
          </a:p>
          <a:p>
            <a:pPr marL="457200" lvl="1" indent="0">
              <a:buFontTx/>
              <a:buNone/>
              <a:defRPr/>
            </a:pPr>
            <a:r>
              <a:rPr lang="en-US" altLang="en-US" sz="2400" dirty="0" smtClean="0"/>
              <a:t>and</a:t>
            </a:r>
          </a:p>
          <a:p>
            <a:pPr marL="457200" lvl="1" indent="0">
              <a:buFontTx/>
              <a:buNone/>
              <a:defRPr/>
            </a:pPr>
            <a:r>
              <a:rPr lang="en-US" altLang="en-US" sz="2400" dirty="0" smtClean="0"/>
              <a:t>- close all non-causal paths</a:t>
            </a:r>
          </a:p>
          <a:p>
            <a:pPr lvl="1">
              <a:defRPr/>
            </a:pPr>
            <a:endParaRPr lang="en-US" altLang="en-US" sz="800" dirty="0" smtClean="0"/>
          </a:p>
          <a:p>
            <a:pPr>
              <a:defRPr/>
            </a:pPr>
            <a:endParaRPr lang="en-US" altLang="en-US" sz="800" dirty="0" smtClean="0"/>
          </a:p>
          <a:p>
            <a:pPr>
              <a:defRPr/>
            </a:pPr>
            <a:r>
              <a:rPr lang="en-US" altLang="en-US" sz="2400" dirty="0" smtClean="0"/>
              <a:t>For any DAG, </a:t>
            </a:r>
            <a:r>
              <a:rPr lang="en-US" altLang="en-US" sz="2400" u="sng" dirty="0" smtClean="0"/>
              <a:t>there may be several minimal sufficient adjustment sets</a:t>
            </a:r>
            <a:r>
              <a:rPr lang="en-US" altLang="en-US" sz="2400" dirty="0" smtClean="0"/>
              <a:t> (MSAS’s) that allow us to evaluate causal effect of E on D.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1" name="Rectangle 2"/>
          <p:cNvSpPr>
            <a:spLocks noGrp="1" noChangeArrowheads="1"/>
          </p:cNvSpPr>
          <p:nvPr>
            <p:ph type="title"/>
          </p:nvPr>
        </p:nvSpPr>
        <p:spPr>
          <a:xfrm>
            <a:off x="0" y="0"/>
            <a:ext cx="6858000" cy="739775"/>
          </a:xfrm>
        </p:spPr>
        <p:txBody>
          <a:bodyPr lIns="87312" tIns="42862" rIns="87312" bIns="42862" anchor="b"/>
          <a:lstStyle/>
          <a:p>
            <a:r>
              <a:rPr lang="en-US" altLang="en-US" smtClean="0"/>
              <a:t>Effect-Measure Modification</a:t>
            </a:r>
          </a:p>
        </p:txBody>
      </p:sp>
      <p:graphicFrame>
        <p:nvGraphicFramePr>
          <p:cNvPr id="1148" name="Object 124"/>
          <p:cNvGraphicFramePr>
            <a:graphicFrameLocks/>
          </p:cNvGraphicFramePr>
          <p:nvPr/>
        </p:nvGraphicFramePr>
        <p:xfrm>
          <a:off x="3387725" y="2667000"/>
          <a:ext cx="3470275" cy="1390650"/>
        </p:xfrm>
        <a:graphic>
          <a:graphicData uri="http://schemas.openxmlformats.org/presentationml/2006/ole">
            <mc:AlternateContent xmlns:mc="http://schemas.openxmlformats.org/markup-compatibility/2006">
              <mc:Choice xmlns:v="urn:schemas-microsoft-com:vml" Requires="v">
                <p:oleObj spid="_x0000_s1214" name="Document" r:id="rId4" imgW="3511296" imgH="1350264" progId="Word.Document.8">
                  <p:embed/>
                </p:oleObj>
              </mc:Choice>
              <mc:Fallback>
                <p:oleObj name="Document" r:id="rId4" imgW="3511296" imgH="1350264" progId="Word.Document.8">
                  <p:embed/>
                  <p:pic>
                    <p:nvPicPr>
                      <p:cNvPr id="0" name="Picture 1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7725" y="2667000"/>
                        <a:ext cx="34702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2" name="Text Box 7"/>
          <p:cNvSpPr txBox="1">
            <a:spLocks noChangeArrowheads="1"/>
          </p:cNvSpPr>
          <p:nvPr/>
        </p:nvSpPr>
        <p:spPr bwMode="auto">
          <a:xfrm>
            <a:off x="228600" y="2590800"/>
            <a:ext cx="17526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sp>
        <p:nvSpPr>
          <p:cNvPr id="1153" name="Text Box 8"/>
          <p:cNvSpPr>
            <a:spLocks noGrp="1" noChangeArrowheads="1"/>
          </p:cNvSpPr>
          <p:nvPr>
            <p:ph type="body" idx="1"/>
          </p:nvPr>
        </p:nvSpPr>
        <p:spPr>
          <a:xfrm>
            <a:off x="533400" y="1679575"/>
            <a:ext cx="5830888" cy="7121525"/>
          </a:xfrm>
        </p:spPr>
        <p:txBody>
          <a:bodyPr lIns="87312" tIns="42862" rIns="87312" bIns="42862"/>
          <a:lstStyle/>
          <a:p>
            <a:pPr>
              <a:spcBef>
                <a:spcPct val="50000"/>
              </a:spcBef>
              <a:buFontTx/>
              <a:buNone/>
            </a:pPr>
            <a:r>
              <a:rPr lang="en-US" altLang="en-US" sz="1800" smtClean="0"/>
              <a:t> </a:t>
            </a:r>
            <a:endParaRPr lang="en-US" altLang="en-US" sz="1400" smtClean="0"/>
          </a:p>
        </p:txBody>
      </p:sp>
      <p:sp>
        <p:nvSpPr>
          <p:cNvPr id="1154" name="Rectangle 14"/>
          <p:cNvSpPr>
            <a:spLocks noChangeArrowheads="1"/>
          </p:cNvSpPr>
          <p:nvPr/>
        </p:nvSpPr>
        <p:spPr bwMode="auto">
          <a:xfrm>
            <a:off x="609600" y="5680075"/>
            <a:ext cx="5830888" cy="1760538"/>
          </a:xfrm>
          <a:prstGeom prst="rect">
            <a:avLst/>
          </a:prstGeom>
          <a:noFill/>
          <a:ln w="9525">
            <a:noFill/>
            <a:miter lim="800000"/>
            <a:headEnd/>
            <a:tailEnd/>
          </a:ln>
        </p:spPr>
        <p:txBody>
          <a:bodyPr lIns="87312" tIns="42862" rIns="87312" bIns="42862"/>
          <a:lstStyle/>
          <a:p>
            <a:pPr marL="342900" indent="-342900" eaLnBrk="0" hangingPunct="0">
              <a:spcBef>
                <a:spcPct val="20000"/>
              </a:spcBef>
              <a:buFontTx/>
              <a:buChar char="•"/>
            </a:pPr>
            <a:endParaRPr lang="en-US" altLang="en-US" sz="2000">
              <a:latin typeface="Arial" charset="0"/>
            </a:endParaRPr>
          </a:p>
        </p:txBody>
      </p:sp>
      <p:graphicFrame>
        <p:nvGraphicFramePr>
          <p:cNvPr id="1149" name="Object 125"/>
          <p:cNvGraphicFramePr>
            <a:graphicFrameLocks/>
          </p:cNvGraphicFramePr>
          <p:nvPr/>
        </p:nvGraphicFramePr>
        <p:xfrm>
          <a:off x="762000" y="990600"/>
          <a:ext cx="4575175" cy="1797050"/>
        </p:xfrm>
        <a:graphic>
          <a:graphicData uri="http://schemas.openxmlformats.org/presentationml/2006/ole">
            <mc:AlternateContent xmlns:mc="http://schemas.openxmlformats.org/markup-compatibility/2006">
              <mc:Choice xmlns:v="urn:schemas-microsoft-com:vml" Requires="v">
                <p:oleObj spid="_x0000_s1215" name="Document" r:id="rId6" imgW="4367784" imgH="1716024" progId="Word.Document.8">
                  <p:embed/>
                </p:oleObj>
              </mc:Choice>
              <mc:Fallback>
                <p:oleObj name="Document" r:id="rId6" imgW="4367784" imgH="1716024" progId="Word.Document.8">
                  <p:embed/>
                  <p:pic>
                    <p:nvPicPr>
                      <p:cNvPr id="0" name="Picture 12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990600"/>
                        <a:ext cx="4575175"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5" name="Line 5"/>
          <p:cNvSpPr>
            <a:spLocks noChangeShapeType="1"/>
          </p:cNvSpPr>
          <p:nvPr/>
        </p:nvSpPr>
        <p:spPr bwMode="auto">
          <a:xfrm flipH="1">
            <a:off x="3429000" y="2362200"/>
            <a:ext cx="228600" cy="2286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156" name="Line 6"/>
          <p:cNvSpPr>
            <a:spLocks noChangeShapeType="1"/>
          </p:cNvSpPr>
          <p:nvPr/>
        </p:nvSpPr>
        <p:spPr bwMode="auto">
          <a:xfrm>
            <a:off x="3657600" y="2362200"/>
            <a:ext cx="228600" cy="2286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157" name="Text Box 9"/>
          <p:cNvSpPr txBox="1">
            <a:spLocks noChangeArrowheads="1"/>
          </p:cNvSpPr>
          <p:nvPr/>
        </p:nvSpPr>
        <p:spPr bwMode="auto">
          <a:xfrm>
            <a:off x="228600" y="914400"/>
            <a:ext cx="17526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1158" name="Text Box 10"/>
          <p:cNvSpPr txBox="1">
            <a:spLocks noChangeArrowheads="1"/>
          </p:cNvSpPr>
          <p:nvPr/>
        </p:nvSpPr>
        <p:spPr bwMode="auto">
          <a:xfrm>
            <a:off x="3886200" y="2057400"/>
            <a:ext cx="1295400" cy="523875"/>
          </a:xfrm>
          <a:prstGeom prst="rect">
            <a:avLst/>
          </a:prstGeom>
          <a:noFill/>
          <a:ln w="9525">
            <a:noFill/>
            <a:miter lim="800000"/>
            <a:headEnd/>
            <a:tailEnd/>
          </a:ln>
        </p:spPr>
        <p:txBody>
          <a:bodyPr>
            <a:spAutoFit/>
          </a:bodyPr>
          <a:lstStyle/>
          <a:p>
            <a:pPr algn="ctr" eaLnBrk="0" hangingPunct="0">
              <a:spcBef>
                <a:spcPct val="50000"/>
              </a:spcBef>
            </a:pPr>
            <a:r>
              <a:rPr lang="en-US" altLang="en-US" sz="1400" b="1"/>
              <a:t>No Caffeine Use</a:t>
            </a:r>
          </a:p>
        </p:txBody>
      </p:sp>
      <p:sp>
        <p:nvSpPr>
          <p:cNvPr id="1159" name="Text Box 11"/>
          <p:cNvSpPr txBox="1">
            <a:spLocks noChangeArrowheads="1"/>
          </p:cNvSpPr>
          <p:nvPr/>
        </p:nvSpPr>
        <p:spPr bwMode="auto">
          <a:xfrm>
            <a:off x="2133600" y="2057400"/>
            <a:ext cx="1295400" cy="523875"/>
          </a:xfrm>
          <a:prstGeom prst="rect">
            <a:avLst/>
          </a:prstGeom>
          <a:noFill/>
          <a:ln w="9525">
            <a:noFill/>
            <a:miter lim="800000"/>
            <a:headEnd/>
            <a:tailEnd/>
          </a:ln>
        </p:spPr>
        <p:txBody>
          <a:bodyPr>
            <a:spAutoFit/>
          </a:bodyPr>
          <a:lstStyle/>
          <a:p>
            <a:pPr algn="ctr" eaLnBrk="0" hangingPunct="0">
              <a:spcBef>
                <a:spcPct val="50000"/>
              </a:spcBef>
            </a:pPr>
            <a:r>
              <a:rPr lang="en-US" altLang="en-US" sz="1400" b="1"/>
              <a:t>Heavy Caffeine Use</a:t>
            </a:r>
          </a:p>
        </p:txBody>
      </p:sp>
      <p:sp>
        <p:nvSpPr>
          <p:cNvPr id="1160" name="Text Box 12"/>
          <p:cNvSpPr txBox="1">
            <a:spLocks noChangeArrowheads="1"/>
          </p:cNvSpPr>
          <p:nvPr/>
        </p:nvSpPr>
        <p:spPr bwMode="auto">
          <a:xfrm>
            <a:off x="5257800" y="1752600"/>
            <a:ext cx="1600200" cy="369888"/>
          </a:xfrm>
          <a:prstGeom prst="rect">
            <a:avLst/>
          </a:prstGeom>
          <a:noFill/>
          <a:ln w="9525">
            <a:noFill/>
            <a:miter lim="800000"/>
            <a:headEnd/>
            <a:tailEnd/>
          </a:ln>
        </p:spPr>
        <p:txBody>
          <a:bodyPr>
            <a:spAutoFit/>
          </a:bodyPr>
          <a:lstStyle/>
          <a:p>
            <a:pPr algn="ctr" eaLnBrk="0" hangingPunct="0">
              <a:spcBef>
                <a:spcPct val="50000"/>
              </a:spcBef>
            </a:pPr>
            <a:r>
              <a:rPr lang="en-US" altLang="en-US" sz="1800" b="1"/>
              <a:t>PR </a:t>
            </a:r>
            <a:r>
              <a:rPr lang="en-US" altLang="en-US" sz="2000" b="1" baseline="-25000"/>
              <a:t>crude</a:t>
            </a:r>
            <a:r>
              <a:rPr lang="en-US" altLang="en-US" sz="1800" b="1" baseline="-25000"/>
              <a:t> </a:t>
            </a:r>
            <a:r>
              <a:rPr lang="en-US" altLang="en-US" sz="1800" b="1"/>
              <a:t>= 1.7</a:t>
            </a:r>
            <a:endParaRPr lang="en-US" altLang="en-US" sz="2000" b="1"/>
          </a:p>
        </p:txBody>
      </p:sp>
      <p:sp>
        <p:nvSpPr>
          <p:cNvPr id="1161" name="Text Box 13"/>
          <p:cNvSpPr txBox="1">
            <a:spLocks noChangeArrowheads="1"/>
          </p:cNvSpPr>
          <p:nvPr/>
        </p:nvSpPr>
        <p:spPr bwMode="auto">
          <a:xfrm>
            <a:off x="3505200" y="3886200"/>
            <a:ext cx="3352800" cy="400050"/>
          </a:xfrm>
          <a:prstGeom prst="rect">
            <a:avLst/>
          </a:prstGeom>
          <a:noFill/>
          <a:ln w="9525">
            <a:noFill/>
            <a:miter lim="800000"/>
            <a:headEnd/>
            <a:tailEnd/>
          </a:ln>
        </p:spPr>
        <p:txBody>
          <a:bodyPr>
            <a:spAutoFit/>
          </a:bodyPr>
          <a:lstStyle/>
          <a:p>
            <a:pPr algn="ctr" eaLnBrk="0" hangingPunct="0">
              <a:spcBef>
                <a:spcPct val="50000"/>
              </a:spcBef>
            </a:pPr>
            <a:r>
              <a:rPr lang="en-US" altLang="en-US" sz="2000" b="1"/>
              <a:t>PR</a:t>
            </a:r>
            <a:r>
              <a:rPr lang="en-US" altLang="en-US" sz="2000" b="1" baseline="-25000"/>
              <a:t>no</a:t>
            </a:r>
            <a:r>
              <a:rPr lang="en-US" altLang="en-US" sz="2000" b="1"/>
              <a:t> </a:t>
            </a:r>
            <a:r>
              <a:rPr lang="en-US" altLang="en-US" sz="2000" b="1" baseline="-25000"/>
              <a:t>caffeine use </a:t>
            </a:r>
            <a:r>
              <a:rPr lang="en-US" altLang="en-US" sz="2000" b="1"/>
              <a:t>= 2.4</a:t>
            </a:r>
          </a:p>
        </p:txBody>
      </p:sp>
      <p:graphicFrame>
        <p:nvGraphicFramePr>
          <p:cNvPr id="1150" name="Object 126"/>
          <p:cNvGraphicFramePr>
            <a:graphicFrameLocks/>
          </p:cNvGraphicFramePr>
          <p:nvPr/>
        </p:nvGraphicFramePr>
        <p:xfrm>
          <a:off x="228600" y="2667000"/>
          <a:ext cx="3276600" cy="1408113"/>
        </p:xfrm>
        <a:graphic>
          <a:graphicData uri="http://schemas.openxmlformats.org/presentationml/2006/ole">
            <mc:AlternateContent xmlns:mc="http://schemas.openxmlformats.org/markup-compatibility/2006">
              <mc:Choice xmlns:v="urn:schemas-microsoft-com:vml" Requires="v">
                <p:oleObj spid="_x0000_s1216" name="Document" r:id="rId8" imgW="3267456" imgH="1350264" progId="Word.Document.8">
                  <p:embed/>
                </p:oleObj>
              </mc:Choice>
              <mc:Fallback>
                <p:oleObj name="Document" r:id="rId8" imgW="3267456" imgH="1350264" progId="Word.Document.8">
                  <p:embed/>
                  <p:pic>
                    <p:nvPicPr>
                      <p:cNvPr id="0" name="Picture 1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2667000"/>
                        <a:ext cx="3276600"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62" name="Text Box 16"/>
          <p:cNvSpPr txBox="1">
            <a:spLocks noChangeArrowheads="1"/>
          </p:cNvSpPr>
          <p:nvPr/>
        </p:nvSpPr>
        <p:spPr bwMode="auto">
          <a:xfrm>
            <a:off x="304800" y="3886200"/>
            <a:ext cx="3352800" cy="400050"/>
          </a:xfrm>
          <a:prstGeom prst="rect">
            <a:avLst/>
          </a:prstGeom>
          <a:noFill/>
          <a:ln w="9525">
            <a:noFill/>
            <a:miter lim="800000"/>
            <a:headEnd/>
            <a:tailEnd/>
          </a:ln>
        </p:spPr>
        <p:txBody>
          <a:bodyPr>
            <a:spAutoFit/>
          </a:bodyPr>
          <a:lstStyle/>
          <a:p>
            <a:pPr algn="ctr" eaLnBrk="0" hangingPunct="0">
              <a:spcBef>
                <a:spcPct val="50000"/>
              </a:spcBef>
            </a:pPr>
            <a:r>
              <a:rPr lang="en-US" altLang="en-US" sz="2000" b="1"/>
              <a:t>PR</a:t>
            </a:r>
            <a:r>
              <a:rPr lang="en-US" altLang="en-US" sz="2000" b="1" baseline="-25000"/>
              <a:t>caffeine use </a:t>
            </a:r>
            <a:r>
              <a:rPr lang="en-US" altLang="en-US" sz="2000" b="1"/>
              <a:t>= 0.7</a:t>
            </a:r>
          </a:p>
        </p:txBody>
      </p:sp>
      <p:sp>
        <p:nvSpPr>
          <p:cNvPr id="72721" name="Rectangle 17"/>
          <p:cNvSpPr>
            <a:spLocks noChangeArrowheads="1"/>
          </p:cNvSpPr>
          <p:nvPr/>
        </p:nvSpPr>
        <p:spPr bwMode="auto">
          <a:xfrm>
            <a:off x="0" y="4800600"/>
            <a:ext cx="7467600" cy="2492375"/>
          </a:xfrm>
          <a:prstGeom prst="rect">
            <a:avLst/>
          </a:prstGeom>
          <a:noFill/>
          <a:ln w="9525">
            <a:noFill/>
            <a:miter lim="800000"/>
            <a:headEnd/>
            <a:tailEnd/>
          </a:ln>
        </p:spPr>
        <p:txBody>
          <a:bodyPr>
            <a:spAutoFit/>
          </a:bodyPr>
          <a:lstStyle/>
          <a:p>
            <a:pPr eaLnBrk="0" hangingPunct="0"/>
            <a:endParaRPr lang="en-US" altLang="en-US" sz="1200" b="1">
              <a:latin typeface="Courier"/>
            </a:endParaRPr>
          </a:p>
          <a:p>
            <a:pPr eaLnBrk="0" hangingPunct="0"/>
            <a:r>
              <a:rPr lang="en-US" altLang="en-US" sz="1200" b="1">
                <a:latin typeface="Courier"/>
              </a:rPr>
              <a:t>. cs delayed smoking, by(caffeine)</a:t>
            </a:r>
          </a:p>
          <a:p>
            <a:pPr eaLnBrk="0" hangingPunct="0"/>
            <a:r>
              <a:rPr lang="en-US" altLang="en-US" sz="1200" b="1">
                <a:latin typeface="Courier"/>
              </a:rPr>
              <a:t>        caffeine |       RR      [95% Conf. Interval]    M-H Weight</a:t>
            </a:r>
          </a:p>
          <a:p>
            <a:pPr eaLnBrk="0" hangingPunct="0"/>
            <a:r>
              <a:rPr lang="en-US" altLang="en-US" sz="1200" b="1">
                <a:latin typeface="Courier"/>
              </a:rPr>
              <a:t>-----------------+-------------------------------------------------</a:t>
            </a:r>
          </a:p>
          <a:p>
            <a:pPr eaLnBrk="0" hangingPunct="0"/>
            <a:r>
              <a:rPr lang="en-US" altLang="en-US" sz="1200" b="1">
                <a:latin typeface="Courier"/>
              </a:rPr>
              <a:t>     no caffeine |   2.414614      1.42165    4.10112      5.486943 </a:t>
            </a:r>
          </a:p>
          <a:p>
            <a:pPr eaLnBrk="0" hangingPunct="0"/>
            <a:r>
              <a:rPr lang="en-US" altLang="en-US" sz="1200" b="1">
                <a:latin typeface="Courier"/>
              </a:rPr>
              <a:t>  heavy caffeine |     .70163     .3493615   1.409099      8.156069 </a:t>
            </a:r>
          </a:p>
          <a:p>
            <a:pPr eaLnBrk="0" hangingPunct="0"/>
            <a:r>
              <a:rPr lang="en-US" altLang="en-US" sz="1200" b="1">
                <a:latin typeface="Courier"/>
              </a:rPr>
              <a:t>-----------------+-------------------------------------------------</a:t>
            </a:r>
          </a:p>
          <a:p>
            <a:pPr eaLnBrk="0" hangingPunct="0"/>
            <a:r>
              <a:rPr lang="en-US" altLang="en-US" sz="1200" b="1">
                <a:latin typeface="Courier"/>
              </a:rPr>
              <a:t>           Crude |   1.699096     1.114485   2.590369               </a:t>
            </a:r>
          </a:p>
          <a:p>
            <a:pPr eaLnBrk="0" hangingPunct="0"/>
            <a:r>
              <a:rPr lang="en-US" altLang="en-US" sz="1200" b="1">
                <a:latin typeface="Courier"/>
              </a:rPr>
              <a:t>    M-H combined |   1.390557     .9246598   2.091201</a:t>
            </a:r>
          </a:p>
          <a:p>
            <a:pPr eaLnBrk="0" hangingPunct="0"/>
            <a:r>
              <a:rPr lang="en-US" altLang="en-US" sz="1200" b="1">
                <a:latin typeface="Courier"/>
              </a:rPr>
              <a:t>-----------------+-------------------------------------------------</a:t>
            </a:r>
          </a:p>
          <a:p>
            <a:pPr eaLnBrk="0" hangingPunct="0"/>
            <a:r>
              <a:rPr lang="en-US" altLang="en-US" sz="1200" b="1">
                <a:latin typeface="Courier"/>
              </a:rPr>
              <a:t>Test of homogeneity (M-H)      chi2(1) =    7.866  Pr&gt;chi2 = 0.0050</a:t>
            </a:r>
          </a:p>
          <a:p>
            <a:pPr eaLnBrk="0" hangingPunct="0"/>
            <a:endParaRPr lang="en-US" altLang="en-US">
              <a:latin typeface="Courier"/>
            </a:endParaRPr>
          </a:p>
        </p:txBody>
      </p:sp>
      <p:sp>
        <p:nvSpPr>
          <p:cNvPr id="72722" name="Text Box 18"/>
          <p:cNvSpPr txBox="1">
            <a:spLocks noChangeArrowheads="1"/>
          </p:cNvSpPr>
          <p:nvPr/>
        </p:nvSpPr>
        <p:spPr bwMode="auto">
          <a:xfrm>
            <a:off x="36513" y="7239000"/>
            <a:ext cx="6821487" cy="1992313"/>
          </a:xfrm>
          <a:prstGeom prst="rect">
            <a:avLst/>
          </a:prstGeom>
          <a:noFill/>
          <a:ln w="9525">
            <a:noFill/>
            <a:miter lim="800000"/>
            <a:headEnd/>
            <a:tailEnd/>
          </a:ln>
        </p:spPr>
        <p:txBody>
          <a:bodyPr>
            <a:spAutoFit/>
          </a:bodyPr>
          <a:lstStyle/>
          <a:p>
            <a:pPr marL="342900" indent="-342900" eaLnBrk="0" hangingPunct="0">
              <a:spcBef>
                <a:spcPct val="50000"/>
              </a:spcBef>
              <a:buFont typeface="Arial" charset="0"/>
              <a:buChar char="•"/>
            </a:pPr>
            <a:r>
              <a:rPr lang="en-US" altLang="en-US" sz="1900" b="1">
                <a:latin typeface="Arial" charset="0"/>
              </a:rPr>
              <a:t>Report interaction.  Managing confounding by summarizing these 2 stratum-specific estimates into 1 number is </a:t>
            </a:r>
            <a:r>
              <a:rPr lang="en-US" altLang="en-US" sz="1900" b="1" u="sng">
                <a:latin typeface="Arial" charset="0"/>
              </a:rPr>
              <a:t>not</a:t>
            </a:r>
            <a:r>
              <a:rPr lang="en-US" altLang="en-US" sz="1900" b="1">
                <a:latin typeface="Arial" charset="0"/>
              </a:rPr>
              <a:t> appropriate  in this example and would hide an important inference</a:t>
            </a:r>
          </a:p>
          <a:p>
            <a:pPr marL="342900" indent="-342900" eaLnBrk="0" hangingPunct="0">
              <a:spcBef>
                <a:spcPct val="50000"/>
              </a:spcBef>
              <a:buFont typeface="Arial" charset="0"/>
              <a:buChar char="•"/>
            </a:pPr>
            <a:r>
              <a:rPr lang="en-US" altLang="en-US" sz="1900" b="1">
                <a:latin typeface="Arial" charset="0"/>
              </a:rPr>
              <a:t>Remember: reporting the 2 stratum-specific estimates IS managing any confounding by caffeine use</a:t>
            </a:r>
            <a:endParaRPr lang="en-US" altLang="en-US" sz="1900"/>
          </a:p>
        </p:txBody>
      </p:sp>
      <p:sp>
        <p:nvSpPr>
          <p:cNvPr id="1165" name="Line 22"/>
          <p:cNvSpPr>
            <a:spLocks noChangeShapeType="1"/>
          </p:cNvSpPr>
          <p:nvPr/>
        </p:nvSpPr>
        <p:spPr bwMode="auto">
          <a:xfrm>
            <a:off x="0" y="4800600"/>
            <a:ext cx="6858000" cy="0"/>
          </a:xfrm>
          <a:prstGeom prst="line">
            <a:avLst/>
          </a:prstGeom>
          <a:noFill/>
          <a:ln w="9525">
            <a:solidFill>
              <a:schemeClr val="tx1"/>
            </a:solidFill>
            <a:round/>
            <a:headEnd/>
            <a:tailEnd/>
          </a:ln>
        </p:spPr>
        <p:txBody>
          <a:bodyPr/>
          <a:lstStyle/>
          <a:p>
            <a:endParaRPr lang="en-US"/>
          </a:p>
        </p:txBody>
      </p:sp>
      <p:sp>
        <p:nvSpPr>
          <p:cNvPr id="72727" name="Line 23"/>
          <p:cNvSpPr>
            <a:spLocks noChangeShapeType="1"/>
          </p:cNvSpPr>
          <p:nvPr/>
        </p:nvSpPr>
        <p:spPr bwMode="auto">
          <a:xfrm>
            <a:off x="0" y="7086600"/>
            <a:ext cx="6858000" cy="0"/>
          </a:xfrm>
          <a:prstGeom prst="line">
            <a:avLst/>
          </a:prstGeom>
          <a:noFill/>
          <a:ln w="9525">
            <a:solidFill>
              <a:schemeClr val="tx1"/>
            </a:solidFill>
            <a:round/>
            <a:headEnd/>
            <a:tailEnd/>
          </a:ln>
        </p:spPr>
        <p:txBody>
          <a:bodyPr/>
          <a:lstStyle/>
          <a:p>
            <a:endParaRPr lang="en-US"/>
          </a:p>
        </p:txBody>
      </p:sp>
      <p:sp>
        <p:nvSpPr>
          <p:cNvPr id="1167" name="Oval 25"/>
          <p:cNvSpPr>
            <a:spLocks noChangeArrowheads="1"/>
          </p:cNvSpPr>
          <p:nvPr/>
        </p:nvSpPr>
        <p:spPr bwMode="auto">
          <a:xfrm>
            <a:off x="304800" y="9842500"/>
            <a:ext cx="2895600" cy="838200"/>
          </a:xfrm>
          <a:prstGeom prst="ellipse">
            <a:avLst/>
          </a:prstGeom>
          <a:noFill/>
          <a:ln w="9525" algn="ctr">
            <a:noFill/>
            <a:round/>
            <a:headEnd/>
            <a:tailEnd/>
          </a:ln>
        </p:spPr>
        <p:txBody>
          <a:bodyPr>
            <a:spAutoFit/>
          </a:bodyPr>
          <a:lstStyle/>
          <a:p>
            <a:pPr algn="r" eaLnBrk="0" hangingPunct="0">
              <a:spcBef>
                <a:spcPct val="50000"/>
              </a:spcBef>
            </a:pPr>
            <a:endParaRPr lang="en-US" sz="140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2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1" grpId="0"/>
      <p:bldP spid="72722" grpId="0"/>
      <p:bldP spid="727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srcRect/>
          <a:stretch>
            <a:fillRect/>
          </a:stretch>
        </p:blipFill>
        <p:spPr bwMode="auto">
          <a:xfrm>
            <a:off x="-38100" y="533400"/>
            <a:ext cx="6896100" cy="5059363"/>
          </a:xfrm>
          <a:prstGeom prst="rect">
            <a:avLst/>
          </a:prstGeom>
          <a:noFill/>
          <a:ln w="9525">
            <a:noFill/>
            <a:miter lim="800000"/>
            <a:headEnd/>
            <a:tailEnd/>
          </a:ln>
        </p:spPr>
      </p:pic>
      <p:sp>
        <p:nvSpPr>
          <p:cNvPr id="3" name="Content Placeholder 2"/>
          <p:cNvSpPr txBox="1">
            <a:spLocks/>
          </p:cNvSpPr>
          <p:nvPr/>
        </p:nvSpPr>
        <p:spPr>
          <a:xfrm>
            <a:off x="0" y="6196013"/>
            <a:ext cx="6858000" cy="4167187"/>
          </a:xfrm>
          <a:prstGeom prst="rect">
            <a:avLst/>
          </a:prstGeom>
        </p:spPr>
        <p:txBody>
          <a:bodyPr/>
          <a:lstStyle/>
          <a:p>
            <a:pPr marL="342900" indent="-342900" eaLnBrk="0" hangingPunct="0">
              <a:spcBef>
                <a:spcPct val="20000"/>
              </a:spcBef>
              <a:buFontTx/>
              <a:buChar char="•"/>
              <a:defRPr/>
            </a:pPr>
            <a:r>
              <a:rPr lang="en-US" kern="0" dirty="0">
                <a:latin typeface="+mn-lt"/>
              </a:rPr>
              <a:t>Real life DAGs make it very difficult for the human eye to manually determine the MSAS’s</a:t>
            </a:r>
          </a:p>
          <a:p>
            <a:pPr marL="800100" lvl="1" indent="-342900" eaLnBrk="0" hangingPunct="0">
              <a:spcBef>
                <a:spcPct val="20000"/>
              </a:spcBef>
              <a:buFontTx/>
              <a:buChar char="-"/>
              <a:defRPr/>
            </a:pPr>
            <a:r>
              <a:rPr lang="en-US" kern="0" dirty="0" smtClean="0">
                <a:latin typeface="+mn-lt"/>
              </a:rPr>
              <a:t>Humans </a:t>
            </a:r>
            <a:r>
              <a:rPr lang="en-US" kern="0" dirty="0">
                <a:latin typeface="+mn-lt"/>
              </a:rPr>
              <a:t>got worn out trying to solve </a:t>
            </a:r>
            <a:r>
              <a:rPr lang="en-US" kern="0" dirty="0" smtClean="0">
                <a:latin typeface="+mn-lt"/>
              </a:rPr>
              <a:t>them</a:t>
            </a:r>
          </a:p>
          <a:p>
            <a:pPr marL="800100" lvl="1" indent="-342900" eaLnBrk="0" hangingPunct="0">
              <a:spcBef>
                <a:spcPct val="20000"/>
              </a:spcBef>
              <a:buFontTx/>
              <a:buChar char="-"/>
              <a:defRPr/>
            </a:pPr>
            <a:r>
              <a:rPr lang="en-US" kern="0" dirty="0" smtClean="0">
                <a:latin typeface="+mn-lt"/>
              </a:rPr>
              <a:t>Has, in part, led to DAGs being underused</a:t>
            </a:r>
            <a:endParaRPr lang="en-US" kern="0" dirty="0">
              <a:latin typeface="+mn-lt"/>
            </a:endParaRPr>
          </a:p>
          <a:p>
            <a:pPr marL="342900" indent="-342900" eaLnBrk="0" hangingPunct="0">
              <a:spcBef>
                <a:spcPct val="20000"/>
              </a:spcBef>
              <a:buFontTx/>
              <a:buChar char="•"/>
              <a:defRPr/>
            </a:pPr>
            <a:endParaRPr lang="en-US" sz="1200" kern="0" dirty="0">
              <a:latin typeface="+mn-lt"/>
            </a:endParaRPr>
          </a:p>
          <a:p>
            <a:pPr marL="342900" indent="-342900" eaLnBrk="0" hangingPunct="0">
              <a:spcBef>
                <a:spcPct val="20000"/>
              </a:spcBef>
              <a:buFontTx/>
              <a:buChar char="•"/>
              <a:defRPr/>
            </a:pPr>
            <a:r>
              <a:rPr lang="en-US" kern="0" dirty="0" smtClean="0">
                <a:latin typeface="+mn-lt"/>
              </a:rPr>
              <a:t>DAGitty.net now </a:t>
            </a:r>
            <a:r>
              <a:rPr lang="en-US" kern="0" dirty="0">
                <a:latin typeface="+mn-lt"/>
              </a:rPr>
              <a:t>makes it simple</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2"/>
          <p:cNvPicPr>
            <a:picLocks noChangeAspect="1" noChangeArrowheads="1"/>
          </p:cNvPicPr>
          <p:nvPr/>
        </p:nvPicPr>
        <p:blipFill>
          <a:blip r:embed="rId3"/>
          <a:srcRect/>
          <a:stretch>
            <a:fillRect/>
          </a:stretch>
        </p:blipFill>
        <p:spPr bwMode="auto">
          <a:xfrm>
            <a:off x="73025" y="685800"/>
            <a:ext cx="6708775" cy="3581400"/>
          </a:xfrm>
          <a:prstGeom prst="rect">
            <a:avLst/>
          </a:prstGeom>
          <a:noFill/>
          <a:ln w="9525">
            <a:noFill/>
            <a:miter lim="800000"/>
            <a:headEnd/>
            <a:tailEnd/>
          </a:ln>
        </p:spPr>
      </p:pic>
      <p:pic>
        <p:nvPicPr>
          <p:cNvPr id="111618" name="Picture 2"/>
          <p:cNvPicPr>
            <a:picLocks noChangeAspect="1" noChangeArrowheads="1"/>
          </p:cNvPicPr>
          <p:nvPr/>
        </p:nvPicPr>
        <p:blipFill>
          <a:blip r:embed="rId3"/>
          <a:srcRect l="80241" b="66180"/>
          <a:stretch>
            <a:fillRect/>
          </a:stretch>
        </p:blipFill>
        <p:spPr bwMode="auto">
          <a:xfrm>
            <a:off x="1219200" y="4495800"/>
            <a:ext cx="4419600" cy="4038600"/>
          </a:xfrm>
          <a:prstGeom prst="rect">
            <a:avLst/>
          </a:prstGeom>
          <a:noFill/>
          <a:ln w="9525">
            <a:noFill/>
            <a:miter lim="800000"/>
            <a:headEnd/>
            <a:tailEnd/>
          </a:ln>
        </p:spPr>
      </p:pic>
      <p:sp>
        <p:nvSpPr>
          <p:cNvPr id="111619" name="Oval 3"/>
          <p:cNvSpPr>
            <a:spLocks noChangeArrowheads="1"/>
          </p:cNvSpPr>
          <p:nvPr/>
        </p:nvSpPr>
        <p:spPr bwMode="auto">
          <a:xfrm>
            <a:off x="4876800" y="457200"/>
            <a:ext cx="2362200" cy="1905000"/>
          </a:xfrm>
          <a:prstGeom prst="ellipse">
            <a:avLst/>
          </a:prstGeom>
          <a:noFill/>
          <a:ln w="41275" algn="ctr">
            <a:solidFill>
              <a:srgbClr val="FF0000"/>
            </a:solidFill>
            <a:round/>
            <a:headEnd/>
            <a:tailEnd/>
          </a:ln>
        </p:spPr>
        <p:txBody>
          <a:bodyPr/>
          <a:lstStyle/>
          <a:p>
            <a:pPr eaLnBrk="0" hangingPunct="0"/>
            <a:endParaRPr lang="en-US" altLang="en-US"/>
          </a:p>
        </p:txBody>
      </p:sp>
      <p:cxnSp>
        <p:nvCxnSpPr>
          <p:cNvPr id="111620" name="Straight Arrow Connector 5"/>
          <p:cNvCxnSpPr>
            <a:cxnSpLocks noChangeShapeType="1"/>
          </p:cNvCxnSpPr>
          <p:nvPr/>
        </p:nvCxnSpPr>
        <p:spPr bwMode="auto">
          <a:xfrm flipH="1">
            <a:off x="5029200" y="2362200"/>
            <a:ext cx="762000" cy="2209800"/>
          </a:xfrm>
          <a:prstGeom prst="straightConnector1">
            <a:avLst/>
          </a:prstGeom>
          <a:noFill/>
          <a:ln w="41275" algn="ctr">
            <a:solidFill>
              <a:srgbClr val="FF0000"/>
            </a:solidFill>
            <a:round/>
            <a:headEnd/>
            <a:tailEnd type="arrow" w="med" len="med"/>
          </a:ln>
        </p:spPr>
      </p:cxnSp>
      <p:sp>
        <p:nvSpPr>
          <p:cNvPr id="7" name="TextBox 6"/>
          <p:cNvSpPr txBox="1"/>
          <p:nvPr/>
        </p:nvSpPr>
        <p:spPr>
          <a:xfrm>
            <a:off x="381000" y="8610600"/>
            <a:ext cx="6400800" cy="461963"/>
          </a:xfrm>
          <a:prstGeom prst="rect">
            <a:avLst/>
          </a:prstGeom>
          <a:noFill/>
        </p:spPr>
        <p:txBody>
          <a:bodyPr>
            <a:spAutoFit/>
          </a:bodyPr>
          <a:lstStyle/>
          <a:p>
            <a:pPr eaLnBrk="0" hangingPunct="0">
              <a:defRPr/>
            </a:pPr>
            <a:r>
              <a:rPr lang="en-US" dirty="0">
                <a:solidFill>
                  <a:srgbClr val="FF0000"/>
                </a:solidFill>
                <a:latin typeface="+mj-lt"/>
              </a:rPr>
              <a:t>This is the major innovation of this software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3"/>
          <p:cNvSpPr>
            <a:spLocks noGrp="1"/>
          </p:cNvSpPr>
          <p:nvPr>
            <p:ph type="title"/>
          </p:nvPr>
        </p:nvSpPr>
        <p:spPr/>
        <p:txBody>
          <a:bodyPr/>
          <a:lstStyle/>
          <a:p>
            <a:endParaRPr lang="en-US" altLang="en-US" smtClean="0"/>
          </a:p>
        </p:txBody>
      </p:sp>
      <p:pic>
        <p:nvPicPr>
          <p:cNvPr id="113666" name="Picture 2"/>
          <p:cNvPicPr>
            <a:picLocks noChangeAspect="1" noChangeArrowheads="1"/>
          </p:cNvPicPr>
          <p:nvPr/>
        </p:nvPicPr>
        <p:blipFill>
          <a:blip r:embed="rId3"/>
          <a:srcRect/>
          <a:stretch>
            <a:fillRect/>
          </a:stretch>
        </p:blipFill>
        <p:spPr bwMode="auto">
          <a:xfrm>
            <a:off x="160338" y="533400"/>
            <a:ext cx="6545262" cy="5121275"/>
          </a:xfrm>
          <a:prstGeom prst="rect">
            <a:avLst/>
          </a:prstGeom>
          <a:noFill/>
          <a:ln w="9525">
            <a:noFill/>
            <a:miter lim="800000"/>
            <a:headEnd/>
            <a:tailEnd/>
          </a:ln>
        </p:spPr>
      </p:pic>
      <p:pic>
        <p:nvPicPr>
          <p:cNvPr id="362499" name="Picture 3"/>
          <p:cNvPicPr>
            <a:picLocks noChangeAspect="1" noChangeArrowheads="1"/>
          </p:cNvPicPr>
          <p:nvPr/>
        </p:nvPicPr>
        <p:blipFill>
          <a:blip r:embed="rId4"/>
          <a:srcRect/>
          <a:stretch>
            <a:fillRect/>
          </a:stretch>
        </p:blipFill>
        <p:spPr bwMode="auto">
          <a:xfrm>
            <a:off x="1552575" y="6324600"/>
            <a:ext cx="4010025" cy="2667000"/>
          </a:xfrm>
          <a:prstGeom prst="rect">
            <a:avLst/>
          </a:prstGeom>
          <a:noFill/>
          <a:ln w="9525">
            <a:noFill/>
            <a:miter lim="800000"/>
            <a:headEnd/>
            <a:tailEnd/>
          </a:ln>
        </p:spPr>
      </p:pic>
      <p:sp>
        <p:nvSpPr>
          <p:cNvPr id="5" name="TextBox 4"/>
          <p:cNvSpPr txBox="1"/>
          <p:nvPr/>
        </p:nvSpPr>
        <p:spPr>
          <a:xfrm>
            <a:off x="152400" y="5638800"/>
            <a:ext cx="6400800" cy="461963"/>
          </a:xfrm>
          <a:prstGeom prst="rect">
            <a:avLst/>
          </a:prstGeom>
          <a:noFill/>
        </p:spPr>
        <p:txBody>
          <a:bodyPr>
            <a:spAutoFit/>
          </a:bodyPr>
          <a:lstStyle/>
          <a:p>
            <a:pPr eaLnBrk="0" hangingPunct="0">
              <a:defRPr/>
            </a:pPr>
            <a:r>
              <a:rPr lang="en-US" dirty="0">
                <a:latin typeface="+mj-lt"/>
              </a:rPr>
              <a:t>What are the MSAS’s for effect of S on T?</a:t>
            </a:r>
          </a:p>
        </p:txBody>
      </p:sp>
      <p:sp>
        <p:nvSpPr>
          <p:cNvPr id="2" name="TextBox 1"/>
          <p:cNvSpPr txBox="1"/>
          <p:nvPr/>
        </p:nvSpPr>
        <p:spPr>
          <a:xfrm>
            <a:off x="3429000" y="8866188"/>
            <a:ext cx="3733800" cy="430212"/>
          </a:xfrm>
          <a:prstGeom prst="rect">
            <a:avLst/>
          </a:prstGeom>
          <a:noFill/>
        </p:spPr>
        <p:txBody>
          <a:bodyPr>
            <a:spAutoFit/>
          </a:bodyPr>
          <a:lstStyle/>
          <a:p>
            <a:pPr eaLnBrk="0" hangingPunct="0">
              <a:defRPr/>
            </a:pPr>
            <a:r>
              <a:rPr lang="en-US" sz="2200" dirty="0">
                <a:latin typeface="+mn-lt"/>
              </a:rPr>
              <a:t>Which MSAS to choose?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24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en-US" altLang="en-US" smtClean="0"/>
              <a:t>Why might we decide to adjust for one MSAS over another?</a:t>
            </a:r>
          </a:p>
        </p:txBody>
      </p:sp>
      <p:sp>
        <p:nvSpPr>
          <p:cNvPr id="115714" name="Content Placeholder 2"/>
          <p:cNvSpPr>
            <a:spLocks noGrp="1"/>
          </p:cNvSpPr>
          <p:nvPr>
            <p:ph idx="1"/>
          </p:nvPr>
        </p:nvSpPr>
        <p:spPr>
          <a:xfrm>
            <a:off x="0" y="1371600"/>
            <a:ext cx="6858000" cy="7519988"/>
          </a:xfrm>
        </p:spPr>
        <p:txBody>
          <a:bodyPr/>
          <a:lstStyle/>
          <a:p>
            <a:r>
              <a:rPr lang="en-US" altLang="en-US" smtClean="0"/>
              <a:t>Not all variables are created equal</a:t>
            </a:r>
          </a:p>
          <a:p>
            <a:pPr lvl="1"/>
            <a:r>
              <a:rPr lang="en-US" altLang="en-US" smtClean="0"/>
              <a:t>i.e., not all variables are equally easy to control for </a:t>
            </a:r>
          </a:p>
          <a:p>
            <a:pPr lvl="1"/>
            <a:endParaRPr lang="en-US" altLang="en-US" smtClean="0"/>
          </a:p>
          <a:p>
            <a:r>
              <a:rPr lang="en-US" altLang="en-US" smtClean="0"/>
              <a:t>Some variables:</a:t>
            </a:r>
          </a:p>
          <a:p>
            <a:pPr lvl="1"/>
            <a:r>
              <a:rPr lang="en-US" altLang="en-US" smtClean="0"/>
              <a:t>Have lots of missing data</a:t>
            </a:r>
          </a:p>
          <a:p>
            <a:pPr lvl="1"/>
            <a:endParaRPr lang="en-US" altLang="en-US" sz="800" smtClean="0"/>
          </a:p>
          <a:p>
            <a:pPr lvl="1"/>
            <a:r>
              <a:rPr lang="en-US" altLang="en-US" smtClean="0"/>
              <a:t>Are poorly measured </a:t>
            </a:r>
          </a:p>
          <a:p>
            <a:pPr lvl="2"/>
            <a:r>
              <a:rPr lang="en-US" altLang="en-US" smtClean="0"/>
              <a:t>Either reproducibility or validity</a:t>
            </a:r>
          </a:p>
          <a:p>
            <a:pPr lvl="2"/>
            <a:endParaRPr lang="en-US" altLang="en-US" sz="800" smtClean="0"/>
          </a:p>
          <a:p>
            <a:pPr lvl="1"/>
            <a:r>
              <a:rPr lang="en-US" altLang="en-US" smtClean="0"/>
              <a:t>Difficult to quantity</a:t>
            </a:r>
          </a:p>
          <a:p>
            <a:pPr lvl="2"/>
            <a:r>
              <a:rPr lang="en-US" altLang="en-US" smtClean="0"/>
              <a:t>e.g., injection drug use, or hypertension</a:t>
            </a:r>
          </a:p>
          <a:p>
            <a:pPr lvl="2"/>
            <a:endParaRPr lang="en-US" altLang="en-US" sz="1100" smtClean="0"/>
          </a:p>
          <a:p>
            <a:pPr lvl="1"/>
            <a:r>
              <a:rPr lang="en-US" altLang="en-US" smtClean="0"/>
              <a:t>Difficult to specify relationship with outcome</a:t>
            </a:r>
          </a:p>
          <a:p>
            <a:pPr lvl="2"/>
            <a:r>
              <a:rPr lang="en-US" altLang="en-US" smtClean="0"/>
              <a:t>e.g., continuous variables</a:t>
            </a:r>
          </a:p>
          <a:p>
            <a:pPr lvl="2"/>
            <a:endParaRPr lang="en-US" altLang="en-US" sz="800" smtClean="0"/>
          </a:p>
          <a:p>
            <a:pPr lvl="1"/>
            <a:r>
              <a:rPr lang="en-US" altLang="en-US" smtClean="0"/>
              <a:t>Expensive to measure</a:t>
            </a:r>
          </a:p>
          <a:p>
            <a:pPr lvl="1"/>
            <a:endParaRPr lang="en-US" altLang="en-US" sz="800" smtClean="0"/>
          </a:p>
          <a:p>
            <a:pPr lvl="1"/>
            <a:r>
              <a:rPr lang="en-US" altLang="en-US" smtClean="0"/>
              <a:t>Involve ethical issues if measured</a:t>
            </a:r>
          </a:p>
          <a:p>
            <a:pPr lvl="2"/>
            <a:r>
              <a:rPr lang="en-US" altLang="en-US" smtClean="0"/>
              <a:t>e.g., illegal behavior (drug use; commercial sex)</a:t>
            </a:r>
          </a:p>
          <a:p>
            <a:pPr lvl="2"/>
            <a:endParaRPr lang="en-US" altLang="en-US" smtClean="0"/>
          </a:p>
          <a:p>
            <a:r>
              <a:rPr lang="en-US" altLang="en-US" smtClean="0"/>
              <a:t>Advice</a:t>
            </a:r>
          </a:p>
          <a:p>
            <a:pPr lvl="1"/>
            <a:r>
              <a:rPr lang="en-US" altLang="en-US" smtClean="0"/>
              <a:t>Choose MSAS which has variables that are most feasible, reproducible, accurate, and manageable</a:t>
            </a:r>
          </a:p>
          <a:p>
            <a:pPr lvl="1"/>
            <a:endParaRPr lang="en-US" altLang="en-US" smtClean="0"/>
          </a:p>
          <a:p>
            <a:endParaRPr lang="en-US" altLang="en-US"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3"/>
          <p:cNvSpPr>
            <a:spLocks noGrp="1"/>
          </p:cNvSpPr>
          <p:nvPr>
            <p:ph type="title"/>
          </p:nvPr>
        </p:nvSpPr>
        <p:spPr/>
        <p:txBody>
          <a:bodyPr/>
          <a:lstStyle/>
          <a:p>
            <a:endParaRPr lang="en-US" altLang="en-US" smtClean="0"/>
          </a:p>
        </p:txBody>
      </p:sp>
      <p:pic>
        <p:nvPicPr>
          <p:cNvPr id="117762" name="Picture 2"/>
          <p:cNvPicPr>
            <a:picLocks noChangeAspect="1" noChangeArrowheads="1"/>
          </p:cNvPicPr>
          <p:nvPr/>
        </p:nvPicPr>
        <p:blipFill>
          <a:blip r:embed="rId3"/>
          <a:srcRect/>
          <a:stretch>
            <a:fillRect/>
          </a:stretch>
        </p:blipFill>
        <p:spPr bwMode="auto">
          <a:xfrm>
            <a:off x="160338" y="533400"/>
            <a:ext cx="6545262" cy="5121275"/>
          </a:xfrm>
          <a:prstGeom prst="rect">
            <a:avLst/>
          </a:prstGeom>
          <a:noFill/>
          <a:ln w="9525">
            <a:noFill/>
            <a:miter lim="800000"/>
            <a:headEnd/>
            <a:tailEnd/>
          </a:ln>
        </p:spPr>
      </p:pic>
      <p:pic>
        <p:nvPicPr>
          <p:cNvPr id="117763" name="Picture 3"/>
          <p:cNvPicPr>
            <a:picLocks noChangeAspect="1" noChangeArrowheads="1"/>
          </p:cNvPicPr>
          <p:nvPr/>
        </p:nvPicPr>
        <p:blipFill>
          <a:blip r:embed="rId4"/>
          <a:srcRect/>
          <a:stretch>
            <a:fillRect/>
          </a:stretch>
        </p:blipFill>
        <p:spPr bwMode="auto">
          <a:xfrm>
            <a:off x="381000" y="5943600"/>
            <a:ext cx="4010025" cy="2667000"/>
          </a:xfrm>
          <a:prstGeom prst="rect">
            <a:avLst/>
          </a:prstGeom>
          <a:noFill/>
          <a:ln w="9525">
            <a:noFill/>
            <a:miter lim="800000"/>
            <a:headEnd/>
            <a:tailEnd/>
          </a:ln>
        </p:spPr>
      </p:pic>
      <p:sp>
        <p:nvSpPr>
          <p:cNvPr id="5" name="TextBox 4"/>
          <p:cNvSpPr txBox="1"/>
          <p:nvPr/>
        </p:nvSpPr>
        <p:spPr>
          <a:xfrm>
            <a:off x="3048000" y="7421563"/>
            <a:ext cx="3505200" cy="1570037"/>
          </a:xfrm>
          <a:prstGeom prst="rect">
            <a:avLst/>
          </a:prstGeom>
          <a:noFill/>
        </p:spPr>
        <p:txBody>
          <a:bodyPr>
            <a:spAutoFit/>
          </a:bodyPr>
          <a:lstStyle/>
          <a:p>
            <a:pPr eaLnBrk="0" hangingPunct="0">
              <a:defRPr/>
            </a:pPr>
            <a:r>
              <a:rPr lang="en-US" dirty="0">
                <a:latin typeface="+mj-lt"/>
              </a:rPr>
              <a:t>Need h in all scenarios</a:t>
            </a:r>
          </a:p>
          <a:p>
            <a:pPr eaLnBrk="0" hangingPunct="0">
              <a:defRPr/>
            </a:pPr>
            <a:endParaRPr lang="en-US" dirty="0">
              <a:latin typeface="+mj-lt"/>
            </a:endParaRPr>
          </a:p>
          <a:p>
            <a:pPr eaLnBrk="0" hangingPunct="0">
              <a:defRPr/>
            </a:pPr>
            <a:r>
              <a:rPr lang="en-US" dirty="0">
                <a:latin typeface="+mj-lt"/>
              </a:rPr>
              <a:t>If k is a problem to measure, go for {a, h, i}</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457200" y="0"/>
            <a:ext cx="6172200" cy="593725"/>
          </a:xfrm>
        </p:spPr>
        <p:txBody>
          <a:bodyPr lIns="87312" tIns="42862" rIns="87312" bIns="42862" anchor="b"/>
          <a:lstStyle/>
          <a:p>
            <a:r>
              <a:rPr lang="en-US" altLang="en-US" smtClean="0"/>
              <a:t>Confounding and Interaction: Part III</a:t>
            </a:r>
          </a:p>
        </p:txBody>
      </p:sp>
      <p:sp>
        <p:nvSpPr>
          <p:cNvPr id="29699" name="Rectangle 3"/>
          <p:cNvSpPr>
            <a:spLocks noGrp="1" noChangeArrowheads="1"/>
          </p:cNvSpPr>
          <p:nvPr>
            <p:ph type="body" idx="1"/>
          </p:nvPr>
        </p:nvSpPr>
        <p:spPr>
          <a:xfrm>
            <a:off x="0" y="685800"/>
            <a:ext cx="6858000" cy="7761288"/>
          </a:xfrm>
        </p:spPr>
        <p:txBody>
          <a:bodyPr lIns="87312" tIns="42862" rIns="87312" bIns="42862"/>
          <a:lstStyle/>
          <a:p>
            <a:pPr>
              <a:lnSpc>
                <a:spcPct val="80000"/>
              </a:lnSpc>
              <a:defRPr/>
            </a:pPr>
            <a:r>
              <a:rPr lang="en-US" altLang="en-US" dirty="0" smtClean="0"/>
              <a:t>Methods to reduce confounding</a:t>
            </a:r>
          </a:p>
          <a:p>
            <a:pPr lvl="1">
              <a:lnSpc>
                <a:spcPct val="80000"/>
              </a:lnSpc>
              <a:defRPr/>
            </a:pPr>
            <a:r>
              <a:rPr lang="en-US" altLang="en-US" dirty="0" smtClean="0"/>
              <a:t>during study </a:t>
            </a:r>
            <a:r>
              <a:rPr lang="en-US" altLang="en-US" u="sng" dirty="0" smtClean="0"/>
              <a:t>design</a:t>
            </a:r>
            <a:r>
              <a:rPr lang="en-US" altLang="en-US" dirty="0" smtClean="0"/>
              <a:t>:</a:t>
            </a:r>
          </a:p>
          <a:p>
            <a:pPr lvl="2">
              <a:lnSpc>
                <a:spcPct val="80000"/>
              </a:lnSpc>
              <a:spcBef>
                <a:spcPts val="0"/>
              </a:spcBef>
              <a:defRPr/>
            </a:pPr>
            <a:r>
              <a:rPr lang="en-US" altLang="en-US" dirty="0" smtClean="0"/>
              <a:t>Randomization</a:t>
            </a:r>
          </a:p>
          <a:p>
            <a:pPr lvl="2">
              <a:lnSpc>
                <a:spcPct val="80000"/>
              </a:lnSpc>
              <a:spcBef>
                <a:spcPts val="0"/>
              </a:spcBef>
              <a:defRPr/>
            </a:pPr>
            <a:r>
              <a:rPr lang="en-US" altLang="en-US" dirty="0" smtClean="0"/>
              <a:t>Restriction</a:t>
            </a:r>
          </a:p>
          <a:p>
            <a:pPr lvl="2">
              <a:lnSpc>
                <a:spcPct val="80000"/>
              </a:lnSpc>
              <a:spcBef>
                <a:spcPts val="0"/>
              </a:spcBef>
              <a:defRPr/>
            </a:pPr>
            <a:r>
              <a:rPr lang="en-US" altLang="en-US" dirty="0" smtClean="0"/>
              <a:t>Matching</a:t>
            </a:r>
          </a:p>
          <a:p>
            <a:pPr lvl="2">
              <a:lnSpc>
                <a:spcPct val="80000"/>
              </a:lnSpc>
              <a:spcBef>
                <a:spcPts val="0"/>
              </a:spcBef>
              <a:defRPr/>
            </a:pPr>
            <a:r>
              <a:rPr lang="en-US" altLang="en-US" dirty="0" smtClean="0"/>
              <a:t>Instrumental variables</a:t>
            </a:r>
          </a:p>
          <a:p>
            <a:pPr lvl="2">
              <a:defRPr/>
            </a:pPr>
            <a:endParaRPr lang="en-US" altLang="en-US" sz="600" dirty="0" smtClean="0"/>
          </a:p>
          <a:p>
            <a:pPr lvl="1">
              <a:lnSpc>
                <a:spcPct val="90000"/>
              </a:lnSpc>
              <a:defRPr/>
            </a:pPr>
            <a:r>
              <a:rPr lang="en-US" altLang="en-US" dirty="0" smtClean="0"/>
              <a:t>during study </a:t>
            </a:r>
            <a:r>
              <a:rPr lang="en-US" altLang="en-US" u="sng" dirty="0" smtClean="0"/>
              <a:t>analysis:</a:t>
            </a:r>
            <a:endParaRPr lang="en-US" altLang="en-US" dirty="0" smtClean="0"/>
          </a:p>
          <a:p>
            <a:pPr lvl="2">
              <a:lnSpc>
                <a:spcPct val="90000"/>
              </a:lnSpc>
              <a:defRPr/>
            </a:pPr>
            <a:r>
              <a:rPr lang="en-US" altLang="en-US" dirty="0" smtClean="0"/>
              <a:t>Stratified analysis</a:t>
            </a:r>
          </a:p>
          <a:p>
            <a:pPr marL="914400" lvl="2" indent="-573088">
              <a:lnSpc>
                <a:spcPct val="90000"/>
              </a:lnSpc>
              <a:buFontTx/>
              <a:buNone/>
              <a:defRPr/>
            </a:pPr>
            <a:r>
              <a:rPr lang="en-US" altLang="en-US" dirty="0" smtClean="0">
                <a:solidFill>
                  <a:srgbClr val="FF0000"/>
                </a:solidFill>
              </a:rPr>
              <a:t>------ INTERACTION---------</a:t>
            </a:r>
          </a:p>
          <a:p>
            <a:pPr lvl="3">
              <a:lnSpc>
                <a:spcPct val="90000"/>
              </a:lnSpc>
              <a:defRPr/>
            </a:pPr>
            <a:r>
              <a:rPr lang="en-US" altLang="en-US" dirty="0" smtClean="0"/>
              <a:t>Forming “Adjusted” Summary Estimates</a:t>
            </a:r>
          </a:p>
          <a:p>
            <a:pPr lvl="3">
              <a:lnSpc>
                <a:spcPct val="90000"/>
              </a:lnSpc>
              <a:defRPr/>
            </a:pPr>
            <a:r>
              <a:rPr lang="en-US" altLang="en-US" dirty="0" smtClean="0"/>
              <a:t>Concept of weighted average</a:t>
            </a:r>
          </a:p>
          <a:p>
            <a:pPr lvl="4">
              <a:lnSpc>
                <a:spcPct val="90000"/>
              </a:lnSpc>
              <a:defRPr/>
            </a:pPr>
            <a:r>
              <a:rPr lang="en-US" altLang="en-US" dirty="0" smtClean="0"/>
              <a:t>Woolf’s Method</a:t>
            </a:r>
          </a:p>
          <a:p>
            <a:pPr lvl="4">
              <a:lnSpc>
                <a:spcPct val="90000"/>
              </a:lnSpc>
              <a:defRPr/>
            </a:pPr>
            <a:r>
              <a:rPr lang="en-US" altLang="en-US" dirty="0" smtClean="0"/>
              <a:t>Mantel-Haenszel Method</a:t>
            </a:r>
          </a:p>
          <a:p>
            <a:pPr lvl="4">
              <a:lnSpc>
                <a:spcPct val="90000"/>
              </a:lnSpc>
              <a:defRPr/>
            </a:pPr>
            <a:endParaRPr lang="en-US" altLang="en-US" sz="900" dirty="0" smtClean="0"/>
          </a:p>
          <a:p>
            <a:pPr>
              <a:lnSpc>
                <a:spcPct val="90000"/>
              </a:lnSpc>
              <a:defRPr/>
            </a:pPr>
            <a:r>
              <a:rPr lang="en-US" altLang="en-US" dirty="0" smtClean="0"/>
              <a:t>Handling more than one confounder</a:t>
            </a:r>
          </a:p>
          <a:p>
            <a:pPr lvl="1">
              <a:lnSpc>
                <a:spcPct val="90000"/>
              </a:lnSpc>
              <a:defRPr/>
            </a:pPr>
            <a:r>
              <a:rPr lang="en-US" altLang="en-US" dirty="0" smtClean="0"/>
              <a:t>Minimal sufficient  adjustment set (MSAS)</a:t>
            </a:r>
          </a:p>
          <a:p>
            <a:pPr lvl="1">
              <a:lnSpc>
                <a:spcPct val="90000"/>
              </a:lnSpc>
              <a:defRPr/>
            </a:pPr>
            <a:endParaRPr lang="en-US" altLang="en-US" sz="900" dirty="0" smtClean="0"/>
          </a:p>
          <a:p>
            <a:pPr>
              <a:lnSpc>
                <a:spcPct val="90000"/>
              </a:lnSpc>
              <a:defRPr/>
            </a:pPr>
            <a:r>
              <a:rPr lang="en-US" altLang="en-US" dirty="0" smtClean="0"/>
              <a:t>Managing uncertainty in your DAGs</a:t>
            </a:r>
          </a:p>
          <a:p>
            <a:pPr lvl="1">
              <a:lnSpc>
                <a:spcPct val="90000"/>
              </a:lnSpc>
              <a:defRPr/>
            </a:pPr>
            <a:r>
              <a:rPr lang="en-US" altLang="en-US" dirty="0" smtClean="0"/>
              <a:t>Role of an analysis plan</a:t>
            </a:r>
          </a:p>
          <a:p>
            <a:pPr>
              <a:buFontTx/>
              <a:buNone/>
              <a:defRPr/>
            </a:pPr>
            <a:endParaRPr lang="en-US" altLang="en-US" sz="900" dirty="0" smtClean="0"/>
          </a:p>
          <a:p>
            <a:pPr>
              <a:defRPr/>
            </a:pPr>
            <a:r>
              <a:rPr lang="en-US" altLang="en-US" dirty="0" smtClean="0"/>
              <a:t>If time:</a:t>
            </a:r>
          </a:p>
          <a:p>
            <a:pPr lvl="1">
              <a:defRPr/>
            </a:pPr>
            <a:r>
              <a:rPr lang="en-US" altLang="en-US" dirty="0" smtClean="0"/>
              <a:t>Residual confounding; importance of overlap; quantitative bias analysis</a:t>
            </a:r>
          </a:p>
          <a:p>
            <a:pPr>
              <a:defRPr/>
            </a:pPr>
            <a:endParaRPr lang="en-US" altLang="en-US" sz="1000" dirty="0" smtClean="0"/>
          </a:p>
          <a:p>
            <a:pPr>
              <a:defRPr/>
            </a:pPr>
            <a:r>
              <a:rPr lang="en-US" altLang="en-US" dirty="0" smtClean="0"/>
              <a:t>Limitations of stratification</a:t>
            </a:r>
          </a:p>
          <a:p>
            <a:pPr lvl="1">
              <a:defRPr/>
            </a:pPr>
            <a:r>
              <a:rPr lang="en-US" altLang="en-US" dirty="0" smtClean="0"/>
              <a:t>Motivation for multivariable regression</a:t>
            </a:r>
          </a:p>
          <a:p>
            <a:pPr lvl="1">
              <a:defRPr/>
            </a:pPr>
            <a:endParaRPr lang="en-US" altLang="en-US" sz="500" dirty="0" smtClean="0"/>
          </a:p>
          <a:p>
            <a:pPr>
              <a:defRPr/>
            </a:pPr>
            <a:r>
              <a:rPr lang="en-US" altLang="en-US" dirty="0" smtClean="0"/>
              <a:t>Limitations of conventional conditioning approaches</a:t>
            </a:r>
          </a:p>
          <a:p>
            <a:pPr lvl="1">
              <a:defRPr/>
            </a:pPr>
            <a:r>
              <a:rPr lang="en-US" altLang="en-US" dirty="0" smtClean="0"/>
              <a:t>Motivation for other “non-conditioning” techniques </a:t>
            </a:r>
          </a:p>
          <a:p>
            <a:pPr lvl="1">
              <a:defRPr/>
            </a:pPr>
            <a:endParaRPr lang="en-US" altLang="en-US" dirty="0" smtClean="0"/>
          </a:p>
        </p:txBody>
      </p:sp>
      <p:sp>
        <p:nvSpPr>
          <p:cNvPr id="119811" name="Line 4"/>
          <p:cNvSpPr>
            <a:spLocks noChangeShapeType="1"/>
          </p:cNvSpPr>
          <p:nvPr/>
        </p:nvSpPr>
        <p:spPr bwMode="auto">
          <a:xfrm>
            <a:off x="-381000" y="5867400"/>
            <a:ext cx="762000" cy="0"/>
          </a:xfrm>
          <a:prstGeom prst="line">
            <a:avLst/>
          </a:prstGeom>
          <a:noFill/>
          <a:ln w="92075">
            <a:solidFill>
              <a:srgbClr val="FF0000"/>
            </a:solidFill>
            <a:round/>
            <a:headEnd/>
            <a:tailEnd type="triangle" w="med" len="med"/>
          </a:ln>
        </p:spPr>
        <p:txBody>
          <a:bodyPr lIns="95125" tIns="49148" rIns="95125" bIns="49148"/>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2"/>
          <p:cNvSpPr>
            <a:spLocks noGrp="1"/>
          </p:cNvSpPr>
          <p:nvPr>
            <p:ph type="title"/>
          </p:nvPr>
        </p:nvSpPr>
        <p:spPr>
          <a:xfrm>
            <a:off x="457200" y="76200"/>
            <a:ext cx="5829300" cy="747713"/>
          </a:xfrm>
        </p:spPr>
        <p:txBody>
          <a:bodyPr/>
          <a:lstStyle/>
          <a:p>
            <a:r>
              <a:rPr lang="en-US" altLang="en-US" smtClean="0"/>
              <a:t>The Ideal</a:t>
            </a:r>
          </a:p>
        </p:txBody>
      </p:sp>
      <p:sp>
        <p:nvSpPr>
          <p:cNvPr id="121858" name="Content Placeholder 3"/>
          <p:cNvSpPr>
            <a:spLocks noGrp="1"/>
          </p:cNvSpPr>
          <p:nvPr>
            <p:ph idx="1"/>
          </p:nvPr>
        </p:nvSpPr>
        <p:spPr>
          <a:xfrm>
            <a:off x="0" y="685800"/>
            <a:ext cx="6781800" cy="3581400"/>
          </a:xfrm>
        </p:spPr>
        <p:txBody>
          <a:bodyPr/>
          <a:lstStyle/>
          <a:p>
            <a:pPr>
              <a:buFontTx/>
              <a:buNone/>
            </a:pPr>
            <a:r>
              <a:rPr lang="en-US" altLang="en-US" u="sng" smtClean="0"/>
              <a:t>You are confident about the DAG</a:t>
            </a:r>
          </a:p>
          <a:p>
            <a:pPr>
              <a:buFontTx/>
              <a:buNone/>
            </a:pPr>
            <a:endParaRPr lang="en-US" altLang="en-US" sz="1000" smtClean="0"/>
          </a:p>
          <a:p>
            <a:r>
              <a:rPr lang="en-US" altLang="en-US" smtClean="0"/>
              <a:t>Find all the MSASs</a:t>
            </a:r>
          </a:p>
          <a:p>
            <a:endParaRPr lang="en-US" altLang="en-US" sz="1000" smtClean="0"/>
          </a:p>
          <a:p>
            <a:r>
              <a:rPr lang="en-US" altLang="en-US" smtClean="0"/>
              <a:t>Choose the most practical MSAS</a:t>
            </a:r>
          </a:p>
          <a:p>
            <a:endParaRPr lang="en-US" altLang="en-US" sz="1000" smtClean="0"/>
          </a:p>
          <a:p>
            <a:r>
              <a:rPr lang="en-US" altLang="en-US" smtClean="0"/>
              <a:t>Adjust for the chosen MSAS</a:t>
            </a:r>
          </a:p>
          <a:p>
            <a:pPr lvl="1"/>
            <a:r>
              <a:rPr lang="en-US" altLang="en-US" smtClean="0"/>
              <a:t>Via restriction, matching, stratification, or regression</a:t>
            </a:r>
          </a:p>
          <a:p>
            <a:pPr lvl="1"/>
            <a:endParaRPr lang="en-US" altLang="en-US" sz="800" smtClean="0"/>
          </a:p>
          <a:p>
            <a:r>
              <a:rPr lang="en-US" altLang="en-US" smtClean="0"/>
              <a:t>Report the final adjusted measure of association (or stratum-specific estimates, if interaction present)</a:t>
            </a:r>
          </a:p>
        </p:txBody>
      </p:sp>
      <p:sp>
        <p:nvSpPr>
          <p:cNvPr id="5" name="Content Placeholder 3"/>
          <p:cNvSpPr txBox="1">
            <a:spLocks/>
          </p:cNvSpPr>
          <p:nvPr/>
        </p:nvSpPr>
        <p:spPr bwMode="auto">
          <a:xfrm>
            <a:off x="133350" y="4953000"/>
            <a:ext cx="6343650" cy="914400"/>
          </a:xfrm>
          <a:prstGeom prst="rect">
            <a:avLst/>
          </a:prstGeom>
          <a:noFill/>
          <a:ln w="9525">
            <a:noFill/>
            <a:miter lim="800000"/>
            <a:headEnd/>
            <a:tailEnd/>
          </a:ln>
          <a:effectLst/>
        </p:spPr>
        <p:txBody>
          <a:bodyPr/>
          <a:lstStyle/>
          <a:p>
            <a:pPr marL="342900" indent="-342900" eaLnBrk="0" hangingPunct="0">
              <a:spcBef>
                <a:spcPct val="20000"/>
              </a:spcBef>
              <a:defRPr/>
            </a:pPr>
            <a:endParaRPr lang="en-US" sz="800" kern="0" dirty="0">
              <a:latin typeface="+mn-lt"/>
            </a:endParaRPr>
          </a:p>
          <a:p>
            <a:pPr marL="342900" indent="-342900" eaLnBrk="0" hangingPunct="0">
              <a:spcBef>
                <a:spcPct val="20000"/>
              </a:spcBef>
              <a:buFontTx/>
              <a:buChar char="•"/>
              <a:defRPr/>
            </a:pPr>
            <a:r>
              <a:rPr lang="en-US" sz="2000" kern="0" dirty="0">
                <a:latin typeface="+mn-lt"/>
              </a:rPr>
              <a:t>Why not just take the most conservative route and adjust for everything that is conceivable?</a:t>
            </a:r>
          </a:p>
          <a:p>
            <a:pPr marL="342900" indent="-342900" eaLnBrk="0" hangingPunct="0">
              <a:spcBef>
                <a:spcPct val="20000"/>
              </a:spcBef>
              <a:buFontTx/>
              <a:buChar char="•"/>
              <a:defRPr/>
            </a:pPr>
            <a:endParaRPr lang="en-US" sz="2000" kern="0" dirty="0">
              <a:latin typeface="+mn-lt"/>
            </a:endParaRPr>
          </a:p>
        </p:txBody>
      </p:sp>
      <p:sp>
        <p:nvSpPr>
          <p:cNvPr id="6" name="Title 2"/>
          <p:cNvSpPr txBox="1">
            <a:spLocks/>
          </p:cNvSpPr>
          <p:nvPr/>
        </p:nvSpPr>
        <p:spPr bwMode="auto">
          <a:xfrm>
            <a:off x="419100" y="4038600"/>
            <a:ext cx="5829300" cy="747713"/>
          </a:xfrm>
          <a:prstGeom prst="rect">
            <a:avLst/>
          </a:prstGeom>
          <a:noFill/>
          <a:ln w="9525">
            <a:noFill/>
            <a:miter lim="800000"/>
            <a:headEnd/>
            <a:tailEnd/>
          </a:ln>
          <a:effectLst/>
        </p:spPr>
        <p:txBody>
          <a:bodyPr anchor="ctr"/>
          <a:lstStyle/>
          <a:p>
            <a:pPr algn="ctr" eaLnBrk="0" hangingPunct="0">
              <a:defRPr/>
            </a:pPr>
            <a:r>
              <a:rPr lang="en-US" b="1" kern="0" dirty="0">
                <a:solidFill>
                  <a:schemeClr val="tx2"/>
                </a:solidFill>
                <a:latin typeface="+mj-lt"/>
                <a:ea typeface="+mj-ea"/>
                <a:cs typeface="+mj-cs"/>
              </a:rPr>
              <a:t>The Reality</a:t>
            </a:r>
          </a:p>
        </p:txBody>
      </p:sp>
      <p:grpSp>
        <p:nvGrpSpPr>
          <p:cNvPr id="2" name="Group 41"/>
          <p:cNvGrpSpPr>
            <a:grpSpLocks/>
          </p:cNvGrpSpPr>
          <p:nvPr/>
        </p:nvGrpSpPr>
        <p:grpSpPr bwMode="auto">
          <a:xfrm>
            <a:off x="1143000" y="5715000"/>
            <a:ext cx="4953000" cy="3582988"/>
            <a:chOff x="912" y="2142"/>
            <a:chExt cx="3120" cy="2257"/>
          </a:xfrm>
        </p:grpSpPr>
        <p:sp>
          <p:nvSpPr>
            <p:cNvPr id="8" name="Text Box 2"/>
            <p:cNvSpPr txBox="1">
              <a:spLocks noChangeArrowheads="1"/>
            </p:cNvSpPr>
            <p:nvPr/>
          </p:nvSpPr>
          <p:spPr bwMode="auto">
            <a:xfrm flipH="1">
              <a:off x="1632" y="3007"/>
              <a:ext cx="720" cy="33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latin typeface="Arial" charset="0"/>
                </a:rPr>
                <a:t>A</a:t>
              </a:r>
              <a:endParaRPr lang="en-US" sz="3600" dirty="0">
                <a:solidFill>
                  <a:srgbClr val="000000"/>
                </a:solidFill>
                <a:latin typeface="Arial" charset="0"/>
              </a:endParaRPr>
            </a:p>
          </p:txBody>
        </p:sp>
        <p:sp>
          <p:nvSpPr>
            <p:cNvPr id="9" name="Freeform 3"/>
            <p:cNvSpPr>
              <a:spLocks/>
            </p:cNvSpPr>
            <p:nvPr/>
          </p:nvSpPr>
          <p:spPr bwMode="auto">
            <a:xfrm rot="2714372">
              <a:off x="1493" y="2975"/>
              <a:ext cx="1958"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solidFill>
                  <a:srgbClr val="FF0000"/>
                </a:solidFill>
              </a:endParaRPr>
            </a:p>
          </p:txBody>
        </p:sp>
        <p:sp>
          <p:nvSpPr>
            <p:cNvPr id="10" name="Line 4"/>
            <p:cNvSpPr>
              <a:spLocks noChangeShapeType="1"/>
            </p:cNvSpPr>
            <p:nvPr/>
          </p:nvSpPr>
          <p:spPr bwMode="auto">
            <a:xfrm>
              <a:off x="1872" y="3966"/>
              <a:ext cx="1248" cy="28"/>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1" name="Freeform 5"/>
            <p:cNvSpPr>
              <a:spLocks/>
            </p:cNvSpPr>
            <p:nvPr/>
          </p:nvSpPr>
          <p:spPr bwMode="auto">
            <a:xfrm rot="932872" flipV="1">
              <a:off x="2063" y="3461"/>
              <a:ext cx="1281"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2" name="Text Box 6"/>
            <p:cNvSpPr txBox="1">
              <a:spLocks noChangeArrowheads="1"/>
            </p:cNvSpPr>
            <p:nvPr/>
          </p:nvSpPr>
          <p:spPr bwMode="auto">
            <a:xfrm>
              <a:off x="2160" y="3992"/>
              <a:ext cx="432" cy="40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a:t>
              </a:r>
              <a:endParaRPr lang="en-US" sz="900" b="1" dirty="0">
                <a:solidFill>
                  <a:srgbClr val="000000"/>
                </a:solidFill>
                <a:latin typeface="Arial" charset="0"/>
              </a:endParaRPr>
            </a:p>
          </p:txBody>
        </p:sp>
        <p:sp>
          <p:nvSpPr>
            <p:cNvPr id="13" name="Text Box 7"/>
            <p:cNvSpPr txBox="1">
              <a:spLocks noChangeArrowheads="1"/>
            </p:cNvSpPr>
            <p:nvPr/>
          </p:nvSpPr>
          <p:spPr bwMode="auto">
            <a:xfrm flipH="1">
              <a:off x="1200" y="3770"/>
              <a:ext cx="912" cy="40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14" name="Text Box 8"/>
            <p:cNvSpPr txBox="1">
              <a:spLocks noChangeArrowheads="1"/>
            </p:cNvSpPr>
            <p:nvPr/>
          </p:nvSpPr>
          <p:spPr bwMode="auto">
            <a:xfrm flipH="1">
              <a:off x="3168" y="3545"/>
              <a:ext cx="864" cy="8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15" name="Text Box 13"/>
            <p:cNvSpPr txBox="1">
              <a:spLocks noChangeArrowheads="1"/>
            </p:cNvSpPr>
            <p:nvPr/>
          </p:nvSpPr>
          <p:spPr bwMode="auto">
            <a:xfrm flipH="1">
              <a:off x="912" y="2341"/>
              <a:ext cx="1104" cy="33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latin typeface="Arial" charset="0"/>
                </a:rPr>
                <a:t>B</a:t>
              </a:r>
              <a:endParaRPr lang="en-US" sz="3600" dirty="0">
                <a:solidFill>
                  <a:srgbClr val="000000"/>
                </a:solidFill>
                <a:latin typeface="Arial" charset="0"/>
              </a:endParaRPr>
            </a:p>
          </p:txBody>
        </p:sp>
        <p:sp>
          <p:nvSpPr>
            <p:cNvPr id="16" name="Freeform 14"/>
            <p:cNvSpPr>
              <a:spLocks/>
            </p:cNvSpPr>
            <p:nvPr/>
          </p:nvSpPr>
          <p:spPr bwMode="auto">
            <a:xfrm rot="4131136" flipV="1">
              <a:off x="999" y="3123"/>
              <a:ext cx="1002"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7" name="Freeform 15"/>
            <p:cNvSpPr>
              <a:spLocks/>
            </p:cNvSpPr>
            <p:nvPr/>
          </p:nvSpPr>
          <p:spPr bwMode="auto">
            <a:xfrm rot="4989951" flipV="1">
              <a:off x="1527" y="3360"/>
              <a:ext cx="446"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8" name="Freeform 16"/>
            <p:cNvSpPr>
              <a:spLocks/>
            </p:cNvSpPr>
            <p:nvPr/>
          </p:nvSpPr>
          <p:spPr bwMode="auto">
            <a:xfrm rot="1028345" flipH="1">
              <a:off x="1535" y="2707"/>
              <a:ext cx="394"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9" name="Text Box 6"/>
            <p:cNvSpPr txBox="1">
              <a:spLocks noChangeArrowheads="1"/>
            </p:cNvSpPr>
            <p:nvPr/>
          </p:nvSpPr>
          <p:spPr bwMode="auto">
            <a:xfrm>
              <a:off x="2304" y="2801"/>
              <a:ext cx="432" cy="29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FF0000"/>
                  </a:solidFill>
                  <a:latin typeface="Arial" charset="0"/>
                </a:rPr>
                <a:t>?</a:t>
              </a:r>
            </a:p>
          </p:txBody>
        </p:sp>
        <p:sp>
          <p:nvSpPr>
            <p:cNvPr id="20" name="Text Box 6"/>
            <p:cNvSpPr txBox="1">
              <a:spLocks noChangeArrowheads="1"/>
            </p:cNvSpPr>
            <p:nvPr/>
          </p:nvSpPr>
          <p:spPr bwMode="auto">
            <a:xfrm>
              <a:off x="1680" y="3400"/>
              <a:ext cx="432" cy="29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FF0000"/>
                  </a:solidFill>
                  <a:latin typeface="Arial" charset="0"/>
                </a:rPr>
                <a:t>?</a:t>
              </a:r>
            </a:p>
          </p:txBody>
        </p:sp>
      </p:grpSp>
      <p:sp>
        <p:nvSpPr>
          <p:cNvPr id="21" name="Content Placeholder 3"/>
          <p:cNvSpPr txBox="1">
            <a:spLocks/>
          </p:cNvSpPr>
          <p:nvPr/>
        </p:nvSpPr>
        <p:spPr bwMode="auto">
          <a:xfrm>
            <a:off x="57150" y="4648200"/>
            <a:ext cx="6343650" cy="457200"/>
          </a:xfrm>
          <a:prstGeom prst="rect">
            <a:avLst/>
          </a:prstGeom>
          <a:noFill/>
          <a:ln w="9525">
            <a:noFill/>
            <a:miter lim="800000"/>
            <a:headEnd/>
            <a:tailEnd/>
          </a:ln>
          <a:effectLst/>
        </p:spPr>
        <p:txBody>
          <a:bodyPr/>
          <a:lstStyle/>
          <a:p>
            <a:pPr marL="342900" indent="-342900" eaLnBrk="0" hangingPunct="0">
              <a:spcBef>
                <a:spcPct val="20000"/>
              </a:spcBef>
              <a:defRPr/>
            </a:pPr>
            <a:r>
              <a:rPr lang="en-US" sz="2000" u="sng" kern="0" dirty="0">
                <a:latin typeface="+mn-lt"/>
              </a:rPr>
              <a:t>You are often NOT confident about the DAG</a:t>
            </a:r>
            <a:endParaRPr lang="en-US" sz="2000" kern="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77" name="Rectangle 2"/>
          <p:cNvSpPr>
            <a:spLocks noGrp="1" noChangeArrowheads="1"/>
          </p:cNvSpPr>
          <p:nvPr>
            <p:ph type="title"/>
          </p:nvPr>
        </p:nvSpPr>
        <p:spPr>
          <a:xfrm>
            <a:off x="457200" y="76200"/>
            <a:ext cx="5829300" cy="747713"/>
          </a:xfrm>
        </p:spPr>
        <p:txBody>
          <a:bodyPr lIns="87312" tIns="42862" rIns="87312" bIns="42862" anchor="b"/>
          <a:lstStyle/>
          <a:p>
            <a:endParaRPr lang="en-US" altLang="en-US" smtClean="0"/>
          </a:p>
        </p:txBody>
      </p:sp>
      <p:graphicFrame>
        <p:nvGraphicFramePr>
          <p:cNvPr id="19574" name="Object 118"/>
          <p:cNvGraphicFramePr>
            <a:graphicFrameLocks/>
          </p:cNvGraphicFramePr>
          <p:nvPr/>
        </p:nvGraphicFramePr>
        <p:xfrm>
          <a:off x="-152400" y="3694113"/>
          <a:ext cx="3895725" cy="1258887"/>
        </p:xfrm>
        <a:graphic>
          <a:graphicData uri="http://schemas.openxmlformats.org/presentationml/2006/ole">
            <mc:AlternateContent xmlns:mc="http://schemas.openxmlformats.org/markup-compatibility/2006">
              <mc:Choice xmlns:v="urn:schemas-microsoft-com:vml" Requires="v">
                <p:oleObj spid="_x0000_s19637" name="Document" r:id="rId4" imgW="4194048" imgH="1356360" progId="Word.Document.8">
                  <p:embed/>
                </p:oleObj>
              </mc:Choice>
              <mc:Fallback>
                <p:oleObj name="Document" r:id="rId4" imgW="4194048" imgH="1356360" progId="Word.Document.8">
                  <p:embed/>
                  <p:pic>
                    <p:nvPicPr>
                      <p:cNvPr id="0" name="Picture 1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694113"/>
                        <a:ext cx="3895725"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578" name="Text Box 8"/>
          <p:cNvSpPr>
            <a:spLocks noGrp="1" noChangeArrowheads="1"/>
          </p:cNvSpPr>
          <p:nvPr>
            <p:ph type="body" idx="1"/>
          </p:nvPr>
        </p:nvSpPr>
        <p:spPr>
          <a:xfrm>
            <a:off x="533400" y="1679575"/>
            <a:ext cx="5830888" cy="7121525"/>
          </a:xfrm>
        </p:spPr>
        <p:txBody>
          <a:bodyPr lIns="87312" tIns="42862" rIns="87312" bIns="42862"/>
          <a:lstStyle/>
          <a:p>
            <a:pPr>
              <a:spcBef>
                <a:spcPct val="50000"/>
              </a:spcBef>
              <a:buFontTx/>
              <a:buNone/>
            </a:pPr>
            <a:r>
              <a:rPr lang="en-US" altLang="en-US" sz="1800" smtClean="0"/>
              <a:t> </a:t>
            </a:r>
            <a:endParaRPr lang="en-US" altLang="en-US" sz="1400" smtClean="0"/>
          </a:p>
        </p:txBody>
      </p:sp>
      <p:graphicFrame>
        <p:nvGraphicFramePr>
          <p:cNvPr id="19575" name="Object 119"/>
          <p:cNvGraphicFramePr>
            <a:graphicFrameLocks/>
          </p:cNvGraphicFramePr>
          <p:nvPr/>
        </p:nvGraphicFramePr>
        <p:xfrm>
          <a:off x="3505200" y="3695700"/>
          <a:ext cx="3505200" cy="1257300"/>
        </p:xfrm>
        <a:graphic>
          <a:graphicData uri="http://schemas.openxmlformats.org/presentationml/2006/ole">
            <mc:AlternateContent xmlns:mc="http://schemas.openxmlformats.org/markup-compatibility/2006">
              <mc:Choice xmlns:v="urn:schemas-microsoft-com:vml" Requires="v">
                <p:oleObj spid="_x0000_s19638" name="Document" r:id="rId6" imgW="4194048" imgH="1383792" progId="Word.Document.8">
                  <p:embed/>
                </p:oleObj>
              </mc:Choice>
              <mc:Fallback>
                <p:oleObj name="Document" r:id="rId6" imgW="4194048" imgH="1383792" progId="Word.Document.8">
                  <p:embed/>
                  <p:pic>
                    <p:nvPicPr>
                      <p:cNvPr id="0" name="Picture 11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3695700"/>
                        <a:ext cx="35052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579" name="Rectangle 16"/>
          <p:cNvSpPr>
            <a:spLocks noChangeArrowheads="1"/>
          </p:cNvSpPr>
          <p:nvPr/>
        </p:nvSpPr>
        <p:spPr bwMode="auto">
          <a:xfrm>
            <a:off x="609600" y="6161088"/>
            <a:ext cx="5830888" cy="2160587"/>
          </a:xfrm>
          <a:prstGeom prst="rect">
            <a:avLst/>
          </a:prstGeom>
          <a:noFill/>
          <a:ln w="9525">
            <a:noFill/>
            <a:miter lim="800000"/>
            <a:headEnd/>
            <a:tailEnd/>
          </a:ln>
        </p:spPr>
        <p:txBody>
          <a:bodyPr lIns="87312" tIns="42862" rIns="87312" bIns="42862"/>
          <a:lstStyle/>
          <a:p>
            <a:pPr marL="342900" indent="-342900" eaLnBrk="0" hangingPunct="0">
              <a:spcBef>
                <a:spcPct val="20000"/>
              </a:spcBef>
              <a:buFontTx/>
              <a:buChar char="•"/>
            </a:pPr>
            <a:endParaRPr lang="en-US" altLang="en-US" sz="2000">
              <a:latin typeface="Arial" charset="0"/>
            </a:endParaRPr>
          </a:p>
          <a:p>
            <a:pPr marL="342900" indent="-342900" eaLnBrk="0" hangingPunct="0">
              <a:spcBef>
                <a:spcPct val="20000"/>
              </a:spcBef>
            </a:pPr>
            <a:endParaRPr lang="en-US" altLang="en-US" sz="2000">
              <a:latin typeface="Arial" charset="0"/>
            </a:endParaRPr>
          </a:p>
        </p:txBody>
      </p:sp>
      <p:sp>
        <p:nvSpPr>
          <p:cNvPr id="19580" name="Text Box 17"/>
          <p:cNvSpPr txBox="1">
            <a:spLocks noChangeArrowheads="1"/>
          </p:cNvSpPr>
          <p:nvPr/>
        </p:nvSpPr>
        <p:spPr bwMode="auto">
          <a:xfrm>
            <a:off x="4191000" y="2185988"/>
            <a:ext cx="2667000" cy="862012"/>
          </a:xfrm>
          <a:prstGeom prst="rect">
            <a:avLst/>
          </a:prstGeom>
          <a:noFill/>
          <a:ln w="9525">
            <a:noFill/>
            <a:miter lim="800000"/>
            <a:headEnd/>
            <a:tailEnd/>
          </a:ln>
        </p:spPr>
        <p:txBody>
          <a:bodyPr>
            <a:spAutoFit/>
          </a:bodyPr>
          <a:lstStyle/>
          <a:p>
            <a:pPr algn="ctr" eaLnBrk="0" hangingPunct="0">
              <a:spcBef>
                <a:spcPct val="50000"/>
              </a:spcBef>
            </a:pPr>
            <a:r>
              <a:rPr lang="en-US" altLang="en-US" sz="2000" b="1"/>
              <a:t>OR</a:t>
            </a:r>
            <a:r>
              <a:rPr lang="en-US" altLang="en-US" sz="1400" b="1"/>
              <a:t> </a:t>
            </a:r>
            <a:r>
              <a:rPr lang="en-US" altLang="en-US" sz="2000" b="1" baseline="-25000"/>
              <a:t>crude </a:t>
            </a:r>
            <a:r>
              <a:rPr lang="en-US" altLang="en-US" sz="2000" b="1"/>
              <a:t>= 21.0</a:t>
            </a:r>
          </a:p>
          <a:p>
            <a:pPr algn="ctr" eaLnBrk="0" hangingPunct="0">
              <a:spcBef>
                <a:spcPct val="50000"/>
              </a:spcBef>
            </a:pPr>
            <a:r>
              <a:rPr lang="en-US" altLang="en-US" sz="2000" b="1"/>
              <a:t>(95</a:t>
            </a:r>
            <a:r>
              <a:rPr lang="en-US" altLang="en-US" sz="1600" b="1"/>
              <a:t>%</a:t>
            </a:r>
            <a:r>
              <a:rPr lang="en-US" altLang="en-US" sz="2000" b="1"/>
              <a:t>  CI: 16.4 - 26.9)</a:t>
            </a:r>
            <a:endParaRPr lang="en-US" altLang="en-US"/>
          </a:p>
        </p:txBody>
      </p:sp>
      <p:sp>
        <p:nvSpPr>
          <p:cNvPr id="19581" name="Text Box 19"/>
          <p:cNvSpPr txBox="1">
            <a:spLocks noChangeArrowheads="1"/>
          </p:cNvSpPr>
          <p:nvPr/>
        </p:nvSpPr>
        <p:spPr bwMode="auto">
          <a:xfrm>
            <a:off x="4267200" y="5010150"/>
            <a:ext cx="2286000" cy="400050"/>
          </a:xfrm>
          <a:prstGeom prst="rect">
            <a:avLst/>
          </a:prstGeom>
          <a:noFill/>
          <a:ln w="9525">
            <a:noFill/>
            <a:miter lim="800000"/>
            <a:headEnd/>
            <a:tailEnd/>
          </a:ln>
        </p:spPr>
        <p:txBody>
          <a:bodyPr>
            <a:spAutoFit/>
          </a:bodyPr>
          <a:lstStyle/>
          <a:p>
            <a:pPr algn="ctr" eaLnBrk="0" hangingPunct="0">
              <a:spcBef>
                <a:spcPct val="50000"/>
              </a:spcBef>
            </a:pPr>
            <a:r>
              <a:rPr lang="en-US" altLang="en-US" sz="2000" b="1"/>
              <a:t> OR </a:t>
            </a:r>
            <a:r>
              <a:rPr lang="en-US" altLang="en-US" sz="2000" b="1" baseline="-25000"/>
              <a:t>no</a:t>
            </a:r>
            <a:r>
              <a:rPr lang="en-US" altLang="en-US" sz="2000" b="1"/>
              <a:t> </a:t>
            </a:r>
            <a:r>
              <a:rPr lang="en-US" altLang="en-US" sz="2000" b="1" baseline="-25000"/>
              <a:t>matches </a:t>
            </a:r>
            <a:r>
              <a:rPr lang="en-US" altLang="en-US" sz="2000" b="1"/>
              <a:t>= 21.0</a:t>
            </a:r>
          </a:p>
        </p:txBody>
      </p:sp>
      <p:grpSp>
        <p:nvGrpSpPr>
          <p:cNvPr id="19582" name="Group 23"/>
          <p:cNvGrpSpPr>
            <a:grpSpLocks/>
          </p:cNvGrpSpPr>
          <p:nvPr/>
        </p:nvGrpSpPr>
        <p:grpSpPr bwMode="auto">
          <a:xfrm>
            <a:off x="304800" y="1047750"/>
            <a:ext cx="5715000" cy="4991100"/>
            <a:chOff x="304800" y="1047690"/>
            <a:chExt cx="5715000" cy="4991220"/>
          </a:xfrm>
        </p:grpSpPr>
        <p:graphicFrame>
          <p:nvGraphicFramePr>
            <p:cNvPr id="19576" name="Object 120"/>
            <p:cNvGraphicFramePr>
              <a:graphicFrameLocks/>
            </p:cNvGraphicFramePr>
            <p:nvPr/>
          </p:nvGraphicFramePr>
          <p:xfrm>
            <a:off x="962025" y="1133475"/>
            <a:ext cx="4600575" cy="1838325"/>
          </p:xfrm>
          <a:graphic>
            <a:graphicData uri="http://schemas.openxmlformats.org/presentationml/2006/ole">
              <mc:AlternateContent xmlns:mc="http://schemas.openxmlformats.org/markup-compatibility/2006">
                <mc:Choice xmlns:v="urn:schemas-microsoft-com:vml" Requires="v">
                  <p:oleObj spid="_x0000_s19639" name="Document" r:id="rId8" imgW="4386072" imgH="1752600" progId="Word.Document.8">
                    <p:embed/>
                  </p:oleObj>
                </mc:Choice>
                <mc:Fallback>
                  <p:oleObj name="Document" r:id="rId8" imgW="4386072" imgH="1752600" progId="Word.Document.8">
                    <p:embed/>
                    <p:pic>
                      <p:nvPicPr>
                        <p:cNvPr id="0" name="Picture 12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2025" y="1133475"/>
                          <a:ext cx="460057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588" name="Line 5"/>
            <p:cNvSpPr>
              <a:spLocks noChangeShapeType="1"/>
            </p:cNvSpPr>
            <p:nvPr/>
          </p:nvSpPr>
          <p:spPr bwMode="auto">
            <a:xfrm flipH="1">
              <a:off x="2895600" y="2743200"/>
              <a:ext cx="457200" cy="479424"/>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9589" name="Line 6"/>
            <p:cNvSpPr>
              <a:spLocks noChangeShapeType="1"/>
            </p:cNvSpPr>
            <p:nvPr/>
          </p:nvSpPr>
          <p:spPr bwMode="auto">
            <a:xfrm>
              <a:off x="3429000" y="2743200"/>
              <a:ext cx="533400" cy="479424"/>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9590" name="Text Box 7"/>
            <p:cNvSpPr txBox="1">
              <a:spLocks noChangeArrowheads="1"/>
            </p:cNvSpPr>
            <p:nvPr/>
          </p:nvSpPr>
          <p:spPr bwMode="auto">
            <a:xfrm>
              <a:off x="304800" y="342900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sp>
          <p:nvSpPr>
            <p:cNvPr id="19591" name="Text Box 9"/>
            <p:cNvSpPr txBox="1">
              <a:spLocks noChangeArrowheads="1"/>
            </p:cNvSpPr>
            <p:nvPr/>
          </p:nvSpPr>
          <p:spPr bwMode="auto">
            <a:xfrm>
              <a:off x="381000" y="104769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19592" name="Text Box 10"/>
            <p:cNvSpPr txBox="1">
              <a:spLocks noChangeArrowheads="1"/>
            </p:cNvSpPr>
            <p:nvPr/>
          </p:nvSpPr>
          <p:spPr bwMode="auto">
            <a:xfrm>
              <a:off x="3962400" y="3210580"/>
              <a:ext cx="11430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a:t>Matches Absent</a:t>
              </a:r>
            </a:p>
          </p:txBody>
        </p:sp>
        <p:sp>
          <p:nvSpPr>
            <p:cNvPr id="19593" name="Text Box 11"/>
            <p:cNvSpPr txBox="1">
              <a:spLocks noChangeArrowheads="1"/>
            </p:cNvSpPr>
            <p:nvPr/>
          </p:nvSpPr>
          <p:spPr bwMode="auto">
            <a:xfrm>
              <a:off x="1752600" y="3124200"/>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a:t>Matches Present</a:t>
              </a:r>
            </a:p>
          </p:txBody>
        </p:sp>
        <p:sp>
          <p:nvSpPr>
            <p:cNvPr id="19594" name="Text Box 18"/>
            <p:cNvSpPr txBox="1">
              <a:spLocks noChangeArrowheads="1"/>
            </p:cNvSpPr>
            <p:nvPr/>
          </p:nvSpPr>
          <p:spPr bwMode="auto">
            <a:xfrm>
              <a:off x="838200" y="5010090"/>
              <a:ext cx="22860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a:t> OR</a:t>
              </a:r>
              <a:r>
                <a:rPr lang="en-US" altLang="en-US" sz="2000" b="1" baseline="-25000"/>
                <a:t>matches </a:t>
              </a:r>
              <a:r>
                <a:rPr lang="en-US" altLang="en-US" sz="2000" b="1"/>
                <a:t>= 21.0</a:t>
              </a:r>
            </a:p>
          </p:txBody>
        </p:sp>
        <p:sp>
          <p:nvSpPr>
            <p:cNvPr id="19595" name="Text Box 20"/>
            <p:cNvSpPr txBox="1">
              <a:spLocks noChangeArrowheads="1"/>
            </p:cNvSpPr>
            <p:nvPr/>
          </p:nvSpPr>
          <p:spPr bwMode="auto">
            <a:xfrm>
              <a:off x="533400" y="5638800"/>
              <a:ext cx="54864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a:t>OR</a:t>
              </a:r>
              <a:r>
                <a:rPr lang="en-US" altLang="en-US" sz="1400" b="1"/>
                <a:t> </a:t>
              </a:r>
              <a:r>
                <a:rPr lang="en-US" altLang="en-US" b="1" baseline="-25000"/>
                <a:t>adj MH</a:t>
              </a:r>
              <a:r>
                <a:rPr lang="en-US" altLang="en-US" sz="2000" b="1" baseline="-25000"/>
                <a:t> </a:t>
              </a:r>
              <a:r>
                <a:rPr lang="en-US" altLang="en-US" sz="2000" b="1"/>
                <a:t>= 21.0    (95</a:t>
              </a:r>
              <a:r>
                <a:rPr lang="en-US" altLang="en-US" sz="1600" b="1"/>
                <a:t>%</a:t>
              </a:r>
              <a:r>
                <a:rPr lang="en-US" altLang="en-US" sz="2000" b="1"/>
                <a:t>  CI: 14.2 - 31.1)</a:t>
              </a:r>
              <a:endParaRPr lang="en-US" altLang="en-US"/>
            </a:p>
          </p:txBody>
        </p:sp>
      </p:grpSp>
      <p:sp>
        <p:nvSpPr>
          <p:cNvPr id="19583" name="Text Box 21"/>
          <p:cNvSpPr txBox="1">
            <a:spLocks noChangeArrowheads="1"/>
          </p:cNvSpPr>
          <p:nvPr/>
        </p:nvSpPr>
        <p:spPr bwMode="auto">
          <a:xfrm>
            <a:off x="-228600" y="6243638"/>
            <a:ext cx="6477000" cy="461962"/>
          </a:xfrm>
          <a:prstGeom prst="rect">
            <a:avLst/>
          </a:prstGeom>
          <a:noFill/>
          <a:ln w="9525">
            <a:noFill/>
            <a:miter lim="800000"/>
            <a:headEnd/>
            <a:tailEnd/>
          </a:ln>
        </p:spPr>
        <p:txBody>
          <a:bodyPr>
            <a:spAutoFit/>
          </a:bodyPr>
          <a:lstStyle/>
          <a:p>
            <a:pPr algn="ctr" eaLnBrk="0" hangingPunct="0">
              <a:spcBef>
                <a:spcPct val="50000"/>
              </a:spcBef>
            </a:pPr>
            <a:r>
              <a:rPr lang="en-US" altLang="en-US" b="1"/>
              <a:t>Which will you report as your final answer?</a:t>
            </a:r>
            <a:endParaRPr lang="en-US" altLang="en-US"/>
          </a:p>
        </p:txBody>
      </p:sp>
      <p:grpSp>
        <p:nvGrpSpPr>
          <p:cNvPr id="19584" name="Group 18"/>
          <p:cNvGrpSpPr>
            <a:grpSpLocks/>
          </p:cNvGrpSpPr>
          <p:nvPr/>
        </p:nvGrpSpPr>
        <p:grpSpPr bwMode="auto">
          <a:xfrm>
            <a:off x="-533400" y="8040688"/>
            <a:ext cx="5868988" cy="800100"/>
            <a:chOff x="-692150" y="7443143"/>
            <a:chExt cx="5869668" cy="800774"/>
          </a:xfrm>
        </p:grpSpPr>
        <p:sp>
          <p:nvSpPr>
            <p:cNvPr id="20" name="Text Box 5"/>
            <p:cNvSpPr txBox="1">
              <a:spLocks noChangeArrowheads="1"/>
            </p:cNvSpPr>
            <p:nvPr/>
          </p:nvSpPr>
          <p:spPr bwMode="auto">
            <a:xfrm rot="18904130">
              <a:off x="-692150" y="7578194"/>
              <a:ext cx="3604043" cy="460763"/>
            </a:xfrm>
            <a:prstGeom prst="rect">
              <a:avLst/>
            </a:prstGeom>
            <a:noFill/>
            <a:ln w="9525" algn="ctr">
              <a:noFill/>
              <a:miter lim="800000"/>
              <a:headEnd/>
              <a:tailEnd/>
            </a:ln>
          </p:spPr>
          <p:txBody>
            <a:bodyPr>
              <a:spAutoFit/>
            </a:bodyPr>
            <a:lstStyle/>
            <a:p>
              <a:pPr algn="r" eaLnBrk="0" hangingPunct="0">
                <a:defRPr/>
              </a:pPr>
              <a:r>
                <a:rPr lang="en-US" dirty="0">
                  <a:latin typeface="+mn-lt"/>
                </a:rPr>
                <a:t>Crude (95% CI) - A</a:t>
              </a:r>
            </a:p>
          </p:txBody>
        </p:sp>
        <p:sp>
          <p:nvSpPr>
            <p:cNvPr id="21" name="Text Box 9"/>
            <p:cNvSpPr txBox="1">
              <a:spLocks noChangeArrowheads="1"/>
            </p:cNvSpPr>
            <p:nvPr/>
          </p:nvSpPr>
          <p:spPr bwMode="auto">
            <a:xfrm rot="18904130">
              <a:off x="1235298" y="7843530"/>
              <a:ext cx="3942220" cy="400387"/>
            </a:xfrm>
            <a:prstGeom prst="rect">
              <a:avLst/>
            </a:prstGeom>
            <a:noFill/>
            <a:ln w="9525" algn="ctr">
              <a:noFill/>
              <a:miter lim="800000"/>
              <a:headEnd/>
              <a:tailEnd/>
            </a:ln>
          </p:spPr>
          <p:txBody>
            <a:bodyPr>
              <a:spAutoFit/>
            </a:bodyPr>
            <a:lstStyle/>
            <a:p>
              <a:pPr algn="r" eaLnBrk="0" hangingPunct="0">
                <a:defRPr/>
              </a:pPr>
              <a:r>
                <a:rPr lang="en-US" sz="2000" dirty="0">
                  <a:latin typeface="+mn-lt"/>
                </a:rPr>
                <a:t>Need more information- C</a:t>
              </a:r>
            </a:p>
          </p:txBody>
        </p:sp>
        <p:sp>
          <p:nvSpPr>
            <p:cNvPr id="22" name="Text Box 10"/>
            <p:cNvSpPr txBox="1">
              <a:spLocks noChangeArrowheads="1"/>
            </p:cNvSpPr>
            <p:nvPr/>
          </p:nvSpPr>
          <p:spPr bwMode="auto">
            <a:xfrm rot="18904130">
              <a:off x="741529" y="7443143"/>
              <a:ext cx="3188069" cy="462351"/>
            </a:xfrm>
            <a:prstGeom prst="rect">
              <a:avLst/>
            </a:prstGeom>
            <a:noFill/>
            <a:ln w="9525" algn="ctr">
              <a:noFill/>
              <a:miter lim="800000"/>
              <a:headEnd/>
              <a:tailEnd/>
            </a:ln>
          </p:spPr>
          <p:txBody>
            <a:bodyPr>
              <a:spAutoFit/>
            </a:bodyPr>
            <a:lstStyle/>
            <a:p>
              <a:pPr algn="r" eaLnBrk="0" hangingPunct="0">
                <a:defRPr/>
              </a:pPr>
              <a:r>
                <a:rPr lang="en-US" dirty="0">
                  <a:latin typeface="+mn-lt"/>
                </a:rPr>
                <a:t>Adjusted (95% CI)</a:t>
              </a:r>
              <a:r>
                <a:rPr lang="en-US" sz="2000" dirty="0">
                  <a:latin typeface="+mn-lt"/>
                </a:rPr>
                <a:t> - B</a:t>
              </a:r>
              <a:endParaRPr lang="en-US" sz="2000" b="1" dirty="0">
                <a:latin typeface="+mn-lt"/>
              </a:endParaRPr>
            </a:p>
          </p:txBody>
        </p: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4" name="Rectangle 2"/>
          <p:cNvSpPr>
            <a:spLocks noGrp="1" noChangeArrowheads="1"/>
          </p:cNvSpPr>
          <p:nvPr>
            <p:ph type="title"/>
          </p:nvPr>
        </p:nvSpPr>
        <p:spPr>
          <a:xfrm>
            <a:off x="419100" y="228600"/>
            <a:ext cx="5829300" cy="747713"/>
          </a:xfrm>
        </p:spPr>
        <p:txBody>
          <a:bodyPr lIns="87312" tIns="42862" rIns="87312" bIns="42862" anchor="b"/>
          <a:lstStyle/>
          <a:p>
            <a:r>
              <a:rPr lang="en-US" altLang="en-US" smtClean="0"/>
              <a:t>What adverse effect occurred when we adjusted for matches?</a:t>
            </a:r>
          </a:p>
        </p:txBody>
      </p:sp>
      <p:graphicFrame>
        <p:nvGraphicFramePr>
          <p:cNvPr id="20601" name="Object 121"/>
          <p:cNvGraphicFramePr>
            <a:graphicFrameLocks/>
          </p:cNvGraphicFramePr>
          <p:nvPr/>
        </p:nvGraphicFramePr>
        <p:xfrm>
          <a:off x="-152400" y="3694113"/>
          <a:ext cx="3895725" cy="1258887"/>
        </p:xfrm>
        <a:graphic>
          <a:graphicData uri="http://schemas.openxmlformats.org/presentationml/2006/ole">
            <mc:AlternateContent xmlns:mc="http://schemas.openxmlformats.org/markup-compatibility/2006">
              <mc:Choice xmlns:v="urn:schemas-microsoft-com:vml" Requires="v">
                <p:oleObj spid="_x0000_s20664" name="Document" r:id="rId4" imgW="4194048" imgH="1356360" progId="Word.Document.8">
                  <p:embed/>
                </p:oleObj>
              </mc:Choice>
              <mc:Fallback>
                <p:oleObj name="Document" r:id="rId4" imgW="4194048" imgH="1356360" progId="Word.Document.8">
                  <p:embed/>
                  <p:pic>
                    <p:nvPicPr>
                      <p:cNvPr id="0" name="Picture 1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694113"/>
                        <a:ext cx="3895725"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05" name="Text Box 8"/>
          <p:cNvSpPr>
            <a:spLocks noGrp="1" noChangeArrowheads="1"/>
          </p:cNvSpPr>
          <p:nvPr>
            <p:ph type="body" idx="1"/>
          </p:nvPr>
        </p:nvSpPr>
        <p:spPr>
          <a:xfrm>
            <a:off x="533400" y="1679575"/>
            <a:ext cx="5830888" cy="7121525"/>
          </a:xfrm>
        </p:spPr>
        <p:txBody>
          <a:bodyPr lIns="87312" tIns="42862" rIns="87312" bIns="42862"/>
          <a:lstStyle/>
          <a:p>
            <a:pPr>
              <a:spcBef>
                <a:spcPct val="50000"/>
              </a:spcBef>
              <a:buFontTx/>
              <a:buNone/>
            </a:pPr>
            <a:r>
              <a:rPr lang="en-US" altLang="en-US" sz="1800" smtClean="0"/>
              <a:t> </a:t>
            </a:r>
            <a:endParaRPr lang="en-US" altLang="en-US" sz="1400" smtClean="0"/>
          </a:p>
        </p:txBody>
      </p:sp>
      <p:graphicFrame>
        <p:nvGraphicFramePr>
          <p:cNvPr id="20602" name="Object 122"/>
          <p:cNvGraphicFramePr>
            <a:graphicFrameLocks/>
          </p:cNvGraphicFramePr>
          <p:nvPr/>
        </p:nvGraphicFramePr>
        <p:xfrm>
          <a:off x="3505200" y="3695700"/>
          <a:ext cx="3505200" cy="1257300"/>
        </p:xfrm>
        <a:graphic>
          <a:graphicData uri="http://schemas.openxmlformats.org/presentationml/2006/ole">
            <mc:AlternateContent xmlns:mc="http://schemas.openxmlformats.org/markup-compatibility/2006">
              <mc:Choice xmlns:v="urn:schemas-microsoft-com:vml" Requires="v">
                <p:oleObj spid="_x0000_s20665" name="Document" r:id="rId6" imgW="4194048" imgH="1383792" progId="Word.Document.8">
                  <p:embed/>
                </p:oleObj>
              </mc:Choice>
              <mc:Fallback>
                <p:oleObj name="Document" r:id="rId6" imgW="4194048" imgH="1383792" progId="Word.Document.8">
                  <p:embed/>
                  <p:pic>
                    <p:nvPicPr>
                      <p:cNvPr id="0" name="Picture 12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3695700"/>
                        <a:ext cx="35052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06" name="Rectangle 16"/>
          <p:cNvSpPr>
            <a:spLocks noChangeArrowheads="1"/>
          </p:cNvSpPr>
          <p:nvPr/>
        </p:nvSpPr>
        <p:spPr bwMode="auto">
          <a:xfrm>
            <a:off x="609600" y="6161088"/>
            <a:ext cx="5830888" cy="2160587"/>
          </a:xfrm>
          <a:prstGeom prst="rect">
            <a:avLst/>
          </a:prstGeom>
          <a:noFill/>
          <a:ln w="9525">
            <a:noFill/>
            <a:miter lim="800000"/>
            <a:headEnd/>
            <a:tailEnd/>
          </a:ln>
        </p:spPr>
        <p:txBody>
          <a:bodyPr lIns="87312" tIns="42862" rIns="87312" bIns="42862"/>
          <a:lstStyle/>
          <a:p>
            <a:pPr marL="342900" indent="-342900" eaLnBrk="0" hangingPunct="0">
              <a:spcBef>
                <a:spcPct val="20000"/>
              </a:spcBef>
              <a:buFontTx/>
              <a:buChar char="•"/>
            </a:pPr>
            <a:endParaRPr lang="en-US" altLang="en-US" sz="2000">
              <a:latin typeface="Arial" charset="0"/>
            </a:endParaRPr>
          </a:p>
          <a:p>
            <a:pPr marL="342900" indent="-342900" eaLnBrk="0" hangingPunct="0">
              <a:spcBef>
                <a:spcPct val="20000"/>
              </a:spcBef>
            </a:pPr>
            <a:endParaRPr lang="en-US" altLang="en-US" sz="2000">
              <a:latin typeface="Arial" charset="0"/>
            </a:endParaRPr>
          </a:p>
        </p:txBody>
      </p:sp>
      <p:sp>
        <p:nvSpPr>
          <p:cNvPr id="20607" name="Text Box 17"/>
          <p:cNvSpPr txBox="1">
            <a:spLocks noChangeArrowheads="1"/>
          </p:cNvSpPr>
          <p:nvPr/>
        </p:nvSpPr>
        <p:spPr bwMode="auto">
          <a:xfrm>
            <a:off x="4191000" y="2185988"/>
            <a:ext cx="2667000" cy="862012"/>
          </a:xfrm>
          <a:prstGeom prst="rect">
            <a:avLst/>
          </a:prstGeom>
          <a:noFill/>
          <a:ln w="9525">
            <a:noFill/>
            <a:miter lim="800000"/>
            <a:headEnd/>
            <a:tailEnd/>
          </a:ln>
        </p:spPr>
        <p:txBody>
          <a:bodyPr>
            <a:spAutoFit/>
          </a:bodyPr>
          <a:lstStyle/>
          <a:p>
            <a:pPr algn="ctr" eaLnBrk="0" hangingPunct="0">
              <a:spcBef>
                <a:spcPct val="50000"/>
              </a:spcBef>
            </a:pPr>
            <a:r>
              <a:rPr lang="en-US" altLang="en-US" sz="2000" b="1"/>
              <a:t>OR</a:t>
            </a:r>
            <a:r>
              <a:rPr lang="en-US" altLang="en-US" sz="1400" b="1"/>
              <a:t> </a:t>
            </a:r>
            <a:r>
              <a:rPr lang="en-US" altLang="en-US" sz="2000" b="1" baseline="-25000"/>
              <a:t>crude </a:t>
            </a:r>
            <a:r>
              <a:rPr lang="en-US" altLang="en-US" sz="2000" b="1"/>
              <a:t>= 21.0</a:t>
            </a:r>
          </a:p>
          <a:p>
            <a:pPr algn="ctr" eaLnBrk="0" hangingPunct="0">
              <a:spcBef>
                <a:spcPct val="50000"/>
              </a:spcBef>
            </a:pPr>
            <a:r>
              <a:rPr lang="en-US" altLang="en-US" sz="2000" b="1"/>
              <a:t>(95</a:t>
            </a:r>
            <a:r>
              <a:rPr lang="en-US" altLang="en-US" sz="1600" b="1"/>
              <a:t>%</a:t>
            </a:r>
            <a:r>
              <a:rPr lang="en-US" altLang="en-US" sz="2000" b="1"/>
              <a:t>  CI: 16.4 - 26.9)</a:t>
            </a:r>
            <a:endParaRPr lang="en-US" altLang="en-US"/>
          </a:p>
        </p:txBody>
      </p:sp>
      <p:sp>
        <p:nvSpPr>
          <p:cNvPr id="20608" name="Text Box 19"/>
          <p:cNvSpPr txBox="1">
            <a:spLocks noChangeArrowheads="1"/>
          </p:cNvSpPr>
          <p:nvPr/>
        </p:nvSpPr>
        <p:spPr bwMode="auto">
          <a:xfrm>
            <a:off x="4267200" y="5010150"/>
            <a:ext cx="2286000" cy="400050"/>
          </a:xfrm>
          <a:prstGeom prst="rect">
            <a:avLst/>
          </a:prstGeom>
          <a:noFill/>
          <a:ln w="9525">
            <a:noFill/>
            <a:miter lim="800000"/>
            <a:headEnd/>
            <a:tailEnd/>
          </a:ln>
        </p:spPr>
        <p:txBody>
          <a:bodyPr>
            <a:spAutoFit/>
          </a:bodyPr>
          <a:lstStyle/>
          <a:p>
            <a:pPr algn="ctr" eaLnBrk="0" hangingPunct="0">
              <a:spcBef>
                <a:spcPct val="50000"/>
              </a:spcBef>
            </a:pPr>
            <a:r>
              <a:rPr lang="en-US" altLang="en-US" sz="2000" b="1"/>
              <a:t> OR </a:t>
            </a:r>
            <a:r>
              <a:rPr lang="en-US" altLang="en-US" sz="2000" b="1" baseline="-25000"/>
              <a:t>no</a:t>
            </a:r>
            <a:r>
              <a:rPr lang="en-US" altLang="en-US" sz="2000" b="1"/>
              <a:t> </a:t>
            </a:r>
            <a:r>
              <a:rPr lang="en-US" altLang="en-US" sz="2000" b="1" baseline="-25000"/>
              <a:t>matches </a:t>
            </a:r>
            <a:r>
              <a:rPr lang="en-US" altLang="en-US" sz="2000" b="1"/>
              <a:t>= 21.0</a:t>
            </a:r>
          </a:p>
        </p:txBody>
      </p:sp>
      <p:grpSp>
        <p:nvGrpSpPr>
          <p:cNvPr id="20609" name="Group 23"/>
          <p:cNvGrpSpPr>
            <a:grpSpLocks/>
          </p:cNvGrpSpPr>
          <p:nvPr/>
        </p:nvGrpSpPr>
        <p:grpSpPr bwMode="auto">
          <a:xfrm>
            <a:off x="304800" y="1047750"/>
            <a:ext cx="5715000" cy="4991100"/>
            <a:chOff x="304800" y="1047690"/>
            <a:chExt cx="5715000" cy="4991220"/>
          </a:xfrm>
        </p:grpSpPr>
        <p:graphicFrame>
          <p:nvGraphicFramePr>
            <p:cNvPr id="20603" name="Object 123"/>
            <p:cNvGraphicFramePr>
              <a:graphicFrameLocks/>
            </p:cNvGraphicFramePr>
            <p:nvPr/>
          </p:nvGraphicFramePr>
          <p:xfrm>
            <a:off x="962025" y="1133475"/>
            <a:ext cx="4600575" cy="1838325"/>
          </p:xfrm>
          <a:graphic>
            <a:graphicData uri="http://schemas.openxmlformats.org/presentationml/2006/ole">
              <mc:AlternateContent xmlns:mc="http://schemas.openxmlformats.org/markup-compatibility/2006">
                <mc:Choice xmlns:v="urn:schemas-microsoft-com:vml" Requires="v">
                  <p:oleObj spid="_x0000_s20666" name="Document" r:id="rId8" imgW="4386072" imgH="1752600" progId="Word.Document.8">
                    <p:embed/>
                  </p:oleObj>
                </mc:Choice>
                <mc:Fallback>
                  <p:oleObj name="Document" r:id="rId8" imgW="4386072" imgH="1752600" progId="Word.Document.8">
                    <p:embed/>
                    <p:pic>
                      <p:nvPicPr>
                        <p:cNvPr id="0" name="Picture 12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2025" y="1133475"/>
                          <a:ext cx="460057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15" name="Line 5"/>
            <p:cNvSpPr>
              <a:spLocks noChangeShapeType="1"/>
            </p:cNvSpPr>
            <p:nvPr/>
          </p:nvSpPr>
          <p:spPr bwMode="auto">
            <a:xfrm flipH="1">
              <a:off x="2895600" y="2743200"/>
              <a:ext cx="457200" cy="479424"/>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0616" name="Line 6"/>
            <p:cNvSpPr>
              <a:spLocks noChangeShapeType="1"/>
            </p:cNvSpPr>
            <p:nvPr/>
          </p:nvSpPr>
          <p:spPr bwMode="auto">
            <a:xfrm>
              <a:off x="3429000" y="2743200"/>
              <a:ext cx="533400" cy="479424"/>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0617" name="Text Box 7"/>
            <p:cNvSpPr txBox="1">
              <a:spLocks noChangeArrowheads="1"/>
            </p:cNvSpPr>
            <p:nvPr/>
          </p:nvSpPr>
          <p:spPr bwMode="auto">
            <a:xfrm>
              <a:off x="304800" y="342900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sp>
          <p:nvSpPr>
            <p:cNvPr id="20618" name="Text Box 9"/>
            <p:cNvSpPr txBox="1">
              <a:spLocks noChangeArrowheads="1"/>
            </p:cNvSpPr>
            <p:nvPr/>
          </p:nvSpPr>
          <p:spPr bwMode="auto">
            <a:xfrm>
              <a:off x="381000" y="104769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20619" name="Text Box 10"/>
            <p:cNvSpPr txBox="1">
              <a:spLocks noChangeArrowheads="1"/>
            </p:cNvSpPr>
            <p:nvPr/>
          </p:nvSpPr>
          <p:spPr bwMode="auto">
            <a:xfrm>
              <a:off x="3962400" y="3210580"/>
              <a:ext cx="11430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a:t>Matches Absent</a:t>
              </a:r>
            </a:p>
          </p:txBody>
        </p:sp>
        <p:sp>
          <p:nvSpPr>
            <p:cNvPr id="20620" name="Text Box 11"/>
            <p:cNvSpPr txBox="1">
              <a:spLocks noChangeArrowheads="1"/>
            </p:cNvSpPr>
            <p:nvPr/>
          </p:nvSpPr>
          <p:spPr bwMode="auto">
            <a:xfrm>
              <a:off x="1752600" y="3124200"/>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a:t>Matches Present</a:t>
              </a:r>
            </a:p>
          </p:txBody>
        </p:sp>
        <p:sp>
          <p:nvSpPr>
            <p:cNvPr id="20621" name="Text Box 18"/>
            <p:cNvSpPr txBox="1">
              <a:spLocks noChangeArrowheads="1"/>
            </p:cNvSpPr>
            <p:nvPr/>
          </p:nvSpPr>
          <p:spPr bwMode="auto">
            <a:xfrm>
              <a:off x="838200" y="5010090"/>
              <a:ext cx="22860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a:t> OR</a:t>
              </a:r>
              <a:r>
                <a:rPr lang="en-US" altLang="en-US" sz="2000" b="1" baseline="-25000"/>
                <a:t>matches </a:t>
              </a:r>
              <a:r>
                <a:rPr lang="en-US" altLang="en-US" sz="2000" b="1"/>
                <a:t>= 21.0</a:t>
              </a:r>
            </a:p>
          </p:txBody>
        </p:sp>
        <p:sp>
          <p:nvSpPr>
            <p:cNvPr id="20622" name="Text Box 20"/>
            <p:cNvSpPr txBox="1">
              <a:spLocks noChangeArrowheads="1"/>
            </p:cNvSpPr>
            <p:nvPr/>
          </p:nvSpPr>
          <p:spPr bwMode="auto">
            <a:xfrm>
              <a:off x="533400" y="5638800"/>
              <a:ext cx="54864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a:t>OR</a:t>
              </a:r>
              <a:r>
                <a:rPr lang="en-US" altLang="en-US" sz="1400" b="1"/>
                <a:t> </a:t>
              </a:r>
              <a:r>
                <a:rPr lang="en-US" altLang="en-US" b="1" baseline="-25000"/>
                <a:t>adj MH</a:t>
              </a:r>
              <a:r>
                <a:rPr lang="en-US" altLang="en-US" sz="2000" b="1" baseline="-25000"/>
                <a:t> </a:t>
              </a:r>
              <a:r>
                <a:rPr lang="en-US" altLang="en-US" sz="2000" b="1"/>
                <a:t>= 21.0    (95</a:t>
              </a:r>
              <a:r>
                <a:rPr lang="en-US" altLang="en-US" sz="1600" b="1"/>
                <a:t>%</a:t>
              </a:r>
              <a:r>
                <a:rPr lang="en-US" altLang="en-US" sz="2000" b="1"/>
                <a:t>  CI: 14.2 - 31.1)</a:t>
              </a:r>
              <a:endParaRPr lang="en-US" altLang="en-US"/>
            </a:p>
          </p:txBody>
        </p:sp>
      </p:grpSp>
      <p:sp>
        <p:nvSpPr>
          <p:cNvPr id="20610" name="Text Box 21"/>
          <p:cNvSpPr txBox="1">
            <a:spLocks noChangeArrowheads="1"/>
          </p:cNvSpPr>
          <p:nvPr/>
        </p:nvSpPr>
        <p:spPr bwMode="auto">
          <a:xfrm>
            <a:off x="-228600" y="6243638"/>
            <a:ext cx="6477000" cy="461962"/>
          </a:xfrm>
          <a:prstGeom prst="rect">
            <a:avLst/>
          </a:prstGeom>
          <a:noFill/>
          <a:ln w="9525">
            <a:noFill/>
            <a:miter lim="800000"/>
            <a:headEnd/>
            <a:tailEnd/>
          </a:ln>
        </p:spPr>
        <p:txBody>
          <a:bodyPr>
            <a:spAutoFit/>
          </a:bodyPr>
          <a:lstStyle/>
          <a:p>
            <a:pPr algn="ctr" eaLnBrk="0" hangingPunct="0">
              <a:spcBef>
                <a:spcPct val="50000"/>
              </a:spcBef>
            </a:pPr>
            <a:r>
              <a:rPr lang="en-US" altLang="en-US" b="1"/>
              <a:t>Which will you report as your final answer?</a:t>
            </a:r>
            <a:endParaRPr lang="en-US" altLang="en-US"/>
          </a:p>
        </p:txBody>
      </p:sp>
      <p:grpSp>
        <p:nvGrpSpPr>
          <p:cNvPr id="20611" name="Group 18"/>
          <p:cNvGrpSpPr>
            <a:grpSpLocks/>
          </p:cNvGrpSpPr>
          <p:nvPr/>
        </p:nvGrpSpPr>
        <p:grpSpPr bwMode="auto">
          <a:xfrm>
            <a:off x="-26988" y="7959725"/>
            <a:ext cx="5362576" cy="881063"/>
            <a:chOff x="-185571" y="7362281"/>
            <a:chExt cx="5363089" cy="881636"/>
          </a:xfrm>
        </p:grpSpPr>
        <p:sp>
          <p:nvSpPr>
            <p:cNvPr id="20" name="Text Box 5"/>
            <p:cNvSpPr txBox="1">
              <a:spLocks noChangeArrowheads="1"/>
            </p:cNvSpPr>
            <p:nvPr/>
          </p:nvSpPr>
          <p:spPr bwMode="auto">
            <a:xfrm rot="18904130">
              <a:off x="-185571" y="7362281"/>
              <a:ext cx="3005425" cy="462263"/>
            </a:xfrm>
            <a:prstGeom prst="rect">
              <a:avLst/>
            </a:prstGeom>
            <a:noFill/>
            <a:ln w="31750" algn="ctr">
              <a:solidFill>
                <a:srgbClr val="FF0000"/>
              </a:solidFill>
              <a:miter lim="800000"/>
              <a:headEnd/>
              <a:tailEnd/>
            </a:ln>
          </p:spPr>
          <p:txBody>
            <a:bodyPr>
              <a:spAutoFit/>
            </a:bodyPr>
            <a:lstStyle/>
            <a:p>
              <a:pPr algn="r" eaLnBrk="0" hangingPunct="0">
                <a:defRPr/>
              </a:pPr>
              <a:r>
                <a:rPr lang="en-US" dirty="0">
                  <a:latin typeface="+mn-lt"/>
                </a:rPr>
                <a:t>Crude (95% CI) - A</a:t>
              </a:r>
            </a:p>
          </p:txBody>
        </p:sp>
        <p:sp>
          <p:nvSpPr>
            <p:cNvPr id="21" name="Text Box 9"/>
            <p:cNvSpPr txBox="1">
              <a:spLocks noChangeArrowheads="1"/>
            </p:cNvSpPr>
            <p:nvPr/>
          </p:nvSpPr>
          <p:spPr bwMode="auto">
            <a:xfrm rot="18904130">
              <a:off x="1235378" y="7843607"/>
              <a:ext cx="3942140" cy="400310"/>
            </a:xfrm>
            <a:prstGeom prst="rect">
              <a:avLst/>
            </a:prstGeom>
            <a:noFill/>
            <a:ln w="9525" algn="ctr">
              <a:noFill/>
              <a:miter lim="800000"/>
              <a:headEnd/>
              <a:tailEnd/>
            </a:ln>
          </p:spPr>
          <p:txBody>
            <a:bodyPr>
              <a:spAutoFit/>
            </a:bodyPr>
            <a:lstStyle/>
            <a:p>
              <a:pPr algn="r" eaLnBrk="0" hangingPunct="0">
                <a:defRPr/>
              </a:pPr>
              <a:r>
                <a:rPr lang="en-US" sz="2000" dirty="0">
                  <a:latin typeface="+mn-lt"/>
                </a:rPr>
                <a:t>Need more information- C</a:t>
              </a:r>
            </a:p>
          </p:txBody>
        </p:sp>
        <p:sp>
          <p:nvSpPr>
            <p:cNvPr id="22" name="Text Box 10"/>
            <p:cNvSpPr txBox="1">
              <a:spLocks noChangeArrowheads="1"/>
            </p:cNvSpPr>
            <p:nvPr/>
          </p:nvSpPr>
          <p:spPr bwMode="auto">
            <a:xfrm rot="18904130">
              <a:off x="693989" y="7475067"/>
              <a:ext cx="3253098" cy="462262"/>
            </a:xfrm>
            <a:prstGeom prst="rect">
              <a:avLst/>
            </a:prstGeom>
            <a:noFill/>
            <a:ln w="25400" algn="ctr">
              <a:noFill/>
              <a:miter lim="800000"/>
              <a:headEnd/>
              <a:tailEnd/>
            </a:ln>
          </p:spPr>
          <p:txBody>
            <a:bodyPr>
              <a:spAutoFit/>
            </a:bodyPr>
            <a:lstStyle/>
            <a:p>
              <a:pPr algn="r" eaLnBrk="0" hangingPunct="0">
                <a:defRPr/>
              </a:pPr>
              <a:r>
                <a:rPr lang="en-US" dirty="0">
                  <a:latin typeface="+mn-lt"/>
                </a:rPr>
                <a:t>Adjusted (95% CI)</a:t>
              </a:r>
              <a:r>
                <a:rPr lang="en-US" sz="2000" dirty="0">
                  <a:latin typeface="+mn-lt"/>
                </a:rPr>
                <a:t> - B</a:t>
              </a:r>
              <a:endParaRPr lang="en-US" sz="2000" b="1" dirty="0">
                <a:latin typeface="+mn-lt"/>
              </a:endParaRPr>
            </a:p>
          </p:txBody>
        </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0" y="6172200"/>
            <a:ext cx="6858000" cy="747713"/>
          </a:xfrm>
        </p:spPr>
        <p:txBody>
          <a:bodyPr/>
          <a:lstStyle/>
          <a:p>
            <a:r>
              <a:rPr lang="en-US" altLang="en-US" sz="3200" smtClean="0"/>
              <a:t>No indication from the DAG that Matches must be controlled for</a:t>
            </a:r>
          </a:p>
        </p:txBody>
      </p:sp>
      <p:sp>
        <p:nvSpPr>
          <p:cNvPr id="7" name="Line 4"/>
          <p:cNvSpPr>
            <a:spLocks noChangeShapeType="1"/>
          </p:cNvSpPr>
          <p:nvPr/>
        </p:nvSpPr>
        <p:spPr bwMode="auto">
          <a:xfrm>
            <a:off x="2743200" y="4495800"/>
            <a:ext cx="2057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9" name="Text Box 6"/>
          <p:cNvSpPr txBox="1">
            <a:spLocks noChangeArrowheads="1"/>
          </p:cNvSpPr>
          <p:nvPr/>
        </p:nvSpPr>
        <p:spPr bwMode="auto">
          <a:xfrm>
            <a:off x="3352800" y="4537075"/>
            <a:ext cx="685800" cy="6461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a:t>
            </a:r>
            <a:endParaRPr lang="en-US" sz="900" b="1" dirty="0">
              <a:solidFill>
                <a:srgbClr val="000000"/>
              </a:solidFill>
              <a:latin typeface="Arial" charset="0"/>
            </a:endParaRPr>
          </a:p>
        </p:txBody>
      </p:sp>
      <p:sp>
        <p:nvSpPr>
          <p:cNvPr id="10" name="Text Box 7"/>
          <p:cNvSpPr txBox="1">
            <a:spLocks noChangeArrowheads="1"/>
          </p:cNvSpPr>
          <p:nvPr/>
        </p:nvSpPr>
        <p:spPr bwMode="auto">
          <a:xfrm flipH="1">
            <a:off x="457200" y="4184650"/>
            <a:ext cx="2362200" cy="646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Smoking</a:t>
            </a:r>
            <a:endParaRPr lang="en-US" sz="3600" dirty="0">
              <a:solidFill>
                <a:srgbClr val="000000"/>
              </a:solidFill>
              <a:latin typeface="Arial" charset="0"/>
            </a:endParaRPr>
          </a:p>
        </p:txBody>
      </p:sp>
      <p:sp>
        <p:nvSpPr>
          <p:cNvPr id="11" name="Text Box 8"/>
          <p:cNvSpPr txBox="1">
            <a:spLocks noChangeArrowheads="1"/>
          </p:cNvSpPr>
          <p:nvPr/>
        </p:nvSpPr>
        <p:spPr bwMode="auto">
          <a:xfrm flipH="1">
            <a:off x="4800600" y="3549650"/>
            <a:ext cx="1828800" cy="190976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Lung Cancer</a:t>
            </a:r>
          </a:p>
          <a:p>
            <a:pPr algn="ctr" eaLnBrk="0" hangingPunct="0">
              <a:spcBef>
                <a:spcPct val="50000"/>
              </a:spcBef>
              <a:defRPr/>
            </a:pPr>
            <a:endParaRPr lang="en-US" sz="1600" dirty="0">
              <a:solidFill>
                <a:srgbClr val="000000"/>
              </a:solidFill>
              <a:latin typeface="Arial" charset="0"/>
            </a:endParaRPr>
          </a:p>
        </p:txBody>
      </p:sp>
      <p:sp>
        <p:nvSpPr>
          <p:cNvPr id="12" name="Text Box 13"/>
          <p:cNvSpPr txBox="1">
            <a:spLocks noChangeArrowheads="1"/>
          </p:cNvSpPr>
          <p:nvPr/>
        </p:nvSpPr>
        <p:spPr bwMode="auto">
          <a:xfrm flipH="1">
            <a:off x="1371600" y="2005013"/>
            <a:ext cx="2438400" cy="6477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latin typeface="Arial" charset="0"/>
              </a:rPr>
              <a:t>Matches</a:t>
            </a:r>
            <a:endParaRPr lang="en-US" sz="3600" dirty="0">
              <a:solidFill>
                <a:srgbClr val="000000"/>
              </a:solidFill>
              <a:latin typeface="Arial" charset="0"/>
            </a:endParaRPr>
          </a:p>
        </p:txBody>
      </p:sp>
      <p:sp>
        <p:nvSpPr>
          <p:cNvPr id="13" name="Freeform 14"/>
          <p:cNvSpPr>
            <a:spLocks/>
          </p:cNvSpPr>
          <p:nvPr/>
        </p:nvSpPr>
        <p:spPr bwMode="auto">
          <a:xfrm rot="16951820" flipV="1">
            <a:off x="1282700" y="3155951"/>
            <a:ext cx="1590675" cy="46355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152400" y="1447800"/>
          <a:ext cx="6553201" cy="3291204"/>
        </p:xfrm>
        <a:graphic>
          <a:graphicData uri="http://schemas.openxmlformats.org/drawingml/2006/table">
            <a:tbl>
              <a:tblPr firstRow="1" firstCol="1" bandRow="1"/>
              <a:tblGrid>
                <a:gridCol w="762000"/>
                <a:gridCol w="914399"/>
                <a:gridCol w="1219200"/>
                <a:gridCol w="914400"/>
                <a:gridCol w="1295400"/>
                <a:gridCol w="1447802"/>
              </a:tblGrid>
              <a:tr h="304800">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1100" dirty="0">
                          <a:effectLst/>
                          <a:latin typeface="Calibri"/>
                          <a:ea typeface="Calibri"/>
                          <a:cs typeface="Times New Roman"/>
                        </a:rPr>
                        <a:t> </a:t>
                      </a:r>
                      <a:r>
                        <a:rPr lang="en-US" sz="1600" b="1" u="sng" dirty="0" smtClean="0">
                          <a:effectLst/>
                          <a:latin typeface="Calibri"/>
                          <a:ea typeface="Calibri"/>
                          <a:cs typeface="Times New Roman"/>
                        </a:rPr>
                        <a:t>No </a:t>
                      </a:r>
                      <a:r>
                        <a:rPr lang="en-US" sz="1600" b="1" u="sng" dirty="0">
                          <a:effectLst/>
                          <a:latin typeface="Calibri"/>
                          <a:ea typeface="Calibri"/>
                          <a:cs typeface="Times New Roman"/>
                        </a:rPr>
                        <a:t>Smoking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1100" dirty="0">
                          <a:effectLst/>
                          <a:latin typeface="Calibri"/>
                          <a:ea typeface="Calibri"/>
                          <a:cs typeface="Times New Roman"/>
                        </a:rPr>
                        <a:t> </a:t>
                      </a:r>
                      <a:r>
                        <a:rPr lang="en-US" sz="1600" b="1" u="sng" dirty="0" smtClean="0">
                          <a:effectLst/>
                          <a:latin typeface="Calibri"/>
                          <a:ea typeface="Calibri"/>
                          <a:cs typeface="Times New Roman"/>
                        </a:rPr>
                        <a:t>Smoking</a:t>
                      </a:r>
                      <a:endParaRPr lang="en-US" sz="1600" b="1" u="sng"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a:lnSpc>
                          <a:spcPct val="115000"/>
                        </a:lnSpc>
                        <a:spcBef>
                          <a:spcPts val="0"/>
                        </a:spcBef>
                        <a:spcAft>
                          <a:spcPts val="0"/>
                        </a:spcAft>
                      </a:pPr>
                      <a:r>
                        <a:rPr lang="en-US" sz="14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300" b="1" dirty="0">
                          <a:effectLst/>
                          <a:latin typeface="Calibri"/>
                          <a:ea typeface="Calibri"/>
                          <a:cs typeface="Times New Roman"/>
                        </a:rPr>
                        <a:t>Probability of </a:t>
                      </a:r>
                      <a:r>
                        <a:rPr lang="en-US" sz="1300" b="1" dirty="0" smtClean="0">
                          <a:effectLst/>
                          <a:latin typeface="Calibri"/>
                          <a:ea typeface="Calibri"/>
                          <a:cs typeface="Times New Roman"/>
                        </a:rPr>
                        <a:t>delayed </a:t>
                      </a:r>
                      <a:r>
                        <a:rPr lang="en-US" sz="1300" b="1" dirty="0">
                          <a:effectLst/>
                          <a:latin typeface="Calibri"/>
                          <a:ea typeface="Calibri"/>
                          <a:cs typeface="Times New Roman"/>
                        </a:rPr>
                        <a:t>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300" b="1" dirty="0">
                          <a:effectLst/>
                          <a:latin typeface="Calibri"/>
                          <a:ea typeface="Calibri"/>
                          <a:cs typeface="Times New Roman"/>
                        </a:rPr>
                        <a:t>Probability of delayed 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effectLst/>
                          <a:latin typeface="Calibri"/>
                          <a:ea typeface="Calibri"/>
                          <a:cs typeface="Times New Roman"/>
                        </a:rPr>
                        <a:t> </a:t>
                      </a:r>
                      <a:r>
                        <a:rPr lang="en-US" sz="1400" b="1" dirty="0" smtClean="0">
                          <a:effectLst/>
                          <a:latin typeface="Calibri"/>
                          <a:ea typeface="Calibri"/>
                          <a:cs typeface="Times New Roman"/>
                        </a:rPr>
                        <a:t>Prevalence ratio (95% CI)  for smoking within strata of caffeine use</a:t>
                      </a:r>
                      <a:endParaRPr lang="en-US" sz="14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04938">
                <a:tc>
                  <a:txBody>
                    <a:bodyPr/>
                    <a:lstStyle/>
                    <a:p>
                      <a:pPr marL="0" marR="0" algn="ctr">
                        <a:lnSpc>
                          <a:spcPct val="115000"/>
                        </a:lnSpc>
                        <a:spcBef>
                          <a:spcPts val="0"/>
                        </a:spcBef>
                        <a:spcAft>
                          <a:spcPts val="0"/>
                        </a:spcAft>
                      </a:pPr>
                      <a:r>
                        <a:rPr lang="en-US" sz="1400" b="1" dirty="0">
                          <a:effectLst/>
                          <a:latin typeface="Calibri"/>
                          <a:ea typeface="Calibri"/>
                          <a:cs typeface="Times New Roman"/>
                        </a:rPr>
                        <a:t>No caffeine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a:effectLst/>
                          <a:latin typeface="Calibri"/>
                          <a:ea typeface="Calibri"/>
                          <a:cs typeface="Times New Roman"/>
                        </a:rPr>
                        <a:t>0.082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smtClean="0">
                          <a:effectLst/>
                          <a:latin typeface="Calibri"/>
                          <a:ea typeface="Calibri"/>
                          <a:cs typeface="Times New Roman"/>
                        </a:rPr>
                        <a:t>1.0 (reference)</a:t>
                      </a:r>
                      <a:endParaRPr lang="en-US" sz="14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0.20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2.4 (1.4 to 4.1)  p = 0.001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2.4 (1.4 to 4.1)      p = 0.001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54646">
                <a:tc>
                  <a:txBody>
                    <a:bodyPr/>
                    <a:lstStyle/>
                    <a:p>
                      <a:pPr marL="0" marR="0" algn="ctr">
                        <a:lnSpc>
                          <a:spcPct val="115000"/>
                        </a:lnSpc>
                        <a:spcBef>
                          <a:spcPts val="0"/>
                        </a:spcBef>
                        <a:spcAft>
                          <a:spcPts val="0"/>
                        </a:spcAft>
                      </a:pPr>
                      <a:r>
                        <a:rPr lang="en-US" sz="1400" b="1" dirty="0">
                          <a:effectLst/>
                          <a:latin typeface="Calibri"/>
                          <a:ea typeface="Calibri"/>
                          <a:cs typeface="Times New Roman"/>
                        </a:rPr>
                        <a:t>Heavy caffeine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a:effectLst/>
                          <a:latin typeface="Calibri"/>
                          <a:ea typeface="Calibri"/>
                          <a:cs typeface="Times New Roman"/>
                        </a:rPr>
                        <a:t>0.19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2.3 (1.4 to 3.8) p = 0.001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1.6 (0.88 to 3.0) p = 0.13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0.70 (0.35 to 1.4) p = 0.31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ectangle 1"/>
          <p:cNvSpPr>
            <a:spLocks noChangeArrowheads="1"/>
          </p:cNvSpPr>
          <p:nvPr/>
        </p:nvSpPr>
        <p:spPr bwMode="auto">
          <a:xfrm>
            <a:off x="152400" y="4719638"/>
            <a:ext cx="4986338" cy="461962"/>
          </a:xfrm>
          <a:prstGeom prst="rect">
            <a:avLst/>
          </a:prstGeom>
          <a:noFill/>
          <a:ln>
            <a:noFill/>
          </a:ln>
          <a:effectLst>
            <a:prstShdw prst="shdw17" dist="17961" dir="2700000">
              <a:srgbClr val="FFFFFF">
                <a:gamma/>
                <a:shade val="60000"/>
                <a:invGamma/>
              </a:srgbClr>
            </a:prstShdw>
          </a:effectLst>
          <a:extLst/>
        </p:spPr>
        <p:txBody>
          <a:bodyPr wrap="non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eaLnBrk="0" hangingPunct="0">
              <a:spcBef>
                <a:spcPct val="50000"/>
              </a:spcBef>
              <a:defRPr/>
            </a:pPr>
            <a:r>
              <a:rPr lang="en-US" altLang="en-US" sz="1200" dirty="0" smtClean="0">
                <a:latin typeface="+mn-lt"/>
                <a:ea typeface="Calibri" pitchFamily="34" charset="0"/>
                <a:cs typeface="Times New Roman" pitchFamily="18" charset="0"/>
              </a:rPr>
              <a:t>Measure of effect modification on additive scale = -</a:t>
            </a:r>
            <a:r>
              <a:rPr lang="en-US" altLang="en-US" sz="1200" dirty="0" smtClean="0">
                <a:latin typeface="+mn-lt"/>
                <a:ea typeface="Calibri" pitchFamily="34" charset="0"/>
                <a:cs typeface="Times New Roman" pitchFamily="18" charset="0"/>
              </a:rPr>
              <a:t>0.17; </a:t>
            </a:r>
            <a:r>
              <a:rPr lang="en-US" altLang="en-US" sz="1200" dirty="0" smtClean="0">
                <a:latin typeface="+mn-lt"/>
                <a:ea typeface="Calibri" pitchFamily="34" charset="0"/>
                <a:cs typeface="Times New Roman" pitchFamily="18" charset="0"/>
              </a:rPr>
              <a:t>p = </a:t>
            </a:r>
            <a:r>
              <a:rPr lang="en-US" altLang="en-US" sz="1200" dirty="0" smtClean="0">
                <a:latin typeface="+mn-lt"/>
                <a:ea typeface="Calibri" pitchFamily="34" charset="0"/>
                <a:cs typeface="Times New Roman" pitchFamily="18" charset="0"/>
              </a:rPr>
              <a:t>0.018</a:t>
            </a:r>
            <a:endParaRPr lang="en-US" altLang="en-US" sz="1200" dirty="0" smtClean="0">
              <a:latin typeface="+mn-lt"/>
              <a:ea typeface="Calibri" pitchFamily="34" charset="0"/>
              <a:cs typeface="Times New Roman" pitchFamily="18" charset="0"/>
            </a:endParaRPr>
          </a:p>
          <a:p>
            <a:pPr eaLnBrk="0" hangingPunct="0">
              <a:defRPr/>
            </a:pPr>
            <a:r>
              <a:rPr lang="en-US" altLang="en-US" sz="1200" dirty="0" smtClean="0">
                <a:latin typeface="+mn-lt"/>
                <a:ea typeface="Calibri" pitchFamily="34" charset="0"/>
                <a:cs typeface="Times New Roman" pitchFamily="18" charset="0"/>
              </a:rPr>
              <a:t>Measure of effect modification on multiplicative scale = 0.29; p = 0.005</a:t>
            </a:r>
            <a:r>
              <a:rPr lang="en-US" altLang="en-US" sz="600" dirty="0" smtClean="0"/>
              <a:t> </a:t>
            </a:r>
            <a:endParaRPr lang="en-US" altLang="en-US" dirty="0" smtClean="0"/>
          </a:p>
        </p:txBody>
      </p:sp>
      <p:sp>
        <p:nvSpPr>
          <p:cNvPr id="38940" name="Oval 5"/>
          <p:cNvSpPr>
            <a:spLocks noChangeArrowheads="1"/>
          </p:cNvSpPr>
          <p:nvPr/>
        </p:nvSpPr>
        <p:spPr bwMode="auto">
          <a:xfrm>
            <a:off x="304800" y="3441700"/>
            <a:ext cx="2895600" cy="838200"/>
          </a:xfrm>
          <a:prstGeom prst="ellipse">
            <a:avLst/>
          </a:prstGeom>
          <a:noFill/>
          <a:ln w="9525" algn="ctr">
            <a:noFill/>
            <a:round/>
            <a:headEnd/>
            <a:tailEnd/>
          </a:ln>
        </p:spPr>
        <p:txBody>
          <a:bodyPr>
            <a:spAutoFit/>
          </a:bodyPr>
          <a:lstStyle/>
          <a:p>
            <a:pPr algn="r" eaLnBrk="0" hangingPunct="0">
              <a:spcBef>
                <a:spcPct val="50000"/>
              </a:spcBef>
            </a:pPr>
            <a:endParaRPr lang="en-US" sz="1400">
              <a:latin typeface="Arial" charset="0"/>
            </a:endParaRPr>
          </a:p>
        </p:txBody>
      </p:sp>
      <p:sp>
        <p:nvSpPr>
          <p:cNvPr id="7" name="Title 1"/>
          <p:cNvSpPr txBox="1">
            <a:spLocks/>
          </p:cNvSpPr>
          <p:nvPr/>
        </p:nvSpPr>
        <p:spPr bwMode="auto">
          <a:xfrm>
            <a:off x="457200" y="376238"/>
            <a:ext cx="5830888" cy="1066800"/>
          </a:xfrm>
          <a:prstGeom prst="rect">
            <a:avLst/>
          </a:prstGeom>
          <a:noFill/>
          <a:ln>
            <a:noFill/>
          </a:ln>
          <a:extLst/>
        </p:spPr>
        <p:txBody>
          <a:bodyPr anchor="ct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a:lstStyle>
          <a:p>
            <a:pPr>
              <a:defRPr/>
            </a:pPr>
            <a:r>
              <a:rPr lang="en-US" kern="0" dirty="0" smtClean="0"/>
              <a:t>Presenting Interaction</a:t>
            </a:r>
            <a:endParaRPr lang="en-US" kern="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0" y="479425"/>
            <a:ext cx="6858000" cy="747713"/>
          </a:xfrm>
        </p:spPr>
        <p:txBody>
          <a:bodyPr/>
          <a:lstStyle/>
          <a:p>
            <a:r>
              <a:rPr lang="en-US" altLang="en-US" smtClean="0"/>
              <a:t>Effect of Adjustment on Precision (Variance)</a:t>
            </a:r>
          </a:p>
        </p:txBody>
      </p:sp>
      <p:sp>
        <p:nvSpPr>
          <p:cNvPr id="50179" name="Rectangle 3"/>
          <p:cNvSpPr>
            <a:spLocks noGrp="1" noChangeArrowheads="1"/>
          </p:cNvSpPr>
          <p:nvPr>
            <p:ph type="body" idx="1"/>
          </p:nvPr>
        </p:nvSpPr>
        <p:spPr>
          <a:xfrm>
            <a:off x="0" y="1143000"/>
            <a:ext cx="6858000" cy="7519988"/>
          </a:xfrm>
        </p:spPr>
        <p:txBody>
          <a:bodyPr/>
          <a:lstStyle/>
          <a:p>
            <a:pPr>
              <a:defRPr/>
            </a:pPr>
            <a:endParaRPr lang="en-US" altLang="en-US" dirty="0" smtClean="0"/>
          </a:p>
          <a:p>
            <a:pPr>
              <a:defRPr/>
            </a:pPr>
            <a:r>
              <a:rPr lang="en-US" altLang="en-US" dirty="0" smtClean="0"/>
              <a:t>Adjustment (e.g., stratification) is not always “all good”</a:t>
            </a:r>
          </a:p>
          <a:p>
            <a:pPr>
              <a:defRPr/>
            </a:pPr>
            <a:endParaRPr lang="en-US" altLang="en-US" dirty="0" smtClean="0"/>
          </a:p>
          <a:p>
            <a:pPr>
              <a:defRPr/>
            </a:pPr>
            <a:r>
              <a:rPr lang="en-US" altLang="en-US" dirty="0" smtClean="0"/>
              <a:t>Adjustment can </a:t>
            </a:r>
            <a:r>
              <a:rPr lang="en-US" altLang="en-US" u="sng" dirty="0" smtClean="0"/>
              <a:t>increase or decrease</a:t>
            </a:r>
            <a:r>
              <a:rPr lang="en-US" altLang="en-US" dirty="0" smtClean="0"/>
              <a:t> standard errors (and CI’s) depending upon:</a:t>
            </a:r>
          </a:p>
          <a:p>
            <a:pPr lvl="1">
              <a:defRPr/>
            </a:pPr>
            <a:r>
              <a:rPr lang="en-US" altLang="en-US" dirty="0" smtClean="0"/>
              <a:t>Nature of outcome (interval scale vs. binary)</a:t>
            </a:r>
          </a:p>
          <a:p>
            <a:pPr lvl="1">
              <a:defRPr/>
            </a:pPr>
            <a:r>
              <a:rPr lang="en-US" altLang="en-US" dirty="0" smtClean="0"/>
              <a:t>Measure of association desired</a:t>
            </a:r>
          </a:p>
          <a:p>
            <a:pPr lvl="1">
              <a:defRPr/>
            </a:pPr>
            <a:r>
              <a:rPr lang="en-US" altLang="en-US" dirty="0" smtClean="0"/>
              <a:t>Method of adjustment (Woolf vs. M-H vs. </a:t>
            </a:r>
            <a:r>
              <a:rPr lang="en-US" altLang="en-US" dirty="0" smtClean="0"/>
              <a:t>regression</a:t>
            </a:r>
            <a:r>
              <a:rPr lang="en-US" altLang="en-US" dirty="0" smtClean="0"/>
              <a:t>)</a:t>
            </a:r>
            <a:endParaRPr lang="en-US" altLang="en-US" dirty="0" smtClean="0"/>
          </a:p>
          <a:p>
            <a:pPr lvl="1">
              <a:defRPr/>
            </a:pPr>
            <a:r>
              <a:rPr lang="en-US" altLang="en-US" dirty="0" smtClean="0"/>
              <a:t>Strength of association between potential confounding factor and exposure/disease</a:t>
            </a:r>
          </a:p>
          <a:p>
            <a:pPr lvl="1">
              <a:defRPr/>
            </a:pPr>
            <a:endParaRPr lang="en-US" altLang="en-US" dirty="0" smtClean="0"/>
          </a:p>
          <a:p>
            <a:pPr>
              <a:defRPr/>
            </a:pPr>
            <a:r>
              <a:rPr lang="en-US" altLang="en-US" dirty="0" smtClean="0"/>
              <a:t>Not always straightforward to </a:t>
            </a:r>
            <a:r>
              <a:rPr lang="en-US" altLang="en-US" dirty="0" smtClean="0"/>
              <a:t>predict effect on precision</a:t>
            </a:r>
          </a:p>
          <a:p>
            <a:pPr>
              <a:defRPr/>
            </a:pPr>
            <a:endParaRPr lang="en-US" altLang="en-US" dirty="0" smtClean="0"/>
          </a:p>
          <a:p>
            <a:pPr>
              <a:defRPr/>
            </a:pPr>
            <a:r>
              <a:rPr lang="en-US" altLang="en-US" dirty="0" smtClean="0"/>
              <a:t>Good news: adjustment for strong confounders removes bias and often improves precision</a:t>
            </a:r>
          </a:p>
          <a:p>
            <a:pPr>
              <a:defRPr/>
            </a:pPr>
            <a:endParaRPr lang="en-US" altLang="en-US" dirty="0" smtClean="0"/>
          </a:p>
          <a:p>
            <a:pPr>
              <a:defRPr/>
            </a:pPr>
            <a:r>
              <a:rPr lang="en-US" altLang="en-US" dirty="0" smtClean="0"/>
              <a:t>Bad news: adjustment for non-confounders</a:t>
            </a:r>
            <a:r>
              <a:rPr lang="en-US" altLang="en-US" spc="-250" dirty="0" smtClean="0"/>
              <a:t> </a:t>
            </a:r>
            <a:r>
              <a:rPr lang="en-US" altLang="en-US" dirty="0" smtClean="0"/>
              <a:t>or less-than-strong confounders</a:t>
            </a:r>
            <a:r>
              <a:rPr lang="en-US" altLang="en-US" spc="-250" dirty="0" smtClean="0"/>
              <a:t> </a:t>
            </a:r>
            <a:r>
              <a:rPr lang="en-US" altLang="en-US" dirty="0" smtClean="0"/>
              <a:t>often (not always) worsens precision</a:t>
            </a:r>
          </a:p>
          <a:p>
            <a:pPr lvl="1">
              <a:buFontTx/>
              <a:buNone/>
              <a:defRPr/>
            </a:pPr>
            <a:endParaRPr lang="en-US" altLang="en-US" dirty="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56" name="Rectangle 2"/>
          <p:cNvSpPr>
            <a:spLocks noGrp="1" noChangeArrowheads="1"/>
          </p:cNvSpPr>
          <p:nvPr>
            <p:ph type="title"/>
          </p:nvPr>
        </p:nvSpPr>
        <p:spPr>
          <a:xfrm>
            <a:off x="0" y="-76200"/>
            <a:ext cx="6858000" cy="747713"/>
          </a:xfrm>
        </p:spPr>
        <p:txBody>
          <a:bodyPr lIns="87312" tIns="42862" rIns="87312" bIns="42862" anchor="b"/>
          <a:lstStyle/>
          <a:p>
            <a:r>
              <a:rPr lang="en-US" altLang="en-US" sz="2300" smtClean="0"/>
              <a:t>Spermicides, Maternal Age &amp; Down Syndrome</a:t>
            </a:r>
          </a:p>
        </p:txBody>
      </p:sp>
      <p:graphicFrame>
        <p:nvGraphicFramePr>
          <p:cNvPr id="21652" name="Object 148"/>
          <p:cNvGraphicFramePr>
            <a:graphicFrameLocks/>
          </p:cNvGraphicFramePr>
          <p:nvPr/>
        </p:nvGraphicFramePr>
        <p:xfrm>
          <a:off x="0" y="2133600"/>
          <a:ext cx="4400550" cy="1619250"/>
        </p:xfrm>
        <a:graphic>
          <a:graphicData uri="http://schemas.openxmlformats.org/presentationml/2006/ole">
            <mc:AlternateContent xmlns:mc="http://schemas.openxmlformats.org/markup-compatibility/2006">
              <mc:Choice xmlns:v="urn:schemas-microsoft-com:vml" Requires="v">
                <p:oleObj spid="_x0000_s21740" name="Document" r:id="rId4" imgW="4399788" imgH="1638300" progId="Word.Document.8">
                  <p:embed/>
                </p:oleObj>
              </mc:Choice>
              <mc:Fallback>
                <p:oleObj name="Document" r:id="rId4" imgW="4399788" imgH="1638300" progId="Word.Document.8">
                  <p:embed/>
                  <p:pic>
                    <p:nvPicPr>
                      <p:cNvPr id="0" name="Picture 14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33600"/>
                        <a:ext cx="44005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53" name="Object 149"/>
          <p:cNvGraphicFramePr>
            <a:graphicFrameLocks/>
          </p:cNvGraphicFramePr>
          <p:nvPr/>
        </p:nvGraphicFramePr>
        <p:xfrm>
          <a:off x="3343275" y="2127250"/>
          <a:ext cx="4519613" cy="1682750"/>
        </p:xfrm>
        <a:graphic>
          <a:graphicData uri="http://schemas.openxmlformats.org/presentationml/2006/ole">
            <mc:AlternateContent xmlns:mc="http://schemas.openxmlformats.org/markup-compatibility/2006">
              <mc:Choice xmlns:v="urn:schemas-microsoft-com:vml" Requires="v">
                <p:oleObj spid="_x0000_s21741" name="Document" r:id="rId6" imgW="4533900" imgH="1697736" progId="Word.Document.8">
                  <p:embed/>
                </p:oleObj>
              </mc:Choice>
              <mc:Fallback>
                <p:oleObj name="Document" r:id="rId6" imgW="4533900" imgH="1697736" progId="Word.Document.8">
                  <p:embed/>
                  <p:pic>
                    <p:nvPicPr>
                      <p:cNvPr id="0" name="Picture 14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3275" y="2127250"/>
                        <a:ext cx="4519613"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1657" name="Group 18"/>
          <p:cNvGrpSpPr>
            <a:grpSpLocks/>
          </p:cNvGrpSpPr>
          <p:nvPr/>
        </p:nvGrpSpPr>
        <p:grpSpPr bwMode="auto">
          <a:xfrm>
            <a:off x="228600" y="838200"/>
            <a:ext cx="6000750" cy="2700338"/>
            <a:chOff x="228600" y="1295400"/>
            <a:chExt cx="6000750" cy="2700754"/>
          </a:xfrm>
        </p:grpSpPr>
        <p:graphicFrame>
          <p:nvGraphicFramePr>
            <p:cNvPr id="21654" name="Object 150"/>
            <p:cNvGraphicFramePr>
              <a:graphicFrameLocks/>
            </p:cNvGraphicFramePr>
            <p:nvPr/>
          </p:nvGraphicFramePr>
          <p:xfrm>
            <a:off x="1143000" y="1333501"/>
            <a:ext cx="5086350" cy="2247900"/>
          </p:xfrm>
          <a:graphic>
            <a:graphicData uri="http://schemas.openxmlformats.org/presentationml/2006/ole">
              <mc:AlternateContent xmlns:mc="http://schemas.openxmlformats.org/markup-compatibility/2006">
                <mc:Choice xmlns:v="urn:schemas-microsoft-com:vml" Requires="v">
                  <p:oleObj spid="_x0000_s21742" name="Document" r:id="rId8" imgW="6100572" imgH="2741676" progId="Word.Document.8">
                    <p:embed/>
                  </p:oleObj>
                </mc:Choice>
                <mc:Fallback>
                  <p:oleObj name="Document" r:id="rId8" imgW="6100572" imgH="2741676" progId="Word.Document.8">
                    <p:embed/>
                    <p:pic>
                      <p:nvPicPr>
                        <p:cNvPr id="0" name="Picture 15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1333501"/>
                          <a:ext cx="50863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664" name="Text Box 6"/>
            <p:cNvSpPr txBox="1">
              <a:spLocks noChangeArrowheads="1"/>
            </p:cNvSpPr>
            <p:nvPr/>
          </p:nvSpPr>
          <p:spPr bwMode="auto">
            <a:xfrm>
              <a:off x="1905000" y="2133600"/>
              <a:ext cx="1295400" cy="369332"/>
            </a:xfrm>
            <a:prstGeom prst="rect">
              <a:avLst/>
            </a:prstGeom>
            <a:noFill/>
            <a:ln w="9525">
              <a:noFill/>
              <a:miter lim="800000"/>
              <a:headEnd/>
              <a:tailEnd/>
            </a:ln>
          </p:spPr>
          <p:txBody>
            <a:bodyPr>
              <a:spAutoFit/>
            </a:bodyPr>
            <a:lstStyle/>
            <a:p>
              <a:pPr eaLnBrk="0" hangingPunct="0">
                <a:spcBef>
                  <a:spcPct val="50000"/>
                </a:spcBef>
              </a:pPr>
              <a:r>
                <a:rPr lang="en-US" altLang="en-US" sz="1800"/>
                <a:t>Age &lt; 35</a:t>
              </a:r>
            </a:p>
          </p:txBody>
        </p:sp>
        <p:sp>
          <p:nvSpPr>
            <p:cNvPr id="21665" name="Text Box 7"/>
            <p:cNvSpPr txBox="1">
              <a:spLocks noChangeArrowheads="1"/>
            </p:cNvSpPr>
            <p:nvPr/>
          </p:nvSpPr>
          <p:spPr bwMode="auto">
            <a:xfrm>
              <a:off x="4343400" y="2209801"/>
              <a:ext cx="1828800" cy="369332"/>
            </a:xfrm>
            <a:prstGeom prst="rect">
              <a:avLst/>
            </a:prstGeom>
            <a:noFill/>
            <a:ln w="9525">
              <a:noFill/>
              <a:miter lim="800000"/>
              <a:headEnd/>
              <a:tailEnd/>
            </a:ln>
          </p:spPr>
          <p:txBody>
            <a:bodyPr>
              <a:spAutoFit/>
            </a:bodyPr>
            <a:lstStyle/>
            <a:p>
              <a:pPr eaLnBrk="0" hangingPunct="0">
                <a:spcBef>
                  <a:spcPct val="50000"/>
                </a:spcBef>
              </a:pPr>
              <a:r>
                <a:rPr lang="en-US" altLang="en-US" sz="1800"/>
                <a:t>Age </a:t>
              </a:r>
              <a:r>
                <a:rPr lang="en-US" altLang="en-US" sz="1800" u="sng"/>
                <a:t>&gt;</a:t>
              </a:r>
              <a:r>
                <a:rPr lang="en-US" altLang="en-US" sz="1800"/>
                <a:t> 35</a:t>
              </a:r>
            </a:p>
          </p:txBody>
        </p:sp>
        <p:sp>
          <p:nvSpPr>
            <p:cNvPr id="21666" name="Line 8"/>
            <p:cNvSpPr>
              <a:spLocks noChangeShapeType="1"/>
            </p:cNvSpPr>
            <p:nvPr/>
          </p:nvSpPr>
          <p:spPr bwMode="auto">
            <a:xfrm flipH="1">
              <a:off x="3352800" y="2209801"/>
              <a:ext cx="457200" cy="479424"/>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1667" name="Line 9"/>
            <p:cNvSpPr>
              <a:spLocks noChangeShapeType="1"/>
            </p:cNvSpPr>
            <p:nvPr/>
          </p:nvSpPr>
          <p:spPr bwMode="auto">
            <a:xfrm>
              <a:off x="3810000" y="2209801"/>
              <a:ext cx="457200" cy="479424"/>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1668" name="Text Box 10"/>
            <p:cNvSpPr txBox="1">
              <a:spLocks noChangeArrowheads="1"/>
            </p:cNvSpPr>
            <p:nvPr/>
          </p:nvSpPr>
          <p:spPr bwMode="auto">
            <a:xfrm>
              <a:off x="304800" y="1295400"/>
              <a:ext cx="12192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21669" name="Text Box 11"/>
            <p:cNvSpPr txBox="1">
              <a:spLocks noChangeArrowheads="1"/>
            </p:cNvSpPr>
            <p:nvPr/>
          </p:nvSpPr>
          <p:spPr bwMode="auto">
            <a:xfrm>
              <a:off x="228600" y="2286001"/>
              <a:ext cx="12954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sp>
          <p:nvSpPr>
            <p:cNvPr id="21670" name="Text Box 13"/>
            <p:cNvSpPr txBox="1">
              <a:spLocks noChangeArrowheads="1"/>
            </p:cNvSpPr>
            <p:nvPr/>
          </p:nvSpPr>
          <p:spPr bwMode="auto">
            <a:xfrm>
              <a:off x="2053476" y="3657600"/>
              <a:ext cx="942887" cy="338554"/>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sz="1600"/>
                <a:t>OR = 3.4</a:t>
              </a:r>
            </a:p>
          </p:txBody>
        </p:sp>
        <p:sp>
          <p:nvSpPr>
            <p:cNvPr id="21671" name="Text Box 14"/>
            <p:cNvSpPr txBox="1">
              <a:spLocks noChangeArrowheads="1"/>
            </p:cNvSpPr>
            <p:nvPr/>
          </p:nvSpPr>
          <p:spPr bwMode="auto">
            <a:xfrm>
              <a:off x="5253876" y="3657600"/>
              <a:ext cx="942887" cy="338554"/>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sz="1600"/>
                <a:t>OR = 5.7</a:t>
              </a:r>
            </a:p>
          </p:txBody>
        </p:sp>
        <p:sp>
          <p:nvSpPr>
            <p:cNvPr id="21672" name="Text Box 15"/>
            <p:cNvSpPr txBox="1">
              <a:spLocks noChangeArrowheads="1"/>
            </p:cNvSpPr>
            <p:nvPr/>
          </p:nvSpPr>
          <p:spPr bwMode="auto">
            <a:xfrm>
              <a:off x="5177676" y="1872249"/>
              <a:ext cx="942887" cy="338554"/>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sz="1600"/>
                <a:t>OR = 3.5</a:t>
              </a:r>
            </a:p>
          </p:txBody>
        </p:sp>
      </p:grpSp>
      <p:graphicFrame>
        <p:nvGraphicFramePr>
          <p:cNvPr id="229392" name="Object 151"/>
          <p:cNvGraphicFramePr>
            <a:graphicFrameLocks noChangeAspect="1"/>
          </p:cNvGraphicFramePr>
          <p:nvPr/>
        </p:nvGraphicFramePr>
        <p:xfrm>
          <a:off x="392113" y="3592513"/>
          <a:ext cx="6465887" cy="6508750"/>
        </p:xfrm>
        <a:graphic>
          <a:graphicData uri="http://schemas.openxmlformats.org/presentationml/2006/ole">
            <mc:AlternateContent xmlns:mc="http://schemas.openxmlformats.org/markup-compatibility/2006">
              <mc:Choice xmlns:v="urn:schemas-microsoft-com:vml" Requires="v">
                <p:oleObj spid="_x0000_s21743" name="Document" r:id="rId10" imgW="6597904" imgH="6638905" progId="Word.Document.8">
                  <p:embed/>
                </p:oleObj>
              </mc:Choice>
              <mc:Fallback>
                <p:oleObj name="Document" r:id="rId10" imgW="6597904" imgH="6638905" progId="Word.Document.8">
                  <p:embed/>
                  <p:pic>
                    <p:nvPicPr>
                      <p:cNvPr id="0" name="Picture 15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113" y="3592513"/>
                        <a:ext cx="6465887" cy="650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9393" name="Text Box 17"/>
          <p:cNvSpPr txBox="1">
            <a:spLocks noChangeArrowheads="1"/>
          </p:cNvSpPr>
          <p:nvPr/>
        </p:nvSpPr>
        <p:spPr bwMode="auto">
          <a:xfrm>
            <a:off x="76200" y="6324600"/>
            <a:ext cx="3886200" cy="1538288"/>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Which answer should you report as “final”?</a:t>
            </a:r>
          </a:p>
          <a:p>
            <a:pPr eaLnBrk="0" hangingPunct="0">
              <a:spcBef>
                <a:spcPct val="50000"/>
              </a:spcBef>
            </a:pPr>
            <a:endParaRPr lang="en-US" altLang="en-US" sz="2000" b="1">
              <a:latin typeface="Arial" charset="0"/>
            </a:endParaRPr>
          </a:p>
          <a:p>
            <a:pPr eaLnBrk="0" hangingPunct="0">
              <a:spcBef>
                <a:spcPct val="50000"/>
              </a:spcBef>
            </a:pPr>
            <a:endParaRPr lang="en-US" altLang="en-US" sz="1600"/>
          </a:p>
        </p:txBody>
      </p:sp>
      <p:sp>
        <p:nvSpPr>
          <p:cNvPr id="21659" name="Text Box 18"/>
          <p:cNvSpPr txBox="1">
            <a:spLocks noChangeArrowheads="1"/>
          </p:cNvSpPr>
          <p:nvPr/>
        </p:nvSpPr>
        <p:spPr bwMode="auto">
          <a:xfrm>
            <a:off x="381000" y="8512175"/>
            <a:ext cx="6019800" cy="400050"/>
          </a:xfrm>
          <a:prstGeom prst="rect">
            <a:avLst/>
          </a:prstGeom>
          <a:noFill/>
          <a:ln w="9525">
            <a:noFill/>
            <a:miter lim="800000"/>
            <a:headEnd/>
            <a:tailEnd/>
          </a:ln>
        </p:spPr>
        <p:txBody>
          <a:bodyPr>
            <a:spAutoFit/>
          </a:bodyPr>
          <a:lstStyle/>
          <a:p>
            <a:pPr eaLnBrk="0" hangingPunct="0"/>
            <a:endParaRPr lang="en-US" altLang="en-US" sz="2000" b="1">
              <a:latin typeface="Arial" charset="0"/>
            </a:endParaRPr>
          </a:p>
        </p:txBody>
      </p:sp>
      <p:grpSp>
        <p:nvGrpSpPr>
          <p:cNvPr id="3" name="Group 20"/>
          <p:cNvGrpSpPr>
            <a:grpSpLocks/>
          </p:cNvGrpSpPr>
          <p:nvPr/>
        </p:nvGrpSpPr>
        <p:grpSpPr bwMode="auto">
          <a:xfrm>
            <a:off x="-533400" y="8040688"/>
            <a:ext cx="5868988" cy="800100"/>
            <a:chOff x="-692150" y="7443143"/>
            <a:chExt cx="5869668" cy="800774"/>
          </a:xfrm>
        </p:grpSpPr>
        <p:sp>
          <p:nvSpPr>
            <p:cNvPr id="22" name="Text Box 5"/>
            <p:cNvSpPr txBox="1">
              <a:spLocks noChangeArrowheads="1"/>
            </p:cNvSpPr>
            <p:nvPr/>
          </p:nvSpPr>
          <p:spPr bwMode="auto">
            <a:xfrm rot="18904130">
              <a:off x="-692150" y="7578194"/>
              <a:ext cx="3604043" cy="460763"/>
            </a:xfrm>
            <a:prstGeom prst="rect">
              <a:avLst/>
            </a:prstGeom>
            <a:noFill/>
            <a:ln w="9525" algn="ctr">
              <a:noFill/>
              <a:miter lim="800000"/>
              <a:headEnd/>
              <a:tailEnd/>
            </a:ln>
          </p:spPr>
          <p:txBody>
            <a:bodyPr>
              <a:spAutoFit/>
            </a:bodyPr>
            <a:lstStyle/>
            <a:p>
              <a:pPr algn="r" eaLnBrk="0" hangingPunct="0">
                <a:defRPr/>
              </a:pPr>
              <a:r>
                <a:rPr lang="en-US" dirty="0">
                  <a:latin typeface="+mn-lt"/>
                </a:rPr>
                <a:t>Crude (95% CI) - A</a:t>
              </a:r>
            </a:p>
          </p:txBody>
        </p:sp>
        <p:sp>
          <p:nvSpPr>
            <p:cNvPr id="23" name="Text Box 9"/>
            <p:cNvSpPr txBox="1">
              <a:spLocks noChangeArrowheads="1"/>
            </p:cNvSpPr>
            <p:nvPr/>
          </p:nvSpPr>
          <p:spPr bwMode="auto">
            <a:xfrm rot="18904130">
              <a:off x="1235298" y="7843530"/>
              <a:ext cx="3942220" cy="400387"/>
            </a:xfrm>
            <a:prstGeom prst="rect">
              <a:avLst/>
            </a:prstGeom>
            <a:noFill/>
            <a:ln w="9525" algn="ctr">
              <a:noFill/>
              <a:miter lim="800000"/>
              <a:headEnd/>
              <a:tailEnd/>
            </a:ln>
          </p:spPr>
          <p:txBody>
            <a:bodyPr>
              <a:spAutoFit/>
            </a:bodyPr>
            <a:lstStyle/>
            <a:p>
              <a:pPr algn="r" eaLnBrk="0" hangingPunct="0">
                <a:defRPr/>
              </a:pPr>
              <a:r>
                <a:rPr lang="en-US" sz="2000" dirty="0">
                  <a:latin typeface="+mn-lt"/>
                </a:rPr>
                <a:t>Need more information- C</a:t>
              </a:r>
            </a:p>
          </p:txBody>
        </p:sp>
        <p:sp>
          <p:nvSpPr>
            <p:cNvPr id="24" name="Text Box 10"/>
            <p:cNvSpPr txBox="1">
              <a:spLocks noChangeArrowheads="1"/>
            </p:cNvSpPr>
            <p:nvPr/>
          </p:nvSpPr>
          <p:spPr bwMode="auto">
            <a:xfrm rot="18904130">
              <a:off x="741529" y="7443143"/>
              <a:ext cx="3188069" cy="462351"/>
            </a:xfrm>
            <a:prstGeom prst="rect">
              <a:avLst/>
            </a:prstGeom>
            <a:noFill/>
            <a:ln w="9525" algn="ctr">
              <a:noFill/>
              <a:miter lim="800000"/>
              <a:headEnd/>
              <a:tailEnd/>
            </a:ln>
          </p:spPr>
          <p:txBody>
            <a:bodyPr>
              <a:spAutoFit/>
            </a:bodyPr>
            <a:lstStyle/>
            <a:p>
              <a:pPr algn="r" eaLnBrk="0" hangingPunct="0">
                <a:defRPr/>
              </a:pPr>
              <a:r>
                <a:rPr lang="en-US" dirty="0">
                  <a:latin typeface="+mn-lt"/>
                </a:rPr>
                <a:t>Adjusted (95% CI)</a:t>
              </a:r>
              <a:r>
                <a:rPr lang="en-US" sz="2000" dirty="0">
                  <a:latin typeface="+mn-lt"/>
                </a:rPr>
                <a:t> - B</a:t>
              </a:r>
              <a:endParaRPr lang="en-US" sz="2000" b="1" dirty="0">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93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93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9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76" name="Rectangle 2"/>
          <p:cNvSpPr>
            <a:spLocks noGrp="1" noChangeArrowheads="1"/>
          </p:cNvSpPr>
          <p:nvPr>
            <p:ph type="title"/>
          </p:nvPr>
        </p:nvSpPr>
        <p:spPr>
          <a:xfrm>
            <a:off x="0" y="-76200"/>
            <a:ext cx="6858000" cy="747713"/>
          </a:xfrm>
        </p:spPr>
        <p:txBody>
          <a:bodyPr lIns="87312" tIns="42862" rIns="87312" bIns="42862" anchor="b"/>
          <a:lstStyle/>
          <a:p>
            <a:r>
              <a:rPr lang="en-US" altLang="en-US" sz="2300" smtClean="0"/>
              <a:t>Spermicides, maternal age &amp; Down Syndrome</a:t>
            </a:r>
          </a:p>
        </p:txBody>
      </p:sp>
      <p:graphicFrame>
        <p:nvGraphicFramePr>
          <p:cNvPr id="22672" name="Object 144"/>
          <p:cNvGraphicFramePr>
            <a:graphicFrameLocks/>
          </p:cNvGraphicFramePr>
          <p:nvPr/>
        </p:nvGraphicFramePr>
        <p:xfrm>
          <a:off x="0" y="2133600"/>
          <a:ext cx="4400550" cy="1619250"/>
        </p:xfrm>
        <a:graphic>
          <a:graphicData uri="http://schemas.openxmlformats.org/presentationml/2006/ole">
            <mc:AlternateContent xmlns:mc="http://schemas.openxmlformats.org/markup-compatibility/2006">
              <mc:Choice xmlns:v="urn:schemas-microsoft-com:vml" Requires="v">
                <p:oleObj spid="_x0000_s22756" name="Document" r:id="rId4" imgW="4399788" imgH="1638300" progId="Word.Document.8">
                  <p:embed/>
                </p:oleObj>
              </mc:Choice>
              <mc:Fallback>
                <p:oleObj name="Document" r:id="rId4" imgW="4399788" imgH="1638300" progId="Word.Document.8">
                  <p:embed/>
                  <p:pic>
                    <p:nvPicPr>
                      <p:cNvPr id="0" name="Picture 14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33600"/>
                        <a:ext cx="44005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73" name="Object 145"/>
          <p:cNvGraphicFramePr>
            <a:graphicFrameLocks/>
          </p:cNvGraphicFramePr>
          <p:nvPr/>
        </p:nvGraphicFramePr>
        <p:xfrm>
          <a:off x="3343275" y="2127250"/>
          <a:ext cx="4519613" cy="1682750"/>
        </p:xfrm>
        <a:graphic>
          <a:graphicData uri="http://schemas.openxmlformats.org/presentationml/2006/ole">
            <mc:AlternateContent xmlns:mc="http://schemas.openxmlformats.org/markup-compatibility/2006">
              <mc:Choice xmlns:v="urn:schemas-microsoft-com:vml" Requires="v">
                <p:oleObj spid="_x0000_s22757" name="Document" r:id="rId6" imgW="4533900" imgH="1697736" progId="Word.Document.8">
                  <p:embed/>
                </p:oleObj>
              </mc:Choice>
              <mc:Fallback>
                <p:oleObj name="Document" r:id="rId6" imgW="4533900" imgH="1697736" progId="Word.Document.8">
                  <p:embed/>
                  <p:pic>
                    <p:nvPicPr>
                      <p:cNvPr id="0" name="Picture 14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3275" y="2127250"/>
                        <a:ext cx="4519613"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2677" name="Group 18"/>
          <p:cNvGrpSpPr>
            <a:grpSpLocks/>
          </p:cNvGrpSpPr>
          <p:nvPr/>
        </p:nvGrpSpPr>
        <p:grpSpPr bwMode="auto">
          <a:xfrm>
            <a:off x="228600" y="838200"/>
            <a:ext cx="6000750" cy="2700338"/>
            <a:chOff x="228600" y="1295400"/>
            <a:chExt cx="6000750" cy="2700754"/>
          </a:xfrm>
        </p:grpSpPr>
        <p:graphicFrame>
          <p:nvGraphicFramePr>
            <p:cNvPr id="22674" name="Object 146"/>
            <p:cNvGraphicFramePr>
              <a:graphicFrameLocks/>
            </p:cNvGraphicFramePr>
            <p:nvPr/>
          </p:nvGraphicFramePr>
          <p:xfrm>
            <a:off x="1143000" y="1333501"/>
            <a:ext cx="5086350" cy="2247900"/>
          </p:xfrm>
          <a:graphic>
            <a:graphicData uri="http://schemas.openxmlformats.org/presentationml/2006/ole">
              <mc:AlternateContent xmlns:mc="http://schemas.openxmlformats.org/markup-compatibility/2006">
                <mc:Choice xmlns:v="urn:schemas-microsoft-com:vml" Requires="v">
                  <p:oleObj spid="_x0000_s22758" name="Document" r:id="rId8" imgW="6100572" imgH="2741676" progId="Word.Document.8">
                    <p:embed/>
                  </p:oleObj>
                </mc:Choice>
                <mc:Fallback>
                  <p:oleObj name="Document" r:id="rId8" imgW="6100572" imgH="2741676" progId="Word.Document.8">
                    <p:embed/>
                    <p:pic>
                      <p:nvPicPr>
                        <p:cNvPr id="0" name="Picture 14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1333501"/>
                          <a:ext cx="50863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684" name="Text Box 6"/>
            <p:cNvSpPr txBox="1">
              <a:spLocks noChangeArrowheads="1"/>
            </p:cNvSpPr>
            <p:nvPr/>
          </p:nvSpPr>
          <p:spPr bwMode="auto">
            <a:xfrm>
              <a:off x="1905000" y="2133600"/>
              <a:ext cx="1295400" cy="369332"/>
            </a:xfrm>
            <a:prstGeom prst="rect">
              <a:avLst/>
            </a:prstGeom>
            <a:noFill/>
            <a:ln w="9525">
              <a:noFill/>
              <a:miter lim="800000"/>
              <a:headEnd/>
              <a:tailEnd/>
            </a:ln>
          </p:spPr>
          <p:txBody>
            <a:bodyPr>
              <a:spAutoFit/>
            </a:bodyPr>
            <a:lstStyle/>
            <a:p>
              <a:pPr eaLnBrk="0" hangingPunct="0">
                <a:spcBef>
                  <a:spcPct val="50000"/>
                </a:spcBef>
              </a:pPr>
              <a:r>
                <a:rPr lang="en-US" altLang="en-US" sz="1800"/>
                <a:t>Age &lt; 35</a:t>
              </a:r>
            </a:p>
          </p:txBody>
        </p:sp>
        <p:sp>
          <p:nvSpPr>
            <p:cNvPr id="22685" name="Text Box 7"/>
            <p:cNvSpPr txBox="1">
              <a:spLocks noChangeArrowheads="1"/>
            </p:cNvSpPr>
            <p:nvPr/>
          </p:nvSpPr>
          <p:spPr bwMode="auto">
            <a:xfrm>
              <a:off x="4343400" y="2209801"/>
              <a:ext cx="1828800" cy="369332"/>
            </a:xfrm>
            <a:prstGeom prst="rect">
              <a:avLst/>
            </a:prstGeom>
            <a:noFill/>
            <a:ln w="9525">
              <a:noFill/>
              <a:miter lim="800000"/>
              <a:headEnd/>
              <a:tailEnd/>
            </a:ln>
          </p:spPr>
          <p:txBody>
            <a:bodyPr>
              <a:spAutoFit/>
            </a:bodyPr>
            <a:lstStyle/>
            <a:p>
              <a:pPr eaLnBrk="0" hangingPunct="0">
                <a:spcBef>
                  <a:spcPct val="50000"/>
                </a:spcBef>
              </a:pPr>
              <a:r>
                <a:rPr lang="en-US" altLang="en-US" sz="1800"/>
                <a:t>Age </a:t>
              </a:r>
              <a:r>
                <a:rPr lang="en-US" altLang="en-US" sz="1800" u="sng"/>
                <a:t>&gt;</a:t>
              </a:r>
              <a:r>
                <a:rPr lang="en-US" altLang="en-US" sz="1800"/>
                <a:t> 35</a:t>
              </a:r>
            </a:p>
          </p:txBody>
        </p:sp>
        <p:sp>
          <p:nvSpPr>
            <p:cNvPr id="22686" name="Line 8"/>
            <p:cNvSpPr>
              <a:spLocks noChangeShapeType="1"/>
            </p:cNvSpPr>
            <p:nvPr/>
          </p:nvSpPr>
          <p:spPr bwMode="auto">
            <a:xfrm flipH="1">
              <a:off x="3352800" y="2209801"/>
              <a:ext cx="457200" cy="479424"/>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2687" name="Line 9"/>
            <p:cNvSpPr>
              <a:spLocks noChangeShapeType="1"/>
            </p:cNvSpPr>
            <p:nvPr/>
          </p:nvSpPr>
          <p:spPr bwMode="auto">
            <a:xfrm>
              <a:off x="3810000" y="2209801"/>
              <a:ext cx="457200" cy="479424"/>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2688" name="Text Box 10"/>
            <p:cNvSpPr txBox="1">
              <a:spLocks noChangeArrowheads="1"/>
            </p:cNvSpPr>
            <p:nvPr/>
          </p:nvSpPr>
          <p:spPr bwMode="auto">
            <a:xfrm>
              <a:off x="304800" y="1295400"/>
              <a:ext cx="12192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22689" name="Text Box 11"/>
            <p:cNvSpPr txBox="1">
              <a:spLocks noChangeArrowheads="1"/>
            </p:cNvSpPr>
            <p:nvPr/>
          </p:nvSpPr>
          <p:spPr bwMode="auto">
            <a:xfrm>
              <a:off x="228600" y="2286001"/>
              <a:ext cx="1295400" cy="40011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sp>
          <p:nvSpPr>
            <p:cNvPr id="22690" name="Text Box 13"/>
            <p:cNvSpPr txBox="1">
              <a:spLocks noChangeArrowheads="1"/>
            </p:cNvSpPr>
            <p:nvPr/>
          </p:nvSpPr>
          <p:spPr bwMode="auto">
            <a:xfrm>
              <a:off x="2053476" y="3657600"/>
              <a:ext cx="942887" cy="338554"/>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sz="1600"/>
                <a:t>OR = 3.4</a:t>
              </a:r>
            </a:p>
          </p:txBody>
        </p:sp>
        <p:sp>
          <p:nvSpPr>
            <p:cNvPr id="22691" name="Text Box 14"/>
            <p:cNvSpPr txBox="1">
              <a:spLocks noChangeArrowheads="1"/>
            </p:cNvSpPr>
            <p:nvPr/>
          </p:nvSpPr>
          <p:spPr bwMode="auto">
            <a:xfrm>
              <a:off x="5253876" y="3657600"/>
              <a:ext cx="942887" cy="338554"/>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sz="1600"/>
                <a:t>OR = 5.7</a:t>
              </a:r>
            </a:p>
          </p:txBody>
        </p:sp>
        <p:sp>
          <p:nvSpPr>
            <p:cNvPr id="22692" name="Text Box 15"/>
            <p:cNvSpPr txBox="1">
              <a:spLocks noChangeArrowheads="1"/>
            </p:cNvSpPr>
            <p:nvPr/>
          </p:nvSpPr>
          <p:spPr bwMode="auto">
            <a:xfrm>
              <a:off x="5177676" y="1872249"/>
              <a:ext cx="942887" cy="338554"/>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sz="1600"/>
                <a:t>OR = 3.5</a:t>
              </a:r>
            </a:p>
          </p:txBody>
        </p:sp>
      </p:grpSp>
      <p:graphicFrame>
        <p:nvGraphicFramePr>
          <p:cNvPr id="22675" name="Object 147"/>
          <p:cNvGraphicFramePr>
            <a:graphicFrameLocks noChangeAspect="1"/>
          </p:cNvGraphicFramePr>
          <p:nvPr/>
        </p:nvGraphicFramePr>
        <p:xfrm>
          <a:off x="392113" y="3592513"/>
          <a:ext cx="6465887" cy="6508750"/>
        </p:xfrm>
        <a:graphic>
          <a:graphicData uri="http://schemas.openxmlformats.org/presentationml/2006/ole">
            <mc:AlternateContent xmlns:mc="http://schemas.openxmlformats.org/markup-compatibility/2006">
              <mc:Choice xmlns:v="urn:schemas-microsoft-com:vml" Requires="v">
                <p:oleObj spid="_x0000_s22759" name="Document" r:id="rId10" imgW="6597904" imgH="6638905" progId="Word.Document.8">
                  <p:embed/>
                </p:oleObj>
              </mc:Choice>
              <mc:Fallback>
                <p:oleObj name="Document" r:id="rId10" imgW="6597904" imgH="6638905" progId="Word.Document.8">
                  <p:embed/>
                  <p:pic>
                    <p:nvPicPr>
                      <p:cNvPr id="0" name="Picture 14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113" y="3592513"/>
                        <a:ext cx="6465887" cy="650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678" name="Text Box 17"/>
          <p:cNvSpPr txBox="1">
            <a:spLocks noChangeArrowheads="1"/>
          </p:cNvSpPr>
          <p:nvPr/>
        </p:nvSpPr>
        <p:spPr bwMode="auto">
          <a:xfrm>
            <a:off x="76200" y="6324600"/>
            <a:ext cx="3886200" cy="1538288"/>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Which answer should you report as “final”?</a:t>
            </a:r>
          </a:p>
          <a:p>
            <a:pPr eaLnBrk="0" hangingPunct="0">
              <a:spcBef>
                <a:spcPct val="50000"/>
              </a:spcBef>
            </a:pPr>
            <a:endParaRPr lang="en-US" altLang="en-US" sz="2000" b="1">
              <a:latin typeface="Arial" charset="0"/>
            </a:endParaRPr>
          </a:p>
          <a:p>
            <a:pPr eaLnBrk="0" hangingPunct="0">
              <a:spcBef>
                <a:spcPct val="50000"/>
              </a:spcBef>
            </a:pPr>
            <a:endParaRPr lang="en-US" altLang="en-US" sz="1600"/>
          </a:p>
        </p:txBody>
      </p:sp>
      <p:sp>
        <p:nvSpPr>
          <p:cNvPr id="22679" name="Text Box 18"/>
          <p:cNvSpPr txBox="1">
            <a:spLocks noChangeArrowheads="1"/>
          </p:cNvSpPr>
          <p:nvPr/>
        </p:nvSpPr>
        <p:spPr bwMode="auto">
          <a:xfrm>
            <a:off x="381000" y="8512175"/>
            <a:ext cx="6019800" cy="400050"/>
          </a:xfrm>
          <a:prstGeom prst="rect">
            <a:avLst/>
          </a:prstGeom>
          <a:noFill/>
          <a:ln w="9525">
            <a:noFill/>
            <a:miter lim="800000"/>
            <a:headEnd/>
            <a:tailEnd/>
          </a:ln>
        </p:spPr>
        <p:txBody>
          <a:bodyPr>
            <a:spAutoFit/>
          </a:bodyPr>
          <a:lstStyle/>
          <a:p>
            <a:pPr eaLnBrk="0" hangingPunct="0"/>
            <a:endParaRPr lang="en-US" altLang="en-US" sz="2000" b="1">
              <a:latin typeface="Arial" charset="0"/>
            </a:endParaRPr>
          </a:p>
        </p:txBody>
      </p:sp>
      <p:grpSp>
        <p:nvGrpSpPr>
          <p:cNvPr id="22680" name="Group 20"/>
          <p:cNvGrpSpPr>
            <a:grpSpLocks/>
          </p:cNvGrpSpPr>
          <p:nvPr/>
        </p:nvGrpSpPr>
        <p:grpSpPr bwMode="auto">
          <a:xfrm>
            <a:off x="-87313" y="8002588"/>
            <a:ext cx="5294313" cy="596900"/>
            <a:chOff x="-245130" y="7368683"/>
            <a:chExt cx="5293198" cy="597416"/>
          </a:xfrm>
        </p:grpSpPr>
        <p:sp>
          <p:nvSpPr>
            <p:cNvPr id="22" name="Text Box 5"/>
            <p:cNvSpPr txBox="1">
              <a:spLocks noChangeArrowheads="1"/>
            </p:cNvSpPr>
            <p:nvPr/>
          </p:nvSpPr>
          <p:spPr bwMode="auto">
            <a:xfrm rot="18904130">
              <a:off x="-245130" y="7400460"/>
              <a:ext cx="3087038" cy="462361"/>
            </a:xfrm>
            <a:prstGeom prst="rect">
              <a:avLst/>
            </a:prstGeom>
            <a:noFill/>
            <a:ln w="31750" algn="ctr">
              <a:solidFill>
                <a:srgbClr val="FF0000"/>
              </a:solidFill>
              <a:miter lim="800000"/>
              <a:headEnd/>
              <a:tailEnd/>
            </a:ln>
          </p:spPr>
          <p:txBody>
            <a:bodyPr>
              <a:spAutoFit/>
            </a:bodyPr>
            <a:lstStyle/>
            <a:p>
              <a:pPr algn="r" eaLnBrk="0" hangingPunct="0">
                <a:defRPr/>
              </a:pPr>
              <a:r>
                <a:rPr lang="en-US" dirty="0">
                  <a:latin typeface="+mn-lt"/>
                </a:rPr>
                <a:t>Crude (95% CI) - A</a:t>
              </a:r>
            </a:p>
          </p:txBody>
        </p:sp>
        <p:sp>
          <p:nvSpPr>
            <p:cNvPr id="23" name="Text Box 9"/>
            <p:cNvSpPr txBox="1">
              <a:spLocks noChangeArrowheads="1"/>
            </p:cNvSpPr>
            <p:nvPr/>
          </p:nvSpPr>
          <p:spPr bwMode="auto">
            <a:xfrm rot="18904130">
              <a:off x="1822947" y="7565703"/>
              <a:ext cx="3225121" cy="400396"/>
            </a:xfrm>
            <a:prstGeom prst="rect">
              <a:avLst/>
            </a:prstGeom>
            <a:noFill/>
            <a:ln w="31750" algn="ctr">
              <a:solidFill>
                <a:srgbClr val="FF0000"/>
              </a:solidFill>
              <a:miter lim="800000"/>
              <a:headEnd/>
              <a:tailEnd/>
            </a:ln>
          </p:spPr>
          <p:txBody>
            <a:bodyPr>
              <a:spAutoFit/>
            </a:bodyPr>
            <a:lstStyle/>
            <a:p>
              <a:pPr algn="r" eaLnBrk="0" hangingPunct="0">
                <a:defRPr/>
              </a:pPr>
              <a:r>
                <a:rPr lang="en-US" sz="2000" dirty="0">
                  <a:latin typeface="+mn-lt"/>
                </a:rPr>
                <a:t>Need more information- C</a:t>
              </a:r>
            </a:p>
          </p:txBody>
        </p:sp>
        <p:sp>
          <p:nvSpPr>
            <p:cNvPr id="24" name="Text Box 10"/>
            <p:cNvSpPr txBox="1">
              <a:spLocks noChangeArrowheads="1"/>
            </p:cNvSpPr>
            <p:nvPr/>
          </p:nvSpPr>
          <p:spPr bwMode="auto">
            <a:xfrm rot="18904130">
              <a:off x="919851" y="7368683"/>
              <a:ext cx="2977523" cy="462361"/>
            </a:xfrm>
            <a:prstGeom prst="rect">
              <a:avLst/>
            </a:prstGeom>
            <a:noFill/>
            <a:ln w="31750" algn="ctr">
              <a:solidFill>
                <a:srgbClr val="FF0000"/>
              </a:solidFill>
              <a:miter lim="800000"/>
              <a:headEnd/>
              <a:tailEnd/>
            </a:ln>
          </p:spPr>
          <p:txBody>
            <a:bodyPr>
              <a:spAutoFit/>
            </a:bodyPr>
            <a:lstStyle/>
            <a:p>
              <a:pPr algn="r" eaLnBrk="0" hangingPunct="0">
                <a:defRPr/>
              </a:pPr>
              <a:r>
                <a:rPr lang="en-US" dirty="0">
                  <a:latin typeface="+mn-lt"/>
                </a:rPr>
                <a:t>Adjusted</a:t>
              </a:r>
              <a:r>
                <a:rPr lang="en-US" sz="2000" dirty="0">
                  <a:latin typeface="+mn-lt"/>
                </a:rPr>
                <a:t> </a:t>
              </a:r>
              <a:r>
                <a:rPr lang="en-US" sz="2200" dirty="0">
                  <a:latin typeface="+mn-lt"/>
                </a:rPr>
                <a:t>(95% CI</a:t>
              </a:r>
              <a:r>
                <a:rPr lang="en-US" sz="2000" dirty="0">
                  <a:latin typeface="+mn-lt"/>
                </a:rPr>
                <a:t>)- B</a:t>
              </a:r>
              <a:endParaRPr lang="en-US" sz="2000" b="1" dirty="0">
                <a:latin typeface="+mn-lt"/>
              </a:endParaRPr>
            </a:p>
          </p:txBody>
        </p:sp>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5459413"/>
            <a:ext cx="6858000" cy="747712"/>
          </a:xfrm>
        </p:spPr>
        <p:txBody>
          <a:bodyPr/>
          <a:lstStyle/>
          <a:p>
            <a:r>
              <a:rPr lang="en-US" altLang="en-US" sz="3200" smtClean="0"/>
              <a:t>If the </a:t>
            </a:r>
            <a:r>
              <a:rPr lang="en-US" altLang="en-US" sz="3200" smtClean="0">
                <a:solidFill>
                  <a:srgbClr val="FF0000"/>
                </a:solidFill>
              </a:rPr>
              <a:t>red</a:t>
            </a:r>
            <a:r>
              <a:rPr lang="en-US" altLang="en-US" sz="3200" smtClean="0"/>
              <a:t> edge exists, you will want to control for maternal age.</a:t>
            </a:r>
          </a:p>
        </p:txBody>
      </p:sp>
      <p:sp>
        <p:nvSpPr>
          <p:cNvPr id="7" name="Line 4"/>
          <p:cNvSpPr>
            <a:spLocks noChangeShapeType="1"/>
          </p:cNvSpPr>
          <p:nvPr/>
        </p:nvSpPr>
        <p:spPr bwMode="auto">
          <a:xfrm>
            <a:off x="2743200" y="4495800"/>
            <a:ext cx="1447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9" name="Text Box 6"/>
          <p:cNvSpPr txBox="1">
            <a:spLocks noChangeArrowheads="1"/>
          </p:cNvSpPr>
          <p:nvPr/>
        </p:nvSpPr>
        <p:spPr bwMode="auto">
          <a:xfrm>
            <a:off x="3124200" y="4598988"/>
            <a:ext cx="685800" cy="52228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a:t>
            </a:r>
          </a:p>
        </p:txBody>
      </p:sp>
      <p:sp>
        <p:nvSpPr>
          <p:cNvPr id="10" name="Text Box 7"/>
          <p:cNvSpPr txBox="1">
            <a:spLocks noChangeArrowheads="1"/>
          </p:cNvSpPr>
          <p:nvPr/>
        </p:nvSpPr>
        <p:spPr bwMode="auto">
          <a:xfrm flipH="1">
            <a:off x="0" y="3906838"/>
            <a:ext cx="2819400" cy="120173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Spermicide use</a:t>
            </a:r>
            <a:endParaRPr lang="en-US" sz="3600" dirty="0">
              <a:solidFill>
                <a:srgbClr val="000000"/>
              </a:solidFill>
              <a:latin typeface="Arial" charset="0"/>
            </a:endParaRPr>
          </a:p>
        </p:txBody>
      </p:sp>
      <p:sp>
        <p:nvSpPr>
          <p:cNvPr id="11" name="Text Box 8"/>
          <p:cNvSpPr txBox="1">
            <a:spLocks noChangeArrowheads="1"/>
          </p:cNvSpPr>
          <p:nvPr/>
        </p:nvSpPr>
        <p:spPr bwMode="auto">
          <a:xfrm flipH="1">
            <a:off x="4114800" y="3549650"/>
            <a:ext cx="2514600" cy="190976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Down Syndrome</a:t>
            </a:r>
          </a:p>
          <a:p>
            <a:pPr algn="ctr" eaLnBrk="0" hangingPunct="0">
              <a:spcBef>
                <a:spcPct val="50000"/>
              </a:spcBef>
              <a:defRPr/>
            </a:pPr>
            <a:endParaRPr lang="en-US" sz="1600" dirty="0">
              <a:solidFill>
                <a:srgbClr val="000000"/>
              </a:solidFill>
              <a:latin typeface="Arial" charset="0"/>
            </a:endParaRPr>
          </a:p>
        </p:txBody>
      </p:sp>
      <p:sp>
        <p:nvSpPr>
          <p:cNvPr id="12" name="Text Box 13"/>
          <p:cNvSpPr txBox="1">
            <a:spLocks noChangeArrowheads="1"/>
          </p:cNvSpPr>
          <p:nvPr/>
        </p:nvSpPr>
        <p:spPr bwMode="auto">
          <a:xfrm flipH="1">
            <a:off x="2133600" y="1631950"/>
            <a:ext cx="2438400" cy="119062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en-US" altLang="en-US" sz="3600" b="1" dirty="0">
                <a:latin typeface="Arial" charset="0"/>
              </a:rPr>
              <a:t>Maternal Age</a:t>
            </a:r>
            <a:endParaRPr lang="en-US" altLang="en-US" sz="3600" dirty="0">
              <a:solidFill>
                <a:srgbClr val="000000"/>
              </a:solidFill>
              <a:latin typeface="Arial" charset="0"/>
            </a:endParaRPr>
          </a:p>
        </p:txBody>
      </p:sp>
      <p:sp>
        <p:nvSpPr>
          <p:cNvPr id="13" name="Freeform 14"/>
          <p:cNvSpPr>
            <a:spLocks/>
          </p:cNvSpPr>
          <p:nvPr/>
        </p:nvSpPr>
        <p:spPr bwMode="auto">
          <a:xfrm rot="6799792" flipV="1">
            <a:off x="1496219" y="2953544"/>
            <a:ext cx="1590675" cy="46196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4" name="Freeform 14"/>
          <p:cNvSpPr>
            <a:spLocks/>
          </p:cNvSpPr>
          <p:nvPr/>
        </p:nvSpPr>
        <p:spPr bwMode="auto">
          <a:xfrm rot="1847483" flipV="1">
            <a:off x="3565525" y="2973388"/>
            <a:ext cx="1590675" cy="46196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5" name="Text Box 6"/>
          <p:cNvSpPr txBox="1">
            <a:spLocks noChangeArrowheads="1"/>
          </p:cNvSpPr>
          <p:nvPr/>
        </p:nvSpPr>
        <p:spPr bwMode="auto">
          <a:xfrm>
            <a:off x="1676400" y="2667000"/>
            <a:ext cx="685800" cy="52387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FF0000"/>
                </a:solidFill>
                <a:latin typeface="Arial" charset="0"/>
              </a:rPr>
              <a:t>?</a:t>
            </a:r>
          </a:p>
        </p:txBody>
      </p:sp>
      <p:sp>
        <p:nvSpPr>
          <p:cNvPr id="16" name="Title 1"/>
          <p:cNvSpPr txBox="1">
            <a:spLocks/>
          </p:cNvSpPr>
          <p:nvPr/>
        </p:nvSpPr>
        <p:spPr bwMode="auto">
          <a:xfrm>
            <a:off x="76200" y="8167688"/>
            <a:ext cx="6858000" cy="747712"/>
          </a:xfrm>
          <a:prstGeom prst="rect">
            <a:avLst/>
          </a:prstGeom>
          <a:noFill/>
          <a:ln>
            <a:noFill/>
          </a:ln>
          <a:extLst/>
        </p:spPr>
        <p:txBody>
          <a:bodyPr anchor="ct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a:lstStyle>
          <a:p>
            <a:pPr>
              <a:defRPr/>
            </a:pPr>
            <a:r>
              <a:rPr lang="en-US" altLang="en-US" sz="3200" kern="0" dirty="0" smtClean="0"/>
              <a:t>What if you don’t know if the </a:t>
            </a:r>
            <a:r>
              <a:rPr lang="en-US" altLang="en-US" sz="3200" kern="0" dirty="0" smtClean="0">
                <a:solidFill>
                  <a:srgbClr val="FF0000"/>
                </a:solidFill>
              </a:rPr>
              <a:t>red</a:t>
            </a:r>
            <a:r>
              <a:rPr lang="en-US" altLang="en-US" sz="3200" kern="0" dirty="0" smtClean="0"/>
              <a:t> edge exists? (i.e., existing literature is inconclusive)</a:t>
            </a:r>
          </a:p>
        </p:txBody>
      </p:sp>
      <p:sp>
        <p:nvSpPr>
          <p:cNvPr id="17" name="Title 1"/>
          <p:cNvSpPr txBox="1">
            <a:spLocks/>
          </p:cNvSpPr>
          <p:nvPr/>
        </p:nvSpPr>
        <p:spPr bwMode="auto">
          <a:xfrm>
            <a:off x="0" y="381000"/>
            <a:ext cx="6858000" cy="747713"/>
          </a:xfrm>
          <a:prstGeom prst="rect">
            <a:avLst/>
          </a:prstGeom>
          <a:noFill/>
          <a:ln>
            <a:noFill/>
          </a:ln>
          <a:extLst/>
        </p:spPr>
        <p:txBody>
          <a:bodyPr anchor="ct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a:lstStyle>
          <a:p>
            <a:pPr>
              <a:defRPr/>
            </a:pPr>
            <a:r>
              <a:rPr lang="en-US" altLang="en-US" sz="3200" kern="0" dirty="0" smtClean="0"/>
              <a:t>It all comes down to the </a:t>
            </a:r>
            <a:r>
              <a:rPr lang="en-US" altLang="en-US" sz="3200" kern="0" dirty="0" smtClean="0">
                <a:solidFill>
                  <a:srgbClr val="FF0000"/>
                </a:solidFill>
              </a:rPr>
              <a:t>red</a:t>
            </a:r>
            <a:r>
              <a:rPr lang="en-US" altLang="en-US" sz="3200" kern="0" dirty="0" smtClean="0"/>
              <a:t> edge</a:t>
            </a:r>
          </a:p>
        </p:txBody>
      </p:sp>
      <p:sp>
        <p:nvSpPr>
          <p:cNvPr id="19" name="Title 1"/>
          <p:cNvSpPr txBox="1">
            <a:spLocks/>
          </p:cNvSpPr>
          <p:nvPr/>
        </p:nvSpPr>
        <p:spPr bwMode="auto">
          <a:xfrm>
            <a:off x="0" y="6629400"/>
            <a:ext cx="6858000" cy="747713"/>
          </a:xfrm>
          <a:prstGeom prst="rect">
            <a:avLst/>
          </a:prstGeom>
          <a:noFill/>
          <a:ln>
            <a:noFill/>
          </a:ln>
          <a:extLst/>
        </p:spPr>
        <p:txBody>
          <a:bodyPr anchor="ct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a:lstStyle>
          <a:p>
            <a:pPr>
              <a:defRPr/>
            </a:pPr>
            <a:r>
              <a:rPr lang="en-US" altLang="en-US" sz="3200" kern="0" dirty="0" smtClean="0"/>
              <a:t>If the </a:t>
            </a:r>
            <a:r>
              <a:rPr lang="en-US" altLang="en-US" sz="3200" kern="0" dirty="0" smtClean="0">
                <a:solidFill>
                  <a:srgbClr val="FF0000"/>
                </a:solidFill>
              </a:rPr>
              <a:t>red</a:t>
            </a:r>
            <a:r>
              <a:rPr lang="en-US" altLang="en-US" sz="3200" kern="0" dirty="0" smtClean="0"/>
              <a:t> edge does </a:t>
            </a:r>
            <a:r>
              <a:rPr lang="en-US" altLang="en-US" sz="3200" u="sng" kern="0" dirty="0" smtClean="0"/>
              <a:t>not</a:t>
            </a:r>
            <a:r>
              <a:rPr lang="en-US" altLang="en-US" sz="3200" kern="0" dirty="0" smtClean="0"/>
              <a:t> exist, you do not have to control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16" grpId="0"/>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a:xfrm>
            <a:off x="-76200" y="319087"/>
            <a:ext cx="6858000" cy="747713"/>
          </a:xfrm>
        </p:spPr>
        <p:txBody>
          <a:bodyPr/>
          <a:lstStyle/>
          <a:p>
            <a:r>
              <a:rPr lang="en-US" altLang="en-US" dirty="0" smtClean="0"/>
              <a:t>If ther</a:t>
            </a:r>
            <a:r>
              <a:rPr lang="en-US" altLang="en-US" dirty="0" smtClean="0"/>
              <a:t>e are inconclusive edges: </a:t>
            </a:r>
            <a:br>
              <a:rPr lang="en-US" altLang="en-US" dirty="0" smtClean="0"/>
            </a:br>
            <a:r>
              <a:rPr lang="en-US" altLang="en-US" dirty="0" smtClean="0"/>
              <a:t>Whether </a:t>
            </a:r>
            <a:r>
              <a:rPr lang="en-US" altLang="en-US" dirty="0" smtClean="0"/>
              <a:t>or not to use the “adjusted” summary estimate instead of the crude?</a:t>
            </a:r>
          </a:p>
        </p:txBody>
      </p:sp>
      <p:sp>
        <p:nvSpPr>
          <p:cNvPr id="178179" name="Rectangle 3"/>
          <p:cNvSpPr>
            <a:spLocks noGrp="1" noChangeArrowheads="1"/>
          </p:cNvSpPr>
          <p:nvPr>
            <p:ph type="body" idx="1"/>
          </p:nvPr>
        </p:nvSpPr>
        <p:spPr>
          <a:xfrm>
            <a:off x="0" y="1447800"/>
            <a:ext cx="6858000" cy="7772400"/>
          </a:xfrm>
        </p:spPr>
        <p:txBody>
          <a:bodyPr/>
          <a:lstStyle/>
          <a:p>
            <a:r>
              <a:rPr lang="en-US" altLang="en-US" dirty="0" smtClean="0"/>
              <a:t>No one correct answer</a:t>
            </a:r>
          </a:p>
          <a:p>
            <a:pPr lvl="1"/>
            <a:r>
              <a:rPr lang="en-US" altLang="en-US" dirty="0" smtClean="0">
                <a:solidFill>
                  <a:srgbClr val="FF0000"/>
                </a:solidFill>
              </a:rPr>
              <a:t>“Bias-variance tradeoff”</a:t>
            </a:r>
          </a:p>
          <a:p>
            <a:endParaRPr lang="en-US" altLang="en-US" sz="1000" dirty="0" smtClean="0"/>
          </a:p>
          <a:p>
            <a:r>
              <a:rPr lang="en-US" altLang="en-US" dirty="0" smtClean="0"/>
              <a:t>Scientifically rigorous approach is to:</a:t>
            </a:r>
          </a:p>
          <a:p>
            <a:pPr lvl="1"/>
            <a:r>
              <a:rPr lang="en-US" altLang="en-US" dirty="0" smtClean="0"/>
              <a:t>Create DAG with all “potential” confounders</a:t>
            </a:r>
          </a:p>
          <a:p>
            <a:pPr lvl="1"/>
            <a:r>
              <a:rPr lang="en-US" altLang="en-US" dirty="0" smtClean="0"/>
              <a:t>Prior to adjustment, classify the potential confounders as either being:</a:t>
            </a:r>
          </a:p>
          <a:p>
            <a:pPr lvl="2"/>
            <a:r>
              <a:rPr lang="en-US" altLang="en-US" dirty="0" smtClean="0"/>
              <a:t>“A” List: Those factors for which you will accept the adjusted result no matter how small </a:t>
            </a:r>
            <a:r>
              <a:rPr lang="en-US" altLang="en-US" dirty="0" smtClean="0"/>
              <a:t>or large the </a:t>
            </a:r>
            <a:r>
              <a:rPr lang="en-US" altLang="en-US" dirty="0" smtClean="0"/>
              <a:t>difference from the crude.</a:t>
            </a:r>
          </a:p>
          <a:p>
            <a:pPr lvl="3"/>
            <a:r>
              <a:rPr lang="en-US" altLang="en-US" dirty="0" smtClean="0"/>
              <a:t>Factors </a:t>
            </a:r>
            <a:r>
              <a:rPr lang="en-US" altLang="en-US" dirty="0" smtClean="0"/>
              <a:t>believed </a:t>
            </a:r>
            <a:r>
              <a:rPr lang="en-US" altLang="en-US" dirty="0" smtClean="0"/>
              <a:t>to be confounders</a:t>
            </a:r>
          </a:p>
          <a:p>
            <a:pPr lvl="1"/>
            <a:endParaRPr lang="en-US" altLang="en-US" sz="1000" dirty="0" smtClean="0"/>
          </a:p>
          <a:p>
            <a:pPr lvl="2"/>
            <a:r>
              <a:rPr lang="en-US" altLang="en-US" dirty="0" smtClean="0"/>
              <a:t>“B” List: Those factors for which you will accept the adjusted result only if it meaningfully differs from the crude (with some pre-specified difference, e.g., 5 to 10%). </a:t>
            </a:r>
          </a:p>
          <a:p>
            <a:pPr lvl="3"/>
            <a:r>
              <a:rPr lang="en-US" altLang="en-US" dirty="0" smtClean="0"/>
              <a:t>Factors you are less sure about</a:t>
            </a:r>
          </a:p>
          <a:p>
            <a:pPr lvl="3"/>
            <a:r>
              <a:rPr lang="en-US" altLang="en-US" dirty="0" smtClean="0"/>
              <a:t> “Change-in-estimate” approach</a:t>
            </a:r>
          </a:p>
          <a:p>
            <a:pPr lvl="2"/>
            <a:endParaRPr lang="en-US" altLang="en-US" sz="600" dirty="0" smtClean="0"/>
          </a:p>
          <a:p>
            <a:r>
              <a:rPr lang="en-US" altLang="en-US" dirty="0" smtClean="0"/>
              <a:t>For some analyses, may have no factors on B list.  For other analyses, some factors on B list.</a:t>
            </a:r>
          </a:p>
          <a:p>
            <a:endParaRPr lang="en-US" altLang="en-US" sz="400" dirty="0" smtClean="0"/>
          </a:p>
          <a:p>
            <a:r>
              <a:rPr lang="en-US" altLang="en-US" dirty="0" smtClean="0"/>
              <a:t>Always putting all factors on A list may seem “conservative”, but not necessarily the right thing to do in light of penalty of statistical imprecision</a:t>
            </a:r>
          </a:p>
        </p:txBody>
      </p:sp>
      <p:sp>
        <p:nvSpPr>
          <p:cNvPr id="178180" name="Text Box 4"/>
          <p:cNvSpPr txBox="1">
            <a:spLocks noChangeArrowheads="1"/>
          </p:cNvSpPr>
          <p:nvPr/>
        </p:nvSpPr>
        <p:spPr bwMode="auto">
          <a:xfrm>
            <a:off x="0" y="4038600"/>
            <a:ext cx="1447800" cy="1006475"/>
          </a:xfrm>
          <a:prstGeom prst="rect">
            <a:avLst/>
          </a:prstGeom>
          <a:noFill/>
          <a:ln w="9525">
            <a:noFill/>
            <a:miter lim="800000"/>
            <a:headEnd/>
            <a:tailEnd/>
          </a:ln>
        </p:spPr>
        <p:txBody>
          <a:bodyPr>
            <a:spAutoFit/>
          </a:bodyPr>
          <a:lstStyle/>
          <a:p>
            <a:pPr eaLnBrk="0" hangingPunct="0"/>
            <a:r>
              <a:rPr lang="en-US" altLang="en-US" sz="2000">
                <a:solidFill>
                  <a:srgbClr val="FF0000"/>
                </a:solidFill>
                <a:latin typeface="Arial" charset="0"/>
              </a:rPr>
              <a:t>Bias control paramount</a:t>
            </a:r>
          </a:p>
        </p:txBody>
      </p:sp>
      <p:sp>
        <p:nvSpPr>
          <p:cNvPr id="178181" name="Text Box 5"/>
          <p:cNvSpPr txBox="1">
            <a:spLocks noChangeArrowheads="1"/>
          </p:cNvSpPr>
          <p:nvPr/>
        </p:nvSpPr>
        <p:spPr bwMode="auto">
          <a:xfrm>
            <a:off x="0" y="5638800"/>
            <a:ext cx="1219200" cy="708025"/>
          </a:xfrm>
          <a:prstGeom prst="rect">
            <a:avLst/>
          </a:prstGeom>
          <a:noFill/>
          <a:ln w="9525">
            <a:noFill/>
            <a:miter lim="800000"/>
            <a:headEnd/>
            <a:tailEnd/>
          </a:ln>
        </p:spPr>
        <p:txBody>
          <a:bodyPr>
            <a:spAutoFit/>
          </a:bodyPr>
          <a:lstStyle/>
          <a:p>
            <a:pPr eaLnBrk="0" hangingPunct="0"/>
            <a:r>
              <a:rPr lang="en-US" altLang="en-US" sz="2000">
                <a:solidFill>
                  <a:srgbClr val="FF0000"/>
                </a:solidFill>
                <a:latin typeface="Arial" charset="0"/>
              </a:rPr>
              <a:t>Need for tradeoffs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81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81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81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817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817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817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818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8179">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8179">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8179">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818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8179">
                                            <p:txEl>
                                              <p:pRg st="13" end="13"/>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817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uiExpand="1" build="p"/>
      <p:bldP spid="178180" grpId="0" uiExpand="1"/>
      <p:bldP spid="178181" grpId="0" uiExpan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5" name="Text Box 7"/>
          <p:cNvSpPr txBox="1">
            <a:spLocks noChangeArrowheads="1"/>
          </p:cNvSpPr>
          <p:nvPr/>
        </p:nvSpPr>
        <p:spPr bwMode="auto">
          <a:xfrm flipH="1">
            <a:off x="2362200" y="3276600"/>
            <a:ext cx="2209800" cy="83026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latin typeface="Arial" charset="0"/>
              </a:rPr>
              <a:t>Spermicide use</a:t>
            </a:r>
            <a:endParaRPr lang="en-US" dirty="0">
              <a:solidFill>
                <a:srgbClr val="000000"/>
              </a:solidFill>
              <a:latin typeface="Arial" charset="0"/>
            </a:endParaRPr>
          </a:p>
        </p:txBody>
      </p:sp>
      <p:grpSp>
        <p:nvGrpSpPr>
          <p:cNvPr id="144386" name="Group 19"/>
          <p:cNvGrpSpPr>
            <a:grpSpLocks/>
          </p:cNvGrpSpPr>
          <p:nvPr/>
        </p:nvGrpSpPr>
        <p:grpSpPr bwMode="auto">
          <a:xfrm>
            <a:off x="3375025" y="1395413"/>
            <a:ext cx="3406775" cy="5848350"/>
            <a:chOff x="3375688" y="1263294"/>
            <a:chExt cx="3406112" cy="5848369"/>
          </a:xfrm>
        </p:grpSpPr>
        <p:sp>
          <p:nvSpPr>
            <p:cNvPr id="319490" name="Text Box 2"/>
            <p:cNvSpPr txBox="1">
              <a:spLocks noChangeArrowheads="1"/>
            </p:cNvSpPr>
            <p:nvPr/>
          </p:nvSpPr>
          <p:spPr bwMode="auto">
            <a:xfrm flipH="1">
              <a:off x="3962949" y="1263294"/>
              <a:ext cx="1714166" cy="83026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latin typeface="Arial" charset="0"/>
                </a:rPr>
                <a:t>Maternal Age</a:t>
              </a:r>
              <a:endParaRPr lang="en-US" dirty="0">
                <a:solidFill>
                  <a:srgbClr val="000000"/>
                </a:solidFill>
                <a:latin typeface="Arial" charset="0"/>
              </a:endParaRPr>
            </a:p>
          </p:txBody>
        </p:sp>
        <p:sp>
          <p:nvSpPr>
            <p:cNvPr id="319491" name="Freeform 3"/>
            <p:cNvSpPr>
              <a:spLocks/>
            </p:cNvSpPr>
            <p:nvPr/>
          </p:nvSpPr>
          <p:spPr bwMode="auto">
            <a:xfrm rot="8984581">
              <a:off x="3375688" y="2347560"/>
              <a:ext cx="1371333" cy="46196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19492" name="Line 4"/>
            <p:cNvSpPr>
              <a:spLocks noChangeShapeType="1"/>
            </p:cNvSpPr>
            <p:nvPr/>
          </p:nvSpPr>
          <p:spPr bwMode="auto">
            <a:xfrm>
              <a:off x="4039134" y="3601689"/>
              <a:ext cx="1295148"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19493" name="Freeform 5"/>
            <p:cNvSpPr>
              <a:spLocks/>
            </p:cNvSpPr>
            <p:nvPr/>
          </p:nvSpPr>
          <p:spPr bwMode="auto">
            <a:xfrm rot="1936706" flipV="1">
              <a:off x="4832729" y="2361848"/>
              <a:ext cx="1401490" cy="461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319494" name="Text Box 6"/>
            <p:cNvSpPr txBox="1">
              <a:spLocks noChangeArrowheads="1"/>
            </p:cNvSpPr>
            <p:nvPr/>
          </p:nvSpPr>
          <p:spPr bwMode="auto">
            <a:xfrm>
              <a:off x="3429652" y="6649698"/>
              <a:ext cx="685667" cy="4619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FF0000"/>
                  </a:solidFill>
                  <a:latin typeface="Arial" charset="0"/>
                </a:rPr>
                <a:t>?</a:t>
              </a:r>
            </a:p>
          </p:txBody>
        </p:sp>
        <p:sp>
          <p:nvSpPr>
            <p:cNvPr id="319496" name="Text Box 8"/>
            <p:cNvSpPr txBox="1">
              <a:spLocks noChangeArrowheads="1"/>
            </p:cNvSpPr>
            <p:nvPr/>
          </p:nvSpPr>
          <p:spPr bwMode="auto">
            <a:xfrm flipH="1">
              <a:off x="5029541" y="3276251"/>
              <a:ext cx="1752259" cy="8318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latin typeface="Arial" charset="0"/>
                </a:rPr>
                <a:t>Down Syndrome</a:t>
              </a:r>
              <a:endParaRPr lang="en-US" sz="1600" dirty="0">
                <a:solidFill>
                  <a:srgbClr val="000000"/>
                </a:solidFill>
                <a:latin typeface="Arial" charset="0"/>
              </a:endParaRPr>
            </a:p>
          </p:txBody>
        </p:sp>
        <p:sp>
          <p:nvSpPr>
            <p:cNvPr id="29" name="Text Box 6"/>
            <p:cNvSpPr txBox="1">
              <a:spLocks noChangeArrowheads="1"/>
            </p:cNvSpPr>
            <p:nvPr/>
          </p:nvSpPr>
          <p:spPr bwMode="auto">
            <a:xfrm>
              <a:off x="4267689" y="3677889"/>
              <a:ext cx="685667" cy="4619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latin typeface="Arial" charset="0"/>
                </a:rPr>
                <a:t>?</a:t>
              </a:r>
            </a:p>
          </p:txBody>
        </p:sp>
      </p:grpSp>
      <p:sp useBgFill="1">
        <p:nvSpPr>
          <p:cNvPr id="319497" name="Text Box 9"/>
          <p:cNvSpPr txBox="1">
            <a:spLocks noChangeArrowheads="1"/>
          </p:cNvSpPr>
          <p:nvPr/>
        </p:nvSpPr>
        <p:spPr bwMode="auto">
          <a:xfrm flipH="1">
            <a:off x="762000" y="61913"/>
            <a:ext cx="5486400" cy="800100"/>
          </a:xfrm>
          <a:prstGeom prst="rect">
            <a:avLst/>
          </a:prstGeom>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Adjusting for Maternal Age?</a:t>
            </a:r>
            <a:endParaRPr lang="en-US" sz="1600" dirty="0">
              <a:solidFill>
                <a:srgbClr val="000000"/>
              </a:solidFill>
              <a:latin typeface="Arial" charset="0"/>
            </a:endParaRPr>
          </a:p>
        </p:txBody>
      </p:sp>
      <p:sp>
        <p:nvSpPr>
          <p:cNvPr id="319499" name="Text Box 11"/>
          <p:cNvSpPr txBox="1">
            <a:spLocks noChangeArrowheads="1"/>
          </p:cNvSpPr>
          <p:nvPr/>
        </p:nvSpPr>
        <p:spPr bwMode="auto">
          <a:xfrm>
            <a:off x="228600" y="1200150"/>
            <a:ext cx="1981200" cy="2973388"/>
          </a:xfrm>
          <a:prstGeom prst="rect">
            <a:avLst/>
          </a:prstGeom>
          <a:noFill/>
          <a:ln w="1905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b="1" dirty="0">
                <a:solidFill>
                  <a:srgbClr val="000000"/>
                </a:solidFill>
                <a:latin typeface="Arial" charset="0"/>
              </a:rPr>
              <a:t>Age is on “A” List</a:t>
            </a:r>
          </a:p>
          <a:p>
            <a:pPr algn="ctr" eaLnBrk="0" hangingPunct="0">
              <a:spcBef>
                <a:spcPct val="50000"/>
              </a:spcBef>
              <a:defRPr/>
            </a:pPr>
            <a:r>
              <a:rPr lang="en-US" b="1" dirty="0">
                <a:solidFill>
                  <a:srgbClr val="000000"/>
                </a:solidFill>
                <a:latin typeface="Arial" charset="0"/>
              </a:rPr>
              <a:t>Adjust for Age; Accept OR = 3.8 as final estimate</a:t>
            </a:r>
          </a:p>
        </p:txBody>
      </p:sp>
      <p:sp>
        <p:nvSpPr>
          <p:cNvPr id="319508" name="Text Box 20"/>
          <p:cNvSpPr txBox="1">
            <a:spLocks noChangeArrowheads="1"/>
          </p:cNvSpPr>
          <p:nvPr/>
        </p:nvSpPr>
        <p:spPr bwMode="auto">
          <a:xfrm>
            <a:off x="228600" y="4800600"/>
            <a:ext cx="1981200" cy="4340225"/>
          </a:xfrm>
          <a:prstGeom prst="rect">
            <a:avLst/>
          </a:prstGeom>
          <a:noFill/>
          <a:ln w="1905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b="1" dirty="0">
                <a:solidFill>
                  <a:srgbClr val="000000"/>
                </a:solidFill>
                <a:latin typeface="Arial" charset="0"/>
              </a:rPr>
              <a:t>Age is on “B” List</a:t>
            </a:r>
          </a:p>
          <a:p>
            <a:pPr algn="ctr" eaLnBrk="0" hangingPunct="0">
              <a:spcBef>
                <a:spcPct val="50000"/>
              </a:spcBef>
              <a:defRPr/>
            </a:pPr>
            <a:r>
              <a:rPr lang="en-US" b="1" dirty="0">
                <a:solidFill>
                  <a:srgbClr val="000000"/>
                </a:solidFill>
                <a:latin typeface="Arial" charset="0"/>
              </a:rPr>
              <a:t>Adjust for Age only if exceeds pre-specified change-in- estimate threshold (e.g., 5%)</a:t>
            </a:r>
          </a:p>
        </p:txBody>
      </p:sp>
      <p:sp>
        <p:nvSpPr>
          <p:cNvPr id="144390" name="Line 21"/>
          <p:cNvSpPr>
            <a:spLocks noChangeShapeType="1"/>
          </p:cNvSpPr>
          <p:nvPr/>
        </p:nvSpPr>
        <p:spPr bwMode="auto">
          <a:xfrm>
            <a:off x="0" y="4648200"/>
            <a:ext cx="6858000" cy="0"/>
          </a:xfrm>
          <a:prstGeom prst="line">
            <a:avLst/>
          </a:prstGeom>
          <a:noFill/>
          <a:ln w="9525">
            <a:solidFill>
              <a:schemeClr val="tx1"/>
            </a:solidFill>
            <a:round/>
            <a:headEnd/>
            <a:tailEnd/>
          </a:ln>
        </p:spPr>
        <p:txBody>
          <a:bodyPr/>
          <a:lstStyle/>
          <a:p>
            <a:endParaRPr lang="en-US"/>
          </a:p>
        </p:txBody>
      </p:sp>
      <p:grpSp>
        <p:nvGrpSpPr>
          <p:cNvPr id="144391" name="Group 20"/>
          <p:cNvGrpSpPr>
            <a:grpSpLocks/>
          </p:cNvGrpSpPr>
          <p:nvPr/>
        </p:nvGrpSpPr>
        <p:grpSpPr bwMode="auto">
          <a:xfrm>
            <a:off x="3276600" y="5943600"/>
            <a:ext cx="3406775" cy="2971800"/>
            <a:chOff x="3375688" y="1239839"/>
            <a:chExt cx="3406112" cy="2971759"/>
          </a:xfrm>
        </p:grpSpPr>
        <p:sp>
          <p:nvSpPr>
            <p:cNvPr id="22" name="Text Box 2"/>
            <p:cNvSpPr txBox="1">
              <a:spLocks noChangeArrowheads="1"/>
            </p:cNvSpPr>
            <p:nvPr/>
          </p:nvSpPr>
          <p:spPr bwMode="auto">
            <a:xfrm flipH="1">
              <a:off x="4001041" y="1239839"/>
              <a:ext cx="1584017" cy="83025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latin typeface="Arial" charset="0"/>
                </a:rPr>
                <a:t>Maternal Age</a:t>
              </a:r>
              <a:endParaRPr lang="en-US" dirty="0">
                <a:solidFill>
                  <a:srgbClr val="000000"/>
                </a:solidFill>
                <a:latin typeface="Arial" charset="0"/>
              </a:endParaRPr>
            </a:p>
          </p:txBody>
        </p:sp>
        <p:sp>
          <p:nvSpPr>
            <p:cNvPr id="23" name="Freeform 3"/>
            <p:cNvSpPr>
              <a:spLocks/>
            </p:cNvSpPr>
            <p:nvPr/>
          </p:nvSpPr>
          <p:spPr bwMode="auto">
            <a:xfrm rot="8984581">
              <a:off x="3375688" y="2347899"/>
              <a:ext cx="1371333" cy="46195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4" name="Line 4"/>
            <p:cNvSpPr>
              <a:spLocks noChangeShapeType="1"/>
            </p:cNvSpPr>
            <p:nvPr/>
          </p:nvSpPr>
          <p:spPr bwMode="auto">
            <a:xfrm flipV="1">
              <a:off x="4061355" y="3657569"/>
              <a:ext cx="1196742" cy="20637"/>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5" name="Freeform 5"/>
            <p:cNvSpPr>
              <a:spLocks/>
            </p:cNvSpPr>
            <p:nvPr/>
          </p:nvSpPr>
          <p:spPr bwMode="auto">
            <a:xfrm rot="1936706" flipV="1">
              <a:off x="4832729" y="2362187"/>
              <a:ext cx="1401490" cy="461956"/>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6" name="Text Box 6"/>
            <p:cNvSpPr txBox="1">
              <a:spLocks noChangeArrowheads="1"/>
            </p:cNvSpPr>
            <p:nvPr/>
          </p:nvSpPr>
          <p:spPr bwMode="auto">
            <a:xfrm>
              <a:off x="4343875" y="3749642"/>
              <a:ext cx="685667" cy="46195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000000"/>
                  </a:solidFill>
                  <a:latin typeface="Arial" charset="0"/>
                </a:rPr>
                <a:t>?</a:t>
              </a:r>
            </a:p>
          </p:txBody>
        </p:sp>
        <p:sp>
          <p:nvSpPr>
            <p:cNvPr id="27" name="Text Box 8"/>
            <p:cNvSpPr txBox="1">
              <a:spLocks noChangeArrowheads="1"/>
            </p:cNvSpPr>
            <p:nvPr/>
          </p:nvSpPr>
          <p:spPr bwMode="auto">
            <a:xfrm flipH="1">
              <a:off x="5029541" y="3276574"/>
              <a:ext cx="1752259" cy="83025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latin typeface="Arial" charset="0"/>
                </a:rPr>
                <a:t>Down Syndrome</a:t>
              </a:r>
              <a:endParaRPr lang="en-US" sz="1600" dirty="0">
                <a:solidFill>
                  <a:srgbClr val="000000"/>
                </a:solidFill>
                <a:latin typeface="Arial" charset="0"/>
              </a:endParaRPr>
            </a:p>
          </p:txBody>
        </p:sp>
      </p:grpSp>
      <p:sp>
        <p:nvSpPr>
          <p:cNvPr id="28" name="Text Box 7"/>
          <p:cNvSpPr txBox="1">
            <a:spLocks noChangeArrowheads="1"/>
          </p:cNvSpPr>
          <p:nvPr/>
        </p:nvSpPr>
        <p:spPr bwMode="auto">
          <a:xfrm flipH="1">
            <a:off x="2362200" y="7848600"/>
            <a:ext cx="2209800" cy="83026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latin typeface="Arial" charset="0"/>
              </a:rPr>
              <a:t>Spermicide use</a:t>
            </a:r>
            <a:endParaRPr lang="en-US" dirty="0">
              <a:solidFill>
                <a:srgbClr val="000000"/>
              </a:solidFill>
              <a:latin typeface="Arial" charset="0"/>
            </a:endParaRPr>
          </a:p>
        </p:txBody>
      </p:sp>
      <p:sp>
        <p:nvSpPr>
          <p:cNvPr id="32" name="TextBox 31"/>
          <p:cNvSpPr txBox="1"/>
          <p:nvPr/>
        </p:nvSpPr>
        <p:spPr>
          <a:xfrm>
            <a:off x="2438400" y="4724400"/>
            <a:ext cx="4267200" cy="1200150"/>
          </a:xfrm>
          <a:prstGeom prst="rect">
            <a:avLst/>
          </a:prstGeom>
          <a:noFill/>
        </p:spPr>
        <p:txBody>
          <a:bodyPr>
            <a:spAutoFit/>
          </a:bodyPr>
          <a:lstStyle/>
          <a:p>
            <a:pPr eaLnBrk="0" hangingPunct="0">
              <a:defRPr/>
            </a:pPr>
            <a:r>
              <a:rPr lang="en-US" dirty="0">
                <a:solidFill>
                  <a:srgbClr val="FF0000"/>
                </a:solidFill>
                <a:latin typeface="+mn-lt"/>
              </a:rPr>
              <a:t>Whether age is on “A” or “B” list should be pre-specified in your analysis plan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93" name="Rectangle 2"/>
          <p:cNvSpPr>
            <a:spLocks noGrp="1" noChangeArrowheads="1"/>
          </p:cNvSpPr>
          <p:nvPr>
            <p:ph type="title"/>
          </p:nvPr>
        </p:nvSpPr>
        <p:spPr>
          <a:xfrm>
            <a:off x="0" y="609600"/>
            <a:ext cx="6858000" cy="595312"/>
          </a:xfrm>
        </p:spPr>
        <p:txBody>
          <a:bodyPr/>
          <a:lstStyle/>
          <a:p>
            <a:r>
              <a:rPr lang="en-US" altLang="en-US" sz="2800" dirty="0" smtClean="0"/>
              <a:t>Choosing the crude or adjusted estimate?</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23594" name="Rectangle 3"/>
          <p:cNvSpPr>
            <a:spLocks noGrp="1" noChangeArrowheads="1"/>
          </p:cNvSpPr>
          <p:nvPr>
            <p:ph type="body" idx="1"/>
          </p:nvPr>
        </p:nvSpPr>
        <p:spPr>
          <a:xfrm>
            <a:off x="514350" y="1143000"/>
            <a:ext cx="6115050" cy="7897813"/>
          </a:xfrm>
        </p:spPr>
        <p:txBody>
          <a:bodyPr/>
          <a:lstStyle/>
          <a:p>
            <a:r>
              <a:rPr lang="en-US" altLang="en-US" dirty="0" smtClean="0"/>
              <a:t>Assume no </a:t>
            </a:r>
            <a:r>
              <a:rPr lang="en-US" altLang="en-US" dirty="0" smtClean="0"/>
              <a:t>multiplicative statistical </a:t>
            </a:r>
            <a:r>
              <a:rPr lang="en-US" altLang="en-US" dirty="0" smtClean="0"/>
              <a:t>interaction</a:t>
            </a:r>
            <a:endParaRPr lang="en-US" altLang="en-US" dirty="0" smtClean="0"/>
          </a:p>
          <a:p>
            <a:r>
              <a:rPr lang="en-US" altLang="en-US" dirty="0" smtClean="0"/>
              <a:t>Pre-specified rule: </a:t>
            </a:r>
            <a:r>
              <a:rPr lang="en-US" altLang="en-US" dirty="0" smtClean="0"/>
              <a:t>Factors </a:t>
            </a:r>
            <a:r>
              <a:rPr lang="en-US" altLang="en-US" dirty="0" smtClean="0"/>
              <a:t>on </a:t>
            </a:r>
            <a:r>
              <a:rPr lang="en-US" altLang="en-US" b="1" dirty="0" smtClean="0"/>
              <a:t>B list</a:t>
            </a:r>
            <a:r>
              <a:rPr lang="en-US" altLang="en-US" dirty="0" smtClean="0"/>
              <a:t> have 10% change-in-estimate rule in place</a:t>
            </a:r>
          </a:p>
        </p:txBody>
      </p:sp>
      <p:graphicFrame>
        <p:nvGraphicFramePr>
          <p:cNvPr id="23592" name="Object 40"/>
          <p:cNvGraphicFramePr>
            <a:graphicFrameLocks/>
          </p:cNvGraphicFramePr>
          <p:nvPr/>
        </p:nvGraphicFramePr>
        <p:xfrm>
          <a:off x="279400" y="2336800"/>
          <a:ext cx="6350000" cy="5549900"/>
        </p:xfrm>
        <a:graphic>
          <a:graphicData uri="http://schemas.openxmlformats.org/presentationml/2006/ole">
            <mc:AlternateContent xmlns:mc="http://schemas.openxmlformats.org/markup-compatibility/2006">
              <mc:Choice xmlns:v="urn:schemas-microsoft-com:vml" Requires="v">
                <p:oleObj spid="_x0000_s23615" name="Document" r:id="rId4" imgW="6815748" imgH="5950776" progId="Word.Document.8">
                  <p:embed/>
                </p:oleObj>
              </mc:Choice>
              <mc:Fallback>
                <p:oleObj name="Document" r:id="rId4" imgW="6815748" imgH="5950776" progId="Word.Document.8">
                  <p:embed/>
                  <p:pic>
                    <p:nvPicPr>
                      <p:cNvPr id="0" name="Picture 4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0" y="2336800"/>
                        <a:ext cx="6350000" cy="554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3893" name="Text Box 5"/>
          <p:cNvSpPr txBox="1">
            <a:spLocks noChangeArrowheads="1"/>
          </p:cNvSpPr>
          <p:nvPr/>
        </p:nvSpPr>
        <p:spPr bwMode="auto">
          <a:xfrm>
            <a:off x="5029200" y="3581400"/>
            <a:ext cx="1371600" cy="314325"/>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sz="1400" b="1">
              <a:solidFill>
                <a:srgbClr val="000000"/>
              </a:solidFill>
              <a:latin typeface="Arial" charset="0"/>
            </a:endParaRPr>
          </a:p>
        </p:txBody>
      </p:sp>
      <p:sp>
        <p:nvSpPr>
          <p:cNvPr id="293894" name="Text Box 6"/>
          <p:cNvSpPr txBox="1">
            <a:spLocks noChangeArrowheads="1"/>
          </p:cNvSpPr>
          <p:nvPr/>
        </p:nvSpPr>
        <p:spPr bwMode="auto">
          <a:xfrm>
            <a:off x="5029200" y="4038600"/>
            <a:ext cx="1371600" cy="406400"/>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sz="800" b="1">
              <a:solidFill>
                <a:srgbClr val="000000"/>
              </a:solidFill>
              <a:latin typeface="Arial" charset="0"/>
            </a:endParaRPr>
          </a:p>
          <a:p>
            <a:pPr eaLnBrk="0" hangingPunct="0">
              <a:spcBef>
                <a:spcPct val="50000"/>
              </a:spcBef>
            </a:pPr>
            <a:endParaRPr lang="en-US" altLang="en-US" sz="800" b="1">
              <a:solidFill>
                <a:srgbClr val="000000"/>
              </a:solidFill>
              <a:latin typeface="Arial" charset="0"/>
            </a:endParaRPr>
          </a:p>
        </p:txBody>
      </p:sp>
      <p:sp>
        <p:nvSpPr>
          <p:cNvPr id="293895" name="Text Box 7"/>
          <p:cNvSpPr txBox="1">
            <a:spLocks noChangeArrowheads="1"/>
          </p:cNvSpPr>
          <p:nvPr/>
        </p:nvSpPr>
        <p:spPr bwMode="auto">
          <a:xfrm>
            <a:off x="5029200" y="4495800"/>
            <a:ext cx="1295400" cy="314325"/>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sz="1400" b="1">
              <a:solidFill>
                <a:srgbClr val="000000"/>
              </a:solidFill>
              <a:latin typeface="Arial" charset="0"/>
            </a:endParaRPr>
          </a:p>
        </p:txBody>
      </p:sp>
      <p:sp>
        <p:nvSpPr>
          <p:cNvPr id="293896" name="Text Box 8"/>
          <p:cNvSpPr txBox="1">
            <a:spLocks noChangeArrowheads="1"/>
          </p:cNvSpPr>
          <p:nvPr/>
        </p:nvSpPr>
        <p:spPr bwMode="auto">
          <a:xfrm>
            <a:off x="5029200" y="4870450"/>
            <a:ext cx="1371600" cy="314325"/>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sz="1400" b="1">
              <a:solidFill>
                <a:srgbClr val="000000"/>
              </a:solidFill>
              <a:latin typeface="Arial" charset="0"/>
            </a:endParaRPr>
          </a:p>
        </p:txBody>
      </p:sp>
      <p:sp>
        <p:nvSpPr>
          <p:cNvPr id="293897" name="Text Box 9"/>
          <p:cNvSpPr txBox="1">
            <a:spLocks noChangeArrowheads="1"/>
          </p:cNvSpPr>
          <p:nvPr/>
        </p:nvSpPr>
        <p:spPr bwMode="auto">
          <a:xfrm>
            <a:off x="4953000" y="5410200"/>
            <a:ext cx="1295400" cy="314325"/>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sz="1400" b="1">
              <a:solidFill>
                <a:srgbClr val="00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293893"/>
                                        </p:tgtEl>
                                        <p:attrNameLst>
                                          <p:attrName>ppt_x</p:attrName>
                                        </p:attrNameLst>
                                      </p:cBhvr>
                                      <p:tavLst>
                                        <p:tav tm="0">
                                          <p:val>
                                            <p:strVal val="ppt_x"/>
                                          </p:val>
                                        </p:tav>
                                        <p:tav tm="100000">
                                          <p:val>
                                            <p:strVal val="ppt_x"/>
                                          </p:val>
                                        </p:tav>
                                      </p:tavLst>
                                    </p:anim>
                                    <p:anim calcmode="lin" valueType="num">
                                      <p:cBhvr additive="base">
                                        <p:cTn id="7" dur="500"/>
                                        <p:tgtEl>
                                          <p:spTgt spid="293893"/>
                                        </p:tgtEl>
                                        <p:attrNameLst>
                                          <p:attrName>ppt_y</p:attrName>
                                        </p:attrNameLst>
                                      </p:cBhvr>
                                      <p:tavLst>
                                        <p:tav tm="0">
                                          <p:val>
                                            <p:strVal val="ppt_y"/>
                                          </p:val>
                                        </p:tav>
                                        <p:tav tm="100000">
                                          <p:val>
                                            <p:strVal val="1+ppt_h/2"/>
                                          </p:val>
                                        </p:tav>
                                      </p:tavLst>
                                    </p:anim>
                                    <p:set>
                                      <p:cBhvr>
                                        <p:cTn id="8" dur="1" fill="hold">
                                          <p:stCondLst>
                                            <p:cond delay="499"/>
                                          </p:stCondLst>
                                        </p:cTn>
                                        <p:tgtEl>
                                          <p:spTgt spid="293893"/>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p:tgtEl>
                                          <p:spTgt spid="293894"/>
                                        </p:tgtEl>
                                        <p:attrNameLst>
                                          <p:attrName>ppt_x</p:attrName>
                                        </p:attrNameLst>
                                      </p:cBhvr>
                                      <p:tavLst>
                                        <p:tav tm="0">
                                          <p:val>
                                            <p:strVal val="ppt_x"/>
                                          </p:val>
                                        </p:tav>
                                        <p:tav tm="100000">
                                          <p:val>
                                            <p:strVal val="ppt_x"/>
                                          </p:val>
                                        </p:tav>
                                      </p:tavLst>
                                    </p:anim>
                                    <p:anim calcmode="lin" valueType="num">
                                      <p:cBhvr additive="base">
                                        <p:cTn id="13" dur="500"/>
                                        <p:tgtEl>
                                          <p:spTgt spid="293894"/>
                                        </p:tgtEl>
                                        <p:attrNameLst>
                                          <p:attrName>ppt_y</p:attrName>
                                        </p:attrNameLst>
                                      </p:cBhvr>
                                      <p:tavLst>
                                        <p:tav tm="0">
                                          <p:val>
                                            <p:strVal val="ppt_y"/>
                                          </p:val>
                                        </p:tav>
                                        <p:tav tm="100000">
                                          <p:val>
                                            <p:strVal val="1+ppt_h/2"/>
                                          </p:val>
                                        </p:tav>
                                      </p:tavLst>
                                    </p:anim>
                                    <p:set>
                                      <p:cBhvr>
                                        <p:cTn id="14" dur="1" fill="hold">
                                          <p:stCondLst>
                                            <p:cond delay="499"/>
                                          </p:stCondLst>
                                        </p:cTn>
                                        <p:tgtEl>
                                          <p:spTgt spid="29389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0" nodeType="clickEffect">
                                  <p:stCondLst>
                                    <p:cond delay="0"/>
                                  </p:stCondLst>
                                  <p:childTnLst>
                                    <p:anim calcmode="lin" valueType="num">
                                      <p:cBhvr additive="base">
                                        <p:cTn id="18" dur="500"/>
                                        <p:tgtEl>
                                          <p:spTgt spid="293895"/>
                                        </p:tgtEl>
                                        <p:attrNameLst>
                                          <p:attrName>ppt_x</p:attrName>
                                        </p:attrNameLst>
                                      </p:cBhvr>
                                      <p:tavLst>
                                        <p:tav tm="0">
                                          <p:val>
                                            <p:strVal val="ppt_x"/>
                                          </p:val>
                                        </p:tav>
                                        <p:tav tm="100000">
                                          <p:val>
                                            <p:strVal val="ppt_x"/>
                                          </p:val>
                                        </p:tav>
                                      </p:tavLst>
                                    </p:anim>
                                    <p:anim calcmode="lin" valueType="num">
                                      <p:cBhvr additive="base">
                                        <p:cTn id="19" dur="500"/>
                                        <p:tgtEl>
                                          <p:spTgt spid="293895"/>
                                        </p:tgtEl>
                                        <p:attrNameLst>
                                          <p:attrName>ppt_y</p:attrName>
                                        </p:attrNameLst>
                                      </p:cBhvr>
                                      <p:tavLst>
                                        <p:tav tm="0">
                                          <p:val>
                                            <p:strVal val="ppt_y"/>
                                          </p:val>
                                        </p:tav>
                                        <p:tav tm="100000">
                                          <p:val>
                                            <p:strVal val="1+ppt_h/2"/>
                                          </p:val>
                                        </p:tav>
                                      </p:tavLst>
                                    </p:anim>
                                    <p:set>
                                      <p:cBhvr>
                                        <p:cTn id="20" dur="1" fill="hold">
                                          <p:stCondLst>
                                            <p:cond delay="499"/>
                                          </p:stCondLst>
                                        </p:cTn>
                                        <p:tgtEl>
                                          <p:spTgt spid="29389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0" nodeType="clickEffect">
                                  <p:stCondLst>
                                    <p:cond delay="0"/>
                                  </p:stCondLst>
                                  <p:childTnLst>
                                    <p:anim calcmode="lin" valueType="num">
                                      <p:cBhvr additive="base">
                                        <p:cTn id="24" dur="500"/>
                                        <p:tgtEl>
                                          <p:spTgt spid="293896"/>
                                        </p:tgtEl>
                                        <p:attrNameLst>
                                          <p:attrName>ppt_x</p:attrName>
                                        </p:attrNameLst>
                                      </p:cBhvr>
                                      <p:tavLst>
                                        <p:tav tm="0">
                                          <p:val>
                                            <p:strVal val="ppt_x"/>
                                          </p:val>
                                        </p:tav>
                                        <p:tav tm="100000">
                                          <p:val>
                                            <p:strVal val="ppt_x"/>
                                          </p:val>
                                        </p:tav>
                                      </p:tavLst>
                                    </p:anim>
                                    <p:anim calcmode="lin" valueType="num">
                                      <p:cBhvr additive="base">
                                        <p:cTn id="25" dur="500"/>
                                        <p:tgtEl>
                                          <p:spTgt spid="293896"/>
                                        </p:tgtEl>
                                        <p:attrNameLst>
                                          <p:attrName>ppt_y</p:attrName>
                                        </p:attrNameLst>
                                      </p:cBhvr>
                                      <p:tavLst>
                                        <p:tav tm="0">
                                          <p:val>
                                            <p:strVal val="ppt_y"/>
                                          </p:val>
                                        </p:tav>
                                        <p:tav tm="100000">
                                          <p:val>
                                            <p:strVal val="1+ppt_h/2"/>
                                          </p:val>
                                        </p:tav>
                                      </p:tavLst>
                                    </p:anim>
                                    <p:set>
                                      <p:cBhvr>
                                        <p:cTn id="26" dur="1" fill="hold">
                                          <p:stCondLst>
                                            <p:cond delay="499"/>
                                          </p:stCondLst>
                                        </p:cTn>
                                        <p:tgtEl>
                                          <p:spTgt spid="293896"/>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grpId="0" nodeType="clickEffect">
                                  <p:stCondLst>
                                    <p:cond delay="0"/>
                                  </p:stCondLst>
                                  <p:childTnLst>
                                    <p:anim calcmode="lin" valueType="num">
                                      <p:cBhvr additive="base">
                                        <p:cTn id="30" dur="500"/>
                                        <p:tgtEl>
                                          <p:spTgt spid="293897"/>
                                        </p:tgtEl>
                                        <p:attrNameLst>
                                          <p:attrName>ppt_x</p:attrName>
                                        </p:attrNameLst>
                                      </p:cBhvr>
                                      <p:tavLst>
                                        <p:tav tm="0">
                                          <p:val>
                                            <p:strVal val="ppt_x"/>
                                          </p:val>
                                        </p:tav>
                                        <p:tav tm="100000">
                                          <p:val>
                                            <p:strVal val="ppt_x"/>
                                          </p:val>
                                        </p:tav>
                                      </p:tavLst>
                                    </p:anim>
                                    <p:anim calcmode="lin" valueType="num">
                                      <p:cBhvr additive="base">
                                        <p:cTn id="31" dur="500"/>
                                        <p:tgtEl>
                                          <p:spTgt spid="293897"/>
                                        </p:tgtEl>
                                        <p:attrNameLst>
                                          <p:attrName>ppt_y</p:attrName>
                                        </p:attrNameLst>
                                      </p:cBhvr>
                                      <p:tavLst>
                                        <p:tav tm="0">
                                          <p:val>
                                            <p:strVal val="ppt_y"/>
                                          </p:val>
                                        </p:tav>
                                        <p:tav tm="100000">
                                          <p:val>
                                            <p:strVal val="1+ppt_h/2"/>
                                          </p:val>
                                        </p:tav>
                                      </p:tavLst>
                                    </p:anim>
                                    <p:set>
                                      <p:cBhvr>
                                        <p:cTn id="32" dur="1" fill="hold">
                                          <p:stCondLst>
                                            <p:cond delay="499"/>
                                          </p:stCondLst>
                                        </p:cTn>
                                        <p:tgtEl>
                                          <p:spTgt spid="2938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3" grpId="0" animBg="1"/>
      <p:bldP spid="293894" grpId="0" animBg="1"/>
      <p:bldP spid="293895" grpId="0" animBg="1"/>
      <p:bldP spid="293896" grpId="0" animBg="1"/>
      <p:bldP spid="29389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a:xfrm>
            <a:off x="495300" y="228600"/>
            <a:ext cx="5829300" cy="747713"/>
          </a:xfrm>
        </p:spPr>
        <p:txBody>
          <a:bodyPr/>
          <a:lstStyle/>
          <a:p>
            <a:r>
              <a:rPr lang="en-US" altLang="en-US" smtClean="0"/>
              <a:t>“Change in Estimate” Approach</a:t>
            </a:r>
            <a:br>
              <a:rPr lang="en-US" altLang="en-US" smtClean="0"/>
            </a:br>
            <a:r>
              <a:rPr lang="en-US" altLang="en-US" smtClean="0"/>
              <a:t>–  A Historical Perspective</a:t>
            </a:r>
          </a:p>
        </p:txBody>
      </p:sp>
      <p:sp>
        <p:nvSpPr>
          <p:cNvPr id="3" name="Content Placeholder 2"/>
          <p:cNvSpPr>
            <a:spLocks noGrp="1"/>
          </p:cNvSpPr>
          <p:nvPr>
            <p:ph idx="1"/>
          </p:nvPr>
        </p:nvSpPr>
        <p:spPr>
          <a:xfrm>
            <a:off x="76200" y="1219200"/>
            <a:ext cx="6553200" cy="7519988"/>
          </a:xfrm>
        </p:spPr>
        <p:txBody>
          <a:bodyPr/>
          <a:lstStyle/>
          <a:p>
            <a:r>
              <a:rPr lang="en-US" altLang="en-US" dirty="0" smtClean="0"/>
              <a:t>Historically, confounding was defined by whether the adjusted estimate differed from the crude</a:t>
            </a:r>
          </a:p>
          <a:p>
            <a:pPr lvl="1"/>
            <a:r>
              <a:rPr lang="en-US" altLang="en-US" dirty="0" smtClean="0"/>
              <a:t>“if there is a change after adjustment, there has to be confounding present”</a:t>
            </a:r>
          </a:p>
          <a:p>
            <a:pPr lvl="1"/>
            <a:endParaRPr lang="en-US" altLang="en-US" sz="1000" dirty="0" smtClean="0"/>
          </a:p>
          <a:p>
            <a:r>
              <a:rPr lang="en-US" altLang="en-US" dirty="0" smtClean="0"/>
              <a:t>i.e., in the past, the data defined confounding</a:t>
            </a:r>
          </a:p>
          <a:p>
            <a:pPr lvl="1"/>
            <a:r>
              <a:rPr lang="en-US" altLang="en-US" dirty="0" smtClean="0"/>
              <a:t>“data-based definition of confounding”</a:t>
            </a:r>
          </a:p>
          <a:p>
            <a:pPr lvl="1"/>
            <a:endParaRPr lang="en-US" altLang="en-US" dirty="0" smtClean="0"/>
          </a:p>
          <a:p>
            <a:r>
              <a:rPr lang="en-US" altLang="en-US" dirty="0" smtClean="0"/>
              <a:t>Today, philosophy is very different</a:t>
            </a:r>
          </a:p>
          <a:p>
            <a:pPr lvl="1"/>
            <a:r>
              <a:rPr lang="en-US" altLang="en-US" dirty="0" smtClean="0"/>
              <a:t>We primarily don’t use data from the current study to define presence or absence confounding or what to control for</a:t>
            </a:r>
          </a:p>
          <a:p>
            <a:pPr lvl="2"/>
            <a:r>
              <a:rPr lang="en-US" altLang="en-US" dirty="0" smtClean="0"/>
              <a:t>We put more weight into the collective body of prior evidence/literature than our single study</a:t>
            </a:r>
          </a:p>
          <a:p>
            <a:pPr lvl="2"/>
            <a:r>
              <a:rPr lang="en-US" altLang="en-US" dirty="0" smtClean="0"/>
              <a:t>e.g</a:t>
            </a:r>
            <a:r>
              <a:rPr lang="en-US" altLang="en-US" dirty="0" smtClean="0"/>
              <a:t>., if we adjust for something and it changes the estimate, we don’t accept this as confounding unless there was some </a:t>
            </a:r>
            <a:r>
              <a:rPr lang="en-US" altLang="en-US" i="1" dirty="0" smtClean="0"/>
              <a:t>a priori </a:t>
            </a:r>
            <a:r>
              <a:rPr lang="en-US" altLang="en-US" dirty="0" smtClean="0"/>
              <a:t>belief (e.g., gum chewing in melanoma)</a:t>
            </a:r>
          </a:p>
          <a:p>
            <a:pPr lvl="1"/>
            <a:endParaRPr lang="en-US" altLang="en-US" sz="1000" dirty="0" smtClean="0"/>
          </a:p>
          <a:p>
            <a:pPr lvl="1"/>
            <a:r>
              <a:rPr lang="en-US" altLang="en-US" dirty="0" smtClean="0"/>
              <a:t>Exception:  if the prior literature is uncertain about a part of a DAG (B list), reasonable to use data from current study to inform decision to adjust</a:t>
            </a:r>
          </a:p>
          <a:p>
            <a:pPr lvl="2"/>
            <a:r>
              <a:rPr lang="en-US" altLang="en-US" dirty="0" smtClean="0"/>
              <a:t>This is </a:t>
            </a:r>
            <a:r>
              <a:rPr lang="en-US" altLang="en-US" dirty="0" smtClean="0"/>
              <a:t>how we use </a:t>
            </a:r>
            <a:r>
              <a:rPr lang="en-US" altLang="en-US" dirty="0" smtClean="0"/>
              <a:t>“change </a:t>
            </a:r>
            <a:r>
              <a:rPr lang="en-US" altLang="en-US" dirty="0" smtClean="0"/>
              <a:t>in estimate” approach  </a:t>
            </a:r>
            <a:r>
              <a:rPr lang="en-US" altLang="en-US" dirty="0" smtClean="0"/>
              <a:t>today</a:t>
            </a:r>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p:txBody>
          <a:bodyPr/>
          <a:lstStyle/>
          <a:p>
            <a:r>
              <a:rPr lang="en-US" altLang="en-US" smtClean="0"/>
              <a:t>No Role for Statistical Testing for Confounding</a:t>
            </a:r>
          </a:p>
        </p:txBody>
      </p:sp>
      <p:sp>
        <p:nvSpPr>
          <p:cNvPr id="224259" name="Rectangle 3"/>
          <p:cNvSpPr>
            <a:spLocks noGrp="1" noChangeArrowheads="1"/>
          </p:cNvSpPr>
          <p:nvPr>
            <p:ph type="body" idx="1"/>
          </p:nvPr>
        </p:nvSpPr>
        <p:spPr>
          <a:xfrm>
            <a:off x="57150" y="1520825"/>
            <a:ext cx="6800850" cy="8080375"/>
          </a:xfrm>
        </p:spPr>
        <p:txBody>
          <a:bodyPr/>
          <a:lstStyle/>
          <a:p>
            <a:r>
              <a:rPr lang="en-US" altLang="en-US" dirty="0" smtClean="0"/>
              <a:t>Testing for statistically significant differences between crude and adjusted measures is </a:t>
            </a:r>
            <a:r>
              <a:rPr lang="en-US" altLang="en-US" b="1" i="1" dirty="0" smtClean="0"/>
              <a:t>inappropriate</a:t>
            </a:r>
            <a:r>
              <a:rPr lang="en-US" altLang="en-US" sz="1800" dirty="0" smtClean="0"/>
              <a:t> </a:t>
            </a:r>
          </a:p>
          <a:p>
            <a:endParaRPr lang="en-US" altLang="en-US" sz="1800" dirty="0" smtClean="0"/>
          </a:p>
          <a:p>
            <a:r>
              <a:rPr lang="en-US" altLang="en-US" dirty="0" smtClean="0"/>
              <a:t>e.g., examining an association for </a:t>
            </a:r>
            <a:r>
              <a:rPr lang="en-US" altLang="en-US" dirty="0" smtClean="0"/>
              <a:t>which there is a factor (from literature) which is </a:t>
            </a:r>
            <a:r>
              <a:rPr lang="en-US" altLang="en-US" dirty="0" smtClean="0"/>
              <a:t>a known confounder </a:t>
            </a:r>
            <a:r>
              <a:rPr lang="en-US" altLang="en-US" dirty="0" smtClean="0"/>
              <a:t>(</a:t>
            </a:r>
            <a:r>
              <a:rPr lang="en-US" altLang="en-US" dirty="0" smtClean="0"/>
              <a:t>e.g., </a:t>
            </a:r>
            <a:r>
              <a:rPr lang="en-US" altLang="en-US" dirty="0" smtClean="0"/>
              <a:t>age </a:t>
            </a:r>
            <a:r>
              <a:rPr lang="en-US" altLang="en-US" dirty="0" smtClean="0"/>
              <a:t>in </a:t>
            </a:r>
            <a:r>
              <a:rPr lang="en-US" altLang="en-US" dirty="0" smtClean="0"/>
              <a:t>association </a:t>
            </a:r>
            <a:r>
              <a:rPr lang="en-US" altLang="en-US" dirty="0" smtClean="0"/>
              <a:t>between hypertension </a:t>
            </a:r>
            <a:r>
              <a:rPr lang="en-US" altLang="en-US" dirty="0" smtClean="0"/>
              <a:t>&amp; </a:t>
            </a:r>
            <a:r>
              <a:rPr lang="en-US" altLang="en-US" dirty="0" smtClean="0"/>
              <a:t>CAD</a:t>
            </a:r>
            <a:r>
              <a:rPr lang="en-US" altLang="en-US" dirty="0" smtClean="0"/>
              <a:t>)</a:t>
            </a:r>
          </a:p>
          <a:p>
            <a:pPr lvl="1"/>
            <a:endParaRPr lang="en-US" altLang="en-US" sz="800" dirty="0" smtClean="0"/>
          </a:p>
          <a:p>
            <a:pPr lvl="1"/>
            <a:r>
              <a:rPr lang="en-US" altLang="en-US" dirty="0" smtClean="0"/>
              <a:t>if the study has a small sample size, even large differences between crude and adjusted measures may not be statistically different</a:t>
            </a:r>
          </a:p>
          <a:p>
            <a:pPr lvl="2"/>
            <a:r>
              <a:rPr lang="en-US" altLang="en-US" i="1" dirty="0" smtClean="0"/>
              <a:t>yet, we know confounding </a:t>
            </a:r>
            <a:r>
              <a:rPr lang="en-US" altLang="en-US" i="1" dirty="0" smtClean="0"/>
              <a:t>by age i</a:t>
            </a:r>
            <a:r>
              <a:rPr lang="en-US" altLang="en-US" i="1" dirty="0" smtClean="0"/>
              <a:t>s </a:t>
            </a:r>
            <a:r>
              <a:rPr lang="en-US" altLang="en-US" i="1" dirty="0" smtClean="0"/>
              <a:t>present</a:t>
            </a:r>
            <a:endParaRPr lang="en-US" altLang="en-US" dirty="0" smtClean="0"/>
          </a:p>
          <a:p>
            <a:pPr lvl="2"/>
            <a:r>
              <a:rPr lang="en-US" altLang="en-US" dirty="0" smtClean="0"/>
              <a:t>therefore, the difference between crude and adjusted measures cannot be ignored as merely chance.  </a:t>
            </a:r>
          </a:p>
          <a:p>
            <a:pPr lvl="2"/>
            <a:r>
              <a:rPr lang="en-US" altLang="en-US" dirty="0" smtClean="0"/>
              <a:t>bias must be prevented and hence adjusted estimate should be used/reported</a:t>
            </a:r>
          </a:p>
          <a:p>
            <a:pPr lvl="2"/>
            <a:r>
              <a:rPr lang="en-US" altLang="en-US" dirty="0" smtClean="0"/>
              <a:t>we must live with whatever effects we see after adjustment for a factor for which there is a strong </a:t>
            </a:r>
            <a:r>
              <a:rPr lang="en-US" altLang="en-US" i="1" dirty="0" smtClean="0"/>
              <a:t>a priori</a:t>
            </a:r>
            <a:r>
              <a:rPr lang="en-US" altLang="en-US" dirty="0" smtClean="0"/>
              <a:t> belief about confounding</a:t>
            </a:r>
          </a:p>
          <a:p>
            <a:pPr lvl="2"/>
            <a:endParaRPr lang="en-US" altLang="en-US" sz="800" dirty="0" smtClean="0"/>
          </a:p>
          <a:p>
            <a:r>
              <a:rPr lang="en-US" altLang="en-US" dirty="0" smtClean="0"/>
              <a:t>If study has large sample size, even small differences between crude and adjusted will be </a:t>
            </a:r>
            <a:r>
              <a:rPr lang="en-US" altLang="en-US" dirty="0" smtClean="0"/>
              <a:t>statistically </a:t>
            </a:r>
            <a:r>
              <a:rPr lang="en-US" altLang="en-US" dirty="0" smtClean="0"/>
              <a:t>significant</a:t>
            </a:r>
            <a:r>
              <a:rPr lang="en-US" altLang="en-US" dirty="0" smtClean="0"/>
              <a:t>. </a:t>
            </a:r>
            <a:r>
              <a:rPr lang="en-US" altLang="en-US" dirty="0" smtClean="0"/>
              <a:t>Will you </a:t>
            </a:r>
            <a:r>
              <a:rPr lang="en-US" altLang="en-US" dirty="0" smtClean="0"/>
              <a:t>accept all </a:t>
            </a:r>
            <a:r>
              <a:rPr lang="en-US" altLang="en-US" dirty="0" smtClean="0"/>
              <a:t>these </a:t>
            </a:r>
            <a:r>
              <a:rPr lang="en-US" altLang="en-US" dirty="0" smtClean="0"/>
              <a:t>adjustments to be necessary even if no </a:t>
            </a:r>
            <a:r>
              <a:rPr lang="en-US" altLang="en-US" i="1" dirty="0" smtClean="0"/>
              <a:t>a priori</a:t>
            </a:r>
            <a:r>
              <a:rPr lang="en-US" altLang="en-US" dirty="0" smtClean="0"/>
              <a:t> evidence of confounding?</a:t>
            </a:r>
          </a:p>
          <a:p>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42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425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25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4259">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4259">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4259">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42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2"/>
          <p:cNvSpPr>
            <a:spLocks noGrp="1"/>
          </p:cNvSpPr>
          <p:nvPr>
            <p:ph type="title"/>
          </p:nvPr>
        </p:nvSpPr>
        <p:spPr>
          <a:xfrm>
            <a:off x="457200" y="76200"/>
            <a:ext cx="5829300" cy="747713"/>
          </a:xfrm>
        </p:spPr>
        <p:txBody>
          <a:bodyPr/>
          <a:lstStyle/>
          <a:p>
            <a:r>
              <a:rPr lang="en-US" altLang="en-US" smtClean="0"/>
              <a:t>The Ideal</a:t>
            </a:r>
          </a:p>
        </p:txBody>
      </p:sp>
      <p:sp>
        <p:nvSpPr>
          <p:cNvPr id="153602" name="Content Placeholder 3"/>
          <p:cNvSpPr>
            <a:spLocks noGrp="1"/>
          </p:cNvSpPr>
          <p:nvPr>
            <p:ph idx="1"/>
          </p:nvPr>
        </p:nvSpPr>
        <p:spPr>
          <a:xfrm>
            <a:off x="76200" y="685800"/>
            <a:ext cx="6629400" cy="3581400"/>
          </a:xfrm>
        </p:spPr>
        <p:txBody>
          <a:bodyPr/>
          <a:lstStyle/>
          <a:p>
            <a:pPr>
              <a:buFontTx/>
              <a:buNone/>
            </a:pPr>
            <a:r>
              <a:rPr lang="en-US" altLang="en-US" u="sng" smtClean="0"/>
              <a:t>You are confident about the DAG</a:t>
            </a:r>
          </a:p>
          <a:p>
            <a:pPr>
              <a:buFontTx/>
              <a:buNone/>
            </a:pPr>
            <a:endParaRPr lang="en-US" altLang="en-US" sz="1000" smtClean="0"/>
          </a:p>
          <a:p>
            <a:r>
              <a:rPr lang="en-US" altLang="en-US" smtClean="0"/>
              <a:t>Find all the MSASs</a:t>
            </a:r>
          </a:p>
          <a:p>
            <a:endParaRPr lang="en-US" altLang="en-US" sz="1000" smtClean="0"/>
          </a:p>
          <a:p>
            <a:r>
              <a:rPr lang="en-US" altLang="en-US" smtClean="0"/>
              <a:t>Choose the most practical MSAS</a:t>
            </a:r>
          </a:p>
          <a:p>
            <a:endParaRPr lang="en-US" altLang="en-US" sz="1000" smtClean="0"/>
          </a:p>
          <a:p>
            <a:r>
              <a:rPr lang="en-US" altLang="en-US" smtClean="0"/>
              <a:t>Adjust for the chosen MSAS</a:t>
            </a:r>
          </a:p>
          <a:p>
            <a:pPr lvl="1"/>
            <a:r>
              <a:rPr lang="en-US" altLang="en-US" smtClean="0"/>
              <a:t>Via restriction, matching, stratification, or regression</a:t>
            </a:r>
          </a:p>
          <a:p>
            <a:pPr lvl="1"/>
            <a:endParaRPr lang="en-US" altLang="en-US" sz="800" smtClean="0"/>
          </a:p>
          <a:p>
            <a:r>
              <a:rPr lang="en-US" altLang="en-US" smtClean="0"/>
              <a:t>Report the final adjusted measure of association</a:t>
            </a:r>
          </a:p>
        </p:txBody>
      </p:sp>
      <p:sp>
        <p:nvSpPr>
          <p:cNvPr id="5" name="Content Placeholder 3"/>
          <p:cNvSpPr txBox="1">
            <a:spLocks/>
          </p:cNvSpPr>
          <p:nvPr/>
        </p:nvSpPr>
        <p:spPr bwMode="auto">
          <a:xfrm>
            <a:off x="0" y="5029200"/>
            <a:ext cx="6343650" cy="914400"/>
          </a:xfrm>
          <a:prstGeom prst="rect">
            <a:avLst/>
          </a:prstGeom>
          <a:noFill/>
          <a:ln w="9525">
            <a:noFill/>
            <a:miter lim="800000"/>
            <a:headEnd/>
            <a:tailEnd/>
          </a:ln>
          <a:effectLst/>
        </p:spPr>
        <p:txBody>
          <a:bodyPr/>
          <a:lstStyle/>
          <a:p>
            <a:pPr marL="342900" indent="-342900" eaLnBrk="0" hangingPunct="0">
              <a:spcBef>
                <a:spcPct val="20000"/>
              </a:spcBef>
              <a:defRPr/>
            </a:pPr>
            <a:endParaRPr lang="en-US" sz="800" kern="0" dirty="0">
              <a:latin typeface="+mn-lt"/>
            </a:endParaRPr>
          </a:p>
          <a:p>
            <a:pPr marL="342900" indent="-342900" eaLnBrk="0" hangingPunct="0">
              <a:spcBef>
                <a:spcPct val="20000"/>
              </a:spcBef>
              <a:buFontTx/>
              <a:buChar char="•"/>
              <a:defRPr/>
            </a:pPr>
            <a:r>
              <a:rPr lang="en-US" sz="2000" kern="0" dirty="0">
                <a:latin typeface="+mn-lt"/>
              </a:rPr>
              <a:t>Why not just take the most conservative route and adjust for everything that is conceivable?</a:t>
            </a:r>
          </a:p>
          <a:p>
            <a:pPr marL="342900" indent="-342900" eaLnBrk="0" hangingPunct="0">
              <a:spcBef>
                <a:spcPct val="20000"/>
              </a:spcBef>
              <a:buFontTx/>
              <a:buChar char="•"/>
              <a:defRPr/>
            </a:pPr>
            <a:endParaRPr lang="en-US" sz="2000" kern="0" dirty="0">
              <a:latin typeface="+mn-lt"/>
            </a:endParaRPr>
          </a:p>
          <a:p>
            <a:pPr marL="342900" indent="-342900" eaLnBrk="0" hangingPunct="0">
              <a:spcBef>
                <a:spcPct val="20000"/>
              </a:spcBef>
              <a:buFontTx/>
              <a:buChar char="•"/>
              <a:defRPr/>
            </a:pPr>
            <a:endParaRPr lang="en-US" sz="2000" kern="0" dirty="0">
              <a:latin typeface="+mn-lt"/>
            </a:endParaRPr>
          </a:p>
        </p:txBody>
      </p:sp>
      <p:sp>
        <p:nvSpPr>
          <p:cNvPr id="6" name="Title 2"/>
          <p:cNvSpPr txBox="1">
            <a:spLocks/>
          </p:cNvSpPr>
          <p:nvPr/>
        </p:nvSpPr>
        <p:spPr bwMode="auto">
          <a:xfrm>
            <a:off x="419100" y="4038600"/>
            <a:ext cx="5829300" cy="747713"/>
          </a:xfrm>
          <a:prstGeom prst="rect">
            <a:avLst/>
          </a:prstGeom>
          <a:noFill/>
          <a:ln w="9525">
            <a:noFill/>
            <a:miter lim="800000"/>
            <a:headEnd/>
            <a:tailEnd/>
          </a:ln>
          <a:effectLst/>
        </p:spPr>
        <p:txBody>
          <a:bodyPr anchor="ctr"/>
          <a:lstStyle/>
          <a:p>
            <a:pPr algn="ctr" eaLnBrk="0" hangingPunct="0">
              <a:defRPr/>
            </a:pPr>
            <a:r>
              <a:rPr lang="en-US" b="1" kern="0" dirty="0">
                <a:solidFill>
                  <a:schemeClr val="tx2"/>
                </a:solidFill>
                <a:latin typeface="+mj-lt"/>
                <a:ea typeface="+mj-ea"/>
                <a:cs typeface="+mj-cs"/>
              </a:rPr>
              <a:t>The Reality</a:t>
            </a:r>
          </a:p>
        </p:txBody>
      </p:sp>
      <p:sp>
        <p:nvSpPr>
          <p:cNvPr id="21" name="Content Placeholder 3"/>
          <p:cNvSpPr txBox="1">
            <a:spLocks/>
          </p:cNvSpPr>
          <p:nvPr/>
        </p:nvSpPr>
        <p:spPr bwMode="auto">
          <a:xfrm>
            <a:off x="57150" y="4648200"/>
            <a:ext cx="6343650" cy="457200"/>
          </a:xfrm>
          <a:prstGeom prst="rect">
            <a:avLst/>
          </a:prstGeom>
          <a:noFill/>
          <a:ln w="9525">
            <a:noFill/>
            <a:miter lim="800000"/>
            <a:headEnd/>
            <a:tailEnd/>
          </a:ln>
          <a:effectLst/>
        </p:spPr>
        <p:txBody>
          <a:bodyPr/>
          <a:lstStyle/>
          <a:p>
            <a:pPr marL="342900" indent="-342900" eaLnBrk="0" hangingPunct="0">
              <a:spcBef>
                <a:spcPct val="20000"/>
              </a:spcBef>
              <a:defRPr/>
            </a:pPr>
            <a:r>
              <a:rPr lang="en-US" sz="2000" u="sng" kern="0" dirty="0">
                <a:latin typeface="+mn-lt"/>
              </a:rPr>
              <a:t>You are often NOT confident about the DAG</a:t>
            </a:r>
            <a:endParaRPr lang="en-US" sz="2000" kern="0" dirty="0">
              <a:latin typeface="+mn-lt"/>
            </a:endParaRPr>
          </a:p>
        </p:txBody>
      </p:sp>
      <p:sp>
        <p:nvSpPr>
          <p:cNvPr id="22" name="Content Placeholder 3"/>
          <p:cNvSpPr txBox="1">
            <a:spLocks/>
          </p:cNvSpPr>
          <p:nvPr/>
        </p:nvSpPr>
        <p:spPr bwMode="auto">
          <a:xfrm>
            <a:off x="57150" y="7162800"/>
            <a:ext cx="6343650" cy="914400"/>
          </a:xfrm>
          <a:prstGeom prst="rect">
            <a:avLst/>
          </a:prstGeom>
          <a:noFill/>
          <a:ln w="9525">
            <a:noFill/>
            <a:miter lim="800000"/>
            <a:headEnd/>
            <a:tailEnd/>
          </a:ln>
          <a:effectLst/>
        </p:spPr>
        <p:txBody>
          <a:bodyPr/>
          <a:lstStyle/>
          <a:p>
            <a:pPr lvl="1" eaLnBrk="0" hangingPunct="0">
              <a:spcBef>
                <a:spcPct val="20000"/>
              </a:spcBef>
              <a:defRPr/>
            </a:pPr>
            <a:r>
              <a:rPr lang="en-US" sz="2000" kern="0" dirty="0">
                <a:latin typeface="+mn-lt"/>
              </a:rPr>
              <a:t>2.   Bias (if inadvertent adjustment on a collider)</a:t>
            </a:r>
          </a:p>
        </p:txBody>
      </p:sp>
      <p:sp>
        <p:nvSpPr>
          <p:cNvPr id="26" name="Content Placeholder 3"/>
          <p:cNvSpPr txBox="1">
            <a:spLocks/>
          </p:cNvSpPr>
          <p:nvPr/>
        </p:nvSpPr>
        <p:spPr bwMode="auto">
          <a:xfrm>
            <a:off x="57150" y="5791200"/>
            <a:ext cx="6343650" cy="914400"/>
          </a:xfrm>
          <a:prstGeom prst="rect">
            <a:avLst/>
          </a:prstGeom>
          <a:noFill/>
          <a:ln w="9525">
            <a:noFill/>
            <a:miter lim="800000"/>
            <a:headEnd/>
            <a:tailEnd/>
          </a:ln>
          <a:effectLst/>
        </p:spPr>
        <p:txBody>
          <a:bodyPr/>
          <a:lstStyle/>
          <a:p>
            <a:pPr marL="342900" indent="-342900" eaLnBrk="0" hangingPunct="0">
              <a:spcBef>
                <a:spcPct val="20000"/>
              </a:spcBef>
              <a:buFontTx/>
              <a:buChar char="•"/>
              <a:defRPr/>
            </a:pPr>
            <a:endParaRPr lang="en-US" sz="2000" kern="0" dirty="0">
              <a:latin typeface="+mn-lt"/>
            </a:endParaRPr>
          </a:p>
          <a:p>
            <a:pPr marL="342900" indent="-342900" eaLnBrk="0" hangingPunct="0">
              <a:spcBef>
                <a:spcPct val="20000"/>
              </a:spcBef>
              <a:buFontTx/>
              <a:buChar char="•"/>
              <a:defRPr/>
            </a:pPr>
            <a:r>
              <a:rPr lang="en-US" sz="2000" kern="0" dirty="0">
                <a:latin typeface="+mn-lt"/>
              </a:rPr>
              <a:t>Problems with this approach:</a:t>
            </a:r>
          </a:p>
          <a:p>
            <a:pPr lvl="1" eaLnBrk="0" hangingPunct="0">
              <a:spcBef>
                <a:spcPct val="20000"/>
              </a:spcBef>
              <a:defRPr/>
            </a:pPr>
            <a:r>
              <a:rPr lang="en-US" sz="2000" kern="0" dirty="0">
                <a:latin typeface="+mn-lt"/>
              </a:rPr>
              <a:t>1.   Precision (increase variance)</a:t>
            </a:r>
          </a:p>
          <a:p>
            <a:pPr marL="800100" lvl="1" indent="-342900" eaLnBrk="0" hangingPunct="0">
              <a:spcBef>
                <a:spcPct val="20000"/>
              </a:spcBef>
              <a:buFontTx/>
              <a:buChar char="•"/>
              <a:defRPr/>
            </a:pPr>
            <a:endParaRPr lang="en-US" sz="2000" kern="0" dirty="0">
              <a:latin typeface="+mn-lt"/>
            </a:endParaRPr>
          </a:p>
          <a:p>
            <a:pPr marL="342900" indent="-342900" eaLnBrk="0" hangingPunct="0">
              <a:spcBef>
                <a:spcPct val="20000"/>
              </a:spcBef>
              <a:buFontTx/>
              <a:buChar char="•"/>
              <a:defRPr/>
            </a:pPr>
            <a:endParaRPr lang="en-US" sz="2000" kern="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0" name="Rectangle 2"/>
          <p:cNvSpPr>
            <a:spLocks noGrp="1" noChangeArrowheads="1"/>
          </p:cNvSpPr>
          <p:nvPr>
            <p:ph type="title"/>
          </p:nvPr>
        </p:nvSpPr>
        <p:spPr>
          <a:xfrm>
            <a:off x="457200" y="381000"/>
            <a:ext cx="5830888" cy="639763"/>
          </a:xfrm>
        </p:spPr>
        <p:txBody>
          <a:bodyPr/>
          <a:lstStyle/>
          <a:p>
            <a:r>
              <a:rPr lang="en-US" altLang="en-US" sz="2000" dirty="0" smtClean="0"/>
              <a:t>Report vs. Ignore Effect-Measure Modification?</a:t>
            </a:r>
            <a:br>
              <a:rPr lang="en-US" altLang="en-US" sz="2000" dirty="0" smtClean="0"/>
            </a:br>
            <a:r>
              <a:rPr lang="en-US" altLang="en-US" sz="2000" dirty="0" smtClean="0"/>
              <a:t>Some </a:t>
            </a:r>
            <a:r>
              <a:rPr lang="en-US" altLang="en-US" sz="2000" dirty="0" smtClean="0"/>
              <a:t>Guidelines</a:t>
            </a:r>
            <a:endParaRPr lang="en-US" altLang="en-US" sz="2000" dirty="0" smtClean="0"/>
          </a:p>
        </p:txBody>
      </p:sp>
      <p:graphicFrame>
        <p:nvGraphicFramePr>
          <p:cNvPr id="2089" name="Object 41"/>
          <p:cNvGraphicFramePr>
            <a:graphicFrameLocks noGrp="1" noChangeAspect="1"/>
          </p:cNvGraphicFramePr>
          <p:nvPr>
            <p:ph type="tbl" idx="1"/>
          </p:nvPr>
        </p:nvGraphicFramePr>
        <p:xfrm>
          <a:off x="577850" y="2097088"/>
          <a:ext cx="5459413" cy="7240587"/>
        </p:xfrm>
        <a:graphic>
          <a:graphicData uri="http://schemas.openxmlformats.org/presentationml/2006/ole">
            <mc:AlternateContent xmlns:mc="http://schemas.openxmlformats.org/markup-compatibility/2006">
              <mc:Choice xmlns:v="urn:schemas-microsoft-com:vml" Requires="v">
                <p:oleObj spid="_x0000_s2111" name="Document" r:id="rId4" imgW="6133966" imgH="8134686" progId="Word.Document.8">
                  <p:embed/>
                </p:oleObj>
              </mc:Choice>
              <mc:Fallback>
                <p:oleObj name="Document" r:id="rId4" imgW="6133966" imgH="8134686" progId="Word.Document.8">
                  <p:embed/>
                  <p:pic>
                    <p:nvPicPr>
                      <p:cNvPr id="0" name="Picture 4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50" y="2097088"/>
                        <a:ext cx="5459413" cy="724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91" name="Text Box 4"/>
          <p:cNvSpPr txBox="1">
            <a:spLocks noChangeArrowheads="1"/>
          </p:cNvSpPr>
          <p:nvPr/>
        </p:nvSpPr>
        <p:spPr bwMode="auto">
          <a:xfrm>
            <a:off x="76200" y="1039813"/>
            <a:ext cx="6629400" cy="71437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a:solidFill>
                  <a:srgbClr val="000000"/>
                </a:solidFill>
                <a:latin typeface="Arial" charset="0"/>
              </a:rPr>
              <a:t>Is an art form: requires consideration of substantive, statistical and practical considerations</a:t>
            </a:r>
            <a:endParaRPr lang="en-US" altLang="en-US" sz="1400" b="1">
              <a:solidFill>
                <a:srgbClr val="000000"/>
              </a:solidFill>
              <a:latin typeface="Arial" charset="0"/>
            </a:endParaRPr>
          </a:p>
        </p:txBody>
      </p:sp>
      <p:sp>
        <p:nvSpPr>
          <p:cNvPr id="2092" name="Rectangle 14"/>
          <p:cNvSpPr>
            <a:spLocks noChangeArrowheads="1"/>
          </p:cNvSpPr>
          <p:nvPr/>
        </p:nvSpPr>
        <p:spPr bwMode="auto">
          <a:xfrm>
            <a:off x="76200" y="8001000"/>
            <a:ext cx="6858000" cy="639763"/>
          </a:xfrm>
          <a:prstGeom prst="rect">
            <a:avLst/>
          </a:prstGeom>
          <a:noFill/>
          <a:ln w="9525">
            <a:noFill/>
            <a:miter lim="800000"/>
            <a:headEnd/>
            <a:tailEnd/>
          </a:ln>
        </p:spPr>
        <p:txBody>
          <a:bodyPr anchor="ctr"/>
          <a:lstStyle/>
          <a:p>
            <a:pPr algn="ctr" eaLnBrk="0" hangingPunct="0"/>
            <a:r>
              <a:rPr lang="en-US" altLang="en-US" sz="2000" b="1">
                <a:solidFill>
                  <a:schemeClr val="tx2"/>
                </a:solidFill>
                <a:latin typeface="Arial" charset="0"/>
              </a:rPr>
              <a:t>P value threshold for reporting might be higher than other contexts, but interpretation is no different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0"/>
          <p:cNvSpPr>
            <a:spLocks noChangeArrowheads="1"/>
          </p:cNvSpPr>
          <p:nvPr/>
        </p:nvSpPr>
        <p:spPr bwMode="auto">
          <a:xfrm>
            <a:off x="76200" y="720725"/>
            <a:ext cx="6172200" cy="1919288"/>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a:p>
        </p:txBody>
      </p:sp>
      <p:sp>
        <p:nvSpPr>
          <p:cNvPr id="1202189" name="Text Box 13"/>
          <p:cNvSpPr txBox="1">
            <a:spLocks noChangeArrowheads="1"/>
          </p:cNvSpPr>
          <p:nvPr/>
        </p:nvSpPr>
        <p:spPr bwMode="auto">
          <a:xfrm>
            <a:off x="152400" y="1279525"/>
            <a:ext cx="6705600" cy="831850"/>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defRPr/>
            </a:pPr>
            <a:r>
              <a:rPr lang="en-US" dirty="0">
                <a:latin typeface="+mn-lt"/>
              </a:rPr>
              <a:t>Controlling for M gives a desirable result</a:t>
            </a:r>
          </a:p>
          <a:p>
            <a:pPr eaLnBrk="0" hangingPunct="0">
              <a:defRPr/>
            </a:pPr>
            <a:endParaRPr lang="en-US" dirty="0"/>
          </a:p>
        </p:txBody>
      </p:sp>
      <p:sp>
        <p:nvSpPr>
          <p:cNvPr id="280589" name="Rectangle 2"/>
          <p:cNvSpPr>
            <a:spLocks noChangeArrowheads="1"/>
          </p:cNvSpPr>
          <p:nvPr/>
        </p:nvSpPr>
        <p:spPr bwMode="auto">
          <a:xfrm>
            <a:off x="0" y="639763"/>
            <a:ext cx="6629400" cy="427037"/>
          </a:xfrm>
          <a:prstGeom prst="rect">
            <a:avLst/>
          </a:prstGeom>
          <a:noFill/>
          <a:ln w="9525">
            <a:noFill/>
            <a:miter lim="800000"/>
            <a:headEnd/>
            <a:tailEnd/>
          </a:ln>
        </p:spPr>
        <p:txBody>
          <a:bodyPr lIns="87312" tIns="42862" rIns="87312" bIns="42862" anchor="b"/>
          <a:lstStyle/>
          <a:p>
            <a:pPr algn="ctr" defTabSz="803275" eaLnBrk="0" hangingPunct="0">
              <a:defRPr/>
            </a:pPr>
            <a:r>
              <a:rPr lang="en-US" sz="2800" b="1" dirty="0">
                <a:solidFill>
                  <a:schemeClr val="tx2"/>
                </a:solidFill>
                <a:latin typeface="+mj-lt"/>
              </a:rPr>
              <a:t>Direction of an Edge Can</a:t>
            </a:r>
          </a:p>
          <a:p>
            <a:pPr algn="ctr" defTabSz="803275" eaLnBrk="0" hangingPunct="0">
              <a:defRPr/>
            </a:pPr>
            <a:r>
              <a:rPr lang="en-US" sz="2800" b="1" dirty="0">
                <a:solidFill>
                  <a:schemeClr val="tx2"/>
                </a:solidFill>
                <a:latin typeface="+mj-lt"/>
              </a:rPr>
              <a:t> Make a Big Difference</a:t>
            </a:r>
          </a:p>
        </p:txBody>
      </p:sp>
      <p:sp>
        <p:nvSpPr>
          <p:cNvPr id="3" name="Text Box 8"/>
          <p:cNvSpPr txBox="1">
            <a:spLocks noChangeArrowheads="1"/>
          </p:cNvSpPr>
          <p:nvPr/>
        </p:nvSpPr>
        <p:spPr bwMode="auto">
          <a:xfrm>
            <a:off x="990600" y="5181600"/>
            <a:ext cx="16764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U</a:t>
            </a:r>
            <a:r>
              <a:rPr lang="en-US" sz="3200" b="1" baseline="-25000" dirty="0">
                <a:latin typeface="+mj-lt"/>
              </a:rPr>
              <a:t>1</a:t>
            </a:r>
          </a:p>
        </p:txBody>
      </p:sp>
      <p:sp>
        <p:nvSpPr>
          <p:cNvPr id="4" name="Text Box 8"/>
          <p:cNvSpPr txBox="1">
            <a:spLocks noChangeArrowheads="1"/>
          </p:cNvSpPr>
          <p:nvPr/>
        </p:nvSpPr>
        <p:spPr bwMode="auto">
          <a:xfrm>
            <a:off x="4800600" y="5334000"/>
            <a:ext cx="8382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U</a:t>
            </a:r>
            <a:r>
              <a:rPr lang="en-US" sz="3200" b="1" baseline="-25000" dirty="0">
                <a:latin typeface="+mj-lt"/>
              </a:rPr>
              <a:t>2</a:t>
            </a:r>
          </a:p>
        </p:txBody>
      </p:sp>
      <p:sp>
        <p:nvSpPr>
          <p:cNvPr id="5" name="Line 1029"/>
          <p:cNvSpPr>
            <a:spLocks noChangeShapeType="1"/>
          </p:cNvSpPr>
          <p:nvPr/>
        </p:nvSpPr>
        <p:spPr bwMode="auto">
          <a:xfrm>
            <a:off x="1295400" y="5791200"/>
            <a:ext cx="457200" cy="12192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6" name="Text Box 1032"/>
          <p:cNvSpPr txBox="1">
            <a:spLocks noChangeArrowheads="1"/>
          </p:cNvSpPr>
          <p:nvPr/>
        </p:nvSpPr>
        <p:spPr bwMode="auto">
          <a:xfrm>
            <a:off x="2819400" y="7462838"/>
            <a:ext cx="914400" cy="46196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eaLnBrk="0" hangingPunct="0">
              <a:defRPr/>
            </a:pPr>
            <a:r>
              <a:rPr lang="en-US" dirty="0">
                <a:latin typeface="+mj-lt"/>
              </a:rPr>
              <a:t>?</a:t>
            </a:r>
          </a:p>
        </p:txBody>
      </p:sp>
      <p:sp>
        <p:nvSpPr>
          <p:cNvPr id="7" name="Line 1031"/>
          <p:cNvSpPr>
            <a:spLocks noChangeShapeType="1"/>
          </p:cNvSpPr>
          <p:nvPr/>
        </p:nvSpPr>
        <p:spPr bwMode="auto">
          <a:xfrm flipV="1">
            <a:off x="2133600" y="7391400"/>
            <a:ext cx="2286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8" name="Text Box 1026"/>
          <p:cNvSpPr txBox="1">
            <a:spLocks noChangeArrowheads="1"/>
          </p:cNvSpPr>
          <p:nvPr/>
        </p:nvSpPr>
        <p:spPr bwMode="auto">
          <a:xfrm>
            <a:off x="4495800" y="7086600"/>
            <a:ext cx="7620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D</a:t>
            </a:r>
            <a:endParaRPr lang="en-US" sz="1600" b="1" dirty="0">
              <a:latin typeface="+mj-lt"/>
            </a:endParaRPr>
          </a:p>
        </p:txBody>
      </p:sp>
      <p:sp>
        <p:nvSpPr>
          <p:cNvPr id="9" name="Freeform 1030"/>
          <p:cNvSpPr>
            <a:spLocks/>
          </p:cNvSpPr>
          <p:nvPr/>
        </p:nvSpPr>
        <p:spPr bwMode="auto">
          <a:xfrm flipV="1">
            <a:off x="1447800" y="2320925"/>
            <a:ext cx="1219200" cy="46196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11" name="Text Box 1027"/>
          <p:cNvSpPr txBox="1">
            <a:spLocks noChangeArrowheads="1"/>
          </p:cNvSpPr>
          <p:nvPr/>
        </p:nvSpPr>
        <p:spPr bwMode="auto">
          <a:xfrm>
            <a:off x="1524000" y="7010400"/>
            <a:ext cx="16002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E</a:t>
            </a:r>
            <a:endParaRPr lang="en-US" sz="1600" b="1" dirty="0">
              <a:latin typeface="+mj-lt"/>
            </a:endParaRPr>
          </a:p>
        </p:txBody>
      </p:sp>
      <p:sp>
        <p:nvSpPr>
          <p:cNvPr id="12" name="Text Box 8"/>
          <p:cNvSpPr txBox="1">
            <a:spLocks noChangeArrowheads="1"/>
          </p:cNvSpPr>
          <p:nvPr/>
        </p:nvSpPr>
        <p:spPr bwMode="auto">
          <a:xfrm>
            <a:off x="2819400" y="6045200"/>
            <a:ext cx="6096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M</a:t>
            </a:r>
            <a:endParaRPr lang="en-US" sz="3200" b="1" baseline="-25000" dirty="0">
              <a:latin typeface="+mj-lt"/>
            </a:endParaRPr>
          </a:p>
        </p:txBody>
      </p:sp>
      <p:sp>
        <p:nvSpPr>
          <p:cNvPr id="13" name="Line 1029"/>
          <p:cNvSpPr>
            <a:spLocks noChangeShapeType="1"/>
          </p:cNvSpPr>
          <p:nvPr/>
        </p:nvSpPr>
        <p:spPr bwMode="auto">
          <a:xfrm flipH="1">
            <a:off x="4495800" y="5943600"/>
            <a:ext cx="381000" cy="12192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17" name="Text Box 13"/>
          <p:cNvSpPr txBox="1">
            <a:spLocks noChangeArrowheads="1"/>
          </p:cNvSpPr>
          <p:nvPr/>
        </p:nvSpPr>
        <p:spPr bwMode="auto">
          <a:xfrm>
            <a:off x="2438400" y="5867400"/>
            <a:ext cx="1143000" cy="70802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eaLnBrk="0" hangingPunct="0">
              <a:defRPr/>
            </a:pPr>
            <a:endParaRPr lang="en-US" dirty="0">
              <a:latin typeface="+mj-lt"/>
            </a:endParaRPr>
          </a:p>
          <a:p>
            <a:pPr eaLnBrk="0" hangingPunct="0">
              <a:defRPr/>
            </a:pPr>
            <a:endParaRPr lang="en-US" sz="1600" dirty="0">
              <a:latin typeface="+mj-lt"/>
            </a:endParaRPr>
          </a:p>
        </p:txBody>
      </p:sp>
      <p:sp>
        <p:nvSpPr>
          <p:cNvPr id="280645" name="Text Box 69"/>
          <p:cNvSpPr txBox="1">
            <a:spLocks noChangeArrowheads="1"/>
          </p:cNvSpPr>
          <p:nvPr/>
        </p:nvSpPr>
        <p:spPr bwMode="auto">
          <a:xfrm>
            <a:off x="152400" y="4724400"/>
            <a:ext cx="6019800" cy="461963"/>
          </a:xfrm>
          <a:prstGeom prst="rect">
            <a:avLst/>
          </a:prstGeom>
          <a:noFill/>
          <a:ln w="76200">
            <a:noFill/>
            <a:miter lim="800000"/>
            <a:headEnd/>
            <a:tailEnd/>
          </a:ln>
          <a:effectLst>
            <a:prstShdw prst="shdw17" dist="17961" dir="2700000">
              <a:srgbClr val="FFFFFF">
                <a:gamma/>
                <a:shade val="60000"/>
                <a:invGamma/>
              </a:srgbClr>
            </a:prstShdw>
          </a:effectLst>
        </p:spPr>
        <p:txBody>
          <a:bodyPr>
            <a:spAutoFit/>
          </a:bodyPr>
          <a:lstStyle/>
          <a:p>
            <a:pPr eaLnBrk="0" hangingPunct="0">
              <a:defRPr/>
            </a:pPr>
            <a:r>
              <a:rPr lang="en-US" dirty="0">
                <a:latin typeface="+mj-lt"/>
              </a:rPr>
              <a:t>Controlling for M induces collider bias</a:t>
            </a:r>
          </a:p>
        </p:txBody>
      </p:sp>
      <p:sp>
        <p:nvSpPr>
          <p:cNvPr id="34" name="Line 1029"/>
          <p:cNvSpPr>
            <a:spLocks noChangeShapeType="1"/>
          </p:cNvSpPr>
          <p:nvPr/>
        </p:nvSpPr>
        <p:spPr bwMode="auto">
          <a:xfrm>
            <a:off x="990600" y="2438400"/>
            <a:ext cx="533400" cy="108585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35" name="Text Box 1027"/>
          <p:cNvSpPr txBox="1">
            <a:spLocks noChangeArrowheads="1"/>
          </p:cNvSpPr>
          <p:nvPr/>
        </p:nvSpPr>
        <p:spPr bwMode="auto">
          <a:xfrm>
            <a:off x="1371600" y="3581400"/>
            <a:ext cx="16002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E</a:t>
            </a:r>
            <a:endParaRPr lang="en-US" sz="1600" b="1" dirty="0">
              <a:latin typeface="+mj-lt"/>
            </a:endParaRPr>
          </a:p>
        </p:txBody>
      </p:sp>
      <p:sp>
        <p:nvSpPr>
          <p:cNvPr id="36" name="Line 1031"/>
          <p:cNvSpPr>
            <a:spLocks noChangeShapeType="1"/>
          </p:cNvSpPr>
          <p:nvPr/>
        </p:nvSpPr>
        <p:spPr bwMode="auto">
          <a:xfrm flipV="1">
            <a:off x="1981200" y="3810000"/>
            <a:ext cx="2286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37" name="Text Box 1032"/>
          <p:cNvSpPr txBox="1">
            <a:spLocks noChangeArrowheads="1"/>
          </p:cNvSpPr>
          <p:nvPr/>
        </p:nvSpPr>
        <p:spPr bwMode="auto">
          <a:xfrm>
            <a:off x="2667000" y="3886200"/>
            <a:ext cx="914400" cy="46196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eaLnBrk="0" hangingPunct="0">
              <a:defRPr/>
            </a:pPr>
            <a:r>
              <a:rPr lang="en-US" dirty="0">
                <a:latin typeface="+mj-lt"/>
              </a:rPr>
              <a:t>?</a:t>
            </a:r>
          </a:p>
        </p:txBody>
      </p:sp>
      <p:sp>
        <p:nvSpPr>
          <p:cNvPr id="38" name="Text Box 1026"/>
          <p:cNvSpPr txBox="1">
            <a:spLocks noChangeArrowheads="1"/>
          </p:cNvSpPr>
          <p:nvPr/>
        </p:nvSpPr>
        <p:spPr bwMode="auto">
          <a:xfrm>
            <a:off x="4495800" y="3581400"/>
            <a:ext cx="7620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D</a:t>
            </a:r>
            <a:endParaRPr lang="en-US" sz="1600" b="1" dirty="0">
              <a:latin typeface="+mj-lt"/>
            </a:endParaRPr>
          </a:p>
        </p:txBody>
      </p:sp>
      <p:sp>
        <p:nvSpPr>
          <p:cNvPr id="39" name="Line 1029"/>
          <p:cNvSpPr>
            <a:spLocks noChangeShapeType="1"/>
          </p:cNvSpPr>
          <p:nvPr/>
        </p:nvSpPr>
        <p:spPr bwMode="auto">
          <a:xfrm flipH="1">
            <a:off x="4800600" y="2438400"/>
            <a:ext cx="228600" cy="112395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40" name="Text Box 8"/>
          <p:cNvSpPr txBox="1">
            <a:spLocks noChangeArrowheads="1"/>
          </p:cNvSpPr>
          <p:nvPr/>
        </p:nvSpPr>
        <p:spPr bwMode="auto">
          <a:xfrm>
            <a:off x="762000" y="1905000"/>
            <a:ext cx="16764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U</a:t>
            </a:r>
            <a:r>
              <a:rPr lang="en-US" sz="3200" b="1" baseline="-25000" dirty="0">
                <a:latin typeface="+mj-lt"/>
              </a:rPr>
              <a:t>1</a:t>
            </a:r>
          </a:p>
        </p:txBody>
      </p:sp>
      <p:sp>
        <p:nvSpPr>
          <p:cNvPr id="42" name="Text Box 8"/>
          <p:cNvSpPr txBox="1">
            <a:spLocks noChangeArrowheads="1"/>
          </p:cNvSpPr>
          <p:nvPr/>
        </p:nvSpPr>
        <p:spPr bwMode="auto">
          <a:xfrm>
            <a:off x="4800600" y="1905000"/>
            <a:ext cx="8382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defRPr/>
            </a:pPr>
            <a:r>
              <a:rPr lang="en-US" sz="3200" b="1" dirty="0">
                <a:latin typeface="+mj-lt"/>
              </a:rPr>
              <a:t>U</a:t>
            </a:r>
            <a:r>
              <a:rPr lang="en-US" sz="3200" b="1" baseline="-25000" dirty="0">
                <a:latin typeface="+mj-lt"/>
              </a:rPr>
              <a:t>2</a:t>
            </a:r>
          </a:p>
        </p:txBody>
      </p:sp>
      <p:sp>
        <p:nvSpPr>
          <p:cNvPr id="43" name="Text Box 8"/>
          <p:cNvSpPr txBox="1">
            <a:spLocks noChangeArrowheads="1"/>
          </p:cNvSpPr>
          <p:nvPr/>
        </p:nvSpPr>
        <p:spPr bwMode="auto">
          <a:xfrm>
            <a:off x="2514600" y="2438400"/>
            <a:ext cx="8382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defRPr/>
            </a:pPr>
            <a:r>
              <a:rPr lang="en-US" sz="3200" b="1" dirty="0">
                <a:latin typeface="+mj-lt"/>
              </a:rPr>
              <a:t>M</a:t>
            </a:r>
            <a:endParaRPr lang="en-US" sz="3200" b="1" baseline="-25000" dirty="0">
              <a:latin typeface="+mj-lt"/>
            </a:endParaRPr>
          </a:p>
        </p:txBody>
      </p:sp>
      <p:sp>
        <p:nvSpPr>
          <p:cNvPr id="44" name="Freeform 1030"/>
          <p:cNvSpPr>
            <a:spLocks/>
          </p:cNvSpPr>
          <p:nvPr/>
        </p:nvSpPr>
        <p:spPr bwMode="auto">
          <a:xfrm>
            <a:off x="3200400" y="2284413"/>
            <a:ext cx="1447800" cy="4603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rgbClr val="00B05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45" name="Text Box 13"/>
          <p:cNvSpPr txBox="1">
            <a:spLocks noChangeArrowheads="1"/>
          </p:cNvSpPr>
          <p:nvPr/>
        </p:nvSpPr>
        <p:spPr bwMode="auto">
          <a:xfrm>
            <a:off x="2286000" y="2362200"/>
            <a:ext cx="1143000" cy="70802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eaLnBrk="0" hangingPunct="0">
              <a:defRPr/>
            </a:pPr>
            <a:endParaRPr lang="en-US" dirty="0">
              <a:latin typeface="+mj-lt"/>
            </a:endParaRPr>
          </a:p>
          <a:p>
            <a:pPr eaLnBrk="0" hangingPunct="0">
              <a:defRPr/>
            </a:pPr>
            <a:endParaRPr lang="en-US" sz="1600" dirty="0">
              <a:latin typeface="+mj-lt"/>
            </a:endParaRPr>
          </a:p>
        </p:txBody>
      </p:sp>
      <p:sp>
        <p:nvSpPr>
          <p:cNvPr id="46" name="Freeform 1030"/>
          <p:cNvSpPr>
            <a:spLocks/>
          </p:cNvSpPr>
          <p:nvPr/>
        </p:nvSpPr>
        <p:spPr bwMode="auto">
          <a:xfrm rot="10091584">
            <a:off x="3308350" y="5795963"/>
            <a:ext cx="1447800" cy="46196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rgbClr val="00B05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10" name="Line 1029"/>
          <p:cNvSpPr>
            <a:spLocks noChangeShapeType="1"/>
          </p:cNvSpPr>
          <p:nvPr/>
        </p:nvSpPr>
        <p:spPr bwMode="auto">
          <a:xfrm>
            <a:off x="1524000" y="5791200"/>
            <a:ext cx="1219200" cy="6096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16" name="Freeform 17"/>
          <p:cNvSpPr>
            <a:spLocks/>
          </p:cNvSpPr>
          <p:nvPr/>
        </p:nvSpPr>
        <p:spPr bwMode="auto">
          <a:xfrm rot="21358962" flipH="1" flipV="1">
            <a:off x="3305175" y="5662613"/>
            <a:ext cx="1273175" cy="46196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15" name="Freeform 17"/>
          <p:cNvSpPr>
            <a:spLocks/>
          </p:cNvSpPr>
          <p:nvPr/>
        </p:nvSpPr>
        <p:spPr bwMode="auto">
          <a:xfrm flipV="1">
            <a:off x="1600200" y="5637213"/>
            <a:ext cx="1143000" cy="4603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anchor="ctr">
            <a:spAutoFit/>
          </a:bodyPr>
          <a:lstStyle/>
          <a:p>
            <a:pPr eaLnBrk="0" hangingPunct="0">
              <a:defRPr/>
            </a:pPr>
            <a:endParaRPr lang="en-US" dirty="0">
              <a:latin typeface="+mj-lt"/>
            </a:endParaRPr>
          </a:p>
        </p:txBody>
      </p:sp>
      <p:sp>
        <p:nvSpPr>
          <p:cNvPr id="47" name="TextBox 46"/>
          <p:cNvSpPr txBox="1"/>
          <p:nvPr/>
        </p:nvSpPr>
        <p:spPr>
          <a:xfrm>
            <a:off x="228600" y="7878763"/>
            <a:ext cx="6553200" cy="1570037"/>
          </a:xfrm>
          <a:prstGeom prst="rect">
            <a:avLst/>
          </a:prstGeom>
          <a:noFill/>
        </p:spPr>
        <p:txBody>
          <a:bodyPr>
            <a:spAutoFit/>
          </a:bodyPr>
          <a:lstStyle/>
          <a:p>
            <a:pPr eaLnBrk="0" hangingPunct="0">
              <a:defRPr/>
            </a:pPr>
            <a:r>
              <a:rPr lang="en-US" dirty="0">
                <a:latin typeface="+mj-lt"/>
              </a:rPr>
              <a:t>Solution:  If crude &amp; adjusted estimates differ by &gt; 5% to 10%, report both analyses and discuss the influence of this unknown direction</a:t>
            </a:r>
          </a:p>
          <a:p>
            <a:pPr lvl="1" eaLnBrk="0" hangingPunct="0">
              <a:buFont typeface="Arial" pitchFamily="34" charset="0"/>
              <a:buChar char="•"/>
              <a:defRPr/>
            </a:pPr>
            <a:r>
              <a:rPr lang="en-US" dirty="0">
                <a:latin typeface="+mj-lt"/>
              </a:rPr>
              <a:t> Pre-specify % in your analysis plan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0218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280645"/>
                                        </p:tgtEl>
                                        <p:attrNameLst>
                                          <p:attrName>style.visibility</p:attrName>
                                        </p:attrNameLst>
                                      </p:cBhvr>
                                      <p:to>
                                        <p:strVal val="visible"/>
                                      </p:to>
                                    </p:set>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1" presetClass="exit" presetSubtype="0" fill="hold" nodeType="withEffect">
                                  <p:stCondLst>
                                    <p:cond delay="0"/>
                                  </p:stCondLst>
                                  <p:childTnLst>
                                    <p:set>
                                      <p:cBhvr>
                                        <p:cTn id="30" dur="1" fill="hold">
                                          <p:stCondLst>
                                            <p:cond delay="0"/>
                                          </p:stCondLst>
                                        </p:cTn>
                                        <p:tgtEl>
                                          <p:spTgt spid="4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2189" grpId="0"/>
      <p:bldP spid="17" grpId="0" animBg="1"/>
      <p:bldP spid="280645" grpId="0"/>
      <p:bldP spid="45" grpId="0" animBg="1"/>
      <p:bldP spid="4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a:xfrm>
            <a:off x="304800" y="381000"/>
            <a:ext cx="6400800" cy="747713"/>
          </a:xfrm>
        </p:spPr>
        <p:txBody>
          <a:bodyPr/>
          <a:lstStyle/>
          <a:p>
            <a:r>
              <a:rPr lang="en-US" altLang="en-US" smtClean="0"/>
              <a:t>What About Multiple Areas of Uncertainty?</a:t>
            </a:r>
          </a:p>
        </p:txBody>
      </p:sp>
      <p:sp>
        <p:nvSpPr>
          <p:cNvPr id="157698" name="Content Placeholder 2"/>
          <p:cNvSpPr>
            <a:spLocks noGrp="1"/>
          </p:cNvSpPr>
          <p:nvPr>
            <p:ph idx="1"/>
          </p:nvPr>
        </p:nvSpPr>
        <p:spPr/>
        <p:txBody>
          <a:bodyPr/>
          <a:lstStyle/>
          <a:p>
            <a:endParaRPr lang="en-US" altLang="en-US" smtClean="0"/>
          </a:p>
        </p:txBody>
      </p:sp>
      <p:pic>
        <p:nvPicPr>
          <p:cNvPr id="157699" name="Picture 2"/>
          <p:cNvPicPr>
            <a:picLocks noChangeAspect="1" noChangeArrowheads="1"/>
          </p:cNvPicPr>
          <p:nvPr/>
        </p:nvPicPr>
        <p:blipFill>
          <a:blip r:embed="rId3"/>
          <a:srcRect/>
          <a:stretch>
            <a:fillRect/>
          </a:stretch>
        </p:blipFill>
        <p:spPr bwMode="auto">
          <a:xfrm>
            <a:off x="168275" y="1371600"/>
            <a:ext cx="6613525" cy="4606925"/>
          </a:xfrm>
          <a:prstGeom prst="rect">
            <a:avLst/>
          </a:prstGeom>
          <a:noFill/>
          <a:ln w="9525">
            <a:noFill/>
            <a:miter lim="800000"/>
            <a:headEnd/>
            <a:tailEnd/>
          </a:ln>
        </p:spPr>
      </p:pic>
      <p:sp>
        <p:nvSpPr>
          <p:cNvPr id="5" name="TextBox 4"/>
          <p:cNvSpPr txBox="1">
            <a:spLocks noChangeArrowheads="1"/>
          </p:cNvSpPr>
          <p:nvPr/>
        </p:nvSpPr>
        <p:spPr bwMode="auto">
          <a:xfrm>
            <a:off x="1219200" y="2133600"/>
            <a:ext cx="609600" cy="769938"/>
          </a:xfrm>
          <a:prstGeom prst="rect">
            <a:avLst/>
          </a:prstGeom>
          <a:noFill/>
          <a:ln w="9525">
            <a:noFill/>
            <a:miter lim="800000"/>
            <a:headEnd/>
            <a:tailEnd/>
          </a:ln>
        </p:spPr>
        <p:txBody>
          <a:bodyPr>
            <a:spAutoFit/>
          </a:bodyPr>
          <a:lstStyle/>
          <a:p>
            <a:pPr eaLnBrk="0" hangingPunct="0"/>
            <a:r>
              <a:rPr lang="en-US" altLang="en-US" sz="4400" b="1">
                <a:solidFill>
                  <a:srgbClr val="FF0000"/>
                </a:solidFill>
              </a:rPr>
              <a:t>?</a:t>
            </a:r>
          </a:p>
        </p:txBody>
      </p:sp>
      <p:sp>
        <p:nvSpPr>
          <p:cNvPr id="6" name="TextBox 5"/>
          <p:cNvSpPr txBox="1">
            <a:spLocks noChangeArrowheads="1"/>
          </p:cNvSpPr>
          <p:nvPr/>
        </p:nvSpPr>
        <p:spPr bwMode="auto">
          <a:xfrm>
            <a:off x="3810000" y="2590800"/>
            <a:ext cx="609600" cy="769938"/>
          </a:xfrm>
          <a:prstGeom prst="rect">
            <a:avLst/>
          </a:prstGeom>
          <a:noFill/>
          <a:ln w="9525">
            <a:noFill/>
            <a:miter lim="800000"/>
            <a:headEnd/>
            <a:tailEnd/>
          </a:ln>
        </p:spPr>
        <p:txBody>
          <a:bodyPr>
            <a:spAutoFit/>
          </a:bodyPr>
          <a:lstStyle/>
          <a:p>
            <a:pPr eaLnBrk="0" hangingPunct="0"/>
            <a:r>
              <a:rPr lang="en-US" altLang="en-US" sz="4400" b="1">
                <a:solidFill>
                  <a:srgbClr val="FF0000"/>
                </a:solidFill>
              </a:rPr>
              <a:t>?</a:t>
            </a:r>
          </a:p>
        </p:txBody>
      </p:sp>
      <p:sp>
        <p:nvSpPr>
          <p:cNvPr id="7" name="TextBox 6"/>
          <p:cNvSpPr txBox="1">
            <a:spLocks noChangeArrowheads="1"/>
          </p:cNvSpPr>
          <p:nvPr/>
        </p:nvSpPr>
        <p:spPr bwMode="auto">
          <a:xfrm>
            <a:off x="4953000" y="3962400"/>
            <a:ext cx="609600" cy="769938"/>
          </a:xfrm>
          <a:prstGeom prst="rect">
            <a:avLst/>
          </a:prstGeom>
          <a:noFill/>
          <a:ln w="9525">
            <a:noFill/>
            <a:miter lim="800000"/>
            <a:headEnd/>
            <a:tailEnd/>
          </a:ln>
        </p:spPr>
        <p:txBody>
          <a:bodyPr>
            <a:spAutoFit/>
          </a:bodyPr>
          <a:lstStyle/>
          <a:p>
            <a:pPr eaLnBrk="0" hangingPunct="0"/>
            <a:r>
              <a:rPr lang="en-US" altLang="en-US" sz="4400" b="1">
                <a:solidFill>
                  <a:srgbClr val="FF000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5">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xEl>
                                              <p:pRg st="0" end="0"/>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a:xfrm>
            <a:off x="304800" y="152400"/>
            <a:ext cx="6096000" cy="747713"/>
          </a:xfrm>
        </p:spPr>
        <p:txBody>
          <a:bodyPr/>
          <a:lstStyle/>
          <a:p>
            <a:r>
              <a:rPr lang="en-US" altLang="en-US" smtClean="0"/>
              <a:t>How to handle multiple areas of uncertainty in complex DAGs?</a:t>
            </a:r>
          </a:p>
        </p:txBody>
      </p:sp>
      <p:sp>
        <p:nvSpPr>
          <p:cNvPr id="3" name="Content Placeholder 2"/>
          <p:cNvSpPr>
            <a:spLocks noGrp="1"/>
          </p:cNvSpPr>
          <p:nvPr>
            <p:ph idx="1"/>
          </p:nvPr>
        </p:nvSpPr>
        <p:spPr>
          <a:xfrm>
            <a:off x="0" y="1143000"/>
            <a:ext cx="6858000" cy="914400"/>
          </a:xfrm>
        </p:spPr>
        <p:txBody>
          <a:bodyPr/>
          <a:lstStyle/>
          <a:p>
            <a:r>
              <a:rPr lang="en-US" altLang="en-US" sz="2400" dirty="0" smtClean="0"/>
              <a:t>No one best approach </a:t>
            </a:r>
          </a:p>
          <a:p>
            <a:pPr lvl="1"/>
            <a:r>
              <a:rPr lang="en-US" altLang="en-US" dirty="0" smtClean="0"/>
              <a:t>Frontier of </a:t>
            </a:r>
            <a:r>
              <a:rPr lang="en-US" altLang="en-US" dirty="0" err="1" smtClean="0"/>
              <a:t>methodologic</a:t>
            </a:r>
            <a:r>
              <a:rPr lang="en-US" altLang="en-US" dirty="0" smtClean="0"/>
              <a:t> research</a:t>
            </a:r>
          </a:p>
        </p:txBody>
      </p:sp>
      <p:sp>
        <p:nvSpPr>
          <p:cNvPr id="4" name="Content Placeholder 2"/>
          <p:cNvSpPr txBox="1">
            <a:spLocks/>
          </p:cNvSpPr>
          <p:nvPr/>
        </p:nvSpPr>
        <p:spPr bwMode="auto">
          <a:xfrm>
            <a:off x="3352800" y="3352800"/>
            <a:ext cx="3276600" cy="914400"/>
          </a:xfrm>
          <a:prstGeom prst="rect">
            <a:avLst/>
          </a:prstGeom>
          <a:noFill/>
          <a:ln w="9525">
            <a:noFill/>
            <a:miter lim="800000"/>
            <a:headEnd/>
            <a:tailEnd/>
          </a:ln>
          <a:effectLst/>
        </p:spPr>
        <p:txBody>
          <a:bodyPr/>
          <a:lstStyle/>
          <a:p>
            <a:pPr marL="285750" indent="-285750" algn="r" eaLnBrk="0" hangingPunct="0">
              <a:spcBef>
                <a:spcPct val="20000"/>
              </a:spcBef>
              <a:defRPr/>
            </a:pPr>
            <a:r>
              <a:rPr lang="en-US" sz="2000" dirty="0">
                <a:latin typeface="+mj-lt"/>
              </a:rPr>
              <a:t>Common MSAS’s present across the DAGs</a:t>
            </a:r>
            <a:endParaRPr lang="en-US" sz="2000" kern="0" dirty="0">
              <a:latin typeface="+mj-lt"/>
            </a:endParaRPr>
          </a:p>
        </p:txBody>
      </p:sp>
      <p:sp>
        <p:nvSpPr>
          <p:cNvPr id="5" name="Content Placeholder 2"/>
          <p:cNvSpPr txBox="1">
            <a:spLocks/>
          </p:cNvSpPr>
          <p:nvPr/>
        </p:nvSpPr>
        <p:spPr bwMode="auto">
          <a:xfrm>
            <a:off x="4267200" y="4419600"/>
            <a:ext cx="2362200" cy="762000"/>
          </a:xfrm>
          <a:prstGeom prst="rect">
            <a:avLst/>
          </a:prstGeom>
          <a:noFill/>
          <a:ln w="9525">
            <a:noFill/>
            <a:miter lim="800000"/>
            <a:headEnd/>
            <a:tailEnd/>
          </a:ln>
          <a:effectLst/>
        </p:spPr>
        <p:txBody>
          <a:bodyPr/>
          <a:lstStyle/>
          <a:p>
            <a:pPr marL="342900" indent="-342900" algn="r" eaLnBrk="0" hangingPunct="0">
              <a:spcBef>
                <a:spcPct val="20000"/>
              </a:spcBef>
              <a:defRPr/>
            </a:pPr>
            <a:r>
              <a:rPr lang="en-US" sz="2000" kern="0" dirty="0">
                <a:latin typeface="+mn-lt"/>
              </a:rPr>
              <a:t>Adjust for the common MSAS</a:t>
            </a:r>
          </a:p>
          <a:p>
            <a:pPr marL="285750" indent="-285750" algn="r" eaLnBrk="0" hangingPunct="0">
              <a:spcBef>
                <a:spcPct val="20000"/>
              </a:spcBef>
              <a:defRPr/>
            </a:pPr>
            <a:endParaRPr lang="en-US" sz="2000" kern="0" dirty="0">
              <a:latin typeface="+mn-lt"/>
            </a:endParaRPr>
          </a:p>
        </p:txBody>
      </p:sp>
      <p:sp>
        <p:nvSpPr>
          <p:cNvPr id="9" name="Content Placeholder 2"/>
          <p:cNvSpPr txBox="1">
            <a:spLocks/>
          </p:cNvSpPr>
          <p:nvPr/>
        </p:nvSpPr>
        <p:spPr bwMode="auto">
          <a:xfrm>
            <a:off x="228600" y="2057400"/>
            <a:ext cx="7010400" cy="533400"/>
          </a:xfrm>
          <a:prstGeom prst="rect">
            <a:avLst/>
          </a:prstGeom>
          <a:noFill/>
          <a:ln w="9525">
            <a:noFill/>
            <a:miter lim="800000"/>
            <a:headEnd/>
            <a:tailEnd/>
          </a:ln>
          <a:effectLst/>
        </p:spPr>
        <p:txBody>
          <a:bodyPr/>
          <a:lstStyle/>
          <a:p>
            <a:pPr marL="342900" indent="-342900" eaLnBrk="0" hangingPunct="0">
              <a:spcBef>
                <a:spcPct val="20000"/>
              </a:spcBef>
              <a:defRPr/>
            </a:pPr>
            <a:r>
              <a:rPr lang="en-US" sz="2200" u="sng" dirty="0">
                <a:latin typeface="+mj-lt"/>
              </a:rPr>
              <a:t>Our advice features </a:t>
            </a:r>
            <a:r>
              <a:rPr lang="en-US" sz="2200" u="sng" dirty="0" smtClean="0">
                <a:latin typeface="+mj-lt"/>
              </a:rPr>
              <a:t>transparency &amp; reproducibility</a:t>
            </a:r>
            <a:endParaRPr lang="en-US" sz="2200" kern="0" dirty="0">
              <a:latin typeface="+mn-lt"/>
            </a:endParaRPr>
          </a:p>
        </p:txBody>
      </p:sp>
      <p:sp>
        <p:nvSpPr>
          <p:cNvPr id="10" name="Content Placeholder 2"/>
          <p:cNvSpPr txBox="1">
            <a:spLocks/>
          </p:cNvSpPr>
          <p:nvPr/>
        </p:nvSpPr>
        <p:spPr bwMode="auto">
          <a:xfrm>
            <a:off x="304800" y="4419600"/>
            <a:ext cx="3124200" cy="7620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Does any uncertainty involve colliders?</a:t>
            </a:r>
          </a:p>
          <a:p>
            <a:pPr marL="285750" indent="-285750" eaLnBrk="0" hangingPunct="0">
              <a:spcBef>
                <a:spcPct val="20000"/>
              </a:spcBef>
              <a:defRPr/>
            </a:pPr>
            <a:endParaRPr lang="en-US" sz="2000" kern="0" dirty="0">
              <a:latin typeface="+mn-lt"/>
            </a:endParaRPr>
          </a:p>
        </p:txBody>
      </p:sp>
      <p:sp>
        <p:nvSpPr>
          <p:cNvPr id="12" name="Content Placeholder 2"/>
          <p:cNvSpPr txBox="1">
            <a:spLocks/>
          </p:cNvSpPr>
          <p:nvPr/>
        </p:nvSpPr>
        <p:spPr bwMode="auto">
          <a:xfrm>
            <a:off x="609600" y="5334000"/>
            <a:ext cx="838200" cy="7620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No</a:t>
            </a:r>
          </a:p>
          <a:p>
            <a:pPr marL="285750" indent="-285750" eaLnBrk="0" hangingPunct="0">
              <a:spcBef>
                <a:spcPct val="20000"/>
              </a:spcBef>
              <a:defRPr/>
            </a:pPr>
            <a:endParaRPr lang="en-US" sz="2000" kern="0" dirty="0">
              <a:latin typeface="+mn-lt"/>
            </a:endParaRPr>
          </a:p>
        </p:txBody>
      </p:sp>
      <p:sp>
        <p:nvSpPr>
          <p:cNvPr id="13" name="Content Placeholder 2"/>
          <p:cNvSpPr txBox="1">
            <a:spLocks/>
          </p:cNvSpPr>
          <p:nvPr/>
        </p:nvSpPr>
        <p:spPr bwMode="auto">
          <a:xfrm>
            <a:off x="1905000" y="5334000"/>
            <a:ext cx="838200" cy="3048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Yes</a:t>
            </a:r>
          </a:p>
          <a:p>
            <a:pPr marL="285750" indent="-285750" eaLnBrk="0" hangingPunct="0">
              <a:spcBef>
                <a:spcPct val="20000"/>
              </a:spcBef>
              <a:defRPr/>
            </a:pPr>
            <a:endParaRPr lang="en-US" sz="2000" kern="0" dirty="0">
              <a:latin typeface="+mn-lt"/>
            </a:endParaRPr>
          </a:p>
        </p:txBody>
      </p:sp>
      <p:sp>
        <p:nvSpPr>
          <p:cNvPr id="19" name="Content Placeholder 2"/>
          <p:cNvSpPr txBox="1">
            <a:spLocks/>
          </p:cNvSpPr>
          <p:nvPr/>
        </p:nvSpPr>
        <p:spPr bwMode="auto">
          <a:xfrm>
            <a:off x="152400" y="2514600"/>
            <a:ext cx="6858000" cy="533400"/>
          </a:xfrm>
          <a:prstGeom prst="rect">
            <a:avLst/>
          </a:prstGeom>
          <a:noFill/>
          <a:ln w="9525">
            <a:noFill/>
            <a:miter lim="800000"/>
            <a:headEnd/>
            <a:tailEnd/>
          </a:ln>
          <a:effectLst/>
        </p:spPr>
        <p:txBody>
          <a:bodyPr/>
          <a:lstStyle/>
          <a:p>
            <a:pPr marL="342900" indent="-342900" eaLnBrk="0" hangingPunct="0">
              <a:spcBef>
                <a:spcPct val="20000"/>
              </a:spcBef>
              <a:defRPr/>
            </a:pPr>
            <a:r>
              <a:rPr lang="en-US" sz="2200" dirty="0">
                <a:latin typeface="+mj-lt"/>
              </a:rPr>
              <a:t>Draw the different possible DAGs &amp; find the MSAS’s</a:t>
            </a:r>
            <a:endParaRPr lang="en-US" sz="2200" kern="0" dirty="0">
              <a:latin typeface="+mj-lt"/>
            </a:endParaRPr>
          </a:p>
        </p:txBody>
      </p:sp>
      <p:cxnSp>
        <p:nvCxnSpPr>
          <p:cNvPr id="21" name="Straight Arrow Connector 20"/>
          <p:cNvCxnSpPr>
            <a:cxnSpLocks noChangeShapeType="1"/>
          </p:cNvCxnSpPr>
          <p:nvPr/>
        </p:nvCxnSpPr>
        <p:spPr bwMode="auto">
          <a:xfrm flipH="1">
            <a:off x="2057400" y="2895600"/>
            <a:ext cx="1447800" cy="381000"/>
          </a:xfrm>
          <a:prstGeom prst="straightConnector1">
            <a:avLst/>
          </a:prstGeom>
          <a:noFill/>
          <a:ln w="9525" algn="ctr">
            <a:solidFill>
              <a:schemeClr val="tx1"/>
            </a:solidFill>
            <a:round/>
            <a:headEnd/>
            <a:tailEnd type="arrow" w="med" len="med"/>
          </a:ln>
        </p:spPr>
      </p:cxnSp>
      <p:cxnSp>
        <p:nvCxnSpPr>
          <p:cNvPr id="22" name="Straight Arrow Connector 21"/>
          <p:cNvCxnSpPr>
            <a:cxnSpLocks noChangeShapeType="1"/>
          </p:cNvCxnSpPr>
          <p:nvPr/>
        </p:nvCxnSpPr>
        <p:spPr bwMode="auto">
          <a:xfrm>
            <a:off x="3505200" y="2895600"/>
            <a:ext cx="1447800" cy="457200"/>
          </a:xfrm>
          <a:prstGeom prst="straightConnector1">
            <a:avLst/>
          </a:prstGeom>
          <a:noFill/>
          <a:ln w="9525" algn="ctr">
            <a:solidFill>
              <a:schemeClr val="tx1"/>
            </a:solidFill>
            <a:round/>
            <a:headEnd/>
            <a:tailEnd type="arrow" w="med" len="med"/>
          </a:ln>
        </p:spPr>
      </p:cxnSp>
      <p:sp>
        <p:nvSpPr>
          <p:cNvPr id="24" name="Content Placeholder 2"/>
          <p:cNvSpPr txBox="1">
            <a:spLocks/>
          </p:cNvSpPr>
          <p:nvPr/>
        </p:nvSpPr>
        <p:spPr bwMode="auto">
          <a:xfrm>
            <a:off x="304800" y="3352800"/>
            <a:ext cx="2667000" cy="914400"/>
          </a:xfrm>
          <a:prstGeom prst="rect">
            <a:avLst/>
          </a:prstGeom>
          <a:noFill/>
          <a:ln w="9525">
            <a:noFill/>
            <a:miter lim="800000"/>
            <a:headEnd/>
            <a:tailEnd/>
          </a:ln>
          <a:effectLst/>
        </p:spPr>
        <p:txBody>
          <a:bodyPr/>
          <a:lstStyle/>
          <a:p>
            <a:pPr marL="285750" indent="-285750" eaLnBrk="0" hangingPunct="0">
              <a:spcBef>
                <a:spcPct val="20000"/>
              </a:spcBef>
              <a:defRPr/>
            </a:pPr>
            <a:r>
              <a:rPr lang="en-US" sz="2000" dirty="0">
                <a:latin typeface="+mj-lt"/>
              </a:rPr>
              <a:t>No common MSAS’s across the DAGs</a:t>
            </a:r>
            <a:endParaRPr lang="en-US" sz="2000" kern="0" dirty="0">
              <a:latin typeface="+mj-lt"/>
            </a:endParaRPr>
          </a:p>
        </p:txBody>
      </p:sp>
      <p:sp>
        <p:nvSpPr>
          <p:cNvPr id="26" name="TextBox 25"/>
          <p:cNvSpPr txBox="1"/>
          <p:nvPr/>
        </p:nvSpPr>
        <p:spPr>
          <a:xfrm>
            <a:off x="304800" y="6172200"/>
            <a:ext cx="6019800" cy="1016000"/>
          </a:xfrm>
          <a:prstGeom prst="rect">
            <a:avLst/>
          </a:prstGeom>
          <a:noFill/>
        </p:spPr>
        <p:txBody>
          <a:bodyPr>
            <a:spAutoFit/>
          </a:bodyPr>
          <a:lstStyle/>
          <a:p>
            <a:pPr eaLnBrk="0" hangingPunct="0">
              <a:defRPr/>
            </a:pPr>
            <a:r>
              <a:rPr lang="en-US" sz="2000" dirty="0">
                <a:latin typeface="+mj-lt"/>
              </a:rPr>
              <a:t>Determine adjusted estimate that includes </a:t>
            </a:r>
            <a:r>
              <a:rPr lang="en-US" sz="2000" u="sng" dirty="0">
                <a:latin typeface="+mj-lt"/>
              </a:rPr>
              <a:t>all</a:t>
            </a:r>
            <a:r>
              <a:rPr lang="en-US" sz="2000" dirty="0">
                <a:latin typeface="+mj-lt"/>
              </a:rPr>
              <a:t> of the uncertain relationships (all of the B list variables).  Consider this “maximally adjusted”. </a:t>
            </a:r>
          </a:p>
        </p:txBody>
      </p:sp>
      <p:sp>
        <p:nvSpPr>
          <p:cNvPr id="27" name="TextBox 26"/>
          <p:cNvSpPr txBox="1"/>
          <p:nvPr/>
        </p:nvSpPr>
        <p:spPr>
          <a:xfrm>
            <a:off x="304800" y="7358063"/>
            <a:ext cx="6324600" cy="1938337"/>
          </a:xfrm>
          <a:prstGeom prst="rect">
            <a:avLst/>
          </a:prstGeom>
          <a:noFill/>
        </p:spPr>
        <p:txBody>
          <a:bodyPr>
            <a:spAutoFit/>
          </a:bodyPr>
          <a:lstStyle/>
          <a:p>
            <a:pPr eaLnBrk="0" hangingPunct="0">
              <a:defRPr/>
            </a:pPr>
            <a:r>
              <a:rPr lang="en-US" sz="2000" kern="0" dirty="0">
                <a:latin typeface="+mj-lt"/>
              </a:rPr>
              <a:t>One by one, recalculate adjusted estimate without one of the B list variables.  Drop the B list variable if its exclusion results in an estimate no more than some threshold (e.g., 5% to 10%) away from maximally adjusted estimate.  Stop when no more B list variables can be dropped.</a:t>
            </a:r>
            <a:endParaRPr lang="en-US" sz="2000" dirty="0">
              <a:latin typeface="+mj-lt"/>
            </a:endParaRPr>
          </a:p>
        </p:txBody>
      </p:sp>
      <p:sp>
        <p:nvSpPr>
          <p:cNvPr id="28" name="Content Placeholder 2"/>
          <p:cNvSpPr txBox="1">
            <a:spLocks/>
          </p:cNvSpPr>
          <p:nvPr/>
        </p:nvSpPr>
        <p:spPr bwMode="auto">
          <a:xfrm>
            <a:off x="2819400" y="5181600"/>
            <a:ext cx="1143000" cy="685800"/>
          </a:xfrm>
          <a:prstGeom prst="rect">
            <a:avLst/>
          </a:prstGeom>
          <a:noFill/>
          <a:ln w="9525">
            <a:noFill/>
            <a:miter lim="800000"/>
            <a:headEnd/>
            <a:tailEnd/>
          </a:ln>
          <a:effectLst/>
        </p:spPr>
        <p:txBody>
          <a:bodyPr/>
          <a:lstStyle/>
          <a:p>
            <a:pPr marL="342900" indent="-342900" algn="r" eaLnBrk="0" hangingPunct="0">
              <a:spcBef>
                <a:spcPct val="20000"/>
              </a:spcBef>
              <a:defRPr/>
            </a:pPr>
            <a:r>
              <a:rPr lang="en-US" sz="2000" kern="0" dirty="0">
                <a:latin typeface="+mn-lt"/>
              </a:rPr>
              <a:t>Next slide</a:t>
            </a:r>
          </a:p>
          <a:p>
            <a:pPr marL="285750" indent="-285750" algn="r" eaLnBrk="0" hangingPunct="0">
              <a:spcBef>
                <a:spcPct val="20000"/>
              </a:spcBef>
              <a:defRPr/>
            </a:pPr>
            <a:endParaRPr lang="en-US" sz="2000" kern="0" dirty="0">
              <a:latin typeface="+mn-lt"/>
            </a:endParaRPr>
          </a:p>
        </p:txBody>
      </p:sp>
      <p:sp>
        <p:nvSpPr>
          <p:cNvPr id="38" name="Content Placeholder 2"/>
          <p:cNvSpPr txBox="1">
            <a:spLocks/>
          </p:cNvSpPr>
          <p:nvPr/>
        </p:nvSpPr>
        <p:spPr bwMode="auto">
          <a:xfrm>
            <a:off x="5257800" y="5410200"/>
            <a:ext cx="838200" cy="3048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Done</a:t>
            </a:r>
          </a:p>
          <a:p>
            <a:pPr marL="285750" indent="-285750" eaLnBrk="0" hangingPunct="0">
              <a:spcBef>
                <a:spcPct val="20000"/>
              </a:spcBef>
              <a:defRPr/>
            </a:pPr>
            <a:endParaRPr lang="en-US" sz="2000" kern="0" dirty="0">
              <a:latin typeface="+mn-lt"/>
            </a:endParaRPr>
          </a:p>
        </p:txBody>
      </p:sp>
      <p:cxnSp>
        <p:nvCxnSpPr>
          <p:cNvPr id="40" name="Straight Arrow Connector 39"/>
          <p:cNvCxnSpPr>
            <a:cxnSpLocks noChangeShapeType="1"/>
          </p:cNvCxnSpPr>
          <p:nvPr/>
        </p:nvCxnSpPr>
        <p:spPr bwMode="auto">
          <a:xfrm>
            <a:off x="5638800" y="4038600"/>
            <a:ext cx="0" cy="381000"/>
          </a:xfrm>
          <a:prstGeom prst="straightConnector1">
            <a:avLst/>
          </a:prstGeom>
          <a:noFill/>
          <a:ln w="9525" algn="ctr">
            <a:solidFill>
              <a:schemeClr val="tx1"/>
            </a:solidFill>
            <a:round/>
            <a:headEnd/>
            <a:tailEnd type="arrow" w="med" len="med"/>
          </a:ln>
        </p:spPr>
      </p:cxnSp>
      <p:cxnSp>
        <p:nvCxnSpPr>
          <p:cNvPr id="47" name="Straight Arrow Connector 46"/>
          <p:cNvCxnSpPr>
            <a:cxnSpLocks noChangeShapeType="1"/>
          </p:cNvCxnSpPr>
          <p:nvPr/>
        </p:nvCxnSpPr>
        <p:spPr bwMode="auto">
          <a:xfrm>
            <a:off x="5638800" y="5105400"/>
            <a:ext cx="0" cy="381000"/>
          </a:xfrm>
          <a:prstGeom prst="straightConnector1">
            <a:avLst/>
          </a:prstGeom>
          <a:noFill/>
          <a:ln w="9525" algn="ctr">
            <a:solidFill>
              <a:schemeClr val="tx1"/>
            </a:solidFill>
            <a:round/>
            <a:headEnd/>
            <a:tailEnd type="arrow" w="med" len="med"/>
          </a:ln>
        </p:spPr>
      </p:cxnSp>
      <p:cxnSp>
        <p:nvCxnSpPr>
          <p:cNvPr id="48" name="Straight Arrow Connector 47"/>
          <p:cNvCxnSpPr>
            <a:cxnSpLocks noChangeShapeType="1"/>
          </p:cNvCxnSpPr>
          <p:nvPr/>
        </p:nvCxnSpPr>
        <p:spPr bwMode="auto">
          <a:xfrm flipH="1">
            <a:off x="1143000" y="5105400"/>
            <a:ext cx="381000" cy="304800"/>
          </a:xfrm>
          <a:prstGeom prst="straightConnector1">
            <a:avLst/>
          </a:prstGeom>
          <a:noFill/>
          <a:ln w="9525" algn="ctr">
            <a:solidFill>
              <a:schemeClr val="tx1"/>
            </a:solidFill>
            <a:round/>
            <a:headEnd/>
            <a:tailEnd type="arrow" w="med" len="med"/>
          </a:ln>
        </p:spPr>
      </p:cxnSp>
      <p:cxnSp>
        <p:nvCxnSpPr>
          <p:cNvPr id="49" name="Straight Arrow Connector 48"/>
          <p:cNvCxnSpPr>
            <a:cxnSpLocks noChangeShapeType="1"/>
          </p:cNvCxnSpPr>
          <p:nvPr/>
        </p:nvCxnSpPr>
        <p:spPr bwMode="auto">
          <a:xfrm>
            <a:off x="1524000" y="5105400"/>
            <a:ext cx="457200" cy="304800"/>
          </a:xfrm>
          <a:prstGeom prst="straightConnector1">
            <a:avLst/>
          </a:prstGeom>
          <a:noFill/>
          <a:ln w="9525" algn="ctr">
            <a:solidFill>
              <a:schemeClr val="tx1"/>
            </a:solidFill>
            <a:round/>
            <a:headEnd/>
            <a:tailEnd type="arrow" w="med" len="med"/>
          </a:ln>
        </p:spPr>
      </p:cxnSp>
      <p:cxnSp>
        <p:nvCxnSpPr>
          <p:cNvPr id="50" name="Straight Arrow Connector 49"/>
          <p:cNvCxnSpPr>
            <a:cxnSpLocks noChangeShapeType="1"/>
          </p:cNvCxnSpPr>
          <p:nvPr/>
        </p:nvCxnSpPr>
        <p:spPr bwMode="auto">
          <a:xfrm>
            <a:off x="2590800" y="5562600"/>
            <a:ext cx="609600" cy="0"/>
          </a:xfrm>
          <a:prstGeom prst="straightConnector1">
            <a:avLst/>
          </a:prstGeom>
          <a:noFill/>
          <a:ln w="9525" algn="ctr">
            <a:solidFill>
              <a:schemeClr val="tx1"/>
            </a:solidFill>
            <a:round/>
            <a:headEnd/>
            <a:tailEnd type="arrow" w="med" len="med"/>
          </a:ln>
        </p:spPr>
      </p:cxnSp>
      <p:cxnSp>
        <p:nvCxnSpPr>
          <p:cNvPr id="54" name="Straight Arrow Connector 53"/>
          <p:cNvCxnSpPr>
            <a:cxnSpLocks noChangeShapeType="1"/>
          </p:cNvCxnSpPr>
          <p:nvPr/>
        </p:nvCxnSpPr>
        <p:spPr bwMode="auto">
          <a:xfrm>
            <a:off x="1600200" y="4038600"/>
            <a:ext cx="0" cy="381000"/>
          </a:xfrm>
          <a:prstGeom prst="straightConnector1">
            <a:avLst/>
          </a:prstGeom>
          <a:noFill/>
          <a:ln w="9525" algn="ctr">
            <a:solidFill>
              <a:schemeClr val="tx1"/>
            </a:solidFill>
            <a:round/>
            <a:headEnd/>
            <a:tailEnd type="arrow" w="med" len="med"/>
          </a:ln>
        </p:spPr>
      </p:cxnSp>
      <p:cxnSp>
        <p:nvCxnSpPr>
          <p:cNvPr id="60" name="Straight Arrow Connector 59"/>
          <p:cNvCxnSpPr>
            <a:cxnSpLocks noChangeShapeType="1"/>
          </p:cNvCxnSpPr>
          <p:nvPr/>
        </p:nvCxnSpPr>
        <p:spPr bwMode="auto">
          <a:xfrm>
            <a:off x="838200" y="5715000"/>
            <a:ext cx="0" cy="381000"/>
          </a:xfrm>
          <a:prstGeom prst="straightConnector1">
            <a:avLst/>
          </a:prstGeom>
          <a:noFill/>
          <a:ln w="9525" algn="ctr">
            <a:solidFill>
              <a:schemeClr val="tx1"/>
            </a:solidFill>
            <a:round/>
            <a:headEnd/>
            <a:tailEnd type="arrow" w="med" len="med"/>
          </a:ln>
        </p:spPr>
      </p:cxnSp>
      <p:cxnSp>
        <p:nvCxnSpPr>
          <p:cNvPr id="61" name="Straight Arrow Connector 60"/>
          <p:cNvCxnSpPr>
            <a:cxnSpLocks noChangeShapeType="1"/>
          </p:cNvCxnSpPr>
          <p:nvPr/>
        </p:nvCxnSpPr>
        <p:spPr bwMode="auto">
          <a:xfrm>
            <a:off x="838200" y="7086600"/>
            <a:ext cx="0" cy="381000"/>
          </a:xfrm>
          <a:prstGeom prst="straightConnector1">
            <a:avLst/>
          </a:prstGeom>
          <a:noFill/>
          <a:ln w="9525" algn="ctr">
            <a:solidFill>
              <a:schemeClr val="tx1"/>
            </a:solidFill>
            <a:round/>
            <a:headEnd/>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9" grpId="0"/>
      <p:bldP spid="10" grpId="0"/>
      <p:bldP spid="12" grpId="0"/>
      <p:bldP spid="13" grpId="0"/>
      <p:bldP spid="19" grpId="0"/>
      <p:bldP spid="24" grpId="0"/>
      <p:bldP spid="26" grpId="0"/>
      <p:bldP spid="27" grpId="0"/>
      <p:bldP spid="28" grpId="0"/>
      <p:bldP spid="3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title"/>
          </p:nvPr>
        </p:nvSpPr>
        <p:spPr>
          <a:xfrm>
            <a:off x="304800" y="152400"/>
            <a:ext cx="6096000" cy="747713"/>
          </a:xfrm>
        </p:spPr>
        <p:txBody>
          <a:bodyPr/>
          <a:lstStyle/>
          <a:p>
            <a:r>
              <a:rPr lang="en-US" altLang="en-US" smtClean="0"/>
              <a:t>How to handle multiple areas of uncertainty in complex DAGs?</a:t>
            </a:r>
          </a:p>
        </p:txBody>
      </p:sp>
      <p:sp>
        <p:nvSpPr>
          <p:cNvPr id="4" name="Content Placeholder 2"/>
          <p:cNvSpPr txBox="1">
            <a:spLocks/>
          </p:cNvSpPr>
          <p:nvPr/>
        </p:nvSpPr>
        <p:spPr bwMode="auto">
          <a:xfrm>
            <a:off x="3352800" y="1905000"/>
            <a:ext cx="3276600" cy="914400"/>
          </a:xfrm>
          <a:prstGeom prst="rect">
            <a:avLst/>
          </a:prstGeom>
          <a:noFill/>
          <a:ln w="9525">
            <a:noFill/>
            <a:miter lim="800000"/>
            <a:headEnd/>
            <a:tailEnd/>
          </a:ln>
          <a:effectLst/>
        </p:spPr>
        <p:txBody>
          <a:bodyPr/>
          <a:lstStyle/>
          <a:p>
            <a:pPr marL="285750" indent="-285750" algn="r" eaLnBrk="0" hangingPunct="0">
              <a:spcBef>
                <a:spcPct val="20000"/>
              </a:spcBef>
              <a:defRPr/>
            </a:pPr>
            <a:r>
              <a:rPr lang="en-US" sz="2000" dirty="0">
                <a:latin typeface="+mj-lt"/>
              </a:rPr>
              <a:t>Common MSAS’s present across the DAGs</a:t>
            </a:r>
            <a:endParaRPr lang="en-US" sz="2000" kern="0" dirty="0">
              <a:latin typeface="+mj-lt"/>
            </a:endParaRPr>
          </a:p>
        </p:txBody>
      </p:sp>
      <p:sp>
        <p:nvSpPr>
          <p:cNvPr id="5" name="Content Placeholder 2"/>
          <p:cNvSpPr txBox="1">
            <a:spLocks/>
          </p:cNvSpPr>
          <p:nvPr/>
        </p:nvSpPr>
        <p:spPr bwMode="auto">
          <a:xfrm>
            <a:off x="4267200" y="2971800"/>
            <a:ext cx="2362200" cy="762000"/>
          </a:xfrm>
          <a:prstGeom prst="rect">
            <a:avLst/>
          </a:prstGeom>
          <a:noFill/>
          <a:ln w="9525">
            <a:noFill/>
            <a:miter lim="800000"/>
            <a:headEnd/>
            <a:tailEnd/>
          </a:ln>
          <a:effectLst/>
        </p:spPr>
        <p:txBody>
          <a:bodyPr/>
          <a:lstStyle/>
          <a:p>
            <a:pPr marL="342900" indent="-342900" algn="r" eaLnBrk="0" hangingPunct="0">
              <a:spcBef>
                <a:spcPct val="20000"/>
              </a:spcBef>
              <a:defRPr/>
            </a:pPr>
            <a:r>
              <a:rPr lang="en-US" sz="2000" kern="0" dirty="0">
                <a:latin typeface="+mn-lt"/>
              </a:rPr>
              <a:t>Adjust for the common MSAS</a:t>
            </a:r>
          </a:p>
          <a:p>
            <a:pPr marL="285750" indent="-285750" algn="r" eaLnBrk="0" hangingPunct="0">
              <a:spcBef>
                <a:spcPct val="20000"/>
              </a:spcBef>
              <a:defRPr/>
            </a:pPr>
            <a:endParaRPr lang="en-US" sz="2000" kern="0" dirty="0">
              <a:latin typeface="+mn-lt"/>
            </a:endParaRPr>
          </a:p>
        </p:txBody>
      </p:sp>
      <p:sp>
        <p:nvSpPr>
          <p:cNvPr id="10" name="Content Placeholder 2"/>
          <p:cNvSpPr txBox="1">
            <a:spLocks/>
          </p:cNvSpPr>
          <p:nvPr/>
        </p:nvSpPr>
        <p:spPr bwMode="auto">
          <a:xfrm>
            <a:off x="304800" y="2971800"/>
            <a:ext cx="3124200" cy="7620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solidFill>
                  <a:srgbClr val="FF0000"/>
                </a:solidFill>
                <a:latin typeface="+mn-lt"/>
              </a:rPr>
              <a:t>Does any uncertainty involve colliders?</a:t>
            </a:r>
          </a:p>
          <a:p>
            <a:pPr marL="285750" indent="-285750" eaLnBrk="0" hangingPunct="0">
              <a:spcBef>
                <a:spcPct val="20000"/>
              </a:spcBef>
              <a:defRPr/>
            </a:pPr>
            <a:endParaRPr lang="en-US" sz="2000" kern="0" dirty="0">
              <a:latin typeface="+mn-lt"/>
            </a:endParaRPr>
          </a:p>
        </p:txBody>
      </p:sp>
      <p:sp>
        <p:nvSpPr>
          <p:cNvPr id="12" name="Content Placeholder 2"/>
          <p:cNvSpPr txBox="1">
            <a:spLocks/>
          </p:cNvSpPr>
          <p:nvPr/>
        </p:nvSpPr>
        <p:spPr bwMode="auto">
          <a:xfrm>
            <a:off x="609600" y="3886200"/>
            <a:ext cx="838200" cy="7620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No</a:t>
            </a:r>
          </a:p>
          <a:p>
            <a:pPr marL="285750" indent="-285750" eaLnBrk="0" hangingPunct="0">
              <a:spcBef>
                <a:spcPct val="20000"/>
              </a:spcBef>
              <a:defRPr/>
            </a:pPr>
            <a:endParaRPr lang="en-US" sz="2000" kern="0" dirty="0">
              <a:latin typeface="+mn-lt"/>
            </a:endParaRPr>
          </a:p>
        </p:txBody>
      </p:sp>
      <p:sp>
        <p:nvSpPr>
          <p:cNvPr id="13" name="Content Placeholder 2"/>
          <p:cNvSpPr txBox="1">
            <a:spLocks/>
          </p:cNvSpPr>
          <p:nvPr/>
        </p:nvSpPr>
        <p:spPr bwMode="auto">
          <a:xfrm>
            <a:off x="1905000" y="3886200"/>
            <a:ext cx="838200" cy="3048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solidFill>
                  <a:srgbClr val="FF0000"/>
                </a:solidFill>
                <a:latin typeface="+mn-lt"/>
              </a:rPr>
              <a:t>Yes</a:t>
            </a:r>
          </a:p>
          <a:p>
            <a:pPr marL="285750" indent="-285750" eaLnBrk="0" hangingPunct="0">
              <a:spcBef>
                <a:spcPct val="20000"/>
              </a:spcBef>
              <a:defRPr/>
            </a:pPr>
            <a:endParaRPr lang="en-US" sz="2000" kern="0" dirty="0">
              <a:latin typeface="+mn-lt"/>
            </a:endParaRPr>
          </a:p>
        </p:txBody>
      </p:sp>
      <p:sp>
        <p:nvSpPr>
          <p:cNvPr id="16" name="Content Placeholder 2"/>
          <p:cNvSpPr txBox="1">
            <a:spLocks/>
          </p:cNvSpPr>
          <p:nvPr/>
        </p:nvSpPr>
        <p:spPr bwMode="auto">
          <a:xfrm>
            <a:off x="304800" y="8915400"/>
            <a:ext cx="6553200" cy="7620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solidFill>
                  <a:srgbClr val="FF0000"/>
                </a:solidFill>
                <a:latin typeface="+mn-lt"/>
              </a:rPr>
              <a:t>Additional approaches in BIOSTAT 208 and 209</a:t>
            </a:r>
          </a:p>
          <a:p>
            <a:pPr marL="285750" indent="-285750" eaLnBrk="0" hangingPunct="0">
              <a:spcBef>
                <a:spcPct val="20000"/>
              </a:spcBef>
              <a:defRPr/>
            </a:pPr>
            <a:endParaRPr lang="en-US" sz="2000" kern="0" dirty="0">
              <a:latin typeface="+mn-lt"/>
            </a:endParaRPr>
          </a:p>
        </p:txBody>
      </p:sp>
      <p:sp>
        <p:nvSpPr>
          <p:cNvPr id="17" name="Content Placeholder 2"/>
          <p:cNvSpPr txBox="1">
            <a:spLocks/>
          </p:cNvSpPr>
          <p:nvPr/>
        </p:nvSpPr>
        <p:spPr bwMode="auto">
          <a:xfrm>
            <a:off x="8153400" y="4648200"/>
            <a:ext cx="4114800" cy="762000"/>
          </a:xfrm>
          <a:prstGeom prst="rect">
            <a:avLst/>
          </a:prstGeom>
          <a:noFill/>
          <a:ln w="9525">
            <a:noFill/>
            <a:miter lim="800000"/>
            <a:headEnd/>
            <a:tailEnd/>
          </a:ln>
          <a:effectLst/>
        </p:spPr>
        <p:txBody>
          <a:bodyPr/>
          <a:lstStyle/>
          <a:p>
            <a:pPr marL="285750" indent="-285750" eaLnBrk="0" hangingPunct="0">
              <a:spcBef>
                <a:spcPct val="20000"/>
              </a:spcBef>
              <a:defRPr/>
            </a:pPr>
            <a:endParaRPr lang="en-US" sz="2000" kern="0" dirty="0">
              <a:latin typeface="+mn-lt"/>
            </a:endParaRPr>
          </a:p>
        </p:txBody>
      </p:sp>
      <p:sp>
        <p:nvSpPr>
          <p:cNvPr id="19" name="Content Placeholder 2"/>
          <p:cNvSpPr txBox="1">
            <a:spLocks/>
          </p:cNvSpPr>
          <p:nvPr/>
        </p:nvSpPr>
        <p:spPr bwMode="auto">
          <a:xfrm>
            <a:off x="152400" y="1066800"/>
            <a:ext cx="6858000" cy="533400"/>
          </a:xfrm>
          <a:prstGeom prst="rect">
            <a:avLst/>
          </a:prstGeom>
          <a:noFill/>
          <a:ln w="9525">
            <a:noFill/>
            <a:miter lim="800000"/>
            <a:headEnd/>
            <a:tailEnd/>
          </a:ln>
          <a:effectLst/>
        </p:spPr>
        <p:txBody>
          <a:bodyPr/>
          <a:lstStyle/>
          <a:p>
            <a:pPr marL="342900" indent="-342900" eaLnBrk="0" hangingPunct="0">
              <a:spcBef>
                <a:spcPct val="20000"/>
              </a:spcBef>
              <a:defRPr/>
            </a:pPr>
            <a:r>
              <a:rPr lang="en-US" sz="2200" dirty="0">
                <a:latin typeface="+mj-lt"/>
              </a:rPr>
              <a:t>Draw the different possible DAGs &amp; find the MSAS’s</a:t>
            </a:r>
            <a:endParaRPr lang="en-US" sz="2200" kern="0" dirty="0">
              <a:latin typeface="+mj-lt"/>
            </a:endParaRPr>
          </a:p>
        </p:txBody>
      </p:sp>
      <p:cxnSp>
        <p:nvCxnSpPr>
          <p:cNvPr id="161802" name="Straight Arrow Connector 20"/>
          <p:cNvCxnSpPr>
            <a:cxnSpLocks noChangeShapeType="1"/>
          </p:cNvCxnSpPr>
          <p:nvPr/>
        </p:nvCxnSpPr>
        <p:spPr bwMode="auto">
          <a:xfrm flipH="1">
            <a:off x="2057400" y="1447800"/>
            <a:ext cx="1447800" cy="381000"/>
          </a:xfrm>
          <a:prstGeom prst="straightConnector1">
            <a:avLst/>
          </a:prstGeom>
          <a:noFill/>
          <a:ln w="9525" algn="ctr">
            <a:solidFill>
              <a:schemeClr val="tx1"/>
            </a:solidFill>
            <a:round/>
            <a:headEnd/>
            <a:tailEnd type="arrow" w="med" len="med"/>
          </a:ln>
        </p:spPr>
      </p:cxnSp>
      <p:cxnSp>
        <p:nvCxnSpPr>
          <p:cNvPr id="161803" name="Straight Arrow Connector 21"/>
          <p:cNvCxnSpPr>
            <a:cxnSpLocks noChangeShapeType="1"/>
          </p:cNvCxnSpPr>
          <p:nvPr/>
        </p:nvCxnSpPr>
        <p:spPr bwMode="auto">
          <a:xfrm>
            <a:off x="3505200" y="1447800"/>
            <a:ext cx="1447800" cy="457200"/>
          </a:xfrm>
          <a:prstGeom prst="straightConnector1">
            <a:avLst/>
          </a:prstGeom>
          <a:noFill/>
          <a:ln w="9525" algn="ctr">
            <a:solidFill>
              <a:schemeClr val="tx1"/>
            </a:solidFill>
            <a:round/>
            <a:headEnd/>
            <a:tailEnd type="arrow" w="med" len="med"/>
          </a:ln>
        </p:spPr>
      </p:cxnSp>
      <p:sp>
        <p:nvSpPr>
          <p:cNvPr id="24" name="Content Placeholder 2"/>
          <p:cNvSpPr txBox="1">
            <a:spLocks/>
          </p:cNvSpPr>
          <p:nvPr/>
        </p:nvSpPr>
        <p:spPr bwMode="auto">
          <a:xfrm>
            <a:off x="457200" y="1905000"/>
            <a:ext cx="2514600" cy="914400"/>
          </a:xfrm>
          <a:prstGeom prst="rect">
            <a:avLst/>
          </a:prstGeom>
          <a:noFill/>
          <a:ln w="9525">
            <a:noFill/>
            <a:miter lim="800000"/>
            <a:headEnd/>
            <a:tailEnd/>
          </a:ln>
          <a:effectLst/>
        </p:spPr>
        <p:txBody>
          <a:bodyPr/>
          <a:lstStyle/>
          <a:p>
            <a:pPr marL="285750" indent="-285750" eaLnBrk="0" hangingPunct="0">
              <a:spcBef>
                <a:spcPct val="20000"/>
              </a:spcBef>
              <a:defRPr/>
            </a:pPr>
            <a:r>
              <a:rPr lang="en-US" sz="2000" dirty="0">
                <a:latin typeface="+mj-lt"/>
              </a:rPr>
              <a:t>No common MSASs across the DAGs</a:t>
            </a:r>
            <a:endParaRPr lang="en-US" sz="2000" kern="0" dirty="0">
              <a:latin typeface="+mj-lt"/>
            </a:endParaRPr>
          </a:p>
        </p:txBody>
      </p:sp>
      <p:sp>
        <p:nvSpPr>
          <p:cNvPr id="26" name="TextBox 25"/>
          <p:cNvSpPr txBox="1"/>
          <p:nvPr/>
        </p:nvSpPr>
        <p:spPr>
          <a:xfrm>
            <a:off x="152400" y="5105400"/>
            <a:ext cx="6629400" cy="400050"/>
          </a:xfrm>
          <a:prstGeom prst="rect">
            <a:avLst/>
          </a:prstGeom>
          <a:noFill/>
        </p:spPr>
        <p:txBody>
          <a:bodyPr>
            <a:spAutoFit/>
          </a:bodyPr>
          <a:lstStyle/>
          <a:p>
            <a:pPr eaLnBrk="0" hangingPunct="0">
              <a:defRPr/>
            </a:pPr>
            <a:r>
              <a:rPr lang="en-US" sz="2000" kern="0" dirty="0">
                <a:latin typeface="+mj-lt"/>
              </a:rPr>
              <a:t>If necessary, reduce # of DAGs to some reasonable #</a:t>
            </a:r>
            <a:endParaRPr lang="en-US" sz="2000" dirty="0">
              <a:latin typeface="+mj-lt"/>
            </a:endParaRPr>
          </a:p>
        </p:txBody>
      </p:sp>
      <p:sp>
        <p:nvSpPr>
          <p:cNvPr id="38" name="Content Placeholder 2"/>
          <p:cNvSpPr txBox="1">
            <a:spLocks/>
          </p:cNvSpPr>
          <p:nvPr/>
        </p:nvSpPr>
        <p:spPr bwMode="auto">
          <a:xfrm>
            <a:off x="5257800" y="3962400"/>
            <a:ext cx="838200" cy="3048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Done</a:t>
            </a:r>
          </a:p>
          <a:p>
            <a:pPr marL="285750" indent="-285750" eaLnBrk="0" hangingPunct="0">
              <a:spcBef>
                <a:spcPct val="20000"/>
              </a:spcBef>
              <a:defRPr/>
            </a:pPr>
            <a:endParaRPr lang="en-US" sz="2000" kern="0" dirty="0">
              <a:latin typeface="+mn-lt"/>
            </a:endParaRPr>
          </a:p>
        </p:txBody>
      </p:sp>
      <p:cxnSp>
        <p:nvCxnSpPr>
          <p:cNvPr id="161807" name="Straight Arrow Connector 39"/>
          <p:cNvCxnSpPr>
            <a:cxnSpLocks noChangeShapeType="1"/>
          </p:cNvCxnSpPr>
          <p:nvPr/>
        </p:nvCxnSpPr>
        <p:spPr bwMode="auto">
          <a:xfrm>
            <a:off x="5638800" y="2590800"/>
            <a:ext cx="0" cy="381000"/>
          </a:xfrm>
          <a:prstGeom prst="straightConnector1">
            <a:avLst/>
          </a:prstGeom>
          <a:noFill/>
          <a:ln w="9525" algn="ctr">
            <a:solidFill>
              <a:schemeClr val="tx1"/>
            </a:solidFill>
            <a:round/>
            <a:headEnd/>
            <a:tailEnd type="arrow" w="med" len="med"/>
          </a:ln>
        </p:spPr>
      </p:cxnSp>
      <p:cxnSp>
        <p:nvCxnSpPr>
          <p:cNvPr id="161808" name="Straight Arrow Connector 46"/>
          <p:cNvCxnSpPr>
            <a:cxnSpLocks noChangeShapeType="1"/>
          </p:cNvCxnSpPr>
          <p:nvPr/>
        </p:nvCxnSpPr>
        <p:spPr bwMode="auto">
          <a:xfrm>
            <a:off x="5638800" y="3657600"/>
            <a:ext cx="0" cy="381000"/>
          </a:xfrm>
          <a:prstGeom prst="straightConnector1">
            <a:avLst/>
          </a:prstGeom>
          <a:noFill/>
          <a:ln w="9525" algn="ctr">
            <a:solidFill>
              <a:schemeClr val="tx1"/>
            </a:solidFill>
            <a:round/>
            <a:headEnd/>
            <a:tailEnd type="arrow" w="med" len="med"/>
          </a:ln>
        </p:spPr>
      </p:cxnSp>
      <p:cxnSp>
        <p:nvCxnSpPr>
          <p:cNvPr id="161809" name="Straight Arrow Connector 47"/>
          <p:cNvCxnSpPr>
            <a:cxnSpLocks noChangeShapeType="1"/>
          </p:cNvCxnSpPr>
          <p:nvPr/>
        </p:nvCxnSpPr>
        <p:spPr bwMode="auto">
          <a:xfrm flipH="1">
            <a:off x="1143000" y="3657600"/>
            <a:ext cx="381000" cy="304800"/>
          </a:xfrm>
          <a:prstGeom prst="straightConnector1">
            <a:avLst/>
          </a:prstGeom>
          <a:noFill/>
          <a:ln w="9525" algn="ctr">
            <a:solidFill>
              <a:schemeClr val="tx1"/>
            </a:solidFill>
            <a:round/>
            <a:headEnd/>
            <a:tailEnd type="arrow" w="med" len="med"/>
          </a:ln>
        </p:spPr>
      </p:cxnSp>
      <p:cxnSp>
        <p:nvCxnSpPr>
          <p:cNvPr id="161810" name="Straight Arrow Connector 48"/>
          <p:cNvCxnSpPr>
            <a:cxnSpLocks noChangeShapeType="1"/>
          </p:cNvCxnSpPr>
          <p:nvPr/>
        </p:nvCxnSpPr>
        <p:spPr bwMode="auto">
          <a:xfrm>
            <a:off x="1524000" y="3657600"/>
            <a:ext cx="457200" cy="304800"/>
          </a:xfrm>
          <a:prstGeom prst="straightConnector1">
            <a:avLst/>
          </a:prstGeom>
          <a:noFill/>
          <a:ln w="9525" algn="ctr">
            <a:solidFill>
              <a:schemeClr val="tx1"/>
            </a:solidFill>
            <a:round/>
            <a:headEnd/>
            <a:tailEnd type="arrow" w="med" len="med"/>
          </a:ln>
        </p:spPr>
      </p:cxnSp>
      <p:cxnSp>
        <p:nvCxnSpPr>
          <p:cNvPr id="50" name="Straight Arrow Connector 49"/>
          <p:cNvCxnSpPr>
            <a:cxnSpLocks noChangeShapeType="1"/>
          </p:cNvCxnSpPr>
          <p:nvPr/>
        </p:nvCxnSpPr>
        <p:spPr bwMode="auto">
          <a:xfrm>
            <a:off x="2209800" y="4267200"/>
            <a:ext cx="0" cy="762000"/>
          </a:xfrm>
          <a:prstGeom prst="straightConnector1">
            <a:avLst/>
          </a:prstGeom>
          <a:noFill/>
          <a:ln w="9525" algn="ctr">
            <a:solidFill>
              <a:schemeClr val="tx1"/>
            </a:solidFill>
            <a:round/>
            <a:headEnd/>
            <a:tailEnd type="arrow" w="med" len="med"/>
          </a:ln>
        </p:spPr>
      </p:cxnSp>
      <p:cxnSp>
        <p:nvCxnSpPr>
          <p:cNvPr id="161812" name="Straight Arrow Connector 53"/>
          <p:cNvCxnSpPr>
            <a:cxnSpLocks noChangeShapeType="1"/>
          </p:cNvCxnSpPr>
          <p:nvPr/>
        </p:nvCxnSpPr>
        <p:spPr bwMode="auto">
          <a:xfrm>
            <a:off x="1600200" y="2590800"/>
            <a:ext cx="0" cy="381000"/>
          </a:xfrm>
          <a:prstGeom prst="straightConnector1">
            <a:avLst/>
          </a:prstGeom>
          <a:noFill/>
          <a:ln w="9525" algn="ctr">
            <a:solidFill>
              <a:schemeClr val="tx1"/>
            </a:solidFill>
            <a:round/>
            <a:headEnd/>
            <a:tailEnd type="arrow" w="med" len="med"/>
          </a:ln>
        </p:spPr>
      </p:cxnSp>
      <p:cxnSp>
        <p:nvCxnSpPr>
          <p:cNvPr id="161813" name="Straight Arrow Connector 59"/>
          <p:cNvCxnSpPr>
            <a:cxnSpLocks noChangeShapeType="1"/>
          </p:cNvCxnSpPr>
          <p:nvPr/>
        </p:nvCxnSpPr>
        <p:spPr bwMode="auto">
          <a:xfrm>
            <a:off x="838200" y="4267200"/>
            <a:ext cx="0" cy="228600"/>
          </a:xfrm>
          <a:prstGeom prst="straightConnector1">
            <a:avLst/>
          </a:prstGeom>
          <a:noFill/>
          <a:ln w="9525" algn="ctr">
            <a:solidFill>
              <a:schemeClr val="tx1"/>
            </a:solidFill>
            <a:round/>
            <a:headEnd/>
            <a:tailEnd type="arrow" w="med" len="med"/>
          </a:ln>
        </p:spPr>
      </p:cxnSp>
      <p:cxnSp>
        <p:nvCxnSpPr>
          <p:cNvPr id="61" name="Straight Arrow Connector 60"/>
          <p:cNvCxnSpPr>
            <a:cxnSpLocks noChangeShapeType="1"/>
          </p:cNvCxnSpPr>
          <p:nvPr/>
        </p:nvCxnSpPr>
        <p:spPr bwMode="auto">
          <a:xfrm>
            <a:off x="2209800" y="5562600"/>
            <a:ext cx="0" cy="304800"/>
          </a:xfrm>
          <a:prstGeom prst="straightConnector1">
            <a:avLst/>
          </a:prstGeom>
          <a:noFill/>
          <a:ln w="9525" algn="ctr">
            <a:solidFill>
              <a:schemeClr val="tx1"/>
            </a:solidFill>
            <a:round/>
            <a:headEnd/>
            <a:tailEnd type="arrow" w="med" len="med"/>
          </a:ln>
        </p:spPr>
      </p:cxnSp>
      <p:sp>
        <p:nvSpPr>
          <p:cNvPr id="29" name="TextBox 28"/>
          <p:cNvSpPr txBox="1"/>
          <p:nvPr/>
        </p:nvSpPr>
        <p:spPr>
          <a:xfrm>
            <a:off x="5181600" y="4038600"/>
            <a:ext cx="6324600" cy="400050"/>
          </a:xfrm>
          <a:prstGeom prst="rect">
            <a:avLst/>
          </a:prstGeom>
          <a:noFill/>
        </p:spPr>
        <p:txBody>
          <a:bodyPr>
            <a:spAutoFit/>
          </a:bodyPr>
          <a:lstStyle/>
          <a:p>
            <a:pPr eaLnBrk="0" hangingPunct="0">
              <a:defRPr/>
            </a:pPr>
            <a:endParaRPr lang="en-US" sz="2000" dirty="0">
              <a:latin typeface="+mj-lt"/>
            </a:endParaRPr>
          </a:p>
        </p:txBody>
      </p:sp>
      <p:sp>
        <p:nvSpPr>
          <p:cNvPr id="30" name="TextBox 29"/>
          <p:cNvSpPr txBox="1"/>
          <p:nvPr/>
        </p:nvSpPr>
        <p:spPr>
          <a:xfrm>
            <a:off x="228600" y="5848350"/>
            <a:ext cx="6324600" cy="400050"/>
          </a:xfrm>
          <a:prstGeom prst="rect">
            <a:avLst/>
          </a:prstGeom>
          <a:noFill/>
        </p:spPr>
        <p:txBody>
          <a:bodyPr>
            <a:spAutoFit/>
          </a:bodyPr>
          <a:lstStyle/>
          <a:p>
            <a:pPr eaLnBrk="0" hangingPunct="0">
              <a:defRPr/>
            </a:pPr>
            <a:r>
              <a:rPr lang="en-US" sz="2000" kern="0" dirty="0">
                <a:latin typeface="+mj-lt"/>
              </a:rPr>
              <a:t>Determine adjusted estimate for the different DAGs</a:t>
            </a:r>
            <a:endParaRPr lang="en-US" sz="2000" dirty="0">
              <a:latin typeface="+mj-lt"/>
            </a:endParaRPr>
          </a:p>
        </p:txBody>
      </p:sp>
      <p:sp>
        <p:nvSpPr>
          <p:cNvPr id="31" name="TextBox 30"/>
          <p:cNvSpPr txBox="1"/>
          <p:nvPr/>
        </p:nvSpPr>
        <p:spPr>
          <a:xfrm>
            <a:off x="2743200" y="7315200"/>
            <a:ext cx="3429000" cy="708025"/>
          </a:xfrm>
          <a:prstGeom prst="rect">
            <a:avLst/>
          </a:prstGeom>
          <a:noFill/>
        </p:spPr>
        <p:txBody>
          <a:bodyPr>
            <a:spAutoFit/>
          </a:bodyPr>
          <a:lstStyle/>
          <a:p>
            <a:pPr marL="342900" indent="-342900" algn="r" eaLnBrk="0" hangingPunct="0">
              <a:spcBef>
                <a:spcPct val="20000"/>
              </a:spcBef>
              <a:defRPr/>
            </a:pPr>
            <a:r>
              <a:rPr lang="en-US" sz="2000" kern="0" dirty="0">
                <a:latin typeface="+mj-lt"/>
              </a:rPr>
              <a:t>Report adjusted estimates for the different DAGs </a:t>
            </a:r>
          </a:p>
        </p:txBody>
      </p:sp>
      <p:sp>
        <p:nvSpPr>
          <p:cNvPr id="32" name="TextBox 31"/>
          <p:cNvSpPr txBox="1"/>
          <p:nvPr/>
        </p:nvSpPr>
        <p:spPr>
          <a:xfrm>
            <a:off x="228600" y="4419600"/>
            <a:ext cx="1447800" cy="400050"/>
          </a:xfrm>
          <a:prstGeom prst="rect">
            <a:avLst/>
          </a:prstGeom>
          <a:noFill/>
        </p:spPr>
        <p:txBody>
          <a:bodyPr>
            <a:spAutoFit/>
          </a:bodyPr>
          <a:lstStyle/>
          <a:p>
            <a:pPr eaLnBrk="0" hangingPunct="0">
              <a:defRPr/>
            </a:pPr>
            <a:r>
              <a:rPr lang="en-US" sz="2000" kern="0" dirty="0">
                <a:latin typeface="+mj-lt"/>
              </a:rPr>
              <a:t>Prior slide</a:t>
            </a:r>
            <a:endParaRPr lang="en-US" sz="2000" dirty="0">
              <a:latin typeface="+mj-lt"/>
            </a:endParaRPr>
          </a:p>
        </p:txBody>
      </p:sp>
      <p:cxnSp>
        <p:nvCxnSpPr>
          <p:cNvPr id="36" name="Straight Arrow Connector 35"/>
          <p:cNvCxnSpPr>
            <a:cxnSpLocks noChangeShapeType="1"/>
          </p:cNvCxnSpPr>
          <p:nvPr/>
        </p:nvCxnSpPr>
        <p:spPr bwMode="auto">
          <a:xfrm flipH="1">
            <a:off x="1828800" y="6324600"/>
            <a:ext cx="381000" cy="304800"/>
          </a:xfrm>
          <a:prstGeom prst="straightConnector1">
            <a:avLst/>
          </a:prstGeom>
          <a:noFill/>
          <a:ln w="9525" algn="ctr">
            <a:solidFill>
              <a:schemeClr val="tx1"/>
            </a:solidFill>
            <a:round/>
            <a:headEnd/>
            <a:tailEnd type="arrow" w="med" len="med"/>
          </a:ln>
        </p:spPr>
      </p:cxnSp>
      <p:cxnSp>
        <p:nvCxnSpPr>
          <p:cNvPr id="37" name="Straight Arrow Connector 36"/>
          <p:cNvCxnSpPr>
            <a:cxnSpLocks noChangeShapeType="1"/>
          </p:cNvCxnSpPr>
          <p:nvPr/>
        </p:nvCxnSpPr>
        <p:spPr bwMode="auto">
          <a:xfrm>
            <a:off x="2209800" y="6324600"/>
            <a:ext cx="457200" cy="304800"/>
          </a:xfrm>
          <a:prstGeom prst="straightConnector1">
            <a:avLst/>
          </a:prstGeom>
          <a:noFill/>
          <a:ln w="9525" algn="ctr">
            <a:solidFill>
              <a:schemeClr val="tx1"/>
            </a:solidFill>
            <a:round/>
            <a:headEnd/>
            <a:tailEnd type="arrow" w="med" len="med"/>
          </a:ln>
        </p:spPr>
      </p:cxnSp>
      <p:sp>
        <p:nvSpPr>
          <p:cNvPr id="41" name="TextBox 40"/>
          <p:cNvSpPr txBox="1"/>
          <p:nvPr/>
        </p:nvSpPr>
        <p:spPr>
          <a:xfrm>
            <a:off x="1066800" y="8077200"/>
            <a:ext cx="5715000" cy="708025"/>
          </a:xfrm>
          <a:prstGeom prst="rect">
            <a:avLst/>
          </a:prstGeom>
          <a:noFill/>
        </p:spPr>
        <p:txBody>
          <a:bodyPr>
            <a:spAutoFit/>
          </a:bodyPr>
          <a:lstStyle/>
          <a:p>
            <a:pPr algn="r" eaLnBrk="0" hangingPunct="0">
              <a:defRPr/>
            </a:pPr>
            <a:r>
              <a:rPr lang="en-US" sz="2000" kern="0" dirty="0">
                <a:latin typeface="+mj-lt"/>
              </a:rPr>
              <a:t>Discuss which uncertain relationships are most influential &amp; highlight them  for future research</a:t>
            </a:r>
            <a:endParaRPr lang="en-US" sz="2000" dirty="0">
              <a:latin typeface="+mj-lt"/>
            </a:endParaRPr>
          </a:p>
        </p:txBody>
      </p:sp>
      <p:sp>
        <p:nvSpPr>
          <p:cNvPr id="43" name="TextBox 42"/>
          <p:cNvSpPr txBox="1"/>
          <p:nvPr/>
        </p:nvSpPr>
        <p:spPr>
          <a:xfrm>
            <a:off x="152400" y="6629400"/>
            <a:ext cx="2743200" cy="708025"/>
          </a:xfrm>
          <a:prstGeom prst="rect">
            <a:avLst/>
          </a:prstGeom>
          <a:noFill/>
        </p:spPr>
        <p:txBody>
          <a:bodyPr>
            <a:spAutoFit/>
          </a:bodyPr>
          <a:lstStyle/>
          <a:p>
            <a:pPr eaLnBrk="0" hangingPunct="0">
              <a:defRPr/>
            </a:pPr>
            <a:r>
              <a:rPr lang="en-US" sz="2000" kern="0" dirty="0">
                <a:latin typeface="+mj-lt"/>
              </a:rPr>
              <a:t>They are all close (within 5% or 10%)</a:t>
            </a:r>
            <a:endParaRPr lang="en-US" sz="2000" dirty="0">
              <a:latin typeface="+mj-lt"/>
            </a:endParaRPr>
          </a:p>
        </p:txBody>
      </p:sp>
      <p:sp>
        <p:nvSpPr>
          <p:cNvPr id="44" name="TextBox 43"/>
          <p:cNvSpPr txBox="1"/>
          <p:nvPr/>
        </p:nvSpPr>
        <p:spPr>
          <a:xfrm>
            <a:off x="2590800" y="6705600"/>
            <a:ext cx="4572000" cy="400050"/>
          </a:xfrm>
          <a:prstGeom prst="rect">
            <a:avLst/>
          </a:prstGeom>
          <a:noFill/>
        </p:spPr>
        <p:txBody>
          <a:bodyPr>
            <a:spAutoFit/>
          </a:bodyPr>
          <a:lstStyle/>
          <a:p>
            <a:pPr eaLnBrk="0" hangingPunct="0">
              <a:defRPr/>
            </a:pPr>
            <a:r>
              <a:rPr lang="en-US" sz="2000" kern="0" dirty="0">
                <a:latin typeface="+mj-lt"/>
              </a:rPr>
              <a:t>They are NOT close (&gt; 5% or 10%) </a:t>
            </a:r>
            <a:endParaRPr lang="en-US" sz="2000" dirty="0">
              <a:latin typeface="+mj-lt"/>
            </a:endParaRPr>
          </a:p>
        </p:txBody>
      </p:sp>
      <p:sp>
        <p:nvSpPr>
          <p:cNvPr id="46" name="Content Placeholder 2"/>
          <p:cNvSpPr txBox="1">
            <a:spLocks/>
          </p:cNvSpPr>
          <p:nvPr/>
        </p:nvSpPr>
        <p:spPr bwMode="auto">
          <a:xfrm>
            <a:off x="457200" y="7467600"/>
            <a:ext cx="838200" cy="304800"/>
          </a:xfrm>
          <a:prstGeom prst="rect">
            <a:avLst/>
          </a:prstGeom>
          <a:noFill/>
          <a:ln w="9525">
            <a:noFill/>
            <a:miter lim="800000"/>
            <a:headEnd/>
            <a:tailEnd/>
          </a:ln>
          <a:effectLst/>
        </p:spPr>
        <p:txBody>
          <a:bodyPr/>
          <a:lstStyle/>
          <a:p>
            <a:pPr marL="342900" indent="-342900" eaLnBrk="0" hangingPunct="0">
              <a:spcBef>
                <a:spcPct val="20000"/>
              </a:spcBef>
              <a:defRPr/>
            </a:pPr>
            <a:r>
              <a:rPr lang="en-US" sz="2000" kern="0" dirty="0">
                <a:latin typeface="+mn-lt"/>
              </a:rPr>
              <a:t>Done</a:t>
            </a:r>
          </a:p>
          <a:p>
            <a:pPr marL="285750" indent="-285750" eaLnBrk="0" hangingPunct="0">
              <a:spcBef>
                <a:spcPct val="20000"/>
              </a:spcBef>
              <a:defRPr/>
            </a:pPr>
            <a:endParaRPr lang="en-US" sz="2000" kern="0" dirty="0">
              <a:latin typeface="+mn-lt"/>
            </a:endParaRPr>
          </a:p>
        </p:txBody>
      </p:sp>
      <p:cxnSp>
        <p:nvCxnSpPr>
          <p:cNvPr id="51" name="Straight Arrow Connector 50"/>
          <p:cNvCxnSpPr>
            <a:cxnSpLocks noChangeShapeType="1"/>
          </p:cNvCxnSpPr>
          <p:nvPr/>
        </p:nvCxnSpPr>
        <p:spPr bwMode="auto">
          <a:xfrm>
            <a:off x="838200" y="7239000"/>
            <a:ext cx="0" cy="228600"/>
          </a:xfrm>
          <a:prstGeom prst="straightConnector1">
            <a:avLst/>
          </a:prstGeom>
          <a:noFill/>
          <a:ln w="9525" algn="ctr">
            <a:solidFill>
              <a:schemeClr val="tx1"/>
            </a:solidFill>
            <a:round/>
            <a:headEnd/>
            <a:tailEnd type="arrow" w="med" len="med"/>
          </a:ln>
        </p:spPr>
      </p:cxnSp>
      <p:cxnSp>
        <p:nvCxnSpPr>
          <p:cNvPr id="55" name="Straight Arrow Connector 54"/>
          <p:cNvCxnSpPr>
            <a:cxnSpLocks noChangeShapeType="1"/>
          </p:cNvCxnSpPr>
          <p:nvPr/>
        </p:nvCxnSpPr>
        <p:spPr bwMode="auto">
          <a:xfrm>
            <a:off x="4114800" y="7086600"/>
            <a:ext cx="0" cy="228600"/>
          </a:xfrm>
          <a:prstGeom prst="straightConnector1">
            <a:avLst/>
          </a:prstGeom>
          <a:noFill/>
          <a:ln w="9525" algn="ctr">
            <a:solidFill>
              <a:schemeClr val="tx1"/>
            </a:solidFill>
            <a:round/>
            <a:headEnd/>
            <a:tailEnd type="arrow" w="med" len="med"/>
          </a:ln>
        </p:spPr>
      </p:cxnSp>
      <p:cxnSp>
        <p:nvCxnSpPr>
          <p:cNvPr id="56" name="Straight Arrow Connector 55"/>
          <p:cNvCxnSpPr>
            <a:cxnSpLocks noChangeShapeType="1"/>
          </p:cNvCxnSpPr>
          <p:nvPr/>
        </p:nvCxnSpPr>
        <p:spPr bwMode="auto">
          <a:xfrm>
            <a:off x="4114800" y="7924800"/>
            <a:ext cx="0" cy="228600"/>
          </a:xfrm>
          <a:prstGeom prst="straightConnector1">
            <a:avLst/>
          </a:prstGeom>
          <a:noFill/>
          <a:ln w="9525" algn="ctr">
            <a:solidFill>
              <a:schemeClr val="tx1"/>
            </a:solidFill>
            <a:round/>
            <a:headEnd/>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6" grpId="0"/>
      <p:bldP spid="30" grpId="0"/>
      <p:bldP spid="31" grpId="0"/>
      <p:bldP spid="41" grpId="0"/>
      <p:bldP spid="43" grpId="0"/>
      <p:bldP spid="44" grpId="0"/>
      <p:bldP spid="4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a:xfrm>
            <a:off x="457200" y="76200"/>
            <a:ext cx="5829300" cy="747713"/>
          </a:xfrm>
        </p:spPr>
        <p:txBody>
          <a:bodyPr/>
          <a:lstStyle/>
          <a:p>
            <a:r>
              <a:rPr lang="en-US" altLang="en-US" smtClean="0"/>
              <a:t>An Analysis Plan</a:t>
            </a:r>
          </a:p>
        </p:txBody>
      </p:sp>
      <p:sp>
        <p:nvSpPr>
          <p:cNvPr id="163842" name="Rectangle 3"/>
          <p:cNvSpPr>
            <a:spLocks noGrp="1" noChangeArrowheads="1"/>
          </p:cNvSpPr>
          <p:nvPr>
            <p:ph type="body" idx="1"/>
          </p:nvPr>
        </p:nvSpPr>
        <p:spPr>
          <a:xfrm>
            <a:off x="0" y="685800"/>
            <a:ext cx="6858000" cy="2057400"/>
          </a:xfrm>
        </p:spPr>
        <p:txBody>
          <a:bodyPr/>
          <a:lstStyle/>
          <a:p>
            <a:r>
              <a:rPr lang="en-US" altLang="en-US" dirty="0" smtClean="0"/>
              <a:t>How to select variables to control for (“</a:t>
            </a:r>
            <a:r>
              <a:rPr lang="en-US" altLang="en-US" dirty="0" smtClean="0"/>
              <a:t>final </a:t>
            </a:r>
            <a:r>
              <a:rPr lang="en-US" altLang="en-US" dirty="0" smtClean="0"/>
              <a:t>model”) is one of the </a:t>
            </a:r>
            <a:r>
              <a:rPr lang="en-US" altLang="en-US" u="sng" dirty="0" smtClean="0"/>
              <a:t>least standardized processes</a:t>
            </a:r>
            <a:r>
              <a:rPr lang="en-US" altLang="en-US" dirty="0" smtClean="0"/>
              <a:t> </a:t>
            </a:r>
            <a:r>
              <a:rPr lang="en-US" altLang="en-US" dirty="0" smtClean="0"/>
              <a:t>in research</a:t>
            </a:r>
            <a:endParaRPr lang="en-US" altLang="en-US" dirty="0" smtClean="0"/>
          </a:p>
          <a:p>
            <a:endParaRPr lang="en-US" altLang="en-US" sz="1000" dirty="0" smtClean="0"/>
          </a:p>
          <a:p>
            <a:r>
              <a:rPr lang="en-US" altLang="en-US" dirty="0" smtClean="0"/>
              <a:t>Available methods often arbitrary and can give different answers for the “final estimate”</a:t>
            </a:r>
          </a:p>
          <a:p>
            <a:pPr lvl="1"/>
            <a:r>
              <a:rPr lang="en-US" altLang="en-US" dirty="0" smtClean="0"/>
              <a:t>Invites fishing for desired answers</a:t>
            </a:r>
          </a:p>
          <a:p>
            <a:endParaRPr lang="en-US" altLang="en-US" dirty="0" smtClean="0"/>
          </a:p>
        </p:txBody>
      </p:sp>
      <p:sp>
        <p:nvSpPr>
          <p:cNvPr id="197636" name="Rectangle 4"/>
          <p:cNvSpPr>
            <a:spLocks noChangeArrowheads="1"/>
          </p:cNvSpPr>
          <p:nvPr/>
        </p:nvSpPr>
        <p:spPr bwMode="auto">
          <a:xfrm>
            <a:off x="0" y="2590800"/>
            <a:ext cx="6858000" cy="457200"/>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sz="2000">
                <a:solidFill>
                  <a:srgbClr val="FF0000"/>
                </a:solidFill>
                <a:latin typeface="Arial" charset="0"/>
              </a:rPr>
              <a:t>Solution: Analysis plan</a:t>
            </a:r>
          </a:p>
        </p:txBody>
      </p:sp>
      <p:sp>
        <p:nvSpPr>
          <p:cNvPr id="197637" name="Rectangle 5"/>
          <p:cNvSpPr>
            <a:spLocks noChangeArrowheads="1"/>
          </p:cNvSpPr>
          <p:nvPr/>
        </p:nvSpPr>
        <p:spPr bwMode="auto">
          <a:xfrm>
            <a:off x="0" y="2971800"/>
            <a:ext cx="6858000" cy="8382000"/>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sz="2000">
                <a:latin typeface="Arial" charset="0"/>
              </a:rPr>
              <a:t>Written </a:t>
            </a:r>
            <a:r>
              <a:rPr lang="en-US" altLang="en-US" sz="2000" i="1">
                <a:latin typeface="Arial" charset="0"/>
              </a:rPr>
              <a:t>before</a:t>
            </a:r>
            <a:r>
              <a:rPr lang="en-US" altLang="en-US" sz="2000">
                <a:latin typeface="Arial" charset="0"/>
              </a:rPr>
              <a:t> the data are analyzed</a:t>
            </a:r>
          </a:p>
          <a:p>
            <a:pPr marL="342900" indent="-342900" eaLnBrk="0" hangingPunct="0">
              <a:spcBef>
                <a:spcPct val="20000"/>
              </a:spcBef>
              <a:buFontTx/>
              <a:buChar char="•"/>
            </a:pPr>
            <a:endParaRPr lang="en-US" altLang="en-US" sz="400">
              <a:latin typeface="Arial" charset="0"/>
            </a:endParaRPr>
          </a:p>
          <a:p>
            <a:pPr marL="342900" indent="-342900" eaLnBrk="0" hangingPunct="0">
              <a:spcBef>
                <a:spcPct val="20000"/>
              </a:spcBef>
              <a:buFontTx/>
              <a:buChar char="•"/>
            </a:pPr>
            <a:r>
              <a:rPr lang="en-US" altLang="en-US" sz="2000">
                <a:latin typeface="Arial" charset="0"/>
              </a:rPr>
              <a:t>Content</a:t>
            </a:r>
          </a:p>
          <a:p>
            <a:pPr marL="742950" lvl="1" indent="-285750" eaLnBrk="0" hangingPunct="0">
              <a:spcBef>
                <a:spcPct val="20000"/>
              </a:spcBef>
              <a:buFontTx/>
              <a:buChar char="–"/>
            </a:pPr>
            <a:r>
              <a:rPr lang="en-US" altLang="en-US" sz="1800">
                <a:latin typeface="Arial" charset="0"/>
              </a:rPr>
              <a:t>Detailed description of the techniques to be used to analyze data, step by step</a:t>
            </a:r>
          </a:p>
          <a:p>
            <a:pPr marL="742950" lvl="1" indent="-285750" eaLnBrk="0" hangingPunct="0">
              <a:spcBef>
                <a:spcPct val="20000"/>
              </a:spcBef>
              <a:buFontTx/>
              <a:buChar char="–"/>
            </a:pPr>
            <a:r>
              <a:rPr lang="en-US" altLang="en-US" sz="1800">
                <a:latin typeface="Arial" charset="0"/>
              </a:rPr>
              <a:t>Forms the basis of “Statistical Analysis” section in manuscripts</a:t>
            </a:r>
          </a:p>
          <a:p>
            <a:pPr marL="742950" lvl="1" indent="-285750" eaLnBrk="0" hangingPunct="0">
              <a:spcBef>
                <a:spcPct val="20000"/>
              </a:spcBef>
              <a:buFontTx/>
              <a:buChar char="–"/>
            </a:pPr>
            <a:r>
              <a:rPr lang="en-US" altLang="en-US" sz="1800">
                <a:latin typeface="Arial" charset="0"/>
              </a:rPr>
              <a:t>Parameters/rules/logic to guide key decisions:	</a:t>
            </a:r>
          </a:p>
          <a:p>
            <a:pPr marL="1143000" lvl="2" indent="-228600" eaLnBrk="0" hangingPunct="0">
              <a:spcBef>
                <a:spcPct val="20000"/>
              </a:spcBef>
              <a:buFontTx/>
              <a:buChar char="•"/>
            </a:pPr>
            <a:r>
              <a:rPr lang="en-US" altLang="en-US" sz="1800">
                <a:latin typeface="Arial" charset="0"/>
              </a:rPr>
              <a:t>which variables will be assessed for interaction and for adjustment?</a:t>
            </a:r>
          </a:p>
          <a:p>
            <a:pPr marL="1143000" lvl="2" indent="-228600" eaLnBrk="0" hangingPunct="0">
              <a:spcBef>
                <a:spcPct val="20000"/>
              </a:spcBef>
              <a:buFontTx/>
              <a:buChar char="•"/>
            </a:pPr>
            <a:r>
              <a:rPr lang="en-US" altLang="en-US" sz="1800">
                <a:latin typeface="Arial" charset="0"/>
              </a:rPr>
              <a:t>what p value and magnitude of heterogeneity will be used to guide reporting of interaction?</a:t>
            </a:r>
          </a:p>
          <a:p>
            <a:pPr marL="1143000" lvl="2" indent="-228600" eaLnBrk="0" hangingPunct="0">
              <a:spcBef>
                <a:spcPct val="20000"/>
              </a:spcBef>
              <a:buFontTx/>
              <a:buChar char="•"/>
            </a:pPr>
            <a:r>
              <a:rPr lang="en-US" altLang="en-US" sz="1800">
                <a:latin typeface="Arial" charset="0"/>
              </a:rPr>
              <a:t>what is a meaningful change-in-estimate threshold between two estimates (e.g., 5% or 10%) to determine variable selection and model reporting?</a:t>
            </a:r>
          </a:p>
          <a:p>
            <a:pPr marL="742950" lvl="1" indent="-285750" eaLnBrk="0" hangingPunct="0">
              <a:spcBef>
                <a:spcPct val="20000"/>
              </a:spcBef>
              <a:buFontTx/>
              <a:buChar char="–"/>
            </a:pPr>
            <a:endParaRPr lang="en-US" altLang="en-US" sz="1200">
              <a:latin typeface="Arial" charset="0"/>
            </a:endParaRPr>
          </a:p>
          <a:p>
            <a:pPr marL="342900" indent="-342900" eaLnBrk="0" hangingPunct="0">
              <a:spcBef>
                <a:spcPct val="20000"/>
              </a:spcBef>
              <a:buFontTx/>
              <a:buChar char="•"/>
            </a:pPr>
            <a:r>
              <a:rPr lang="en-US" altLang="en-US" sz="2000">
                <a:latin typeface="Arial" charset="0"/>
              </a:rPr>
              <a:t>Utility:  A plan helps to keep the analysis:	</a:t>
            </a:r>
          </a:p>
          <a:p>
            <a:pPr marL="742950" lvl="1" indent="-285750" eaLnBrk="0" hangingPunct="0">
              <a:spcBef>
                <a:spcPct val="20000"/>
              </a:spcBef>
              <a:buFontTx/>
              <a:buChar char="–"/>
            </a:pPr>
            <a:r>
              <a:rPr lang="en-US" altLang="en-US" sz="1800">
                <a:latin typeface="Arial" charset="0"/>
              </a:rPr>
              <a:t>Focused</a:t>
            </a:r>
          </a:p>
          <a:p>
            <a:pPr marL="742950" lvl="1" indent="-285750" eaLnBrk="0" hangingPunct="0">
              <a:spcBef>
                <a:spcPct val="20000"/>
              </a:spcBef>
              <a:buFontTx/>
              <a:buChar char="–"/>
            </a:pPr>
            <a:r>
              <a:rPr lang="en-US" altLang="en-US" sz="1800">
                <a:latin typeface="Arial" charset="0"/>
              </a:rPr>
              <a:t>Transparent</a:t>
            </a:r>
          </a:p>
          <a:p>
            <a:pPr marL="742950" lvl="1" indent="-285750" eaLnBrk="0" hangingPunct="0">
              <a:spcBef>
                <a:spcPct val="20000"/>
              </a:spcBef>
              <a:buFontTx/>
              <a:buChar char="–"/>
            </a:pPr>
            <a:r>
              <a:rPr lang="en-US" altLang="en-US" sz="1800">
                <a:latin typeface="Arial" charset="0"/>
              </a:rPr>
              <a:t>Reproducible</a:t>
            </a:r>
          </a:p>
          <a:p>
            <a:pPr marL="742950" lvl="1" indent="-285750" eaLnBrk="0" hangingPunct="0">
              <a:spcBef>
                <a:spcPct val="20000"/>
              </a:spcBef>
              <a:buFontTx/>
              <a:buChar char="–"/>
            </a:pPr>
            <a:r>
              <a:rPr lang="en-US" altLang="en-US" sz="1800">
                <a:latin typeface="Arial" charset="0"/>
              </a:rPr>
              <a:t>Honest (avoids p value shopping</a:t>
            </a:r>
            <a:r>
              <a:rPr lang="en-US" altLang="en-US" sz="2000">
                <a:latin typeface="Arial" charset="0"/>
              </a:rPr>
              <a:t>)</a:t>
            </a:r>
          </a:p>
          <a:p>
            <a:pPr marL="742950" lvl="1" indent="-285750" eaLnBrk="0" hangingPunct="0">
              <a:spcBef>
                <a:spcPct val="20000"/>
              </a:spcBef>
              <a:buFontTx/>
              <a:buChar char="–"/>
            </a:pPr>
            <a:endParaRPr lang="en-US" altLang="en-US" sz="2000">
              <a:latin typeface="Arial" charset="0"/>
            </a:endParaRPr>
          </a:p>
        </p:txBody>
      </p:sp>
      <p:sp>
        <p:nvSpPr>
          <p:cNvPr id="2" name="TextBox 1"/>
          <p:cNvSpPr txBox="1"/>
          <p:nvPr/>
        </p:nvSpPr>
        <p:spPr>
          <a:xfrm>
            <a:off x="4495800" y="7358063"/>
            <a:ext cx="2057400" cy="1938337"/>
          </a:xfrm>
          <a:prstGeom prst="rect">
            <a:avLst/>
          </a:prstGeom>
          <a:noFill/>
        </p:spPr>
        <p:txBody>
          <a:bodyPr>
            <a:spAutoFit/>
          </a:bodyPr>
          <a:lstStyle/>
          <a:p>
            <a:pPr algn="r" eaLnBrk="0" hangingPunct="0">
              <a:defRPr/>
            </a:pPr>
            <a:r>
              <a:rPr lang="en-US" sz="2000" dirty="0">
                <a:solidFill>
                  <a:srgbClr val="FF0000"/>
                </a:solidFill>
                <a:latin typeface="+mn-lt"/>
              </a:rPr>
              <a:t>Not legitimate to try various analyses until you find a statistically significant result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636"/>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1000" fill="hold"/>
                                        <p:tgtEl>
                                          <p:spTgt spid="197636"/>
                                        </p:tgtEl>
                                        <p:attrNameLst>
                                          <p:attrName>style.visibility</p:attrName>
                                        </p:attrNameLst>
                                      </p:cBhvr>
                                      <p:tavLst>
                                        <p:tav tm="0">
                                          <p:val>
                                            <p:strVal val="hidden"/>
                                          </p:val>
                                        </p:tav>
                                        <p:tav tm="50000">
                                          <p:val>
                                            <p:strVal val="visible"/>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9763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763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763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763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763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763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763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97637">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97637">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7637">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7637">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7637">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7637">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p:bldP spid="197636" grpId="1"/>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14" name="Rectangle 2"/>
          <p:cNvSpPr>
            <a:spLocks noGrp="1" noChangeArrowheads="1"/>
          </p:cNvSpPr>
          <p:nvPr>
            <p:ph type="title"/>
          </p:nvPr>
        </p:nvSpPr>
        <p:spPr>
          <a:xfrm>
            <a:off x="457200" y="479425"/>
            <a:ext cx="5829300" cy="747713"/>
          </a:xfrm>
        </p:spPr>
        <p:txBody>
          <a:bodyPr/>
          <a:lstStyle/>
          <a:p>
            <a:r>
              <a:rPr lang="en-US" altLang="en-US" smtClean="0"/>
              <a:t>Transparency of Analytic Plans</a:t>
            </a:r>
          </a:p>
        </p:txBody>
      </p:sp>
      <p:sp>
        <p:nvSpPr>
          <p:cNvPr id="24615" name="Rectangle 3"/>
          <p:cNvSpPr>
            <a:spLocks noGrp="1" noChangeArrowheads="1"/>
          </p:cNvSpPr>
          <p:nvPr>
            <p:ph type="body" sz="half" idx="1"/>
          </p:nvPr>
        </p:nvSpPr>
        <p:spPr>
          <a:xfrm>
            <a:off x="304800" y="1371600"/>
            <a:ext cx="6400800" cy="7519988"/>
          </a:xfrm>
        </p:spPr>
        <p:txBody>
          <a:bodyPr/>
          <a:lstStyle/>
          <a:p>
            <a:r>
              <a:rPr lang="en-US" altLang="en-US" smtClean="0"/>
              <a:t>Poor Quality of Reporting Confounding Bias in Observational Studies: A Systematic Review.  	Groenwold et al. </a:t>
            </a:r>
            <a:r>
              <a:rPr lang="en-US" altLang="en-US" i="1" smtClean="0"/>
              <a:t>Ann Epid</a:t>
            </a:r>
            <a:r>
              <a:rPr lang="en-US" altLang="en-US" smtClean="0"/>
              <a:t> 2008</a:t>
            </a:r>
          </a:p>
          <a:p>
            <a:endParaRPr lang="en-US" altLang="en-US" smtClean="0"/>
          </a:p>
          <a:p>
            <a:r>
              <a:rPr lang="en-US" altLang="en-US" smtClean="0"/>
              <a:t>Review of 174</a:t>
            </a:r>
            <a:r>
              <a:rPr lang="en-US" altLang="en-US" sz="1800" smtClean="0"/>
              <a:t> </a:t>
            </a:r>
            <a:r>
              <a:rPr lang="en-US" altLang="en-US" smtClean="0"/>
              <a:t>observational studies, 2004 - 2007</a:t>
            </a:r>
          </a:p>
        </p:txBody>
      </p:sp>
      <p:graphicFrame>
        <p:nvGraphicFramePr>
          <p:cNvPr id="24613" name="Object 37"/>
          <p:cNvGraphicFramePr>
            <a:graphicFrameLocks noGrp="1" noChangeAspect="1"/>
          </p:cNvGraphicFramePr>
          <p:nvPr>
            <p:ph sz="half" idx="2"/>
          </p:nvPr>
        </p:nvGraphicFramePr>
        <p:xfrm>
          <a:off x="993775" y="3429000"/>
          <a:ext cx="4672013" cy="3251200"/>
        </p:xfrm>
        <a:graphic>
          <a:graphicData uri="http://schemas.openxmlformats.org/presentationml/2006/ole">
            <mc:AlternateContent xmlns:mc="http://schemas.openxmlformats.org/markup-compatibility/2006">
              <mc:Choice xmlns:v="urn:schemas-microsoft-com:vml" Requires="v">
                <p:oleObj spid="_x0000_s24636" name="Document" r:id="rId4" imgW="11797234" imgH="8210755" progId="Word.Document.8">
                  <p:embed/>
                </p:oleObj>
              </mc:Choice>
              <mc:Fallback>
                <p:oleObj name="Document" r:id="rId4" imgW="11797234" imgH="8210755" progId="Word.Document.8">
                  <p:embed/>
                  <p:pic>
                    <p:nvPicPr>
                      <p:cNvPr id="0" name="Picture 3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775" y="3429000"/>
                        <a:ext cx="4672013" cy="325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2" descr="Untitled-1"/>
          <p:cNvPicPr>
            <a:picLocks noChangeAspect="1" noChangeArrowheads="1"/>
          </p:cNvPicPr>
          <p:nvPr/>
        </p:nvPicPr>
        <p:blipFill>
          <a:blip r:embed="rId6" cstate="print">
            <a:lum contrast="6000"/>
          </a:blip>
          <a:srcRect/>
          <a:stretch>
            <a:fillRect/>
          </a:stretch>
        </p:blipFill>
        <p:spPr bwMode="auto">
          <a:xfrm>
            <a:off x="1371600" y="6845759"/>
            <a:ext cx="3962400" cy="245064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a:xfrm>
            <a:off x="381000" y="228600"/>
            <a:ext cx="5829300" cy="747713"/>
          </a:xfrm>
        </p:spPr>
        <p:txBody>
          <a:bodyPr/>
          <a:lstStyle/>
          <a:p>
            <a:r>
              <a:rPr lang="en-US" altLang="en-US" smtClean="0"/>
              <a:t>Stratification to Manage Confounding</a:t>
            </a:r>
          </a:p>
        </p:txBody>
      </p:sp>
      <p:sp>
        <p:nvSpPr>
          <p:cNvPr id="38915" name="Rectangle 3"/>
          <p:cNvSpPr>
            <a:spLocks noGrp="1" noChangeArrowheads="1"/>
          </p:cNvSpPr>
          <p:nvPr>
            <p:ph type="body" idx="1"/>
          </p:nvPr>
        </p:nvSpPr>
        <p:spPr>
          <a:xfrm>
            <a:off x="0" y="1143000"/>
            <a:ext cx="6858000" cy="7519988"/>
          </a:xfrm>
        </p:spPr>
        <p:txBody>
          <a:bodyPr/>
          <a:lstStyle/>
          <a:p>
            <a:pPr>
              <a:lnSpc>
                <a:spcPct val="90000"/>
              </a:lnSpc>
            </a:pPr>
            <a:r>
              <a:rPr lang="en-US" altLang="en-US" b="1" dirty="0" smtClean="0"/>
              <a:t>Advantages</a:t>
            </a:r>
            <a:endParaRPr lang="en-US" altLang="en-US" dirty="0" smtClean="0"/>
          </a:p>
          <a:p>
            <a:pPr lvl="1">
              <a:lnSpc>
                <a:spcPct val="90000"/>
              </a:lnSpc>
            </a:pPr>
            <a:r>
              <a:rPr lang="en-US" altLang="en-US" dirty="0" smtClean="0"/>
              <a:t>straightforward to implement and comprehend</a:t>
            </a:r>
          </a:p>
          <a:p>
            <a:pPr lvl="1">
              <a:lnSpc>
                <a:spcPct val="90000"/>
              </a:lnSpc>
            </a:pPr>
            <a:r>
              <a:rPr lang="en-US" altLang="en-US" dirty="0" smtClean="0"/>
              <a:t>many reviewers phobic of regression</a:t>
            </a:r>
          </a:p>
          <a:p>
            <a:pPr lvl="1">
              <a:lnSpc>
                <a:spcPct val="90000"/>
              </a:lnSpc>
            </a:pPr>
            <a:r>
              <a:rPr lang="en-US" altLang="en-US" dirty="0" smtClean="0"/>
              <a:t>easy way to evaluate interaction</a:t>
            </a:r>
          </a:p>
          <a:p>
            <a:pPr lvl="1">
              <a:lnSpc>
                <a:spcPct val="90000"/>
              </a:lnSpc>
            </a:pPr>
            <a:endParaRPr lang="en-US" altLang="en-US" dirty="0" smtClean="0"/>
          </a:p>
          <a:p>
            <a:pPr>
              <a:lnSpc>
                <a:spcPct val="90000"/>
              </a:lnSpc>
            </a:pPr>
            <a:r>
              <a:rPr lang="en-US" altLang="en-US" b="1" dirty="0" smtClean="0"/>
              <a:t>Limitations</a:t>
            </a:r>
            <a:endParaRPr lang="en-US" altLang="en-US" dirty="0" smtClean="0"/>
          </a:p>
          <a:p>
            <a:pPr lvl="1">
              <a:lnSpc>
                <a:spcPct val="90000"/>
              </a:lnSpc>
            </a:pPr>
            <a:r>
              <a:rPr lang="en-US" altLang="en-US" dirty="0" smtClean="0"/>
              <a:t>Requires continuous variables to be discretized</a:t>
            </a:r>
          </a:p>
          <a:p>
            <a:pPr marL="1085850" lvl="2">
              <a:lnSpc>
                <a:spcPct val="90000"/>
              </a:lnSpc>
            </a:pPr>
            <a:r>
              <a:rPr lang="en-US" altLang="en-US" dirty="0" smtClean="0"/>
              <a:t>loses information; possibly results in “residual confounding”</a:t>
            </a:r>
          </a:p>
          <a:p>
            <a:pPr marL="1085850" lvl="2">
              <a:lnSpc>
                <a:spcPct val="90000"/>
              </a:lnSpc>
            </a:pPr>
            <a:r>
              <a:rPr lang="en-US" altLang="en-US" dirty="0" smtClean="0"/>
              <a:t>discretizing often brings less precision</a:t>
            </a:r>
          </a:p>
          <a:p>
            <a:pPr marL="1085850" lvl="2">
              <a:lnSpc>
                <a:spcPct val="90000"/>
              </a:lnSpc>
            </a:pPr>
            <a:endParaRPr lang="en-US" altLang="en-US" dirty="0" smtClean="0"/>
          </a:p>
          <a:p>
            <a:pPr lvl="1">
              <a:lnSpc>
                <a:spcPct val="90000"/>
              </a:lnSpc>
            </a:pPr>
            <a:r>
              <a:rPr lang="en-US" altLang="en-US" dirty="0" smtClean="0"/>
              <a:t>Deteriorates with multiple confounders</a:t>
            </a:r>
          </a:p>
          <a:p>
            <a:pPr marL="1085850" lvl="2">
              <a:lnSpc>
                <a:spcPct val="90000"/>
              </a:lnSpc>
            </a:pPr>
            <a:r>
              <a:rPr lang="en-US" altLang="en-US" dirty="0" smtClean="0"/>
              <a:t>e.g., suppose 4 confounders with 3 levels</a:t>
            </a:r>
          </a:p>
          <a:p>
            <a:pPr marL="1428750" lvl="3">
              <a:lnSpc>
                <a:spcPct val="90000"/>
              </a:lnSpc>
            </a:pPr>
            <a:r>
              <a:rPr lang="en-US" altLang="en-US" dirty="0" smtClean="0"/>
              <a:t>3x3x3x3=81 strata needed</a:t>
            </a:r>
          </a:p>
          <a:p>
            <a:pPr marL="1428750" lvl="3">
              <a:lnSpc>
                <a:spcPct val="90000"/>
              </a:lnSpc>
            </a:pPr>
            <a:r>
              <a:rPr lang="en-US" altLang="en-US" dirty="0" smtClean="0"/>
              <a:t>unless huge sample, many cells have “0”’s and strata have undefined effect measures</a:t>
            </a:r>
          </a:p>
          <a:p>
            <a:pPr marL="1428750" lvl="3">
              <a:lnSpc>
                <a:spcPct val="90000"/>
              </a:lnSpc>
            </a:pPr>
            <a:endParaRPr lang="en-US" altLang="en-US" dirty="0" smtClean="0"/>
          </a:p>
          <a:p>
            <a:pPr lvl="1">
              <a:lnSpc>
                <a:spcPct val="90000"/>
              </a:lnSpc>
            </a:pPr>
            <a:r>
              <a:rPr lang="en-US" altLang="en-US" b="1" dirty="0" smtClean="0"/>
              <a:t>Conventional  </a:t>
            </a:r>
            <a:r>
              <a:rPr lang="en-US" altLang="en-US" b="1" dirty="0" smtClean="0"/>
              <a:t>conditioning </a:t>
            </a:r>
            <a:r>
              <a:rPr lang="en-US" altLang="en-US" b="1" dirty="0"/>
              <a:t>s</a:t>
            </a:r>
            <a:r>
              <a:rPr lang="en-US" altLang="en-US" b="1" dirty="0" smtClean="0"/>
              <a:t>olution to these limitation</a:t>
            </a:r>
            <a:r>
              <a:rPr lang="en-US" altLang="en-US" b="1" dirty="0"/>
              <a:t>s</a:t>
            </a:r>
            <a:endParaRPr lang="en-US" altLang="en-US" dirty="0" smtClean="0"/>
          </a:p>
          <a:p>
            <a:pPr marL="1085850" lvl="2">
              <a:lnSpc>
                <a:spcPct val="90000"/>
              </a:lnSpc>
            </a:pPr>
            <a:r>
              <a:rPr lang="en-US" altLang="en-US" dirty="0" smtClean="0"/>
              <a:t>Mathematical modeling  (aka, multivariable regression)</a:t>
            </a:r>
          </a:p>
          <a:p>
            <a:pPr marL="1428750" lvl="3">
              <a:lnSpc>
                <a:spcPct val="90000"/>
              </a:lnSpc>
            </a:pPr>
            <a:r>
              <a:rPr lang="en-US" altLang="en-US" dirty="0" smtClean="0"/>
              <a:t>e.g.,</a:t>
            </a:r>
          </a:p>
          <a:p>
            <a:pPr marL="1771650" lvl="4">
              <a:lnSpc>
                <a:spcPct val="90000"/>
              </a:lnSpc>
            </a:pPr>
            <a:r>
              <a:rPr lang="en-US" altLang="en-US" dirty="0" smtClean="0"/>
              <a:t>linear regression</a:t>
            </a:r>
          </a:p>
          <a:p>
            <a:pPr marL="1771650" lvl="4">
              <a:lnSpc>
                <a:spcPct val="90000"/>
              </a:lnSpc>
            </a:pPr>
            <a:r>
              <a:rPr lang="en-US" altLang="en-US" dirty="0" smtClean="0"/>
              <a:t>logistic regression</a:t>
            </a:r>
          </a:p>
          <a:p>
            <a:pPr marL="1771650" lvl="4">
              <a:lnSpc>
                <a:spcPct val="90000"/>
              </a:lnSpc>
            </a:pPr>
            <a:r>
              <a:rPr lang="en-US" altLang="en-US" dirty="0" smtClean="0"/>
              <a:t>proportional hazards regression</a:t>
            </a:r>
          </a:p>
        </p:txBody>
      </p:sp>
      <p:sp>
        <p:nvSpPr>
          <p:cNvPr id="4" name="TextBox 3"/>
          <p:cNvSpPr txBox="1"/>
          <p:nvPr/>
        </p:nvSpPr>
        <p:spPr>
          <a:xfrm>
            <a:off x="2514600" y="7772400"/>
            <a:ext cx="4191000" cy="457200"/>
          </a:xfrm>
          <a:prstGeom prst="rect">
            <a:avLst/>
          </a:prstGeom>
          <a:noFill/>
        </p:spPr>
        <p:txBody>
          <a:bodyPr>
            <a:spAutoFit/>
          </a:bodyPr>
          <a:lstStyle/>
          <a:p>
            <a:pPr eaLnBrk="0" hangingPunct="0">
              <a:defRPr/>
            </a:pPr>
            <a:r>
              <a:rPr lang="en-US" dirty="0">
                <a:solidFill>
                  <a:srgbClr val="FF0000"/>
                </a:solidFill>
                <a:latin typeface="+mj-lt"/>
              </a:rPr>
              <a:t>See BIOSTAT 208 &amp; 209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91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1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915">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91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915">
                                            <p:txEl>
                                              <p:pRg st="13" end="1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915">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915">
                                            <p:txEl>
                                              <p:pRg st="16" end="1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915">
                                            <p:txEl>
                                              <p:pRg st="17" end="1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915">
                                            <p:txEl>
                                              <p:pRg st="18" end="1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915">
                                            <p:txEl>
                                              <p:pRg st="19" end="19"/>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915">
                                            <p:txEl>
                                              <p:pRg st="20" end="2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a:xfrm>
            <a:off x="457200" y="304800"/>
            <a:ext cx="5829300" cy="747713"/>
          </a:xfrm>
        </p:spPr>
        <p:txBody>
          <a:bodyPr/>
          <a:lstStyle/>
          <a:p>
            <a:r>
              <a:rPr lang="en-US" altLang="en-US" smtClean="0"/>
              <a:t>Limitation of Conventional  Regression (as well as Stratification)</a:t>
            </a:r>
          </a:p>
        </p:txBody>
      </p:sp>
      <p:sp>
        <p:nvSpPr>
          <p:cNvPr id="171010" name="Rectangle 3"/>
          <p:cNvSpPr>
            <a:spLocks noGrp="1" noChangeArrowheads="1"/>
          </p:cNvSpPr>
          <p:nvPr>
            <p:ph type="body" idx="1"/>
          </p:nvPr>
        </p:nvSpPr>
        <p:spPr>
          <a:xfrm>
            <a:off x="-76200" y="1295400"/>
            <a:ext cx="6629400" cy="762000"/>
          </a:xfrm>
        </p:spPr>
        <p:txBody>
          <a:bodyPr/>
          <a:lstStyle/>
          <a:p>
            <a:r>
              <a:rPr lang="en-US" altLang="en-US" sz="2400" smtClean="0"/>
              <a:t>Scenario: Time-varying exposures in the presence of time-varying  confounders which are also mediators of relevant causal paths</a:t>
            </a:r>
          </a:p>
          <a:p>
            <a:pPr lvl="1"/>
            <a:r>
              <a:rPr lang="en-US" altLang="en-US" sz="2400" smtClean="0"/>
              <a:t>e.g., Cohort study of effect of antiretroviral therapy (ART) on AIDS incidence</a:t>
            </a:r>
          </a:p>
        </p:txBody>
      </p:sp>
      <p:sp>
        <p:nvSpPr>
          <p:cNvPr id="286735" name="Text Box 15"/>
          <p:cNvSpPr txBox="1">
            <a:spLocks noChangeArrowheads="1"/>
          </p:cNvSpPr>
          <p:nvPr/>
        </p:nvSpPr>
        <p:spPr bwMode="auto">
          <a:xfrm>
            <a:off x="304800" y="6934200"/>
            <a:ext cx="6400800" cy="1615827"/>
          </a:xfrm>
          <a:prstGeom prst="rect">
            <a:avLst/>
          </a:prstGeom>
          <a:noFill/>
          <a:ln w="9525">
            <a:noFill/>
            <a:miter lim="800000"/>
            <a:headEnd/>
            <a:tailEnd/>
          </a:ln>
        </p:spPr>
        <p:txBody>
          <a:bodyPr>
            <a:spAutoFit/>
          </a:bodyPr>
          <a:lstStyle/>
          <a:p>
            <a:pPr eaLnBrk="0" hangingPunct="0">
              <a:spcBef>
                <a:spcPct val="50000"/>
              </a:spcBef>
            </a:pPr>
            <a:r>
              <a:rPr lang="en-US" altLang="en-US" sz="2200" dirty="0">
                <a:latin typeface="Arial" charset="0"/>
              </a:rPr>
              <a:t>CD4 here = </a:t>
            </a:r>
            <a:r>
              <a:rPr lang="en-US" altLang="en-US" sz="2200" u="sng" dirty="0">
                <a:latin typeface="Arial" charset="0"/>
              </a:rPr>
              <a:t>time-dependent confounder/mediator</a:t>
            </a:r>
          </a:p>
          <a:p>
            <a:pPr eaLnBrk="0" hangingPunct="0">
              <a:spcBef>
                <a:spcPct val="50000"/>
              </a:spcBef>
            </a:pPr>
            <a:r>
              <a:rPr lang="en-US" altLang="en-US" sz="2200" dirty="0">
                <a:latin typeface="Arial" charset="0"/>
              </a:rPr>
              <a:t>Simultaneous desire </a:t>
            </a:r>
            <a:r>
              <a:rPr lang="en-US" altLang="en-US" sz="2200" u="sng" dirty="0">
                <a:latin typeface="Arial" charset="0"/>
              </a:rPr>
              <a:t>to control</a:t>
            </a:r>
            <a:r>
              <a:rPr lang="en-US" altLang="en-US" sz="2200" dirty="0">
                <a:latin typeface="Arial" charset="0"/>
              </a:rPr>
              <a:t> for CD4 to manage confounding and </a:t>
            </a:r>
            <a:r>
              <a:rPr lang="en-US" altLang="en-US" sz="2200" u="sng" dirty="0" smtClean="0">
                <a:latin typeface="Arial" charset="0"/>
              </a:rPr>
              <a:t>NOT </a:t>
            </a:r>
            <a:r>
              <a:rPr lang="en-US" altLang="en-US" sz="2200" u="sng" dirty="0">
                <a:latin typeface="Arial" charset="0"/>
              </a:rPr>
              <a:t>to control</a:t>
            </a:r>
            <a:r>
              <a:rPr lang="en-US" altLang="en-US" sz="2200" dirty="0">
                <a:latin typeface="Arial" charset="0"/>
              </a:rPr>
              <a:t> because it is a mediator of one of the relevant direct causal paths</a:t>
            </a:r>
          </a:p>
        </p:txBody>
      </p:sp>
      <p:sp>
        <p:nvSpPr>
          <p:cNvPr id="286737" name="Freeform 17"/>
          <p:cNvSpPr>
            <a:spLocks/>
          </p:cNvSpPr>
          <p:nvPr/>
        </p:nvSpPr>
        <p:spPr bwMode="auto">
          <a:xfrm rot="1888492" flipV="1">
            <a:off x="3887788" y="4760913"/>
            <a:ext cx="2203450" cy="4603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86738" name="Text Box 18"/>
          <p:cNvSpPr txBox="1">
            <a:spLocks noChangeArrowheads="1"/>
          </p:cNvSpPr>
          <p:nvPr/>
        </p:nvSpPr>
        <p:spPr bwMode="auto">
          <a:xfrm flipH="1">
            <a:off x="5486400" y="5535613"/>
            <a:ext cx="1371600" cy="116998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AIDS</a:t>
            </a:r>
          </a:p>
          <a:p>
            <a:pPr algn="ctr" eaLnBrk="0" hangingPunct="0">
              <a:spcBef>
                <a:spcPct val="50000"/>
              </a:spcBef>
              <a:defRPr/>
            </a:pPr>
            <a:endParaRPr lang="en-US" sz="1600" dirty="0">
              <a:solidFill>
                <a:srgbClr val="000000"/>
              </a:solidFill>
              <a:latin typeface="Arial" charset="0"/>
            </a:endParaRPr>
          </a:p>
        </p:txBody>
      </p:sp>
      <p:sp>
        <p:nvSpPr>
          <p:cNvPr id="286740" name="Text Box 20"/>
          <p:cNvSpPr txBox="1">
            <a:spLocks noChangeArrowheads="1"/>
          </p:cNvSpPr>
          <p:nvPr/>
        </p:nvSpPr>
        <p:spPr bwMode="auto">
          <a:xfrm flipH="1">
            <a:off x="228600" y="5791200"/>
            <a:ext cx="2362200" cy="5238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ART time</a:t>
            </a:r>
            <a:r>
              <a:rPr lang="en-US" sz="2800" b="1" baseline="-25000" dirty="0">
                <a:solidFill>
                  <a:srgbClr val="000000"/>
                </a:solidFill>
                <a:latin typeface="Arial" charset="0"/>
              </a:rPr>
              <a:t>1</a:t>
            </a:r>
            <a:r>
              <a:rPr lang="en-US" sz="2800" b="1" dirty="0">
                <a:solidFill>
                  <a:srgbClr val="000000"/>
                </a:solidFill>
                <a:latin typeface="Arial" charset="0"/>
              </a:rPr>
              <a:t> </a:t>
            </a:r>
            <a:endParaRPr lang="en-US" sz="2800" dirty="0">
              <a:solidFill>
                <a:srgbClr val="000000"/>
              </a:solidFill>
              <a:latin typeface="Arial" charset="0"/>
            </a:endParaRPr>
          </a:p>
        </p:txBody>
      </p:sp>
      <p:sp>
        <p:nvSpPr>
          <p:cNvPr id="286741" name="Text Box 21"/>
          <p:cNvSpPr txBox="1">
            <a:spLocks noChangeArrowheads="1"/>
          </p:cNvSpPr>
          <p:nvPr/>
        </p:nvSpPr>
        <p:spPr bwMode="auto">
          <a:xfrm flipH="1">
            <a:off x="0" y="3581400"/>
            <a:ext cx="2209800" cy="5238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latin typeface="Arial" charset="0"/>
              </a:rPr>
              <a:t>CD4 time</a:t>
            </a:r>
            <a:r>
              <a:rPr lang="en-US" sz="2800" b="1" baseline="-25000" dirty="0">
                <a:latin typeface="Arial" charset="0"/>
              </a:rPr>
              <a:t>1</a:t>
            </a:r>
            <a:endParaRPr lang="en-US" sz="3600" baseline="-25000" dirty="0">
              <a:solidFill>
                <a:srgbClr val="000000"/>
              </a:solidFill>
              <a:latin typeface="Arial" charset="0"/>
            </a:endParaRPr>
          </a:p>
        </p:txBody>
      </p:sp>
      <p:sp>
        <p:nvSpPr>
          <p:cNvPr id="286743" name="Freeform 23"/>
          <p:cNvSpPr>
            <a:spLocks/>
          </p:cNvSpPr>
          <p:nvPr/>
        </p:nvSpPr>
        <p:spPr bwMode="auto">
          <a:xfrm rot="12841886" flipH="1" flipV="1">
            <a:off x="1762125" y="4676775"/>
            <a:ext cx="3508375" cy="46196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86746" name="Freeform 26"/>
          <p:cNvSpPr>
            <a:spLocks/>
          </p:cNvSpPr>
          <p:nvPr/>
        </p:nvSpPr>
        <p:spPr bwMode="auto">
          <a:xfrm rot="5015356">
            <a:off x="415926" y="4710112"/>
            <a:ext cx="1606550" cy="4603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86747" name="Text Box 27"/>
          <p:cNvSpPr txBox="1">
            <a:spLocks noChangeArrowheads="1"/>
          </p:cNvSpPr>
          <p:nvPr/>
        </p:nvSpPr>
        <p:spPr bwMode="auto">
          <a:xfrm>
            <a:off x="2286000" y="6096000"/>
            <a:ext cx="685800" cy="46196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000000"/>
                </a:solidFill>
                <a:latin typeface="Arial" charset="0"/>
              </a:rPr>
              <a:t>?</a:t>
            </a:r>
          </a:p>
        </p:txBody>
      </p:sp>
      <p:sp>
        <p:nvSpPr>
          <p:cNvPr id="286748" name="Text Box 28"/>
          <p:cNvSpPr txBox="1">
            <a:spLocks noChangeArrowheads="1"/>
          </p:cNvSpPr>
          <p:nvPr/>
        </p:nvSpPr>
        <p:spPr bwMode="auto">
          <a:xfrm flipH="1">
            <a:off x="2819400" y="5791200"/>
            <a:ext cx="2362200" cy="5238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ART time </a:t>
            </a:r>
            <a:r>
              <a:rPr lang="en-US" sz="2800" b="1" baseline="-25000" dirty="0">
                <a:solidFill>
                  <a:srgbClr val="000000"/>
                </a:solidFill>
                <a:latin typeface="Arial" charset="0"/>
              </a:rPr>
              <a:t>2</a:t>
            </a:r>
            <a:r>
              <a:rPr lang="en-US" sz="2800" b="1" dirty="0">
                <a:solidFill>
                  <a:srgbClr val="000000"/>
                </a:solidFill>
                <a:latin typeface="Arial" charset="0"/>
              </a:rPr>
              <a:t> </a:t>
            </a:r>
            <a:endParaRPr lang="en-US" sz="2800" dirty="0">
              <a:solidFill>
                <a:srgbClr val="000000"/>
              </a:solidFill>
              <a:latin typeface="Arial" charset="0"/>
            </a:endParaRPr>
          </a:p>
        </p:txBody>
      </p:sp>
      <p:sp>
        <p:nvSpPr>
          <p:cNvPr id="286751" name="Line 31"/>
          <p:cNvSpPr>
            <a:spLocks noChangeShapeType="1"/>
          </p:cNvSpPr>
          <p:nvPr/>
        </p:nvSpPr>
        <p:spPr bwMode="auto">
          <a:xfrm>
            <a:off x="2362200" y="6019800"/>
            <a:ext cx="685800" cy="0"/>
          </a:xfrm>
          <a:prstGeom prst="line">
            <a:avLst/>
          </a:prstGeom>
          <a:noFill/>
          <a:ln w="76200">
            <a:solidFill>
              <a:schemeClr val="tx1"/>
            </a:solidFill>
            <a:prstDash val="sysDot"/>
            <a:round/>
            <a:headEnd/>
            <a:tailEnd type="triangle"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86754" name="Text Box 34"/>
          <p:cNvSpPr txBox="1">
            <a:spLocks noChangeArrowheads="1"/>
          </p:cNvSpPr>
          <p:nvPr/>
        </p:nvSpPr>
        <p:spPr bwMode="auto">
          <a:xfrm flipH="1">
            <a:off x="152400" y="3582988"/>
            <a:ext cx="1981200" cy="646112"/>
          </a:xfrm>
          <a:prstGeom prst="rect">
            <a:avLst/>
          </a:prstGeom>
          <a:noFill/>
          <a:ln w="28575">
            <a:solidFill>
              <a:srgbClr val="FF0000"/>
            </a:solidFill>
            <a:miter lim="800000"/>
            <a:headEnd/>
            <a:tailEnd/>
          </a:ln>
        </p:spPr>
        <p:txBody>
          <a:bodyPr anchor="ctr">
            <a:spAutoFit/>
          </a:bodyPr>
          <a:lstStyle/>
          <a:p>
            <a:pPr algn="ctr" eaLnBrk="0" hangingPunct="0">
              <a:spcBef>
                <a:spcPct val="50000"/>
              </a:spcBef>
            </a:pPr>
            <a:endParaRPr lang="en-US" sz="3600">
              <a:solidFill>
                <a:srgbClr val="000000"/>
              </a:solidFill>
              <a:latin typeface="Arial" charset="0"/>
            </a:endParaRPr>
          </a:p>
        </p:txBody>
      </p:sp>
      <p:sp>
        <p:nvSpPr>
          <p:cNvPr id="20" name="Text Box 21"/>
          <p:cNvSpPr txBox="1">
            <a:spLocks noChangeArrowheads="1"/>
          </p:cNvSpPr>
          <p:nvPr/>
        </p:nvSpPr>
        <p:spPr bwMode="auto">
          <a:xfrm flipH="1">
            <a:off x="3200400" y="3667125"/>
            <a:ext cx="2209800" cy="5238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latin typeface="Arial" charset="0"/>
              </a:rPr>
              <a:t>CD4 time</a:t>
            </a:r>
            <a:r>
              <a:rPr lang="en-US" sz="2800" b="1" baseline="-25000" dirty="0">
                <a:latin typeface="Arial" charset="0"/>
              </a:rPr>
              <a:t>2</a:t>
            </a:r>
            <a:endParaRPr lang="en-US" sz="3600" baseline="-25000" dirty="0">
              <a:solidFill>
                <a:srgbClr val="000000"/>
              </a:solidFill>
              <a:latin typeface="Arial" charset="0"/>
            </a:endParaRPr>
          </a:p>
        </p:txBody>
      </p:sp>
      <p:sp>
        <p:nvSpPr>
          <p:cNvPr id="21" name="Line 31"/>
          <p:cNvSpPr>
            <a:spLocks noChangeShapeType="1"/>
          </p:cNvSpPr>
          <p:nvPr/>
        </p:nvSpPr>
        <p:spPr bwMode="auto">
          <a:xfrm>
            <a:off x="4953000" y="6019800"/>
            <a:ext cx="685800" cy="0"/>
          </a:xfrm>
          <a:prstGeom prst="line">
            <a:avLst/>
          </a:prstGeom>
          <a:noFill/>
          <a:ln w="76200">
            <a:solidFill>
              <a:schemeClr val="tx1"/>
            </a:solidFill>
            <a:prstDash val="sysDot"/>
            <a:round/>
            <a:headEnd/>
            <a:tailEnd type="triangle"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2" name="Text Box 27"/>
          <p:cNvSpPr txBox="1">
            <a:spLocks noChangeArrowheads="1"/>
          </p:cNvSpPr>
          <p:nvPr/>
        </p:nvSpPr>
        <p:spPr bwMode="auto">
          <a:xfrm>
            <a:off x="4876800" y="6096000"/>
            <a:ext cx="685800" cy="46196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000000"/>
                </a:solidFill>
                <a:latin typeface="Arial" charset="0"/>
              </a:rPr>
              <a:t>?</a:t>
            </a:r>
          </a:p>
        </p:txBody>
      </p:sp>
      <p:sp>
        <p:nvSpPr>
          <p:cNvPr id="171025" name="Freeform 25"/>
          <p:cNvSpPr>
            <a:spLocks/>
          </p:cNvSpPr>
          <p:nvPr/>
        </p:nvSpPr>
        <p:spPr bwMode="auto">
          <a:xfrm rot="-2908314">
            <a:off x="2980532" y="4764881"/>
            <a:ext cx="1506538" cy="460375"/>
          </a:xfrm>
          <a:custGeom>
            <a:avLst/>
            <a:gdLst>
              <a:gd name="T0" fmla="*/ 0 w 1747"/>
              <a:gd name="T1" fmla="*/ 460375 h 1220"/>
              <a:gd name="T2" fmla="*/ 1506538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p:spPr>
        <p:txBody>
          <a:bodyPr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5" grpId="0"/>
      <p:bldP spid="28675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ChangeArrowheads="1"/>
          </p:cNvSpPr>
          <p:nvPr>
            <p:ph type="title"/>
          </p:nvPr>
        </p:nvSpPr>
        <p:spPr>
          <a:xfrm>
            <a:off x="381000" y="533400"/>
            <a:ext cx="5829300" cy="747713"/>
          </a:xfrm>
        </p:spPr>
        <p:txBody>
          <a:bodyPr/>
          <a:lstStyle/>
          <a:p>
            <a:r>
              <a:rPr lang="en-US" altLang="en-US" smtClean="0"/>
              <a:t>Time-varying exposures in the presence of time-varying confounders which are also mediators of relevant causal paths</a:t>
            </a:r>
          </a:p>
        </p:txBody>
      </p:sp>
      <p:pic>
        <p:nvPicPr>
          <p:cNvPr id="173058" name="Picture 4"/>
          <p:cNvPicPr>
            <a:picLocks noGrp="1" noChangeAspect="1" noChangeArrowheads="1"/>
          </p:cNvPicPr>
          <p:nvPr>
            <p:ph type="body" idx="1"/>
          </p:nvPr>
        </p:nvPicPr>
        <p:blipFill>
          <a:blip r:embed="rId3"/>
          <a:srcRect/>
          <a:stretch>
            <a:fillRect/>
          </a:stretch>
        </p:blipFill>
        <p:spPr>
          <a:xfrm>
            <a:off x="146050" y="1641475"/>
            <a:ext cx="6711950" cy="4759325"/>
          </a:xfrm>
        </p:spPr>
      </p:pic>
      <p:pic>
        <p:nvPicPr>
          <p:cNvPr id="173059" name="Picture 5"/>
          <p:cNvPicPr>
            <a:picLocks noChangeAspect="1" noChangeArrowheads="1"/>
          </p:cNvPicPr>
          <p:nvPr/>
        </p:nvPicPr>
        <p:blipFill>
          <a:blip r:embed="rId4"/>
          <a:srcRect/>
          <a:stretch>
            <a:fillRect/>
          </a:stretch>
        </p:blipFill>
        <p:spPr bwMode="auto">
          <a:xfrm>
            <a:off x="152400" y="6477000"/>
            <a:ext cx="6324600" cy="1600200"/>
          </a:xfrm>
          <a:prstGeom prst="rect">
            <a:avLst/>
          </a:prstGeom>
          <a:noFill/>
          <a:ln w="9525">
            <a:noFill/>
            <a:miter lim="800000"/>
            <a:headEnd/>
            <a:tailEnd/>
          </a:ln>
        </p:spPr>
      </p:pic>
      <p:sp>
        <p:nvSpPr>
          <p:cNvPr id="173060" name="Text Box 6"/>
          <p:cNvSpPr txBox="1">
            <a:spLocks noChangeArrowheads="1"/>
          </p:cNvSpPr>
          <p:nvPr/>
        </p:nvSpPr>
        <p:spPr bwMode="auto">
          <a:xfrm>
            <a:off x="381000" y="8313738"/>
            <a:ext cx="6400800" cy="830262"/>
          </a:xfrm>
          <a:prstGeom prst="rect">
            <a:avLst/>
          </a:prstGeom>
          <a:noFill/>
          <a:ln w="9525">
            <a:noFill/>
            <a:miter lim="800000"/>
            <a:headEnd/>
            <a:tailEnd/>
          </a:ln>
        </p:spPr>
        <p:txBody>
          <a:bodyPr>
            <a:spAutoFit/>
          </a:bodyPr>
          <a:lstStyle/>
          <a:p>
            <a:pPr eaLnBrk="0" hangingPunct="0">
              <a:spcBef>
                <a:spcPct val="50000"/>
              </a:spcBef>
            </a:pPr>
            <a:r>
              <a:rPr lang="en-US" altLang="en-US"/>
              <a:t>“Weighted” refers to inverse probability weighting (marginal structural models)</a:t>
            </a:r>
          </a:p>
        </p:txBody>
      </p:sp>
      <p:sp>
        <p:nvSpPr>
          <p:cNvPr id="173061" name="Text Box 7"/>
          <p:cNvSpPr txBox="1">
            <a:spLocks noChangeArrowheads="1"/>
          </p:cNvSpPr>
          <p:nvPr/>
        </p:nvSpPr>
        <p:spPr bwMode="auto">
          <a:xfrm>
            <a:off x="457200" y="9144000"/>
            <a:ext cx="6096000" cy="461963"/>
          </a:xfrm>
          <a:prstGeom prst="rect">
            <a:avLst/>
          </a:prstGeom>
          <a:noFill/>
          <a:ln w="9525">
            <a:noFill/>
            <a:miter lim="800000"/>
            <a:headEnd/>
            <a:tailEnd/>
          </a:ln>
        </p:spPr>
        <p:txBody>
          <a:bodyPr>
            <a:spAutoFit/>
          </a:bodyPr>
          <a:lstStyle/>
          <a:p>
            <a:pPr algn="r" eaLnBrk="0" hangingPunct="0">
              <a:spcBef>
                <a:spcPct val="50000"/>
              </a:spcBef>
            </a:pPr>
            <a:r>
              <a:rPr lang="en-US" altLang="en-US"/>
              <a:t>Cole et al, </a:t>
            </a:r>
            <a:r>
              <a:rPr lang="en-US" altLang="en-US" i="1"/>
              <a:t>AJE</a:t>
            </a:r>
            <a:r>
              <a:rPr lang="en-US" altLang="en-US"/>
              <a:t> 2003</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a:xfrm>
            <a:off x="457200" y="228600"/>
            <a:ext cx="5829300" cy="747713"/>
          </a:xfrm>
        </p:spPr>
        <p:txBody>
          <a:bodyPr/>
          <a:lstStyle/>
          <a:p>
            <a:r>
              <a:rPr lang="en-US" altLang="en-US" smtClean="0"/>
              <a:t>Non-Conditioning Approaches to Manage Confounding</a:t>
            </a:r>
          </a:p>
        </p:txBody>
      </p:sp>
      <p:sp>
        <p:nvSpPr>
          <p:cNvPr id="3" name="Content Placeholder 2"/>
          <p:cNvSpPr>
            <a:spLocks noGrp="1"/>
          </p:cNvSpPr>
          <p:nvPr>
            <p:ph idx="1"/>
          </p:nvPr>
        </p:nvSpPr>
        <p:spPr>
          <a:xfrm>
            <a:off x="76200" y="1090613"/>
            <a:ext cx="6781800" cy="7519987"/>
          </a:xfrm>
        </p:spPr>
        <p:txBody>
          <a:bodyPr/>
          <a:lstStyle/>
          <a:p>
            <a:r>
              <a:rPr lang="en-US" altLang="en-US" dirty="0" smtClean="0"/>
              <a:t>Conditioning approaches:</a:t>
            </a:r>
          </a:p>
          <a:p>
            <a:pPr lvl="1"/>
            <a:r>
              <a:rPr lang="en-US" altLang="en-US" dirty="0" smtClean="0"/>
              <a:t>e.g., restriction, matching (with subsequent stratification), stratification, regression</a:t>
            </a:r>
          </a:p>
          <a:p>
            <a:pPr lvl="1"/>
            <a:r>
              <a:rPr lang="en-US" altLang="en-US" dirty="0" smtClean="0"/>
              <a:t>Compare exposed to unexposed at fixed levels of the confounders</a:t>
            </a:r>
          </a:p>
          <a:p>
            <a:pPr lvl="1"/>
            <a:endParaRPr lang="en-US" altLang="en-US" sz="800" dirty="0" smtClean="0"/>
          </a:p>
          <a:p>
            <a:r>
              <a:rPr lang="en-US" altLang="en-US" dirty="0" smtClean="0"/>
              <a:t>In contrast, </a:t>
            </a:r>
            <a:r>
              <a:rPr lang="en-US" altLang="en-US" u="sng" dirty="0" smtClean="0"/>
              <a:t>non-conditioning</a:t>
            </a:r>
            <a:r>
              <a:rPr lang="en-US" altLang="en-US" dirty="0" smtClean="0"/>
              <a:t> approaches:</a:t>
            </a:r>
          </a:p>
          <a:p>
            <a:pPr lvl="1"/>
            <a:r>
              <a:rPr lang="en-US" altLang="en-US" dirty="0" smtClean="0"/>
              <a:t>Several different techniques:</a:t>
            </a:r>
          </a:p>
          <a:p>
            <a:pPr lvl="2"/>
            <a:r>
              <a:rPr lang="en-US" altLang="en-US" dirty="0" smtClean="0"/>
              <a:t>G-estimation </a:t>
            </a:r>
          </a:p>
          <a:p>
            <a:pPr lvl="2"/>
            <a:r>
              <a:rPr lang="en-US" altLang="en-US" dirty="0" smtClean="0"/>
              <a:t>Structural nested models</a:t>
            </a:r>
          </a:p>
          <a:p>
            <a:pPr lvl="2"/>
            <a:r>
              <a:rPr lang="en-US" altLang="en-US" dirty="0" smtClean="0"/>
              <a:t>Marginal structural models  (e.g., inverse probability weighting)</a:t>
            </a:r>
          </a:p>
          <a:p>
            <a:pPr lvl="3"/>
            <a:r>
              <a:rPr lang="en-US" altLang="en-US" dirty="0" smtClean="0"/>
              <a:t>Currently enjoying most popularity</a:t>
            </a:r>
          </a:p>
          <a:p>
            <a:pPr lvl="2"/>
            <a:r>
              <a:rPr lang="en-US" altLang="en-US" dirty="0" smtClean="0"/>
              <a:t>(&amp; others, e.g., nested new user cohort analysis)</a:t>
            </a:r>
          </a:p>
          <a:p>
            <a:pPr lvl="2"/>
            <a:r>
              <a:rPr lang="en-US" altLang="en-US" dirty="0" smtClean="0"/>
              <a:t>See </a:t>
            </a:r>
            <a:r>
              <a:rPr lang="en-US" altLang="en-US" dirty="0" smtClean="0">
                <a:solidFill>
                  <a:srgbClr val="FF0000"/>
                </a:solidFill>
              </a:rPr>
              <a:t>BIOSTAT 215</a:t>
            </a:r>
          </a:p>
          <a:p>
            <a:pPr lvl="1"/>
            <a:endParaRPr lang="en-US" altLang="en-US" sz="1000" dirty="0" smtClean="0"/>
          </a:p>
          <a:p>
            <a:pPr lvl="1"/>
            <a:r>
              <a:rPr lang="en-US" altLang="en-US" dirty="0" smtClean="0"/>
              <a:t>Theme: balance exposed and unexposed groups  for the confounder </a:t>
            </a:r>
          </a:p>
          <a:p>
            <a:pPr lvl="2"/>
            <a:r>
              <a:rPr lang="en-US" altLang="en-US" dirty="0" smtClean="0"/>
              <a:t>then compare exposed  to </a:t>
            </a:r>
            <a:r>
              <a:rPr lang="en-US" altLang="en-US" dirty="0" smtClean="0"/>
              <a:t>unexposed to achieve “marginal” measure of association</a:t>
            </a:r>
            <a:endParaRPr lang="en-US" altLang="en-US" dirty="0" smtClean="0"/>
          </a:p>
          <a:p>
            <a:pPr lvl="2"/>
            <a:r>
              <a:rPr lang="en-US" altLang="en-US" dirty="0" smtClean="0"/>
              <a:t>This is what randomization does, but non-conditioning  techniques for observational analysis are much more complicated!</a:t>
            </a:r>
          </a:p>
          <a:p>
            <a:endParaRPr lang="en-US" altLang="en-US" sz="400" dirty="0" smtClean="0"/>
          </a:p>
          <a:p>
            <a:r>
              <a:rPr lang="en-US" altLang="en-US" dirty="0" smtClean="0"/>
              <a:t>Goal for you</a:t>
            </a:r>
          </a:p>
          <a:p>
            <a:pPr lvl="2"/>
            <a:r>
              <a:rPr lang="en-US" altLang="en-US" u="sng" dirty="0" smtClean="0"/>
              <a:t>Recognize</a:t>
            </a:r>
            <a:r>
              <a:rPr lang="en-US" altLang="en-US" dirty="0" smtClean="0"/>
              <a:t> when these techniques are needed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8" name="Rectangle 2"/>
          <p:cNvSpPr>
            <a:spLocks noGrp="1" noChangeArrowheads="1"/>
          </p:cNvSpPr>
          <p:nvPr>
            <p:ph type="title"/>
          </p:nvPr>
        </p:nvSpPr>
        <p:spPr>
          <a:xfrm>
            <a:off x="266700" y="-76200"/>
            <a:ext cx="6515100" cy="747713"/>
          </a:xfrm>
        </p:spPr>
        <p:txBody>
          <a:bodyPr lIns="87312" tIns="42862" rIns="87312" bIns="42862" anchor="b"/>
          <a:lstStyle/>
          <a:p>
            <a:r>
              <a:rPr lang="en-US" altLang="en-US" smtClean="0"/>
              <a:t>Does AZT after needlesticks prevent HIV?</a:t>
            </a:r>
          </a:p>
        </p:txBody>
      </p:sp>
      <p:sp>
        <p:nvSpPr>
          <p:cNvPr id="3219" name="Rectangle 3"/>
          <p:cNvSpPr>
            <a:spLocks noGrp="1" noChangeArrowheads="1"/>
          </p:cNvSpPr>
          <p:nvPr>
            <p:ph type="body" idx="1"/>
          </p:nvPr>
        </p:nvSpPr>
        <p:spPr/>
        <p:txBody>
          <a:bodyPr lIns="87312" tIns="42862" rIns="87312" bIns="42862"/>
          <a:lstStyle/>
          <a:p>
            <a:pPr>
              <a:buFontTx/>
              <a:buNone/>
              <a:tabLst>
                <a:tab pos="1379538" algn="l"/>
              </a:tabLst>
            </a:pPr>
            <a:endParaRPr lang="en-US" altLang="en-US" smtClean="0"/>
          </a:p>
          <a:p>
            <a:pPr>
              <a:tabLst>
                <a:tab pos="1379538" algn="l"/>
              </a:tabLst>
            </a:pPr>
            <a:endParaRPr lang="en-US" altLang="en-US" smtClean="0"/>
          </a:p>
          <a:p>
            <a:pPr>
              <a:tabLst>
                <a:tab pos="1379538" algn="l"/>
              </a:tabLst>
            </a:pPr>
            <a:endParaRPr lang="en-US" altLang="en-US" smtClean="0"/>
          </a:p>
        </p:txBody>
      </p:sp>
      <p:graphicFrame>
        <p:nvGraphicFramePr>
          <p:cNvPr id="3214" name="Object 142"/>
          <p:cNvGraphicFramePr>
            <a:graphicFrameLocks/>
          </p:cNvGraphicFramePr>
          <p:nvPr/>
        </p:nvGraphicFramePr>
        <p:xfrm>
          <a:off x="3352800" y="3295650"/>
          <a:ext cx="4248150" cy="1657350"/>
        </p:xfrm>
        <a:graphic>
          <a:graphicData uri="http://schemas.openxmlformats.org/presentationml/2006/ole">
            <mc:AlternateContent xmlns:mc="http://schemas.openxmlformats.org/markup-compatibility/2006">
              <mc:Choice xmlns:v="urn:schemas-microsoft-com:vml" Requires="v">
                <p:oleObj spid="_x0000_s3306" name="Document" r:id="rId4" imgW="4282289" imgH="1616044" progId="Word.Document.8">
                  <p:embed/>
                </p:oleObj>
              </mc:Choice>
              <mc:Fallback>
                <p:oleObj name="Document" r:id="rId4" imgW="4282289" imgH="1616044" progId="Word.Document.8">
                  <p:embed/>
                  <p:pic>
                    <p:nvPicPr>
                      <p:cNvPr id="0" name="Picture 14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29565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20" name="Text Box 4"/>
          <p:cNvSpPr txBox="1">
            <a:spLocks noChangeArrowheads="1"/>
          </p:cNvSpPr>
          <p:nvPr/>
        </p:nvSpPr>
        <p:spPr bwMode="auto">
          <a:xfrm>
            <a:off x="1676400" y="2590800"/>
            <a:ext cx="12954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Minor Severity</a:t>
            </a:r>
            <a:endParaRPr lang="en-US" altLang="en-US" sz="1800"/>
          </a:p>
        </p:txBody>
      </p:sp>
      <p:sp>
        <p:nvSpPr>
          <p:cNvPr id="3221" name="Text Box 5"/>
          <p:cNvSpPr txBox="1">
            <a:spLocks noChangeArrowheads="1"/>
          </p:cNvSpPr>
          <p:nvPr/>
        </p:nvSpPr>
        <p:spPr bwMode="auto">
          <a:xfrm>
            <a:off x="3886200" y="2667000"/>
            <a:ext cx="10668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Major Severity</a:t>
            </a:r>
          </a:p>
        </p:txBody>
      </p:sp>
      <p:sp>
        <p:nvSpPr>
          <p:cNvPr id="3222" name="Line 6"/>
          <p:cNvSpPr>
            <a:spLocks noChangeShapeType="1"/>
          </p:cNvSpPr>
          <p:nvPr/>
        </p:nvSpPr>
        <p:spPr bwMode="auto">
          <a:xfrm flipH="1">
            <a:off x="2743200" y="2743200"/>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3223" name="Line 7"/>
          <p:cNvSpPr>
            <a:spLocks noChangeShapeType="1"/>
          </p:cNvSpPr>
          <p:nvPr/>
        </p:nvSpPr>
        <p:spPr bwMode="auto">
          <a:xfrm>
            <a:off x="3276600" y="2743200"/>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3224" name="Text Box 8"/>
          <p:cNvSpPr txBox="1">
            <a:spLocks noChangeArrowheads="1"/>
          </p:cNvSpPr>
          <p:nvPr/>
        </p:nvSpPr>
        <p:spPr bwMode="auto">
          <a:xfrm>
            <a:off x="228600" y="838200"/>
            <a:ext cx="12192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3225" name="Text Box 9"/>
          <p:cNvSpPr txBox="1">
            <a:spLocks noChangeArrowheads="1"/>
          </p:cNvSpPr>
          <p:nvPr/>
        </p:nvSpPr>
        <p:spPr bwMode="auto">
          <a:xfrm>
            <a:off x="304800" y="2286000"/>
            <a:ext cx="12954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graphicFrame>
        <p:nvGraphicFramePr>
          <p:cNvPr id="3215" name="Object 143"/>
          <p:cNvGraphicFramePr>
            <a:graphicFrameLocks/>
          </p:cNvGraphicFramePr>
          <p:nvPr/>
        </p:nvGraphicFramePr>
        <p:xfrm>
          <a:off x="990600" y="1066800"/>
          <a:ext cx="5124450" cy="1371600"/>
        </p:xfrm>
        <a:graphic>
          <a:graphicData uri="http://schemas.openxmlformats.org/presentationml/2006/ole">
            <mc:AlternateContent xmlns:mc="http://schemas.openxmlformats.org/markup-compatibility/2006">
              <mc:Choice xmlns:v="urn:schemas-microsoft-com:vml" Requires="v">
                <p:oleObj spid="_x0000_s3307" name="Document" r:id="rId6" imgW="6332899" imgH="1625097" progId="Word.Document.8">
                  <p:embed/>
                </p:oleObj>
              </mc:Choice>
              <mc:Fallback>
                <p:oleObj name="Document" r:id="rId6" imgW="6332899" imgH="1625097" progId="Word.Document.8">
                  <p:embed/>
                  <p:pic>
                    <p:nvPicPr>
                      <p:cNvPr id="0" name="Picture 14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10668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16" name="Object 144"/>
          <p:cNvGraphicFramePr>
            <a:graphicFrameLocks/>
          </p:cNvGraphicFramePr>
          <p:nvPr/>
        </p:nvGraphicFramePr>
        <p:xfrm>
          <a:off x="0" y="3352800"/>
          <a:ext cx="4248150" cy="1657350"/>
        </p:xfrm>
        <a:graphic>
          <a:graphicData uri="http://schemas.openxmlformats.org/presentationml/2006/ole">
            <mc:AlternateContent xmlns:mc="http://schemas.openxmlformats.org/markup-compatibility/2006">
              <mc:Choice xmlns:v="urn:schemas-microsoft-com:vml" Requires="v">
                <p:oleObj spid="_x0000_s3308" name="Document" r:id="rId8" imgW="4282289" imgH="1616044" progId="Word.Document.8">
                  <p:embed/>
                </p:oleObj>
              </mc:Choice>
              <mc:Fallback>
                <p:oleObj name="Document" r:id="rId8" imgW="4282289" imgH="1616044" progId="Word.Document.8">
                  <p:embed/>
                  <p:pic>
                    <p:nvPicPr>
                      <p:cNvPr id="0" name="Picture 14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3528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26" name="Text Box 14"/>
          <p:cNvSpPr txBox="1">
            <a:spLocks noChangeArrowheads="1"/>
          </p:cNvSpPr>
          <p:nvPr/>
        </p:nvSpPr>
        <p:spPr bwMode="auto">
          <a:xfrm>
            <a:off x="4648200" y="1370013"/>
            <a:ext cx="2209800" cy="460375"/>
          </a:xfrm>
          <a:prstGeom prst="rect">
            <a:avLst/>
          </a:prstGeom>
          <a:noFill/>
          <a:ln w="9525">
            <a:noFill/>
            <a:miter lim="800000"/>
            <a:headEnd/>
            <a:tailEnd/>
          </a:ln>
        </p:spPr>
        <p:txBody>
          <a:bodyPr anchor="ctr">
            <a:spAutoFit/>
          </a:bodyPr>
          <a:lstStyle/>
          <a:p>
            <a:pPr algn="ctr" eaLnBrk="0" hangingPunct="0">
              <a:spcBef>
                <a:spcPct val="50000"/>
              </a:spcBef>
            </a:pPr>
            <a:r>
              <a:rPr lang="en-US" altLang="en-US"/>
              <a:t>OR</a:t>
            </a:r>
            <a:r>
              <a:rPr lang="en-US" altLang="en-US" baseline="-25000"/>
              <a:t>crude</a:t>
            </a:r>
            <a:r>
              <a:rPr lang="en-US" altLang="en-US"/>
              <a:t> = 0.61</a:t>
            </a:r>
          </a:p>
        </p:txBody>
      </p:sp>
      <p:sp>
        <p:nvSpPr>
          <p:cNvPr id="3227" name="Text Box 15"/>
          <p:cNvSpPr txBox="1">
            <a:spLocks noChangeArrowheads="1"/>
          </p:cNvSpPr>
          <p:nvPr/>
        </p:nvSpPr>
        <p:spPr bwMode="auto">
          <a:xfrm>
            <a:off x="1365250" y="5103813"/>
            <a:ext cx="1401763"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0.0</a:t>
            </a:r>
            <a:endParaRPr lang="en-US" altLang="en-US" sz="1600"/>
          </a:p>
        </p:txBody>
      </p:sp>
      <p:sp>
        <p:nvSpPr>
          <p:cNvPr id="3228" name="Text Box 18"/>
          <p:cNvSpPr txBox="1">
            <a:spLocks noChangeArrowheads="1"/>
          </p:cNvSpPr>
          <p:nvPr/>
        </p:nvSpPr>
        <p:spPr bwMode="auto">
          <a:xfrm>
            <a:off x="4718050" y="5027613"/>
            <a:ext cx="1554163"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0.35</a:t>
            </a:r>
            <a:endParaRPr lang="en-US" altLang="en-US" sz="1600"/>
          </a:p>
        </p:txBody>
      </p:sp>
      <p:graphicFrame>
        <p:nvGraphicFramePr>
          <p:cNvPr id="3217" name="Object 145"/>
          <p:cNvGraphicFramePr>
            <a:graphicFrameLocks noChangeAspect="1"/>
          </p:cNvGraphicFramePr>
          <p:nvPr/>
        </p:nvGraphicFramePr>
        <p:xfrm>
          <a:off x="285750" y="6324600"/>
          <a:ext cx="6953250" cy="6515100"/>
        </p:xfrm>
        <a:graphic>
          <a:graphicData uri="http://schemas.openxmlformats.org/presentationml/2006/ole">
            <mc:AlternateContent xmlns:mc="http://schemas.openxmlformats.org/markup-compatibility/2006">
              <mc:Choice xmlns:v="urn:schemas-microsoft-com:vml" Requires="v">
                <p:oleObj spid="_x0000_s3309" name="Document" r:id="rId10" imgW="7114032" imgH="6405372" progId="Word.Document.8">
                  <p:embed/>
                </p:oleObj>
              </mc:Choice>
              <mc:Fallback>
                <p:oleObj name="Document" r:id="rId10" imgW="7114032" imgH="6405372" progId="Word.Document.8">
                  <p:embed/>
                  <p:pic>
                    <p:nvPicPr>
                      <p:cNvPr id="0" name="Picture 1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750" y="6324600"/>
                        <a:ext cx="6953250"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ChangeArrowheads="1"/>
          </p:cNvSpPr>
          <p:nvPr>
            <p:ph type="title"/>
          </p:nvPr>
        </p:nvSpPr>
        <p:spPr>
          <a:xfrm>
            <a:off x="304800" y="160338"/>
            <a:ext cx="6172200" cy="595312"/>
          </a:xfrm>
        </p:spPr>
        <p:txBody>
          <a:bodyPr/>
          <a:lstStyle/>
          <a:p>
            <a:r>
              <a:rPr lang="en-US" altLang="en-US" smtClean="0"/>
              <a:t>Methods to Manage Confounding</a:t>
            </a:r>
          </a:p>
        </p:txBody>
      </p:sp>
      <p:sp>
        <p:nvSpPr>
          <p:cNvPr id="179202" name="Rectangle 3"/>
          <p:cNvSpPr>
            <a:spLocks noGrp="1" noChangeArrowheads="1"/>
          </p:cNvSpPr>
          <p:nvPr>
            <p:ph type="body" idx="1"/>
          </p:nvPr>
        </p:nvSpPr>
        <p:spPr>
          <a:xfrm>
            <a:off x="533400" y="879475"/>
            <a:ext cx="5829300" cy="8081963"/>
          </a:xfrm>
        </p:spPr>
        <p:txBody>
          <a:bodyPr/>
          <a:lstStyle/>
          <a:p>
            <a:pPr>
              <a:lnSpc>
                <a:spcPct val="90000"/>
              </a:lnSpc>
            </a:pPr>
            <a:r>
              <a:rPr lang="en-US" altLang="en-US" smtClean="0"/>
              <a:t>During study </a:t>
            </a:r>
            <a:r>
              <a:rPr lang="en-US" altLang="en-US" u="sng" smtClean="0"/>
              <a:t>design</a:t>
            </a:r>
            <a:r>
              <a:rPr lang="en-US" altLang="en-US" smtClean="0"/>
              <a:t>:</a:t>
            </a:r>
          </a:p>
          <a:p>
            <a:pPr lvl="1">
              <a:lnSpc>
                <a:spcPct val="90000"/>
              </a:lnSpc>
            </a:pPr>
            <a:r>
              <a:rPr lang="en-US" altLang="en-US" smtClean="0"/>
              <a:t>Conditioning techniques</a:t>
            </a:r>
          </a:p>
          <a:p>
            <a:pPr lvl="2">
              <a:lnSpc>
                <a:spcPct val="90000"/>
              </a:lnSpc>
              <a:spcBef>
                <a:spcPct val="0"/>
              </a:spcBef>
            </a:pPr>
            <a:r>
              <a:rPr lang="en-US" altLang="en-US" smtClean="0"/>
              <a:t>Restriction</a:t>
            </a:r>
          </a:p>
          <a:p>
            <a:pPr lvl="2">
              <a:lnSpc>
                <a:spcPct val="90000"/>
              </a:lnSpc>
              <a:spcBef>
                <a:spcPct val="0"/>
              </a:spcBef>
            </a:pPr>
            <a:r>
              <a:rPr lang="en-US" altLang="en-US" smtClean="0"/>
              <a:t>Matching</a:t>
            </a:r>
          </a:p>
          <a:p>
            <a:pPr lvl="2">
              <a:lnSpc>
                <a:spcPct val="90000"/>
              </a:lnSpc>
              <a:spcBef>
                <a:spcPct val="0"/>
              </a:spcBef>
            </a:pPr>
            <a:endParaRPr lang="en-US" altLang="en-US" smtClean="0"/>
          </a:p>
          <a:p>
            <a:pPr lvl="1">
              <a:lnSpc>
                <a:spcPct val="90000"/>
              </a:lnSpc>
              <a:spcBef>
                <a:spcPct val="0"/>
              </a:spcBef>
            </a:pPr>
            <a:r>
              <a:rPr lang="en-US" altLang="en-US" smtClean="0"/>
              <a:t>Non-Conditioning techniques</a:t>
            </a:r>
          </a:p>
          <a:p>
            <a:pPr lvl="2">
              <a:lnSpc>
                <a:spcPct val="90000"/>
              </a:lnSpc>
              <a:spcBef>
                <a:spcPct val="0"/>
              </a:spcBef>
            </a:pPr>
            <a:r>
              <a:rPr lang="en-US" altLang="en-US" smtClean="0"/>
              <a:t>Randomization</a:t>
            </a:r>
          </a:p>
          <a:p>
            <a:pPr lvl="2">
              <a:lnSpc>
                <a:spcPct val="90000"/>
              </a:lnSpc>
              <a:spcBef>
                <a:spcPct val="0"/>
              </a:spcBef>
            </a:pPr>
            <a:r>
              <a:rPr lang="en-US" altLang="en-US" smtClean="0"/>
              <a:t>Instrumental variables</a:t>
            </a:r>
          </a:p>
          <a:p>
            <a:pPr lvl="2">
              <a:lnSpc>
                <a:spcPct val="90000"/>
              </a:lnSpc>
            </a:pPr>
            <a:endParaRPr lang="en-US" altLang="en-US" smtClean="0"/>
          </a:p>
          <a:p>
            <a:pPr>
              <a:lnSpc>
                <a:spcPct val="90000"/>
              </a:lnSpc>
            </a:pPr>
            <a:r>
              <a:rPr lang="en-US" altLang="en-US" smtClean="0"/>
              <a:t>During study </a:t>
            </a:r>
            <a:r>
              <a:rPr lang="en-US" altLang="en-US" u="sng" smtClean="0"/>
              <a:t>analysis:</a:t>
            </a:r>
            <a:endParaRPr lang="en-US" altLang="en-US" smtClean="0"/>
          </a:p>
          <a:p>
            <a:pPr lvl="1">
              <a:lnSpc>
                <a:spcPct val="90000"/>
              </a:lnSpc>
            </a:pPr>
            <a:r>
              <a:rPr lang="en-US" altLang="en-US" smtClean="0"/>
              <a:t>Conditioning techniques</a:t>
            </a:r>
          </a:p>
          <a:p>
            <a:pPr lvl="2">
              <a:lnSpc>
                <a:spcPct val="90000"/>
              </a:lnSpc>
            </a:pPr>
            <a:r>
              <a:rPr lang="en-US" altLang="en-US" smtClean="0"/>
              <a:t>Stratification</a:t>
            </a:r>
          </a:p>
          <a:p>
            <a:pPr lvl="2">
              <a:lnSpc>
                <a:spcPct val="90000"/>
              </a:lnSpc>
              <a:spcBef>
                <a:spcPct val="0"/>
              </a:spcBef>
            </a:pPr>
            <a:r>
              <a:rPr lang="en-US" altLang="en-US" smtClean="0"/>
              <a:t>(Mathematical regression)</a:t>
            </a:r>
          </a:p>
          <a:p>
            <a:pPr lvl="2">
              <a:lnSpc>
                <a:spcPct val="90000"/>
              </a:lnSpc>
              <a:spcBef>
                <a:spcPct val="0"/>
              </a:spcBef>
            </a:pPr>
            <a:r>
              <a:rPr lang="en-US" altLang="en-US" smtClean="0"/>
              <a:t>(Propensity scores)</a:t>
            </a:r>
          </a:p>
          <a:p>
            <a:pPr lvl="2">
              <a:lnSpc>
                <a:spcPct val="90000"/>
              </a:lnSpc>
              <a:spcBef>
                <a:spcPct val="0"/>
              </a:spcBef>
            </a:pPr>
            <a:endParaRPr lang="en-US" altLang="en-US" smtClean="0"/>
          </a:p>
          <a:p>
            <a:pPr lvl="1">
              <a:lnSpc>
                <a:spcPct val="90000"/>
              </a:lnSpc>
              <a:spcBef>
                <a:spcPct val="0"/>
              </a:spcBef>
            </a:pPr>
            <a:r>
              <a:rPr lang="en-US" altLang="en-US" smtClean="0"/>
              <a:t>Non-conditioning techniques</a:t>
            </a:r>
          </a:p>
          <a:p>
            <a:pPr lvl="2">
              <a:spcBef>
                <a:spcPct val="0"/>
              </a:spcBef>
            </a:pPr>
            <a:r>
              <a:rPr lang="en-US" altLang="en-US" smtClean="0"/>
              <a:t>(Inverse probability weighting)</a:t>
            </a:r>
          </a:p>
          <a:p>
            <a:pPr lvl="2">
              <a:spcBef>
                <a:spcPct val="0"/>
              </a:spcBef>
            </a:pPr>
            <a:r>
              <a:rPr lang="en-US" altLang="en-US" smtClean="0"/>
              <a:t>(G-estimation) </a:t>
            </a:r>
          </a:p>
          <a:p>
            <a:pPr lvl="2">
              <a:spcBef>
                <a:spcPct val="0"/>
              </a:spcBef>
            </a:pPr>
            <a:r>
              <a:rPr lang="en-US" altLang="en-US" smtClean="0"/>
              <a:t>(Structural nested models)</a:t>
            </a:r>
          </a:p>
          <a:p>
            <a:pPr lvl="2">
              <a:spcBef>
                <a:spcPct val="0"/>
              </a:spcBef>
            </a:pPr>
            <a:r>
              <a:rPr lang="en-US" altLang="en-US" smtClean="0"/>
              <a:t>(Nested new user cohort)</a:t>
            </a:r>
          </a:p>
        </p:txBody>
      </p:sp>
      <p:sp>
        <p:nvSpPr>
          <p:cNvPr id="2" name="TextBox 1"/>
          <p:cNvSpPr txBox="1"/>
          <p:nvPr/>
        </p:nvSpPr>
        <p:spPr>
          <a:xfrm>
            <a:off x="3227388" y="7239000"/>
            <a:ext cx="3478212" cy="461963"/>
          </a:xfrm>
          <a:prstGeom prst="rect">
            <a:avLst/>
          </a:prstGeom>
          <a:noFill/>
        </p:spPr>
        <p:txBody>
          <a:bodyPr wrap="none">
            <a:spAutoFit/>
          </a:bodyPr>
          <a:lstStyle/>
          <a:p>
            <a:pPr eaLnBrk="0" hangingPunct="0">
              <a:defRPr/>
            </a:pPr>
            <a:r>
              <a:rPr lang="en-US" sz="2000" dirty="0">
                <a:latin typeface="+mj-lt"/>
              </a:rPr>
              <a:t>(not explained in this course</a:t>
            </a:r>
            <a:r>
              <a:rPr lang="en-US" dirty="0"/>
              <a:t>)</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p:nvPr>
        </p:nvSpPr>
        <p:spPr>
          <a:xfrm>
            <a:off x="457200" y="152400"/>
            <a:ext cx="5829300" cy="747713"/>
          </a:xfrm>
        </p:spPr>
        <p:txBody>
          <a:bodyPr/>
          <a:lstStyle/>
          <a:p>
            <a:r>
              <a:rPr lang="en-US" altLang="en-US" smtClean="0"/>
              <a:t>Summary</a:t>
            </a:r>
          </a:p>
        </p:txBody>
      </p:sp>
      <p:sp>
        <p:nvSpPr>
          <p:cNvPr id="181250" name="Rectangle 3"/>
          <p:cNvSpPr>
            <a:spLocks noGrp="1" noChangeArrowheads="1"/>
          </p:cNvSpPr>
          <p:nvPr>
            <p:ph type="body" idx="1"/>
          </p:nvPr>
        </p:nvSpPr>
        <p:spPr>
          <a:xfrm>
            <a:off x="0" y="838200"/>
            <a:ext cx="6858000" cy="8080375"/>
          </a:xfrm>
        </p:spPr>
        <p:txBody>
          <a:bodyPr/>
          <a:lstStyle/>
          <a:p>
            <a:r>
              <a:rPr lang="en-US" altLang="en-US" sz="2200" u="sng" smtClean="0"/>
              <a:t>Stratification</a:t>
            </a:r>
            <a:r>
              <a:rPr lang="en-US" altLang="en-US" sz="2200" smtClean="0"/>
              <a:t> useful: evaluate interaction, control for confounding, &amp; block indirect causal paths</a:t>
            </a:r>
          </a:p>
          <a:p>
            <a:endParaRPr lang="en-US" altLang="en-US" sz="1000" smtClean="0"/>
          </a:p>
          <a:p>
            <a:r>
              <a:rPr lang="en-US" altLang="en-US" sz="2200" smtClean="0"/>
              <a:t>Adjusted summary estimators are formed via </a:t>
            </a:r>
            <a:r>
              <a:rPr lang="en-US" altLang="en-US" sz="2200" u="sng" smtClean="0"/>
              <a:t>weighted averaging</a:t>
            </a:r>
            <a:r>
              <a:rPr lang="en-US" altLang="en-US" sz="2200" smtClean="0"/>
              <a:t> of stratum-specific estimates</a:t>
            </a:r>
            <a:endParaRPr lang="en-US" altLang="en-US" sz="2200" u="sng" smtClean="0"/>
          </a:p>
          <a:p>
            <a:pPr lvl="1"/>
            <a:r>
              <a:rPr lang="en-US" altLang="en-US" sz="2200" smtClean="0"/>
              <a:t>Mantel-Haenszel technique most common </a:t>
            </a:r>
          </a:p>
          <a:p>
            <a:pPr lvl="1"/>
            <a:endParaRPr lang="en-US" altLang="en-US" sz="900" smtClean="0"/>
          </a:p>
          <a:p>
            <a:r>
              <a:rPr lang="en-US" altLang="en-US" sz="2200" smtClean="0"/>
              <a:t>While adjustment can reduce bias, it can </a:t>
            </a:r>
            <a:r>
              <a:rPr lang="en-US" altLang="en-US" sz="2200" u="sng" smtClean="0"/>
              <a:t>worsen</a:t>
            </a:r>
            <a:r>
              <a:rPr lang="en-US" altLang="en-US" sz="2200" smtClean="0"/>
              <a:t> </a:t>
            </a:r>
            <a:r>
              <a:rPr lang="en-US" altLang="en-US" sz="2200" u="sng" smtClean="0"/>
              <a:t>precision</a:t>
            </a:r>
            <a:r>
              <a:rPr lang="en-US" altLang="en-US" sz="2200" smtClean="0"/>
              <a:t> (&amp; create bias if adjust on a collider)</a:t>
            </a:r>
          </a:p>
          <a:p>
            <a:endParaRPr lang="en-US" altLang="en-US" sz="800" smtClean="0"/>
          </a:p>
          <a:p>
            <a:endParaRPr lang="en-US" altLang="en-US" sz="800" smtClean="0"/>
          </a:p>
          <a:p>
            <a:r>
              <a:rPr lang="en-US" altLang="en-US" sz="2200" smtClean="0"/>
              <a:t>DAGs plus software tell us the </a:t>
            </a:r>
            <a:r>
              <a:rPr lang="en-US" altLang="en-US" sz="2200" u="sng" smtClean="0"/>
              <a:t>MSAS’s</a:t>
            </a:r>
          </a:p>
          <a:p>
            <a:pPr lvl="1"/>
            <a:r>
              <a:rPr lang="en-US" altLang="en-US" sz="2200" smtClean="0"/>
              <a:t>Investigators must choose the best MSAS based on a variety of considerations</a:t>
            </a:r>
          </a:p>
          <a:p>
            <a:endParaRPr lang="en-US" altLang="en-US" sz="900" smtClean="0"/>
          </a:p>
          <a:p>
            <a:r>
              <a:rPr lang="en-US" altLang="en-US" sz="2200" smtClean="0"/>
              <a:t>Yet, we are </a:t>
            </a:r>
            <a:r>
              <a:rPr lang="en-US" altLang="en-US" sz="2200" u="sng" smtClean="0"/>
              <a:t>not always certain </a:t>
            </a:r>
            <a:r>
              <a:rPr lang="en-US" altLang="en-US" sz="2200" smtClean="0"/>
              <a:t>about our DAGS</a:t>
            </a:r>
          </a:p>
          <a:p>
            <a:endParaRPr lang="en-US" altLang="en-US" sz="1000" smtClean="0"/>
          </a:p>
          <a:p>
            <a:r>
              <a:rPr lang="en-US" altLang="en-US" sz="2200" smtClean="0"/>
              <a:t>Use a principled and transparent </a:t>
            </a:r>
            <a:r>
              <a:rPr lang="en-US" altLang="en-US" sz="2200" u="sng" smtClean="0"/>
              <a:t>analysis plan </a:t>
            </a:r>
            <a:r>
              <a:rPr lang="en-US" altLang="en-US" sz="2200" smtClean="0"/>
              <a:t>to guide your work</a:t>
            </a:r>
          </a:p>
          <a:p>
            <a:endParaRPr lang="en-US" altLang="en-US" sz="800" smtClean="0"/>
          </a:p>
          <a:p>
            <a:r>
              <a:rPr lang="en-US" altLang="en-US" sz="2200" u="sng" smtClean="0"/>
              <a:t>Stratification falls apart</a:t>
            </a:r>
            <a:r>
              <a:rPr lang="en-US" altLang="en-US" sz="2200" smtClean="0"/>
              <a:t> with multiple confounders</a:t>
            </a:r>
          </a:p>
          <a:p>
            <a:pPr lvl="1"/>
            <a:r>
              <a:rPr lang="en-US" altLang="en-US" sz="2200" smtClean="0"/>
              <a:t>Regression is the typical conventional solution</a:t>
            </a:r>
          </a:p>
          <a:p>
            <a:endParaRPr lang="en-US" altLang="en-US" sz="800" smtClean="0"/>
          </a:p>
          <a:p>
            <a:endParaRPr lang="en-US" altLang="en-US" sz="800" smtClean="0"/>
          </a:p>
          <a:p>
            <a:r>
              <a:rPr lang="en-US" altLang="en-US" sz="2200" smtClean="0"/>
              <a:t>DAGs help us </a:t>
            </a:r>
            <a:r>
              <a:rPr lang="en-US" altLang="en-US" sz="2200" u="sng" smtClean="0"/>
              <a:t>recognize</a:t>
            </a:r>
            <a:r>
              <a:rPr lang="en-US" altLang="en-US" sz="2200" smtClean="0"/>
              <a:t> when conventional conditioning techniques (e.g., regression) </a:t>
            </a:r>
            <a:r>
              <a:rPr lang="en-US" altLang="en-US" sz="2200" u="sng" smtClean="0"/>
              <a:t>fail</a:t>
            </a:r>
          </a:p>
          <a:p>
            <a:pPr lvl="1"/>
            <a:r>
              <a:rPr lang="en-US" altLang="en-US" sz="2200" smtClean="0"/>
              <a:t>And hence non-conditioning technique needed</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3"/>
          <p:cNvSpPr>
            <a:spLocks noGrp="1" noChangeArrowheads="1"/>
          </p:cNvSpPr>
          <p:nvPr>
            <p:ph type="body" idx="1"/>
          </p:nvPr>
        </p:nvSpPr>
        <p:spPr>
          <a:xfrm>
            <a:off x="76200" y="-228600"/>
            <a:ext cx="6553200" cy="7519988"/>
          </a:xfrm>
        </p:spPr>
        <p:txBody>
          <a:bodyPr/>
          <a:lstStyle/>
          <a:p>
            <a:endParaRPr lang="en-US" altLang="en-US" sz="2400" b="1" dirty="0" smtClean="0"/>
          </a:p>
          <a:p>
            <a:pPr marL="0" indent="0" algn="ctr">
              <a:buNone/>
            </a:pPr>
            <a:r>
              <a:rPr lang="en-US" altLang="en-US" sz="2400" b="1" dirty="0" smtClean="0"/>
              <a:t>Next </a:t>
            </a:r>
            <a:r>
              <a:rPr lang="en-US" altLang="en-US" sz="2400" b="1" dirty="0" smtClean="0"/>
              <a:t>Tuesday</a:t>
            </a:r>
          </a:p>
          <a:p>
            <a:pPr marL="0" indent="0" algn="ctr">
              <a:buNone/>
            </a:pPr>
            <a:endParaRPr lang="en-US" altLang="en-US" sz="2400" b="1" dirty="0" smtClean="0"/>
          </a:p>
          <a:p>
            <a:r>
              <a:rPr lang="en-US" altLang="en-US" sz="2400" b="1" dirty="0" smtClean="0"/>
              <a:t>8:45 to 10:15: Journal Club </a:t>
            </a:r>
            <a:endParaRPr lang="en-US" altLang="en-US" sz="2400" b="1" dirty="0" smtClean="0"/>
          </a:p>
          <a:p>
            <a:pPr lvl="1"/>
            <a:r>
              <a:rPr lang="en-US" altLang="en-US" sz="2400" b="1" dirty="0" smtClean="0"/>
              <a:t>Meet here.  We are all together.</a:t>
            </a:r>
            <a:endParaRPr lang="en-US" altLang="en-US" sz="2400" b="1" dirty="0" smtClean="0"/>
          </a:p>
          <a:p>
            <a:pPr lvl="1"/>
            <a:endParaRPr lang="en-US" altLang="en-US" sz="2400" b="1" dirty="0" smtClean="0"/>
          </a:p>
          <a:p>
            <a:r>
              <a:rPr lang="en-US" altLang="en-US" sz="2400" b="1" dirty="0" smtClean="0"/>
              <a:t>1:30 to 3:00 pm:  Last Section</a:t>
            </a:r>
          </a:p>
          <a:p>
            <a:pPr lvl="1"/>
            <a:r>
              <a:rPr lang="en-US" altLang="en-US" sz="2400" b="1" dirty="0" smtClean="0"/>
              <a:t>Web-based course evaluation</a:t>
            </a:r>
          </a:p>
          <a:p>
            <a:pPr lvl="1"/>
            <a:r>
              <a:rPr lang="en-US" altLang="en-US" sz="2400" b="1" dirty="0" smtClean="0"/>
              <a:t>Bring laptop</a:t>
            </a:r>
          </a:p>
          <a:p>
            <a:pPr lvl="1"/>
            <a:endParaRPr lang="en-US" altLang="en-US" sz="2400" b="1" dirty="0" smtClean="0"/>
          </a:p>
          <a:p>
            <a:r>
              <a:rPr lang="en-US" altLang="en-US" sz="2400" b="1" dirty="0" smtClean="0"/>
              <a:t>Distribute Final Exam (on website)</a:t>
            </a:r>
          </a:p>
          <a:p>
            <a:pPr lvl="1"/>
            <a:r>
              <a:rPr lang="en-US" altLang="en-US" sz="2400" b="1" dirty="0" smtClean="0"/>
              <a:t>Exam due </a:t>
            </a:r>
            <a:r>
              <a:rPr lang="en-US" altLang="en-US" sz="2400" b="1" dirty="0" smtClean="0"/>
              <a:t>following </a:t>
            </a:r>
            <a:r>
              <a:rPr lang="en-US" altLang="en-US" sz="2400" b="1" dirty="0" smtClean="0"/>
              <a:t>week </a:t>
            </a:r>
            <a:r>
              <a:rPr lang="en-US" altLang="en-US" sz="2400" b="1" dirty="0" smtClean="0"/>
              <a:t>by 4 </a:t>
            </a:r>
            <a:r>
              <a:rPr lang="en-US" altLang="en-US" sz="2400" b="1" dirty="0"/>
              <a:t>pm </a:t>
            </a:r>
            <a:r>
              <a:rPr lang="en-US" altLang="en-US" sz="2400" b="1" dirty="0" smtClean="0"/>
              <a:t>Tuesday (Dec. 16)  (</a:t>
            </a:r>
            <a:r>
              <a:rPr lang="en-US" altLang="en-US" sz="2400" b="1" dirty="0" smtClean="0"/>
              <a:t>for in-person students) or 9 pm Wednesday (Dec. 17) (for online section)</a:t>
            </a:r>
          </a:p>
          <a:p>
            <a:pPr lvl="1"/>
            <a:r>
              <a:rPr lang="en-US" altLang="en-US" sz="2400" b="1" dirty="0" smtClean="0"/>
              <a:t>Upload your file on the CLE (Moodle) website (the syllabus site)</a:t>
            </a:r>
          </a:p>
          <a:p>
            <a:pPr lvl="1"/>
            <a:r>
              <a:rPr lang="en-US" altLang="en-US" sz="2400" b="1" dirty="0" smtClean="0"/>
              <a:t>Upload a .pdf to preserve all of your formatting</a:t>
            </a:r>
          </a:p>
          <a:p>
            <a:pPr lvl="1"/>
            <a:r>
              <a:rPr lang="en-US" altLang="en-US" sz="2400" b="1" dirty="0" smtClean="0"/>
              <a:t>Contact Olivia (</a:t>
            </a:r>
            <a:r>
              <a:rPr lang="en-US" altLang="en-US" b="1" dirty="0" smtClean="0"/>
              <a:t>olivia@epi.ucsf.edu)</a:t>
            </a:r>
            <a:r>
              <a:rPr lang="en-US" altLang="en-US" sz="2400" b="1" dirty="0" smtClean="0"/>
              <a:t> </a:t>
            </a:r>
            <a:r>
              <a:rPr lang="en-US" altLang="en-US" sz="2400" b="1" dirty="0" smtClean="0"/>
              <a:t>if problems </a:t>
            </a:r>
            <a:endParaRPr lang="en-US" altLang="en-US" sz="2400" b="1" dirty="0" smtClean="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ChangeArrowheads="1"/>
          </p:cNvSpPr>
          <p:nvPr>
            <p:ph type="title"/>
          </p:nvPr>
        </p:nvSpPr>
        <p:spPr/>
        <p:txBody>
          <a:bodyPr/>
          <a:lstStyle/>
          <a:p>
            <a:r>
              <a:rPr lang="en-US" altLang="en-US" smtClean="0"/>
              <a:t>Extra Slides</a:t>
            </a:r>
          </a:p>
        </p:txBody>
      </p:sp>
      <p:sp>
        <p:nvSpPr>
          <p:cNvPr id="185346" name="Rectangle 3"/>
          <p:cNvSpPr>
            <a:spLocks noGrp="1" noChangeArrowheads="1"/>
          </p:cNvSpPr>
          <p:nvPr>
            <p:ph type="body" idx="1"/>
          </p:nvPr>
        </p:nvSpPr>
        <p:spPr/>
        <p:txBody>
          <a:bodyPr/>
          <a:lstStyle/>
          <a:p>
            <a:endParaRPr lang="en-US" altLang="en-US" smtClean="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a:xfrm>
            <a:off x="419100" y="242888"/>
            <a:ext cx="5981700" cy="747712"/>
          </a:xfrm>
        </p:spPr>
        <p:txBody>
          <a:bodyPr/>
          <a:lstStyle/>
          <a:p>
            <a:r>
              <a:rPr lang="en-US" altLang="en-US" sz="2800" smtClean="0"/>
              <a:t>Terminology to use when describing adjusted relationships</a:t>
            </a:r>
          </a:p>
        </p:txBody>
      </p:sp>
      <p:sp>
        <p:nvSpPr>
          <p:cNvPr id="186370" name="Rectangle 3"/>
          <p:cNvSpPr>
            <a:spLocks noGrp="1" noChangeArrowheads="1"/>
          </p:cNvSpPr>
          <p:nvPr>
            <p:ph type="body" idx="1"/>
          </p:nvPr>
        </p:nvSpPr>
        <p:spPr>
          <a:xfrm>
            <a:off x="304800" y="5334000"/>
            <a:ext cx="6057900" cy="7519988"/>
          </a:xfrm>
        </p:spPr>
        <p:txBody>
          <a:bodyPr/>
          <a:lstStyle/>
          <a:p>
            <a:r>
              <a:rPr lang="en-US" altLang="en-US" sz="1800" smtClean="0"/>
              <a:t>“Use of AZT is associated with decreased odds of HIV acquisition, </a:t>
            </a:r>
            <a:r>
              <a:rPr lang="en-US" altLang="en-US" sz="1800" i="1" smtClean="0"/>
              <a:t>independent</a:t>
            </a:r>
            <a:r>
              <a:rPr lang="en-US" altLang="en-US" sz="1800" smtClean="0"/>
              <a:t> of needlestick severity”</a:t>
            </a:r>
          </a:p>
          <a:p>
            <a:endParaRPr lang="en-US" altLang="en-US" smtClean="0"/>
          </a:p>
          <a:p>
            <a:r>
              <a:rPr lang="en-US" altLang="en-US" sz="1800" smtClean="0"/>
              <a:t>“Use of AZT is associated with decreased odds of HIV acquisition, </a:t>
            </a:r>
            <a:r>
              <a:rPr lang="en-US" altLang="en-US" sz="1800" i="1" smtClean="0"/>
              <a:t>adjusted</a:t>
            </a:r>
            <a:r>
              <a:rPr lang="en-US" altLang="en-US" sz="1800" smtClean="0"/>
              <a:t> for needlestick severity” </a:t>
            </a:r>
          </a:p>
          <a:p>
            <a:endParaRPr lang="en-US" altLang="en-US" smtClean="0"/>
          </a:p>
          <a:p>
            <a:r>
              <a:rPr lang="en-US" altLang="en-US" sz="1800" smtClean="0"/>
              <a:t>“Use of AZT is associated with decreased odds of HIV acquisition, </a:t>
            </a:r>
            <a:r>
              <a:rPr lang="en-US" altLang="en-US" sz="1800" i="1" smtClean="0"/>
              <a:t>controlling</a:t>
            </a:r>
            <a:r>
              <a:rPr lang="en-US" altLang="en-US" sz="1800" smtClean="0"/>
              <a:t> for needlestick severity” </a:t>
            </a:r>
          </a:p>
          <a:p>
            <a:endParaRPr lang="en-US" altLang="en-US" smtClean="0"/>
          </a:p>
          <a:p>
            <a:r>
              <a:rPr lang="en-US" altLang="en-US" sz="1800" smtClean="0"/>
              <a:t>“Use of AZT is associated with decreased odds of HIV acquisition, </a:t>
            </a:r>
            <a:r>
              <a:rPr lang="en-US" altLang="en-US" sz="1800" i="1" smtClean="0"/>
              <a:t>conditioned</a:t>
            </a:r>
            <a:r>
              <a:rPr lang="en-US" altLang="en-US" sz="1800" smtClean="0"/>
              <a:t> on needlestick severity” </a:t>
            </a:r>
          </a:p>
        </p:txBody>
      </p:sp>
      <p:sp>
        <p:nvSpPr>
          <p:cNvPr id="4" name="Rectangle 3"/>
          <p:cNvSpPr txBox="1">
            <a:spLocks noChangeArrowheads="1"/>
          </p:cNvSpPr>
          <p:nvPr/>
        </p:nvSpPr>
        <p:spPr bwMode="auto">
          <a:xfrm>
            <a:off x="0" y="1066800"/>
            <a:ext cx="6858000" cy="4114800"/>
          </a:xfrm>
          <a:prstGeom prst="rect">
            <a:avLst/>
          </a:prstGeom>
          <a:noFill/>
          <a:ln>
            <a:noFill/>
          </a:ln>
          <a:extLst/>
        </p:spPr>
        <p:txBody>
          <a:bodyPr lIns="87312" tIns="42862" rIns="87312" bIns="42862"/>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tabLst>
                <a:tab pos="1379538" algn="l"/>
              </a:tabLst>
              <a:defRPr/>
            </a:pPr>
            <a:r>
              <a:rPr lang="en-US" altLang="en-US" kern="0" dirty="0" smtClean="0"/>
              <a:t>e.g.  AZT use, severity of needlestick, and HIV </a:t>
            </a:r>
          </a:p>
          <a:p>
            <a:pPr>
              <a:tabLst>
                <a:tab pos="1379538" algn="l"/>
              </a:tabLst>
              <a:defRPr/>
            </a:pPr>
            <a:endParaRPr lang="en-US" altLang="en-US" sz="1200" b="1" kern="0" dirty="0" smtClean="0">
              <a:latin typeface="Courier New" pitchFamily="49" charset="0"/>
            </a:endParaRPr>
          </a:p>
          <a:p>
            <a:pPr marL="0" indent="176213">
              <a:buFontTx/>
              <a:buNone/>
              <a:tabLst>
                <a:tab pos="1379538" algn="l"/>
              </a:tabLst>
              <a:defRPr/>
            </a:pPr>
            <a:r>
              <a:rPr lang="en-US" altLang="en-US" sz="1200" b="1" kern="0" dirty="0" smtClean="0">
                <a:latin typeface="Courier New" pitchFamily="49" charset="0"/>
              </a:rPr>
              <a:t>. cc HIV AZTuse, by(severity) pool</a:t>
            </a:r>
          </a:p>
          <a:p>
            <a:pPr marL="0" indent="176213">
              <a:buFontTx/>
              <a:buNone/>
              <a:tabLst>
                <a:tab pos="1379538" algn="l"/>
              </a:tabLst>
              <a:defRPr/>
            </a:pPr>
            <a:r>
              <a:rPr lang="en-US" altLang="en-US" sz="1200" b="1" kern="0" dirty="0" smtClean="0">
                <a:latin typeface="Courier New" pitchFamily="49" charset="0"/>
              </a:rPr>
              <a:t>        severity |       OR      [95% Conf. Interval]    M-H Weight</a:t>
            </a:r>
          </a:p>
          <a:p>
            <a:pPr marL="0" indent="176213">
              <a:buFontTx/>
              <a:buNone/>
              <a:tabLst>
                <a:tab pos="1379538" algn="l"/>
              </a:tabLst>
              <a:defRPr/>
            </a:pPr>
            <a:r>
              <a:rPr lang="en-US" altLang="en-US" sz="1200" b="1" kern="0" dirty="0" smtClean="0">
                <a:latin typeface="Courier New" pitchFamily="49" charset="0"/>
              </a:rPr>
              <a:t>-----------------+-------------------------------------------------</a:t>
            </a:r>
          </a:p>
          <a:p>
            <a:pPr marL="0" indent="176213">
              <a:buFontTx/>
              <a:buNone/>
              <a:tabLst>
                <a:tab pos="1379538" algn="l"/>
              </a:tabLst>
              <a:defRPr/>
            </a:pPr>
            <a:r>
              <a:rPr lang="en-US" altLang="en-US" sz="1200" b="1" kern="0" dirty="0" smtClean="0">
                <a:latin typeface="Courier New" pitchFamily="49" charset="0"/>
              </a:rPr>
              <a:t>           minor |          0            0   2.302373      1.070588 </a:t>
            </a:r>
          </a:p>
          <a:p>
            <a:pPr marL="0" indent="176213">
              <a:buFontTx/>
              <a:buNone/>
              <a:tabLst>
                <a:tab pos="1379538" algn="l"/>
              </a:tabLst>
              <a:defRPr/>
            </a:pPr>
            <a:r>
              <a:rPr lang="en-US" altLang="en-US" sz="1200" b="1" kern="0" dirty="0" smtClean="0">
                <a:latin typeface="Courier New" pitchFamily="49" charset="0"/>
              </a:rPr>
              <a:t>           major |        .35     .1344565   .9144599      6.956522 </a:t>
            </a:r>
          </a:p>
          <a:p>
            <a:pPr marL="0" indent="176213">
              <a:buFontTx/>
              <a:buNone/>
              <a:tabLst>
                <a:tab pos="1379538" algn="l"/>
              </a:tabLst>
              <a:defRPr/>
            </a:pPr>
            <a:r>
              <a:rPr lang="en-US" altLang="en-US" sz="1200" b="1" kern="0" dirty="0" smtClean="0">
                <a:latin typeface="Courier New" pitchFamily="49" charset="0"/>
              </a:rPr>
              <a:t>-----------------+-------------------------------------------------</a:t>
            </a:r>
          </a:p>
          <a:p>
            <a:pPr marL="0" indent="176213">
              <a:buFontTx/>
              <a:buNone/>
              <a:tabLst>
                <a:tab pos="1379538" algn="l"/>
              </a:tabLst>
              <a:defRPr/>
            </a:pPr>
            <a:r>
              <a:rPr lang="en-US" altLang="en-US" sz="1200" b="1" kern="0" dirty="0" smtClean="0">
                <a:latin typeface="Courier New" pitchFamily="49" charset="0"/>
              </a:rPr>
              <a:t>           Crude |   .6074729     .2638181   1.401432              </a:t>
            </a:r>
          </a:p>
          <a:p>
            <a:pPr marL="0" indent="176213">
              <a:buFontTx/>
              <a:buNone/>
              <a:tabLst>
                <a:tab pos="1379538" algn="l"/>
              </a:tabLst>
              <a:defRPr/>
            </a:pPr>
            <a:r>
              <a:rPr lang="en-US" altLang="en-US" sz="1200" b="1" kern="0" dirty="0" smtClean="0">
                <a:latin typeface="Courier New" pitchFamily="49" charset="0"/>
              </a:rPr>
              <a:t> Pooled (direct) |          .            .          .</a:t>
            </a:r>
          </a:p>
          <a:p>
            <a:pPr>
              <a:buFontTx/>
              <a:buNone/>
              <a:tabLst>
                <a:tab pos="1379538" algn="l"/>
              </a:tabLst>
              <a:defRPr/>
            </a:pPr>
            <a:r>
              <a:rPr lang="en-US" altLang="en-US" sz="1200" b="1" kern="0" dirty="0" smtClean="0">
                <a:latin typeface="Courier New" pitchFamily="49" charset="0"/>
              </a:rPr>
              <a:t>   </a:t>
            </a:r>
            <a:r>
              <a:rPr lang="en-US" altLang="en-US" sz="1600" b="1" kern="0" dirty="0" smtClean="0">
                <a:latin typeface="Courier New" pitchFamily="49" charset="0"/>
              </a:rPr>
              <a:t>M-H combined | .30332     .1158571   .7941072</a:t>
            </a:r>
            <a:r>
              <a:rPr lang="en-US" altLang="en-US" sz="1200" b="1" kern="0" dirty="0" smtClean="0">
                <a:latin typeface="Courier New" pitchFamily="49" charset="0"/>
              </a:rPr>
              <a:t>               </a:t>
            </a:r>
          </a:p>
          <a:p>
            <a:pPr marL="0" indent="176213">
              <a:buFontTx/>
              <a:buNone/>
              <a:tabLst>
                <a:tab pos="1379538" algn="l"/>
              </a:tabLst>
              <a:defRPr/>
            </a:pPr>
            <a:r>
              <a:rPr lang="en-US" altLang="en-US" sz="1200" b="1" kern="0" dirty="0" smtClean="0">
                <a:latin typeface="Courier New" pitchFamily="49" charset="0"/>
              </a:rPr>
              <a:t>-----------------+-------------------------------------------------</a:t>
            </a:r>
          </a:p>
          <a:p>
            <a:pPr marL="0" indent="176213">
              <a:buFontTx/>
              <a:buNone/>
              <a:tabLst>
                <a:tab pos="1379538" algn="l"/>
              </a:tabLst>
              <a:defRPr/>
            </a:pPr>
            <a:r>
              <a:rPr lang="en-US" altLang="en-US" sz="1200" b="1" kern="0" dirty="0" smtClean="0">
                <a:latin typeface="Courier New" pitchFamily="49" charset="0"/>
              </a:rPr>
              <a:t>Test of homogeneity (B-D)      chi2(1) =     0.60  Pr&gt;chi2 = 0.4400</a:t>
            </a:r>
          </a:p>
          <a:p>
            <a:pPr marL="0" indent="176213">
              <a:buFontTx/>
              <a:buNone/>
              <a:tabLst>
                <a:tab pos="1379538" algn="l"/>
              </a:tabLst>
              <a:defRPr/>
            </a:pPr>
            <a:r>
              <a:rPr lang="en-US" altLang="en-US" sz="1200" b="1" kern="0" dirty="0" smtClean="0">
                <a:latin typeface="Courier New" pitchFamily="49" charset="0"/>
              </a:rPr>
              <a:t>              </a:t>
            </a:r>
            <a:r>
              <a:rPr lang="en-US" altLang="en-US" sz="1600" b="1" kern="0" dirty="0" smtClean="0">
                <a:latin typeface="Courier New" pitchFamily="49" charset="0"/>
              </a:rPr>
              <a:t>Test that combined OR = 1:</a:t>
            </a:r>
          </a:p>
          <a:p>
            <a:pPr marL="0" indent="176213">
              <a:buFontTx/>
              <a:buNone/>
              <a:tabLst>
                <a:tab pos="1379538" algn="l"/>
              </a:tabLst>
              <a:defRPr/>
            </a:pPr>
            <a:r>
              <a:rPr lang="en-US" altLang="en-US" sz="1600" b="1" kern="0" dirty="0" smtClean="0">
                <a:latin typeface="Courier New" pitchFamily="49" charset="0"/>
              </a:rPr>
              <a:t>               Mantel-Haenszel chi2(1) =      6.06</a:t>
            </a:r>
          </a:p>
          <a:p>
            <a:pPr marL="0" indent="176213">
              <a:buFontTx/>
              <a:buNone/>
              <a:tabLst>
                <a:tab pos="1379538" algn="l"/>
              </a:tabLst>
              <a:defRPr/>
            </a:pPr>
            <a:r>
              <a:rPr lang="en-US" altLang="en-US" sz="1600" b="1" kern="0" dirty="0" smtClean="0">
                <a:latin typeface="Courier New" pitchFamily="49" charset="0"/>
              </a:rPr>
              <a:t>                                Pr&gt;chi2 =    0.0138</a:t>
            </a:r>
            <a:endParaRPr lang="en-US" altLang="en-US" kern="0" dirty="0" smtClean="0"/>
          </a:p>
          <a:p>
            <a:pPr>
              <a:tabLst>
                <a:tab pos="1379538" algn="l"/>
              </a:tabLst>
              <a:defRPr/>
            </a:pPr>
            <a:endParaRPr lang="en-US" altLang="en-US" kern="0" dirty="0" smtClean="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ChangeArrowheads="1"/>
          </p:cNvSpPr>
          <p:nvPr>
            <p:ph type="title"/>
          </p:nvPr>
        </p:nvSpPr>
        <p:spPr/>
        <p:txBody>
          <a:bodyPr/>
          <a:lstStyle/>
          <a:p>
            <a:r>
              <a:rPr lang="en-US" altLang="en-US" sz="2800" smtClean="0"/>
              <a:t>“Independent of”</a:t>
            </a:r>
          </a:p>
        </p:txBody>
      </p:sp>
      <p:sp>
        <p:nvSpPr>
          <p:cNvPr id="188418" name="Rectangle 3"/>
          <p:cNvSpPr>
            <a:spLocks noGrp="1" noChangeArrowheads="1"/>
          </p:cNvSpPr>
          <p:nvPr>
            <p:ph type="body" idx="1"/>
          </p:nvPr>
        </p:nvSpPr>
        <p:spPr>
          <a:xfrm>
            <a:off x="0" y="1520825"/>
            <a:ext cx="6858000" cy="7519988"/>
          </a:xfrm>
        </p:spPr>
        <p:txBody>
          <a:bodyPr/>
          <a:lstStyle/>
          <a:p>
            <a:r>
              <a:rPr lang="en-US" altLang="en-US" sz="2400" dirty="0" smtClean="0"/>
              <a:t>“Use of AZT is associated with decreased odds of HIV acquisition, </a:t>
            </a:r>
            <a:r>
              <a:rPr lang="en-US" altLang="en-US" sz="2400" i="1" dirty="0" smtClean="0"/>
              <a:t>independent</a:t>
            </a:r>
            <a:r>
              <a:rPr lang="en-US" altLang="en-US" sz="2400" dirty="0" smtClean="0"/>
              <a:t> of </a:t>
            </a:r>
            <a:r>
              <a:rPr lang="en-US" altLang="en-US" sz="2400" dirty="0" err="1" smtClean="0"/>
              <a:t>needlestick</a:t>
            </a:r>
            <a:r>
              <a:rPr lang="en-US" altLang="en-US" sz="2400" dirty="0" smtClean="0"/>
              <a:t> severity”</a:t>
            </a:r>
          </a:p>
          <a:p>
            <a:endParaRPr lang="en-US" altLang="en-US" sz="2400" dirty="0" smtClean="0"/>
          </a:p>
          <a:p>
            <a:r>
              <a:rPr lang="en-US" altLang="en-US" sz="2400" dirty="0" smtClean="0"/>
              <a:t>“independent of” simply refers to adjustment/control for specific factors</a:t>
            </a:r>
          </a:p>
          <a:p>
            <a:pPr lvl="1"/>
            <a:r>
              <a:rPr lang="en-US" altLang="en-US" sz="2400" dirty="0" smtClean="0"/>
              <a:t>Does </a:t>
            </a:r>
            <a:r>
              <a:rPr lang="en-US" altLang="en-US" sz="2400" u="sng" dirty="0" smtClean="0"/>
              <a:t>not</a:t>
            </a:r>
            <a:r>
              <a:rPr lang="en-US" altLang="en-US" sz="2400" dirty="0" smtClean="0"/>
              <a:t> refer to whether or not adjusted estimate is different from crude</a:t>
            </a:r>
          </a:p>
          <a:p>
            <a:pPr lvl="1"/>
            <a:endParaRPr lang="en-US" altLang="en-US" sz="2400" dirty="0" smtClean="0"/>
          </a:p>
          <a:p>
            <a:pPr lvl="1"/>
            <a:r>
              <a:rPr lang="en-US" altLang="en-US" sz="2400" dirty="0" smtClean="0"/>
              <a:t>Just means that something has been done to contend with confounding by the factor in question (e.g., via stratification) </a:t>
            </a:r>
            <a:endParaRPr lang="en-US" altLang="en-US" sz="2400" dirty="0" smtClean="0"/>
          </a:p>
          <a:p>
            <a:pPr lvl="1"/>
            <a:endParaRPr lang="en-US" altLang="en-US" sz="2400" dirty="0"/>
          </a:p>
          <a:p>
            <a:pPr lvl="1"/>
            <a:r>
              <a:rPr lang="en-US" altLang="en-US" sz="2400" dirty="0" smtClean="0"/>
              <a:t>Does not necessarily mean the association is causal</a:t>
            </a:r>
            <a:endParaRPr lang="en-US" altLang="en-US" sz="2400" dirty="0" smtClean="0"/>
          </a:p>
          <a:p>
            <a:pPr lvl="2"/>
            <a:endParaRPr lang="en-US" altLang="en-US" dirty="0" smtClean="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a:xfrm>
            <a:off x="457200" y="152400"/>
            <a:ext cx="5829300" cy="747713"/>
          </a:xfrm>
        </p:spPr>
        <p:txBody>
          <a:bodyPr/>
          <a:lstStyle/>
          <a:p>
            <a:r>
              <a:rPr lang="en-US" altLang="en-US" sz="2800" smtClean="0"/>
              <a:t>How about this?</a:t>
            </a:r>
          </a:p>
        </p:txBody>
      </p:sp>
      <p:sp>
        <p:nvSpPr>
          <p:cNvPr id="190466" name="Rectangle 3"/>
          <p:cNvSpPr>
            <a:spLocks noGrp="1" noChangeArrowheads="1"/>
          </p:cNvSpPr>
          <p:nvPr>
            <p:ph type="body" idx="1"/>
          </p:nvPr>
        </p:nvSpPr>
        <p:spPr>
          <a:xfrm>
            <a:off x="228600" y="838200"/>
            <a:ext cx="5829300" cy="1222375"/>
          </a:xfrm>
        </p:spPr>
        <p:txBody>
          <a:bodyPr/>
          <a:lstStyle/>
          <a:p>
            <a:r>
              <a:rPr lang="en-US" altLang="en-US" sz="2400" smtClean="0"/>
              <a:t>“Use of AZT is </a:t>
            </a:r>
            <a:r>
              <a:rPr lang="en-US" altLang="en-US" sz="2400" u="sng" smtClean="0"/>
              <a:t>causally</a:t>
            </a:r>
            <a:r>
              <a:rPr lang="en-US" altLang="en-US" sz="2400" smtClean="0"/>
              <a:t> related to reduced HIV acquisition.” </a:t>
            </a:r>
          </a:p>
          <a:p>
            <a:endParaRPr lang="en-US" altLang="en-US" sz="2400" smtClean="0"/>
          </a:p>
        </p:txBody>
      </p:sp>
      <p:sp>
        <p:nvSpPr>
          <p:cNvPr id="278532" name="Rectangle 4"/>
          <p:cNvSpPr>
            <a:spLocks noChangeArrowheads="1"/>
          </p:cNvSpPr>
          <p:nvPr/>
        </p:nvSpPr>
        <p:spPr bwMode="auto">
          <a:xfrm>
            <a:off x="190500" y="1676400"/>
            <a:ext cx="6362700" cy="1222375"/>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a:latin typeface="Arial" charset="0"/>
              </a:rPr>
              <a:t>Formally, our analyses produce </a:t>
            </a:r>
            <a:r>
              <a:rPr lang="en-US" altLang="en-US" u="sng">
                <a:latin typeface="Arial" charset="0"/>
              </a:rPr>
              <a:t>statistical associations</a:t>
            </a:r>
            <a:r>
              <a:rPr lang="en-US" altLang="en-US">
                <a:latin typeface="Arial" charset="0"/>
              </a:rPr>
              <a:t>, which could result from:</a:t>
            </a:r>
          </a:p>
          <a:p>
            <a:pPr marL="742950" lvl="1" indent="-285750" eaLnBrk="0" hangingPunct="0">
              <a:spcBef>
                <a:spcPct val="20000"/>
              </a:spcBef>
              <a:buFontTx/>
              <a:buChar char="–"/>
            </a:pPr>
            <a:r>
              <a:rPr lang="en-US" altLang="en-US">
                <a:latin typeface="Arial" charset="0"/>
              </a:rPr>
              <a:t> Causal relationship (Truth)</a:t>
            </a:r>
          </a:p>
          <a:p>
            <a:pPr marL="742950" lvl="1" indent="-285750" eaLnBrk="0" hangingPunct="0">
              <a:spcBef>
                <a:spcPct val="20000"/>
              </a:spcBef>
            </a:pPr>
            <a:r>
              <a:rPr lang="en-US" altLang="en-US">
                <a:latin typeface="Arial" charset="0"/>
              </a:rPr>
              <a:t>Or bias due to:</a:t>
            </a:r>
          </a:p>
          <a:p>
            <a:pPr marL="742950" lvl="1" indent="-285750" eaLnBrk="0" hangingPunct="0">
              <a:spcBef>
                <a:spcPct val="20000"/>
              </a:spcBef>
              <a:buFontTx/>
              <a:buChar char="–"/>
            </a:pPr>
            <a:r>
              <a:rPr lang="en-US" altLang="en-US">
                <a:latin typeface="Arial" charset="0"/>
              </a:rPr>
              <a:t>Selection bias</a:t>
            </a:r>
          </a:p>
          <a:p>
            <a:pPr marL="742950" lvl="1" indent="-285750" eaLnBrk="0" hangingPunct="0">
              <a:spcBef>
                <a:spcPct val="20000"/>
              </a:spcBef>
              <a:buFontTx/>
              <a:buChar char="–"/>
            </a:pPr>
            <a:r>
              <a:rPr lang="en-US" altLang="en-US">
                <a:latin typeface="Arial" charset="0"/>
              </a:rPr>
              <a:t>Measurement bias</a:t>
            </a:r>
          </a:p>
          <a:p>
            <a:pPr marL="742950" lvl="1" indent="-285750" eaLnBrk="0" hangingPunct="0">
              <a:spcBef>
                <a:spcPct val="20000"/>
              </a:spcBef>
              <a:buFontTx/>
              <a:buChar char="–"/>
            </a:pPr>
            <a:r>
              <a:rPr lang="en-US" altLang="en-US">
                <a:latin typeface="Arial" charset="0"/>
              </a:rPr>
              <a:t>Confounding bias</a:t>
            </a:r>
          </a:p>
          <a:p>
            <a:pPr marL="742950" lvl="1" indent="-285750" eaLnBrk="0" hangingPunct="0">
              <a:spcBef>
                <a:spcPct val="20000"/>
              </a:spcBef>
            </a:pPr>
            <a:r>
              <a:rPr lang="en-US" altLang="en-US">
                <a:latin typeface="Arial" charset="0"/>
              </a:rPr>
              <a:t>Or</a:t>
            </a:r>
          </a:p>
          <a:p>
            <a:pPr marL="742950" lvl="1" indent="-285750" eaLnBrk="0" hangingPunct="0">
              <a:spcBef>
                <a:spcPct val="20000"/>
              </a:spcBef>
              <a:buFontTx/>
              <a:buChar char="–"/>
            </a:pPr>
            <a:r>
              <a:rPr lang="en-US" altLang="en-US">
                <a:latin typeface="Arial" charset="0"/>
              </a:rPr>
              <a:t>Reverse causality (but not here since we know AZT use came first)</a:t>
            </a:r>
          </a:p>
          <a:p>
            <a:pPr marL="742950" lvl="1" indent="-285750" eaLnBrk="0" hangingPunct="0">
              <a:spcBef>
                <a:spcPct val="20000"/>
              </a:spcBef>
            </a:pPr>
            <a:r>
              <a:rPr lang="en-US" altLang="en-US">
                <a:latin typeface="Arial" charset="0"/>
              </a:rPr>
              <a:t>Or</a:t>
            </a:r>
          </a:p>
          <a:p>
            <a:pPr marL="742950" lvl="1" indent="-285750" eaLnBrk="0" hangingPunct="0">
              <a:spcBef>
                <a:spcPct val="20000"/>
              </a:spcBef>
              <a:buFontTx/>
              <a:buChar char="–"/>
            </a:pPr>
            <a:r>
              <a:rPr lang="en-US" altLang="en-US">
                <a:latin typeface="Arial" charset="0"/>
              </a:rPr>
              <a:t>Chance</a:t>
            </a:r>
          </a:p>
          <a:p>
            <a:pPr marL="742950" lvl="1" indent="-285750" eaLnBrk="0" hangingPunct="0">
              <a:spcBef>
                <a:spcPct val="20000"/>
              </a:spcBef>
            </a:pPr>
            <a:endParaRPr lang="en-US" altLang="en-US">
              <a:latin typeface="Arial" charset="0"/>
            </a:endParaRPr>
          </a:p>
          <a:p>
            <a:pPr marL="742950" lvl="1" indent="-285750" eaLnBrk="0" hangingPunct="0">
              <a:spcBef>
                <a:spcPct val="20000"/>
              </a:spcBef>
            </a:pPr>
            <a:endParaRPr lang="en-US" altLang="en-US" sz="2000">
              <a:latin typeface="Arial" charset="0"/>
            </a:endParaRPr>
          </a:p>
          <a:p>
            <a:pPr marL="342900" indent="-342900" eaLnBrk="0" hangingPunct="0">
              <a:spcBef>
                <a:spcPct val="20000"/>
              </a:spcBef>
              <a:buFontTx/>
              <a:buChar char="•"/>
            </a:pPr>
            <a:endParaRPr lang="en-US" altLang="en-US" sz="2000">
              <a:latin typeface="Arial" charset="0"/>
            </a:endParaRPr>
          </a:p>
          <a:p>
            <a:pPr marL="342900" indent="-342900" eaLnBrk="0" hangingPunct="0">
              <a:spcBef>
                <a:spcPct val="20000"/>
              </a:spcBef>
              <a:buFontTx/>
              <a:buChar char="•"/>
            </a:pPr>
            <a:endParaRPr lang="en-US" altLang="en-US" sz="2000">
              <a:latin typeface="Arial" charset="0"/>
            </a:endParaRPr>
          </a:p>
        </p:txBody>
      </p:sp>
      <p:sp>
        <p:nvSpPr>
          <p:cNvPr id="278533" name="Rectangle 5"/>
          <p:cNvSpPr>
            <a:spLocks noChangeArrowheads="1"/>
          </p:cNvSpPr>
          <p:nvPr/>
        </p:nvSpPr>
        <p:spPr bwMode="auto">
          <a:xfrm>
            <a:off x="152400" y="7010400"/>
            <a:ext cx="6705600" cy="1222375"/>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a:latin typeface="Arial" charset="0"/>
              </a:rPr>
              <a:t>Single observational study rarely proves causality</a:t>
            </a:r>
          </a:p>
          <a:p>
            <a:pPr marL="342900" indent="-342900" eaLnBrk="0" hangingPunct="0">
              <a:spcBef>
                <a:spcPct val="20000"/>
              </a:spcBef>
              <a:buFontTx/>
              <a:buChar char="•"/>
            </a:pPr>
            <a:endParaRPr lang="en-US" altLang="en-US" sz="1000">
              <a:latin typeface="Arial" charset="0"/>
            </a:endParaRPr>
          </a:p>
          <a:p>
            <a:pPr marL="342900" indent="-342900" eaLnBrk="0" hangingPunct="0">
              <a:spcBef>
                <a:spcPct val="20000"/>
              </a:spcBef>
              <a:buFontTx/>
              <a:buChar char="•"/>
            </a:pPr>
            <a:r>
              <a:rPr lang="en-US" altLang="en-US">
                <a:latin typeface="Arial" charset="0"/>
              </a:rPr>
              <a:t>Data themselves do not establish causality</a:t>
            </a:r>
          </a:p>
          <a:p>
            <a:pPr marL="800100" lvl="1" indent="-342900" eaLnBrk="0" hangingPunct="0">
              <a:spcBef>
                <a:spcPct val="20000"/>
              </a:spcBef>
            </a:pPr>
            <a:r>
              <a:rPr lang="en-US" altLang="en-US">
                <a:latin typeface="Arial" charset="0"/>
              </a:rPr>
              <a:t>- Scientists do, by consensus, by excluding the other 5 explanations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8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p:bldP spid="27853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0" name="Rectangle 2"/>
          <p:cNvSpPr>
            <a:spLocks noGrp="1" noChangeArrowheads="1"/>
          </p:cNvSpPr>
          <p:nvPr>
            <p:ph type="title"/>
          </p:nvPr>
        </p:nvSpPr>
        <p:spPr>
          <a:xfrm>
            <a:off x="457200" y="381000"/>
            <a:ext cx="5829300" cy="609600"/>
          </a:xfrm>
        </p:spPr>
        <p:txBody>
          <a:bodyPr/>
          <a:lstStyle/>
          <a:p>
            <a:r>
              <a:rPr lang="en-US" altLang="en-US" sz="2000" smtClean="0"/>
              <a:t>Mantel-Haenszel Confidence Interval and Hypothesis Testing</a:t>
            </a:r>
            <a:endParaRPr lang="en-US" altLang="en-US" smtClean="0"/>
          </a:p>
        </p:txBody>
      </p:sp>
      <p:graphicFrame>
        <p:nvGraphicFramePr>
          <p:cNvPr id="15428" name="Object 68"/>
          <p:cNvGraphicFramePr>
            <a:graphicFrameLocks noChangeAspect="1"/>
          </p:cNvGraphicFramePr>
          <p:nvPr/>
        </p:nvGraphicFramePr>
        <p:xfrm>
          <a:off x="396875" y="2590800"/>
          <a:ext cx="6461125" cy="6688138"/>
        </p:xfrm>
        <a:graphic>
          <a:graphicData uri="http://schemas.openxmlformats.org/presentationml/2006/ole">
            <mc:AlternateContent xmlns:mc="http://schemas.openxmlformats.org/markup-compatibility/2006">
              <mc:Choice xmlns:v="urn:schemas-microsoft-com:vml" Requires="v">
                <p:oleObj spid="_x0000_s15472" name="Equation" r:id="rId4" imgW="3975100" imgH="5308600" progId="Equation.3">
                  <p:embed/>
                </p:oleObj>
              </mc:Choice>
              <mc:Fallback>
                <p:oleObj name="Equation" r:id="rId4" imgW="3975100" imgH="5308600" progId="Equation.3">
                  <p:embed/>
                  <p:pic>
                    <p:nvPicPr>
                      <p:cNvPr id="0" name="Picture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2590800"/>
                        <a:ext cx="6461125" cy="668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429" name="Object 69"/>
          <p:cNvGraphicFramePr>
            <a:graphicFrameLocks noGrp="1"/>
          </p:cNvGraphicFramePr>
          <p:nvPr>
            <p:ph type="body" idx="1"/>
          </p:nvPr>
        </p:nvGraphicFramePr>
        <p:xfrm>
          <a:off x="1047750" y="1143000"/>
          <a:ext cx="5810250" cy="1676400"/>
        </p:xfrm>
        <a:graphic>
          <a:graphicData uri="http://schemas.openxmlformats.org/presentationml/2006/ole">
            <mc:AlternateContent xmlns:mc="http://schemas.openxmlformats.org/markup-compatibility/2006">
              <mc:Choice xmlns:v="urn:schemas-microsoft-com:vml" Requires="v">
                <p:oleObj spid="_x0000_s15473" name="Document" r:id="rId6" imgW="5871172" imgH="2104931" progId="Word.Document.8">
                  <p:embed/>
                </p:oleObj>
              </mc:Choice>
              <mc:Fallback>
                <p:oleObj name="Document" r:id="rId6" imgW="5871172" imgH="2104931" progId="Word.Document.8">
                  <p:embed/>
                  <p:pic>
                    <p:nvPicPr>
                      <p:cNvPr id="0" name="Picture 69"/>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750" y="1143000"/>
                        <a:ext cx="58102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1" name="Rectangle 2"/>
          <p:cNvSpPr>
            <a:spLocks noGrp="1" noChangeArrowheads="1"/>
          </p:cNvSpPr>
          <p:nvPr>
            <p:ph type="title"/>
          </p:nvPr>
        </p:nvSpPr>
        <p:spPr>
          <a:xfrm>
            <a:off x="381000" y="0"/>
            <a:ext cx="5829300" cy="747713"/>
          </a:xfrm>
        </p:spPr>
        <p:txBody>
          <a:bodyPr/>
          <a:lstStyle/>
          <a:p>
            <a:r>
              <a:rPr lang="en-US" altLang="en-US" smtClean="0"/>
              <a:t>Mantel-Haenszel Techniques</a:t>
            </a:r>
          </a:p>
        </p:txBody>
      </p:sp>
      <p:sp>
        <p:nvSpPr>
          <p:cNvPr id="16422" name="Rectangle 3"/>
          <p:cNvSpPr>
            <a:spLocks noGrp="1" noChangeArrowheads="1"/>
          </p:cNvSpPr>
          <p:nvPr>
            <p:ph type="body" idx="1"/>
          </p:nvPr>
        </p:nvSpPr>
        <p:spPr>
          <a:xfrm>
            <a:off x="514350" y="762000"/>
            <a:ext cx="5829300" cy="7974013"/>
          </a:xfrm>
        </p:spPr>
        <p:txBody>
          <a:bodyPr/>
          <a:lstStyle/>
          <a:p>
            <a:r>
              <a:rPr lang="en-US" altLang="en-US" sz="2200" smtClean="0"/>
              <a:t>Mantel-Haenszel estimators</a:t>
            </a:r>
          </a:p>
          <a:p>
            <a:r>
              <a:rPr lang="en-US" altLang="en-US" sz="2200" smtClean="0"/>
              <a:t>Mantel-Haenszel chi-square statistic</a:t>
            </a:r>
          </a:p>
          <a:p>
            <a:r>
              <a:rPr lang="en-US" altLang="en-US" sz="2200" smtClean="0"/>
              <a:t>Mantel’s test for trend (dose-response</a:t>
            </a:r>
            <a:r>
              <a:rPr lang="en-US" altLang="en-US" sz="2400" smtClean="0"/>
              <a:t>)</a:t>
            </a:r>
          </a:p>
          <a:p>
            <a:endParaRPr lang="en-US" altLang="en-US" smtClean="0"/>
          </a:p>
        </p:txBody>
      </p:sp>
      <p:graphicFrame>
        <p:nvGraphicFramePr>
          <p:cNvPr id="16420" name="Object 36"/>
          <p:cNvGraphicFramePr>
            <a:graphicFrameLocks noChangeAspect="1"/>
          </p:cNvGraphicFramePr>
          <p:nvPr/>
        </p:nvGraphicFramePr>
        <p:xfrm>
          <a:off x="0" y="1981200"/>
          <a:ext cx="6858000" cy="8001000"/>
        </p:xfrm>
        <a:graphic>
          <a:graphicData uri="http://schemas.openxmlformats.org/presentationml/2006/ole">
            <mc:AlternateContent xmlns:mc="http://schemas.openxmlformats.org/markup-compatibility/2006">
              <mc:Choice xmlns:v="urn:schemas-microsoft-com:vml" Requires="v">
                <p:oleObj spid="_x0000_s16441" name="Photo Editor Photo" r:id="rId4" imgW="15276190" imgH="19733333" progId="">
                  <p:embed/>
                </p:oleObj>
              </mc:Choice>
              <mc:Fallback>
                <p:oleObj name="Photo Editor Photo" r:id="rId4" imgW="15276190" imgH="19733333"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81200"/>
                        <a:ext cx="6858000" cy="800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04800"/>
            <a:ext cx="6400800" cy="457200"/>
          </a:xfrm>
        </p:spPr>
        <p:txBody>
          <a:bodyPr/>
          <a:lstStyle/>
          <a:p>
            <a:r>
              <a:rPr lang="en-US" altLang="en-US" smtClean="0"/>
              <a:t>Remember the Research Purpose When Performing Adjustment</a:t>
            </a:r>
          </a:p>
        </p:txBody>
      </p:sp>
      <p:sp>
        <p:nvSpPr>
          <p:cNvPr id="198658" name="Rectangle 3"/>
          <p:cNvSpPr>
            <a:spLocks noGrp="1" noChangeArrowheads="1"/>
          </p:cNvSpPr>
          <p:nvPr>
            <p:ph type="body" idx="1"/>
          </p:nvPr>
        </p:nvSpPr>
        <p:spPr>
          <a:xfrm>
            <a:off x="0" y="1093788"/>
            <a:ext cx="6858000" cy="7897812"/>
          </a:xfrm>
        </p:spPr>
        <p:txBody>
          <a:bodyPr/>
          <a:lstStyle/>
          <a:p>
            <a:pPr>
              <a:lnSpc>
                <a:spcPct val="90000"/>
              </a:lnSpc>
            </a:pPr>
            <a:r>
              <a:rPr lang="en-US" altLang="en-US" sz="2200" smtClean="0"/>
              <a:t>We have focused on adjustment for causal hypothesis testing of a single exposure variable</a:t>
            </a:r>
          </a:p>
          <a:p>
            <a:pPr>
              <a:lnSpc>
                <a:spcPct val="90000"/>
              </a:lnSpc>
            </a:pPr>
            <a:endParaRPr lang="en-US" altLang="en-US" sz="2200" smtClean="0"/>
          </a:p>
          <a:p>
            <a:pPr>
              <a:lnSpc>
                <a:spcPct val="90000"/>
              </a:lnSpc>
            </a:pPr>
            <a:r>
              <a:rPr lang="en-US" altLang="en-US" sz="2200" smtClean="0"/>
              <a:t>However, there are other purposes why we adjust</a:t>
            </a:r>
          </a:p>
          <a:p>
            <a:pPr>
              <a:lnSpc>
                <a:spcPct val="90000"/>
              </a:lnSpc>
            </a:pPr>
            <a:endParaRPr lang="en-US" altLang="en-US" sz="900" smtClean="0"/>
          </a:p>
          <a:p>
            <a:pPr lvl="1">
              <a:lnSpc>
                <a:spcPct val="90000"/>
              </a:lnSpc>
            </a:pPr>
            <a:r>
              <a:rPr lang="en-US" altLang="en-US" sz="2200" smtClean="0"/>
              <a:t>Evaluating multiple exposure variables</a:t>
            </a:r>
          </a:p>
          <a:p>
            <a:pPr lvl="1">
              <a:lnSpc>
                <a:spcPct val="90000"/>
              </a:lnSpc>
            </a:pPr>
            <a:endParaRPr lang="en-US" altLang="en-US" sz="900" smtClean="0"/>
          </a:p>
          <a:p>
            <a:pPr lvl="1">
              <a:lnSpc>
                <a:spcPct val="90000"/>
              </a:lnSpc>
            </a:pPr>
            <a:r>
              <a:rPr lang="en-US" altLang="en-US" sz="2200" smtClean="0"/>
              <a:t>Prediction of outcome by variables (even if non-causal)</a:t>
            </a:r>
          </a:p>
          <a:p>
            <a:pPr lvl="1">
              <a:lnSpc>
                <a:spcPct val="90000"/>
              </a:lnSpc>
            </a:pPr>
            <a:endParaRPr lang="en-US" altLang="en-US" sz="2200" smtClean="0"/>
          </a:p>
          <a:p>
            <a:pPr>
              <a:lnSpc>
                <a:spcPct val="90000"/>
              </a:lnSpc>
            </a:pPr>
            <a:r>
              <a:rPr lang="en-US" altLang="en-US" sz="2200" smtClean="0"/>
              <a:t>These other research purposes require different approaches to what variables to adjust for</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7" name="Rectangle 2"/>
          <p:cNvSpPr>
            <a:spLocks noGrp="1" noChangeArrowheads="1"/>
          </p:cNvSpPr>
          <p:nvPr>
            <p:ph type="title"/>
          </p:nvPr>
        </p:nvSpPr>
        <p:spPr>
          <a:xfrm>
            <a:off x="266700" y="-76200"/>
            <a:ext cx="6515100" cy="747713"/>
          </a:xfrm>
        </p:spPr>
        <p:txBody>
          <a:bodyPr lIns="87312" tIns="42862" rIns="87312" bIns="42862" anchor="b"/>
          <a:lstStyle/>
          <a:p>
            <a:r>
              <a:rPr lang="en-US" altLang="en-US" smtClean="0"/>
              <a:t>Does AZT after needlesticks prevent HIV?</a:t>
            </a:r>
          </a:p>
        </p:txBody>
      </p:sp>
      <p:sp>
        <p:nvSpPr>
          <p:cNvPr id="4138" name="Text Box 16"/>
          <p:cNvSpPr txBox="1">
            <a:spLocks noChangeArrowheads="1"/>
          </p:cNvSpPr>
          <p:nvPr/>
        </p:nvSpPr>
        <p:spPr bwMode="auto">
          <a:xfrm>
            <a:off x="304800" y="5715000"/>
            <a:ext cx="4876800" cy="461963"/>
          </a:xfrm>
          <a:prstGeom prst="rect">
            <a:avLst/>
          </a:prstGeom>
          <a:noFill/>
          <a:ln w="9525">
            <a:noFill/>
            <a:miter lim="800000"/>
            <a:headEnd/>
            <a:tailEnd/>
          </a:ln>
        </p:spPr>
        <p:txBody>
          <a:bodyPr>
            <a:spAutoFit/>
          </a:bodyPr>
          <a:lstStyle/>
          <a:p>
            <a:pPr eaLnBrk="0" hangingPunct="0">
              <a:spcBef>
                <a:spcPct val="50000"/>
              </a:spcBef>
            </a:pPr>
            <a:r>
              <a:rPr lang="en-US" altLang="en-US" b="1">
                <a:latin typeface="Arial" charset="0"/>
              </a:rPr>
              <a:t>Report or ignore interaction?</a:t>
            </a:r>
          </a:p>
        </p:txBody>
      </p:sp>
      <p:graphicFrame>
        <p:nvGraphicFramePr>
          <p:cNvPr id="4136" name="Object 40"/>
          <p:cNvGraphicFramePr>
            <a:graphicFrameLocks noChangeAspect="1"/>
          </p:cNvGraphicFramePr>
          <p:nvPr/>
        </p:nvGraphicFramePr>
        <p:xfrm>
          <a:off x="285750" y="2400300"/>
          <a:ext cx="6953250" cy="6515100"/>
        </p:xfrm>
        <a:graphic>
          <a:graphicData uri="http://schemas.openxmlformats.org/presentationml/2006/ole">
            <mc:AlternateContent xmlns:mc="http://schemas.openxmlformats.org/markup-compatibility/2006">
              <mc:Choice xmlns:v="urn:schemas-microsoft-com:vml" Requires="v">
                <p:oleObj spid="_x0000_s4157" name="Document" r:id="rId4" imgW="7114032" imgH="6405372" progId="Word.Document.8">
                  <p:embed/>
                </p:oleObj>
              </mc:Choice>
              <mc:Fallback>
                <p:oleObj name="Document" r:id="rId4" imgW="7114032" imgH="6405372" progId="Word.Document.8">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2400300"/>
                        <a:ext cx="6953250"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139" name="Group 18"/>
          <p:cNvGrpSpPr>
            <a:grpSpLocks/>
          </p:cNvGrpSpPr>
          <p:nvPr/>
        </p:nvGrpSpPr>
        <p:grpSpPr bwMode="auto">
          <a:xfrm>
            <a:off x="-692150" y="7473950"/>
            <a:ext cx="5797550" cy="661988"/>
            <a:chOff x="-436" y="4708"/>
            <a:chExt cx="3652" cy="417"/>
          </a:xfrm>
        </p:grpSpPr>
        <p:sp>
          <p:nvSpPr>
            <p:cNvPr id="4140" name="Text Box 5"/>
            <p:cNvSpPr txBox="1">
              <a:spLocks noChangeArrowheads="1"/>
            </p:cNvSpPr>
            <p:nvPr/>
          </p:nvSpPr>
          <p:spPr bwMode="auto">
            <a:xfrm rot="-2695870">
              <a:off x="-436" y="4793"/>
              <a:ext cx="2270" cy="252"/>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Report Interaction - A</a:t>
              </a:r>
            </a:p>
          </p:txBody>
        </p:sp>
        <p:sp>
          <p:nvSpPr>
            <p:cNvPr id="4141" name="Text Box 9"/>
            <p:cNvSpPr txBox="1">
              <a:spLocks noChangeArrowheads="1"/>
            </p:cNvSpPr>
            <p:nvPr/>
          </p:nvSpPr>
          <p:spPr bwMode="auto">
            <a:xfrm rot="-2695870">
              <a:off x="733" y="4873"/>
              <a:ext cx="2483" cy="252"/>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Need more information - C</a:t>
              </a:r>
            </a:p>
          </p:txBody>
        </p:sp>
        <p:sp>
          <p:nvSpPr>
            <p:cNvPr id="4142" name="Text Box 10"/>
            <p:cNvSpPr txBox="1">
              <a:spLocks noChangeArrowheads="1"/>
            </p:cNvSpPr>
            <p:nvPr/>
          </p:nvSpPr>
          <p:spPr bwMode="auto">
            <a:xfrm rot="-2695870">
              <a:off x="467" y="4708"/>
              <a:ext cx="2008" cy="252"/>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Ignore Interaction - B</a:t>
              </a:r>
              <a:endParaRPr lang="en-US" altLang="en-US" sz="2000" b="1">
                <a:latin typeface="Arial" charset="0"/>
              </a:endParaRPr>
            </a:p>
          </p:txBody>
        </p:sp>
      </p:gr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ChangeArrowheads="1"/>
          </p:cNvSpPr>
          <p:nvPr>
            <p:ph type="title"/>
          </p:nvPr>
        </p:nvSpPr>
        <p:spPr>
          <a:xfrm>
            <a:off x="228600" y="160338"/>
            <a:ext cx="6248400" cy="639762"/>
          </a:xfrm>
        </p:spPr>
        <p:txBody>
          <a:bodyPr/>
          <a:lstStyle/>
          <a:p>
            <a:r>
              <a:rPr lang="en-US" altLang="en-US" smtClean="0"/>
              <a:t>Importance of Overlap of the Confounder</a:t>
            </a:r>
          </a:p>
        </p:txBody>
      </p:sp>
      <p:sp>
        <p:nvSpPr>
          <p:cNvPr id="200706" name="Rectangle 3"/>
          <p:cNvSpPr>
            <a:spLocks noGrp="1" noChangeArrowheads="1"/>
          </p:cNvSpPr>
          <p:nvPr>
            <p:ph type="body" idx="1"/>
          </p:nvPr>
        </p:nvSpPr>
        <p:spPr>
          <a:xfrm>
            <a:off x="152400" y="1227138"/>
            <a:ext cx="6400800" cy="7840662"/>
          </a:xfrm>
        </p:spPr>
        <p:txBody>
          <a:bodyPr/>
          <a:lstStyle/>
          <a:p>
            <a:pPr>
              <a:buFont typeface="Symbol" pitchFamily="18" charset="2"/>
              <a:buNone/>
            </a:pPr>
            <a:r>
              <a:rPr lang="en-US" altLang="en-US" smtClean="0"/>
              <a:t>2. Matching provides a way to </a:t>
            </a:r>
            <a:r>
              <a:rPr lang="en-US" altLang="en-US" u="sng" smtClean="0"/>
              <a:t>ensure overlap</a:t>
            </a:r>
            <a:r>
              <a:rPr lang="en-US" altLang="en-US" smtClean="0"/>
              <a:t> between comparator groups (e.g., cases/controls)  in the distribution of confounders </a:t>
            </a:r>
            <a:r>
              <a:rPr lang="en-US" altLang="en-US" u="sng" smtClean="0"/>
              <a:t>other than</a:t>
            </a:r>
            <a:r>
              <a:rPr lang="en-US" altLang="en-US" smtClean="0"/>
              <a:t> complex nominal variables</a:t>
            </a:r>
          </a:p>
          <a:p>
            <a:pPr>
              <a:buFont typeface="Symbol" pitchFamily="18" charset="2"/>
              <a:buNone/>
            </a:pPr>
            <a:r>
              <a:rPr lang="en-US" altLang="en-US" smtClean="0"/>
              <a:t>	e.g., Case-control study of prostate cancer -- confounding by age</a:t>
            </a:r>
          </a:p>
          <a:p>
            <a:pPr lvl="1"/>
            <a:r>
              <a:rPr lang="en-US" altLang="en-US" smtClean="0"/>
              <a:t>Cases will have many old individuals</a:t>
            </a:r>
          </a:p>
          <a:p>
            <a:pPr lvl="1"/>
            <a:r>
              <a:rPr lang="en-US" altLang="en-US" smtClean="0"/>
              <a:t>Random sampling of controls, especially in smaller studies, apt not to contain oldest individuals</a:t>
            </a:r>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pPr lvl="1"/>
            <a:r>
              <a:rPr lang="en-US" altLang="en-US" smtClean="0"/>
              <a:t>Matching age distribution of controls to age distribution of cases ensures complete overlap in age between cases and controls </a:t>
            </a:r>
          </a:p>
        </p:txBody>
      </p:sp>
      <p:sp>
        <p:nvSpPr>
          <p:cNvPr id="200707" name="Freeform 4"/>
          <p:cNvSpPr>
            <a:spLocks/>
          </p:cNvSpPr>
          <p:nvPr/>
        </p:nvSpPr>
        <p:spPr bwMode="auto">
          <a:xfrm>
            <a:off x="3048000" y="4960938"/>
            <a:ext cx="990600" cy="800100"/>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p:spPr>
        <p:txBody>
          <a:bodyPr/>
          <a:lstStyle/>
          <a:p>
            <a:endParaRPr lang="en-US"/>
          </a:p>
        </p:txBody>
      </p:sp>
      <p:sp>
        <p:nvSpPr>
          <p:cNvPr id="200708" name="Freeform 7"/>
          <p:cNvSpPr>
            <a:spLocks/>
          </p:cNvSpPr>
          <p:nvPr/>
        </p:nvSpPr>
        <p:spPr bwMode="auto">
          <a:xfrm>
            <a:off x="2209800" y="4960938"/>
            <a:ext cx="1371600" cy="800100"/>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olid"/>
            <a:round/>
            <a:headEnd/>
            <a:tailEnd/>
          </a:ln>
        </p:spPr>
        <p:txBody>
          <a:bodyPr/>
          <a:lstStyle/>
          <a:p>
            <a:endParaRPr lang="en-US"/>
          </a:p>
        </p:txBody>
      </p:sp>
      <p:sp>
        <p:nvSpPr>
          <p:cNvPr id="57350" name="Text Box 8"/>
          <p:cNvSpPr txBox="1">
            <a:spLocks noChangeArrowheads="1"/>
          </p:cNvSpPr>
          <p:nvPr/>
        </p:nvSpPr>
        <p:spPr bwMode="auto">
          <a:xfrm>
            <a:off x="4038600" y="4537075"/>
            <a:ext cx="990600" cy="406400"/>
          </a:xfrm>
          <a:prstGeom prst="rect">
            <a:avLst/>
          </a:prstGeom>
          <a:noFill/>
          <a:ln w="9525">
            <a:noFill/>
            <a:miter lim="800000"/>
            <a:headEnd/>
            <a:tailEnd/>
          </a:ln>
        </p:spPr>
        <p:txBody>
          <a:bodyPr lIns="95125" tIns="49148" rIns="95125" bIns="49148">
            <a:spAutoFit/>
          </a:bodyPr>
          <a:lstStyle/>
          <a:p>
            <a:pPr eaLnBrk="0" hangingPunct="0">
              <a:defRPr/>
            </a:pPr>
            <a:r>
              <a:rPr lang="en-US" sz="2000" b="1" dirty="0">
                <a:solidFill>
                  <a:srgbClr val="000000"/>
                </a:solidFill>
                <a:latin typeface="+mj-lt"/>
              </a:rPr>
              <a:t>cases</a:t>
            </a:r>
          </a:p>
        </p:txBody>
      </p:sp>
      <p:sp>
        <p:nvSpPr>
          <p:cNvPr id="57351" name="Text Box 9"/>
          <p:cNvSpPr txBox="1">
            <a:spLocks noChangeArrowheads="1"/>
          </p:cNvSpPr>
          <p:nvPr/>
        </p:nvSpPr>
        <p:spPr bwMode="auto">
          <a:xfrm>
            <a:off x="1676400" y="4537075"/>
            <a:ext cx="1295400" cy="406400"/>
          </a:xfrm>
          <a:prstGeom prst="rect">
            <a:avLst/>
          </a:prstGeom>
          <a:noFill/>
          <a:ln w="9525">
            <a:noFill/>
            <a:miter lim="800000"/>
            <a:headEnd/>
            <a:tailEnd/>
          </a:ln>
        </p:spPr>
        <p:txBody>
          <a:bodyPr lIns="95125" tIns="49148" rIns="95125" bIns="49148">
            <a:spAutoFit/>
          </a:bodyPr>
          <a:lstStyle/>
          <a:p>
            <a:pPr eaLnBrk="0" hangingPunct="0">
              <a:defRPr/>
            </a:pPr>
            <a:r>
              <a:rPr lang="en-US" sz="2000" b="1" dirty="0">
                <a:solidFill>
                  <a:srgbClr val="000000"/>
                </a:solidFill>
                <a:latin typeface="+mj-lt"/>
              </a:rPr>
              <a:t>controls</a:t>
            </a:r>
          </a:p>
        </p:txBody>
      </p:sp>
      <p:sp>
        <p:nvSpPr>
          <p:cNvPr id="200711" name="Line 10"/>
          <p:cNvSpPr>
            <a:spLocks noChangeShapeType="1"/>
          </p:cNvSpPr>
          <p:nvPr/>
        </p:nvSpPr>
        <p:spPr bwMode="auto">
          <a:xfrm flipH="1">
            <a:off x="3886200" y="4800600"/>
            <a:ext cx="381000" cy="400050"/>
          </a:xfrm>
          <a:prstGeom prst="line">
            <a:avLst/>
          </a:prstGeom>
          <a:noFill/>
          <a:ln w="9525">
            <a:noFill/>
            <a:round/>
            <a:headEnd/>
            <a:tailEnd/>
          </a:ln>
        </p:spPr>
        <p:txBody>
          <a:bodyPr lIns="95125" tIns="49148" rIns="95125" bIns="49148"/>
          <a:lstStyle/>
          <a:p>
            <a:endParaRPr lang="en-US"/>
          </a:p>
        </p:txBody>
      </p:sp>
      <p:sp>
        <p:nvSpPr>
          <p:cNvPr id="200712" name="Line 11"/>
          <p:cNvSpPr>
            <a:spLocks noChangeShapeType="1"/>
          </p:cNvSpPr>
          <p:nvPr/>
        </p:nvSpPr>
        <p:spPr bwMode="auto">
          <a:xfrm>
            <a:off x="2057400" y="4960938"/>
            <a:ext cx="228600" cy="319087"/>
          </a:xfrm>
          <a:prstGeom prst="line">
            <a:avLst/>
          </a:prstGeom>
          <a:noFill/>
          <a:ln w="9525">
            <a:solidFill>
              <a:schemeClr val="tx1"/>
            </a:solidFill>
            <a:round/>
            <a:headEnd/>
            <a:tailEnd type="triangle" w="med" len="med"/>
          </a:ln>
        </p:spPr>
        <p:txBody>
          <a:bodyPr lIns="95125" tIns="49148" rIns="95125" bIns="49148"/>
          <a:lstStyle/>
          <a:p>
            <a:endParaRPr lang="en-US"/>
          </a:p>
        </p:txBody>
      </p:sp>
      <p:sp>
        <p:nvSpPr>
          <p:cNvPr id="200713" name="Line 12"/>
          <p:cNvSpPr>
            <a:spLocks noChangeShapeType="1"/>
          </p:cNvSpPr>
          <p:nvPr/>
        </p:nvSpPr>
        <p:spPr bwMode="auto">
          <a:xfrm flipH="1">
            <a:off x="3962400" y="4960938"/>
            <a:ext cx="304800" cy="239712"/>
          </a:xfrm>
          <a:prstGeom prst="line">
            <a:avLst/>
          </a:prstGeom>
          <a:noFill/>
          <a:ln w="9525">
            <a:solidFill>
              <a:schemeClr val="tx1"/>
            </a:solidFill>
            <a:round/>
            <a:headEnd/>
            <a:tailEnd type="triangle" w="med" len="med"/>
          </a:ln>
        </p:spPr>
        <p:txBody>
          <a:bodyPr lIns="95125" tIns="49148" rIns="95125" bIns="49148"/>
          <a:lstStyle/>
          <a:p>
            <a:endParaRPr lang="en-US"/>
          </a:p>
        </p:txBody>
      </p:sp>
      <p:grpSp>
        <p:nvGrpSpPr>
          <p:cNvPr id="200714" name="Group 14"/>
          <p:cNvGrpSpPr>
            <a:grpSpLocks/>
          </p:cNvGrpSpPr>
          <p:nvPr/>
        </p:nvGrpSpPr>
        <p:grpSpPr bwMode="auto">
          <a:xfrm>
            <a:off x="1600200" y="4721225"/>
            <a:ext cx="3352800" cy="1525588"/>
            <a:chOff x="1008" y="2592"/>
            <a:chExt cx="2112" cy="916"/>
          </a:xfrm>
        </p:grpSpPr>
        <p:sp>
          <p:nvSpPr>
            <p:cNvPr id="200722" name="Line 5"/>
            <p:cNvSpPr>
              <a:spLocks noChangeShapeType="1"/>
            </p:cNvSpPr>
            <p:nvPr/>
          </p:nvSpPr>
          <p:spPr bwMode="auto">
            <a:xfrm flipH="1">
              <a:off x="1008" y="2592"/>
              <a:ext cx="0" cy="624"/>
            </a:xfrm>
            <a:prstGeom prst="line">
              <a:avLst/>
            </a:prstGeom>
            <a:noFill/>
            <a:ln w="9525">
              <a:solidFill>
                <a:schemeClr val="tx1"/>
              </a:solidFill>
              <a:round/>
              <a:headEnd/>
              <a:tailEnd/>
            </a:ln>
          </p:spPr>
          <p:txBody>
            <a:bodyPr/>
            <a:lstStyle/>
            <a:p>
              <a:endParaRPr lang="en-US"/>
            </a:p>
          </p:txBody>
        </p:sp>
        <p:sp>
          <p:nvSpPr>
            <p:cNvPr id="200723" name="Line 6"/>
            <p:cNvSpPr>
              <a:spLocks noChangeShapeType="1"/>
            </p:cNvSpPr>
            <p:nvPr/>
          </p:nvSpPr>
          <p:spPr bwMode="auto">
            <a:xfrm flipH="1">
              <a:off x="1008" y="3216"/>
              <a:ext cx="2112" cy="0"/>
            </a:xfrm>
            <a:prstGeom prst="line">
              <a:avLst/>
            </a:prstGeom>
            <a:noFill/>
            <a:ln w="9525">
              <a:solidFill>
                <a:schemeClr val="tx1"/>
              </a:solidFill>
              <a:round/>
              <a:headEnd/>
              <a:tailEnd/>
            </a:ln>
          </p:spPr>
          <p:txBody>
            <a:bodyPr/>
            <a:lstStyle/>
            <a:p>
              <a:endParaRPr lang="en-US"/>
            </a:p>
          </p:txBody>
        </p:sp>
        <p:sp>
          <p:nvSpPr>
            <p:cNvPr id="57364" name="Text Box 13"/>
            <p:cNvSpPr txBox="1">
              <a:spLocks noChangeArrowheads="1"/>
            </p:cNvSpPr>
            <p:nvPr/>
          </p:nvSpPr>
          <p:spPr bwMode="auto">
            <a:xfrm>
              <a:off x="1776" y="3264"/>
              <a:ext cx="624" cy="244"/>
            </a:xfrm>
            <a:prstGeom prst="rect">
              <a:avLst/>
            </a:prstGeom>
            <a:noFill/>
            <a:ln w="9525">
              <a:noFill/>
              <a:miter lim="800000"/>
              <a:headEnd/>
              <a:tailEnd/>
            </a:ln>
          </p:spPr>
          <p:txBody>
            <a:bodyPr lIns="95125" tIns="49148" rIns="95125" bIns="49148">
              <a:spAutoFit/>
            </a:bodyPr>
            <a:lstStyle/>
            <a:p>
              <a:pPr eaLnBrk="0" hangingPunct="0">
                <a:defRPr/>
              </a:pPr>
              <a:r>
                <a:rPr lang="en-US" sz="2000" b="1" dirty="0">
                  <a:solidFill>
                    <a:srgbClr val="000000"/>
                  </a:solidFill>
                  <a:latin typeface="+mj-lt"/>
                </a:rPr>
                <a:t>Age</a:t>
              </a:r>
            </a:p>
          </p:txBody>
        </p:sp>
      </p:grpSp>
      <p:grpSp>
        <p:nvGrpSpPr>
          <p:cNvPr id="200715" name="Group 15"/>
          <p:cNvGrpSpPr>
            <a:grpSpLocks/>
          </p:cNvGrpSpPr>
          <p:nvPr/>
        </p:nvGrpSpPr>
        <p:grpSpPr bwMode="auto">
          <a:xfrm>
            <a:off x="1600200" y="7616825"/>
            <a:ext cx="3352800" cy="1527175"/>
            <a:chOff x="1008" y="2592"/>
            <a:chExt cx="2112" cy="916"/>
          </a:xfrm>
        </p:grpSpPr>
        <p:sp>
          <p:nvSpPr>
            <p:cNvPr id="200719" name="Line 16"/>
            <p:cNvSpPr>
              <a:spLocks noChangeShapeType="1"/>
            </p:cNvSpPr>
            <p:nvPr/>
          </p:nvSpPr>
          <p:spPr bwMode="auto">
            <a:xfrm flipH="1">
              <a:off x="1008" y="2592"/>
              <a:ext cx="0" cy="624"/>
            </a:xfrm>
            <a:prstGeom prst="line">
              <a:avLst/>
            </a:prstGeom>
            <a:noFill/>
            <a:ln w="9525">
              <a:solidFill>
                <a:schemeClr val="tx1"/>
              </a:solidFill>
              <a:round/>
              <a:headEnd/>
              <a:tailEnd/>
            </a:ln>
          </p:spPr>
          <p:txBody>
            <a:bodyPr/>
            <a:lstStyle/>
            <a:p>
              <a:endParaRPr lang="en-US"/>
            </a:p>
          </p:txBody>
        </p:sp>
        <p:sp>
          <p:nvSpPr>
            <p:cNvPr id="200720" name="Line 17"/>
            <p:cNvSpPr>
              <a:spLocks noChangeShapeType="1"/>
            </p:cNvSpPr>
            <p:nvPr/>
          </p:nvSpPr>
          <p:spPr bwMode="auto">
            <a:xfrm flipH="1">
              <a:off x="1008" y="3216"/>
              <a:ext cx="2112" cy="0"/>
            </a:xfrm>
            <a:prstGeom prst="line">
              <a:avLst/>
            </a:prstGeom>
            <a:noFill/>
            <a:ln w="9525">
              <a:solidFill>
                <a:schemeClr val="tx1"/>
              </a:solidFill>
              <a:round/>
              <a:headEnd/>
              <a:tailEnd/>
            </a:ln>
          </p:spPr>
          <p:txBody>
            <a:bodyPr/>
            <a:lstStyle/>
            <a:p>
              <a:endParaRPr lang="en-US"/>
            </a:p>
          </p:txBody>
        </p:sp>
        <p:sp>
          <p:nvSpPr>
            <p:cNvPr id="57361" name="Text Box 18"/>
            <p:cNvSpPr txBox="1">
              <a:spLocks noChangeArrowheads="1"/>
            </p:cNvSpPr>
            <p:nvPr/>
          </p:nvSpPr>
          <p:spPr bwMode="auto">
            <a:xfrm>
              <a:off x="1776" y="3264"/>
              <a:ext cx="624" cy="244"/>
            </a:xfrm>
            <a:prstGeom prst="rect">
              <a:avLst/>
            </a:prstGeom>
            <a:noFill/>
            <a:ln w="9525">
              <a:noFill/>
              <a:miter lim="800000"/>
              <a:headEnd/>
              <a:tailEnd/>
            </a:ln>
          </p:spPr>
          <p:txBody>
            <a:bodyPr lIns="95125" tIns="49148" rIns="95125" bIns="49148">
              <a:spAutoFit/>
            </a:bodyPr>
            <a:lstStyle/>
            <a:p>
              <a:pPr eaLnBrk="0" hangingPunct="0">
                <a:defRPr/>
              </a:pPr>
              <a:r>
                <a:rPr lang="en-US" sz="2000" b="1" dirty="0">
                  <a:solidFill>
                    <a:srgbClr val="000000"/>
                  </a:solidFill>
                  <a:latin typeface="+mj-lt"/>
                </a:rPr>
                <a:t>Age</a:t>
              </a:r>
            </a:p>
          </p:txBody>
        </p:sp>
      </p:grpSp>
      <p:sp>
        <p:nvSpPr>
          <p:cNvPr id="200716" name="Freeform 19"/>
          <p:cNvSpPr>
            <a:spLocks/>
          </p:cNvSpPr>
          <p:nvPr/>
        </p:nvSpPr>
        <p:spPr bwMode="auto">
          <a:xfrm>
            <a:off x="3276600" y="7810500"/>
            <a:ext cx="990600" cy="800100"/>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p:spPr>
        <p:txBody>
          <a:bodyPr/>
          <a:lstStyle/>
          <a:p>
            <a:endParaRPr lang="en-US"/>
          </a:p>
        </p:txBody>
      </p:sp>
      <p:sp>
        <p:nvSpPr>
          <p:cNvPr id="200717" name="Freeform 20"/>
          <p:cNvSpPr>
            <a:spLocks/>
          </p:cNvSpPr>
          <p:nvPr/>
        </p:nvSpPr>
        <p:spPr bwMode="auto">
          <a:xfrm>
            <a:off x="3200400" y="7696200"/>
            <a:ext cx="1143000" cy="960438"/>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olid"/>
            <a:round/>
            <a:headEnd/>
            <a:tailEnd/>
          </a:ln>
        </p:spPr>
        <p:txBody>
          <a:bodyPr/>
          <a:lstStyle/>
          <a:p>
            <a:endParaRPr lang="en-US"/>
          </a:p>
        </p:txBody>
      </p:sp>
      <p:sp>
        <p:nvSpPr>
          <p:cNvPr id="22" name="Rectangle 2"/>
          <p:cNvSpPr txBox="1">
            <a:spLocks noChangeArrowheads="1"/>
          </p:cNvSpPr>
          <p:nvPr/>
        </p:nvSpPr>
        <p:spPr bwMode="auto">
          <a:xfrm>
            <a:off x="-1676400" y="731838"/>
            <a:ext cx="6248400" cy="639762"/>
          </a:xfrm>
          <a:prstGeom prst="rect">
            <a:avLst/>
          </a:prstGeom>
          <a:noFill/>
          <a:ln w="9525">
            <a:noFill/>
            <a:miter lim="800000"/>
            <a:headEnd/>
            <a:tailEnd/>
          </a:ln>
          <a:effectLst/>
        </p:spPr>
        <p:txBody>
          <a:bodyPr anchor="ctr"/>
          <a:lstStyle/>
          <a:p>
            <a:pPr algn="ctr" eaLnBrk="0" hangingPunct="0">
              <a:defRPr/>
            </a:pPr>
            <a:r>
              <a:rPr lang="en-US" b="1" kern="0" dirty="0">
                <a:solidFill>
                  <a:srgbClr val="FF0000"/>
                </a:solidFill>
                <a:latin typeface="+mj-lt"/>
                <a:ea typeface="+mj-ea"/>
                <a:cs typeface="+mj-cs"/>
              </a:rPr>
              <a:t>From Last Week</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a:xfrm>
            <a:off x="304800" y="152400"/>
            <a:ext cx="6400800" cy="747713"/>
          </a:xfrm>
        </p:spPr>
        <p:txBody>
          <a:bodyPr/>
          <a:lstStyle/>
          <a:p>
            <a:r>
              <a:rPr lang="en-US" altLang="en-US" smtClean="0"/>
              <a:t>Importance of Overlap of the Confounder</a:t>
            </a:r>
          </a:p>
        </p:txBody>
      </p:sp>
      <p:sp>
        <p:nvSpPr>
          <p:cNvPr id="202754" name="Content Placeholder 2"/>
          <p:cNvSpPr>
            <a:spLocks noGrp="1"/>
          </p:cNvSpPr>
          <p:nvPr>
            <p:ph idx="1"/>
          </p:nvPr>
        </p:nvSpPr>
        <p:spPr>
          <a:xfrm>
            <a:off x="76200" y="914400"/>
            <a:ext cx="6477000" cy="7519988"/>
          </a:xfrm>
        </p:spPr>
        <p:txBody>
          <a:bodyPr/>
          <a:lstStyle/>
          <a:p>
            <a:r>
              <a:rPr lang="en-US" altLang="en-US" smtClean="0"/>
              <a:t>Overlap is guaranteed in randomization, restriction, and matching</a:t>
            </a:r>
          </a:p>
          <a:p>
            <a:endParaRPr lang="en-US" altLang="en-US" smtClean="0"/>
          </a:p>
          <a:p>
            <a:r>
              <a:rPr lang="en-US" altLang="en-US" smtClean="0"/>
              <a:t>But </a:t>
            </a:r>
            <a:r>
              <a:rPr lang="en-US" altLang="en-US" u="sng" smtClean="0"/>
              <a:t>not guaranteed</a:t>
            </a:r>
            <a:r>
              <a:rPr lang="en-US" altLang="en-US" smtClean="0"/>
              <a:t> in stratification or regression</a:t>
            </a:r>
          </a:p>
          <a:p>
            <a:endParaRPr lang="en-US" altLang="en-US" smtClean="0"/>
          </a:p>
          <a:p>
            <a:r>
              <a:rPr lang="en-US" altLang="en-US" smtClean="0"/>
              <a:t>In stratification, lack of overlap will result in unused strata and wasted data</a:t>
            </a:r>
          </a:p>
          <a:p>
            <a:endParaRPr lang="en-US" altLang="en-US" smtClean="0"/>
          </a:p>
          <a:p>
            <a:r>
              <a:rPr lang="en-US" altLang="en-US" smtClean="0"/>
              <a:t>In regression, certain assumptions are made about the non-overlap zones (based on behavior of the data in overlap zones)</a:t>
            </a:r>
          </a:p>
          <a:p>
            <a:pPr lvl="1"/>
            <a:r>
              <a:rPr lang="en-US" altLang="en-US" smtClean="0"/>
              <a:t>Typically without the investigator being aware</a:t>
            </a:r>
          </a:p>
          <a:p>
            <a:pPr lvl="1"/>
            <a:r>
              <a:rPr lang="en-US" altLang="en-US" smtClean="0"/>
              <a:t>Can lead to bias</a:t>
            </a:r>
          </a:p>
          <a:p>
            <a:endParaRPr lang="en-US" altLang="en-US" smtClean="0"/>
          </a:p>
          <a:p>
            <a:r>
              <a:rPr lang="en-US" altLang="en-US" smtClean="0"/>
              <a:t>Advice</a:t>
            </a:r>
          </a:p>
          <a:p>
            <a:pPr lvl="1"/>
            <a:r>
              <a:rPr lang="en-US" altLang="en-US" smtClean="0"/>
              <a:t>Look for presence of overlap of confounder distributions between comparator groups </a:t>
            </a:r>
          </a:p>
          <a:p>
            <a:pPr lvl="1"/>
            <a:r>
              <a:rPr lang="en-US" altLang="en-US" smtClean="0"/>
              <a:t>Propensity scores are easiest approach</a:t>
            </a:r>
          </a:p>
          <a:p>
            <a:pPr lvl="2"/>
            <a:r>
              <a:rPr lang="en-US" altLang="en-US" smtClean="0"/>
              <a:t>Lack of overlap also called:</a:t>
            </a:r>
          </a:p>
          <a:p>
            <a:pPr lvl="3"/>
            <a:r>
              <a:rPr lang="en-US" altLang="en-US" smtClean="0"/>
              <a:t>Positivity violation</a:t>
            </a:r>
          </a:p>
          <a:p>
            <a:pPr lvl="3"/>
            <a:r>
              <a:rPr lang="en-US" altLang="en-US" smtClean="0"/>
              <a:t>Experimental treatment allocation (ETA) violation</a:t>
            </a:r>
          </a:p>
          <a:p>
            <a:endParaRPr lang="en-US" altLang="en-US" smtClean="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39" name="Rectangle 2"/>
          <p:cNvSpPr>
            <a:spLocks noGrp="1" noChangeArrowheads="1"/>
          </p:cNvSpPr>
          <p:nvPr>
            <p:ph type="title"/>
          </p:nvPr>
        </p:nvSpPr>
        <p:spPr>
          <a:xfrm>
            <a:off x="0" y="152400"/>
            <a:ext cx="6858000" cy="747713"/>
          </a:xfrm>
        </p:spPr>
        <p:txBody>
          <a:bodyPr/>
          <a:lstStyle/>
          <a:p>
            <a:r>
              <a:rPr lang="en-US" altLang="en-US" smtClean="0"/>
              <a:t>Residual Confounding </a:t>
            </a:r>
            <a:br>
              <a:rPr lang="en-US" altLang="en-US" smtClean="0"/>
            </a:br>
            <a:r>
              <a:rPr lang="en-US" altLang="en-US" smtClean="0"/>
              <a:t> </a:t>
            </a:r>
            <a:r>
              <a:rPr lang="en-US" altLang="en-US" sz="2300" smtClean="0"/>
              <a:t>(i.e. confounding still present after adjustment)</a:t>
            </a:r>
          </a:p>
        </p:txBody>
      </p:sp>
      <p:sp>
        <p:nvSpPr>
          <p:cNvPr id="25640" name="Rectangle 3"/>
          <p:cNvSpPr>
            <a:spLocks noGrp="1" noChangeArrowheads="1"/>
          </p:cNvSpPr>
          <p:nvPr>
            <p:ph type="body" sz="half" idx="1"/>
          </p:nvPr>
        </p:nvSpPr>
        <p:spPr>
          <a:xfrm>
            <a:off x="228600" y="1090613"/>
            <a:ext cx="6038850" cy="7519987"/>
          </a:xfrm>
        </p:spPr>
        <p:txBody>
          <a:bodyPr/>
          <a:lstStyle/>
          <a:p>
            <a:pPr>
              <a:buFontTx/>
              <a:buNone/>
            </a:pPr>
            <a:r>
              <a:rPr lang="en-US" altLang="en-US" sz="2400" u="sng" smtClean="0"/>
              <a:t>Four Mechanisms</a:t>
            </a:r>
          </a:p>
          <a:p>
            <a:pPr>
              <a:buFontTx/>
              <a:buAutoNum type="arabicPeriod"/>
            </a:pPr>
            <a:r>
              <a:rPr lang="en-US" altLang="en-US" sz="2400" smtClean="0"/>
              <a:t>Categorization of confounder too broad</a:t>
            </a:r>
          </a:p>
          <a:p>
            <a:pPr marL="800100" lvl="1" indent="-342900"/>
            <a:r>
              <a:rPr lang="en-US" altLang="en-US" sz="2400" smtClean="0"/>
              <a:t>e.g., Association between natural menopause and prevalent CHD </a:t>
            </a:r>
          </a:p>
          <a:p>
            <a:pPr marL="800100" lvl="1" indent="-342900"/>
            <a:endParaRPr lang="en-US" altLang="en-US" sz="2400" smtClean="0"/>
          </a:p>
          <a:p>
            <a:pPr marL="800100" lvl="1" indent="-342900"/>
            <a:endParaRPr lang="en-US" altLang="en-US" sz="2400" smtClean="0"/>
          </a:p>
          <a:p>
            <a:pPr marL="800100" lvl="1" indent="-342900"/>
            <a:endParaRPr lang="en-US" altLang="en-US" sz="2400" smtClean="0"/>
          </a:p>
          <a:p>
            <a:pPr marL="800100" lvl="1" indent="-342900">
              <a:buFontTx/>
              <a:buNone/>
            </a:pPr>
            <a:endParaRPr lang="en-US" altLang="en-US" sz="2400" smtClean="0"/>
          </a:p>
          <a:p>
            <a:pPr marL="800100" lvl="1" indent="-342900">
              <a:buFontTx/>
              <a:buNone/>
            </a:pPr>
            <a:endParaRPr lang="en-US" altLang="en-US" sz="1800" smtClean="0"/>
          </a:p>
          <a:p>
            <a:pPr marL="800100" lvl="1" indent="-342900">
              <a:buFontTx/>
              <a:buNone/>
            </a:pPr>
            <a:r>
              <a:rPr lang="en-US" altLang="en-US" sz="1800" smtClean="0"/>
              <a:t>Szklo and Nieto</a:t>
            </a:r>
          </a:p>
          <a:p>
            <a:endParaRPr lang="en-US" altLang="en-US" sz="2400" smtClean="0"/>
          </a:p>
        </p:txBody>
      </p:sp>
      <p:graphicFrame>
        <p:nvGraphicFramePr>
          <p:cNvPr id="25638" name="Object 38"/>
          <p:cNvGraphicFramePr>
            <a:graphicFrameLocks noGrp="1" noChangeAspect="1"/>
          </p:cNvGraphicFramePr>
          <p:nvPr>
            <p:ph sz="half" idx="2"/>
          </p:nvPr>
        </p:nvGraphicFramePr>
        <p:xfrm>
          <a:off x="381000" y="3006725"/>
          <a:ext cx="6705600" cy="2098675"/>
        </p:xfrm>
        <a:graphic>
          <a:graphicData uri="http://schemas.openxmlformats.org/presentationml/2006/ole">
            <mc:AlternateContent xmlns:mc="http://schemas.openxmlformats.org/markup-compatibility/2006">
              <mc:Choice xmlns:v="urn:schemas-microsoft-com:vml" Requires="v">
                <p:oleObj spid="_x0000_s25660" name="Document" r:id="rId4" imgW="11805412" imgH="3694569" progId="Word.Document.8">
                  <p:embed/>
                </p:oleObj>
              </mc:Choice>
              <mc:Fallback>
                <p:oleObj name="Document" r:id="rId4" imgW="11805412" imgH="3694569" progId="Word.Document.8">
                  <p:embed/>
                  <p:pic>
                    <p:nvPicPr>
                      <p:cNvPr id="0" name="Picture 3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006725"/>
                        <a:ext cx="6705600" cy="209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9938" name="Rectangle 18"/>
          <p:cNvSpPr>
            <a:spLocks noChangeArrowheads="1"/>
          </p:cNvSpPr>
          <p:nvPr/>
        </p:nvSpPr>
        <p:spPr bwMode="auto">
          <a:xfrm>
            <a:off x="228600" y="5410200"/>
            <a:ext cx="6629400" cy="7519988"/>
          </a:xfrm>
          <a:prstGeom prst="rect">
            <a:avLst/>
          </a:prstGeom>
          <a:noFill/>
          <a:ln w="9525">
            <a:noFill/>
            <a:miter lim="800000"/>
            <a:headEnd/>
            <a:tailEnd/>
          </a:ln>
        </p:spPr>
        <p:txBody>
          <a:bodyPr/>
          <a:lstStyle/>
          <a:p>
            <a:pPr marL="342900" indent="-342900" eaLnBrk="0" hangingPunct="0">
              <a:spcBef>
                <a:spcPct val="20000"/>
              </a:spcBef>
              <a:buFontTx/>
              <a:buAutoNum type="arabicPeriod" startAt="2"/>
            </a:pPr>
            <a:r>
              <a:rPr lang="en-US" altLang="en-US">
                <a:latin typeface="Arial" charset="0"/>
              </a:rPr>
              <a:t>Misclassification of confounders </a:t>
            </a:r>
          </a:p>
          <a:p>
            <a:pPr marL="800100" lvl="1" indent="-342900" eaLnBrk="0" hangingPunct="0">
              <a:spcBef>
                <a:spcPct val="20000"/>
              </a:spcBef>
              <a:buFontTx/>
              <a:buChar char="–"/>
            </a:pPr>
            <a:r>
              <a:rPr lang="en-US" altLang="en-US">
                <a:latin typeface="Arial" charset="0"/>
              </a:rPr>
              <a:t>Can be differential or non-differential with respect to exposure and disease</a:t>
            </a:r>
          </a:p>
          <a:p>
            <a:pPr marL="800100" lvl="1" indent="-342900" eaLnBrk="0" hangingPunct="0">
              <a:spcBef>
                <a:spcPct val="20000"/>
              </a:spcBef>
              <a:buFontTx/>
              <a:buChar char="–"/>
            </a:pPr>
            <a:endParaRPr lang="en-US" altLang="en-US" sz="800">
              <a:latin typeface="Arial" charset="0"/>
            </a:endParaRPr>
          </a:p>
          <a:p>
            <a:pPr marL="800100" lvl="1" indent="-342900" eaLnBrk="0" hangingPunct="0">
              <a:spcBef>
                <a:spcPct val="20000"/>
              </a:spcBef>
              <a:buFontTx/>
              <a:buChar char="–"/>
            </a:pPr>
            <a:r>
              <a:rPr lang="en-US" altLang="en-US">
                <a:latin typeface="Arial" charset="0"/>
              </a:rPr>
              <a:t>If independent non-differential, will lead to adjusted estimates some-where in between crude and true adjusted</a:t>
            </a:r>
          </a:p>
          <a:p>
            <a:pPr marL="800100" lvl="1" indent="-342900" eaLnBrk="0" hangingPunct="0">
              <a:spcBef>
                <a:spcPct val="20000"/>
              </a:spcBef>
              <a:buFontTx/>
              <a:buChar char="–"/>
            </a:pPr>
            <a:endParaRPr lang="en-US" altLang="en-US" sz="900">
              <a:latin typeface="Arial" charset="0"/>
            </a:endParaRPr>
          </a:p>
          <a:p>
            <a:pPr marL="800100" lvl="1" indent="-342900" eaLnBrk="0" hangingPunct="0">
              <a:spcBef>
                <a:spcPct val="20000"/>
              </a:spcBef>
              <a:buFontTx/>
              <a:buChar char="–"/>
            </a:pPr>
            <a:r>
              <a:rPr lang="en-US" altLang="en-US">
                <a:latin typeface="Arial" charset="0"/>
              </a:rPr>
              <a:t>If differential, can lead to a variety of not easily predictable directions of bias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3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title"/>
          </p:nvPr>
        </p:nvSpPr>
        <p:spPr>
          <a:xfrm>
            <a:off x="457200" y="152400"/>
            <a:ext cx="5829300" cy="747713"/>
          </a:xfrm>
        </p:spPr>
        <p:txBody>
          <a:bodyPr/>
          <a:lstStyle/>
          <a:p>
            <a:r>
              <a:rPr lang="en-US" altLang="en-US" smtClean="0"/>
              <a:t>Residual Confounding</a:t>
            </a:r>
          </a:p>
        </p:txBody>
      </p:sp>
      <p:sp>
        <p:nvSpPr>
          <p:cNvPr id="207874" name="Rectangle 3"/>
          <p:cNvSpPr>
            <a:spLocks noGrp="1" noChangeArrowheads="1"/>
          </p:cNvSpPr>
          <p:nvPr>
            <p:ph type="body" sz="half" idx="1"/>
          </p:nvPr>
        </p:nvSpPr>
        <p:spPr>
          <a:xfrm>
            <a:off x="0" y="709613"/>
            <a:ext cx="6038850" cy="7519987"/>
          </a:xfrm>
        </p:spPr>
        <p:txBody>
          <a:bodyPr/>
          <a:lstStyle/>
          <a:p>
            <a:pPr>
              <a:buFontTx/>
              <a:buNone/>
            </a:pPr>
            <a:r>
              <a:rPr lang="en-US" altLang="en-US" sz="2400" u="sng" smtClean="0"/>
              <a:t>Mechanisms</a:t>
            </a:r>
            <a:r>
              <a:rPr lang="en-US" altLang="en-US" sz="2400" smtClean="0"/>
              <a:t> – cont’d</a:t>
            </a:r>
          </a:p>
        </p:txBody>
      </p:sp>
      <p:sp>
        <p:nvSpPr>
          <p:cNvPr id="207875" name="Rectangle 19"/>
          <p:cNvSpPr>
            <a:spLocks noGrp="1" noChangeArrowheads="1"/>
          </p:cNvSpPr>
          <p:nvPr>
            <p:ph sz="half" idx="2"/>
          </p:nvPr>
        </p:nvSpPr>
        <p:spPr>
          <a:xfrm>
            <a:off x="133350" y="1295400"/>
            <a:ext cx="5886450" cy="1146175"/>
          </a:xfrm>
        </p:spPr>
        <p:txBody>
          <a:bodyPr/>
          <a:lstStyle/>
          <a:p>
            <a:pPr>
              <a:buFontTx/>
              <a:buAutoNum type="arabicPeriod" startAt="3"/>
            </a:pPr>
            <a:r>
              <a:rPr lang="en-US" altLang="en-US" sz="2400" dirty="0" smtClean="0"/>
              <a:t>Variable used for adjustment is imperfect proxy for true confounder</a:t>
            </a:r>
          </a:p>
        </p:txBody>
      </p:sp>
      <p:grpSp>
        <p:nvGrpSpPr>
          <p:cNvPr id="207876" name="Group 29"/>
          <p:cNvGrpSpPr>
            <a:grpSpLocks/>
          </p:cNvGrpSpPr>
          <p:nvPr/>
        </p:nvGrpSpPr>
        <p:grpSpPr bwMode="auto">
          <a:xfrm rot="5400000">
            <a:off x="1502569" y="56356"/>
            <a:ext cx="3390900" cy="7011988"/>
            <a:chOff x="-233" y="1838"/>
            <a:chExt cx="4792" cy="2330"/>
          </a:xfrm>
        </p:grpSpPr>
        <p:sp>
          <p:nvSpPr>
            <p:cNvPr id="211998" name="Text Box 30"/>
            <p:cNvSpPr txBox="1">
              <a:spLocks noChangeArrowheads="1"/>
            </p:cNvSpPr>
            <p:nvPr/>
          </p:nvSpPr>
          <p:spPr bwMode="auto">
            <a:xfrm rot="16200000" flipH="1">
              <a:off x="1812" y="2543"/>
              <a:ext cx="633" cy="738"/>
            </a:xfrm>
            <a:prstGeom prst="rect">
              <a:avLst/>
            </a:prstGeom>
            <a:noFill/>
            <a:ln w="25400">
              <a:solidFill>
                <a:srgbClr val="FF0000"/>
              </a:solid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latin typeface="Arial" charset="0"/>
                </a:rPr>
                <a:t>CRP level</a:t>
              </a:r>
              <a:endParaRPr lang="en-US" sz="3600" dirty="0">
                <a:solidFill>
                  <a:srgbClr val="000000"/>
                </a:solidFill>
                <a:latin typeface="Arial" charset="0"/>
              </a:endParaRPr>
            </a:p>
          </p:txBody>
        </p:sp>
        <p:sp>
          <p:nvSpPr>
            <p:cNvPr id="211999" name="Line 31"/>
            <p:cNvSpPr>
              <a:spLocks noChangeShapeType="1"/>
            </p:cNvSpPr>
            <p:nvPr/>
          </p:nvSpPr>
          <p:spPr bwMode="auto">
            <a:xfrm flipV="1">
              <a:off x="3444" y="2420"/>
              <a:ext cx="38" cy="861"/>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12000" name="Text Box 32"/>
            <p:cNvSpPr txBox="1">
              <a:spLocks noChangeArrowheads="1"/>
            </p:cNvSpPr>
            <p:nvPr/>
          </p:nvSpPr>
          <p:spPr bwMode="auto">
            <a:xfrm rot="16200000">
              <a:off x="3643" y="2568"/>
              <a:ext cx="228" cy="738"/>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a:t>
              </a:r>
            </a:p>
          </p:txBody>
        </p:sp>
        <p:sp>
          <p:nvSpPr>
            <p:cNvPr id="212001" name="Text Box 33"/>
            <p:cNvSpPr txBox="1">
              <a:spLocks noChangeArrowheads="1"/>
            </p:cNvSpPr>
            <p:nvPr/>
          </p:nvSpPr>
          <p:spPr bwMode="auto">
            <a:xfrm rot="16200000" flipH="1">
              <a:off x="3196" y="1869"/>
              <a:ext cx="350" cy="73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800" dirty="0">
                <a:solidFill>
                  <a:srgbClr val="000000"/>
                </a:solidFill>
                <a:latin typeface="Arial" charset="0"/>
              </a:endParaRPr>
            </a:p>
          </p:txBody>
        </p:sp>
        <p:sp>
          <p:nvSpPr>
            <p:cNvPr id="212002" name="Text Box 34"/>
            <p:cNvSpPr txBox="1">
              <a:spLocks noChangeArrowheads="1"/>
            </p:cNvSpPr>
            <p:nvPr/>
          </p:nvSpPr>
          <p:spPr bwMode="auto">
            <a:xfrm rot="16200000" flipH="1">
              <a:off x="2896" y="2505"/>
              <a:ext cx="1064" cy="226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solidFill>
                    <a:srgbClr val="000000"/>
                  </a:solidFill>
                  <a:latin typeface="Arial" charset="0"/>
                </a:rPr>
                <a:t>Periodontal disease</a:t>
              </a:r>
              <a:endParaRPr lang="en-US" sz="2800" dirty="0">
                <a:solidFill>
                  <a:srgbClr val="000000"/>
                </a:solidFill>
                <a:latin typeface="Arial" charset="0"/>
              </a:endParaRPr>
            </a:p>
            <a:p>
              <a:pPr algn="ctr" eaLnBrk="0" hangingPunct="0">
                <a:spcBef>
                  <a:spcPct val="50000"/>
                </a:spcBef>
                <a:defRPr/>
              </a:pPr>
              <a:endParaRPr lang="en-US" sz="1600" dirty="0">
                <a:solidFill>
                  <a:srgbClr val="000000"/>
                </a:solidFill>
                <a:latin typeface="Arial" charset="0"/>
              </a:endParaRPr>
            </a:p>
          </p:txBody>
        </p:sp>
        <p:sp>
          <p:nvSpPr>
            <p:cNvPr id="212003" name="Text Box 35"/>
            <p:cNvSpPr txBox="1">
              <a:spLocks noChangeArrowheads="1"/>
            </p:cNvSpPr>
            <p:nvPr/>
          </p:nvSpPr>
          <p:spPr bwMode="auto">
            <a:xfrm rot="16200000" flipH="1">
              <a:off x="-731" y="2336"/>
              <a:ext cx="2127" cy="113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Inflammatory Predisposition</a:t>
              </a:r>
              <a:endParaRPr lang="en-US" sz="3600" dirty="0">
                <a:solidFill>
                  <a:srgbClr val="000000"/>
                </a:solidFill>
                <a:latin typeface="Arial" charset="0"/>
              </a:endParaRPr>
            </a:p>
          </p:txBody>
        </p:sp>
        <p:sp>
          <p:nvSpPr>
            <p:cNvPr id="212004" name="Freeform 36"/>
            <p:cNvSpPr>
              <a:spLocks/>
            </p:cNvSpPr>
            <p:nvPr/>
          </p:nvSpPr>
          <p:spPr bwMode="auto">
            <a:xfrm rot="19812879">
              <a:off x="568" y="2378"/>
              <a:ext cx="2658" cy="15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12005" name="Freeform 37"/>
            <p:cNvSpPr>
              <a:spLocks/>
            </p:cNvSpPr>
            <p:nvPr/>
          </p:nvSpPr>
          <p:spPr bwMode="auto">
            <a:xfrm rot="1273886" flipV="1">
              <a:off x="689" y="3252"/>
              <a:ext cx="2246" cy="15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12006" name="Freeform 38"/>
            <p:cNvSpPr>
              <a:spLocks/>
            </p:cNvSpPr>
            <p:nvPr/>
          </p:nvSpPr>
          <p:spPr bwMode="auto">
            <a:xfrm rot="2420176">
              <a:off x="965" y="2847"/>
              <a:ext cx="743" cy="15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7" name="Text Box 34"/>
            <p:cNvSpPr txBox="1">
              <a:spLocks noChangeArrowheads="1"/>
            </p:cNvSpPr>
            <p:nvPr/>
          </p:nvSpPr>
          <p:spPr bwMode="auto">
            <a:xfrm rot="16200000" flipH="1">
              <a:off x="3103" y="1393"/>
              <a:ext cx="612" cy="16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solidFill>
                    <a:srgbClr val="000000"/>
                  </a:solidFill>
                  <a:latin typeface="Arial" charset="0"/>
                </a:rPr>
                <a:t>CAD</a:t>
              </a:r>
              <a:endParaRPr lang="en-US" sz="2800" dirty="0">
                <a:solidFill>
                  <a:srgbClr val="000000"/>
                </a:solidFill>
                <a:latin typeface="Arial" charset="0"/>
              </a:endParaRPr>
            </a:p>
            <a:p>
              <a:pPr algn="ctr" eaLnBrk="0" hangingPunct="0">
                <a:spcBef>
                  <a:spcPct val="50000"/>
                </a:spcBef>
                <a:defRPr/>
              </a:pPr>
              <a:endParaRPr lang="en-US" sz="1600" dirty="0">
                <a:solidFill>
                  <a:srgbClr val="000000"/>
                </a:solidFill>
                <a:latin typeface="Arial" charset="0"/>
              </a:endParaRPr>
            </a:p>
          </p:txBody>
        </p:sp>
      </p:grpSp>
      <p:sp>
        <p:nvSpPr>
          <p:cNvPr id="212007" name="Rectangle 39"/>
          <p:cNvSpPr>
            <a:spLocks noChangeArrowheads="1"/>
          </p:cNvSpPr>
          <p:nvPr/>
        </p:nvSpPr>
        <p:spPr bwMode="auto">
          <a:xfrm>
            <a:off x="228600" y="5181600"/>
            <a:ext cx="6038850" cy="7519988"/>
          </a:xfrm>
          <a:prstGeom prst="rect">
            <a:avLst/>
          </a:prstGeom>
          <a:noFill/>
          <a:ln w="9525">
            <a:noFill/>
            <a:miter lim="800000"/>
            <a:headEnd/>
            <a:tailEnd/>
          </a:ln>
        </p:spPr>
        <p:txBody>
          <a:bodyPr/>
          <a:lstStyle/>
          <a:p>
            <a:pPr marL="342900" indent="-342900" eaLnBrk="0" hangingPunct="0">
              <a:spcBef>
                <a:spcPct val="20000"/>
              </a:spcBef>
              <a:buFontTx/>
              <a:buAutoNum type="arabicPeriod" startAt="4"/>
            </a:pPr>
            <a:r>
              <a:rPr lang="en-US" altLang="en-US">
                <a:latin typeface="Arial" charset="0"/>
              </a:rPr>
              <a:t> Unmeasured confounders </a:t>
            </a:r>
          </a:p>
        </p:txBody>
      </p:sp>
      <p:grpSp>
        <p:nvGrpSpPr>
          <p:cNvPr id="3" name="Group 40"/>
          <p:cNvGrpSpPr>
            <a:grpSpLocks/>
          </p:cNvGrpSpPr>
          <p:nvPr/>
        </p:nvGrpSpPr>
        <p:grpSpPr bwMode="auto">
          <a:xfrm>
            <a:off x="609600" y="5486400"/>
            <a:ext cx="5791200" cy="4000500"/>
            <a:chOff x="384" y="1881"/>
            <a:chExt cx="3648" cy="2520"/>
          </a:xfrm>
        </p:grpSpPr>
        <p:sp>
          <p:nvSpPr>
            <p:cNvPr id="212009" name="Text Box 41"/>
            <p:cNvSpPr txBox="1">
              <a:spLocks noChangeArrowheads="1"/>
            </p:cNvSpPr>
            <p:nvPr/>
          </p:nvSpPr>
          <p:spPr bwMode="auto">
            <a:xfrm flipH="1">
              <a:off x="1968" y="2745"/>
              <a:ext cx="720" cy="102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Age</a:t>
              </a:r>
            </a:p>
            <a:p>
              <a:pPr algn="ctr" eaLnBrk="0" hangingPunct="0">
                <a:spcBef>
                  <a:spcPct val="50000"/>
                </a:spcBef>
                <a:defRPr/>
              </a:pPr>
              <a:endParaRPr lang="en-US" sz="3600" dirty="0">
                <a:solidFill>
                  <a:srgbClr val="000000"/>
                </a:solidFill>
                <a:latin typeface="Arial" charset="0"/>
              </a:endParaRPr>
            </a:p>
          </p:txBody>
        </p:sp>
        <p:sp>
          <p:nvSpPr>
            <p:cNvPr id="212010" name="Freeform 42"/>
            <p:cNvSpPr>
              <a:spLocks/>
            </p:cNvSpPr>
            <p:nvPr/>
          </p:nvSpPr>
          <p:spPr bwMode="auto">
            <a:xfrm rot="9774040">
              <a:off x="1199" y="3371"/>
              <a:ext cx="988"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12011" name="Line 43"/>
            <p:cNvSpPr>
              <a:spLocks noChangeShapeType="1"/>
            </p:cNvSpPr>
            <p:nvPr/>
          </p:nvSpPr>
          <p:spPr bwMode="auto">
            <a:xfrm flipV="1">
              <a:off x="1248" y="3945"/>
              <a:ext cx="216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12012" name="Freeform 44"/>
            <p:cNvSpPr>
              <a:spLocks/>
            </p:cNvSpPr>
            <p:nvPr/>
          </p:nvSpPr>
          <p:spPr bwMode="auto">
            <a:xfrm rot="1148922" flipV="1">
              <a:off x="2464" y="3371"/>
              <a:ext cx="1129"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12013" name="Text Box 45"/>
            <p:cNvSpPr txBox="1">
              <a:spLocks noChangeArrowheads="1"/>
            </p:cNvSpPr>
            <p:nvPr/>
          </p:nvSpPr>
          <p:spPr bwMode="auto">
            <a:xfrm>
              <a:off x="2160" y="3993"/>
              <a:ext cx="432" cy="29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000000"/>
                  </a:solidFill>
                  <a:latin typeface="Arial" charset="0"/>
                </a:rPr>
                <a:t>?</a:t>
              </a:r>
            </a:p>
          </p:txBody>
        </p:sp>
        <p:sp>
          <p:nvSpPr>
            <p:cNvPr id="212014" name="Text Box 46"/>
            <p:cNvSpPr txBox="1">
              <a:spLocks noChangeArrowheads="1"/>
            </p:cNvSpPr>
            <p:nvPr/>
          </p:nvSpPr>
          <p:spPr bwMode="auto">
            <a:xfrm flipH="1">
              <a:off x="384" y="3759"/>
              <a:ext cx="1296" cy="33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E </a:t>
              </a:r>
              <a:endParaRPr lang="en-US" sz="2800" dirty="0">
                <a:solidFill>
                  <a:srgbClr val="000000"/>
                </a:solidFill>
                <a:latin typeface="Arial" charset="0"/>
              </a:endParaRPr>
            </a:p>
          </p:txBody>
        </p:sp>
        <p:sp>
          <p:nvSpPr>
            <p:cNvPr id="212015" name="Text Box 47"/>
            <p:cNvSpPr txBox="1">
              <a:spLocks noChangeArrowheads="1"/>
            </p:cNvSpPr>
            <p:nvPr/>
          </p:nvSpPr>
          <p:spPr bwMode="auto">
            <a:xfrm flipH="1">
              <a:off x="3168" y="3548"/>
              <a:ext cx="864" cy="8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212016" name="Text Box 48"/>
            <p:cNvSpPr txBox="1">
              <a:spLocks noChangeArrowheads="1"/>
            </p:cNvSpPr>
            <p:nvPr/>
          </p:nvSpPr>
          <p:spPr bwMode="auto">
            <a:xfrm flipH="1">
              <a:off x="1104" y="1881"/>
              <a:ext cx="2400" cy="504"/>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Unmeasured C</a:t>
              </a:r>
              <a:endParaRPr lang="en-US" sz="3600" dirty="0">
                <a:solidFill>
                  <a:srgbClr val="000000"/>
                </a:solidFill>
                <a:latin typeface="Arial" charset="0"/>
              </a:endParaRPr>
            </a:p>
          </p:txBody>
        </p:sp>
        <p:sp>
          <p:nvSpPr>
            <p:cNvPr id="212017" name="Freeform 49"/>
            <p:cNvSpPr>
              <a:spLocks/>
            </p:cNvSpPr>
            <p:nvPr/>
          </p:nvSpPr>
          <p:spPr bwMode="auto">
            <a:xfrm rot="17383441" flipH="1">
              <a:off x="753" y="2947"/>
              <a:ext cx="1473"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12018" name="Freeform 50"/>
            <p:cNvSpPr>
              <a:spLocks/>
            </p:cNvSpPr>
            <p:nvPr/>
          </p:nvSpPr>
          <p:spPr bwMode="auto">
            <a:xfrm rot="2776823" flipV="1">
              <a:off x="2430" y="2940"/>
              <a:ext cx="1595" cy="29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0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0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idx="4294967295"/>
          </p:nvPr>
        </p:nvSpPr>
        <p:spPr>
          <a:xfrm>
            <a:off x="609600" y="-79375"/>
            <a:ext cx="5830888" cy="1119188"/>
          </a:xfrm>
        </p:spPr>
        <p:txBody>
          <a:bodyPr lIns="87312" tIns="42862" rIns="87312" bIns="42862" anchor="b"/>
          <a:lstStyle/>
          <a:p>
            <a:r>
              <a:rPr lang="en-US" altLang="en-US" smtClean="0">
                <a:solidFill>
                  <a:srgbClr val="000000"/>
                </a:solidFill>
              </a:rPr>
              <a:t>Two Reasons to Adjust</a:t>
            </a:r>
            <a:r>
              <a:rPr lang="en-US" altLang="en-US" sz="1600" smtClean="0">
                <a:solidFill>
                  <a:srgbClr val="000000"/>
                </a:solidFill>
              </a:rPr>
              <a:t/>
            </a:r>
            <a:br>
              <a:rPr lang="en-US" altLang="en-US" sz="1600" smtClean="0">
                <a:solidFill>
                  <a:srgbClr val="000000"/>
                </a:solidFill>
              </a:rPr>
            </a:br>
            <a:endParaRPr lang="en-US" altLang="en-US" sz="1600" smtClean="0">
              <a:solidFill>
                <a:srgbClr val="000000"/>
              </a:solidFill>
            </a:endParaRPr>
          </a:p>
        </p:txBody>
      </p:sp>
      <p:sp>
        <p:nvSpPr>
          <p:cNvPr id="209922" name="Rectangle 3"/>
          <p:cNvSpPr>
            <a:spLocks noGrp="1" noChangeArrowheads="1"/>
          </p:cNvSpPr>
          <p:nvPr>
            <p:ph type="body" idx="4294967295"/>
          </p:nvPr>
        </p:nvSpPr>
        <p:spPr>
          <a:xfrm>
            <a:off x="152400" y="1371600"/>
            <a:ext cx="6705600" cy="7119938"/>
          </a:xfrm>
        </p:spPr>
        <p:txBody>
          <a:bodyPr lIns="87312" tIns="42862" rIns="87312" bIns="42862"/>
          <a:lstStyle/>
          <a:p>
            <a:pPr marL="381000" indent="-381000" defTabSz="803275">
              <a:buFont typeface="Symbol" pitchFamily="18" charset="2"/>
              <a:buAutoNum type="arabicPeriod"/>
            </a:pPr>
            <a:r>
              <a:rPr lang="en-US" altLang="en-US" dirty="0" smtClean="0">
                <a:solidFill>
                  <a:schemeClr val="hlink"/>
                </a:solidFill>
              </a:rPr>
              <a:t>Close a backdoor path generated by a non-collider which is a “common cause” (a confounder)</a:t>
            </a:r>
          </a:p>
          <a:p>
            <a:pPr marL="381000" indent="-381000" defTabSz="803275">
              <a:buFont typeface="Symbol" pitchFamily="18" charset="2"/>
              <a:buAutoNum type="arabicPeriod"/>
            </a:pPr>
            <a:endParaRPr lang="en-US" altLang="en-US" dirty="0" smtClean="0">
              <a:solidFill>
                <a:schemeClr val="hlink"/>
              </a:solidFill>
            </a:endParaRPr>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r>
              <a:rPr lang="en-US" altLang="en-US" dirty="0" smtClean="0"/>
              <a:t>Close an indirect path which is a nuisance/ </a:t>
            </a:r>
          </a:p>
          <a:p>
            <a:pPr marL="817563" lvl="1" indent="-381000" defTabSz="803275"/>
            <a:r>
              <a:rPr lang="en-US" altLang="en-US" dirty="0" smtClean="0"/>
              <a:t>estimating “direct effect”  of E, apart from its effect on X (e.g., poor diet)</a:t>
            </a:r>
          </a:p>
          <a:p>
            <a:pPr marL="817563" lvl="1" indent="-381000" defTabSz="803275"/>
            <a:endParaRPr lang="en-US" altLang="en-US" dirty="0" smtClean="0"/>
          </a:p>
          <a:p>
            <a:pPr marL="817563" lvl="1" indent="-381000" defTabSz="803275"/>
            <a:endParaRPr lang="en-US" altLang="en-US" dirty="0" smtClean="0"/>
          </a:p>
          <a:p>
            <a:pPr marL="381000" indent="-381000" defTabSz="803275">
              <a:buFontTx/>
              <a:buNone/>
            </a:pPr>
            <a:r>
              <a:rPr lang="en-US" altLang="en-US" dirty="0" smtClean="0"/>
              <a:t>	</a:t>
            </a:r>
          </a:p>
          <a:p>
            <a:pPr marL="381000" indent="-381000" defTabSz="803275">
              <a:buFontTx/>
              <a:buNone/>
            </a:pPr>
            <a:r>
              <a:rPr lang="en-US" altLang="en-US" dirty="0" smtClean="0"/>
              <a:t>	</a:t>
            </a:r>
          </a:p>
          <a:p>
            <a:pPr marL="817563" lvl="1" indent="-381000" defTabSz="803275"/>
            <a:endParaRPr lang="en-US" altLang="en-US" dirty="0" smtClean="0"/>
          </a:p>
          <a:p>
            <a:pPr marL="817563" lvl="1" indent="-381000" defTabSz="803275"/>
            <a:endParaRPr lang="en-US" altLang="en-US" dirty="0" smtClean="0"/>
          </a:p>
          <a:p>
            <a:pPr marL="817563" lvl="1" indent="-381000" defTabSz="803275"/>
            <a:endParaRPr lang="en-US" altLang="en-US" dirty="0" smtClean="0"/>
          </a:p>
          <a:p>
            <a:pPr marL="817563" lvl="1" indent="-381000" defTabSz="803275"/>
            <a:endParaRPr lang="en-US" altLang="en-US" dirty="0" smtClean="0"/>
          </a:p>
          <a:p>
            <a:pPr marL="817563" lvl="1" indent="-381000" defTabSz="803275"/>
            <a:endParaRPr lang="en-US" altLang="en-US" dirty="0" smtClean="0"/>
          </a:p>
          <a:p>
            <a:pPr marL="817563" lvl="1" indent="-381000" defTabSz="803275"/>
            <a:endParaRPr lang="en-US" altLang="en-US" dirty="0" smtClean="0"/>
          </a:p>
          <a:p>
            <a:pPr marL="381000" indent="-381000" defTabSz="803275">
              <a:buFont typeface="Symbol" pitchFamily="18" charset="2"/>
              <a:buAutoNum type="arabicPeriod"/>
            </a:pPr>
            <a:endParaRPr lang="en-US" altLang="en-US" dirty="0" smtClean="0"/>
          </a:p>
          <a:p>
            <a:pPr marL="817563" lvl="1" indent="-381000" defTabSz="803275"/>
            <a:endParaRPr lang="en-US" altLang="en-US" dirty="0" smtClean="0"/>
          </a:p>
          <a:p>
            <a:pPr marL="381000" indent="-381000" defTabSz="803275"/>
            <a:endParaRPr lang="en-US" altLang="en-US" dirty="0" smtClean="0"/>
          </a:p>
          <a:p>
            <a:pPr marL="817563" lvl="1" indent="-381000" defTabSz="803275"/>
            <a:endParaRPr lang="en-US" altLang="en-US" dirty="0" smtClean="0"/>
          </a:p>
        </p:txBody>
      </p:sp>
      <p:sp>
        <p:nvSpPr>
          <p:cNvPr id="1263620" name="Text Box 4"/>
          <p:cNvSpPr txBox="1">
            <a:spLocks noChangeArrowheads="1"/>
          </p:cNvSpPr>
          <p:nvPr/>
        </p:nvSpPr>
        <p:spPr bwMode="auto">
          <a:xfrm>
            <a:off x="1646583" y="3562350"/>
            <a:ext cx="1676400" cy="40005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chemeClr val="hlink"/>
                </a:solidFill>
                <a:latin typeface="Arial" charset="0"/>
              </a:rPr>
              <a:t>Nightlights </a:t>
            </a:r>
          </a:p>
        </p:txBody>
      </p:sp>
      <p:sp>
        <p:nvSpPr>
          <p:cNvPr id="1263621" name="Text Box 5"/>
          <p:cNvSpPr txBox="1">
            <a:spLocks noChangeArrowheads="1"/>
          </p:cNvSpPr>
          <p:nvPr/>
        </p:nvSpPr>
        <p:spPr bwMode="auto">
          <a:xfrm>
            <a:off x="4648200" y="3440113"/>
            <a:ext cx="1600200" cy="70802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chemeClr val="hlink"/>
                </a:solidFill>
                <a:latin typeface="Arial" charset="0"/>
              </a:rPr>
              <a:t>Child’s myopia</a:t>
            </a:r>
          </a:p>
        </p:txBody>
      </p:sp>
      <p:sp>
        <p:nvSpPr>
          <p:cNvPr id="1263622" name="Text Box 6"/>
          <p:cNvSpPr txBox="1">
            <a:spLocks noChangeArrowheads="1"/>
          </p:cNvSpPr>
          <p:nvPr/>
        </p:nvSpPr>
        <p:spPr bwMode="auto">
          <a:xfrm>
            <a:off x="510209" y="2168183"/>
            <a:ext cx="1676400" cy="70802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chemeClr val="hlink"/>
                </a:solidFill>
                <a:latin typeface="Arial" charset="0"/>
              </a:rPr>
              <a:t>Parental myopia</a:t>
            </a:r>
          </a:p>
        </p:txBody>
      </p:sp>
      <p:sp>
        <p:nvSpPr>
          <p:cNvPr id="1263623" name="Line 7"/>
          <p:cNvSpPr>
            <a:spLocks noChangeShapeType="1"/>
          </p:cNvSpPr>
          <p:nvPr/>
        </p:nvSpPr>
        <p:spPr bwMode="auto">
          <a:xfrm>
            <a:off x="3429000" y="3733800"/>
            <a:ext cx="1371600" cy="0"/>
          </a:xfrm>
          <a:prstGeom prst="line">
            <a:avLst/>
          </a:prstGeom>
          <a:noFill/>
          <a:ln w="76200">
            <a:solidFill>
              <a:schemeClr val="hlink"/>
            </a:solidFill>
            <a:prstDash val="sysDot"/>
            <a:round/>
            <a:headEn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263624" name="Text Box 8"/>
          <p:cNvSpPr txBox="1">
            <a:spLocks noChangeArrowheads="1"/>
          </p:cNvSpPr>
          <p:nvPr/>
        </p:nvSpPr>
        <p:spPr bwMode="auto">
          <a:xfrm>
            <a:off x="3771900" y="3794125"/>
            <a:ext cx="685800" cy="369888"/>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b="1" dirty="0">
                <a:solidFill>
                  <a:schemeClr val="hlink"/>
                </a:solidFill>
                <a:latin typeface="Arial" charset="0"/>
              </a:rPr>
              <a:t>?</a:t>
            </a:r>
          </a:p>
        </p:txBody>
      </p:sp>
      <p:sp>
        <p:nvSpPr>
          <p:cNvPr id="1263625" name="Line 9"/>
          <p:cNvSpPr>
            <a:spLocks noChangeShapeType="1"/>
          </p:cNvSpPr>
          <p:nvPr/>
        </p:nvSpPr>
        <p:spPr bwMode="auto">
          <a:xfrm flipH="1" flipV="1">
            <a:off x="1348408" y="2941982"/>
            <a:ext cx="556591" cy="620367"/>
          </a:xfrm>
          <a:prstGeom prst="line">
            <a:avLst/>
          </a:prstGeom>
          <a:noFill/>
          <a:ln w="28575">
            <a:solidFill>
              <a:schemeClr val="hlink"/>
            </a:solidFill>
            <a:round/>
            <a:headEnd type="triangle" w="med" len="med"/>
            <a:tailEn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263626" name="Line 10"/>
          <p:cNvSpPr>
            <a:spLocks noChangeShapeType="1"/>
          </p:cNvSpPr>
          <p:nvPr/>
        </p:nvSpPr>
        <p:spPr bwMode="auto">
          <a:xfrm flipH="1" flipV="1">
            <a:off x="2186608" y="2822574"/>
            <a:ext cx="2690191" cy="739774"/>
          </a:xfrm>
          <a:prstGeom prst="line">
            <a:avLst/>
          </a:prstGeom>
          <a:noFill/>
          <a:ln w="28575">
            <a:solidFill>
              <a:schemeClr val="hlink"/>
            </a:solidFill>
            <a:round/>
            <a:headEnd type="triangle" w="med" len="med"/>
            <a:tailEn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263627" name="Text Box 11"/>
          <p:cNvSpPr txBox="1">
            <a:spLocks noChangeArrowheads="1"/>
          </p:cNvSpPr>
          <p:nvPr/>
        </p:nvSpPr>
        <p:spPr bwMode="auto">
          <a:xfrm>
            <a:off x="773596" y="6880225"/>
            <a:ext cx="1676400" cy="40005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rgbClr val="000000"/>
                </a:solidFill>
                <a:latin typeface="Arial" pitchFamily="34" charset="0"/>
              </a:rPr>
              <a:t>Poverty</a:t>
            </a:r>
          </a:p>
        </p:txBody>
      </p:sp>
      <p:sp>
        <p:nvSpPr>
          <p:cNvPr id="1263628" name="Text Box 12"/>
          <p:cNvSpPr txBox="1">
            <a:spLocks noChangeArrowheads="1"/>
          </p:cNvSpPr>
          <p:nvPr/>
        </p:nvSpPr>
        <p:spPr bwMode="auto">
          <a:xfrm>
            <a:off x="4648200" y="6934200"/>
            <a:ext cx="1600200" cy="40005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rgbClr val="000000"/>
                </a:solidFill>
                <a:latin typeface="Arial" pitchFamily="34" charset="0"/>
              </a:rPr>
              <a:t>Mortality</a:t>
            </a:r>
          </a:p>
        </p:txBody>
      </p:sp>
      <p:sp>
        <p:nvSpPr>
          <p:cNvPr id="1263629" name="Text Box 13"/>
          <p:cNvSpPr txBox="1">
            <a:spLocks noChangeArrowheads="1"/>
          </p:cNvSpPr>
          <p:nvPr/>
        </p:nvSpPr>
        <p:spPr bwMode="auto">
          <a:xfrm>
            <a:off x="2743200" y="6019800"/>
            <a:ext cx="1676400" cy="40005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rgbClr val="000000"/>
                </a:solidFill>
                <a:latin typeface="Arial" pitchFamily="34" charset="0"/>
              </a:rPr>
              <a:t>Poor Diet</a:t>
            </a:r>
          </a:p>
        </p:txBody>
      </p:sp>
      <p:sp>
        <p:nvSpPr>
          <p:cNvPr id="1263630" name="Text Box 14"/>
          <p:cNvSpPr txBox="1">
            <a:spLocks noChangeArrowheads="1"/>
          </p:cNvSpPr>
          <p:nvPr/>
        </p:nvSpPr>
        <p:spPr bwMode="auto">
          <a:xfrm>
            <a:off x="510209" y="2133600"/>
            <a:ext cx="1676400" cy="754062"/>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800" b="1" dirty="0">
              <a:solidFill>
                <a:srgbClr val="000000"/>
              </a:solidFill>
              <a:latin typeface="Arial" pitchFamily="34" charset="0"/>
            </a:endParaRPr>
          </a:p>
          <a:p>
            <a:pPr algn="ctr" eaLnBrk="0" hangingPunct="0">
              <a:spcBef>
                <a:spcPct val="50000"/>
              </a:spcBef>
              <a:defRPr/>
            </a:pPr>
            <a:endParaRPr lang="en-US" sz="1000" b="1" dirty="0">
              <a:solidFill>
                <a:srgbClr val="000000"/>
              </a:solidFill>
              <a:latin typeface="Arial" pitchFamily="34" charset="0"/>
            </a:endParaRPr>
          </a:p>
        </p:txBody>
      </p:sp>
      <p:sp>
        <p:nvSpPr>
          <p:cNvPr id="1263631" name="Line 15"/>
          <p:cNvSpPr>
            <a:spLocks noChangeShapeType="1"/>
          </p:cNvSpPr>
          <p:nvPr/>
        </p:nvSpPr>
        <p:spPr bwMode="auto">
          <a:xfrm flipV="1">
            <a:off x="2209800" y="7080250"/>
            <a:ext cx="2438400" cy="11458"/>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2800" b="1" dirty="0">
              <a:solidFill>
                <a:srgbClr val="000000"/>
              </a:solidFill>
              <a:latin typeface="Arial" pitchFamily="34" charset="0"/>
            </a:endParaRPr>
          </a:p>
        </p:txBody>
      </p:sp>
      <p:sp>
        <p:nvSpPr>
          <p:cNvPr id="1263632" name="Text Box 16"/>
          <p:cNvSpPr txBox="1">
            <a:spLocks noChangeArrowheads="1"/>
          </p:cNvSpPr>
          <p:nvPr/>
        </p:nvSpPr>
        <p:spPr bwMode="auto">
          <a:xfrm>
            <a:off x="3086100" y="7162800"/>
            <a:ext cx="685800" cy="3683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b="1" dirty="0">
                <a:solidFill>
                  <a:srgbClr val="000000"/>
                </a:solidFill>
                <a:latin typeface="Arial" pitchFamily="34" charset="0"/>
              </a:rPr>
              <a:t>?</a:t>
            </a:r>
          </a:p>
        </p:txBody>
      </p:sp>
      <p:sp>
        <p:nvSpPr>
          <p:cNvPr id="1263633" name="Line 17"/>
          <p:cNvSpPr>
            <a:spLocks noChangeShapeType="1"/>
          </p:cNvSpPr>
          <p:nvPr/>
        </p:nvSpPr>
        <p:spPr bwMode="auto">
          <a:xfrm flipH="1">
            <a:off x="1676400" y="6419850"/>
            <a:ext cx="1066800" cy="36195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2800" b="1" dirty="0">
              <a:solidFill>
                <a:srgbClr val="000000"/>
              </a:solidFill>
              <a:latin typeface="Arial" pitchFamily="34" charset="0"/>
            </a:endParaRPr>
          </a:p>
        </p:txBody>
      </p:sp>
      <p:sp>
        <p:nvSpPr>
          <p:cNvPr id="1263634" name="Line 18"/>
          <p:cNvSpPr>
            <a:spLocks noChangeShapeType="1"/>
          </p:cNvSpPr>
          <p:nvPr/>
        </p:nvSpPr>
        <p:spPr bwMode="auto">
          <a:xfrm>
            <a:off x="4464326" y="6524901"/>
            <a:ext cx="685800" cy="40005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800" b="1" dirty="0">
              <a:solidFill>
                <a:srgbClr val="000000"/>
              </a:solidFill>
              <a:latin typeface="Arial" pitchFamily="34" charset="0"/>
            </a:endParaRPr>
          </a:p>
        </p:txBody>
      </p:sp>
      <p:sp>
        <p:nvSpPr>
          <p:cNvPr id="1263636" name="Text Box 20"/>
          <p:cNvSpPr txBox="1">
            <a:spLocks noChangeArrowheads="1"/>
          </p:cNvSpPr>
          <p:nvPr/>
        </p:nvSpPr>
        <p:spPr bwMode="auto">
          <a:xfrm>
            <a:off x="2895600" y="5814703"/>
            <a:ext cx="1447800" cy="78422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1800" b="1" dirty="0">
              <a:solidFill>
                <a:srgbClr val="000000"/>
              </a:solidFill>
              <a:latin typeface="Arial" pitchFamily="34" charset="0"/>
            </a:endParaRPr>
          </a:p>
          <a:p>
            <a:pPr algn="ctr" eaLnBrk="0" hangingPunct="0">
              <a:spcBef>
                <a:spcPct val="50000"/>
              </a:spcBef>
              <a:defRPr/>
            </a:pPr>
            <a:endParaRPr lang="en-US" sz="1800" b="1" dirty="0">
              <a:solidFill>
                <a:srgbClr val="000000"/>
              </a:solidFill>
              <a:latin typeface="Arial" pitchFamily="34" charset="0"/>
            </a:endParaRPr>
          </a:p>
        </p:txBody>
      </p:sp>
      <p:sp>
        <p:nvSpPr>
          <p:cNvPr id="209939" name="Text Box 21"/>
          <p:cNvSpPr txBox="1">
            <a:spLocks noChangeArrowheads="1"/>
          </p:cNvSpPr>
          <p:nvPr/>
        </p:nvSpPr>
        <p:spPr bwMode="auto">
          <a:xfrm>
            <a:off x="228600" y="7696200"/>
            <a:ext cx="6400800" cy="1108075"/>
          </a:xfrm>
          <a:prstGeom prst="rect">
            <a:avLst/>
          </a:prstGeom>
          <a:noFill/>
          <a:ln w="9525">
            <a:solidFill>
              <a:schemeClr val="tx1"/>
            </a:solidFill>
            <a:miter lim="800000"/>
            <a:headEnd/>
            <a:tailEnd/>
          </a:ln>
        </p:spPr>
        <p:txBody>
          <a:bodyPr>
            <a:spAutoFit/>
          </a:bodyPr>
          <a:lstStyle/>
          <a:p>
            <a:pPr eaLnBrk="0" hangingPunct="0">
              <a:spcBef>
                <a:spcPct val="50000"/>
              </a:spcBef>
            </a:pPr>
            <a:r>
              <a:rPr lang="en-US" altLang="en-US" sz="2200">
                <a:latin typeface="Arial" charset="0"/>
              </a:rPr>
              <a:t>Same 4 residual mechanisms also pertain to this reason for adjustment  -- results in “incomplete adjustment for indirect causal pathways”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ChangeArrowheads="1"/>
          </p:cNvSpPr>
          <p:nvPr>
            <p:ph type="title"/>
          </p:nvPr>
        </p:nvSpPr>
        <p:spPr>
          <a:xfrm>
            <a:off x="457200" y="228600"/>
            <a:ext cx="5829300" cy="747713"/>
          </a:xfrm>
        </p:spPr>
        <p:txBody>
          <a:bodyPr/>
          <a:lstStyle/>
          <a:p>
            <a:r>
              <a:rPr lang="en-US" altLang="en-US" sz="2800" smtClean="0"/>
              <a:t>Quantitative Analysis of Unmeasured Confounding</a:t>
            </a:r>
          </a:p>
        </p:txBody>
      </p:sp>
      <p:sp>
        <p:nvSpPr>
          <p:cNvPr id="211970" name="Rectangle 3"/>
          <p:cNvSpPr>
            <a:spLocks noGrp="1" noChangeArrowheads="1"/>
          </p:cNvSpPr>
          <p:nvPr>
            <p:ph type="body" idx="1"/>
          </p:nvPr>
        </p:nvSpPr>
        <p:spPr>
          <a:xfrm>
            <a:off x="152400" y="990600"/>
            <a:ext cx="6553200" cy="1295400"/>
          </a:xfrm>
        </p:spPr>
        <p:txBody>
          <a:bodyPr/>
          <a:lstStyle/>
          <a:p>
            <a:r>
              <a:rPr lang="en-US" altLang="en-US" smtClean="0"/>
              <a:t>Can back calculate to determine how a confounder would need to act in order to spuriously cause any apparent odds ratio.  Example: observed OR= 2.0</a:t>
            </a:r>
          </a:p>
        </p:txBody>
      </p:sp>
      <p:pic>
        <p:nvPicPr>
          <p:cNvPr id="211971" name="Picture 4"/>
          <p:cNvPicPr>
            <a:picLocks noChangeAspect="1" noChangeArrowheads="1"/>
          </p:cNvPicPr>
          <p:nvPr/>
        </p:nvPicPr>
        <p:blipFill>
          <a:blip r:embed="rId3"/>
          <a:srcRect r="7692"/>
          <a:stretch>
            <a:fillRect/>
          </a:stretch>
        </p:blipFill>
        <p:spPr bwMode="auto">
          <a:xfrm>
            <a:off x="685800" y="1981200"/>
            <a:ext cx="5943600" cy="5842000"/>
          </a:xfrm>
          <a:prstGeom prst="rect">
            <a:avLst/>
          </a:prstGeom>
          <a:noFill/>
          <a:ln w="9525">
            <a:noFill/>
            <a:miter lim="800000"/>
            <a:headEnd/>
            <a:tailEnd/>
          </a:ln>
        </p:spPr>
      </p:pic>
      <p:sp>
        <p:nvSpPr>
          <p:cNvPr id="211972" name="Text Box 5"/>
          <p:cNvSpPr txBox="1">
            <a:spLocks noChangeArrowheads="1"/>
          </p:cNvSpPr>
          <p:nvPr/>
        </p:nvSpPr>
        <p:spPr bwMode="auto">
          <a:xfrm>
            <a:off x="5257800" y="3568700"/>
            <a:ext cx="1752600" cy="1384300"/>
          </a:xfrm>
          <a:prstGeom prst="rect">
            <a:avLst/>
          </a:prstGeom>
          <a:solidFill>
            <a:schemeClr val="bg1"/>
          </a:solidFill>
          <a:ln w="9525">
            <a:solidFill>
              <a:schemeClr val="bg1"/>
            </a:solidFill>
            <a:miter lim="800000"/>
            <a:headEnd/>
            <a:tailEnd/>
          </a:ln>
        </p:spPr>
        <p:txBody>
          <a:bodyPr>
            <a:spAutoFit/>
          </a:bodyPr>
          <a:lstStyle/>
          <a:p>
            <a:pPr eaLnBrk="0" hangingPunct="0">
              <a:spcBef>
                <a:spcPct val="50000"/>
              </a:spcBef>
            </a:pPr>
            <a:r>
              <a:rPr lang="en-US" altLang="en-US" sz="1800">
                <a:latin typeface="Arial" charset="0"/>
              </a:rPr>
              <a:t>Prevalence of “high” level of unmeasured confounder</a:t>
            </a:r>
          </a:p>
          <a:p>
            <a:pPr eaLnBrk="0" hangingPunct="0">
              <a:spcBef>
                <a:spcPct val="50000"/>
              </a:spcBef>
            </a:pPr>
            <a:endParaRPr lang="en-US" altLang="en-US" sz="800">
              <a:latin typeface="Arial" charset="0"/>
            </a:endParaRPr>
          </a:p>
        </p:txBody>
      </p:sp>
      <p:sp>
        <p:nvSpPr>
          <p:cNvPr id="211973" name="Line 6"/>
          <p:cNvSpPr>
            <a:spLocks noChangeShapeType="1"/>
          </p:cNvSpPr>
          <p:nvPr/>
        </p:nvSpPr>
        <p:spPr bwMode="auto">
          <a:xfrm flipV="1">
            <a:off x="6248400" y="4495800"/>
            <a:ext cx="457200" cy="762000"/>
          </a:xfrm>
          <a:prstGeom prst="line">
            <a:avLst/>
          </a:prstGeom>
          <a:noFill/>
          <a:ln w="76200">
            <a:solidFill>
              <a:schemeClr val="tx1"/>
            </a:solidFill>
            <a:round/>
            <a:headEnd type="triangle" w="med" len="med"/>
            <a:tailEnd/>
          </a:ln>
        </p:spPr>
        <p:txBody>
          <a:bodyPr/>
          <a:lstStyle/>
          <a:p>
            <a:endParaRPr lang="en-US"/>
          </a:p>
        </p:txBody>
      </p:sp>
      <p:sp>
        <p:nvSpPr>
          <p:cNvPr id="211974" name="Text Box 7"/>
          <p:cNvSpPr txBox="1">
            <a:spLocks noChangeArrowheads="1"/>
          </p:cNvSpPr>
          <p:nvPr/>
        </p:nvSpPr>
        <p:spPr bwMode="auto">
          <a:xfrm>
            <a:off x="1295400" y="7848600"/>
            <a:ext cx="4495800" cy="584200"/>
          </a:xfrm>
          <a:prstGeom prst="rect">
            <a:avLst/>
          </a:prstGeom>
          <a:noFill/>
          <a:ln w="9525">
            <a:noFill/>
            <a:miter lim="800000"/>
            <a:headEnd/>
            <a:tailEnd/>
          </a:ln>
        </p:spPr>
        <p:txBody>
          <a:bodyPr>
            <a:spAutoFit/>
          </a:bodyPr>
          <a:lstStyle/>
          <a:p>
            <a:pPr algn="ctr" eaLnBrk="0" hangingPunct="0">
              <a:spcBef>
                <a:spcPct val="50000"/>
              </a:spcBef>
            </a:pPr>
            <a:r>
              <a:rPr lang="en-US" altLang="en-US" sz="1600">
                <a:latin typeface="Arial" charset="0"/>
              </a:rPr>
              <a:t>Association between unmeasured confounder and disease (risk ratio)</a:t>
            </a:r>
          </a:p>
        </p:txBody>
      </p:sp>
      <p:sp>
        <p:nvSpPr>
          <p:cNvPr id="211975" name="Text Box 8"/>
          <p:cNvSpPr txBox="1">
            <a:spLocks noChangeArrowheads="1"/>
          </p:cNvSpPr>
          <p:nvPr/>
        </p:nvSpPr>
        <p:spPr bwMode="auto">
          <a:xfrm rot="-5400000">
            <a:off x="-1996281" y="4807744"/>
            <a:ext cx="4725987" cy="593725"/>
          </a:xfrm>
          <a:prstGeom prst="rect">
            <a:avLst/>
          </a:prstGeom>
          <a:noFill/>
          <a:ln w="9525">
            <a:noFill/>
            <a:miter lim="800000"/>
            <a:headEnd/>
            <a:tailEnd/>
          </a:ln>
        </p:spPr>
        <p:txBody>
          <a:bodyPr>
            <a:spAutoFit/>
          </a:bodyPr>
          <a:lstStyle/>
          <a:p>
            <a:pPr algn="ctr" eaLnBrk="0" hangingPunct="0">
              <a:spcBef>
                <a:spcPct val="50000"/>
              </a:spcBef>
            </a:pPr>
            <a:r>
              <a:rPr lang="en-US" altLang="en-US" sz="1600">
                <a:latin typeface="Arial" charset="0"/>
              </a:rPr>
              <a:t>Association between unmeasured confounder and exposure (prevalence ratio)</a:t>
            </a:r>
          </a:p>
        </p:txBody>
      </p:sp>
      <p:sp>
        <p:nvSpPr>
          <p:cNvPr id="211976" name="Text Box 9"/>
          <p:cNvSpPr txBox="1">
            <a:spLocks noChangeArrowheads="1"/>
          </p:cNvSpPr>
          <p:nvPr/>
        </p:nvSpPr>
        <p:spPr bwMode="auto">
          <a:xfrm>
            <a:off x="838200" y="8382000"/>
            <a:ext cx="5486400" cy="830263"/>
          </a:xfrm>
          <a:prstGeom prst="rect">
            <a:avLst/>
          </a:prstGeom>
          <a:noFill/>
          <a:ln w="9525">
            <a:noFill/>
            <a:miter lim="800000"/>
            <a:headEnd/>
            <a:tailEnd/>
          </a:ln>
        </p:spPr>
        <p:txBody>
          <a:bodyPr>
            <a:spAutoFit/>
          </a:bodyPr>
          <a:lstStyle/>
          <a:p>
            <a:pPr eaLnBrk="0" hangingPunct="0">
              <a:spcBef>
                <a:spcPct val="50000"/>
              </a:spcBef>
            </a:pPr>
            <a:r>
              <a:rPr lang="en-US" altLang="en-US" b="1">
                <a:latin typeface="Arial" charset="0"/>
              </a:rPr>
              <a:t>A (low prevalence scenario)  = 7       B (high prevalence scenario) = 3.4</a:t>
            </a:r>
          </a:p>
        </p:txBody>
      </p:sp>
      <p:sp>
        <p:nvSpPr>
          <p:cNvPr id="211977" name="Text Box 10"/>
          <p:cNvSpPr txBox="1">
            <a:spLocks noChangeArrowheads="1"/>
          </p:cNvSpPr>
          <p:nvPr/>
        </p:nvSpPr>
        <p:spPr bwMode="auto">
          <a:xfrm>
            <a:off x="76200" y="9234488"/>
            <a:ext cx="5562600" cy="369887"/>
          </a:xfrm>
          <a:prstGeom prst="rect">
            <a:avLst/>
          </a:prstGeom>
          <a:noFill/>
          <a:ln w="9525">
            <a:noFill/>
            <a:miter lim="800000"/>
            <a:headEnd/>
            <a:tailEnd/>
          </a:ln>
        </p:spPr>
        <p:txBody>
          <a:bodyPr>
            <a:spAutoFit/>
          </a:bodyPr>
          <a:lstStyle/>
          <a:p>
            <a:pPr eaLnBrk="0" hangingPunct="0">
              <a:spcBef>
                <a:spcPct val="50000"/>
              </a:spcBef>
            </a:pPr>
            <a:r>
              <a:rPr lang="en-US" altLang="en-US" sz="1800"/>
              <a:t>Winkelstein et al., </a:t>
            </a:r>
            <a:r>
              <a:rPr lang="en-US" altLang="en-US" sz="1800" i="1"/>
              <a:t>AJE</a:t>
            </a:r>
            <a:r>
              <a:rPr lang="en-US" altLang="en-US" sz="1800"/>
              <a:t> 1984</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title"/>
          </p:nvPr>
        </p:nvSpPr>
        <p:spPr>
          <a:xfrm>
            <a:off x="457200" y="152400"/>
            <a:ext cx="5829300" cy="747713"/>
          </a:xfrm>
        </p:spPr>
        <p:txBody>
          <a:bodyPr/>
          <a:lstStyle/>
          <a:p>
            <a:r>
              <a:rPr lang="en-US" altLang="en-US" sz="2800" smtClean="0"/>
              <a:t>Quantitative assessment of unmeasured confounders</a:t>
            </a:r>
          </a:p>
        </p:txBody>
      </p:sp>
      <p:sp>
        <p:nvSpPr>
          <p:cNvPr id="214018" name="Rectangle 3"/>
          <p:cNvSpPr>
            <a:spLocks noGrp="1" noChangeArrowheads="1"/>
          </p:cNvSpPr>
          <p:nvPr>
            <p:ph type="body" idx="1"/>
          </p:nvPr>
        </p:nvSpPr>
        <p:spPr>
          <a:xfrm>
            <a:off x="0" y="1090613"/>
            <a:ext cx="6858000" cy="7519987"/>
          </a:xfrm>
        </p:spPr>
        <p:txBody>
          <a:bodyPr/>
          <a:lstStyle/>
          <a:p>
            <a:r>
              <a:rPr lang="en-GB" altLang="en-US" smtClean="0"/>
              <a:t>Exposure was deferral of anti-HIV therapy and outcome was death.  Observed risk ratio was 1.94. </a:t>
            </a:r>
          </a:p>
          <a:p>
            <a:endParaRPr lang="en-GB" altLang="en-US" sz="900" smtClean="0"/>
          </a:p>
          <a:p>
            <a:r>
              <a:rPr lang="en-GB" altLang="en-US" smtClean="0"/>
              <a:t>“The contour plot shows that a confounding factor with a relative risk for death of 4.0 and an odds ratio for deferral of therapy of 4.0 after adjustment for all included variables would reduce the estimated relative risk for deferred therapy to approximately 1.30.”</a:t>
            </a:r>
          </a:p>
          <a:p>
            <a:pPr lvl="1">
              <a:buFontTx/>
              <a:buNone/>
            </a:pPr>
            <a:r>
              <a:rPr lang="en-GB" altLang="en-US" b="1" smtClean="0"/>
              <a:t>			Kitahata et al. </a:t>
            </a:r>
            <a:r>
              <a:rPr lang="en-GB" altLang="en-US" b="1" i="1" smtClean="0"/>
              <a:t>NEJM</a:t>
            </a:r>
            <a:r>
              <a:rPr lang="en-GB" altLang="en-US" b="1" smtClean="0"/>
              <a:t> 2009</a:t>
            </a:r>
            <a:endParaRPr lang="en-GB" altLang="en-US" smtClean="0"/>
          </a:p>
          <a:p>
            <a:endParaRPr lang="en-US" altLang="en-US" smtClean="0"/>
          </a:p>
        </p:txBody>
      </p:sp>
      <p:pic>
        <p:nvPicPr>
          <p:cNvPr id="214019" name="Picture 4" descr="05f1"/>
          <p:cNvPicPr>
            <a:picLocks noChangeAspect="1" noChangeArrowheads="1"/>
          </p:cNvPicPr>
          <p:nvPr/>
        </p:nvPicPr>
        <p:blipFill>
          <a:blip r:embed="rId3"/>
          <a:srcRect/>
          <a:stretch>
            <a:fillRect/>
          </a:stretch>
        </p:blipFill>
        <p:spPr bwMode="auto">
          <a:xfrm>
            <a:off x="0" y="3927475"/>
            <a:ext cx="6858000" cy="4987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ChangeArrowheads="1"/>
          </p:cNvSpPr>
          <p:nvPr>
            <p:ph type="title"/>
          </p:nvPr>
        </p:nvSpPr>
        <p:spPr/>
        <p:txBody>
          <a:bodyPr/>
          <a:lstStyle/>
          <a:p>
            <a:r>
              <a:rPr lang="en-US" altLang="en-US" sz="2800" smtClean="0"/>
              <a:t>Quantitative Bias Analysis</a:t>
            </a:r>
          </a:p>
        </p:txBody>
      </p:sp>
      <p:sp>
        <p:nvSpPr>
          <p:cNvPr id="216066" name="Rectangle 3"/>
          <p:cNvSpPr>
            <a:spLocks noGrp="1" noChangeArrowheads="1"/>
          </p:cNvSpPr>
          <p:nvPr>
            <p:ph type="body" idx="1"/>
          </p:nvPr>
        </p:nvSpPr>
        <p:spPr>
          <a:xfrm>
            <a:off x="0" y="1520825"/>
            <a:ext cx="6858000" cy="7519988"/>
          </a:xfrm>
        </p:spPr>
        <p:txBody>
          <a:bodyPr/>
          <a:lstStyle/>
          <a:p>
            <a:r>
              <a:rPr lang="en-US" altLang="en-US" sz="2400" smtClean="0"/>
              <a:t>Our discussion of selection, measurement, and confounding bias has been </a:t>
            </a:r>
            <a:r>
              <a:rPr lang="en-US" altLang="en-US" sz="2400" u="sng" smtClean="0"/>
              <a:t>qualitative</a:t>
            </a:r>
          </a:p>
          <a:p>
            <a:endParaRPr lang="en-US" altLang="en-US" sz="2400" smtClean="0"/>
          </a:p>
          <a:p>
            <a:r>
              <a:rPr lang="en-US" altLang="en-US" sz="2400" smtClean="0"/>
              <a:t>Frontier of epidemiologic methods is </a:t>
            </a:r>
            <a:r>
              <a:rPr lang="en-US" altLang="en-US" sz="2400" u="sng" smtClean="0"/>
              <a:t>quantitative</a:t>
            </a:r>
            <a:r>
              <a:rPr lang="en-US" altLang="en-US" sz="2400" smtClean="0"/>
              <a:t> bias analysis</a:t>
            </a:r>
          </a:p>
          <a:p>
            <a:pPr lvl="1"/>
            <a:r>
              <a:rPr lang="en-US" altLang="en-US" sz="2400" smtClean="0"/>
              <a:t>Selection bias: use estimates of selection probabilities to back-calculate to truth</a:t>
            </a:r>
          </a:p>
          <a:p>
            <a:pPr lvl="1"/>
            <a:endParaRPr lang="en-US" altLang="en-US" sz="2400" smtClean="0"/>
          </a:p>
          <a:p>
            <a:pPr lvl="1"/>
            <a:r>
              <a:rPr lang="en-US" altLang="en-US" sz="2400" smtClean="0"/>
              <a:t>Measurement bias: use estimates of misclassification to back-calculate to truth</a:t>
            </a:r>
          </a:p>
          <a:p>
            <a:pPr lvl="1"/>
            <a:endParaRPr lang="en-US" altLang="en-US" sz="2400" smtClean="0"/>
          </a:p>
          <a:p>
            <a:pPr lvl="1"/>
            <a:r>
              <a:rPr lang="en-US" altLang="en-US" sz="2400" smtClean="0"/>
              <a:t>Confounding: How would results change in  presence of certain confounding factors of a given strength of association with exposure and outcome? </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ChangeArrowheads="1"/>
          </p:cNvSpPr>
          <p:nvPr>
            <p:ph type="title"/>
          </p:nvPr>
        </p:nvSpPr>
        <p:spPr/>
        <p:txBody>
          <a:bodyPr/>
          <a:lstStyle/>
          <a:p>
            <a:r>
              <a:rPr lang="en-US" altLang="en-US" sz="2800" smtClean="0"/>
              <a:t>Regression is ahead but don’t forget about the simple techniques …..</a:t>
            </a:r>
          </a:p>
        </p:txBody>
      </p:sp>
      <p:sp>
        <p:nvSpPr>
          <p:cNvPr id="218114" name="Rectangle 3"/>
          <p:cNvSpPr>
            <a:spLocks noGrp="1" noChangeArrowheads="1"/>
          </p:cNvSpPr>
          <p:nvPr>
            <p:ph type="body" idx="1"/>
          </p:nvPr>
        </p:nvSpPr>
        <p:spPr>
          <a:xfrm>
            <a:off x="152400" y="1520825"/>
            <a:ext cx="6343650" cy="7519988"/>
          </a:xfrm>
        </p:spPr>
        <p:txBody>
          <a:bodyPr/>
          <a:lstStyle/>
          <a:p>
            <a:r>
              <a:rPr lang="en-US" altLang="en-US" smtClean="0"/>
              <a:t>“Because of the increased ease and availability of computer software, the last few years have seen a flourishing of the use of multivariate analysis in the biomedical literature.  These highly sophisticated mathematic models, however, rarely eliminate the need to examine carefully the raw data by means of scatter diagrams, simple n x k table, and stratified analyses.”                              </a:t>
            </a:r>
            <a:r>
              <a:rPr lang="en-US" altLang="en-US" i="1" smtClean="0"/>
              <a:t>Szklo and Nieto 2007</a:t>
            </a:r>
          </a:p>
          <a:p>
            <a:endParaRPr lang="en-US" altLang="en-US" i="1" smtClean="0"/>
          </a:p>
          <a:p>
            <a:r>
              <a:rPr lang="en-US" altLang="en-US" smtClean="0"/>
              <a:t>“The widespread availability and user-friendly nature of computer software make the method accessible to some data analysts who may not have had adequate instruction in its appropriate applications.  When they are misapplied, multivariate techniques have the potential to contribute to incorrect model development, misleading results, and inappropriate interpretation of the effect of hypothesized confounders.”        			         </a:t>
            </a:r>
            <a:r>
              <a:rPr lang="en-US" altLang="en-US" i="1" smtClean="0"/>
              <a:t>Friis and Sellers, 2009</a:t>
            </a:r>
          </a:p>
          <a:p>
            <a:endParaRPr lang="en-US" altLang="en-US" i="1" smtClean="0"/>
          </a:p>
          <a:p>
            <a:endParaRPr lang="en-US" altLang="en-US" i="1" smtClean="0"/>
          </a:p>
          <a:p>
            <a:endParaRPr lang="en-US" altLang="en-US" i="1" smtClean="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title"/>
          </p:nvPr>
        </p:nvSpPr>
        <p:spPr>
          <a:xfrm>
            <a:off x="457200" y="304800"/>
            <a:ext cx="5829300" cy="747713"/>
          </a:xfrm>
        </p:spPr>
        <p:txBody>
          <a:bodyPr/>
          <a:lstStyle/>
          <a:p>
            <a:r>
              <a:rPr lang="en-US" altLang="en-US" smtClean="0"/>
              <a:t>Limitation of Conventional Regression (as well as Stratification)</a:t>
            </a:r>
          </a:p>
        </p:txBody>
      </p:sp>
      <p:sp>
        <p:nvSpPr>
          <p:cNvPr id="175106" name="Rectangle 3"/>
          <p:cNvSpPr>
            <a:spLocks noGrp="1" noChangeArrowheads="1"/>
          </p:cNvSpPr>
          <p:nvPr>
            <p:ph type="body" idx="1"/>
          </p:nvPr>
        </p:nvSpPr>
        <p:spPr>
          <a:xfrm>
            <a:off x="228600" y="1295400"/>
            <a:ext cx="6629400" cy="762000"/>
          </a:xfrm>
        </p:spPr>
        <p:txBody>
          <a:bodyPr/>
          <a:lstStyle/>
          <a:p>
            <a:r>
              <a:rPr lang="en-US" altLang="en-US" sz="2400" smtClean="0"/>
              <a:t>Scenario: Determining a direct effect</a:t>
            </a:r>
          </a:p>
          <a:p>
            <a:pPr lvl="1"/>
            <a:r>
              <a:rPr lang="en-US" altLang="en-US" sz="2400" smtClean="0"/>
              <a:t>e.g., Estimating direct effect of E on D apart from effect on I (“mediation analysis”)</a:t>
            </a:r>
          </a:p>
        </p:txBody>
      </p:sp>
      <p:sp>
        <p:nvSpPr>
          <p:cNvPr id="288772" name="Text Box 4"/>
          <p:cNvSpPr txBox="1">
            <a:spLocks noChangeArrowheads="1"/>
          </p:cNvSpPr>
          <p:nvPr/>
        </p:nvSpPr>
        <p:spPr bwMode="auto">
          <a:xfrm>
            <a:off x="152400" y="7086600"/>
            <a:ext cx="6553200" cy="1616075"/>
          </a:xfrm>
          <a:prstGeom prst="rect">
            <a:avLst/>
          </a:prstGeom>
          <a:noFill/>
          <a:ln w="9525">
            <a:noFill/>
            <a:miter lim="800000"/>
            <a:headEnd/>
            <a:tailEnd/>
          </a:ln>
        </p:spPr>
        <p:txBody>
          <a:bodyPr>
            <a:spAutoFit/>
          </a:bodyPr>
          <a:lstStyle/>
          <a:p>
            <a:pPr eaLnBrk="0" hangingPunct="0">
              <a:spcBef>
                <a:spcPct val="50000"/>
              </a:spcBef>
            </a:pPr>
            <a:r>
              <a:rPr lang="en-US" altLang="en-US" sz="2200" dirty="0">
                <a:latin typeface="Arial" charset="0"/>
              </a:rPr>
              <a:t>Simultaneous desire </a:t>
            </a:r>
            <a:r>
              <a:rPr lang="en-US" altLang="en-US" sz="2200" u="sng" dirty="0">
                <a:latin typeface="Arial" charset="0"/>
              </a:rPr>
              <a:t>to control</a:t>
            </a:r>
            <a:r>
              <a:rPr lang="en-US" altLang="en-US" sz="2200" dirty="0">
                <a:latin typeface="Arial" charset="0"/>
              </a:rPr>
              <a:t> for I to get direct effect of E and </a:t>
            </a:r>
            <a:r>
              <a:rPr lang="en-US" altLang="en-US" sz="2200" u="sng" dirty="0" smtClean="0">
                <a:latin typeface="Arial" charset="0"/>
              </a:rPr>
              <a:t>NOT </a:t>
            </a:r>
            <a:r>
              <a:rPr lang="en-US" altLang="en-US" sz="2200" u="sng" dirty="0">
                <a:latin typeface="Arial" charset="0"/>
              </a:rPr>
              <a:t>to control</a:t>
            </a:r>
            <a:r>
              <a:rPr lang="en-US" altLang="en-US" sz="2200" dirty="0">
                <a:latin typeface="Arial" charset="0"/>
              </a:rPr>
              <a:t> because I is a collider on a path you cannot otherwise block</a:t>
            </a:r>
          </a:p>
          <a:p>
            <a:pPr eaLnBrk="0" hangingPunct="0">
              <a:spcBef>
                <a:spcPct val="50000"/>
              </a:spcBef>
            </a:pPr>
            <a:r>
              <a:rPr lang="en-US" altLang="en-US" sz="2200" dirty="0">
                <a:latin typeface="Arial" charset="0"/>
              </a:rPr>
              <a:t>A non-conditioning </a:t>
            </a:r>
            <a:r>
              <a:rPr lang="en-US" altLang="en-US" sz="2200" dirty="0" smtClean="0">
                <a:latin typeface="Arial" charset="0"/>
              </a:rPr>
              <a:t>method is </a:t>
            </a:r>
            <a:r>
              <a:rPr lang="en-US" altLang="en-US" sz="2200" dirty="0">
                <a:latin typeface="Arial" charset="0"/>
              </a:rPr>
              <a:t>needed to deal with I</a:t>
            </a:r>
          </a:p>
        </p:txBody>
      </p:sp>
      <p:sp>
        <p:nvSpPr>
          <p:cNvPr id="288773" name="Freeform 5"/>
          <p:cNvSpPr>
            <a:spLocks/>
          </p:cNvSpPr>
          <p:nvPr/>
        </p:nvSpPr>
        <p:spPr bwMode="auto">
          <a:xfrm rot="541603" flipV="1">
            <a:off x="3581400" y="4875213"/>
            <a:ext cx="1752600" cy="4603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88774" name="Text Box 6"/>
          <p:cNvSpPr txBox="1">
            <a:spLocks noChangeArrowheads="1"/>
          </p:cNvSpPr>
          <p:nvPr/>
        </p:nvSpPr>
        <p:spPr bwMode="auto">
          <a:xfrm flipH="1">
            <a:off x="5029200" y="5257800"/>
            <a:ext cx="1371600" cy="116998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288775" name="Line 7"/>
          <p:cNvSpPr>
            <a:spLocks noChangeShapeType="1"/>
          </p:cNvSpPr>
          <p:nvPr/>
        </p:nvSpPr>
        <p:spPr bwMode="auto">
          <a:xfrm>
            <a:off x="1600200" y="5791200"/>
            <a:ext cx="3657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88776" name="Text Box 8"/>
          <p:cNvSpPr txBox="1">
            <a:spLocks noChangeArrowheads="1"/>
          </p:cNvSpPr>
          <p:nvPr/>
        </p:nvSpPr>
        <p:spPr bwMode="auto">
          <a:xfrm flipH="1">
            <a:off x="-304800" y="5334000"/>
            <a:ext cx="2362200" cy="5238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E </a:t>
            </a:r>
            <a:endParaRPr lang="en-US" sz="2800" dirty="0">
              <a:solidFill>
                <a:srgbClr val="000000"/>
              </a:solidFill>
              <a:latin typeface="Arial" charset="0"/>
            </a:endParaRPr>
          </a:p>
        </p:txBody>
      </p:sp>
      <p:sp>
        <p:nvSpPr>
          <p:cNvPr id="288778" name="Text Box 10"/>
          <p:cNvSpPr txBox="1">
            <a:spLocks noChangeArrowheads="1"/>
          </p:cNvSpPr>
          <p:nvPr/>
        </p:nvSpPr>
        <p:spPr bwMode="auto">
          <a:xfrm flipH="1">
            <a:off x="3352800" y="2667000"/>
            <a:ext cx="3505200" cy="95408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latin typeface="Arial" charset="0"/>
              </a:rPr>
              <a:t>Unmeasured Confounder</a:t>
            </a:r>
            <a:endParaRPr lang="en-US" sz="3600" dirty="0">
              <a:solidFill>
                <a:srgbClr val="000000"/>
              </a:solidFill>
              <a:latin typeface="Arial" charset="0"/>
            </a:endParaRPr>
          </a:p>
        </p:txBody>
      </p:sp>
      <p:sp>
        <p:nvSpPr>
          <p:cNvPr id="288779" name="Freeform 11"/>
          <p:cNvSpPr>
            <a:spLocks/>
          </p:cNvSpPr>
          <p:nvPr/>
        </p:nvSpPr>
        <p:spPr bwMode="auto">
          <a:xfrm rot="15286769" flipH="1" flipV="1">
            <a:off x="4283076" y="4278312"/>
            <a:ext cx="2005012" cy="46196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88780" name="Freeform 12"/>
          <p:cNvSpPr>
            <a:spLocks/>
          </p:cNvSpPr>
          <p:nvPr/>
        </p:nvSpPr>
        <p:spPr bwMode="auto">
          <a:xfrm rot="21380671">
            <a:off x="1219200" y="4835525"/>
            <a:ext cx="1752600" cy="46196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88783" name="Text Box 15"/>
          <p:cNvSpPr txBox="1">
            <a:spLocks noChangeArrowheads="1"/>
          </p:cNvSpPr>
          <p:nvPr/>
        </p:nvSpPr>
        <p:spPr bwMode="auto">
          <a:xfrm>
            <a:off x="2971800" y="5943600"/>
            <a:ext cx="685800" cy="52387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a:t>
            </a:r>
          </a:p>
        </p:txBody>
      </p:sp>
      <p:sp>
        <p:nvSpPr>
          <p:cNvPr id="288786" name="Freeform 18"/>
          <p:cNvSpPr>
            <a:spLocks/>
          </p:cNvSpPr>
          <p:nvPr/>
        </p:nvSpPr>
        <p:spPr bwMode="auto">
          <a:xfrm rot="20174867" flipH="1" flipV="1">
            <a:off x="3219450" y="3581400"/>
            <a:ext cx="838200" cy="46196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288787" name="Text Box 19"/>
          <p:cNvSpPr txBox="1">
            <a:spLocks noChangeArrowheads="1"/>
          </p:cNvSpPr>
          <p:nvPr/>
        </p:nvSpPr>
        <p:spPr bwMode="auto">
          <a:xfrm flipH="1">
            <a:off x="2743200" y="4267200"/>
            <a:ext cx="990600" cy="5238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latin typeface="Arial" charset="0"/>
              </a:rPr>
              <a:t>I</a:t>
            </a:r>
            <a:endParaRPr lang="en-US" sz="3600" dirty="0">
              <a:solidFill>
                <a:srgbClr val="00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8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1" name="Rectangle 2"/>
          <p:cNvSpPr>
            <a:spLocks noGrp="1" noChangeArrowheads="1"/>
          </p:cNvSpPr>
          <p:nvPr>
            <p:ph type="title"/>
          </p:nvPr>
        </p:nvSpPr>
        <p:spPr>
          <a:xfrm>
            <a:off x="266700" y="-76200"/>
            <a:ext cx="6515100" cy="747713"/>
          </a:xfrm>
        </p:spPr>
        <p:txBody>
          <a:bodyPr lIns="87312" tIns="42862" rIns="87312" bIns="42862" anchor="b"/>
          <a:lstStyle/>
          <a:p>
            <a:r>
              <a:rPr lang="en-US" altLang="en-US" smtClean="0"/>
              <a:t>Does AZT after needlesticks prevent HIV?</a:t>
            </a:r>
          </a:p>
        </p:txBody>
      </p:sp>
      <p:sp>
        <p:nvSpPr>
          <p:cNvPr id="5162" name="Text Box 3"/>
          <p:cNvSpPr txBox="1">
            <a:spLocks noChangeArrowheads="1"/>
          </p:cNvSpPr>
          <p:nvPr/>
        </p:nvSpPr>
        <p:spPr bwMode="auto">
          <a:xfrm>
            <a:off x="304800" y="5715000"/>
            <a:ext cx="4876800" cy="461963"/>
          </a:xfrm>
          <a:prstGeom prst="rect">
            <a:avLst/>
          </a:prstGeom>
          <a:noFill/>
          <a:ln w="9525">
            <a:noFill/>
            <a:miter lim="800000"/>
            <a:headEnd/>
            <a:tailEnd/>
          </a:ln>
        </p:spPr>
        <p:txBody>
          <a:bodyPr>
            <a:spAutoFit/>
          </a:bodyPr>
          <a:lstStyle/>
          <a:p>
            <a:pPr eaLnBrk="0" hangingPunct="0">
              <a:spcBef>
                <a:spcPct val="50000"/>
              </a:spcBef>
            </a:pPr>
            <a:r>
              <a:rPr lang="en-US" altLang="en-US" b="1">
                <a:latin typeface="Arial" charset="0"/>
              </a:rPr>
              <a:t>Report or ignore interaction?</a:t>
            </a:r>
          </a:p>
        </p:txBody>
      </p:sp>
      <p:graphicFrame>
        <p:nvGraphicFramePr>
          <p:cNvPr id="5160" name="Object 40"/>
          <p:cNvGraphicFramePr>
            <a:graphicFrameLocks noChangeAspect="1"/>
          </p:cNvGraphicFramePr>
          <p:nvPr/>
        </p:nvGraphicFramePr>
        <p:xfrm>
          <a:off x="285750" y="2400300"/>
          <a:ext cx="6953250" cy="6515100"/>
        </p:xfrm>
        <a:graphic>
          <a:graphicData uri="http://schemas.openxmlformats.org/presentationml/2006/ole">
            <mc:AlternateContent xmlns:mc="http://schemas.openxmlformats.org/markup-compatibility/2006">
              <mc:Choice xmlns:v="urn:schemas-microsoft-com:vml" Requires="v">
                <p:oleObj spid="_x0000_s5182" name="Document" r:id="rId4" imgW="7114032" imgH="6405372" progId="Word.Document.8">
                  <p:embed/>
                </p:oleObj>
              </mc:Choice>
              <mc:Fallback>
                <p:oleObj name="Document" r:id="rId4" imgW="7114032" imgH="6405372" progId="Word.Document.8">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2400300"/>
                        <a:ext cx="6953250"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163" name="Group 5"/>
          <p:cNvGrpSpPr>
            <a:grpSpLocks/>
          </p:cNvGrpSpPr>
          <p:nvPr/>
        </p:nvGrpSpPr>
        <p:grpSpPr bwMode="auto">
          <a:xfrm>
            <a:off x="-692150" y="7477125"/>
            <a:ext cx="5797550" cy="658813"/>
            <a:chOff x="-436" y="4710"/>
            <a:chExt cx="3652" cy="415"/>
          </a:xfrm>
        </p:grpSpPr>
        <p:sp>
          <p:nvSpPr>
            <p:cNvPr id="5164" name="Text Box 5"/>
            <p:cNvSpPr txBox="1">
              <a:spLocks noChangeArrowheads="1"/>
            </p:cNvSpPr>
            <p:nvPr/>
          </p:nvSpPr>
          <p:spPr bwMode="auto">
            <a:xfrm rot="-2695870">
              <a:off x="-436" y="4793"/>
              <a:ext cx="2270" cy="252"/>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Report Interaction - A</a:t>
              </a:r>
            </a:p>
          </p:txBody>
        </p:sp>
        <p:sp>
          <p:nvSpPr>
            <p:cNvPr id="5165" name="Text Box 9"/>
            <p:cNvSpPr txBox="1">
              <a:spLocks noChangeArrowheads="1"/>
            </p:cNvSpPr>
            <p:nvPr/>
          </p:nvSpPr>
          <p:spPr bwMode="auto">
            <a:xfrm rot="-2695870">
              <a:off x="733" y="4873"/>
              <a:ext cx="2483" cy="252"/>
            </a:xfrm>
            <a:prstGeom prst="rect">
              <a:avLst/>
            </a:prstGeom>
            <a:noFill/>
            <a:ln w="9525">
              <a:noFill/>
              <a:miter lim="800000"/>
              <a:headEnd/>
              <a:tailEnd/>
            </a:ln>
          </p:spPr>
          <p:txBody>
            <a:bodyPr>
              <a:spAutoFit/>
            </a:bodyPr>
            <a:lstStyle/>
            <a:p>
              <a:pPr algn="r" eaLnBrk="0" hangingPunct="0">
                <a:spcBef>
                  <a:spcPct val="50000"/>
                </a:spcBef>
              </a:pPr>
              <a:r>
                <a:rPr lang="en-US" altLang="en-US" sz="2000">
                  <a:latin typeface="Arial" charset="0"/>
                </a:rPr>
                <a:t>Need more information - C</a:t>
              </a:r>
            </a:p>
          </p:txBody>
        </p:sp>
        <p:sp>
          <p:nvSpPr>
            <p:cNvPr id="5166" name="Text Box 10"/>
            <p:cNvSpPr txBox="1">
              <a:spLocks noChangeArrowheads="1"/>
            </p:cNvSpPr>
            <p:nvPr/>
          </p:nvSpPr>
          <p:spPr bwMode="auto">
            <a:xfrm rot="-2695870">
              <a:off x="469" y="4710"/>
              <a:ext cx="2008" cy="252"/>
            </a:xfrm>
            <a:prstGeom prst="rect">
              <a:avLst/>
            </a:prstGeom>
            <a:noFill/>
            <a:ln w="9525" algn="ctr">
              <a:solidFill>
                <a:srgbClr val="FF0000"/>
              </a:solidFill>
              <a:miter lim="800000"/>
              <a:headEnd/>
              <a:tailEnd/>
            </a:ln>
          </p:spPr>
          <p:txBody>
            <a:bodyPr>
              <a:spAutoFit/>
            </a:bodyPr>
            <a:lstStyle/>
            <a:p>
              <a:pPr algn="r" eaLnBrk="0" hangingPunct="0">
                <a:spcBef>
                  <a:spcPct val="50000"/>
                </a:spcBef>
              </a:pPr>
              <a:r>
                <a:rPr lang="en-US" altLang="en-US" sz="2000">
                  <a:latin typeface="Arial" charset="0"/>
                </a:rPr>
                <a:t>Ignore Interaction - B</a:t>
              </a:r>
              <a:endParaRPr lang="en-US" altLang="en-US" sz="2000" b="1">
                <a:latin typeface="Arial" charset="0"/>
              </a:endParaRP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5" name="Rectangle 2"/>
          <p:cNvSpPr>
            <a:spLocks noGrp="1" noChangeArrowheads="1"/>
          </p:cNvSpPr>
          <p:nvPr>
            <p:ph type="title"/>
          </p:nvPr>
        </p:nvSpPr>
        <p:spPr/>
        <p:txBody>
          <a:bodyPr lIns="87312" tIns="42862" rIns="87312" bIns="42862" anchor="b"/>
          <a:lstStyle/>
          <a:p>
            <a:r>
              <a:rPr lang="en-US" altLang="en-US" sz="2800" smtClean="0"/>
              <a:t>What Next?</a:t>
            </a:r>
            <a:r>
              <a:rPr lang="en-US" altLang="en-US" smtClean="0"/>
              <a:t> </a:t>
            </a:r>
          </a:p>
        </p:txBody>
      </p:sp>
      <p:sp>
        <p:nvSpPr>
          <p:cNvPr id="6256" name="Rectangle 3"/>
          <p:cNvSpPr>
            <a:spLocks noGrp="1" noChangeArrowheads="1"/>
          </p:cNvSpPr>
          <p:nvPr>
            <p:ph type="body" idx="1"/>
          </p:nvPr>
        </p:nvSpPr>
        <p:spPr/>
        <p:txBody>
          <a:bodyPr lIns="87312" tIns="42862" rIns="87312" bIns="42862"/>
          <a:lstStyle/>
          <a:p>
            <a:pPr lvl="1">
              <a:tabLst>
                <a:tab pos="1379538" algn="l"/>
              </a:tabLst>
            </a:pPr>
            <a:endParaRPr lang="en-US" altLang="en-US" smtClean="0"/>
          </a:p>
          <a:p>
            <a:pPr marL="1085850" lvl="2">
              <a:tabLst>
                <a:tab pos="1379538" algn="l"/>
              </a:tabLst>
            </a:pPr>
            <a:endParaRPr lang="en-US" altLang="en-US" smtClean="0"/>
          </a:p>
          <a:p>
            <a:pPr>
              <a:buFontTx/>
              <a:buNone/>
              <a:tabLst>
                <a:tab pos="1379538" algn="l"/>
              </a:tabLst>
            </a:pPr>
            <a:endParaRPr lang="en-US" altLang="en-US" smtClean="0"/>
          </a:p>
          <a:p>
            <a:pPr>
              <a:tabLst>
                <a:tab pos="1379538" algn="l"/>
              </a:tabLst>
            </a:pPr>
            <a:endParaRPr lang="en-US" altLang="en-US" smtClean="0"/>
          </a:p>
          <a:p>
            <a:pPr>
              <a:tabLst>
                <a:tab pos="1379538" algn="l"/>
              </a:tabLst>
            </a:pPr>
            <a:endParaRPr lang="en-US" altLang="en-US" smtClean="0"/>
          </a:p>
        </p:txBody>
      </p:sp>
      <p:sp>
        <p:nvSpPr>
          <p:cNvPr id="6257" name="Text Box 4"/>
          <p:cNvSpPr txBox="1">
            <a:spLocks noChangeArrowheads="1"/>
          </p:cNvSpPr>
          <p:nvPr/>
        </p:nvSpPr>
        <p:spPr bwMode="auto">
          <a:xfrm>
            <a:off x="1752600" y="3733800"/>
            <a:ext cx="12954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Minor Severity</a:t>
            </a:r>
            <a:endParaRPr lang="en-US" altLang="en-US" sz="1800"/>
          </a:p>
        </p:txBody>
      </p:sp>
      <p:sp>
        <p:nvSpPr>
          <p:cNvPr id="6258" name="Text Box 5"/>
          <p:cNvSpPr txBox="1">
            <a:spLocks noChangeArrowheads="1"/>
          </p:cNvSpPr>
          <p:nvPr/>
        </p:nvSpPr>
        <p:spPr bwMode="auto">
          <a:xfrm>
            <a:off x="4191000" y="3810000"/>
            <a:ext cx="1066800" cy="646113"/>
          </a:xfrm>
          <a:prstGeom prst="rect">
            <a:avLst/>
          </a:prstGeom>
          <a:noFill/>
          <a:ln w="9525">
            <a:noFill/>
            <a:miter lim="800000"/>
            <a:headEnd/>
            <a:tailEnd/>
          </a:ln>
        </p:spPr>
        <p:txBody>
          <a:bodyPr>
            <a:spAutoFit/>
          </a:bodyPr>
          <a:lstStyle/>
          <a:p>
            <a:pPr eaLnBrk="0" hangingPunct="0">
              <a:spcBef>
                <a:spcPct val="50000"/>
              </a:spcBef>
            </a:pPr>
            <a:r>
              <a:rPr lang="en-US" altLang="en-US" sz="1800" b="1"/>
              <a:t>Major Severity</a:t>
            </a:r>
          </a:p>
        </p:txBody>
      </p:sp>
      <p:sp>
        <p:nvSpPr>
          <p:cNvPr id="6259" name="Line 6"/>
          <p:cNvSpPr>
            <a:spLocks noChangeShapeType="1"/>
          </p:cNvSpPr>
          <p:nvPr/>
        </p:nvSpPr>
        <p:spPr bwMode="auto">
          <a:xfrm flipH="1">
            <a:off x="2819400" y="3810000"/>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6260" name="Line 7"/>
          <p:cNvSpPr>
            <a:spLocks noChangeShapeType="1"/>
          </p:cNvSpPr>
          <p:nvPr/>
        </p:nvSpPr>
        <p:spPr bwMode="auto">
          <a:xfrm>
            <a:off x="3505200" y="3810000"/>
            <a:ext cx="457200" cy="47942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6261" name="Text Box 8"/>
          <p:cNvSpPr txBox="1">
            <a:spLocks noChangeArrowheads="1"/>
          </p:cNvSpPr>
          <p:nvPr/>
        </p:nvSpPr>
        <p:spPr bwMode="auto">
          <a:xfrm>
            <a:off x="381000" y="1752600"/>
            <a:ext cx="12192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Crude</a:t>
            </a:r>
            <a:endParaRPr lang="en-US" altLang="en-US" sz="1600"/>
          </a:p>
        </p:txBody>
      </p:sp>
      <p:sp>
        <p:nvSpPr>
          <p:cNvPr id="6262" name="Text Box 9"/>
          <p:cNvSpPr txBox="1">
            <a:spLocks noChangeArrowheads="1"/>
          </p:cNvSpPr>
          <p:nvPr/>
        </p:nvSpPr>
        <p:spPr bwMode="auto">
          <a:xfrm>
            <a:off x="304800" y="3657600"/>
            <a:ext cx="1295400" cy="400050"/>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Arial" charset="0"/>
              </a:rPr>
              <a:t>Stratified</a:t>
            </a:r>
            <a:endParaRPr lang="en-US" altLang="en-US" sz="1600"/>
          </a:p>
        </p:txBody>
      </p:sp>
      <p:graphicFrame>
        <p:nvGraphicFramePr>
          <p:cNvPr id="6252" name="Object 108"/>
          <p:cNvGraphicFramePr>
            <a:graphicFrameLocks/>
          </p:cNvGraphicFramePr>
          <p:nvPr/>
        </p:nvGraphicFramePr>
        <p:xfrm>
          <a:off x="990600" y="1981200"/>
          <a:ext cx="5124450" cy="1371600"/>
        </p:xfrm>
        <a:graphic>
          <a:graphicData uri="http://schemas.openxmlformats.org/presentationml/2006/ole">
            <mc:AlternateContent xmlns:mc="http://schemas.openxmlformats.org/markup-compatibility/2006">
              <mc:Choice xmlns:v="urn:schemas-microsoft-com:vml" Requires="v">
                <p:oleObj spid="_x0000_s6318" name="Document" r:id="rId4" imgW="6332899" imgH="1625097" progId="Word.Document.8">
                  <p:embed/>
                </p:oleObj>
              </mc:Choice>
              <mc:Fallback>
                <p:oleObj name="Document" r:id="rId4" imgW="6332899" imgH="1625097" progId="Word.Document.8">
                  <p:embed/>
                  <p:pic>
                    <p:nvPicPr>
                      <p:cNvPr id="0" name="Picture 10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9812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53" name="Object 109"/>
          <p:cNvGraphicFramePr>
            <a:graphicFrameLocks/>
          </p:cNvGraphicFramePr>
          <p:nvPr/>
        </p:nvGraphicFramePr>
        <p:xfrm>
          <a:off x="0" y="4800600"/>
          <a:ext cx="4248150" cy="1657350"/>
        </p:xfrm>
        <a:graphic>
          <a:graphicData uri="http://schemas.openxmlformats.org/presentationml/2006/ole">
            <mc:AlternateContent xmlns:mc="http://schemas.openxmlformats.org/markup-compatibility/2006">
              <mc:Choice xmlns:v="urn:schemas-microsoft-com:vml" Requires="v">
                <p:oleObj spid="_x0000_s6319" name="Document" r:id="rId6" imgW="4282289" imgH="1616044" progId="Word.Document.8">
                  <p:embed/>
                </p:oleObj>
              </mc:Choice>
              <mc:Fallback>
                <p:oleObj name="Document" r:id="rId6" imgW="4282289" imgH="1616044" progId="Word.Document.8">
                  <p:embed/>
                  <p:pic>
                    <p:nvPicPr>
                      <p:cNvPr id="0" name="Picture 10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8006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63" name="Text Box 14"/>
          <p:cNvSpPr txBox="1">
            <a:spLocks noChangeArrowheads="1"/>
          </p:cNvSpPr>
          <p:nvPr/>
        </p:nvSpPr>
        <p:spPr bwMode="auto">
          <a:xfrm>
            <a:off x="4648200" y="3198813"/>
            <a:ext cx="2209800" cy="460375"/>
          </a:xfrm>
          <a:prstGeom prst="rect">
            <a:avLst/>
          </a:prstGeom>
          <a:noFill/>
          <a:ln w="9525">
            <a:noFill/>
            <a:miter lim="800000"/>
            <a:headEnd/>
            <a:tailEnd/>
          </a:ln>
        </p:spPr>
        <p:txBody>
          <a:bodyPr anchor="ctr">
            <a:spAutoFit/>
          </a:bodyPr>
          <a:lstStyle/>
          <a:p>
            <a:pPr algn="ctr" eaLnBrk="0" hangingPunct="0">
              <a:spcBef>
                <a:spcPct val="50000"/>
              </a:spcBef>
            </a:pPr>
            <a:r>
              <a:rPr lang="en-US" altLang="en-US"/>
              <a:t>OR</a:t>
            </a:r>
            <a:r>
              <a:rPr lang="en-US" altLang="en-US" baseline="-25000"/>
              <a:t>crude</a:t>
            </a:r>
            <a:r>
              <a:rPr lang="en-US" altLang="en-US"/>
              <a:t> = 0.61</a:t>
            </a:r>
            <a:endParaRPr lang="en-US" altLang="en-US" sz="1600"/>
          </a:p>
        </p:txBody>
      </p:sp>
      <p:sp>
        <p:nvSpPr>
          <p:cNvPr id="6264" name="Text Box 15"/>
          <p:cNvSpPr txBox="1">
            <a:spLocks noChangeArrowheads="1"/>
          </p:cNvSpPr>
          <p:nvPr/>
        </p:nvSpPr>
        <p:spPr bwMode="auto">
          <a:xfrm>
            <a:off x="1822450" y="6627813"/>
            <a:ext cx="1401763"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0.0</a:t>
            </a:r>
            <a:endParaRPr lang="en-US" altLang="en-US" sz="1600"/>
          </a:p>
        </p:txBody>
      </p:sp>
      <p:graphicFrame>
        <p:nvGraphicFramePr>
          <p:cNvPr id="6254" name="Object 110"/>
          <p:cNvGraphicFramePr>
            <a:graphicFrameLocks/>
          </p:cNvGraphicFramePr>
          <p:nvPr/>
        </p:nvGraphicFramePr>
        <p:xfrm>
          <a:off x="3352800" y="4876800"/>
          <a:ext cx="4248150" cy="1657350"/>
        </p:xfrm>
        <a:graphic>
          <a:graphicData uri="http://schemas.openxmlformats.org/presentationml/2006/ole">
            <mc:AlternateContent xmlns:mc="http://schemas.openxmlformats.org/markup-compatibility/2006">
              <mc:Choice xmlns:v="urn:schemas-microsoft-com:vml" Requires="v">
                <p:oleObj spid="_x0000_s6320" name="Document" r:id="rId8" imgW="4282289" imgH="1616044" progId="Word.Document.8">
                  <p:embed/>
                </p:oleObj>
              </mc:Choice>
              <mc:Fallback>
                <p:oleObj name="Document" r:id="rId8" imgW="4282289" imgH="1616044" progId="Word.Document.8">
                  <p:embed/>
                  <p:pic>
                    <p:nvPicPr>
                      <p:cNvPr id="0" name="Picture 11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8768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65" name="Text Box 18"/>
          <p:cNvSpPr txBox="1">
            <a:spLocks noChangeArrowheads="1"/>
          </p:cNvSpPr>
          <p:nvPr/>
        </p:nvSpPr>
        <p:spPr bwMode="auto">
          <a:xfrm>
            <a:off x="4794250" y="6627813"/>
            <a:ext cx="1554163" cy="460375"/>
          </a:xfrm>
          <a:prstGeom prst="rect">
            <a:avLst/>
          </a:prstGeom>
          <a:noFill/>
          <a:ln w="9525">
            <a:noFill/>
            <a:miter lim="800000"/>
            <a:headEnd/>
            <a:tailEnd/>
          </a:ln>
        </p:spPr>
        <p:txBody>
          <a:bodyPr wrap="none" anchor="ctr">
            <a:spAutoFit/>
          </a:bodyPr>
          <a:lstStyle/>
          <a:p>
            <a:pPr algn="ctr" eaLnBrk="0" hangingPunct="0">
              <a:spcBef>
                <a:spcPct val="50000"/>
              </a:spcBef>
            </a:pPr>
            <a:r>
              <a:rPr lang="en-US" altLang="en-US"/>
              <a:t>OR =  0.35</a:t>
            </a:r>
            <a:endParaRPr lang="en-US" altLang="en-US" sz="1600"/>
          </a:p>
        </p:txBody>
      </p:sp>
      <p:sp>
        <p:nvSpPr>
          <p:cNvPr id="6266" name="Text Box 19"/>
          <p:cNvSpPr txBox="1">
            <a:spLocks noChangeArrowheads="1"/>
          </p:cNvSpPr>
          <p:nvPr/>
        </p:nvSpPr>
        <p:spPr bwMode="auto">
          <a:xfrm>
            <a:off x="457200" y="7391400"/>
            <a:ext cx="5334000" cy="708025"/>
          </a:xfrm>
          <a:prstGeom prst="rect">
            <a:avLst/>
          </a:prstGeom>
          <a:noFill/>
          <a:ln w="9525">
            <a:noFill/>
            <a:miter lim="800000"/>
            <a:headEnd/>
            <a:tailEnd/>
          </a:ln>
        </p:spPr>
        <p:txBody>
          <a:bodyPr>
            <a:spAutoFit/>
          </a:bodyPr>
          <a:lstStyle/>
          <a:p>
            <a:pPr algn="ctr" eaLnBrk="0" hangingPunct="0">
              <a:spcBef>
                <a:spcPct val="50000"/>
              </a:spcBef>
            </a:pPr>
            <a:r>
              <a:rPr lang="en-US" altLang="en-US" sz="2000" b="1">
                <a:latin typeface="Arial" charset="0"/>
              </a:rPr>
              <a:t>How would you summarize these strata into one number?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34853</TotalTime>
  <Words>19171</Words>
  <Application>Microsoft Office PowerPoint</Application>
  <PresentationFormat>Custom</PresentationFormat>
  <Paragraphs>1538</Paragraphs>
  <Slides>79</Slides>
  <Notes>77</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79</vt:i4>
      </vt:variant>
    </vt:vector>
  </HeadingPairs>
  <TitlesOfParts>
    <vt:vector size="84" baseType="lpstr">
      <vt:lpstr>Blank Presentation</vt:lpstr>
      <vt:lpstr>Default Design</vt:lpstr>
      <vt:lpstr>Document</vt:lpstr>
      <vt:lpstr>Equation</vt:lpstr>
      <vt:lpstr>Photo Editor Photo</vt:lpstr>
      <vt:lpstr>Please take an i&gt;clicker</vt:lpstr>
      <vt:lpstr>Confounding and Interaction: Part III</vt:lpstr>
      <vt:lpstr>Effect-Measure Modification</vt:lpstr>
      <vt:lpstr>PowerPoint Presentation</vt:lpstr>
      <vt:lpstr>Report vs. Ignore Effect-Measure Modification? Some Guidelines</vt:lpstr>
      <vt:lpstr>Does AZT after needlesticks prevent HIV?</vt:lpstr>
      <vt:lpstr>Does AZT after needlesticks prevent HIV?</vt:lpstr>
      <vt:lpstr>Does AZT after needlesticks prevent HIV?</vt:lpstr>
      <vt:lpstr>What Next? </vt:lpstr>
      <vt:lpstr>Assuming Interaction is not Present, Form a Summary of the Unconfounded Stratum-Specific Estimates</vt:lpstr>
      <vt:lpstr>Forming a Summary Adjusted Estimate for Stratified Data </vt:lpstr>
      <vt:lpstr>Forming a Summary Adjusted Estimate for Stratified Data </vt:lpstr>
      <vt:lpstr>Summary Estimators:  Woolf’s Method</vt:lpstr>
      <vt:lpstr>Calculating a Summary Effect Using the Woolf Estimator</vt:lpstr>
      <vt:lpstr>Summary Adjusted Estimator:  Woolf’s Method</vt:lpstr>
      <vt:lpstr>Summary Adjusted Estimators: Mantel-Haenszel</vt:lpstr>
      <vt:lpstr>Summary Adjusted Estimator:  Mantel-Haenszel</vt:lpstr>
      <vt:lpstr>Calculating a Summary Adjusted Effect Using the Mantel-Haenszel Estimator</vt:lpstr>
      <vt:lpstr>Calculating a Summary Effect in Stata </vt:lpstr>
      <vt:lpstr>Calculating a Summary Effect Using the Mantel-Haenszel Estimator</vt:lpstr>
      <vt:lpstr>After the Point Estimate:  Confidence Interval Estimation and Hypothesis Testing for  the Mantel-Haenszel Estimator</vt:lpstr>
      <vt:lpstr>After Confounding is Managed: Confidence Interval Estimation and Hypothesis Testing for the Mantel-Haenszel Estimator</vt:lpstr>
      <vt:lpstr>After Confounding is Managed: Confidence Interval Estimation and Hypothesis Testing for the Mantel-Haenszel Estimator</vt:lpstr>
      <vt:lpstr>Confounding and Interaction: Part III</vt:lpstr>
      <vt:lpstr>PowerPoint Presentation</vt:lpstr>
      <vt:lpstr>Stratifying by Multiple Confounders </vt:lpstr>
      <vt:lpstr>Because Confounders Operate Together in Nature, Joint Stratification is Needed</vt:lpstr>
      <vt:lpstr>PowerPoint Presentation</vt:lpstr>
      <vt:lpstr>Minimal Sufficient Adjustment Sets (MSAS)</vt:lpstr>
      <vt:lpstr>PowerPoint Presentation</vt:lpstr>
      <vt:lpstr>PowerPoint Presentation</vt:lpstr>
      <vt:lpstr>PowerPoint Presentation</vt:lpstr>
      <vt:lpstr>Why might we decide to adjust for one MSAS over another?</vt:lpstr>
      <vt:lpstr>PowerPoint Presentation</vt:lpstr>
      <vt:lpstr>Confounding and Interaction: Part III</vt:lpstr>
      <vt:lpstr>The Ideal</vt:lpstr>
      <vt:lpstr>PowerPoint Presentation</vt:lpstr>
      <vt:lpstr>What adverse effect occurred when we adjusted for matches?</vt:lpstr>
      <vt:lpstr>No indication from the DAG that Matches must be controlled for</vt:lpstr>
      <vt:lpstr>Effect of Adjustment on Precision (Variance)</vt:lpstr>
      <vt:lpstr>Spermicides, Maternal Age &amp; Down Syndrome</vt:lpstr>
      <vt:lpstr>Spermicides, maternal age &amp; Down Syndrome</vt:lpstr>
      <vt:lpstr>If the red edge exists, you will want to control for maternal age.</vt:lpstr>
      <vt:lpstr>If there are inconclusive edges:  Whether or not to use the “adjusted” summary estimate instead of the crude?</vt:lpstr>
      <vt:lpstr>PowerPoint Presentation</vt:lpstr>
      <vt:lpstr>Choosing the crude or adjusted estimate?  </vt:lpstr>
      <vt:lpstr>“Change in Estimate” Approach –  A Historical Perspective</vt:lpstr>
      <vt:lpstr>No Role for Statistical Testing for Confounding</vt:lpstr>
      <vt:lpstr>The Ideal</vt:lpstr>
      <vt:lpstr>PowerPoint Presentation</vt:lpstr>
      <vt:lpstr>What About Multiple Areas of Uncertainty?</vt:lpstr>
      <vt:lpstr>How to handle multiple areas of uncertainty in complex DAGs?</vt:lpstr>
      <vt:lpstr>How to handle multiple areas of uncertainty in complex DAGs?</vt:lpstr>
      <vt:lpstr>An Analysis Plan</vt:lpstr>
      <vt:lpstr>Transparency of Analytic Plans</vt:lpstr>
      <vt:lpstr>Stratification to Manage Confounding</vt:lpstr>
      <vt:lpstr>Limitation of Conventional  Regression (as well as Stratification)</vt:lpstr>
      <vt:lpstr>Time-varying exposures in the presence of time-varying confounders which are also mediators of relevant causal paths</vt:lpstr>
      <vt:lpstr>Non-Conditioning Approaches to Manage Confounding</vt:lpstr>
      <vt:lpstr>Methods to Manage Confounding</vt:lpstr>
      <vt:lpstr>Summary</vt:lpstr>
      <vt:lpstr>PowerPoint Presentation</vt:lpstr>
      <vt:lpstr>Extra Slides</vt:lpstr>
      <vt:lpstr>Terminology to use when describing adjusted relationships</vt:lpstr>
      <vt:lpstr>“Independent of”</vt:lpstr>
      <vt:lpstr>How about this?</vt:lpstr>
      <vt:lpstr>Mantel-Haenszel Confidence Interval and Hypothesis Testing</vt:lpstr>
      <vt:lpstr>Mantel-Haenszel Techniques</vt:lpstr>
      <vt:lpstr>Remember the Research Purpose When Performing Adjustment</vt:lpstr>
      <vt:lpstr>Importance of Overlap of the Confounder</vt:lpstr>
      <vt:lpstr>Importance of Overlap of the Confounder</vt:lpstr>
      <vt:lpstr>Residual Confounding   (i.e. confounding still present after adjustment)</vt:lpstr>
      <vt:lpstr>Residual Confounding</vt:lpstr>
      <vt:lpstr>Two Reasons to Adjust </vt:lpstr>
      <vt:lpstr>Quantitative Analysis of Unmeasured Confounding</vt:lpstr>
      <vt:lpstr>Quantitative assessment of unmeasured confounders</vt:lpstr>
      <vt:lpstr>Quantitative Bias Analysis</vt:lpstr>
      <vt:lpstr>Regression is ahead but don’t forget about the simple techniques …..</vt:lpstr>
      <vt:lpstr>Limitation of Conventional Regression (as well as Stratification)</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dc:title>
  <dc:creator>Jeff Martin</dc:creator>
  <cp:lastModifiedBy>Jeff Martin</cp:lastModifiedBy>
  <cp:revision>441</cp:revision>
  <cp:lastPrinted>2001-11-26T22:51:44Z</cp:lastPrinted>
  <dcterms:created xsi:type="dcterms:W3CDTF">1999-12-14T00:37:46Z</dcterms:created>
  <dcterms:modified xsi:type="dcterms:W3CDTF">2014-12-02T01:49:51Z</dcterms:modified>
</cp:coreProperties>
</file>