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7"/>
  </p:notesMasterIdLst>
  <p:handoutMasterIdLst>
    <p:handoutMasterId r:id="rId28"/>
  </p:handoutMasterIdLst>
  <p:sldIdLst>
    <p:sldId id="475" r:id="rId2"/>
    <p:sldId id="586" r:id="rId3"/>
    <p:sldId id="553" r:id="rId4"/>
    <p:sldId id="514" r:id="rId5"/>
    <p:sldId id="505" r:id="rId6"/>
    <p:sldId id="576" r:id="rId7"/>
    <p:sldId id="541" r:id="rId8"/>
    <p:sldId id="502" r:id="rId9"/>
    <p:sldId id="501" r:id="rId10"/>
    <p:sldId id="583" r:id="rId11"/>
    <p:sldId id="537" r:id="rId12"/>
    <p:sldId id="540" r:id="rId13"/>
    <p:sldId id="455" r:id="rId14"/>
    <p:sldId id="531" r:id="rId15"/>
    <p:sldId id="565" r:id="rId16"/>
    <p:sldId id="564" r:id="rId17"/>
    <p:sldId id="532" r:id="rId18"/>
    <p:sldId id="534" r:id="rId19"/>
    <p:sldId id="566" r:id="rId20"/>
    <p:sldId id="570" r:id="rId21"/>
    <p:sldId id="571" r:id="rId22"/>
    <p:sldId id="535" r:id="rId23"/>
    <p:sldId id="579" r:id="rId24"/>
    <p:sldId id="585" r:id="rId25"/>
    <p:sldId id="523" r:id="rId26"/>
  </p:sldIdLst>
  <p:sldSz cx="9144000" cy="6858000" type="screen4x3"/>
  <p:notesSz cx="7023100" cy="92837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ffler, Aaron" initials="SA" lastIdx="1" clrIdx="0">
    <p:extLst>
      <p:ext uri="{19B8F6BF-5375-455C-9EA6-DF929625EA0E}">
        <p15:presenceInfo xmlns:p15="http://schemas.microsoft.com/office/powerpoint/2012/main" userId="S::aaron.scheffler@ucsf.edu::114472da-e95c-43a4-b2af-f9f66b076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33"/>
    <a:srgbClr val="0000FF"/>
    <a:srgbClr val="C0C0C0"/>
    <a:srgbClr val="FF5050"/>
    <a:srgbClr val="CCECFF"/>
    <a:srgbClr val="FFFF00"/>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215" autoAdjust="0"/>
    <p:restoredTop sz="65919" autoAdjust="0"/>
  </p:normalViewPr>
  <p:slideViewPr>
    <p:cSldViewPr>
      <p:cViewPr varScale="1">
        <p:scale>
          <a:sx n="101" d="100"/>
          <a:sy n="101" d="100"/>
        </p:scale>
        <p:origin x="26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9T09:59:42.310" idx="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1" name="Rectangle 3"/>
          <p:cNvSpPr>
            <a:spLocks noGrp="1" noChangeArrowheads="1"/>
          </p:cNvSpPr>
          <p:nvPr>
            <p:ph type="dt" sz="quarter" idx="1"/>
          </p:nvPr>
        </p:nvSpPr>
        <p:spPr bwMode="auto">
          <a:xfrm>
            <a:off x="3979863" y="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r" defTabSz="930275">
              <a:defRPr sz="1200" b="0" smtClean="0">
                <a:latin typeface="Times New Roman" pitchFamily="18" charset="0"/>
              </a:defRPr>
            </a:lvl1pPr>
          </a:lstStyle>
          <a:p>
            <a:pPr>
              <a:defRPr/>
            </a:pPr>
            <a:endParaRPr lang="en-US" altLang="en-US"/>
          </a:p>
        </p:txBody>
      </p:sp>
      <p:sp>
        <p:nvSpPr>
          <p:cNvPr id="7172" name="Rectangle 4"/>
          <p:cNvSpPr>
            <a:spLocks noGrp="1" noChangeArrowheads="1"/>
          </p:cNvSpPr>
          <p:nvPr>
            <p:ph type="ftr" sz="quarter" idx="2"/>
          </p:nvPr>
        </p:nvSpPr>
        <p:spPr bwMode="auto">
          <a:xfrm>
            <a:off x="0" y="882015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3" name="Rectangle 5"/>
          <p:cNvSpPr>
            <a:spLocks noGrp="1" noChangeArrowheads="1"/>
          </p:cNvSpPr>
          <p:nvPr>
            <p:ph type="sldNum" sz="quarter" idx="3"/>
          </p:nvPr>
        </p:nvSpPr>
        <p:spPr bwMode="auto">
          <a:xfrm>
            <a:off x="3979863" y="882015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r" defTabSz="930275">
              <a:defRPr sz="1200" b="0" smtClean="0">
                <a:latin typeface="Times New Roman" pitchFamily="18" charset="0"/>
              </a:defRPr>
            </a:lvl1pPr>
          </a:lstStyle>
          <a:p>
            <a:pPr>
              <a:defRPr/>
            </a:pPr>
            <a:fld id="{EA6453D9-25EF-46D3-A834-50FD46B0247F}" type="slidenum">
              <a:rPr lang="en-US" altLang="en-US"/>
              <a:pPr>
                <a:defRPr/>
              </a:pPr>
              <a:t>‹#›</a:t>
            </a:fld>
            <a:endParaRPr lang="en-US" altLang="en-US"/>
          </a:p>
        </p:txBody>
      </p:sp>
    </p:spTree>
    <p:extLst>
      <p:ext uri="{BB962C8B-B14F-4D97-AF65-F5344CB8AC3E}">
        <p14:creationId xmlns:p14="http://schemas.microsoft.com/office/powerpoint/2010/main" val="321413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3" name="Rectangle 3"/>
          <p:cNvSpPr>
            <a:spLocks noGrp="1" noChangeArrowheads="1"/>
          </p:cNvSpPr>
          <p:nvPr>
            <p:ph type="dt" idx="1"/>
          </p:nvPr>
        </p:nvSpPr>
        <p:spPr bwMode="auto">
          <a:xfrm>
            <a:off x="3978275"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90625" y="695325"/>
            <a:ext cx="4643438"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701675" y="4410075"/>
            <a:ext cx="561975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06" name="Rectangle 6"/>
          <p:cNvSpPr>
            <a:spLocks noGrp="1" noChangeArrowheads="1"/>
          </p:cNvSpPr>
          <p:nvPr>
            <p:ph type="ftr" sz="quarter" idx="4"/>
          </p:nvPr>
        </p:nvSpPr>
        <p:spPr bwMode="auto">
          <a:xfrm>
            <a:off x="0"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7" name="Rectangle 7"/>
          <p:cNvSpPr>
            <a:spLocks noGrp="1" noChangeArrowheads="1"/>
          </p:cNvSpPr>
          <p:nvPr>
            <p:ph type="sldNum" sz="quarter" idx="5"/>
          </p:nvPr>
        </p:nvSpPr>
        <p:spPr bwMode="auto">
          <a:xfrm>
            <a:off x="3978275"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r" defTabSz="912813">
              <a:defRPr sz="1200" b="0" smtClean="0">
                <a:latin typeface="Times New Roman" pitchFamily="18" charset="0"/>
              </a:defRPr>
            </a:lvl1pPr>
          </a:lstStyle>
          <a:p>
            <a:pPr>
              <a:defRPr/>
            </a:pPr>
            <a:fld id="{B209C2C4-A378-4799-8F76-F31D1279DB56}" type="slidenum">
              <a:rPr lang="en-US" altLang="en-US"/>
              <a:pPr>
                <a:defRPr/>
              </a:pPr>
              <a:t>‹#›</a:t>
            </a:fld>
            <a:endParaRPr lang="en-US" altLang="en-US"/>
          </a:p>
        </p:txBody>
      </p:sp>
    </p:spTree>
    <p:extLst>
      <p:ext uri="{BB962C8B-B14F-4D97-AF65-F5344CB8AC3E}">
        <p14:creationId xmlns:p14="http://schemas.microsoft.com/office/powerpoint/2010/main" val="372455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2943670/pdf/nihms20064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We are trying to do a lot in this lecture! Do not worry if it seems overwhelming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11</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a:t>We used machine learning</a:t>
            </a:r>
            <a:r>
              <a:rPr lang="en-US" altLang="en-US" baseline="0" dirty="0"/>
              <a:t> methods and propensity scores in the phototherapy and cancer paper to winnow down the &gt;2,000 predictors to a single propensity score.</a:t>
            </a:r>
          </a:p>
          <a:p>
            <a:pPr eaLnBrk="1" hangingPunct="1"/>
            <a:endParaRPr lang="en-US" altLang="en-US" baseline="0" dirty="0"/>
          </a:p>
          <a:p>
            <a:pPr marL="171450" indent="-171450" eaLnBrk="1" hangingPunct="1">
              <a:buFont typeface="Arial" panose="020B0604020202020204" pitchFamily="34" charset="0"/>
              <a:buChar char="•"/>
            </a:pPr>
            <a:r>
              <a:rPr lang="en-US" altLang="en-US" baseline="0" dirty="0"/>
              <a:t>Once you have these propensity scores, you can use them several different ways</a:t>
            </a:r>
          </a:p>
          <a:p>
            <a:pPr marL="171450" indent="-171450" eaLnBrk="1" hangingPunct="1">
              <a:buFont typeface="Arial" panose="020B0604020202020204" pitchFamily="34" charset="0"/>
              <a:buChar char="•"/>
            </a:pPr>
            <a:r>
              <a:rPr lang="en-US" altLang="en-US" baseline="0" dirty="0"/>
              <a:t>One is a quintile analysis, as described in the slide. </a:t>
            </a:r>
          </a:p>
          <a:p>
            <a:pPr eaLnBrk="1" hangingPunct="1"/>
            <a:endParaRPr lang="en-US" altLang="en-US" baseline="0" dirty="0"/>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139453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12</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Remind audience of phototherapy example. </a:t>
            </a:r>
          </a:p>
          <a:p>
            <a:pPr marL="171450" indent="-171450" eaLnBrk="1" hangingPunct="1">
              <a:buFont typeface="Arial" panose="020B0604020202020204" pitchFamily="34" charset="0"/>
              <a:buChar char="•"/>
            </a:pPr>
            <a:r>
              <a:rPr lang="en-US" altLang="en-US" dirty="0"/>
              <a:t>Babies with jaundice receive phototherapy as treatment. Does this cause cancer?</a:t>
            </a:r>
          </a:p>
          <a:p>
            <a:pPr marL="171450" indent="-171450" eaLnBrk="1" hangingPunct="1">
              <a:buFont typeface="Arial" panose="020B0604020202020204" pitchFamily="34" charset="0"/>
              <a:buChar char="•"/>
            </a:pPr>
            <a:r>
              <a:rPr lang="en-US" altLang="en-US" dirty="0"/>
              <a:t>The problem is jaundice which initiates phototherapy treatment is associated with other cancer risk factors, e.g. congenital anomalies </a:t>
            </a:r>
          </a:p>
          <a:p>
            <a:pPr marL="171450" indent="-171450" eaLnBrk="1" hangingPunct="1">
              <a:buFont typeface="Arial" panose="020B0604020202020204" pitchFamily="34" charset="0"/>
              <a:buChar char="•"/>
            </a:pPr>
            <a:r>
              <a:rPr lang="en-US" altLang="en-US" dirty="0"/>
              <a:t>Show variables. And describe. </a:t>
            </a:r>
          </a:p>
          <a:p>
            <a:pPr marL="171450" indent="-171450" eaLnBrk="1" hangingPunct="1">
              <a:buFont typeface="Arial" panose="020B0604020202020204" pitchFamily="34" charset="0"/>
              <a:buChar char="•"/>
            </a:pPr>
            <a:r>
              <a:rPr lang="en-US" altLang="en-US" dirty="0"/>
              <a:t>First predict the probability of receiving our risk factor/treatment, phototherapy as a function of suspected confounders.</a:t>
            </a:r>
          </a:p>
          <a:p>
            <a:pPr marL="171450" indent="-171450" eaLnBrk="1" hangingPunct="1">
              <a:buFont typeface="Arial" panose="020B0604020202020204" pitchFamily="34" charset="0"/>
              <a:buChar char="•"/>
            </a:pPr>
            <a:r>
              <a:rPr lang="en-US" altLang="en-US" dirty="0"/>
              <a:t>Emphasize strengths of machine learning here (variable selection, interactions). Prediction is all that matters. </a:t>
            </a:r>
          </a:p>
          <a:p>
            <a:pPr marL="171450" indent="-171450" eaLnBrk="1" hangingPunct="1">
              <a:buFont typeface="Arial" panose="020B0604020202020204" pitchFamily="34" charset="0"/>
              <a:buChar char="•"/>
            </a:pPr>
            <a:r>
              <a:rPr lang="en-US" altLang="en-US" dirty="0"/>
              <a:t>Look at test and score to see how well we predict, look at histogram to discuss positivity assumption</a:t>
            </a:r>
          </a:p>
          <a:p>
            <a:pPr marL="171450" indent="-171450" eaLnBrk="1" hangingPunct="1">
              <a:buFont typeface="Arial" panose="020B0604020202020204" pitchFamily="34" charset="0"/>
              <a:buChar char="•"/>
            </a:pPr>
            <a:r>
              <a:rPr lang="en-US" altLang="en-US" dirty="0"/>
              <a:t>Then discuss select columns to focus on propensity score, then discretize into quintiles  </a:t>
            </a:r>
          </a:p>
          <a:p>
            <a:pPr marL="171450" indent="-171450" eaLnBrk="1" hangingPunct="1">
              <a:buFont typeface="Arial" panose="020B0604020202020204" pitchFamily="34" charset="0"/>
              <a:buChar char="•"/>
            </a:pPr>
            <a:r>
              <a:rPr lang="en-US" altLang="en-US" dirty="0"/>
              <a:t>Check for success of quintile calculation</a:t>
            </a:r>
          </a:p>
          <a:p>
            <a:pPr marL="171450" indent="-171450" eaLnBrk="1" hangingPunct="1">
              <a:buFont typeface="Arial" panose="020B0604020202020204" pitchFamily="34" charset="0"/>
              <a:buChar char="•"/>
            </a:pPr>
            <a:r>
              <a:rPr lang="en-US" altLang="en-US" dirty="0"/>
              <a:t>Then show how logistic regression is performed and where propensity scores fit in</a:t>
            </a:r>
          </a:p>
          <a:p>
            <a:pPr marL="171450" indent="-171450" eaLnBrk="1" hangingPunct="1">
              <a:buFont typeface="Arial" panose="020B0604020202020204" pitchFamily="34" charset="0"/>
              <a:buChar char="•"/>
            </a:pPr>
            <a:r>
              <a:rPr lang="en-US" altLang="en-US" dirty="0"/>
              <a:t>Interpretation of coefficients suggests without </a:t>
            </a:r>
            <a:r>
              <a:rPr lang="en-US" altLang="en-US" dirty="0" err="1"/>
              <a:t>signififance</a:t>
            </a:r>
            <a:r>
              <a:rPr lang="en-US" altLang="en-US" dirty="0"/>
              <a:t> testing that phototherapy is associated with higher cancer rates after propensity score adjustment</a:t>
            </a:r>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92290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07F73238-C7C0-4E9C-B926-CB423189196C}" type="slidenum">
              <a:rPr lang="en-US" altLang="en-US" b="0">
                <a:latin typeface="Times New Roman" pitchFamily="18" charset="0"/>
              </a:rPr>
              <a:pPr eaLnBrk="1" hangingPunct="1"/>
              <a:t>13</a:t>
            </a:fld>
            <a:endParaRPr lang="en-US" altLang="en-US" b="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dirty="0"/>
              <a:t>The filled circles represent the (model-based) predicted value for a participant in the treatment or control groups. </a:t>
            </a:r>
          </a:p>
          <a:p>
            <a:pPr eaLnBrk="1" hangingPunct="1"/>
            <a:r>
              <a:rPr lang="en-US" altLang="en-US" dirty="0"/>
              <a:t>The open circles represent the (model-based) predicted potential outcome for the participants.  So, for example, a participant in the treatment group has a predicted potential outcome in the control group.  And vice versa.  </a:t>
            </a:r>
          </a:p>
          <a:p>
            <a:pPr eaLnBrk="1" hangingPunct="1"/>
            <a:r>
              <a:rPr lang="en-US" altLang="en-US" dirty="0"/>
              <a:t>Now have an estimate of the individual causal effect, which you can average to get ACE.  Can either compare predicted potential outcome with predicted value or with the real value. </a:t>
            </a:r>
          </a:p>
          <a:p>
            <a:pPr eaLnBrk="1" hangingPunct="1"/>
            <a:endParaRPr lang="en-US" altLang="en-US" dirty="0"/>
          </a:p>
          <a:p>
            <a:pPr marL="171450" indent="-171450" eaLnBrk="1" hangingPunct="1">
              <a:buFont typeface="Arial" panose="020B0604020202020204" pitchFamily="34" charset="0"/>
              <a:buChar char="•"/>
            </a:pPr>
            <a:r>
              <a:rPr lang="en-US" altLang="en-US" dirty="0"/>
              <a:t>Idea of potential outcomes is we do not have the perfect world where we can observe our subjects both with and without a risk factor</a:t>
            </a:r>
          </a:p>
          <a:p>
            <a:pPr marL="171450" indent="-171450" eaLnBrk="1" hangingPunct="1">
              <a:buFont typeface="Arial" panose="020B0604020202020204" pitchFamily="34" charset="0"/>
              <a:buChar char="•"/>
            </a:pPr>
            <a:r>
              <a:rPr lang="en-US" altLang="en-US" dirty="0"/>
              <a:t>So we try to estimate the potential outcome of being exposed or not being exposed to the outcome for each person. </a:t>
            </a:r>
          </a:p>
          <a:p>
            <a:pPr marL="171450" indent="-171450" eaLnBrk="1" hangingPunct="1">
              <a:buFont typeface="Arial" panose="020B0604020202020204" pitchFamily="34" charset="0"/>
              <a:buChar char="•"/>
            </a:pPr>
            <a:r>
              <a:rPr lang="en-US" altLang="en-US" dirty="0"/>
              <a:t>We can then predict the average causal effect by differencing the predicted response for treatment and control for each subject to get the average causal effect.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14</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We can do potential outcomes estimation in Orange.</a:t>
            </a:r>
          </a:p>
          <a:p>
            <a:pPr marL="171450" indent="-171450" eaLnBrk="1" hangingPunct="1">
              <a:buFont typeface="Arial" panose="020B0604020202020204" pitchFamily="34" charset="0"/>
              <a:buChar char="•"/>
            </a:pPr>
            <a:r>
              <a:rPr lang="en-US" altLang="en-US" dirty="0"/>
              <a:t>We take our observed data and copy it and stack the copy below our original data</a:t>
            </a:r>
          </a:p>
          <a:p>
            <a:pPr marL="171450" indent="-171450" eaLnBrk="1" hangingPunct="1">
              <a:buFont typeface="Arial" panose="020B0604020202020204" pitchFamily="34" charset="0"/>
              <a:buChar char="•"/>
            </a:pPr>
            <a:r>
              <a:rPr lang="en-US" altLang="en-US" dirty="0"/>
              <a:t>In the copy, we switch the treatment or risk factor indicators and set the observed outcome to missing, e.g. it is not absent for model training. </a:t>
            </a:r>
          </a:p>
          <a:p>
            <a:pPr marL="171450" indent="-171450" eaLnBrk="1" hangingPunct="1">
              <a:buFont typeface="Arial" panose="020B0604020202020204" pitchFamily="34" charset="0"/>
              <a:buChar char="•"/>
            </a:pPr>
            <a:r>
              <a:rPr lang="en-US" altLang="en-US" dirty="0"/>
              <a:t>We then fit a model to predict the outcome on our original data</a:t>
            </a:r>
          </a:p>
        </p:txBody>
      </p:sp>
    </p:spTree>
    <p:extLst>
      <p:ext uri="{BB962C8B-B14F-4D97-AF65-F5344CB8AC3E}">
        <p14:creationId xmlns:p14="http://schemas.microsoft.com/office/powerpoint/2010/main" val="375889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15</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And predict the outcome for each subject, once as if they were in the treatment group, and once as if they were in the control group.</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Take he difference to get the average causal effect</a:t>
            </a:r>
          </a:p>
          <a:p>
            <a:pPr eaLnBrk="1" hangingPunct="1"/>
            <a:endParaRPr lang="en-US" altLang="en-US" dirty="0"/>
          </a:p>
        </p:txBody>
      </p:sp>
    </p:spTree>
    <p:extLst>
      <p:ext uri="{BB962C8B-B14F-4D97-AF65-F5344CB8AC3E}">
        <p14:creationId xmlns:p14="http://schemas.microsoft.com/office/powerpoint/2010/main" val="110148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16</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9889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17</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1222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18</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5078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19</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dirty="0"/>
              <a:t>Made up data, walk through the predictors and outcome</a:t>
            </a:r>
          </a:p>
        </p:txBody>
      </p:sp>
    </p:spTree>
    <p:extLst>
      <p:ext uri="{BB962C8B-B14F-4D97-AF65-F5344CB8AC3E}">
        <p14:creationId xmlns:p14="http://schemas.microsoft.com/office/powerpoint/2010/main" val="321819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20</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5921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Practice the examples for each </a:t>
            </a:r>
            <a:r>
              <a:rPr lang="en-US" altLang="en-US" dirty="0" err="1"/>
              <a:t>bulletpoint</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21</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409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22</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Complex models reduce our concern about model misspecification</a:t>
            </a:r>
          </a:p>
          <a:p>
            <a:pPr marL="171450" indent="-171450" eaLnBrk="1" hangingPunct="1">
              <a:buFont typeface="Arial" panose="020B0604020202020204" pitchFamily="34" charset="0"/>
              <a:buChar char="•"/>
            </a:pPr>
            <a:r>
              <a:rPr lang="en-US" altLang="en-US" dirty="0"/>
              <a:t>How to overcome limitations of observational data, especially unmeasured confounders </a:t>
            </a:r>
          </a:p>
        </p:txBody>
      </p:sp>
    </p:spTree>
    <p:extLst>
      <p:ext uri="{BB962C8B-B14F-4D97-AF65-F5344CB8AC3E}">
        <p14:creationId xmlns:p14="http://schemas.microsoft.com/office/powerpoint/2010/main" val="65164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23</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Walk through bullet points</a:t>
            </a:r>
          </a:p>
        </p:txBody>
      </p:sp>
    </p:spTree>
    <p:extLst>
      <p:ext uri="{BB962C8B-B14F-4D97-AF65-F5344CB8AC3E}">
        <p14:creationId xmlns:p14="http://schemas.microsoft.com/office/powerpoint/2010/main" val="228984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idea behind precision medicine</a:t>
            </a:r>
          </a:p>
          <a:p>
            <a:pPr marL="171450" indent="-171450">
              <a:buFont typeface="Arial" panose="020B0604020202020204" pitchFamily="34" charset="0"/>
              <a:buChar char="•"/>
            </a:pPr>
            <a:r>
              <a:rPr lang="en-US" dirty="0"/>
              <a:t>Treatment effects are not expected to be uniform across individuals because we are each different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one thing common among all humans is we are different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Here is one way you could use machine learning to identify sub group effects</a:t>
            </a:r>
          </a:p>
          <a:p>
            <a:pPr marL="171450" indent="-171450">
              <a:buFont typeface="Arial" panose="020B0604020202020204" pitchFamily="34" charset="0"/>
              <a:buChar char="•"/>
            </a:pPr>
            <a:r>
              <a:rPr lang="en-US" dirty="0"/>
              <a:t>Try to predict large or smell response to a treatment</a:t>
            </a:r>
          </a:p>
          <a:p>
            <a:pPr marL="171450" indent="-171450">
              <a:buFont typeface="Arial" panose="020B0604020202020204" pitchFamily="34" charset="0"/>
              <a:buChar char="•"/>
            </a:pPr>
            <a:r>
              <a:rPr lang="en-US" dirty="0"/>
              <a:t>Use a decision tree to group large and small effects in the terminal leaves or nodes. </a:t>
            </a:r>
          </a:p>
        </p:txBody>
      </p:sp>
      <p:sp>
        <p:nvSpPr>
          <p:cNvPr id="4" name="Slide Number Placeholder 3"/>
          <p:cNvSpPr>
            <a:spLocks noGrp="1"/>
          </p:cNvSpPr>
          <p:nvPr>
            <p:ph type="sldNum" sz="quarter" idx="5"/>
          </p:nvPr>
        </p:nvSpPr>
        <p:spPr/>
        <p:txBody>
          <a:bodyPr/>
          <a:lstStyle/>
          <a:p>
            <a:pPr>
              <a:defRPr/>
            </a:pPr>
            <a:fld id="{B209C2C4-A378-4799-8F76-F31D1279DB56}" type="slidenum">
              <a:rPr lang="en-US" altLang="en-US" smtClean="0"/>
              <a:pPr>
                <a:defRPr/>
              </a:pPr>
              <a:t>24</a:t>
            </a:fld>
            <a:endParaRPr lang="en-US" altLang="en-US"/>
          </a:p>
        </p:txBody>
      </p:sp>
    </p:spTree>
    <p:extLst>
      <p:ext uri="{BB962C8B-B14F-4D97-AF65-F5344CB8AC3E}">
        <p14:creationId xmlns:p14="http://schemas.microsoft.com/office/powerpoint/2010/main" val="4256440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25</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Maying attention to language is important when writing and interpreting results</a:t>
            </a:r>
          </a:p>
          <a:p>
            <a:pPr marL="171450" indent="-171450" eaLnBrk="1" hangingPunct="1">
              <a:buFont typeface="Arial" panose="020B0604020202020204" pitchFamily="34" charset="0"/>
              <a:buChar char="•"/>
            </a:pPr>
            <a:r>
              <a:rPr lang="en-US" altLang="en-US" dirty="0"/>
              <a:t>Machine learning can be incorporated into existing causal inference frameworks but it is not a silver bullet</a:t>
            </a:r>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305034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With the right approaches and assumptions, we can sometimes use techniques from ML for causal inference – but be cautious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5</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Goal of causal inference to assess effect of changing the value of some risk factor on an outcome of interest</a:t>
            </a:r>
          </a:p>
          <a:p>
            <a:pPr marL="171450" indent="-171450" eaLnBrk="1" hangingPunct="1">
              <a:buFont typeface="Arial" panose="020B0604020202020204" pitchFamily="34" charset="0"/>
              <a:buChar char="•"/>
            </a:pPr>
            <a:r>
              <a:rPr lang="en-US" altLang="en-US" dirty="0"/>
              <a:t>E.g. does phototherapy in infants cause cancer</a:t>
            </a:r>
          </a:p>
          <a:p>
            <a:pPr marL="171450" indent="-171450" eaLnBrk="1" hangingPunct="1">
              <a:buFont typeface="Arial" panose="020B0604020202020204" pitchFamily="34" charset="0"/>
              <a:buChar char="•"/>
            </a:pPr>
            <a:r>
              <a:rPr lang="en-US" altLang="en-US" dirty="0"/>
              <a:t>But we also need to acknowledge there are other variables that make it difficult to accurately measures this effect, for instance mediators and confounders</a:t>
            </a:r>
          </a:p>
          <a:p>
            <a:pPr eaLnBrk="1" hangingPunct="1"/>
            <a:endParaRPr lang="en-US" altLang="en-US" dirty="0"/>
          </a:p>
          <a:p>
            <a:pPr eaLnBrk="1" hangingPunct="1"/>
            <a:endParaRPr lang="en-US" altLang="en-US" dirty="0"/>
          </a:p>
          <a:p>
            <a:pPr eaLnBrk="1" hangingPunct="1"/>
            <a:r>
              <a:rPr lang="en-US" altLang="en-US" dirty="0" err="1"/>
              <a:t>Biostat</a:t>
            </a:r>
            <a:r>
              <a:rPr lang="en-US" altLang="en-US" baseline="0" dirty="0"/>
              <a:t> 215 covers these topics in detail.  I just want to give you an exposure so you can see how big data methods may or may not help. </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Read through the questions in class and ask students to identify causal vs prediction and WHY?</a:t>
            </a:r>
          </a:p>
          <a:p>
            <a:endParaRPr lang="en-US" dirty="0"/>
          </a:p>
          <a:p>
            <a:r>
              <a:rPr lang="en-US" dirty="0" err="1"/>
              <a:t>Abaloparatide</a:t>
            </a:r>
            <a:r>
              <a:rPr lang="en-US" dirty="0"/>
              <a:t> = treatment for osteoporosis.</a:t>
            </a:r>
            <a:r>
              <a:rPr lang="en-US" baseline="0" dirty="0"/>
              <a:t>  Trisomy 13 and 18 are genetic disorders that cause birth defects; babies with these defects often die by age 1. </a:t>
            </a:r>
            <a:endParaRPr lang="en-US" dirty="0"/>
          </a:p>
        </p:txBody>
      </p:sp>
    </p:spTree>
    <p:extLst>
      <p:ext uri="{BB962C8B-B14F-4D97-AF65-F5344CB8AC3E}">
        <p14:creationId xmlns:p14="http://schemas.microsoft.com/office/powerpoint/2010/main" val="192999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461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8</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dirty="0"/>
              <a:t>Called potential</a:t>
            </a:r>
            <a:r>
              <a:rPr lang="en-US" baseline="0" dirty="0"/>
              <a:t> outcomes or counterfactuals.</a:t>
            </a:r>
          </a:p>
          <a:p>
            <a:endParaRPr lang="en-US" baseline="0" dirty="0"/>
          </a:p>
          <a:p>
            <a:pPr marL="171450" indent="-171450">
              <a:buFont typeface="Arial" panose="020B0604020202020204" pitchFamily="34" charset="0"/>
              <a:buChar char="•"/>
            </a:pPr>
            <a:r>
              <a:rPr lang="en-US" baseline="0" dirty="0"/>
              <a:t>We really want to observe both conditions, but we cannot typically</a:t>
            </a:r>
          </a:p>
          <a:p>
            <a:pPr marL="171450" indent="-171450">
              <a:buFont typeface="Arial" panose="020B0604020202020204" pitchFamily="34" charset="0"/>
              <a:buChar char="•"/>
            </a:pPr>
            <a:r>
              <a:rPr lang="en-US" baseline="0" dirty="0"/>
              <a:t>This is the fundamental problem in causal inference. </a:t>
            </a:r>
          </a:p>
          <a:p>
            <a:endParaRPr lang="en-US" baseline="0" dirty="0"/>
          </a:p>
          <a:p>
            <a:endParaRPr lang="en-US" baseline="0" dirty="0"/>
          </a:p>
          <a:p>
            <a:r>
              <a:rPr lang="en-US" altLang="en-US" dirty="0"/>
              <a:t>And this is not a new idea: I learned this in 1978 ….</a:t>
            </a:r>
          </a:p>
          <a:p>
            <a:r>
              <a:rPr lang="en-US" altLang="en-US" dirty="0"/>
              <a:t>From a book written in 1959 ….</a:t>
            </a:r>
          </a:p>
          <a:p>
            <a:r>
              <a:rPr lang="en-US" altLang="en-US" dirty="0"/>
              <a:t>Quoting a result from a 1923 paper by Jerzy </a:t>
            </a:r>
            <a:r>
              <a:rPr lang="en-US" altLang="en-US" dirty="0" err="1"/>
              <a:t>Neyman</a:t>
            </a:r>
            <a:r>
              <a:rPr lang="en-US" altLang="en-US" baseline="0" dirty="0"/>
              <a:t> – a contemporary and hated rival of R.A. Fisher.</a:t>
            </a:r>
            <a:r>
              <a:rPr lang="en-US" altLang="en-US" dirty="0"/>
              <a:t>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8158068A-7A0E-4C9E-91A4-D76FED48384A}" type="slidenum">
              <a:rPr lang="en-US" altLang="en-US" b="0">
                <a:latin typeface="Times New Roman" pitchFamily="18" charset="0"/>
              </a:rPr>
              <a:pPr eaLnBrk="1" hangingPunct="1"/>
              <a:t>9</a:t>
            </a:fld>
            <a:endParaRPr lang="en-US" altLang="en-US" b="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Of we did have data on both conditions, we could find the average causal effect</a:t>
            </a:r>
          </a:p>
          <a:p>
            <a:pPr marL="171450" indent="-171450" eaLnBrk="1" hangingPunct="1">
              <a:buFont typeface="Arial" panose="020B0604020202020204" pitchFamily="34" charset="0"/>
              <a:buChar char="•"/>
            </a:pPr>
            <a:r>
              <a:rPr lang="en-US" altLang="en-US" dirty="0"/>
              <a:t>Even though we do not have it, we can try to estimate it using models to estimate potential outcomes or matching patients based on influential confounders (e.g. propensity score matching)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Propensity scores are one way we can address issues that emerge in causal inference, such as confounding</a:t>
            </a:r>
          </a:p>
          <a:p>
            <a:pPr marL="171450" indent="-171450">
              <a:buFont typeface="Arial" panose="020B0604020202020204" pitchFamily="34" charset="0"/>
              <a:buChar char="•"/>
            </a:pPr>
            <a:r>
              <a:rPr lang="en-US" dirty="0"/>
              <a:t>Confounders are variables that have an association of our risk factor and outcome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High level summary statement: </a:t>
            </a:r>
            <a:r>
              <a:rPr lang="en-US" altLang="en-US" sz="1200" dirty="0"/>
              <a:t>“</a:t>
            </a:r>
            <a:r>
              <a:rPr lang="en-US" sz="1200" dirty="0"/>
              <a:t>[Propensity score] matching is the observational study analog of randomization in ideal experiments.</a:t>
            </a:r>
            <a:endParaRPr lang="en-US" dirty="0"/>
          </a:p>
          <a:p>
            <a:pPr marL="171450" indent="-171450">
              <a:buFont typeface="Arial" panose="020B0604020202020204" pitchFamily="34" charset="0"/>
              <a:buChar char="•"/>
            </a:pPr>
            <a:r>
              <a:rPr lang="en-US" dirty="0"/>
              <a:t>Propensity score matching tries to adjust for confounders in the analysis by stratifying our sample such that patients in the treatment and control arm are matched with respect to varying confounding characteristics. </a:t>
            </a:r>
          </a:p>
          <a:p>
            <a:pPr marL="171450" indent="-171450">
              <a:buFont typeface="Arial" panose="020B0604020202020204" pitchFamily="34" charset="0"/>
              <a:buChar char="•"/>
            </a:pPr>
            <a:r>
              <a:rPr lang="en-US" dirty="0"/>
              <a:t>This matching or stratification occurs by via the predicted probability of receiving treatment as a function of the suspected confounders. </a:t>
            </a:r>
          </a:p>
          <a:p>
            <a:pPr marL="171450" indent="-171450">
              <a:buFont typeface="Arial" panose="020B0604020202020204" pitchFamily="34" charset="0"/>
              <a:buChar char="•"/>
            </a:pPr>
            <a:r>
              <a:rPr lang="en-US" dirty="0"/>
              <a:t>The assumption is that subjects with similar probabilities of receiving the treatment will be matched on these suspected confounders.</a:t>
            </a:r>
          </a:p>
          <a:p>
            <a:pPr marL="171450" indent="-171450">
              <a:buFont typeface="Arial" panose="020B0604020202020204" pitchFamily="34" charset="0"/>
              <a:buChar char="•"/>
            </a:pPr>
            <a:r>
              <a:rPr lang="en-US" dirty="0"/>
              <a:t>Thus by modeling the effect of this propensity score or matching on this propensity score, we can adjust for all these suspected confounders simultaneously</a:t>
            </a:r>
          </a:p>
          <a:p>
            <a:endParaRPr lang="en-US" dirty="0"/>
          </a:p>
          <a:p>
            <a:r>
              <a:rPr lang="en-US" dirty="0"/>
              <a:t>1. Size of bubble represents the propensity for assignment to the treatment intervention. Estimated via logistic regression or some other ML algorithm .</a:t>
            </a:r>
          </a:p>
          <a:p>
            <a:r>
              <a:rPr lang="en-US" dirty="0"/>
              <a:t>2. Match subjects based on covariates within common strata of propensity scores</a:t>
            </a:r>
          </a:p>
          <a:p>
            <a:r>
              <a:rPr lang="en-US" dirty="0"/>
              <a:t>3. Perform analysis</a:t>
            </a:r>
          </a:p>
          <a:p>
            <a:endParaRPr lang="en-US" dirty="0"/>
          </a:p>
          <a:p>
            <a:r>
              <a:rPr lang="en-US" dirty="0"/>
              <a:t>Great review: </a:t>
            </a:r>
            <a:r>
              <a:rPr lang="en-US" dirty="0">
                <a:hlinkClick r:id="rId3"/>
              </a:rPr>
              <a:t>https://www.ncbi.nlm.nih.gov/pmc/articles/PMC2943670/pdf/nihms200640.pdf</a:t>
            </a:r>
            <a:endParaRPr lang="en-US" dirty="0"/>
          </a:p>
        </p:txBody>
      </p:sp>
      <p:sp>
        <p:nvSpPr>
          <p:cNvPr id="4" name="Slide Number Placeholder 3"/>
          <p:cNvSpPr>
            <a:spLocks noGrp="1"/>
          </p:cNvSpPr>
          <p:nvPr>
            <p:ph type="sldNum" sz="quarter" idx="5"/>
          </p:nvPr>
        </p:nvSpPr>
        <p:spPr/>
        <p:txBody>
          <a:bodyPr/>
          <a:lstStyle/>
          <a:p>
            <a:pPr>
              <a:defRPr/>
            </a:pPr>
            <a:fld id="{B209C2C4-A378-4799-8F76-F31D1279DB56}" type="slidenum">
              <a:rPr lang="en-US" altLang="en-US" smtClean="0"/>
              <a:pPr>
                <a:defRPr/>
              </a:pPr>
              <a:t>10</a:t>
            </a:fld>
            <a:endParaRPr lang="en-US" altLang="en-US"/>
          </a:p>
        </p:txBody>
      </p:sp>
    </p:spTree>
    <p:extLst>
      <p:ext uri="{BB962C8B-B14F-4D97-AF65-F5344CB8AC3E}">
        <p14:creationId xmlns:p14="http://schemas.microsoft.com/office/powerpoint/2010/main" val="396912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8"/>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9"/>
          <p:cNvGrpSpPr>
            <a:grpSpLocks/>
          </p:cNvGrpSpPr>
          <p:nvPr/>
        </p:nvGrpSpPr>
        <p:grpSpPr bwMode="auto">
          <a:xfrm>
            <a:off x="7315200" y="3124200"/>
            <a:ext cx="1676400" cy="2057400"/>
            <a:chOff x="2928" y="2256"/>
            <a:chExt cx="1411" cy="1581"/>
          </a:xfrm>
        </p:grpSpPr>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98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598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B190F63E-6E99-4999-A335-1DBF2ACB5BEC}" type="slidenum">
              <a:rPr lang="en-US" altLang="en-US"/>
              <a:pPr>
                <a:defRPr/>
              </a:pPr>
              <a:t>‹#›</a:t>
            </a:fld>
            <a:endParaRPr lang="en-US" altLang="en-US"/>
          </a:p>
        </p:txBody>
      </p:sp>
    </p:spTree>
    <p:extLst>
      <p:ext uri="{BB962C8B-B14F-4D97-AF65-F5344CB8AC3E}">
        <p14:creationId xmlns:p14="http://schemas.microsoft.com/office/powerpoint/2010/main" val="20759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5098E9-6BF1-47AE-9019-0823D35E5045}" type="slidenum">
              <a:rPr lang="en-US" altLang="en-US"/>
              <a:pPr>
                <a:defRPr/>
              </a:pPr>
              <a:t>‹#›</a:t>
            </a:fld>
            <a:endParaRPr lang="en-US" altLang="en-US"/>
          </a:p>
        </p:txBody>
      </p:sp>
    </p:spTree>
    <p:extLst>
      <p:ext uri="{BB962C8B-B14F-4D97-AF65-F5344CB8AC3E}">
        <p14:creationId xmlns:p14="http://schemas.microsoft.com/office/powerpoint/2010/main" val="5055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47A49B-B885-4775-88DD-9EA1E350BE60}" type="slidenum">
              <a:rPr lang="en-US" altLang="en-US"/>
              <a:pPr>
                <a:defRPr/>
              </a:pPr>
              <a:t>‹#›</a:t>
            </a:fld>
            <a:endParaRPr lang="en-US" altLang="en-US"/>
          </a:p>
        </p:txBody>
      </p:sp>
    </p:spTree>
    <p:extLst>
      <p:ext uri="{BB962C8B-B14F-4D97-AF65-F5344CB8AC3E}">
        <p14:creationId xmlns:p14="http://schemas.microsoft.com/office/powerpoint/2010/main" val="29247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91A8BE-70EB-4049-8233-7F1B1FDDFACB}" type="slidenum">
              <a:rPr lang="en-US" altLang="en-US"/>
              <a:pPr>
                <a:defRPr/>
              </a:pPr>
              <a:t>‹#›</a:t>
            </a:fld>
            <a:endParaRPr lang="en-US" altLang="en-US"/>
          </a:p>
        </p:txBody>
      </p:sp>
    </p:spTree>
    <p:extLst>
      <p:ext uri="{BB962C8B-B14F-4D97-AF65-F5344CB8AC3E}">
        <p14:creationId xmlns:p14="http://schemas.microsoft.com/office/powerpoint/2010/main" val="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B4A9513-025A-486A-89A1-165737393C4F}" type="slidenum">
              <a:rPr lang="en-US" altLang="en-US"/>
              <a:pPr>
                <a:defRPr/>
              </a:pPr>
              <a:t>‹#›</a:t>
            </a:fld>
            <a:endParaRPr lang="en-US" altLang="en-US"/>
          </a:p>
        </p:txBody>
      </p:sp>
    </p:spTree>
    <p:extLst>
      <p:ext uri="{BB962C8B-B14F-4D97-AF65-F5344CB8AC3E}">
        <p14:creationId xmlns:p14="http://schemas.microsoft.com/office/powerpoint/2010/main" val="15021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6DB824A-301C-4283-BCE1-4D9F7C387704}" type="slidenum">
              <a:rPr lang="en-US" altLang="en-US"/>
              <a:pPr>
                <a:defRPr/>
              </a:pPr>
              <a:t>‹#›</a:t>
            </a:fld>
            <a:endParaRPr lang="en-US" altLang="en-US"/>
          </a:p>
        </p:txBody>
      </p:sp>
    </p:spTree>
    <p:extLst>
      <p:ext uri="{BB962C8B-B14F-4D97-AF65-F5344CB8AC3E}">
        <p14:creationId xmlns:p14="http://schemas.microsoft.com/office/powerpoint/2010/main" val="400237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C405ADD-331F-420B-9269-CDE7DE0B6896}" type="slidenum">
              <a:rPr lang="en-US" altLang="en-US"/>
              <a:pPr>
                <a:defRPr/>
              </a:pPr>
              <a:t>‹#›</a:t>
            </a:fld>
            <a:endParaRPr lang="en-US" altLang="en-US"/>
          </a:p>
        </p:txBody>
      </p:sp>
    </p:spTree>
    <p:extLst>
      <p:ext uri="{BB962C8B-B14F-4D97-AF65-F5344CB8AC3E}">
        <p14:creationId xmlns:p14="http://schemas.microsoft.com/office/powerpoint/2010/main" val="61388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39D0969-82A3-423C-AA9F-3FF7EC35A396}" type="slidenum">
              <a:rPr lang="en-US" altLang="en-US"/>
              <a:pPr>
                <a:defRPr/>
              </a:pPr>
              <a:t>‹#›</a:t>
            </a:fld>
            <a:endParaRPr lang="en-US" altLang="en-US"/>
          </a:p>
        </p:txBody>
      </p:sp>
    </p:spTree>
    <p:extLst>
      <p:ext uri="{BB962C8B-B14F-4D97-AF65-F5344CB8AC3E}">
        <p14:creationId xmlns:p14="http://schemas.microsoft.com/office/powerpoint/2010/main" val="36184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42D7D0BB-2852-4818-8F90-18DB40BE0F4D}" type="slidenum">
              <a:rPr lang="en-US" altLang="en-US"/>
              <a:pPr>
                <a:defRPr/>
              </a:pPr>
              <a:t>‹#›</a:t>
            </a:fld>
            <a:endParaRPr lang="en-US" altLang="en-US"/>
          </a:p>
        </p:txBody>
      </p:sp>
    </p:spTree>
    <p:extLst>
      <p:ext uri="{BB962C8B-B14F-4D97-AF65-F5344CB8AC3E}">
        <p14:creationId xmlns:p14="http://schemas.microsoft.com/office/powerpoint/2010/main" val="32755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050989C-EA59-47FD-BE0C-E43BF1D3D578}" type="slidenum">
              <a:rPr lang="en-US" altLang="en-US"/>
              <a:pPr>
                <a:defRPr/>
              </a:pPr>
              <a:t>‹#›</a:t>
            </a:fld>
            <a:endParaRPr lang="en-US" altLang="en-US"/>
          </a:p>
        </p:txBody>
      </p:sp>
    </p:spTree>
    <p:extLst>
      <p:ext uri="{BB962C8B-B14F-4D97-AF65-F5344CB8AC3E}">
        <p14:creationId xmlns:p14="http://schemas.microsoft.com/office/powerpoint/2010/main" val="381663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F52702-C0BF-4CCD-B451-F0456C8F2F1A}" type="slidenum">
              <a:rPr lang="en-US" altLang="en-US"/>
              <a:pPr>
                <a:defRPr/>
              </a:pPr>
              <a:t>‹#›</a:t>
            </a:fld>
            <a:endParaRPr lang="en-US" altLang="en-US"/>
          </a:p>
        </p:txBody>
      </p:sp>
    </p:spTree>
    <p:extLst>
      <p:ext uri="{BB962C8B-B14F-4D97-AF65-F5344CB8AC3E}">
        <p14:creationId xmlns:p14="http://schemas.microsoft.com/office/powerpoint/2010/main" val="278137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878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lvl1pPr>
          </a:lstStyle>
          <a:p>
            <a:pPr>
              <a:defRPr/>
            </a:pPr>
            <a:endParaRPr lang="en-US" altLang="en-US"/>
          </a:p>
        </p:txBody>
      </p:sp>
      <p:sp>
        <p:nvSpPr>
          <p:cNvPr id="75879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vl1pPr>
          </a:lstStyle>
          <a:p>
            <a:pPr>
              <a:defRPr/>
            </a:pPr>
            <a:endParaRPr lang="en-US" altLang="en-US"/>
          </a:p>
        </p:txBody>
      </p:sp>
      <p:sp>
        <p:nvSpPr>
          <p:cNvPr id="75879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vl1pPr>
          </a:lstStyle>
          <a:p>
            <a:pPr>
              <a:defRPr/>
            </a:pPr>
            <a:fld id="{171E3036-BC97-450B-B50B-1E35F40C7698}" type="slidenum">
              <a:rPr lang="en-US" altLang="en-US"/>
              <a:pPr>
                <a:defRPr/>
              </a:pPr>
              <a:t>‹#›</a:t>
            </a:fld>
            <a:endParaRPr lang="en-US" altLang="en-US"/>
          </a:p>
        </p:txBody>
      </p:sp>
      <p:grpSp>
        <p:nvGrpSpPr>
          <p:cNvPr id="1032" name="Group 8"/>
          <p:cNvGrpSpPr>
            <a:grpSpLocks/>
          </p:cNvGrpSpPr>
          <p:nvPr/>
        </p:nvGrpSpPr>
        <p:grpSpPr bwMode="auto">
          <a:xfrm>
            <a:off x="8077200" y="304800"/>
            <a:ext cx="914400" cy="1219200"/>
            <a:chOff x="2928" y="2256"/>
            <a:chExt cx="1411" cy="1581"/>
          </a:xfrm>
        </p:grpSpPr>
        <p:pic>
          <p:nvPicPr>
            <p:cNvPr id="1033"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ummitllc.us/propensity-score-matching" TargetMode="Externa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ylervigen.com/spurious-correl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Aaron Wolfe Scheffler, </a:t>
            </a:r>
          </a:p>
          <a:p>
            <a:pPr algn="l"/>
            <a:r>
              <a:rPr lang="en-US" sz="2800" i="1" dirty="0"/>
              <a:t>Division of Biostatistics,</a:t>
            </a:r>
          </a:p>
          <a:p>
            <a:pPr algn="l"/>
            <a:r>
              <a:rPr lang="en-US" sz="2800" i="1" dirty="0"/>
              <a:t>Department of Epidemiology and Biostatistics</a:t>
            </a:r>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a:t>Biostat</a:t>
            </a:r>
            <a:r>
              <a:rPr lang="en-US" sz="3200" kern="0" dirty="0"/>
              <a:t> 202:  Opportunities and Challenges of “Big Data”</a:t>
            </a:r>
          </a:p>
          <a:p>
            <a:pPr algn="ctr"/>
            <a:r>
              <a:rPr lang="en-US" sz="3200" kern="0" dirty="0"/>
              <a:t>- Causal Inference in ‘Big Data’</a:t>
            </a:r>
            <a:br>
              <a:rPr lang="en-US" kern="0" dirty="0"/>
            </a:br>
            <a:endParaRPr lang="en-US" kern="0" dirty="0"/>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
        <p:nvSpPr>
          <p:cNvPr id="2" name="Subtitle 1">
            <a:extLst>
              <a:ext uri="{FF2B5EF4-FFF2-40B4-BE49-F238E27FC236}">
                <a16:creationId xmlns:a16="http://schemas.microsoft.com/office/drawing/2014/main" id="{63E7DC58-6DF1-8D40-99E1-1E2536AB9FE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95F58-6F53-0C44-BC62-7FE0B35DE69E}"/>
              </a:ext>
            </a:extLst>
          </p:cNvPr>
          <p:cNvPicPr>
            <a:picLocks noChangeAspect="1"/>
          </p:cNvPicPr>
          <p:nvPr/>
        </p:nvPicPr>
        <p:blipFill>
          <a:blip r:embed="rId3"/>
          <a:stretch>
            <a:fillRect/>
          </a:stretch>
        </p:blipFill>
        <p:spPr>
          <a:xfrm>
            <a:off x="990600" y="657225"/>
            <a:ext cx="7391400" cy="5543550"/>
          </a:xfrm>
          <a:prstGeom prst="rect">
            <a:avLst/>
          </a:prstGeom>
        </p:spPr>
      </p:pic>
      <p:sp>
        <p:nvSpPr>
          <p:cNvPr id="2" name="Title 1">
            <a:extLst>
              <a:ext uri="{FF2B5EF4-FFF2-40B4-BE49-F238E27FC236}">
                <a16:creationId xmlns:a16="http://schemas.microsoft.com/office/drawing/2014/main" id="{35129DF1-C4B3-1D42-AE7B-F1D01586A8A9}"/>
              </a:ext>
            </a:extLst>
          </p:cNvPr>
          <p:cNvSpPr>
            <a:spLocks noGrp="1"/>
          </p:cNvSpPr>
          <p:nvPr>
            <p:ph type="title"/>
          </p:nvPr>
        </p:nvSpPr>
        <p:spPr>
          <a:xfrm>
            <a:off x="152400" y="-824923"/>
            <a:ext cx="8610600" cy="1558925"/>
          </a:xfrm>
        </p:spPr>
        <p:txBody>
          <a:bodyPr/>
          <a:lstStyle/>
          <a:p>
            <a:r>
              <a:rPr lang="en-US" dirty="0"/>
              <a:t>E.g. Propensity score matching</a:t>
            </a:r>
          </a:p>
        </p:txBody>
      </p:sp>
      <p:sp>
        <p:nvSpPr>
          <p:cNvPr id="3" name="Content Placeholder 2">
            <a:extLst>
              <a:ext uri="{FF2B5EF4-FFF2-40B4-BE49-F238E27FC236}">
                <a16:creationId xmlns:a16="http://schemas.microsoft.com/office/drawing/2014/main" id="{2B67669E-55F2-1E48-87AA-4151BD5C5F5D}"/>
              </a:ext>
            </a:extLst>
          </p:cNvPr>
          <p:cNvSpPr>
            <a:spLocks noGrp="1"/>
          </p:cNvSpPr>
          <p:nvPr>
            <p:ph idx="1"/>
          </p:nvPr>
        </p:nvSpPr>
        <p:spPr/>
        <p:txBody>
          <a:bodyPr/>
          <a:lstStyle/>
          <a:p>
            <a:pPr marL="0" indent="0">
              <a:buNone/>
            </a:pPr>
            <a:endParaRPr lang="en-US" sz="2800" dirty="0"/>
          </a:p>
          <a:p>
            <a:pPr marL="514350" indent="-514350">
              <a:buFont typeface="+mj-lt"/>
              <a:buAutoNum type="arabicPeriod"/>
            </a:pPr>
            <a:endParaRPr lang="en-US" sz="2800" dirty="0"/>
          </a:p>
        </p:txBody>
      </p:sp>
      <p:sp>
        <p:nvSpPr>
          <p:cNvPr id="5" name="Rectangle 4">
            <a:extLst>
              <a:ext uri="{FF2B5EF4-FFF2-40B4-BE49-F238E27FC236}">
                <a16:creationId xmlns:a16="http://schemas.microsoft.com/office/drawing/2014/main" id="{F653E657-08EC-364A-AD6A-DCC7F8826383}"/>
              </a:ext>
            </a:extLst>
          </p:cNvPr>
          <p:cNvSpPr/>
          <p:nvPr/>
        </p:nvSpPr>
        <p:spPr>
          <a:xfrm>
            <a:off x="1143000" y="6336926"/>
            <a:ext cx="7543800" cy="215444"/>
          </a:xfrm>
          <a:prstGeom prst="rect">
            <a:avLst/>
          </a:prstGeom>
        </p:spPr>
        <p:txBody>
          <a:bodyPr wrap="square">
            <a:spAutoFit/>
          </a:bodyPr>
          <a:lstStyle/>
          <a:p>
            <a:r>
              <a:rPr lang="en-US" sz="800" b="0" dirty="0">
                <a:hlinkClick r:id="rId4"/>
              </a:rPr>
              <a:t>https://www.summitllc.us/propensity-score-matching</a:t>
            </a:r>
            <a:endParaRPr lang="en-US" sz="800" b="0" dirty="0"/>
          </a:p>
        </p:txBody>
      </p:sp>
      <p:sp>
        <p:nvSpPr>
          <p:cNvPr id="9" name="Right Brace 8">
            <a:extLst>
              <a:ext uri="{FF2B5EF4-FFF2-40B4-BE49-F238E27FC236}">
                <a16:creationId xmlns:a16="http://schemas.microsoft.com/office/drawing/2014/main" id="{5A4BF8B1-F605-8A41-B07A-205DC58490DB}"/>
              </a:ext>
            </a:extLst>
          </p:cNvPr>
          <p:cNvSpPr/>
          <p:nvPr/>
        </p:nvSpPr>
        <p:spPr bwMode="auto">
          <a:xfrm rot="5400000">
            <a:off x="4686300" y="4991100"/>
            <a:ext cx="228600" cy="914400"/>
          </a:xfrm>
          <a:prstGeom prst="rightBrace">
            <a:avLst>
              <a:gd name="adj1" fmla="val 29509"/>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0" name="Right Brace 9">
            <a:extLst>
              <a:ext uri="{FF2B5EF4-FFF2-40B4-BE49-F238E27FC236}">
                <a16:creationId xmlns:a16="http://schemas.microsoft.com/office/drawing/2014/main" id="{2C1A3A06-02CF-AC46-A0F0-DE60CAAA2A47}"/>
              </a:ext>
            </a:extLst>
          </p:cNvPr>
          <p:cNvSpPr/>
          <p:nvPr/>
        </p:nvSpPr>
        <p:spPr bwMode="auto">
          <a:xfrm rot="5400000">
            <a:off x="6057900" y="4991100"/>
            <a:ext cx="228600" cy="914400"/>
          </a:xfrm>
          <a:prstGeom prst="rightBrace">
            <a:avLst>
              <a:gd name="adj1" fmla="val 29509"/>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ight Brace 10">
            <a:extLst>
              <a:ext uri="{FF2B5EF4-FFF2-40B4-BE49-F238E27FC236}">
                <a16:creationId xmlns:a16="http://schemas.microsoft.com/office/drawing/2014/main" id="{909E03F2-5766-6645-BEBE-FBCAF284C21C}"/>
              </a:ext>
            </a:extLst>
          </p:cNvPr>
          <p:cNvSpPr/>
          <p:nvPr/>
        </p:nvSpPr>
        <p:spPr bwMode="auto">
          <a:xfrm rot="5400000">
            <a:off x="3390900" y="4991100"/>
            <a:ext cx="228600" cy="914400"/>
          </a:xfrm>
          <a:prstGeom prst="rightBrace">
            <a:avLst>
              <a:gd name="adj1" fmla="val 29509"/>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F07614D5-4BF8-4344-A6A2-0C73371E6822}"/>
              </a:ext>
            </a:extLst>
          </p:cNvPr>
          <p:cNvSpPr txBox="1"/>
          <p:nvPr/>
        </p:nvSpPr>
        <p:spPr>
          <a:xfrm>
            <a:off x="4953000" y="5562600"/>
            <a:ext cx="3962400" cy="646331"/>
          </a:xfrm>
          <a:prstGeom prst="rect">
            <a:avLst/>
          </a:prstGeom>
          <a:noFill/>
        </p:spPr>
        <p:txBody>
          <a:bodyPr wrap="square" rtlCol="0">
            <a:spAutoFit/>
          </a:bodyPr>
          <a:lstStyle/>
          <a:p>
            <a:r>
              <a:rPr lang="en-US" dirty="0">
                <a:solidFill>
                  <a:srgbClr val="FF0000"/>
                </a:solidFill>
              </a:rPr>
              <a:t>match subjects based on propensity scores strata</a:t>
            </a:r>
          </a:p>
        </p:txBody>
      </p:sp>
    </p:spTree>
    <p:extLst>
      <p:ext uri="{BB962C8B-B14F-4D97-AF65-F5344CB8AC3E}">
        <p14:creationId xmlns:p14="http://schemas.microsoft.com/office/powerpoint/2010/main" val="23371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7543800" cy="1295400"/>
          </a:xfrm>
        </p:spPr>
        <p:txBody>
          <a:bodyPr/>
          <a:lstStyle/>
          <a:p>
            <a:pPr eaLnBrk="1" hangingPunct="1"/>
            <a:r>
              <a:rPr lang="en-US" altLang="en-US" dirty="0"/>
              <a:t>Propensity score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sz="3200" dirty="0"/>
              <a:t>Often divide propensity scores into quintiles in order to adjust. </a:t>
            </a:r>
            <a:endParaRPr lang="en-US" altLang="en-US" dirty="0"/>
          </a:p>
          <a:p>
            <a:pPr eaLnBrk="1" hangingPunct="1"/>
            <a:r>
              <a:rPr lang="en-US" altLang="en-US" dirty="0"/>
              <a:t>For example, bin the propensity scores into five equal categories using a Bin Node (bin method = Tiles (equal count), quintiles ) and then use a logistic regression node (for a binary outcome) or a linear regression model node (for a numeric outcome).</a:t>
            </a:r>
          </a:p>
          <a:p>
            <a:pPr eaLnBrk="1" hangingPunct="1"/>
            <a:r>
              <a:rPr lang="en-US" altLang="en-US" dirty="0"/>
              <a:t>The only predictors are the propensity score bins (as a nominal variable) and treatment.</a:t>
            </a:r>
          </a:p>
          <a:p>
            <a:pPr marL="0" indent="0" eaLnBrk="1" hangingPunct="1">
              <a:buNone/>
            </a:pPr>
            <a:r>
              <a:rPr lang="en-US" altLang="en-US" dirty="0"/>
              <a:t>  </a:t>
            </a:r>
          </a:p>
        </p:txBody>
      </p:sp>
    </p:spTree>
    <p:extLst>
      <p:ext uri="{BB962C8B-B14F-4D97-AF65-F5344CB8AC3E}">
        <p14:creationId xmlns:p14="http://schemas.microsoft.com/office/powerpoint/2010/main" val="2066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Propensity score example</a:t>
            </a:r>
          </a:p>
        </p:txBody>
      </p:sp>
      <p:sp>
        <p:nvSpPr>
          <p:cNvPr id="17411"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SzPct val="150000"/>
              <a:buNone/>
            </a:pPr>
            <a:r>
              <a:rPr lang="en-US" altLang="en-US" dirty="0"/>
              <a:t>I have posted an example Orange workflow example and dataset on the website. </a:t>
            </a:r>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close up of a map&#10;&#10;Description automatically generated">
            <a:extLst>
              <a:ext uri="{FF2B5EF4-FFF2-40B4-BE49-F238E27FC236}">
                <a16:creationId xmlns:a16="http://schemas.microsoft.com/office/drawing/2014/main" id="{4289F656-BC6E-C94F-A3A8-D18215FD5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514600"/>
            <a:ext cx="7086600" cy="4155598"/>
          </a:xfrm>
          <a:prstGeom prst="rect">
            <a:avLst/>
          </a:prstGeom>
        </p:spPr>
      </p:pic>
    </p:spTree>
    <p:extLst>
      <p:ext uri="{BB962C8B-B14F-4D97-AF65-F5344CB8AC3E}">
        <p14:creationId xmlns:p14="http://schemas.microsoft.com/office/powerpoint/2010/main" val="271006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Potential outcomes estimation</a:t>
            </a:r>
          </a:p>
        </p:txBody>
      </p:sp>
      <p:pic>
        <p:nvPicPr>
          <p:cNvPr id="3379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49"/>
          <a:stretch/>
        </p:blipFill>
        <p:spPr bwMode="auto">
          <a:xfrm>
            <a:off x="43934" y="1447800"/>
            <a:ext cx="7957066"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1495" name="Line 7"/>
          <p:cNvSpPr>
            <a:spLocks noChangeShapeType="1"/>
          </p:cNvSpPr>
          <p:nvPr/>
        </p:nvSpPr>
        <p:spPr bwMode="auto">
          <a:xfrm>
            <a:off x="1752600" y="3581400"/>
            <a:ext cx="0" cy="762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p:cNvSpPr txBox="1">
            <a:spLocks noChangeArrowheads="1"/>
          </p:cNvSpPr>
          <p:nvPr/>
        </p:nvSpPr>
        <p:spPr bwMode="auto">
          <a:xfrm>
            <a:off x="3200400" y="3962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dirty="0"/>
              <a:t>Predicted causal effect for a </a:t>
            </a:r>
            <a:r>
              <a:rPr lang="en-US" altLang="en-US" dirty="0" err="1"/>
              <a:t>trt</a:t>
            </a:r>
            <a:r>
              <a:rPr lang="en-US" altLang="en-US" dirty="0"/>
              <a:t> subject</a:t>
            </a:r>
          </a:p>
        </p:txBody>
      </p:sp>
      <p:sp>
        <p:nvSpPr>
          <p:cNvPr id="831498" name="Line 10"/>
          <p:cNvSpPr>
            <a:spLocks noChangeShapeType="1"/>
          </p:cNvSpPr>
          <p:nvPr/>
        </p:nvSpPr>
        <p:spPr bwMode="auto">
          <a:xfrm>
            <a:off x="5943600" y="2514600"/>
            <a:ext cx="0" cy="304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Text Box 12"/>
          <p:cNvSpPr txBox="1">
            <a:spLocks noChangeArrowheads="1"/>
          </p:cNvSpPr>
          <p:nvPr/>
        </p:nvSpPr>
        <p:spPr bwMode="auto">
          <a:xfrm>
            <a:off x="3200400" y="42672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ACE estimated to be 1.2 (CI 0.4, 2.1)</a:t>
            </a:r>
          </a:p>
        </p:txBody>
      </p:sp>
      <p:sp>
        <p:nvSpPr>
          <p:cNvPr id="831502" name="Text Box 14"/>
          <p:cNvSpPr txBox="1">
            <a:spLocks noChangeArrowheads="1"/>
          </p:cNvSpPr>
          <p:nvPr/>
        </p:nvSpPr>
        <p:spPr bwMode="auto">
          <a:xfrm>
            <a:off x="4191000" y="3581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dirty="0"/>
              <a:t>Predicted causal effect for a </a:t>
            </a:r>
            <a:r>
              <a:rPr lang="en-US" altLang="en-US" dirty="0" err="1"/>
              <a:t>ctl</a:t>
            </a:r>
            <a:r>
              <a:rPr lang="en-US" altLang="en-US" dirty="0"/>
              <a:t> subject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1CCEAA-3F7E-D240-8DB1-27796D7BC045}"/>
                  </a:ext>
                </a:extLst>
              </p:cNvPr>
              <p:cNvSpPr txBox="1"/>
              <p:nvPr/>
            </p:nvSpPr>
            <p:spPr>
              <a:xfrm rot="16200000">
                <a:off x="-723900" y="3496747"/>
                <a:ext cx="1905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𝑩𝑫𝑰</m:t>
                      </m:r>
                    </m:oMath>
                  </m:oMathPara>
                </a14:m>
                <a:endParaRPr lang="en-US" dirty="0"/>
              </a:p>
            </p:txBody>
          </p:sp>
        </mc:Choice>
        <mc:Fallback xmlns="">
          <p:sp>
            <p:nvSpPr>
              <p:cNvPr id="10" name="TextBox 9">
                <a:extLst>
                  <a:ext uri="{FF2B5EF4-FFF2-40B4-BE49-F238E27FC236}">
                    <a16:creationId xmlns:a16="http://schemas.microsoft.com/office/drawing/2014/main" id="{DD1CCEAA-3F7E-D240-8DB1-27796D7BC045}"/>
                  </a:ext>
                </a:extLst>
              </p:cNvPr>
              <p:cNvSpPr txBox="1">
                <a:spLocks noRot="1" noChangeAspect="1" noMove="1" noResize="1" noEditPoints="1" noAdjustHandles="1" noChangeArrowheads="1" noChangeShapeType="1" noTextEdit="1"/>
              </p:cNvSpPr>
              <p:nvPr/>
            </p:nvSpPr>
            <p:spPr>
              <a:xfrm rot="16200000">
                <a:off x="-723900" y="3496747"/>
                <a:ext cx="1905000" cy="369332"/>
              </a:xfrm>
              <a:prstGeom prst="rect">
                <a:avLst/>
              </a:prstGeom>
              <a:blipFill>
                <a:blip r:embed="rId4"/>
                <a:stretch>
                  <a:fillRect r="-1612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1496"/>
                                        </p:tgtEl>
                                        <p:attrNameLst>
                                          <p:attrName>style.visibility</p:attrName>
                                        </p:attrNameLst>
                                      </p:cBhvr>
                                      <p:to>
                                        <p:strVal val="visible"/>
                                      </p:to>
                                    </p:set>
                                    <p:animEffect transition="in" filter="fade">
                                      <p:cBhvr>
                                        <p:cTn id="7" dur="500"/>
                                        <p:tgtEl>
                                          <p:spTgt spid="8314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1495"/>
                                        </p:tgtEl>
                                        <p:attrNameLst>
                                          <p:attrName>style.visibility</p:attrName>
                                        </p:attrNameLst>
                                      </p:cBhvr>
                                      <p:to>
                                        <p:strVal val="visible"/>
                                      </p:to>
                                    </p:set>
                                    <p:animEffect transition="in" filter="fade">
                                      <p:cBhvr>
                                        <p:cTn id="10" dur="500"/>
                                        <p:tgtEl>
                                          <p:spTgt spid="831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831495"/>
                                        </p:tgtEl>
                                      </p:cBhvr>
                                    </p:animEffect>
                                    <p:set>
                                      <p:cBhvr>
                                        <p:cTn id="15" dur="1" fill="hold">
                                          <p:stCondLst>
                                            <p:cond delay="499"/>
                                          </p:stCondLst>
                                        </p:cTn>
                                        <p:tgtEl>
                                          <p:spTgt spid="83149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31498"/>
                                        </p:tgtEl>
                                        <p:attrNameLst>
                                          <p:attrName>style.visibility</p:attrName>
                                        </p:attrNameLst>
                                      </p:cBhvr>
                                      <p:to>
                                        <p:strVal val="visible"/>
                                      </p:to>
                                    </p:set>
                                    <p:animEffect transition="in" filter="fade">
                                      <p:cBhvr>
                                        <p:cTn id="18" dur="500"/>
                                        <p:tgtEl>
                                          <p:spTgt spid="8314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1502"/>
                                        </p:tgtEl>
                                        <p:attrNameLst>
                                          <p:attrName>style.visibility</p:attrName>
                                        </p:attrNameLst>
                                      </p:cBhvr>
                                      <p:to>
                                        <p:strVal val="visible"/>
                                      </p:to>
                                    </p:set>
                                    <p:animEffect transition="in" filter="fade">
                                      <p:cBhvr>
                                        <p:cTn id="21" dur="500"/>
                                        <p:tgtEl>
                                          <p:spTgt spid="831502"/>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8314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31500"/>
                                        </p:tgtEl>
                                        <p:attrNameLst>
                                          <p:attrName>style.visibility</p:attrName>
                                        </p:attrNameLst>
                                      </p:cBhvr>
                                      <p:to>
                                        <p:strVal val="visible"/>
                                      </p:to>
                                    </p:set>
                                    <p:animEffect transition="in" filter="fade">
                                      <p:cBhvr>
                                        <p:cTn id="28" dur="500"/>
                                        <p:tgtEl>
                                          <p:spTgt spid="831500"/>
                                        </p:tgtEl>
                                      </p:cBhvr>
                                    </p:animEffect>
                                  </p:childTnLst>
                                </p:cTn>
                              </p:par>
                              <p:par>
                                <p:cTn id="29" presetID="10" presetClass="exit" presetSubtype="0" fill="hold" grpId="1" nodeType="withEffect">
                                  <p:stCondLst>
                                    <p:cond delay="0"/>
                                  </p:stCondLst>
                                  <p:childTnLst>
                                    <p:animEffect transition="out" filter="fade">
                                      <p:cBhvr>
                                        <p:cTn id="30" dur="500"/>
                                        <p:tgtEl>
                                          <p:spTgt spid="831498"/>
                                        </p:tgtEl>
                                      </p:cBhvr>
                                    </p:animEffect>
                                    <p:set>
                                      <p:cBhvr>
                                        <p:cTn id="31" dur="1" fill="hold">
                                          <p:stCondLst>
                                            <p:cond delay="499"/>
                                          </p:stCondLst>
                                        </p:cTn>
                                        <p:tgtEl>
                                          <p:spTgt spid="83149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31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5" grpId="0" animBg="1"/>
      <p:bldP spid="831495" grpId="1" animBg="1"/>
      <p:bldP spid="831496" grpId="0"/>
      <p:bldP spid="831496" grpId="1"/>
      <p:bldP spid="831498" grpId="0" animBg="1"/>
      <p:bldP spid="831498" grpId="1" animBg="1"/>
      <p:bldP spid="831502" grpId="0"/>
      <p:bldP spid="83150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2" name="Content Placeholder 1"/>
          <p:cNvSpPr>
            <a:spLocks noGrp="1"/>
          </p:cNvSpPr>
          <p:nvPr>
            <p:ph idx="1"/>
          </p:nvPr>
        </p:nvSpPr>
        <p:spPr>
          <a:xfrm>
            <a:off x="457200" y="1524000"/>
            <a:ext cx="8229600" cy="4411662"/>
          </a:xfrm>
        </p:spPr>
        <p:txBody>
          <a:bodyPr/>
          <a:lstStyle/>
          <a:p>
            <a:r>
              <a:rPr lang="en-US" dirty="0"/>
              <a:t>Create duplicate rows of data with the treatment assignment switched and missing outcome data:</a:t>
            </a:r>
          </a:p>
        </p:txBody>
      </p:sp>
      <p:graphicFrame>
        <p:nvGraphicFramePr>
          <p:cNvPr id="4" name="Object 3"/>
          <p:cNvGraphicFramePr>
            <a:graphicFrameLocks noChangeAspect="1"/>
          </p:cNvGraphicFramePr>
          <p:nvPr/>
        </p:nvGraphicFramePr>
        <p:xfrm>
          <a:off x="533400" y="3048000"/>
          <a:ext cx="8153400" cy="3306579"/>
        </p:xfrm>
        <a:graphic>
          <a:graphicData uri="http://schemas.openxmlformats.org/presentationml/2006/ole">
            <mc:AlternateContent xmlns:mc="http://schemas.openxmlformats.org/markup-compatibility/2006">
              <mc:Choice xmlns:v="urn:schemas-microsoft-com:vml" Requires="v">
                <p:oleObj spid="_x0000_s3104" name="Worksheet" r:id="rId4" imgW="3663903" imgH="1485900" progId="Excel.Sheet.12">
                  <p:embed/>
                </p:oleObj>
              </mc:Choice>
              <mc:Fallback>
                <p:oleObj name="Worksheet" r:id="rId4" imgW="3663903" imgH="1485900" progId="Excel.Sheet.12">
                  <p:embed/>
                  <p:pic>
                    <p:nvPicPr>
                      <p:cNvPr id="4" name="Object 3"/>
                      <p:cNvPicPr/>
                      <p:nvPr/>
                    </p:nvPicPr>
                    <p:blipFill>
                      <a:blip r:embed="rId5"/>
                      <a:stretch>
                        <a:fillRect/>
                      </a:stretch>
                    </p:blipFill>
                    <p:spPr>
                      <a:xfrm>
                        <a:off x="533400" y="3048000"/>
                        <a:ext cx="8153400" cy="3306579"/>
                      </a:xfrm>
                      <a:prstGeom prst="rect">
                        <a:avLst/>
                      </a:prstGeom>
                    </p:spPr>
                  </p:pic>
                </p:oleObj>
              </mc:Fallback>
            </mc:AlternateContent>
          </a:graphicData>
        </a:graphic>
      </p:graphicFrame>
    </p:spTree>
    <p:extLst>
      <p:ext uri="{BB962C8B-B14F-4D97-AF65-F5344CB8AC3E}">
        <p14:creationId xmlns:p14="http://schemas.microsoft.com/office/powerpoint/2010/main" val="223884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2" name="Content Placeholder 1"/>
          <p:cNvSpPr>
            <a:spLocks noGrp="1"/>
          </p:cNvSpPr>
          <p:nvPr>
            <p:ph idx="1"/>
          </p:nvPr>
        </p:nvSpPr>
        <p:spPr>
          <a:xfrm>
            <a:off x="457200" y="1524000"/>
            <a:ext cx="8229600" cy="4411662"/>
          </a:xfrm>
        </p:spPr>
        <p:txBody>
          <a:bodyPr/>
          <a:lstStyle/>
          <a:p>
            <a:r>
              <a:rPr lang="en-US" dirty="0"/>
              <a:t>Want to end up with a predicted outcome under treatment and under control:</a:t>
            </a:r>
          </a:p>
        </p:txBody>
      </p:sp>
      <p:graphicFrame>
        <p:nvGraphicFramePr>
          <p:cNvPr id="3" name="Object 2"/>
          <p:cNvGraphicFramePr>
            <a:graphicFrameLocks noChangeAspect="1"/>
          </p:cNvGraphicFramePr>
          <p:nvPr/>
        </p:nvGraphicFramePr>
        <p:xfrm>
          <a:off x="304800" y="2743200"/>
          <a:ext cx="8464731" cy="2057400"/>
        </p:xfrm>
        <a:graphic>
          <a:graphicData uri="http://schemas.openxmlformats.org/presentationml/2006/ole">
            <mc:AlternateContent xmlns:mc="http://schemas.openxmlformats.org/markup-compatibility/2006">
              <mc:Choice xmlns:v="urn:schemas-microsoft-com:vml" Requires="v">
                <p:oleObj spid="_x0000_s4128" name="Worksheet" r:id="rId4" imgW="4572090" imgH="1111320" progId="Excel.Sheet.12">
                  <p:embed/>
                </p:oleObj>
              </mc:Choice>
              <mc:Fallback>
                <p:oleObj name="Worksheet" r:id="rId4" imgW="4572090" imgH="1111320" progId="Excel.Sheet.12">
                  <p:embed/>
                  <p:pic>
                    <p:nvPicPr>
                      <p:cNvPr id="3" name="Object 2"/>
                      <p:cNvPicPr/>
                      <p:nvPr/>
                    </p:nvPicPr>
                    <p:blipFill>
                      <a:blip r:embed="rId5"/>
                      <a:stretch>
                        <a:fillRect/>
                      </a:stretch>
                    </p:blipFill>
                    <p:spPr>
                      <a:xfrm>
                        <a:off x="304800" y="2743200"/>
                        <a:ext cx="8464731" cy="2057400"/>
                      </a:xfrm>
                      <a:prstGeom prst="rect">
                        <a:avLst/>
                      </a:prstGeom>
                    </p:spPr>
                  </p:pic>
                </p:oleObj>
              </mc:Fallback>
            </mc:AlternateContent>
          </a:graphicData>
        </a:graphic>
      </p:graphicFrame>
    </p:spTree>
    <p:extLst>
      <p:ext uri="{BB962C8B-B14F-4D97-AF65-F5344CB8AC3E}">
        <p14:creationId xmlns:p14="http://schemas.microsoft.com/office/powerpoint/2010/main" val="261757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a:t>Read the data using a File widget</a:t>
            </a:r>
          </a:p>
          <a:p>
            <a:pPr eaLnBrk="1" hangingPunct="1"/>
            <a:r>
              <a:rPr lang="en-US" altLang="en-US" dirty="0"/>
              <a:t>Read in a duplicate version of the data using another File widget.  In this part of the stream, switch the coding of treatment and control and recode the outcome variable to missing. </a:t>
            </a:r>
          </a:p>
          <a:p>
            <a:pPr eaLnBrk="1" hangingPunct="1"/>
            <a:r>
              <a:rPr lang="en-US" altLang="en-US" i="1" dirty="0"/>
              <a:t>Concatenate</a:t>
            </a:r>
            <a:r>
              <a:rPr lang="en-US" altLang="en-US" dirty="0"/>
              <a:t> the duplicate data to the original data.  So now the dataset is twice as large as the original and has a copy of every person under control and under treatment (though only one of them has the outcome – the other is missing). </a:t>
            </a:r>
          </a:p>
          <a:p>
            <a:pPr marL="0" indent="0" eaLnBrk="1" hangingPunct="1">
              <a:buNone/>
            </a:pPr>
            <a:r>
              <a:rPr lang="en-US" altLang="en-US" dirty="0"/>
              <a:t>  </a:t>
            </a:r>
          </a:p>
        </p:txBody>
      </p:sp>
    </p:spTree>
    <p:extLst>
      <p:ext uri="{BB962C8B-B14F-4D97-AF65-F5344CB8AC3E}">
        <p14:creationId xmlns:p14="http://schemas.microsoft.com/office/powerpoint/2010/main" val="61543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a:t>Separate the data into data for the treatment group and control groups.</a:t>
            </a:r>
          </a:p>
          <a:p>
            <a:pPr eaLnBrk="1" hangingPunct="1"/>
            <a:r>
              <a:rPr lang="en-US" altLang="en-US" dirty="0"/>
              <a:t>Fit your favorite machine learning method to predict the outcome in the treatment group and do the same for the control group. This will give predictions for the data that were missing previously.</a:t>
            </a:r>
          </a:p>
          <a:p>
            <a:pPr eaLnBrk="1" hangingPunct="1"/>
            <a:r>
              <a:rPr lang="en-US" altLang="en-US" i="1" dirty="0"/>
              <a:t>Merge</a:t>
            </a:r>
            <a:r>
              <a:rPr lang="en-US" altLang="en-US" dirty="0"/>
              <a:t> the datasets together so everyone has a predicted outcome under the treatment and under the control conditions.  </a:t>
            </a:r>
          </a:p>
          <a:p>
            <a:pPr eaLnBrk="1" hangingPunct="1"/>
            <a:endParaRPr lang="en-US" altLang="en-US" i="1" dirty="0"/>
          </a:p>
          <a:p>
            <a:pPr eaLnBrk="1" hangingPunct="1"/>
            <a:endParaRPr lang="en-US" altLang="en-US" i="1" dirty="0"/>
          </a:p>
          <a:p>
            <a:pPr marL="0" indent="0" eaLnBrk="1" hangingPunct="1">
              <a:buNone/>
            </a:pPr>
            <a:r>
              <a:rPr lang="en-US" altLang="en-US" dirty="0"/>
              <a:t>  </a:t>
            </a:r>
          </a:p>
        </p:txBody>
      </p:sp>
    </p:spTree>
    <p:extLst>
      <p:ext uri="{BB962C8B-B14F-4D97-AF65-F5344CB8AC3E}">
        <p14:creationId xmlns:p14="http://schemas.microsoft.com/office/powerpoint/2010/main" val="409794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a:t>Average all the differences between the under-treatment and under-control conditions to estimate the average causal effect (ACE).</a:t>
            </a:r>
          </a:p>
          <a:p>
            <a:pPr eaLnBrk="1" hangingPunct="1"/>
            <a:r>
              <a:rPr lang="en-US" altLang="en-US" dirty="0"/>
              <a:t>Or the ACE in different subgroups.  </a:t>
            </a:r>
          </a:p>
          <a:p>
            <a:pPr marL="0" indent="0" eaLnBrk="1" hangingPunct="1">
              <a:buNone/>
            </a:pPr>
            <a:endParaRPr lang="en-US" altLang="en-US" i="1" dirty="0"/>
          </a:p>
          <a:p>
            <a:pPr eaLnBrk="1" hangingPunct="1"/>
            <a:endParaRPr lang="en-US" altLang="en-US" i="1" dirty="0"/>
          </a:p>
          <a:p>
            <a:pPr marL="0" indent="0" eaLnBrk="1" hangingPunct="1">
              <a:buNone/>
            </a:pPr>
            <a:r>
              <a:rPr lang="en-US" altLang="en-US" dirty="0"/>
              <a:t>  </a:t>
            </a:r>
          </a:p>
        </p:txBody>
      </p:sp>
    </p:spTree>
    <p:extLst>
      <p:ext uri="{BB962C8B-B14F-4D97-AF65-F5344CB8AC3E}">
        <p14:creationId xmlns:p14="http://schemas.microsoft.com/office/powerpoint/2010/main" val="89819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a:t>I have posted an example Orange workflow and dataset on the website illustrating the idea for this and the next section (subgroup analysis).</a:t>
            </a:r>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close up of a map&#10;&#10;Description automatically generated">
            <a:extLst>
              <a:ext uri="{FF2B5EF4-FFF2-40B4-BE49-F238E27FC236}">
                <a16:creationId xmlns:a16="http://schemas.microsoft.com/office/drawing/2014/main" id="{D6F9E2F0-E639-0046-8617-8C2B053F5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743200"/>
            <a:ext cx="4961998" cy="3842004"/>
          </a:xfrm>
          <a:prstGeom prst="rect">
            <a:avLst/>
          </a:prstGeom>
        </p:spPr>
      </p:pic>
    </p:spTree>
    <p:extLst>
      <p:ext uri="{BB962C8B-B14F-4D97-AF65-F5344CB8AC3E}">
        <p14:creationId xmlns:p14="http://schemas.microsoft.com/office/powerpoint/2010/main" val="205377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EB6E-B42A-864D-BFC4-39309A12C27F}"/>
              </a:ext>
            </a:extLst>
          </p:cNvPr>
          <p:cNvSpPr>
            <a:spLocks noGrp="1"/>
          </p:cNvSpPr>
          <p:nvPr>
            <p:ph type="title"/>
          </p:nvPr>
        </p:nvSpPr>
        <p:spPr>
          <a:xfrm>
            <a:off x="24063" y="-568325"/>
            <a:ext cx="7543800" cy="1295400"/>
          </a:xfrm>
        </p:spPr>
        <p:txBody>
          <a:bodyPr/>
          <a:lstStyle/>
          <a:p>
            <a:r>
              <a:rPr lang="en-US" dirty="0"/>
              <a:t>Review</a:t>
            </a:r>
          </a:p>
        </p:txBody>
      </p:sp>
      <p:sp>
        <p:nvSpPr>
          <p:cNvPr id="5" name="Content Placeholder 4">
            <a:extLst>
              <a:ext uri="{FF2B5EF4-FFF2-40B4-BE49-F238E27FC236}">
                <a16:creationId xmlns:a16="http://schemas.microsoft.com/office/drawing/2014/main" id="{ACDB850D-9877-8340-AD7F-3CBF2F0D88E6}"/>
              </a:ext>
            </a:extLst>
          </p:cNvPr>
          <p:cNvSpPr>
            <a:spLocks noGrp="1"/>
          </p:cNvSpPr>
          <p:nvPr>
            <p:ph sz="half" idx="1"/>
          </p:nvPr>
        </p:nvSpPr>
        <p:spPr>
          <a:xfrm>
            <a:off x="40105" y="729833"/>
            <a:ext cx="4038600" cy="4411662"/>
          </a:xfrm>
        </p:spPr>
        <p:txBody>
          <a:bodyPr/>
          <a:lstStyle/>
          <a:p>
            <a:pPr marL="0" indent="0">
              <a:buNone/>
            </a:pPr>
            <a:r>
              <a:rPr lang="en-US" u="sng" dirty="0"/>
              <a:t>Clustering</a:t>
            </a:r>
          </a:p>
          <a:p>
            <a:pPr marL="514350" indent="-514350">
              <a:buAutoNum type="arabicPeriod"/>
            </a:pPr>
            <a:r>
              <a:rPr lang="en-US" dirty="0"/>
              <a:t>k-means</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err="1"/>
              <a:t>heirarchical</a:t>
            </a:r>
            <a:r>
              <a:rPr lang="en-US" dirty="0"/>
              <a:t> </a:t>
            </a:r>
          </a:p>
        </p:txBody>
      </p:sp>
      <p:sp>
        <p:nvSpPr>
          <p:cNvPr id="6" name="Content Placeholder 5">
            <a:extLst>
              <a:ext uri="{FF2B5EF4-FFF2-40B4-BE49-F238E27FC236}">
                <a16:creationId xmlns:a16="http://schemas.microsoft.com/office/drawing/2014/main" id="{692F96FC-C466-5640-BB4C-C7B6F59CDC7F}"/>
              </a:ext>
            </a:extLst>
          </p:cNvPr>
          <p:cNvSpPr>
            <a:spLocks noGrp="1"/>
          </p:cNvSpPr>
          <p:nvPr>
            <p:ph sz="half" idx="2"/>
          </p:nvPr>
        </p:nvSpPr>
        <p:spPr>
          <a:xfrm>
            <a:off x="4094747" y="729833"/>
            <a:ext cx="4038600" cy="4411662"/>
          </a:xfrm>
        </p:spPr>
        <p:txBody>
          <a:bodyPr/>
          <a:lstStyle/>
          <a:p>
            <a:pPr marL="0" indent="0">
              <a:buNone/>
            </a:pPr>
            <a:r>
              <a:rPr lang="en-US" u="sng" dirty="0"/>
              <a:t>Dimension Reduction</a:t>
            </a:r>
          </a:p>
          <a:p>
            <a:pPr marL="514350" indent="-514350">
              <a:buFont typeface="+mj-lt"/>
              <a:buAutoNum type="arabicPeriod" startAt="3"/>
            </a:pPr>
            <a:r>
              <a:rPr lang="en-US" dirty="0"/>
              <a:t>PCA</a:t>
            </a:r>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r>
              <a:rPr lang="en-US" dirty="0"/>
              <a:t>t-SNE</a:t>
            </a:r>
          </a:p>
        </p:txBody>
      </p:sp>
      <p:pic>
        <p:nvPicPr>
          <p:cNvPr id="8" name="Picture 7">
            <a:extLst>
              <a:ext uri="{FF2B5EF4-FFF2-40B4-BE49-F238E27FC236}">
                <a16:creationId xmlns:a16="http://schemas.microsoft.com/office/drawing/2014/main" id="{BA9FD64A-CE24-BD43-B82D-E81D96E6DB09}"/>
              </a:ext>
            </a:extLst>
          </p:cNvPr>
          <p:cNvPicPr>
            <a:picLocks noChangeAspect="1"/>
          </p:cNvPicPr>
          <p:nvPr/>
        </p:nvPicPr>
        <p:blipFill>
          <a:blip r:embed="rId2"/>
          <a:stretch>
            <a:fillRect/>
          </a:stretch>
        </p:blipFill>
        <p:spPr>
          <a:xfrm>
            <a:off x="40105" y="4900945"/>
            <a:ext cx="3903900" cy="1878510"/>
          </a:xfrm>
          <a:prstGeom prst="rect">
            <a:avLst/>
          </a:prstGeom>
        </p:spPr>
      </p:pic>
      <p:pic>
        <p:nvPicPr>
          <p:cNvPr id="9" name="Picture 8">
            <a:extLst>
              <a:ext uri="{FF2B5EF4-FFF2-40B4-BE49-F238E27FC236}">
                <a16:creationId xmlns:a16="http://schemas.microsoft.com/office/drawing/2014/main" id="{95EB4905-9750-2247-9D42-79B50DC9E449}"/>
              </a:ext>
            </a:extLst>
          </p:cNvPr>
          <p:cNvPicPr>
            <a:picLocks noChangeAspect="1"/>
          </p:cNvPicPr>
          <p:nvPr/>
        </p:nvPicPr>
        <p:blipFill rotWithShape="1">
          <a:blip r:embed="rId3"/>
          <a:srcRect l="1974" t="30905"/>
          <a:stretch/>
        </p:blipFill>
        <p:spPr>
          <a:xfrm>
            <a:off x="228600" y="1770473"/>
            <a:ext cx="3715405" cy="1929969"/>
          </a:xfrm>
          <a:prstGeom prst="rect">
            <a:avLst/>
          </a:prstGeom>
        </p:spPr>
      </p:pic>
      <p:pic>
        <p:nvPicPr>
          <p:cNvPr id="10" name="Picture 9">
            <a:extLst>
              <a:ext uri="{FF2B5EF4-FFF2-40B4-BE49-F238E27FC236}">
                <a16:creationId xmlns:a16="http://schemas.microsoft.com/office/drawing/2014/main" id="{148CE950-B208-AE4E-B951-DE4C8DFEDEC3}"/>
              </a:ext>
            </a:extLst>
          </p:cNvPr>
          <p:cNvPicPr>
            <a:picLocks noChangeAspect="1"/>
          </p:cNvPicPr>
          <p:nvPr/>
        </p:nvPicPr>
        <p:blipFill>
          <a:blip r:embed="rId4"/>
          <a:stretch>
            <a:fillRect/>
          </a:stretch>
        </p:blipFill>
        <p:spPr>
          <a:xfrm>
            <a:off x="4584032" y="1905000"/>
            <a:ext cx="4094563" cy="260510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D545241F-BF68-1A43-AD58-9F6E26D9DF07}"/>
              </a:ext>
            </a:extLst>
          </p:cNvPr>
          <p:cNvPicPr>
            <a:picLocks noChangeAspect="1"/>
          </p:cNvPicPr>
          <p:nvPr/>
        </p:nvPicPr>
        <p:blipFill>
          <a:blip r:embed="rId5"/>
          <a:stretch>
            <a:fillRect/>
          </a:stretch>
        </p:blipFill>
        <p:spPr>
          <a:xfrm>
            <a:off x="5791267" y="4739406"/>
            <a:ext cx="2887328" cy="2201588"/>
          </a:xfrm>
          <a:prstGeom prst="rect">
            <a:avLst/>
          </a:prstGeom>
        </p:spPr>
      </p:pic>
    </p:spTree>
    <p:extLst>
      <p:ext uri="{BB962C8B-B14F-4D97-AF65-F5344CB8AC3E}">
        <p14:creationId xmlns:p14="http://schemas.microsoft.com/office/powerpoint/2010/main" val="299195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a:t>Looks complicated, but let’s break it down.</a:t>
            </a:r>
          </a:p>
          <a:p>
            <a:pPr marL="0" indent="0" eaLnBrk="1" hangingPunct="1">
              <a:buSzPct val="150000"/>
              <a:buNone/>
            </a:pPr>
            <a:r>
              <a:rPr lang="en-US" altLang="en-US" dirty="0"/>
              <a:t>1. Create duplicate records</a:t>
            </a:r>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picture containing text, map&#10;&#10;Description automatically generated">
            <a:extLst>
              <a:ext uri="{FF2B5EF4-FFF2-40B4-BE49-F238E27FC236}">
                <a16:creationId xmlns:a16="http://schemas.microsoft.com/office/drawing/2014/main" id="{58663559-EF5A-474D-82BC-36B24790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658" y="2667000"/>
            <a:ext cx="5766683" cy="3310326"/>
          </a:xfrm>
          <a:prstGeom prst="rect">
            <a:avLst/>
          </a:prstGeom>
        </p:spPr>
      </p:pic>
    </p:spTree>
    <p:extLst>
      <p:ext uri="{BB962C8B-B14F-4D97-AF65-F5344CB8AC3E}">
        <p14:creationId xmlns:p14="http://schemas.microsoft.com/office/powerpoint/2010/main" val="224537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a:t>Looks complicated, but let’s look at the steps.</a:t>
            </a:r>
          </a:p>
          <a:p>
            <a:pPr marL="0" indent="0" eaLnBrk="1" hangingPunct="1">
              <a:buSzPct val="150000"/>
              <a:buNone/>
            </a:pPr>
            <a:r>
              <a:rPr lang="en-US" altLang="en-US" dirty="0"/>
              <a:t>2. Estimate effects in treatment and control</a:t>
            </a:r>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r>
              <a:rPr lang="en-US" altLang="en-US" dirty="0"/>
              <a:t>3. (Next) Use potential outcomes to get ACE</a:t>
            </a:r>
          </a:p>
          <a:p>
            <a:pPr marL="0" indent="0" eaLnBrk="1" hangingPunct="1">
              <a:buSzPct val="150000"/>
              <a:buNone/>
            </a:pPr>
            <a:endParaRPr lang="en-US" altLang="en-US" dirty="0"/>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picture containing text, map&#10;&#10;Description automatically generated">
            <a:extLst>
              <a:ext uri="{FF2B5EF4-FFF2-40B4-BE49-F238E27FC236}">
                <a16:creationId xmlns:a16="http://schemas.microsoft.com/office/drawing/2014/main" id="{FD77FDB7-1D67-2549-8545-E014F4FCB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414" y="2438400"/>
            <a:ext cx="4345371" cy="3429000"/>
          </a:xfrm>
          <a:prstGeom prst="rect">
            <a:avLst/>
          </a:prstGeom>
        </p:spPr>
      </p:pic>
    </p:spTree>
    <p:extLst>
      <p:ext uri="{BB962C8B-B14F-4D97-AF65-F5344CB8AC3E}">
        <p14:creationId xmlns:p14="http://schemas.microsoft.com/office/powerpoint/2010/main" val="100646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304800" y="1524000"/>
            <a:ext cx="8305800" cy="4876800"/>
          </a:xfrm>
        </p:spPr>
        <p:txBody>
          <a:bodyPr/>
          <a:lstStyle/>
          <a:p>
            <a:pPr marL="0" indent="0" eaLnBrk="1" hangingPunct="1">
              <a:buNone/>
            </a:pPr>
            <a:r>
              <a:rPr lang="en-US" altLang="en-US" dirty="0"/>
              <a:t>Issues</a:t>
            </a:r>
          </a:p>
          <a:p>
            <a:pPr eaLnBrk="1" hangingPunct="1"/>
            <a:r>
              <a:rPr lang="en-US" altLang="en-US" dirty="0"/>
              <a:t>(+) Can use flexible models in each condition to help avoid issues with incorrectly specifying the model.</a:t>
            </a:r>
          </a:p>
          <a:p>
            <a:pPr eaLnBrk="1" hangingPunct="1"/>
            <a:r>
              <a:rPr lang="en-US" altLang="en-US" dirty="0"/>
              <a:t>(-) Requires large sample sizes in treatment and in control groups.</a:t>
            </a:r>
          </a:p>
          <a:p>
            <a:pPr eaLnBrk="1" hangingPunct="1"/>
            <a:r>
              <a:rPr lang="en-US" altLang="en-US" dirty="0"/>
              <a:t>(0) Does not solve the problem of “unmeasured confounders”.  Not surprisingly, you can only adjust for measured quantities.   </a:t>
            </a:r>
          </a:p>
          <a:p>
            <a:pPr eaLnBrk="1" hangingPunct="1"/>
            <a:endParaRPr lang="en-US" altLang="en-US" i="1" dirty="0"/>
          </a:p>
          <a:p>
            <a:pPr eaLnBrk="1" hangingPunct="1"/>
            <a:endParaRPr lang="en-US" altLang="en-US" i="1" dirty="0"/>
          </a:p>
          <a:p>
            <a:pPr marL="0" indent="0" eaLnBrk="1" hangingPunct="1">
              <a:buNone/>
            </a:pPr>
            <a:r>
              <a:rPr lang="en-US" altLang="en-US" dirty="0"/>
              <a:t>  </a:t>
            </a:r>
          </a:p>
        </p:txBody>
      </p:sp>
    </p:spTree>
    <p:extLst>
      <p:ext uri="{BB962C8B-B14F-4D97-AF65-F5344CB8AC3E}">
        <p14:creationId xmlns:p14="http://schemas.microsoft.com/office/powerpoint/2010/main" val="384530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8"/>
            <a:ext cx="8382000" cy="1401762"/>
          </a:xfrm>
        </p:spPr>
        <p:txBody>
          <a:bodyPr/>
          <a:lstStyle/>
          <a:p>
            <a:pPr eaLnBrk="1" hangingPunct="1"/>
            <a:r>
              <a:rPr lang="en-US" altLang="en-US" dirty="0"/>
              <a:t>Potential outcomes vs propensity score adjustment</a:t>
            </a:r>
          </a:p>
        </p:txBody>
      </p:sp>
      <p:sp>
        <p:nvSpPr>
          <p:cNvPr id="34819" name="Rectangle 3"/>
          <p:cNvSpPr>
            <a:spLocks noGrp="1" noChangeArrowheads="1"/>
          </p:cNvSpPr>
          <p:nvPr>
            <p:ph type="body" idx="1"/>
          </p:nvPr>
        </p:nvSpPr>
        <p:spPr>
          <a:xfrm>
            <a:off x="268941" y="990600"/>
            <a:ext cx="8305800" cy="4876800"/>
          </a:xfrm>
        </p:spPr>
        <p:txBody>
          <a:bodyPr/>
          <a:lstStyle/>
          <a:p>
            <a:pPr marL="0" indent="0" eaLnBrk="1" hangingPunct="1">
              <a:buNone/>
            </a:pPr>
            <a:endParaRPr lang="en-US" altLang="en-US" dirty="0"/>
          </a:p>
          <a:p>
            <a:pPr eaLnBrk="1" hangingPunct="1"/>
            <a:r>
              <a:rPr lang="en-US" altLang="en-US" dirty="0"/>
              <a:t>Potential outcomes: try to </a:t>
            </a:r>
            <a:r>
              <a:rPr lang="en-US" altLang="en-US" b="1" dirty="0"/>
              <a:t>estimate</a:t>
            </a:r>
            <a:r>
              <a:rPr lang="en-US" altLang="en-US" dirty="0"/>
              <a:t> the potential outcome using supervised learning</a:t>
            </a:r>
          </a:p>
          <a:p>
            <a:pPr eaLnBrk="1" hangingPunct="1"/>
            <a:r>
              <a:rPr lang="en-US" altLang="en-US" dirty="0"/>
              <a:t>Propensity score adjustment: try to construct </a:t>
            </a:r>
            <a:r>
              <a:rPr lang="en-US" altLang="en-US" b="1" dirty="0"/>
              <a:t>balanced</a:t>
            </a:r>
            <a:r>
              <a:rPr lang="en-US" altLang="en-US" dirty="0"/>
              <a:t> groups</a:t>
            </a:r>
          </a:p>
          <a:p>
            <a:pPr eaLnBrk="1" hangingPunct="1"/>
            <a:r>
              <a:rPr lang="en-US" altLang="en-US" u="sng" dirty="0"/>
              <a:t>Both rely on models!!! (not a silver bullet)</a:t>
            </a:r>
          </a:p>
          <a:p>
            <a:pPr eaLnBrk="1" hangingPunct="1"/>
            <a:r>
              <a:rPr lang="en-US" altLang="en-US" dirty="0"/>
              <a:t>Can be used alone or in tandem (“doubly robust”)</a:t>
            </a:r>
          </a:p>
          <a:p>
            <a:pPr eaLnBrk="1" hangingPunct="1"/>
            <a:r>
              <a:rPr lang="en-US" altLang="en-US" dirty="0"/>
              <a:t>Neither helps us extrapolate to samples that do not represent the training data</a:t>
            </a:r>
          </a:p>
          <a:p>
            <a:pPr marL="0" indent="0" eaLnBrk="1" hangingPunct="1">
              <a:buNone/>
            </a:pPr>
            <a:r>
              <a:rPr lang="en-US" altLang="en-US" dirty="0"/>
              <a:t>  </a:t>
            </a:r>
          </a:p>
        </p:txBody>
      </p:sp>
    </p:spTree>
    <p:extLst>
      <p:ext uri="{BB962C8B-B14F-4D97-AF65-F5344CB8AC3E}">
        <p14:creationId xmlns:p14="http://schemas.microsoft.com/office/powerpoint/2010/main" val="406638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0" name="Group 20"/>
          <p:cNvGrpSpPr>
            <a:grpSpLocks/>
          </p:cNvGrpSpPr>
          <p:nvPr/>
        </p:nvGrpSpPr>
        <p:grpSpPr bwMode="auto">
          <a:xfrm>
            <a:off x="1752600" y="1524000"/>
            <a:ext cx="6172200" cy="3962400"/>
            <a:chOff x="1104" y="960"/>
            <a:chExt cx="3888" cy="2496"/>
          </a:xfrm>
        </p:grpSpPr>
        <p:sp>
          <p:nvSpPr>
            <p:cNvPr id="51202" name="Line 2"/>
            <p:cNvSpPr>
              <a:spLocks noChangeShapeType="1"/>
            </p:cNvSpPr>
            <p:nvPr/>
          </p:nvSpPr>
          <p:spPr bwMode="auto">
            <a:xfrm>
              <a:off x="1728" y="960"/>
              <a:ext cx="20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7" name="Line 7"/>
            <p:cNvSpPr>
              <a:spLocks noChangeShapeType="1"/>
            </p:cNvSpPr>
            <p:nvPr/>
          </p:nvSpPr>
          <p:spPr bwMode="auto">
            <a:xfrm>
              <a:off x="1728" y="960"/>
              <a:ext cx="0" cy="9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8" name="Line 8"/>
            <p:cNvSpPr>
              <a:spLocks noChangeShapeType="1"/>
            </p:cNvSpPr>
            <p:nvPr/>
          </p:nvSpPr>
          <p:spPr bwMode="auto">
            <a:xfrm>
              <a:off x="3744" y="960"/>
              <a:ext cx="0" cy="9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9" name="Line 9"/>
            <p:cNvSpPr>
              <a:spLocks noChangeShapeType="1"/>
            </p:cNvSpPr>
            <p:nvPr/>
          </p:nvSpPr>
          <p:spPr bwMode="auto">
            <a:xfrm>
              <a:off x="1104" y="1920"/>
              <a:ext cx="1344"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0" name="Line 10"/>
            <p:cNvSpPr>
              <a:spLocks noChangeShapeType="1"/>
            </p:cNvSpPr>
            <p:nvPr/>
          </p:nvSpPr>
          <p:spPr bwMode="auto">
            <a:xfrm>
              <a:off x="2976" y="1920"/>
              <a:ext cx="148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1" name="Line 11"/>
            <p:cNvSpPr>
              <a:spLocks noChangeShapeType="1"/>
            </p:cNvSpPr>
            <p:nvPr/>
          </p:nvSpPr>
          <p:spPr bwMode="auto">
            <a:xfrm>
              <a:off x="1104" y="192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2" name="Line 12"/>
            <p:cNvSpPr>
              <a:spLocks noChangeShapeType="1"/>
            </p:cNvSpPr>
            <p:nvPr/>
          </p:nvSpPr>
          <p:spPr bwMode="auto">
            <a:xfrm>
              <a:off x="2448" y="192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3" name="Line 13"/>
            <p:cNvSpPr>
              <a:spLocks noChangeShapeType="1"/>
            </p:cNvSpPr>
            <p:nvPr/>
          </p:nvSpPr>
          <p:spPr bwMode="auto">
            <a:xfrm>
              <a:off x="2976" y="1920"/>
              <a:ext cx="0" cy="153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4" name="Line 14"/>
            <p:cNvSpPr>
              <a:spLocks noChangeShapeType="1"/>
            </p:cNvSpPr>
            <p:nvPr/>
          </p:nvSpPr>
          <p:spPr bwMode="auto">
            <a:xfrm>
              <a:off x="4464" y="1920"/>
              <a:ext cx="0" cy="7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5" name="Line 15"/>
            <p:cNvSpPr>
              <a:spLocks noChangeShapeType="1"/>
            </p:cNvSpPr>
            <p:nvPr/>
          </p:nvSpPr>
          <p:spPr bwMode="auto">
            <a:xfrm>
              <a:off x="4272" y="2640"/>
              <a:ext cx="72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6" name="Line 16"/>
            <p:cNvSpPr>
              <a:spLocks noChangeShapeType="1"/>
            </p:cNvSpPr>
            <p:nvPr/>
          </p:nvSpPr>
          <p:spPr bwMode="auto">
            <a:xfrm>
              <a:off x="4272" y="264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7" name="Line 17"/>
            <p:cNvSpPr>
              <a:spLocks noChangeShapeType="1"/>
            </p:cNvSpPr>
            <p:nvPr/>
          </p:nvSpPr>
          <p:spPr bwMode="auto">
            <a:xfrm>
              <a:off x="4992" y="264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1221" name="Text Box 21"/>
          <p:cNvSpPr txBox="1">
            <a:spLocks noChangeArrowheads="1"/>
          </p:cNvSpPr>
          <p:nvPr/>
        </p:nvSpPr>
        <p:spPr bwMode="auto">
          <a:xfrm>
            <a:off x="1006244" y="4387334"/>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Large effect</a:t>
            </a:r>
          </a:p>
        </p:txBody>
      </p:sp>
      <p:sp>
        <p:nvSpPr>
          <p:cNvPr id="51222" name="Text Box 22"/>
          <p:cNvSpPr txBox="1">
            <a:spLocks noChangeArrowheads="1"/>
          </p:cNvSpPr>
          <p:nvPr/>
        </p:nvSpPr>
        <p:spPr bwMode="auto">
          <a:xfrm>
            <a:off x="3076063" y="4343400"/>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Small effect</a:t>
            </a:r>
          </a:p>
        </p:txBody>
      </p:sp>
      <p:sp>
        <p:nvSpPr>
          <p:cNvPr id="51224" name="Text Box 24"/>
          <p:cNvSpPr txBox="1">
            <a:spLocks noChangeArrowheads="1"/>
          </p:cNvSpPr>
          <p:nvPr/>
        </p:nvSpPr>
        <p:spPr bwMode="auto">
          <a:xfrm>
            <a:off x="5979674" y="5562600"/>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Small effect</a:t>
            </a:r>
          </a:p>
        </p:txBody>
      </p:sp>
      <p:sp>
        <p:nvSpPr>
          <p:cNvPr id="51225" name="Text Box 25"/>
          <p:cNvSpPr txBox="1">
            <a:spLocks noChangeArrowheads="1"/>
          </p:cNvSpPr>
          <p:nvPr/>
        </p:nvSpPr>
        <p:spPr bwMode="auto">
          <a:xfrm>
            <a:off x="7534398" y="5578475"/>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Small effect</a:t>
            </a:r>
          </a:p>
        </p:txBody>
      </p:sp>
      <p:sp>
        <p:nvSpPr>
          <p:cNvPr id="51226" name="Text Box 26"/>
          <p:cNvSpPr txBox="1">
            <a:spLocks noChangeArrowheads="1"/>
          </p:cNvSpPr>
          <p:nvPr/>
        </p:nvSpPr>
        <p:spPr bwMode="auto">
          <a:xfrm>
            <a:off x="3276600" y="990600"/>
            <a:ext cx="1906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 Systolic BP &gt; 140?</a:t>
            </a:r>
          </a:p>
        </p:txBody>
      </p:sp>
      <p:sp>
        <p:nvSpPr>
          <p:cNvPr id="51227" name="Text Box 27"/>
          <p:cNvSpPr txBox="1">
            <a:spLocks noChangeArrowheads="1"/>
          </p:cNvSpPr>
          <p:nvPr/>
        </p:nvSpPr>
        <p:spPr bwMode="auto">
          <a:xfrm>
            <a:off x="6019800" y="2438400"/>
            <a:ext cx="12025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LDL &gt; 190?</a:t>
            </a:r>
          </a:p>
        </p:txBody>
      </p:sp>
      <p:sp>
        <p:nvSpPr>
          <p:cNvPr id="51228" name="Line 28"/>
          <p:cNvSpPr>
            <a:spLocks noChangeShapeType="1"/>
          </p:cNvSpPr>
          <p:nvPr/>
        </p:nvSpPr>
        <p:spPr bwMode="auto">
          <a:xfrm>
            <a:off x="4267200" y="1447800"/>
            <a:ext cx="0" cy="228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9" name="Text Box 29"/>
          <p:cNvSpPr txBox="1">
            <a:spLocks noChangeArrowheads="1"/>
          </p:cNvSpPr>
          <p:nvPr/>
        </p:nvSpPr>
        <p:spPr bwMode="auto">
          <a:xfrm>
            <a:off x="3701256" y="1565381"/>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No       Yes</a:t>
            </a:r>
          </a:p>
        </p:txBody>
      </p:sp>
      <p:sp>
        <p:nvSpPr>
          <p:cNvPr id="51232" name="Text Box 32"/>
          <p:cNvSpPr txBox="1">
            <a:spLocks noChangeArrowheads="1"/>
          </p:cNvSpPr>
          <p:nvPr/>
        </p:nvSpPr>
        <p:spPr bwMode="auto">
          <a:xfrm>
            <a:off x="1386509" y="2146637"/>
            <a:ext cx="14709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Exercise &lt; 2 times per week</a:t>
            </a:r>
          </a:p>
        </p:txBody>
      </p:sp>
      <p:sp>
        <p:nvSpPr>
          <p:cNvPr id="51233" name="Text Box 33"/>
          <p:cNvSpPr txBox="1">
            <a:spLocks noChangeArrowheads="1"/>
          </p:cNvSpPr>
          <p:nvPr/>
        </p:nvSpPr>
        <p:spPr bwMode="auto">
          <a:xfrm>
            <a:off x="7113589" y="3544669"/>
            <a:ext cx="162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Alcohol &gt; 2 units/day?</a:t>
            </a:r>
          </a:p>
        </p:txBody>
      </p:sp>
      <p:sp>
        <p:nvSpPr>
          <p:cNvPr id="49" name="Title 1"/>
          <p:cNvSpPr txBox="1">
            <a:spLocks/>
          </p:cNvSpPr>
          <p:nvPr/>
        </p:nvSpPr>
        <p:spPr>
          <a:xfrm>
            <a:off x="228602" y="143151"/>
            <a:ext cx="8610598" cy="850730"/>
          </a:xfrm>
          <a:prstGeom prst="rect">
            <a:avLst/>
          </a:prstGeom>
        </p:spPr>
        <p:txBody>
          <a:bodyPr>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Subgroup analysis: decision tree</a:t>
            </a:r>
          </a:p>
        </p:txBody>
      </p:sp>
      <p:sp>
        <p:nvSpPr>
          <p:cNvPr id="32" name="Text Box 22">
            <a:extLst>
              <a:ext uri="{FF2B5EF4-FFF2-40B4-BE49-F238E27FC236}">
                <a16:creationId xmlns:a16="http://schemas.microsoft.com/office/drawing/2014/main" id="{7FB7DC1B-C9EF-4941-889C-268F856F90A2}"/>
              </a:ext>
            </a:extLst>
          </p:cNvPr>
          <p:cNvSpPr txBox="1">
            <a:spLocks noChangeArrowheads="1"/>
          </p:cNvSpPr>
          <p:nvPr/>
        </p:nvSpPr>
        <p:spPr bwMode="auto">
          <a:xfrm>
            <a:off x="3954610" y="5567548"/>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Large effect</a:t>
            </a:r>
          </a:p>
        </p:txBody>
      </p:sp>
    </p:spTree>
    <p:extLst>
      <p:ext uri="{BB962C8B-B14F-4D97-AF65-F5344CB8AC3E}">
        <p14:creationId xmlns:p14="http://schemas.microsoft.com/office/powerpoint/2010/main" val="136203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1236"/>
            <a:ext cx="7543800" cy="609600"/>
          </a:xfrm>
        </p:spPr>
        <p:txBody>
          <a:bodyPr/>
          <a:lstStyle/>
          <a:p>
            <a:pPr eaLnBrk="1" hangingPunct="1"/>
            <a:r>
              <a:rPr lang="en-US" altLang="en-US" dirty="0"/>
              <a:t>Summary</a:t>
            </a:r>
          </a:p>
        </p:txBody>
      </p:sp>
      <p:sp>
        <p:nvSpPr>
          <p:cNvPr id="4099" name="Rectangle 3"/>
          <p:cNvSpPr>
            <a:spLocks noGrp="1" noChangeArrowheads="1"/>
          </p:cNvSpPr>
          <p:nvPr>
            <p:ph type="body" idx="1"/>
          </p:nvPr>
        </p:nvSpPr>
        <p:spPr>
          <a:xfrm>
            <a:off x="457200" y="602105"/>
            <a:ext cx="7391400" cy="5029200"/>
          </a:xfrm>
        </p:spPr>
        <p:txBody>
          <a:bodyPr/>
          <a:lstStyle/>
          <a:p>
            <a:pPr lvl="0"/>
            <a:r>
              <a:rPr lang="en-US" sz="2800" dirty="0"/>
              <a:t>Distinguish questions by whether they can be answered by prediction only or require more detailed analysis.</a:t>
            </a:r>
          </a:p>
          <a:p>
            <a:pPr lvl="1"/>
            <a:r>
              <a:rPr lang="en-US" sz="2400" dirty="0"/>
              <a:t>effect, intervention = causal, </a:t>
            </a:r>
          </a:p>
          <a:p>
            <a:pPr lvl="1"/>
            <a:r>
              <a:rPr lang="en-US" sz="2400" dirty="0"/>
              <a:t>estimate, association</a:t>
            </a:r>
            <a:r>
              <a:rPr lang="en-US" sz="2400"/>
              <a:t>, correlation </a:t>
            </a:r>
            <a:r>
              <a:rPr lang="en-US" sz="2400" dirty="0"/>
              <a:t>= prediction</a:t>
            </a:r>
          </a:p>
          <a:p>
            <a:pPr lvl="0"/>
            <a:r>
              <a:rPr lang="en-US" sz="2800" dirty="0"/>
              <a:t>Machine learning methods are not designed for drawing causal conclusions.</a:t>
            </a:r>
          </a:p>
          <a:p>
            <a:pPr lvl="0"/>
            <a:r>
              <a:rPr lang="en-US" sz="2800" dirty="0"/>
              <a:t>However, </a:t>
            </a:r>
            <a:r>
              <a:rPr lang="en-US" sz="2800" i="1" dirty="0"/>
              <a:t>aspects of </a:t>
            </a:r>
            <a:r>
              <a:rPr lang="en-US" sz="2800" dirty="0"/>
              <a:t>causal analyses may be prediction problems for which we can use the methods in the class</a:t>
            </a:r>
            <a:endParaRPr lang="en-US" sz="2000" dirty="0"/>
          </a:p>
          <a:p>
            <a:pPr lvl="1"/>
            <a:r>
              <a:rPr lang="en-US" sz="2400" dirty="0"/>
              <a:t>Estimating propensity scores and predicting potential outcomes (e.g. regression estimation)</a:t>
            </a:r>
          </a:p>
          <a:p>
            <a:pPr lvl="1"/>
            <a:r>
              <a:rPr lang="en-US" sz="2400" dirty="0"/>
              <a:t>Identifying subgroups on the basis of different estimated treatment effects</a:t>
            </a:r>
          </a:p>
        </p:txBody>
      </p:sp>
    </p:spTree>
    <p:extLst>
      <p:ext uri="{BB962C8B-B14F-4D97-AF65-F5344CB8AC3E}">
        <p14:creationId xmlns:p14="http://schemas.microsoft.com/office/powerpoint/2010/main" val="185927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a:t>Introduction:  prediction versus causation</a:t>
            </a:r>
          </a:p>
          <a:p>
            <a:pPr lvl="0"/>
            <a:r>
              <a:rPr lang="en-US" sz="2800" dirty="0"/>
              <a:t>Causal methods in (very) brief</a:t>
            </a:r>
          </a:p>
          <a:p>
            <a:pPr lvl="0"/>
            <a:r>
              <a:rPr lang="en-US" sz="2800" dirty="0"/>
              <a:t>Some uses of big data and machine learning in causal inference</a:t>
            </a:r>
          </a:p>
          <a:p>
            <a:pPr lvl="0"/>
            <a:r>
              <a:rPr lang="en-US" sz="2800" dirty="0"/>
              <a:t>Summary</a:t>
            </a:r>
          </a:p>
        </p:txBody>
      </p:sp>
    </p:spTree>
    <p:extLst>
      <p:ext uri="{BB962C8B-B14F-4D97-AF65-F5344CB8AC3E}">
        <p14:creationId xmlns:p14="http://schemas.microsoft.com/office/powerpoint/2010/main" val="331590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a:t>Prediction versus causality</a:t>
            </a:r>
          </a:p>
        </p:txBody>
      </p:sp>
      <p:sp>
        <p:nvSpPr>
          <p:cNvPr id="728067" name="Rectangle 1027"/>
          <p:cNvSpPr>
            <a:spLocks noGrp="1" noChangeArrowheads="1"/>
          </p:cNvSpPr>
          <p:nvPr>
            <p:ph type="body" idx="1"/>
          </p:nvPr>
        </p:nvSpPr>
        <p:spPr>
          <a:xfrm>
            <a:off x="457200" y="1524000"/>
            <a:ext cx="8534400" cy="5211762"/>
          </a:xfrm>
        </p:spPr>
        <p:txBody>
          <a:bodyPr/>
          <a:lstStyle/>
          <a:p>
            <a:pPr>
              <a:lnSpc>
                <a:spcPct val="90000"/>
              </a:lnSpc>
              <a:buSzTx/>
              <a:buFont typeface="Wingdings" panose="05000000000000000000" pitchFamily="2" charset="2"/>
              <a:buChar char=""/>
            </a:pPr>
            <a:r>
              <a:rPr lang="en-US" dirty="0"/>
              <a:t>Data-mining and machine learning algorithms are only based on associations. </a:t>
            </a:r>
          </a:p>
          <a:p>
            <a:pPr>
              <a:lnSpc>
                <a:spcPct val="90000"/>
              </a:lnSpc>
              <a:buSzTx/>
              <a:buFont typeface="Wingdings" panose="05000000000000000000" pitchFamily="2" charset="2"/>
              <a:buChar char=""/>
            </a:pPr>
            <a:r>
              <a:rPr lang="en-US" dirty="0"/>
              <a:t>Often interested in causation, i.e., understand the cause of illness or develop interventions that cause improvement.</a:t>
            </a:r>
          </a:p>
          <a:p>
            <a:pPr>
              <a:lnSpc>
                <a:spcPct val="90000"/>
              </a:lnSpc>
              <a:buSzTx/>
              <a:buFont typeface="Wingdings" panose="05000000000000000000" pitchFamily="2" charset="2"/>
              <a:buChar char=""/>
            </a:pPr>
            <a:r>
              <a:rPr lang="en-US" dirty="0"/>
              <a:t>Correlation does not imply causation</a:t>
            </a:r>
          </a:p>
          <a:p>
            <a:pPr lvl="1">
              <a:lnSpc>
                <a:spcPct val="90000"/>
              </a:lnSpc>
              <a:buSzTx/>
              <a:buFont typeface="Wingdings" panose="05000000000000000000" pitchFamily="2" charset="2"/>
              <a:buChar char=""/>
            </a:pPr>
            <a:r>
              <a:rPr lang="en-US" dirty="0">
                <a:hlinkClick r:id="rId3"/>
              </a:rPr>
              <a:t>https://www.tylervigen.com/spurious-correlations</a:t>
            </a:r>
            <a:endParaRPr lang="en-US" dirty="0"/>
          </a:p>
          <a:p>
            <a:pPr>
              <a:lnSpc>
                <a:spcPct val="90000"/>
              </a:lnSpc>
              <a:buSzTx/>
              <a:buFont typeface="Wingdings" panose="05000000000000000000" pitchFamily="2" charset="2"/>
              <a:buChar char=""/>
            </a:pPr>
            <a:r>
              <a:rPr lang="en-US" dirty="0"/>
              <a:t>Often senior researchers have lapses and over-interpret correlations causally</a:t>
            </a:r>
          </a:p>
          <a:p>
            <a:pPr>
              <a:lnSpc>
                <a:spcPct val="90000"/>
              </a:lnSpc>
              <a:buSzTx/>
              <a:buFont typeface="Wingdings" panose="05000000000000000000" pitchFamily="2" charset="2"/>
              <a:buChar char=""/>
            </a:pPr>
            <a:r>
              <a:rPr lang="en-US" dirty="0"/>
              <a:t>The (social) media frequently confuses causation and correlation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576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 calcmode="lin" valueType="num">
                                      <p:cBhvr additive="base">
                                        <p:cTn id="7" dur="500" fill="hold"/>
                                        <p:tgtEl>
                                          <p:spTgt spid="7280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1" end="1"/>
                                            </p:txEl>
                                          </p:spTgt>
                                        </p:tgtEl>
                                        <p:attrNameLst>
                                          <p:attrName>style.visibility</p:attrName>
                                        </p:attrNameLst>
                                      </p:cBhvr>
                                      <p:to>
                                        <p:strVal val="visible"/>
                                      </p:to>
                                    </p:set>
                                    <p:anim calcmode="lin" valueType="num">
                                      <p:cBhvr additive="base">
                                        <p:cTn id="13"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2" end="2"/>
                                            </p:txEl>
                                          </p:spTgt>
                                        </p:tgtEl>
                                        <p:attrNameLst>
                                          <p:attrName>style.visibility</p:attrName>
                                        </p:attrNameLst>
                                      </p:cBhvr>
                                      <p:to>
                                        <p:strVal val="visible"/>
                                      </p:to>
                                    </p:set>
                                    <p:anim calcmode="lin" valueType="num">
                                      <p:cBhvr additive="base">
                                        <p:cTn id="19"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8067">
                                            <p:txEl>
                                              <p:pRg st="3" end="3"/>
                                            </p:txEl>
                                          </p:spTgt>
                                        </p:tgtEl>
                                        <p:attrNameLst>
                                          <p:attrName>style.visibility</p:attrName>
                                        </p:attrNameLst>
                                      </p:cBhvr>
                                      <p:to>
                                        <p:strVal val="visible"/>
                                      </p:to>
                                    </p:set>
                                    <p:anim calcmode="lin" valueType="num">
                                      <p:cBhvr additive="base">
                                        <p:cTn id="25"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8067">
                                            <p:txEl>
                                              <p:pRg st="4" end="4"/>
                                            </p:txEl>
                                          </p:spTgt>
                                        </p:tgtEl>
                                        <p:attrNameLst>
                                          <p:attrName>style.visibility</p:attrName>
                                        </p:attrNameLst>
                                      </p:cBhvr>
                                      <p:to>
                                        <p:strVal val="visible"/>
                                      </p:to>
                                    </p:set>
                                    <p:anim calcmode="lin" valueType="num">
                                      <p:cBhvr additive="base">
                                        <p:cTn id="31"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28067">
                                            <p:txEl>
                                              <p:pRg st="5" end="5"/>
                                            </p:txEl>
                                          </p:spTgt>
                                        </p:tgtEl>
                                        <p:attrNameLst>
                                          <p:attrName>style.visibility</p:attrName>
                                        </p:attrNameLst>
                                      </p:cBhvr>
                                      <p:to>
                                        <p:strVal val="visible"/>
                                      </p:to>
                                    </p:set>
                                    <p:anim calcmode="lin" valueType="num">
                                      <p:cBhvr additive="base">
                                        <p:cTn id="37" dur="500" fill="hold"/>
                                        <p:tgtEl>
                                          <p:spTgt spid="7280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280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a:t>Causal inference – the 5¢ tour</a:t>
            </a:r>
          </a:p>
        </p:txBody>
      </p:sp>
      <p:sp>
        <p:nvSpPr>
          <p:cNvPr id="4" name="TextBox 3"/>
          <p:cNvSpPr txBox="1"/>
          <p:nvPr/>
        </p:nvSpPr>
        <p:spPr>
          <a:xfrm>
            <a:off x="3810000" y="5899284"/>
            <a:ext cx="4876800" cy="369332"/>
          </a:xfrm>
          <a:prstGeom prst="rect">
            <a:avLst/>
          </a:prstGeom>
          <a:noFill/>
        </p:spPr>
        <p:txBody>
          <a:bodyPr wrap="square" rtlCol="0">
            <a:spAutoFit/>
          </a:bodyPr>
          <a:lstStyle/>
          <a:p>
            <a:r>
              <a:rPr lang="en-US" b="0" dirty="0"/>
              <a:t>Adapted from Newman, et al Pediatrics, 2016</a:t>
            </a:r>
          </a:p>
        </p:txBody>
      </p:sp>
      <p:grpSp>
        <p:nvGrpSpPr>
          <p:cNvPr id="5" name="Group 4"/>
          <p:cNvGrpSpPr/>
          <p:nvPr/>
        </p:nvGrpSpPr>
        <p:grpSpPr>
          <a:xfrm>
            <a:off x="3287484" y="1676400"/>
            <a:ext cx="1828800" cy="1484531"/>
            <a:chOff x="3287484" y="1676400"/>
            <a:chExt cx="1828800" cy="1484531"/>
          </a:xfrm>
        </p:grpSpPr>
        <p:sp>
          <p:nvSpPr>
            <p:cNvPr id="2" name="Oval 1"/>
            <p:cNvSpPr/>
            <p:nvPr/>
          </p:nvSpPr>
          <p:spPr bwMode="auto">
            <a:xfrm>
              <a:off x="3733800" y="1676400"/>
              <a:ext cx="838200" cy="609600"/>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extBox 2"/>
            <p:cNvSpPr txBox="1"/>
            <p:nvPr/>
          </p:nvSpPr>
          <p:spPr>
            <a:xfrm>
              <a:off x="3287484" y="2514600"/>
              <a:ext cx="1828800" cy="646331"/>
            </a:xfrm>
            <a:prstGeom prst="rect">
              <a:avLst/>
            </a:prstGeom>
            <a:noFill/>
          </p:spPr>
          <p:txBody>
            <a:bodyPr wrap="square" rtlCol="0">
              <a:spAutoFit/>
            </a:bodyPr>
            <a:lstStyle/>
            <a:p>
              <a:r>
                <a:rPr lang="en-US" dirty="0"/>
                <a:t>Down’s syndrome</a:t>
              </a:r>
            </a:p>
          </p:txBody>
        </p:sp>
      </p:grpSp>
      <p:grpSp>
        <p:nvGrpSpPr>
          <p:cNvPr id="11" name="Group 10"/>
          <p:cNvGrpSpPr/>
          <p:nvPr/>
        </p:nvGrpSpPr>
        <p:grpSpPr>
          <a:xfrm>
            <a:off x="1219200" y="4399205"/>
            <a:ext cx="1828800" cy="1207532"/>
            <a:chOff x="3287484" y="1676400"/>
            <a:chExt cx="1828800" cy="1207532"/>
          </a:xfrm>
        </p:grpSpPr>
        <p:sp>
          <p:nvSpPr>
            <p:cNvPr id="12" name="Oval 11"/>
            <p:cNvSpPr/>
            <p:nvPr/>
          </p:nvSpPr>
          <p:spPr bwMode="auto">
            <a:xfrm>
              <a:off x="3733800" y="1676400"/>
              <a:ext cx="838200" cy="609600"/>
            </a:xfrm>
            <a:prstGeom prst="ellipse">
              <a:avLst/>
            </a:prstGeom>
            <a:solidFill>
              <a:srgbClr val="99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p:cNvSpPr txBox="1"/>
            <p:nvPr/>
          </p:nvSpPr>
          <p:spPr>
            <a:xfrm>
              <a:off x="3287484" y="2514600"/>
              <a:ext cx="1828800" cy="369332"/>
            </a:xfrm>
            <a:prstGeom prst="rect">
              <a:avLst/>
            </a:prstGeom>
            <a:noFill/>
          </p:spPr>
          <p:txBody>
            <a:bodyPr wrap="square" rtlCol="0">
              <a:spAutoFit/>
            </a:bodyPr>
            <a:lstStyle/>
            <a:p>
              <a:r>
                <a:rPr lang="en-US" dirty="0"/>
                <a:t>Phototherapy</a:t>
              </a:r>
            </a:p>
          </p:txBody>
        </p:sp>
      </p:grpSp>
      <p:grpSp>
        <p:nvGrpSpPr>
          <p:cNvPr id="14" name="Group 13"/>
          <p:cNvGrpSpPr/>
          <p:nvPr/>
        </p:nvGrpSpPr>
        <p:grpSpPr>
          <a:xfrm>
            <a:off x="3902817" y="3381376"/>
            <a:ext cx="1828800" cy="1484531"/>
            <a:chOff x="3287484" y="1676400"/>
            <a:chExt cx="1828800" cy="1484531"/>
          </a:xfrm>
        </p:grpSpPr>
        <p:sp>
          <p:nvSpPr>
            <p:cNvPr id="15" name="Oval 14"/>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TextBox 15"/>
            <p:cNvSpPr txBox="1"/>
            <p:nvPr/>
          </p:nvSpPr>
          <p:spPr>
            <a:xfrm>
              <a:off x="3287484" y="2514600"/>
              <a:ext cx="1828800" cy="646331"/>
            </a:xfrm>
            <a:prstGeom prst="rect">
              <a:avLst/>
            </a:prstGeom>
            <a:noFill/>
          </p:spPr>
          <p:txBody>
            <a:bodyPr wrap="square" rtlCol="0">
              <a:spAutoFit/>
            </a:bodyPr>
            <a:lstStyle/>
            <a:p>
              <a:r>
                <a:rPr lang="en-US" dirty="0"/>
                <a:t>Maximum Bilirubin</a:t>
              </a:r>
            </a:p>
          </p:txBody>
        </p:sp>
      </p:grpSp>
      <p:grpSp>
        <p:nvGrpSpPr>
          <p:cNvPr id="17" name="Group 16"/>
          <p:cNvGrpSpPr/>
          <p:nvPr/>
        </p:nvGrpSpPr>
        <p:grpSpPr>
          <a:xfrm>
            <a:off x="6553200" y="4691752"/>
            <a:ext cx="1828800" cy="1207532"/>
            <a:chOff x="3287484" y="1676400"/>
            <a:chExt cx="1828800" cy="1207532"/>
          </a:xfrm>
        </p:grpSpPr>
        <p:sp>
          <p:nvSpPr>
            <p:cNvPr id="18" name="Oval 17"/>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TextBox 18"/>
            <p:cNvSpPr txBox="1"/>
            <p:nvPr/>
          </p:nvSpPr>
          <p:spPr>
            <a:xfrm>
              <a:off x="3287484" y="2514600"/>
              <a:ext cx="1828800" cy="369332"/>
            </a:xfrm>
            <a:prstGeom prst="rect">
              <a:avLst/>
            </a:prstGeom>
            <a:noFill/>
          </p:spPr>
          <p:txBody>
            <a:bodyPr wrap="square" rtlCol="0">
              <a:spAutoFit/>
            </a:bodyPr>
            <a:lstStyle/>
            <a:p>
              <a:r>
                <a:rPr lang="en-US" dirty="0"/>
                <a:t>Cancer</a:t>
              </a:r>
            </a:p>
          </p:txBody>
        </p:sp>
      </p:grpSp>
      <p:cxnSp>
        <p:nvCxnSpPr>
          <p:cNvPr id="21" name="Straight Arrow Connector 20"/>
          <p:cNvCxnSpPr>
            <a:stCxn id="2" idx="3"/>
          </p:cNvCxnSpPr>
          <p:nvPr/>
        </p:nvCxnSpPr>
        <p:spPr bwMode="auto">
          <a:xfrm flipH="1">
            <a:off x="2286000" y="2196726"/>
            <a:ext cx="1570552" cy="2291753"/>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2" idx="5"/>
            <a:endCxn id="18" idx="1"/>
          </p:cNvCxnSpPr>
          <p:nvPr/>
        </p:nvCxnSpPr>
        <p:spPr bwMode="auto">
          <a:xfrm>
            <a:off x="4449248" y="2196726"/>
            <a:ext cx="2673020" cy="25843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endCxn id="18" idx="2"/>
          </p:cNvCxnSpPr>
          <p:nvPr/>
        </p:nvCxnSpPr>
        <p:spPr bwMode="auto">
          <a:xfrm>
            <a:off x="5187333" y="3810000"/>
            <a:ext cx="1812183" cy="1186552"/>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2" idx="7"/>
            <a:endCxn id="15" idx="2"/>
          </p:cNvCxnSpPr>
          <p:nvPr/>
        </p:nvCxnSpPr>
        <p:spPr bwMode="auto">
          <a:xfrm flipV="1">
            <a:off x="2380964" y="3686176"/>
            <a:ext cx="1968169" cy="802303"/>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2" idx="6"/>
          </p:cNvCxnSpPr>
          <p:nvPr/>
        </p:nvCxnSpPr>
        <p:spPr bwMode="auto">
          <a:xfrm>
            <a:off x="2503716" y="4704005"/>
            <a:ext cx="4561116" cy="438136"/>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632876" y="6421016"/>
            <a:ext cx="4876800" cy="369332"/>
          </a:xfrm>
          <a:prstGeom prst="rect">
            <a:avLst/>
          </a:prstGeom>
          <a:noFill/>
        </p:spPr>
        <p:txBody>
          <a:bodyPr wrap="square" rtlCol="0">
            <a:spAutoFit/>
          </a:bodyPr>
          <a:lstStyle/>
          <a:p>
            <a:r>
              <a:rPr lang="en-US" b="0" dirty="0" err="1"/>
              <a:t>Biostat</a:t>
            </a:r>
            <a:r>
              <a:rPr lang="en-US" b="0" dirty="0"/>
              <a:t> 215 covers these topics in detail</a:t>
            </a:r>
          </a:p>
        </p:txBody>
      </p:sp>
      <p:sp>
        <p:nvSpPr>
          <p:cNvPr id="6" name="TextBox 5">
            <a:extLst>
              <a:ext uri="{FF2B5EF4-FFF2-40B4-BE49-F238E27FC236}">
                <a16:creationId xmlns:a16="http://schemas.microsoft.com/office/drawing/2014/main" id="{15699A84-0368-0C4A-9394-246E445ED1DD}"/>
              </a:ext>
            </a:extLst>
          </p:cNvPr>
          <p:cNvSpPr txBox="1"/>
          <p:nvPr/>
        </p:nvSpPr>
        <p:spPr>
          <a:xfrm>
            <a:off x="3134052" y="1779634"/>
            <a:ext cx="1970316" cy="369332"/>
          </a:xfrm>
          <a:prstGeom prst="rect">
            <a:avLst/>
          </a:prstGeom>
          <a:noFill/>
        </p:spPr>
        <p:txBody>
          <a:bodyPr wrap="square" rtlCol="0">
            <a:spAutoFit/>
          </a:bodyPr>
          <a:lstStyle/>
          <a:p>
            <a:r>
              <a:rPr lang="en-US" dirty="0"/>
              <a:t>CONFOUNDER</a:t>
            </a:r>
          </a:p>
        </p:txBody>
      </p:sp>
      <p:sp>
        <p:nvSpPr>
          <p:cNvPr id="23" name="TextBox 22">
            <a:extLst>
              <a:ext uri="{FF2B5EF4-FFF2-40B4-BE49-F238E27FC236}">
                <a16:creationId xmlns:a16="http://schemas.microsoft.com/office/drawing/2014/main" id="{2FD10CA2-A3FD-F041-9C02-8FAFEB910466}"/>
              </a:ext>
            </a:extLst>
          </p:cNvPr>
          <p:cNvSpPr txBox="1"/>
          <p:nvPr/>
        </p:nvSpPr>
        <p:spPr>
          <a:xfrm>
            <a:off x="1094010" y="4532493"/>
            <a:ext cx="1970316" cy="369332"/>
          </a:xfrm>
          <a:prstGeom prst="rect">
            <a:avLst/>
          </a:prstGeom>
          <a:noFill/>
        </p:spPr>
        <p:txBody>
          <a:bodyPr wrap="square" rtlCol="0">
            <a:spAutoFit/>
          </a:bodyPr>
          <a:lstStyle/>
          <a:p>
            <a:r>
              <a:rPr lang="en-US" dirty="0"/>
              <a:t>RISK FACTOR</a:t>
            </a:r>
          </a:p>
        </p:txBody>
      </p:sp>
      <p:sp>
        <p:nvSpPr>
          <p:cNvPr id="25" name="TextBox 24">
            <a:extLst>
              <a:ext uri="{FF2B5EF4-FFF2-40B4-BE49-F238E27FC236}">
                <a16:creationId xmlns:a16="http://schemas.microsoft.com/office/drawing/2014/main" id="{D3A38F28-CE44-DF4E-A5A7-525C312C9574}"/>
              </a:ext>
            </a:extLst>
          </p:cNvPr>
          <p:cNvSpPr txBox="1"/>
          <p:nvPr/>
        </p:nvSpPr>
        <p:spPr>
          <a:xfrm>
            <a:off x="3815442" y="3533776"/>
            <a:ext cx="1970316" cy="369332"/>
          </a:xfrm>
          <a:prstGeom prst="rect">
            <a:avLst/>
          </a:prstGeom>
          <a:noFill/>
        </p:spPr>
        <p:txBody>
          <a:bodyPr wrap="square" rtlCol="0">
            <a:spAutoFit/>
          </a:bodyPr>
          <a:lstStyle/>
          <a:p>
            <a:r>
              <a:rPr lang="en-US" dirty="0"/>
              <a:t>MEDIATOR</a:t>
            </a:r>
          </a:p>
        </p:txBody>
      </p:sp>
      <p:sp>
        <p:nvSpPr>
          <p:cNvPr id="26" name="TextBox 25">
            <a:extLst>
              <a:ext uri="{FF2B5EF4-FFF2-40B4-BE49-F238E27FC236}">
                <a16:creationId xmlns:a16="http://schemas.microsoft.com/office/drawing/2014/main" id="{325A52BD-C583-8F48-B76A-565722F97670}"/>
              </a:ext>
            </a:extLst>
          </p:cNvPr>
          <p:cNvSpPr txBox="1"/>
          <p:nvPr/>
        </p:nvSpPr>
        <p:spPr>
          <a:xfrm>
            <a:off x="6445417" y="4849009"/>
            <a:ext cx="1970316" cy="369332"/>
          </a:xfrm>
          <a:prstGeom prst="rect">
            <a:avLst/>
          </a:prstGeom>
          <a:noFill/>
        </p:spPr>
        <p:txBody>
          <a:bodyPr wrap="square" rtlCol="0">
            <a:spAutoFit/>
          </a:bodyPr>
          <a:lstStyle/>
          <a:p>
            <a:r>
              <a:rPr lang="en-US" dirty="0"/>
              <a:t>OUTCOME</a:t>
            </a:r>
          </a:p>
        </p:txBody>
      </p:sp>
    </p:spTree>
    <p:extLst>
      <p:ext uri="{BB962C8B-B14F-4D97-AF65-F5344CB8AC3E}">
        <p14:creationId xmlns:p14="http://schemas.microsoft.com/office/powerpoint/2010/main" val="1985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a:t>Which of these are prediction versus causation questions?</a:t>
            </a:r>
          </a:p>
        </p:txBody>
      </p:sp>
      <p:sp>
        <p:nvSpPr>
          <p:cNvPr id="728067" name="Rectangle 1027"/>
          <p:cNvSpPr>
            <a:spLocks noGrp="1" noChangeArrowheads="1"/>
          </p:cNvSpPr>
          <p:nvPr>
            <p:ph type="body" idx="1"/>
          </p:nvPr>
        </p:nvSpPr>
        <p:spPr>
          <a:xfrm>
            <a:off x="457200" y="1719263"/>
            <a:ext cx="8458200" cy="4411662"/>
          </a:xfrm>
        </p:spPr>
        <p:txBody>
          <a:bodyPr/>
          <a:lstStyle/>
          <a:p>
            <a:pPr marL="514350" indent="-514350">
              <a:lnSpc>
                <a:spcPct val="90000"/>
              </a:lnSpc>
              <a:buSzTx/>
              <a:buFont typeface="+mj-lt"/>
              <a:buAutoNum type="arabicPeriod"/>
            </a:pPr>
            <a:r>
              <a:rPr lang="en-US" dirty="0"/>
              <a:t>Effect of </a:t>
            </a:r>
            <a:r>
              <a:rPr lang="en-US" dirty="0" err="1"/>
              <a:t>Abaloparatide</a:t>
            </a:r>
            <a:r>
              <a:rPr lang="en-US" dirty="0"/>
              <a:t> on fractures in postmenopausal women.</a:t>
            </a:r>
          </a:p>
          <a:p>
            <a:pPr marL="514350" indent="-514350">
              <a:lnSpc>
                <a:spcPct val="90000"/>
              </a:lnSpc>
              <a:buSzTx/>
              <a:buFont typeface="+mj-lt"/>
              <a:buAutoNum type="arabicPeriod"/>
            </a:pPr>
            <a:r>
              <a:rPr lang="en-US" dirty="0"/>
              <a:t>Estimating fetal risk of a disease using genetic screening.</a:t>
            </a:r>
          </a:p>
          <a:p>
            <a:pPr marL="514350" indent="-514350">
              <a:lnSpc>
                <a:spcPct val="90000"/>
              </a:lnSpc>
              <a:buSzTx/>
              <a:buFont typeface="+mj-lt"/>
              <a:buAutoNum type="arabicPeriod"/>
            </a:pPr>
            <a:r>
              <a:rPr lang="en-US" dirty="0"/>
              <a:t>Effect of cerebral protection device on brain lesions following aortic valve implantation.</a:t>
            </a:r>
          </a:p>
          <a:p>
            <a:pPr marL="514350" indent="-514350">
              <a:lnSpc>
                <a:spcPct val="90000"/>
              </a:lnSpc>
              <a:buSzTx/>
              <a:buFont typeface="+mj-lt"/>
              <a:buAutoNum type="arabicPeriod"/>
            </a:pPr>
            <a:r>
              <a:rPr lang="en-US" dirty="0"/>
              <a:t>Estimation of temporal trends in preterm birth rates and their association with obstetric interventions.</a:t>
            </a:r>
          </a:p>
          <a:p>
            <a:pPr marL="514350" indent="-514350">
              <a:lnSpc>
                <a:spcPct val="90000"/>
              </a:lnSpc>
              <a:buSzTx/>
              <a:buFont typeface="+mj-lt"/>
              <a:buAutoNum type="arabicPeriod"/>
            </a:pPr>
            <a:r>
              <a:rPr lang="en-US" dirty="0"/>
              <a:t>Survival for children with trisomy 13 and 18.</a:t>
            </a:r>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12743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p:txBody>
          <a:bodyPr/>
          <a:lstStyle/>
          <a:p>
            <a:r>
              <a:rPr lang="en-US" dirty="0"/>
              <a:t>Which of these are </a:t>
            </a:r>
            <a:r>
              <a:rPr lang="en-US" dirty="0">
                <a:solidFill>
                  <a:srgbClr val="00CC00"/>
                </a:solidFill>
              </a:rPr>
              <a:t>prediction</a:t>
            </a:r>
            <a:r>
              <a:rPr lang="en-US" dirty="0"/>
              <a:t> versus </a:t>
            </a:r>
            <a:r>
              <a:rPr lang="en-US" dirty="0">
                <a:solidFill>
                  <a:srgbClr val="0000FF"/>
                </a:solidFill>
              </a:rPr>
              <a:t>causation</a:t>
            </a:r>
            <a:r>
              <a:rPr lang="en-US" dirty="0"/>
              <a:t> questions?</a:t>
            </a:r>
          </a:p>
        </p:txBody>
      </p:sp>
      <p:sp>
        <p:nvSpPr>
          <p:cNvPr id="728067" name="Rectangle 1027"/>
          <p:cNvSpPr>
            <a:spLocks noGrp="1" noChangeArrowheads="1"/>
          </p:cNvSpPr>
          <p:nvPr>
            <p:ph type="body" idx="1"/>
          </p:nvPr>
        </p:nvSpPr>
        <p:spPr>
          <a:xfrm>
            <a:off x="457200" y="1719263"/>
            <a:ext cx="8458200" cy="4411662"/>
          </a:xfrm>
        </p:spPr>
        <p:txBody>
          <a:bodyPr/>
          <a:lstStyle/>
          <a:p>
            <a:pPr marL="514350" indent="-514350">
              <a:lnSpc>
                <a:spcPct val="90000"/>
              </a:lnSpc>
              <a:buSzTx/>
              <a:buFont typeface="+mj-lt"/>
              <a:buAutoNum type="arabicPeriod"/>
            </a:pPr>
            <a:r>
              <a:rPr lang="en-US" dirty="0">
                <a:solidFill>
                  <a:srgbClr val="0000FF"/>
                </a:solidFill>
              </a:rPr>
              <a:t>Effect of </a:t>
            </a:r>
            <a:r>
              <a:rPr lang="en-US" dirty="0" err="1">
                <a:solidFill>
                  <a:srgbClr val="0000FF"/>
                </a:solidFill>
              </a:rPr>
              <a:t>Abaloparatide</a:t>
            </a:r>
            <a:r>
              <a:rPr lang="en-US" dirty="0">
                <a:solidFill>
                  <a:srgbClr val="0000FF"/>
                </a:solidFill>
              </a:rPr>
              <a:t> on fractures in postmenopausal women.</a:t>
            </a:r>
          </a:p>
          <a:p>
            <a:pPr marL="514350" indent="-514350">
              <a:lnSpc>
                <a:spcPct val="90000"/>
              </a:lnSpc>
              <a:buSzTx/>
              <a:buFont typeface="+mj-lt"/>
              <a:buAutoNum type="arabicPeriod"/>
            </a:pPr>
            <a:r>
              <a:rPr lang="en-US" dirty="0">
                <a:solidFill>
                  <a:srgbClr val="00CC00"/>
                </a:solidFill>
              </a:rPr>
              <a:t>Estimating fetal risk of a disease using genetic screening </a:t>
            </a:r>
          </a:p>
          <a:p>
            <a:pPr marL="514350" indent="-514350">
              <a:lnSpc>
                <a:spcPct val="90000"/>
              </a:lnSpc>
              <a:buSzTx/>
              <a:buFont typeface="+mj-lt"/>
              <a:buAutoNum type="arabicPeriod"/>
            </a:pPr>
            <a:r>
              <a:rPr lang="en-US" dirty="0">
                <a:solidFill>
                  <a:srgbClr val="0000FF"/>
                </a:solidFill>
              </a:rPr>
              <a:t>Effect of cerebral protection device on brain lesions following aortic valve implantation.</a:t>
            </a:r>
          </a:p>
          <a:p>
            <a:pPr marL="514350" indent="-514350">
              <a:lnSpc>
                <a:spcPct val="90000"/>
              </a:lnSpc>
              <a:buSzTx/>
              <a:buFont typeface="+mj-lt"/>
              <a:buAutoNum type="arabicPeriod"/>
            </a:pPr>
            <a:r>
              <a:rPr lang="en-US" dirty="0">
                <a:solidFill>
                  <a:srgbClr val="00CC00"/>
                </a:solidFill>
              </a:rPr>
              <a:t>Estimation of temporal trends </a:t>
            </a:r>
            <a:r>
              <a:rPr lang="en-US" dirty="0"/>
              <a:t>in preterm birth rates and their </a:t>
            </a:r>
            <a:r>
              <a:rPr lang="en-US" dirty="0">
                <a:solidFill>
                  <a:srgbClr val="00CC00"/>
                </a:solidFill>
              </a:rPr>
              <a:t>association with obstetric interventions	</a:t>
            </a:r>
            <a:r>
              <a:rPr lang="en-US" dirty="0">
                <a:solidFill>
                  <a:srgbClr val="92D050"/>
                </a:solidFill>
              </a:rPr>
              <a:t>.</a:t>
            </a:r>
          </a:p>
          <a:p>
            <a:pPr marL="514350" indent="-514350">
              <a:lnSpc>
                <a:spcPct val="90000"/>
              </a:lnSpc>
              <a:buSzTx/>
              <a:buFont typeface="+mj-lt"/>
              <a:buAutoNum type="arabicPeriod"/>
            </a:pPr>
            <a:r>
              <a:rPr lang="en-US" dirty="0">
                <a:solidFill>
                  <a:srgbClr val="00CC00"/>
                </a:solidFill>
              </a:rPr>
              <a:t>Estimation of survival for children with trisomy 13 and 18.</a:t>
            </a:r>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4219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eaLnBrk="1" hangingPunct="1"/>
            <a:r>
              <a:rPr lang="en-US" altLang="en-US" sz="2800" dirty="0"/>
              <a:t>Imagine a hypothetical experiment in which you get to observe each participant under both the treatment and control conditions holding all else the same, like a perfect cross-over experiment. </a:t>
            </a:r>
          </a:p>
          <a:p>
            <a:pPr marL="0" indent="0" eaLnBrk="1" hangingPunct="1">
              <a:buNone/>
            </a:pPr>
            <a:r>
              <a:rPr lang="en-US" altLang="en-US" dirty="0"/>
              <a:t>				</a:t>
            </a:r>
            <a:r>
              <a:rPr lang="en-US" altLang="en-US" dirty="0" err="1"/>
              <a:t>Y</a:t>
            </a:r>
            <a:r>
              <a:rPr lang="en-US" altLang="en-US" baseline="-25000" dirty="0" err="1"/>
              <a:t>trt</a:t>
            </a:r>
            <a:r>
              <a:rPr lang="en-US" altLang="en-US" dirty="0"/>
              <a:t>, </a:t>
            </a:r>
            <a:r>
              <a:rPr lang="en-US" altLang="en-US" dirty="0" err="1"/>
              <a:t>Y</a:t>
            </a:r>
            <a:r>
              <a:rPr lang="en-US" altLang="en-US" baseline="-25000" dirty="0" err="1"/>
              <a:t>ctl</a:t>
            </a:r>
            <a:r>
              <a:rPr lang="en-US" altLang="en-US" dirty="0"/>
              <a:t> </a:t>
            </a:r>
          </a:p>
          <a:p>
            <a:pPr eaLnBrk="1" hangingPunct="1"/>
            <a:r>
              <a:rPr lang="en-US" altLang="en-US" sz="2800" dirty="0"/>
              <a:t>Often, we only get to observe one of </a:t>
            </a:r>
            <a:r>
              <a:rPr lang="en-US" altLang="en-US" sz="2800" dirty="0" err="1"/>
              <a:t>Y</a:t>
            </a:r>
            <a:r>
              <a:rPr lang="en-US" altLang="en-US" sz="2800" baseline="-25000" dirty="0" err="1"/>
              <a:t>trt</a:t>
            </a:r>
            <a:r>
              <a:rPr lang="en-US" altLang="en-US" sz="2800" dirty="0"/>
              <a:t> or </a:t>
            </a:r>
            <a:r>
              <a:rPr lang="en-US" altLang="en-US" sz="2800" dirty="0" err="1"/>
              <a:t>Y</a:t>
            </a:r>
            <a:r>
              <a:rPr lang="en-US" altLang="en-US" sz="2800" baseline="-25000" dirty="0" err="1"/>
              <a:t>ctl</a:t>
            </a:r>
            <a:r>
              <a:rPr lang="en-US" altLang="en-US" sz="2800" dirty="0"/>
              <a:t>, depending on whether the participant is in the treatment or control condition. </a:t>
            </a:r>
          </a:p>
          <a:p>
            <a:pPr eaLnBrk="1" hangingPunct="1"/>
            <a:r>
              <a:rPr lang="en-US" altLang="en-US" sz="2800" dirty="0"/>
              <a:t>Sometimes described as the </a:t>
            </a:r>
            <a:r>
              <a:rPr lang="en-US" altLang="en-US" sz="2800" b="1" dirty="0"/>
              <a:t>“fundamental problem in causal inference.” </a:t>
            </a:r>
          </a:p>
        </p:txBody>
      </p:sp>
      <p:sp>
        <p:nvSpPr>
          <p:cNvPr id="18435" name="Rectangle 2"/>
          <p:cNvSpPr>
            <a:spLocks noGrp="1" noChangeArrowheads="1"/>
          </p:cNvSpPr>
          <p:nvPr>
            <p:ph type="title"/>
          </p:nvPr>
        </p:nvSpPr>
        <p:spPr/>
        <p:txBody>
          <a:bodyPr/>
          <a:lstStyle/>
          <a:p>
            <a:pPr eaLnBrk="1" hangingPunct="1"/>
            <a:r>
              <a:rPr lang="en-US" altLang="en-US" dirty="0"/>
              <a:t>Potential outcomes</a:t>
            </a:r>
          </a:p>
        </p:txBody>
      </p:sp>
    </p:spTree>
    <p:extLst>
      <p:ext uri="{BB962C8B-B14F-4D97-AF65-F5344CB8AC3E}">
        <p14:creationId xmlns:p14="http://schemas.microsoft.com/office/powerpoint/2010/main" val="122222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2238"/>
            <a:ext cx="8686800" cy="1295400"/>
          </a:xfrm>
        </p:spPr>
        <p:txBody>
          <a:bodyPr/>
          <a:lstStyle/>
          <a:p>
            <a:pPr eaLnBrk="1" hangingPunct="1"/>
            <a:r>
              <a:rPr lang="en-US" altLang="en-US" dirty="0"/>
              <a:t>Potential Outcomes</a:t>
            </a:r>
            <a:br>
              <a:rPr lang="en-US" altLang="en-US" dirty="0"/>
            </a:br>
            <a:r>
              <a:rPr lang="en-US" altLang="en-US" dirty="0"/>
              <a:t> – Average Causal Effect</a:t>
            </a:r>
          </a:p>
        </p:txBody>
      </p:sp>
      <mc:AlternateContent xmlns:mc="http://schemas.openxmlformats.org/markup-compatibility/2006">
        <mc:Choice xmlns:a14="http://schemas.microsoft.com/office/drawing/2010/main" Requires="a14">
          <p:sp>
            <p:nvSpPr>
              <p:cNvPr id="21507" name="Rectangle 3"/>
              <p:cNvSpPr>
                <a:spLocks noGrp="1" noChangeArrowheads="1"/>
              </p:cNvSpPr>
              <p:nvPr>
                <p:ph type="body" idx="1"/>
              </p:nvPr>
            </p:nvSpPr>
            <p:spPr>
              <a:xfrm>
                <a:off x="457200" y="1524000"/>
                <a:ext cx="8229600" cy="4411662"/>
              </a:xfrm>
            </p:spPr>
            <p:txBody>
              <a:bodyPr/>
              <a:lstStyle/>
              <a:p>
                <a:pPr eaLnBrk="1" hangingPunct="1"/>
                <a:r>
                  <a:rPr lang="en-US" altLang="en-US" sz="2800" dirty="0"/>
                  <a:t>Often, a reasonable quantity to estimate is the average causal effect (ACE):  the average of the individual causal effects across the entire population.</a:t>
                </a:r>
              </a:p>
              <a:p>
                <a:pPr marL="0" indent="0" eaLnBrk="1" hangingPunct="1">
                  <a:buNone/>
                </a:pPr>
                <a:r>
                  <a:rPr lang="en-US" altLang="en-US" sz="2800" dirty="0"/>
                  <a:t>		ACE = </a:t>
                </a:r>
                <a14:m>
                  <m:oMath xmlns:m="http://schemas.openxmlformats.org/officeDocument/2006/math">
                    <m:f>
                      <m:fPr>
                        <m:ctrlPr>
                          <a:rPr lang="en-US" altLang="en-US" sz="2800" b="0" i="1" smtClean="0">
                            <a:latin typeface="Cambria Math" panose="02040503050406030204" pitchFamily="18" charset="0"/>
                          </a:rPr>
                        </m:ctrlPr>
                      </m:fPr>
                      <m:num>
                        <m:r>
                          <a:rPr lang="en-US" altLang="en-US" sz="2800" b="0" i="1" smtClean="0">
                            <a:latin typeface="Cambria Math" panose="02040503050406030204" pitchFamily="18" charset="0"/>
                          </a:rPr>
                          <m:t>1</m:t>
                        </m:r>
                      </m:num>
                      <m:den>
                        <m:r>
                          <a:rPr lang="en-US" altLang="en-US" sz="2800" b="0" i="1" smtClean="0">
                            <a:latin typeface="Cambria Math" panose="02040503050406030204" pitchFamily="18" charset="0"/>
                          </a:rPr>
                          <m:t>𝑛</m:t>
                        </m:r>
                      </m:den>
                    </m:f>
                    <m:nary>
                      <m:naryPr>
                        <m:chr m:val="∑"/>
                        <m:ctrlPr>
                          <a:rPr lang="en-US" altLang="en-US" sz="2800" b="0" i="1" smtClean="0">
                            <a:latin typeface="Cambria Math" panose="02040503050406030204" pitchFamily="18" charset="0"/>
                          </a:rPr>
                        </m:ctrlPr>
                      </m:naryPr>
                      <m:sub>
                        <m:r>
                          <m:rPr>
                            <m:brk m:alnAt="23"/>
                          </m:rPr>
                          <a:rPr lang="en-US" altLang="en-US" sz="2800" b="0" i="1" smtClean="0">
                            <a:latin typeface="Cambria Math" panose="02040503050406030204" pitchFamily="18" charset="0"/>
                          </a:rPr>
                          <m:t>𝑖</m:t>
                        </m:r>
                        <m:r>
                          <a:rPr lang="en-US" altLang="en-US" sz="2800" b="0" i="1" smtClean="0">
                            <a:latin typeface="Cambria Math" panose="02040503050406030204" pitchFamily="18" charset="0"/>
                          </a:rPr>
                          <m:t>=1</m:t>
                        </m:r>
                      </m:sub>
                      <m:sup>
                        <m:r>
                          <a:rPr lang="en-US" altLang="en-US" sz="2800" b="0" i="1" smtClean="0">
                            <a:latin typeface="Cambria Math" panose="02040503050406030204" pitchFamily="18" charset="0"/>
                          </a:rPr>
                          <m:t>𝑛</m:t>
                        </m:r>
                      </m:sup>
                      <m:e>
                        <m:r>
                          <a:rPr lang="en-US" altLang="en-US" sz="2800" b="0" i="1" smtClean="0">
                            <a:latin typeface="Cambria Math" panose="02040503050406030204" pitchFamily="18" charset="0"/>
                          </a:rPr>
                          <m:t>𝑌</m:t>
                        </m:r>
                        <m:r>
                          <a:rPr lang="en-US" altLang="en-US" sz="2800" b="0" i="1" baseline="-25000" smtClean="0">
                            <a:latin typeface="Cambria Math" panose="02040503050406030204" pitchFamily="18" charset="0"/>
                          </a:rPr>
                          <m:t>𝑡𝑟𝑡</m:t>
                        </m:r>
                        <m:r>
                          <a:rPr lang="en-US" altLang="en-US" sz="2800" b="0" i="1" baseline="-25000" smtClean="0">
                            <a:latin typeface="Cambria Math" panose="02040503050406030204" pitchFamily="18" charset="0"/>
                          </a:rPr>
                          <m:t> </m:t>
                        </m:r>
                        <m:r>
                          <a:rPr lang="en-US" altLang="en-US" sz="2800" b="0" i="1" baseline="-25000" smtClean="0">
                            <a:latin typeface="Cambria Math" panose="02040503050406030204" pitchFamily="18" charset="0"/>
                          </a:rPr>
                          <m:t>𝑖</m:t>
                        </m:r>
                        <m:r>
                          <a:rPr lang="en-US" altLang="en-US" sz="2800" b="0" i="1" baseline="-25000" smtClean="0">
                            <a:latin typeface="Cambria Math" panose="02040503050406030204" pitchFamily="18" charset="0"/>
                          </a:rPr>
                          <m:t> −</m:t>
                        </m:r>
                        <m:r>
                          <a:rPr lang="en-US" altLang="en-US" sz="2800" b="0" i="1" smtClean="0">
                            <a:latin typeface="Cambria Math" panose="02040503050406030204" pitchFamily="18" charset="0"/>
                          </a:rPr>
                          <m:t>𝑌</m:t>
                        </m:r>
                        <m:r>
                          <a:rPr lang="en-US" altLang="en-US" sz="2800" b="0" i="1" baseline="-25000" smtClean="0">
                            <a:latin typeface="Cambria Math" panose="02040503050406030204" pitchFamily="18" charset="0"/>
                          </a:rPr>
                          <m:t>𝑐𝑡𝑟𝑙</m:t>
                        </m:r>
                        <m:r>
                          <a:rPr lang="en-US" altLang="en-US" sz="2800" b="0" i="1" baseline="-25000" smtClean="0">
                            <a:latin typeface="Cambria Math" panose="02040503050406030204" pitchFamily="18" charset="0"/>
                          </a:rPr>
                          <m:t> </m:t>
                        </m:r>
                        <m:r>
                          <a:rPr lang="en-US" altLang="en-US" sz="2800" b="0" i="1" baseline="-25000" smtClean="0">
                            <a:latin typeface="Cambria Math" panose="02040503050406030204" pitchFamily="18" charset="0"/>
                          </a:rPr>
                          <m:t>𝑖</m:t>
                        </m:r>
                      </m:e>
                    </m:nary>
                  </m:oMath>
                </a14:m>
                <a:endParaRPr lang="en-US" altLang="en-US" sz="2800" dirty="0"/>
              </a:p>
              <a:p>
                <a:pPr eaLnBrk="1" hangingPunct="1"/>
                <a:r>
                  <a:rPr lang="en-US" altLang="en-US" sz="2800" dirty="0"/>
                  <a:t>Nice in theory but you cannot directly observe the individual causal effects! E.g. you cannot observe someone smoke and not smoke over their lifetime.</a:t>
                </a:r>
              </a:p>
              <a:p>
                <a:pPr eaLnBrk="1" hangingPunct="1"/>
                <a:r>
                  <a:rPr lang="en-US" altLang="en-US" sz="2800" dirty="0"/>
                  <a:t> So to estimate causal effects, we’ll need to make some assumptions </a:t>
                </a:r>
              </a:p>
            </p:txBody>
          </p:sp>
        </mc:Choice>
        <mc:Fallback>
          <p:sp>
            <p:nvSpPr>
              <p:cNvPr id="21507" name="Rectangle 3"/>
              <p:cNvSpPr>
                <a:spLocks noGrp="1" noRot="1" noChangeAspect="1" noMove="1" noResize="1" noEditPoints="1" noAdjustHandles="1" noChangeArrowheads="1" noChangeShapeType="1" noTextEdit="1"/>
              </p:cNvSpPr>
              <p:nvPr>
                <p:ph type="body" idx="1"/>
              </p:nvPr>
            </p:nvSpPr>
            <p:spPr>
              <a:xfrm>
                <a:off x="457200" y="1524000"/>
                <a:ext cx="8229600" cy="4411662"/>
              </a:xfrm>
              <a:blipFill>
                <a:blip r:embed="rId3"/>
                <a:stretch>
                  <a:fillRect l="-617" t="-1724" r="-1852" b="-22701"/>
                </a:stretch>
              </a:blipFill>
            </p:spPr>
            <p:txBody>
              <a:bodyPr/>
              <a:lstStyle/>
              <a:p>
                <a:r>
                  <a:rPr lang="en-US">
                    <a:noFill/>
                  </a:rPr>
                  <a:t> </a:t>
                </a:r>
              </a:p>
            </p:txBody>
          </p:sp>
        </mc:Fallback>
      </mc:AlternateContent>
    </p:spTree>
    <p:extLst>
      <p:ext uri="{BB962C8B-B14F-4D97-AF65-F5344CB8AC3E}">
        <p14:creationId xmlns:p14="http://schemas.microsoft.com/office/powerpoint/2010/main" val="3647124125"/>
      </p:ext>
    </p:extLst>
  </p:cSld>
  <p:clrMapOvr>
    <a:masterClrMapping/>
  </p:clrMapOvr>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15446</TotalTime>
  <Words>2350</Words>
  <Application>Microsoft Macintosh PowerPoint</Application>
  <PresentationFormat>On-screen Show (4:3)</PresentationFormat>
  <Paragraphs>263</Paragraphs>
  <Slides>25</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Book Antiqua</vt:lpstr>
      <vt:lpstr>Cambria Math</vt:lpstr>
      <vt:lpstr>Times New Roman</vt:lpstr>
      <vt:lpstr>Wingdings</vt:lpstr>
      <vt:lpstr>cem chi2</vt:lpstr>
      <vt:lpstr>Worksheet</vt:lpstr>
      <vt:lpstr>PowerPoint Presentation</vt:lpstr>
      <vt:lpstr>Review</vt:lpstr>
      <vt:lpstr>Outline</vt:lpstr>
      <vt:lpstr>Prediction versus causality</vt:lpstr>
      <vt:lpstr>Causal inference – the 5¢ tour</vt:lpstr>
      <vt:lpstr>Which of these are prediction versus causation questions?</vt:lpstr>
      <vt:lpstr>Which of these are prediction versus causation questions?</vt:lpstr>
      <vt:lpstr>Potential outcomes</vt:lpstr>
      <vt:lpstr>Potential Outcomes  – Average Causal Effect</vt:lpstr>
      <vt:lpstr>E.g. Propensity score matching</vt:lpstr>
      <vt:lpstr>Propensity score estimation using Orange</vt:lpstr>
      <vt:lpstr>Propensity score example</vt:lpstr>
      <vt:lpstr>Potential outcomes estimation</vt:lpstr>
      <vt:lpstr>Potential outcomes estimation using Orange</vt:lpstr>
      <vt:lpstr>Potential outcomes estimation using Orange</vt:lpstr>
      <vt:lpstr>Potential outcomes estimation using Orange</vt:lpstr>
      <vt:lpstr>Potential outcomes estimation using Orange</vt:lpstr>
      <vt:lpstr>Potential outcomes estimation using Orange</vt:lpstr>
      <vt:lpstr>Potential outcomes estimation</vt:lpstr>
      <vt:lpstr>Potential outcomes estimation</vt:lpstr>
      <vt:lpstr>Potential outcomes estimation</vt:lpstr>
      <vt:lpstr>Potential outcomes estimation using Orange</vt:lpstr>
      <vt:lpstr>Potential outcomes vs propensity score adjustment</vt:lpstr>
      <vt:lpstr>PowerPoint Presentation</vt:lpstr>
      <vt:lpstr>Summary</vt:lpstr>
    </vt:vector>
  </TitlesOfParts>
  <Company>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grant review roundtable</dc:title>
  <dc:creator>CMcculloch</dc:creator>
  <cp:lastModifiedBy>Scheffler, Aaron</cp:lastModifiedBy>
  <cp:revision>299</cp:revision>
  <cp:lastPrinted>2019-08-29T01:07:46Z</cp:lastPrinted>
  <dcterms:created xsi:type="dcterms:W3CDTF">2009-02-12T17:35:31Z</dcterms:created>
  <dcterms:modified xsi:type="dcterms:W3CDTF">2021-08-19T18:48:13Z</dcterms:modified>
</cp:coreProperties>
</file>