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2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  <p:sldMasterId id="2147483685" r:id="rId2"/>
  </p:sldMasterIdLst>
  <p:notesMasterIdLst>
    <p:notesMasterId r:id="rId19"/>
  </p:notesMasterIdLst>
  <p:handoutMasterIdLst>
    <p:handoutMasterId r:id="rId20"/>
  </p:handoutMasterIdLst>
  <p:sldIdLst>
    <p:sldId id="667" r:id="rId3"/>
    <p:sldId id="668" r:id="rId4"/>
    <p:sldId id="689" r:id="rId5"/>
    <p:sldId id="691" r:id="rId6"/>
    <p:sldId id="688" r:id="rId7"/>
    <p:sldId id="690" r:id="rId8"/>
    <p:sldId id="673" r:id="rId9"/>
    <p:sldId id="692" r:id="rId10"/>
    <p:sldId id="693" r:id="rId11"/>
    <p:sldId id="694" r:id="rId12"/>
    <p:sldId id="695" r:id="rId13"/>
    <p:sldId id="696" r:id="rId14"/>
    <p:sldId id="697" r:id="rId15"/>
    <p:sldId id="698" r:id="rId16"/>
    <p:sldId id="671" r:id="rId17"/>
    <p:sldId id="672" r:id="rId18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Char char="•"/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o Vargas" initials="R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E8A"/>
    <a:srgbClr val="02A8A8"/>
    <a:srgbClr val="DA6720"/>
    <a:srgbClr val="DE6810"/>
    <a:srgbClr val="DF6103"/>
    <a:srgbClr val="DB6D29"/>
    <a:srgbClr val="EC6614"/>
    <a:srgbClr val="666699"/>
    <a:srgbClr val="CD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59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722E8B5B-8938-4D20-87B3-AA027E2BD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0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7188" y="527050"/>
            <a:ext cx="3502025" cy="2625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spcBef>
                <a:spcPct val="0"/>
              </a:spcBef>
              <a:buClrTx/>
              <a:buFontTx/>
              <a:buNone/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C8627A3-3350-4682-A00F-03708285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0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Clr>
                <a:srgbClr val="1F497D"/>
              </a:buClr>
            </a:pPr>
            <a:fld id="{811C7072-4B73-4FEB-A187-E5284287C4F8}" type="slidenum">
              <a:rPr lang="en-US" smtClean="0">
                <a:solidFill>
                  <a:prstClr val="black"/>
                </a:solidFill>
                <a:ea typeface="ＭＳ Ｐゴシック" pitchFamily="-112" charset="-128"/>
              </a:rPr>
              <a:pPr>
                <a:buClr>
                  <a:srgbClr val="1F497D"/>
                </a:buClr>
              </a:pPr>
              <a:t>1</a:t>
            </a:fld>
            <a:endParaRPr lang="en-US" smtClean="0">
              <a:solidFill>
                <a:prstClr val="black"/>
              </a:solidFill>
              <a:ea typeface="ＭＳ Ｐゴシック" pitchFamily="-112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buClr>
                <a:srgbClr val="1F497D"/>
              </a:buClr>
            </a:pPr>
            <a:fld id="{0B8BFCA8-E773-4DE5-BE94-DA2F0293313D}" type="slidenum">
              <a:rPr lang="en-US" sz="1200">
                <a:solidFill>
                  <a:prstClr val="black"/>
                </a:solidFill>
                <a:latin typeface="Arial" charset="0"/>
              </a:rPr>
              <a:pPr algn="r">
                <a:buClr>
                  <a:srgbClr val="1F497D"/>
                </a:buClr>
              </a:pPr>
              <a:t>15</a:t>
            </a:fld>
            <a:endParaRPr lang="en-US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19E477-6DF2-4FCB-8DD1-056BAB3EB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4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3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4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5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1CF402-A339-4A0D-BA46-1B1604D6F40A}" type="slidenum">
              <a:rPr lang="en-US" smtClean="0">
                <a:latin typeface="Arial" charset="0"/>
                <a:ea typeface="ＭＳ Ｐゴシック" pitchFamily="-112" charset="-128"/>
              </a:rPr>
              <a:pPr/>
              <a:t>6</a:t>
            </a:fld>
            <a:endParaRPr lang="en-US" smtClean="0">
              <a:latin typeface="Arial" charset="0"/>
              <a:ea typeface="ＭＳ Ｐゴシック" pitchFamily="-112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931863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defTabSz="931863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53AD0981-2A6E-4F07-ADA8-78BE150E2BA8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Helicopter slide: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Who is working with each of these?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You may be working with several of these.  Your patients/ community members/ research participants might interact with several of these.</a:t>
            </a:r>
          </a:p>
          <a:p>
            <a:pPr eaLnBrk="1" hangingPunct="1"/>
            <a:endParaRPr lang="en-US" altLang="en-US" smtClean="0">
              <a:latin typeface="Arial" charset="0"/>
              <a:ea typeface="ＭＳ Ｐゴシック" pitchFamily="-1" charset="-128"/>
            </a:endParaRPr>
          </a:p>
          <a:p>
            <a:pPr eaLnBrk="1" hangingPunct="1"/>
            <a:r>
              <a:rPr lang="en-US" altLang="en-US" smtClean="0">
                <a:latin typeface="Arial" charset="0"/>
                <a:ea typeface="ＭＳ Ｐゴシック" pitchFamily="-1" charset="-128"/>
              </a:rPr>
              <a:t>Each of these require understanding that specific context.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9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7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9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02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13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0776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" name="Picture 15" descr="circularphotos_faded_CROPPE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163" y="-338138"/>
            <a:ext cx="8428037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990600" y="723900"/>
            <a:ext cx="45720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Clinical and Translational</a:t>
            </a: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Tx/>
              <a:buFontTx/>
              <a:buNone/>
            </a:pPr>
            <a:r>
              <a:rPr lang="en-US" sz="2600">
                <a:solidFill>
                  <a:srgbClr val="292929"/>
                </a:solidFill>
                <a:latin typeface="Arial" charset="0"/>
                <a:ea typeface="ＭＳ Ｐゴシック" pitchFamily="-112" charset="-128"/>
              </a:rPr>
              <a:t>Science Institute /</a:t>
            </a:r>
            <a:r>
              <a:rPr lang="en-US" sz="2600">
                <a:solidFill>
                  <a:srgbClr val="000000"/>
                </a:solidFill>
                <a:latin typeface="Arial" charset="0"/>
                <a:ea typeface="ＭＳ Ｐゴシック" pitchFamily="-112" charset="-128"/>
              </a:rPr>
              <a:t> </a:t>
            </a:r>
            <a:r>
              <a:rPr lang="en-US" sz="2600">
                <a:solidFill>
                  <a:srgbClr val="CC6600"/>
                </a:solidFill>
                <a:latin typeface="Arial" charset="0"/>
                <a:ea typeface="ＭＳ Ｐゴシック" pitchFamily="-112" charset="-128"/>
              </a:rPr>
              <a:t>CTSI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76325" y="1485900"/>
            <a:ext cx="568007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>
            <a:spAutoFit/>
          </a:bodyPr>
          <a:lstStyle/>
          <a:p>
            <a:pPr eaLnBrk="0" hangingPunct="0">
              <a:spcBef>
                <a:spcPct val="0"/>
              </a:spcBef>
              <a:buClrTx/>
              <a:buFontTx/>
              <a:buNone/>
            </a:pPr>
            <a:r>
              <a:rPr lang="en-US" sz="1300" b="1">
                <a:solidFill>
                  <a:srgbClr val="579090"/>
                </a:solidFill>
                <a:latin typeface="Arial" charset="0"/>
                <a:ea typeface="ヒラギノ角ゴ Pro W3" charset="-128"/>
              </a:rPr>
              <a:t>at the University of California, San Francisco</a:t>
            </a:r>
          </a:p>
        </p:txBody>
      </p:sp>
      <p:pic>
        <p:nvPicPr>
          <p:cNvPr id="8" name="Picture 1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3810000"/>
            <a:ext cx="7924800" cy="1219200"/>
          </a:xfrm>
        </p:spPr>
        <p:txBody>
          <a:bodyPr/>
          <a:lstStyle>
            <a:lvl1pPr algn="l">
              <a:defRPr sz="36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105400"/>
            <a:ext cx="7924800" cy="914400"/>
          </a:xfrm>
        </p:spPr>
        <p:txBody>
          <a:bodyPr lIns="0" rIns="0"/>
          <a:lstStyle>
            <a:lvl1pPr marL="0" indent="112713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92DFF-4D38-400E-99B7-488D36FDB47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568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38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5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1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0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929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AD95C-9635-4B59-94C7-4B2D517F5C91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602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66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D9D7E-6DFF-458D-90EC-A45397242669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29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04800"/>
            <a:ext cx="2286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67056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BE8C-6B18-4FF5-96D2-1EA0145E0E73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76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32BB4-374A-4F44-BF87-AB15DE9F251D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415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0EA7C-FACA-4DD2-A0E6-1AAD40886A5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935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19BE5-50B4-4711-B629-ED0C5A775D8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378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4EF92-DF9E-4386-9745-DF0F28D0EB1E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042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2236F-0E22-4461-B75B-558B5A74E160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0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BDD53-909F-46E9-80FA-A75A894AC927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24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5C1F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6B0B-BA57-4683-9AB8-BF96D2AD3D9F}" type="slidenum">
              <a:rPr lang="en-US">
                <a:solidFill>
                  <a:srgbClr val="5C1F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5C1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0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135471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0" y="6553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553200"/>
            <a:ext cx="2971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72200"/>
            <a:ext cx="18288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0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74B2F561-0F58-43AE-A916-810EF2CE9E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9525" y="6108700"/>
            <a:ext cx="91440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44320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230188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>
          <a:solidFill>
            <a:schemeClr val="accent1"/>
          </a:solidFill>
          <a:latin typeface="+mn-lt"/>
        </a:defRPr>
      </a:lvl2pPr>
      <a:lvl3pPr marL="1143000" indent="-16668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accent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accent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accent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6621" y="3276600"/>
            <a:ext cx="7924800" cy="1676400"/>
          </a:xfrm>
        </p:spPr>
        <p:txBody>
          <a:bodyPr/>
          <a:lstStyle/>
          <a:p>
            <a:pPr eaLnBrk="1" hangingPunct="1"/>
            <a:r>
              <a:rPr lang="en-US" dirty="0" smtClean="0"/>
              <a:t>Epi 248</a:t>
            </a:r>
            <a:br>
              <a:rPr lang="en-US" dirty="0" smtClean="0"/>
            </a:br>
            <a:r>
              <a:rPr lang="en-US" dirty="0" smtClean="0"/>
              <a:t>Structuring Community Input</a:t>
            </a:r>
            <a:r>
              <a:rPr lang="en-US" dirty="0"/>
              <a:t>: Focus </a:t>
            </a:r>
            <a:r>
              <a:rPr lang="en-US" dirty="0" smtClean="0"/>
              <a:t>Groups and Advisory Boards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54864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</a:pPr>
            <a:r>
              <a:rPr lang="en-US" sz="2200" dirty="0" smtClean="0"/>
              <a:t>Ellen Goldstein, MA; Kevin Grumbach, MD, 4/1/14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52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DFD293"/>
              </a:buClr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247249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90600"/>
          </a:xfrm>
        </p:spPr>
        <p:txBody>
          <a:bodyPr/>
          <a:lstStyle/>
          <a:p>
            <a:r>
              <a:rPr lang="en-US" dirty="0" smtClean="0"/>
              <a:t>Community Advisory Boards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31332" cy="4953000"/>
          </a:xfrm>
        </p:spPr>
        <p:txBody>
          <a:bodyPr/>
          <a:lstStyle/>
          <a:p>
            <a:r>
              <a:rPr lang="en-US" dirty="0" smtClean="0"/>
              <a:t>A structured method for obtaining community partner input at any/many stages of a research project</a:t>
            </a:r>
          </a:p>
          <a:p>
            <a:r>
              <a:rPr lang="en-US" dirty="0" smtClean="0"/>
              <a:t>In contrast with focus groups:</a:t>
            </a:r>
          </a:p>
          <a:p>
            <a:pPr lvl="1"/>
            <a:r>
              <a:rPr lang="en-US" dirty="0" smtClean="0"/>
              <a:t>Deeper level of partnership </a:t>
            </a:r>
          </a:p>
          <a:p>
            <a:pPr lvl="1"/>
            <a:r>
              <a:rPr lang="en-US" dirty="0" smtClean="0"/>
              <a:t>More selective group of participants</a:t>
            </a:r>
          </a:p>
          <a:p>
            <a:pPr lvl="1"/>
            <a:r>
              <a:rPr lang="en-US" dirty="0" smtClean="0"/>
              <a:t>Not usually a source of research data</a:t>
            </a:r>
          </a:p>
          <a:p>
            <a:r>
              <a:rPr lang="en-US" dirty="0" smtClean="0"/>
              <a:t>In contrast with community </a:t>
            </a:r>
            <a:r>
              <a:rPr lang="en-US" dirty="0" smtClean="0"/>
              <a:t>collaborators as co-investigators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Less degree of involvement and ownership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9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CAPS CAB</a:t>
            </a:r>
          </a:p>
          <a:p>
            <a:r>
              <a:rPr lang="en-US" dirty="0" smtClean="0"/>
              <a:t>Community Health Center </a:t>
            </a:r>
            <a:r>
              <a:rPr lang="en-US" dirty="0" smtClean="0"/>
              <a:t>Care Integration </a:t>
            </a:r>
            <a:r>
              <a:rPr lang="en-US" dirty="0" smtClean="0"/>
              <a:t>Study CAB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814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to Be Clear Up Front About: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4267200"/>
          </a:xfrm>
        </p:spPr>
        <p:txBody>
          <a:bodyPr/>
          <a:lstStyle/>
          <a:p>
            <a:r>
              <a:rPr lang="en-US" dirty="0" smtClean="0"/>
              <a:t>Purpose and roles</a:t>
            </a:r>
          </a:p>
          <a:p>
            <a:r>
              <a:rPr lang="en-US" dirty="0" smtClean="0"/>
              <a:t>Membership and representation</a:t>
            </a:r>
          </a:p>
          <a:p>
            <a:r>
              <a:rPr lang="en-US" dirty="0" smtClean="0"/>
              <a:t>Power and authority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Incentives/compensation</a:t>
            </a:r>
          </a:p>
          <a:p>
            <a:r>
              <a:rPr lang="en-US" dirty="0" smtClean="0"/>
              <a:t>Expectations and acknowledgment (authorship, intellectual property,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30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Purposeful</a:t>
            </a:r>
          </a:p>
          <a:p>
            <a:pPr lvl="1"/>
            <a:r>
              <a:rPr lang="en-US" dirty="0" smtClean="0"/>
              <a:t>Diverse perspectives of value</a:t>
            </a:r>
          </a:p>
          <a:p>
            <a:pPr lvl="2"/>
            <a:r>
              <a:rPr lang="en-US" dirty="0" smtClean="0"/>
              <a:t>Benefits and challenges of including multiple sectors </a:t>
            </a:r>
          </a:p>
          <a:p>
            <a:pPr lvl="1"/>
            <a:r>
              <a:rPr lang="en-US" dirty="0" smtClean="0"/>
              <a:t>Enough but not too many members (typically 4-12) </a:t>
            </a:r>
            <a:endParaRPr lang="en-US" dirty="0"/>
          </a:p>
          <a:p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Especially if sustained involvement and addressing scientific aspects of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15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in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CAB invitation letter</a:t>
            </a:r>
          </a:p>
          <a:p>
            <a:r>
              <a:rPr lang="en-US" dirty="0" smtClean="0"/>
              <a:t>Reimbursement request</a:t>
            </a:r>
          </a:p>
          <a:p>
            <a:r>
              <a:rPr lang="en-US" dirty="0" smtClean="0"/>
              <a:t>Travel mileage form</a:t>
            </a:r>
          </a:p>
          <a:p>
            <a:r>
              <a:rPr lang="en-US" dirty="0" smtClean="0"/>
              <a:t>Vendor/individual W9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35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8392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Homework</a:t>
            </a:r>
            <a:br>
              <a:rPr lang="en-US" b="1" dirty="0" smtClean="0">
                <a:cs typeface="Times New Roman" pitchFamily="18" charset="0"/>
              </a:rPr>
            </a:br>
            <a:r>
              <a:rPr lang="en-US" sz="2000" b="1" dirty="0" smtClean="0">
                <a:cs typeface="Times New Roman" pitchFamily="18" charset="0"/>
              </a:rPr>
              <a:t>Due </a:t>
            </a:r>
            <a:r>
              <a:rPr lang="en-US" sz="2000" b="1" dirty="0" smtClean="0">
                <a:solidFill>
                  <a:srgbClr val="002E8A"/>
                </a:solidFill>
                <a:cs typeface="Times New Roman" pitchFamily="18" charset="0"/>
              </a:rPr>
              <a:t>Thursday April 17</a:t>
            </a:r>
            <a:endParaRPr lang="en-US" sz="2000" b="1" dirty="0" smtClean="0">
              <a:solidFill>
                <a:srgbClr val="002E8A"/>
              </a:solidFill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93470"/>
            <a:ext cx="8686800" cy="5791200"/>
          </a:xfrm>
        </p:spPr>
        <p:txBody>
          <a:bodyPr/>
          <a:lstStyle/>
          <a:p>
            <a:pPr marL="112712" indent="0" eaLnBrk="1" hangingPunct="1">
              <a:buNone/>
            </a:pPr>
            <a:r>
              <a:rPr lang="en-US" sz="3200" dirty="0" smtClean="0"/>
              <a:t>Focus Group or CAB recruitment: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Focus on either a) focus groups or b) a CAB, for your project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Describe </a:t>
            </a:r>
            <a:r>
              <a:rPr lang="en-US" sz="2000" dirty="0"/>
              <a:t>whom you want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 and make a list of potential </a:t>
            </a:r>
            <a:r>
              <a:rPr lang="en-US" sz="2000" dirty="0" smtClean="0"/>
              <a:t>invitees (can be specific known people and/or types of people (e.g.,  “medical director clinic A,” “patients of this </a:t>
            </a:r>
            <a:r>
              <a:rPr lang="en-US" sz="2000" smtClean="0"/>
              <a:t>type”)). </a:t>
            </a:r>
            <a:endParaRPr lang="en-US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000" dirty="0" smtClean="0"/>
              <a:t>Draft </a:t>
            </a:r>
            <a:r>
              <a:rPr lang="en-US" sz="2000" dirty="0"/>
              <a:t>a letter inviting community members to participate in </a:t>
            </a:r>
            <a:r>
              <a:rPr lang="en-US" sz="2000" dirty="0" smtClean="0"/>
              <a:t>the FGs </a:t>
            </a:r>
            <a:r>
              <a:rPr lang="en-US" sz="2000" dirty="0"/>
              <a:t>or CAB. Make sure you specify purpose of the FG or CAB, expectations for participants’ role and time commitment, and any incentives you are offering. 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PLEASE: Name your homework as follows –</a:t>
            </a: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Epi 248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Lname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Hmwk 3</a:t>
            </a:r>
          </a:p>
          <a:p>
            <a:pPr marL="609600" indent="-609600" eaLnBrk="1" hangingPunct="1">
              <a:buFont typeface="Wingdings" pitchFamily="2" charset="2"/>
              <a:buChar char="Ø"/>
            </a:pPr>
            <a:endParaRPr lang="en-US" sz="1800" b="1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1800" b="1" dirty="0" smtClean="0">
              <a:cs typeface="Times New Roman" pitchFamily="18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838200" y="1143000"/>
            <a:ext cx="7696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</a:pPr>
            <a:endParaRPr lang="en-US">
              <a:solidFill>
                <a:srgbClr val="5C1F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9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Ellen Goldstein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2E8A"/>
                </a:solidFill>
              </a:rPr>
              <a:t>e</a:t>
            </a:r>
            <a:r>
              <a:rPr lang="en-US" dirty="0" smtClean="0">
                <a:solidFill>
                  <a:srgbClr val="002E8A"/>
                </a:solidFill>
              </a:rPr>
              <a:t>llen.goldstein@ucsf.edu</a:t>
            </a:r>
          </a:p>
          <a:p>
            <a:pPr marL="457200" lvl="1" indent="0">
              <a:buNone/>
            </a:pPr>
            <a:r>
              <a:rPr lang="en-US" dirty="0" smtClean="0"/>
              <a:t>514-3226</a:t>
            </a:r>
          </a:p>
          <a:p>
            <a:pPr lvl="1"/>
            <a:endParaRPr lang="en-US" dirty="0"/>
          </a:p>
          <a:p>
            <a:r>
              <a:rPr lang="en-US" dirty="0" smtClean="0"/>
              <a:t>Kevin Grumbach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2E8A"/>
                </a:solidFill>
              </a:rPr>
              <a:t>kgrumbach@fcm.ucsf.edu</a:t>
            </a:r>
          </a:p>
          <a:p>
            <a:pPr marL="457200" lvl="1" indent="0">
              <a:buNone/>
            </a:pPr>
            <a:r>
              <a:rPr lang="en-US" dirty="0" smtClean="0"/>
              <a:t>206-6892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9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Community Input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153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know “X” about the community?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Ask them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 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ask them?</a:t>
            </a:r>
          </a:p>
          <a:p>
            <a:pPr marL="347663" indent="-228600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  <a:tabLst>
                <a:tab pos="347663" algn="l"/>
              </a:tabLst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A:	Get a bunch of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(patients, administrators,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clinicians, policymakers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, at-risk community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members, …)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together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Q:	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How do you do </a:t>
            </a:r>
            <a:r>
              <a:rPr lang="en-US" b="1" i="1" dirty="0" smtClean="0">
                <a:solidFill>
                  <a:srgbClr val="333333"/>
                </a:solidFill>
                <a:cs typeface="Times New Roman" pitchFamily="18" charset="0"/>
              </a:rPr>
              <a:t>that</a:t>
            </a:r>
            <a:r>
              <a:rPr lang="en-US" i="1" dirty="0" smtClean="0">
                <a:solidFill>
                  <a:srgbClr val="333333"/>
                </a:solidFill>
                <a:cs typeface="Times New Roman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rgbClr val="333333"/>
                </a:solidFill>
                <a:cs typeface="Times New Roman" pitchFamily="18" charset="0"/>
              </a:rPr>
              <a:t>  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85800" y="1295400"/>
            <a:ext cx="80010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0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One-time gatherings 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Advisory Board</a:t>
            </a:r>
          </a:p>
          <a:p>
            <a:pPr marL="860425" lvl="1" indent="-347663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Ongoing relationship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6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5164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purpose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In-depth guided discussion led by a trained moderator for the purpose of exploration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Start gathering information about an unfamiliar population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Explore specific problem from various perspectives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Could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be a formative exploration or primary data collection strategy.</a:t>
            </a:r>
          </a:p>
          <a:p>
            <a:pPr marL="460375" indent="-347663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6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Group domains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/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82000" cy="5257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Describe </a:t>
            </a: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population context (community or institutional setting)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behavior, motivation, experience, priorities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>
                <a:solidFill>
                  <a:srgbClr val="333333"/>
                </a:solidFill>
                <a:cs typeface="Times New Roman" pitchFamily="18" charset="0"/>
              </a:rPr>
              <a:t>Explore possible program ideas, </a:t>
            </a: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feasibility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Review preliminary findings</a:t>
            </a:r>
          </a:p>
          <a:p>
            <a:pPr lvl="1" eaLnBrk="1" hangingPunct="1">
              <a:lnSpc>
                <a:spcPct val="90000"/>
              </a:lnSpc>
              <a:spcBef>
                <a:spcPts val="2400"/>
              </a:spcBef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333333"/>
                </a:solidFill>
                <a:cs typeface="Times New Roman" pitchFamily="18" charset="0"/>
              </a:rPr>
              <a:t>Brainstorm dissemination strategies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0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26020" cy="9144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Strategies: 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Focus </a:t>
            </a: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Group</a:t>
            </a:r>
            <a:br>
              <a:rPr lang="en-US" dirty="0">
                <a:solidFill>
                  <a:srgbClr val="333333"/>
                </a:solidFill>
                <a:cs typeface="Times New Roman" pitchFamily="18" charset="0"/>
              </a:rPr>
            </a:br>
            <a:r>
              <a:rPr lang="en-US" b="1" dirty="0" smtClean="0">
                <a:cs typeface="Times New Roman" pitchFamily="18" charset="0"/>
              </a:rPr>
              <a:t>	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5257800"/>
          </a:xfrm>
        </p:spPr>
        <p:txBody>
          <a:bodyPr/>
          <a:lstStyle/>
          <a:p>
            <a:pPr marL="112712" indent="0" eaLnBrk="1" hangingPunct="1">
              <a:lnSpc>
                <a:spcPct val="90000"/>
              </a:lnSpc>
              <a:buNone/>
            </a:pPr>
            <a:r>
              <a:rPr lang="en-US" dirty="0">
                <a:solidFill>
                  <a:srgbClr val="333333"/>
                </a:solidFill>
                <a:cs typeface="Times New Roman" pitchFamily="18" charset="0"/>
              </a:rPr>
              <a:t>The best focus group questions are those that help you understand nuances and discover new elements of a community’s diverse perspectives</a:t>
            </a:r>
            <a:r>
              <a:rPr lang="en-US" dirty="0" smtClean="0">
                <a:solidFill>
                  <a:srgbClr val="333333"/>
                </a:solidFill>
                <a:cs typeface="Times New Roman" pitchFamily="18" charset="0"/>
              </a:rPr>
              <a:t>. They’re questions that having the answers to could change the way you conduct your study and/ or program.</a:t>
            </a: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333333"/>
              </a:solidFill>
              <a:cs typeface="Times New Roman" pitchFamily="18" charset="0"/>
            </a:endParaRPr>
          </a:p>
          <a:p>
            <a:pPr marL="112712" indent="0" eaLnBrk="1" hangingPunct="1">
              <a:lnSpc>
                <a:spcPct val="90000"/>
              </a:lnSpc>
              <a:buNone/>
            </a:pPr>
            <a:endParaRPr lang="en-US" dirty="0" smtClean="0">
              <a:solidFill>
                <a:srgbClr val="333333"/>
              </a:solidFill>
              <a:cs typeface="Times New Roman" pitchFamily="18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609600" y="1295400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3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Beforehand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534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Apply to IRB if plan to use content as qualitative data for publishable study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Decide </a:t>
            </a: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who and how many to invite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Known to you/ unknown?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Multiple parts of the community in question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Enough focus groups to reach “theoretical saturation”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Invitation strategy (word of mouth, flyers, referrals, snowball</a:t>
            </a: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)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Screening tool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More inclusive vs. </a:t>
            </a: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selected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Facilitation guide (pilot tested)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You can pilot welcome, consent, instructions, questions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Moderator and note-taker </a:t>
            </a: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selection</a:t>
            </a: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Arrange logistics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Location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Incentives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Food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Recording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600" dirty="0" smtClean="0">
                <a:solidFill>
                  <a:srgbClr val="333333"/>
                </a:solidFill>
                <a:ea typeface="ＭＳ Ｐゴシック" pitchFamily="-1" charset="-128"/>
              </a:rPr>
              <a:t>Consent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7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4388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During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Test recording equipment, set up room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0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Introduction, orientation, consent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0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>
                <a:solidFill>
                  <a:srgbClr val="333333"/>
                </a:solidFill>
                <a:ea typeface="ＭＳ Ｐゴシック" pitchFamily="-1" charset="-128"/>
              </a:rPr>
              <a:t>Moderating/ facilitating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Create safety for quiet people, outlier comments, emotional responses, organizational criticism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Support participation from everyone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Choose when to stick to/ deviate from the facilitation guide</a:t>
            </a:r>
          </a:p>
          <a:p>
            <a:pPr marL="854075" lvl="1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Avoid leading questions/ hearing what you want to hear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8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421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itchFamily="-1" charset="-128"/>
              </a:rPr>
              <a:t>Focus Group: </a:t>
            </a:r>
            <a:r>
              <a:rPr lang="en-US" altLang="en-US" dirty="0" smtClean="0">
                <a:solidFill>
                  <a:srgbClr val="333333"/>
                </a:solidFill>
                <a:ea typeface="ＭＳ Ｐゴシック" pitchFamily="-1" charset="-128"/>
              </a:rPr>
              <a:t>Afterwards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772400" cy="4267200"/>
          </a:xfrm>
        </p:spPr>
        <p:txBody>
          <a:bodyPr/>
          <a:lstStyle/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Acknowledge participants/ recruitment sites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0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Data analysis 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By whom?</a:t>
            </a:r>
          </a:p>
          <a:p>
            <a:pPr marL="968375" lvl="1" indent="-400050" eaLnBrk="1" hangingPunct="1">
              <a:spcBef>
                <a:spcPts val="0"/>
              </a:spcBef>
              <a:buFont typeface="+mj-lt"/>
              <a:buAutoNum type="alphaLcPeriod"/>
              <a:defRPr/>
            </a:pPr>
            <a:r>
              <a:rPr lang="en-US" sz="1800" dirty="0" smtClean="0">
                <a:solidFill>
                  <a:srgbClr val="333333"/>
                </a:solidFill>
                <a:ea typeface="ＭＳ Ｐゴシック" pitchFamily="-1" charset="-128"/>
              </a:rPr>
              <a:t>Involve the CAB?</a:t>
            </a: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20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Reaching </a:t>
            </a:r>
            <a:r>
              <a:rPr lang="en-US" sz="2000" dirty="0" smtClean="0">
                <a:solidFill>
                  <a:srgbClr val="333333"/>
                </a:solidFill>
                <a:ea typeface="ＭＳ Ｐゴシック" pitchFamily="-1" charset="-128"/>
              </a:rPr>
              <a:t>saturation</a:t>
            </a:r>
            <a:endParaRPr lang="en-US" sz="2000" dirty="0" smtClean="0">
              <a:solidFill>
                <a:srgbClr val="333333"/>
              </a:solidFill>
              <a:ea typeface="ＭＳ Ｐゴシック" pitchFamily="-1" charset="-128"/>
            </a:endParaRPr>
          </a:p>
          <a:p>
            <a:pPr marL="569912" indent="-457200" eaLnBrk="1" hangingPunct="1">
              <a:spcBef>
                <a:spcPts val="0"/>
              </a:spcBef>
              <a:buFont typeface="+mj-lt"/>
              <a:buAutoNum type="arabicPeriod"/>
              <a:defRPr/>
            </a:pPr>
            <a:endParaRPr lang="en-US" sz="1200" dirty="0" smtClean="0">
              <a:solidFill>
                <a:srgbClr val="333333"/>
              </a:solidFill>
              <a:ea typeface="ＭＳ Ｐゴシック" pitchFamily="-1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Spring 2013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r>
              <a:rPr lang="en-US" altLang="en-US" sz="1000" smtClean="0"/>
              <a:t>Developing Community Research Partnerships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fld id="{9C6F09D0-9509-43E6-B6A7-71505A4CE809}" type="slidenum">
              <a:rPr lang="en-US" altLang="en-US" sz="1000" smtClean="0"/>
              <a:pPr/>
              <a:t>9</a:t>
            </a:fld>
            <a:endParaRPr lang="en-US" altLang="en-US" sz="1000" smtClean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 flipV="1">
            <a:off x="685800" y="1128713"/>
            <a:ext cx="8077200" cy="0"/>
          </a:xfrm>
          <a:prstGeom prst="line">
            <a:avLst/>
          </a:prstGeom>
          <a:noFill/>
          <a:ln w="9207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579090"/>
              </a:buClr>
              <a:defRPr/>
            </a:pPr>
            <a:endParaRPr lang="en-US">
              <a:solidFill>
                <a:srgbClr val="5C1F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9494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4">
      <a:dk1>
        <a:srgbClr val="5C1F00"/>
      </a:dk1>
      <a:lt1>
        <a:srgbClr val="FFFFFF"/>
      </a:lt1>
      <a:dk2>
        <a:srgbClr val="579090"/>
      </a:dk2>
      <a:lt2>
        <a:srgbClr val="DFD293"/>
      </a:lt2>
      <a:accent1>
        <a:srgbClr val="713E39"/>
      </a:accent1>
      <a:accent2>
        <a:srgbClr val="BE7960"/>
      </a:accent2>
      <a:accent3>
        <a:srgbClr val="B4C6C6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Tx/>
          <a:buFontTx/>
          <a:buChar char="•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C1F00"/>
        </a:dk1>
        <a:lt1>
          <a:srgbClr val="FFFFFF"/>
        </a:lt1>
        <a:dk2>
          <a:srgbClr val="76AEAF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DD3D4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5C1F00"/>
        </a:dk1>
        <a:lt1>
          <a:srgbClr val="FFFFFF"/>
        </a:lt1>
        <a:dk2>
          <a:srgbClr val="57909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B4C6C6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1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0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21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3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4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5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6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7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8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ppt/theme/themeOverride9.xml><?xml version="1.0" encoding="utf-8"?>
<a:themeOverride xmlns:a="http://schemas.openxmlformats.org/drawingml/2006/main">
  <a:clrScheme name="Default Design 14">
    <a:dk1>
      <a:srgbClr val="5C1F00"/>
    </a:dk1>
    <a:lt1>
      <a:srgbClr val="FFFFFF"/>
    </a:lt1>
    <a:dk2>
      <a:srgbClr val="579090"/>
    </a:dk2>
    <a:lt2>
      <a:srgbClr val="DFD293"/>
    </a:lt2>
    <a:accent1>
      <a:srgbClr val="713E39"/>
    </a:accent1>
    <a:accent2>
      <a:srgbClr val="BE7960"/>
    </a:accent2>
    <a:accent3>
      <a:srgbClr val="B4C6C6"/>
    </a:accent3>
    <a:accent4>
      <a:srgbClr val="DADADA"/>
    </a:accent4>
    <a:accent5>
      <a:srgbClr val="BBAFAE"/>
    </a:accent5>
    <a:accent6>
      <a:srgbClr val="AC6D56"/>
    </a:accent6>
    <a:hlink>
      <a:srgbClr val="FFFF99"/>
    </a:hlink>
    <a:folHlink>
      <a:srgbClr val="D3A21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template_orangeband</Template>
  <TotalTime>1891</TotalTime>
  <Words>757</Words>
  <Application>Microsoft Office PowerPoint</Application>
  <PresentationFormat>On-screen Show (4:3)</PresentationFormat>
  <Paragraphs>155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1_Default Design</vt:lpstr>
      <vt:lpstr>Epi 248 Structuring Community Input: Focus Groups and Advisory Boards</vt:lpstr>
      <vt:lpstr>Community Input</vt:lpstr>
      <vt:lpstr>Strategies </vt:lpstr>
      <vt:lpstr>Strategies: Focus Group purpose  </vt:lpstr>
      <vt:lpstr>Strategies: Focus Group domains  </vt:lpstr>
      <vt:lpstr>Strategies: Focus Group  </vt:lpstr>
      <vt:lpstr>Focus Group: Beforehand</vt:lpstr>
      <vt:lpstr>Focus Group: During</vt:lpstr>
      <vt:lpstr>Focus Group: Afterwards</vt:lpstr>
      <vt:lpstr>Community Advisory Boards</vt:lpstr>
      <vt:lpstr>Examples</vt:lpstr>
      <vt:lpstr>Need to Be Clear Up Front About:</vt:lpstr>
      <vt:lpstr>PowerPoint Presentation</vt:lpstr>
      <vt:lpstr>Resources in Syllabus</vt:lpstr>
      <vt:lpstr>Homework Due Thursday April 17</vt:lpstr>
      <vt:lpstr>Contact Information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 Grumbach</dc:creator>
  <cp:lastModifiedBy>Kevin Grumbach</cp:lastModifiedBy>
  <cp:revision>183</cp:revision>
  <dcterms:created xsi:type="dcterms:W3CDTF">2011-07-27T03:55:59Z</dcterms:created>
  <dcterms:modified xsi:type="dcterms:W3CDTF">2014-04-13T19:08:45Z</dcterms:modified>
</cp:coreProperties>
</file>