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34"/>
  </p:notesMasterIdLst>
  <p:handoutMasterIdLst>
    <p:handoutMasterId r:id="rId35"/>
  </p:handoutMasterIdLst>
  <p:sldIdLst>
    <p:sldId id="406" r:id="rId7"/>
    <p:sldId id="699" r:id="rId8"/>
    <p:sldId id="700" r:id="rId9"/>
    <p:sldId id="701" r:id="rId10"/>
    <p:sldId id="702" r:id="rId11"/>
    <p:sldId id="703" r:id="rId12"/>
    <p:sldId id="705" r:id="rId13"/>
    <p:sldId id="707" r:id="rId14"/>
    <p:sldId id="708" r:id="rId15"/>
    <p:sldId id="709" r:id="rId16"/>
    <p:sldId id="710" r:id="rId17"/>
    <p:sldId id="711" r:id="rId18"/>
    <p:sldId id="712" r:id="rId19"/>
    <p:sldId id="713" r:id="rId20"/>
    <p:sldId id="714" r:id="rId21"/>
    <p:sldId id="715" r:id="rId22"/>
    <p:sldId id="716" r:id="rId23"/>
    <p:sldId id="717" r:id="rId24"/>
    <p:sldId id="718" r:id="rId25"/>
    <p:sldId id="719" r:id="rId26"/>
    <p:sldId id="720" r:id="rId27"/>
    <p:sldId id="729" r:id="rId28"/>
    <p:sldId id="730" r:id="rId29"/>
    <p:sldId id="721" r:id="rId30"/>
    <p:sldId id="726" r:id="rId31"/>
    <p:sldId id="727" r:id="rId32"/>
    <p:sldId id="488"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464">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1120">
          <p15:clr>
            <a:srgbClr val="A4A3A4"/>
          </p15:clr>
        </p15:guide>
        <p15:guide id="14" pos="1411">
          <p15:clr>
            <a:srgbClr val="A4A3A4"/>
          </p15:clr>
        </p15:guide>
        <p15:guide id="15" pos="5287">
          <p15:clr>
            <a:srgbClr val="A4A3A4"/>
          </p15:clr>
        </p15:guide>
        <p15:guide id="16" pos="456">
          <p15:clr>
            <a:srgbClr val="A4A3A4"/>
          </p15:clr>
        </p15:guide>
        <p15:guide id="17" pos="4812">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0" autoAdjust="0"/>
    <p:restoredTop sz="89045" autoAdjust="0"/>
  </p:normalViewPr>
  <p:slideViewPr>
    <p:cSldViewPr snapToGrid="0" snapToObjects="1" showGuides="1">
      <p:cViewPr varScale="1">
        <p:scale>
          <a:sx n="105" d="100"/>
          <a:sy n="105" d="100"/>
        </p:scale>
        <p:origin x="1816" y="192"/>
      </p:cViewPr>
      <p:guideLst>
        <p:guide orient="horz" pos="1052"/>
        <p:guide orient="horz" pos="3477"/>
        <p:guide orient="horz" pos="4032"/>
        <p:guide orient="horz" pos="2183"/>
        <p:guide orient="horz" pos="287"/>
        <p:guide orient="horz" pos="1471"/>
        <p:guide orient="horz" pos="464"/>
        <p:guide orient="horz" pos="3938"/>
        <p:guide orient="horz" pos="231"/>
        <p:guide pos="230"/>
        <p:guide pos="5530"/>
        <p:guide pos="2880"/>
        <p:guide pos="1120"/>
        <p:guide pos="1411"/>
        <p:guide pos="5287"/>
        <p:guide pos="456"/>
        <p:guide pos="4812"/>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10/20/21</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10/20/21</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a:bodyPr>
          <a:lstStyle/>
          <a:p>
            <a:endParaRPr lang="en-US"/>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10/20/21</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a:t>Final boiler plate language: 2 versions</a:t>
            </a:r>
          </a:p>
          <a:p>
            <a:endParaRPr lang="en-US" dirty="0"/>
          </a:p>
          <a:p>
            <a:r>
              <a:rPr lang="en-US" sz="1200" kern="1200" dirty="0">
                <a:solidFill>
                  <a:schemeClr val="tx1"/>
                </a:solidFill>
                <a:latin typeface="Arial" pitchFamily="34" charset="0"/>
                <a:ea typeface="+mn-ea"/>
                <a:cs typeface="Arial" pitchFamily="34" charset="0"/>
              </a:rPr>
              <a:t>Through its singular focus on health, UCSF is leading revolutions in health.</a:t>
            </a:r>
          </a:p>
          <a:p>
            <a:r>
              <a:rPr lang="en-US" sz="1200" kern="1200">
                <a:solidFill>
                  <a:schemeClr val="tx1"/>
                </a:solidFill>
                <a:latin typeface="Arial" pitchFamily="34" charset="0"/>
                <a:ea typeface="+mn-ea"/>
                <a:cs typeface="Arial" pitchFamily="34" charset="0"/>
              </a:rPr>
              <a:t>UCSF is driven by the idea that great breakthroughs are achieved when the best research, the best education and the best patient care converge.</a:t>
            </a:r>
            <a:endParaRPr lang="en-US"/>
          </a:p>
          <a:p>
            <a:endParaRPr lang="en-US"/>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81535CF-1E6D-4F58-ADCA-A0D754487971}" type="datetime1">
              <a:rPr lang="en-US" smtClean="0">
                <a:latin typeface="Arial" pitchFamily="34" charset="0"/>
                <a:cs typeface="Arial" pitchFamily="34" charset="0"/>
              </a:rPr>
              <a:t>10/20/21</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84201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6.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10/20/21</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10/20/21</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10/20/21</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10/20/21</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10/20/21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10/20/21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10/20/21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10/20/21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10/20/21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10/20/21</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10/20/21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10/20/21</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10/20/21</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10/20/21</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10/20/21</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10/20/21</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10/20/21</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10/20/21</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4" name="Picture 3"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10/20/21</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10/20/21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10/20/21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10/20/21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10/20/21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10/20/21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10/20/21</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10/20/21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10/20/21</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Helen Diller Family</a:t>
            </a:r>
          </a:p>
          <a:p>
            <a:r>
              <a:rPr lang="en-US" sz="1000" dirty="0">
                <a:solidFill>
                  <a:schemeClr val="bg1"/>
                </a:solidFill>
                <a:latin typeface="+mj-lt"/>
              </a:rPr>
              <a:t>Comprehensive </a:t>
            </a:r>
            <a:br>
              <a:rPr lang="en-US" sz="1000" dirty="0">
                <a:solidFill>
                  <a:schemeClr val="bg1"/>
                </a:solidFill>
                <a:latin typeface="+mj-lt"/>
              </a:rPr>
            </a:br>
            <a:r>
              <a:rPr lang="en-US" sz="1000" dirty="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School</a:t>
            </a:r>
            <a:br>
              <a:rPr lang="en-US" sz="1000" dirty="0">
                <a:solidFill>
                  <a:schemeClr val="bg1"/>
                </a:solidFill>
                <a:latin typeface="+mj-lt"/>
              </a:rPr>
            </a:br>
            <a:r>
              <a:rPr lang="en-US" sz="1000" dirty="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AIDS Research</a:t>
            </a:r>
            <a:r>
              <a:rPr lang="en-US" sz="1000" baseline="0" dirty="0">
                <a:solidFill>
                  <a:schemeClr val="bg1"/>
                </a:solidFill>
                <a:latin typeface="+mj-lt"/>
              </a:rPr>
              <a:t> Institute at UCSF</a:t>
            </a:r>
            <a:endParaRPr lang="en-US" sz="1000" dirty="0">
              <a:solidFill>
                <a:schemeClr val="bg1"/>
              </a:solidFill>
              <a:latin typeface="+mj-lt"/>
            </a:endParaRPr>
          </a:p>
        </p:txBody>
      </p:sp>
      <p:pic>
        <p:nvPicPr>
          <p:cNvPr id="15" name="Picture 14"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10/20/21</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10/20/21</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10/20/21</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10/20/21</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10/20/21</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10/20/21</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10/20/21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2" name="Picture 11"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10/20/21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10/20/21</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10/20/21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10/20/21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10/20/21</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10/20/21</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Helen Diller Family</a:t>
            </a:r>
          </a:p>
          <a:p>
            <a:r>
              <a:rPr lang="en-US" sz="900" dirty="0">
                <a:solidFill>
                  <a:schemeClr val="bg1"/>
                </a:solidFill>
                <a:latin typeface="+mj-lt"/>
              </a:rPr>
              <a:t>Comprehensive </a:t>
            </a:r>
            <a:br>
              <a:rPr lang="en-US" sz="900" dirty="0">
                <a:solidFill>
                  <a:schemeClr val="bg1"/>
                </a:solidFill>
                <a:latin typeface="+mj-lt"/>
              </a:rPr>
            </a:br>
            <a:r>
              <a:rPr lang="en-US" sz="900" dirty="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School</a:t>
            </a:r>
            <a:br>
              <a:rPr lang="en-US" sz="900" dirty="0">
                <a:solidFill>
                  <a:schemeClr val="bg1"/>
                </a:solidFill>
                <a:latin typeface="+mj-lt"/>
              </a:rPr>
            </a:br>
            <a:r>
              <a:rPr lang="en-US" sz="900" dirty="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AIDS Research</a:t>
            </a:r>
            <a:r>
              <a:rPr lang="en-US" sz="900" baseline="0" dirty="0">
                <a:solidFill>
                  <a:schemeClr val="bg1"/>
                </a:solidFill>
                <a:latin typeface="+mj-lt"/>
              </a:rPr>
              <a:t> Institute at UCSF</a:t>
            </a:r>
            <a:endParaRPr lang="en-US" sz="900" dirty="0">
              <a:solidFill>
                <a:schemeClr val="bg1"/>
              </a:solidFill>
              <a:latin typeface="+mj-lt"/>
            </a:endParaRPr>
          </a:p>
        </p:txBody>
      </p:sp>
      <p:pic>
        <p:nvPicPr>
          <p:cNvPr id="18" name="Picture 17"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10/20/21</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8" name="Straight Connector 17"/>
          <p:cNvCxnSpPr/>
          <p:nvPr userDrawn="1"/>
        </p:nvCxnSpPr>
        <p:spPr>
          <a:xfrm>
            <a:off x="323803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502429"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1"/>
                  </a:solidFill>
                  <a:latin typeface="+mj-lt"/>
                </a:rPr>
                <a:t>Partner </a:t>
              </a:r>
              <a:br>
                <a:rPr lang="en-US" sz="1400" dirty="0">
                  <a:solidFill>
                    <a:schemeClr val="bg1"/>
                  </a:solidFill>
                  <a:latin typeface="+mj-lt"/>
                </a:rPr>
              </a:br>
              <a:r>
                <a:rPr lang="en-US" sz="1400" dirty="0">
                  <a:solidFill>
                    <a:schemeClr val="bg1"/>
                  </a:solidFill>
                  <a:latin typeface="+mj-lt"/>
                </a:rPr>
                <a:t>Logo</a:t>
              </a:r>
            </a:p>
          </p:txBody>
        </p:sp>
      </p:grpSp>
      <p:pic>
        <p:nvPicPr>
          <p:cNvPr id="16" name="Picture 15"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10/20/21</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10/20/21</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6.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6.emf"/><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10/20/21</a:t>
            </a:fld>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10/20/21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xmlns="">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10/20/21</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849426"/>
            <a:ext cx="6595720" cy="652743"/>
          </a:xfrm>
        </p:spPr>
        <p:txBody>
          <a:bodyPr/>
          <a:lstStyle/>
          <a:p>
            <a:r>
              <a:rPr lang="en-US" dirty="0">
                <a:ea typeface="MS PGothic" charset="0"/>
              </a:rPr>
              <a:t>Life tables</a:t>
            </a:r>
            <a:endParaRPr lang="en-US" dirty="0"/>
          </a:p>
        </p:txBody>
      </p:sp>
      <p:sp>
        <p:nvSpPr>
          <p:cNvPr id="3" name="Text Placeholder 2"/>
          <p:cNvSpPr>
            <a:spLocks noGrp="1"/>
          </p:cNvSpPr>
          <p:nvPr>
            <p:ph type="body" idx="1"/>
          </p:nvPr>
        </p:nvSpPr>
        <p:spPr/>
        <p:txBody>
          <a:bodyPr/>
          <a:lstStyle/>
          <a:p>
            <a:br>
              <a:rPr lang="en-US" dirty="0">
                <a:ea typeface="MS PGothic" charset="0"/>
              </a:rPr>
            </a:br>
            <a:endParaRPr lang="en-US" dirty="0"/>
          </a:p>
        </p:txBody>
      </p:sp>
      <p:sp>
        <p:nvSpPr>
          <p:cNvPr id="11" name="Text Placeholder 10"/>
          <p:cNvSpPr>
            <a:spLocks noGrp="1"/>
          </p:cNvSpPr>
          <p:nvPr>
            <p:ph type="body" sz="quarter" idx="10"/>
          </p:nvPr>
        </p:nvSpPr>
        <p:spPr>
          <a:xfrm>
            <a:off x="747713" y="4667513"/>
            <a:ext cx="6477000" cy="193675"/>
          </a:xfrm>
        </p:spPr>
        <p:txBody>
          <a:bodyPr/>
          <a:lstStyle/>
          <a:p>
            <a:pPr>
              <a:lnSpc>
                <a:spcPct val="100000"/>
              </a:lnSpc>
            </a:pPr>
            <a:r>
              <a:rPr lang="en-US" dirty="0">
                <a:latin typeface="+mn-lt"/>
              </a:rPr>
              <a:t>Nadia Diamond-Smith, PhD, MSc</a:t>
            </a:r>
          </a:p>
          <a:p>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Practice notation</a:t>
            </a:r>
          </a:p>
        </p:txBody>
      </p:sp>
      <p:sp>
        <p:nvSpPr>
          <p:cNvPr id="3" name="Content Placeholder 2"/>
          <p:cNvSpPr>
            <a:spLocks noGrp="1"/>
          </p:cNvSpPr>
          <p:nvPr>
            <p:ph idx="1"/>
          </p:nvPr>
        </p:nvSpPr>
        <p:spPr/>
        <p:txBody>
          <a:bodyPr/>
          <a:lstStyle/>
          <a:p>
            <a:r>
              <a:rPr lang="en-US" dirty="0"/>
              <a:t>probability of dying between age 0 and 1</a:t>
            </a:r>
          </a:p>
          <a:p>
            <a:pPr lvl="1"/>
            <a:r>
              <a:rPr lang="en-US" baseline="-25000" dirty="0"/>
              <a:t>1</a:t>
            </a:r>
            <a:r>
              <a:rPr lang="en-US" dirty="0"/>
              <a:t>q</a:t>
            </a:r>
            <a:r>
              <a:rPr lang="en-US" baseline="-25000" dirty="0"/>
              <a:t>0 </a:t>
            </a:r>
          </a:p>
          <a:p>
            <a:r>
              <a:rPr lang="en-US" dirty="0"/>
              <a:t>Number of deaths between age 40 and 45</a:t>
            </a:r>
          </a:p>
          <a:p>
            <a:pPr lvl="1"/>
            <a:r>
              <a:rPr lang="en-US" baseline="-25000" dirty="0"/>
              <a:t>5</a:t>
            </a:r>
            <a:r>
              <a:rPr lang="en-US" dirty="0"/>
              <a:t>d</a:t>
            </a:r>
            <a:r>
              <a:rPr lang="en-US" baseline="-25000" dirty="0"/>
              <a:t>40 </a:t>
            </a:r>
          </a:p>
          <a:p>
            <a:pPr lvl="1"/>
            <a:endParaRPr lang="en-US" dirty="0"/>
          </a:p>
          <a:p>
            <a:endParaRPr lang="en-US" dirty="0"/>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729161" y="3424207"/>
            <a:ext cx="7537188" cy="2669029"/>
          </a:xfrm>
          <a:prstGeom prst="rect">
            <a:avLst/>
          </a:prstGeom>
        </p:spPr>
      </p:pic>
    </p:spTree>
    <p:extLst>
      <p:ext uri="{BB962C8B-B14F-4D97-AF65-F5344CB8AC3E}">
        <p14:creationId xmlns:p14="http://schemas.microsoft.com/office/powerpoint/2010/main" val="2867641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Usually start with age specific death rates (</a:t>
            </a:r>
            <a:r>
              <a:rPr lang="en-US" baseline="-25000" dirty="0" err="1"/>
              <a:t>n</a:t>
            </a:r>
            <a:r>
              <a:rPr lang="en-US" dirty="0" err="1"/>
              <a:t>M</a:t>
            </a:r>
            <a:r>
              <a:rPr lang="en-US" baseline="-25000" dirty="0" err="1"/>
              <a:t>x</a:t>
            </a:r>
            <a:r>
              <a:rPr lang="en-US" dirty="0"/>
              <a:t>)</a:t>
            </a:r>
          </a:p>
        </p:txBody>
      </p:sp>
      <p:sp>
        <p:nvSpPr>
          <p:cNvPr id="3" name="Content Placeholder 2"/>
          <p:cNvSpPr>
            <a:spLocks noGrp="1"/>
          </p:cNvSpPr>
          <p:nvPr>
            <p:ph idx="1"/>
          </p:nvPr>
        </p:nvSpPr>
        <p:spPr/>
        <p:txBody>
          <a:bodyPr/>
          <a:lstStyle/>
          <a:p>
            <a:r>
              <a:rPr lang="en-US" dirty="0"/>
              <a:t>Can convert </a:t>
            </a:r>
            <a:r>
              <a:rPr lang="en-US" baseline="-25000" dirty="0" err="1"/>
              <a:t>n</a:t>
            </a:r>
            <a:r>
              <a:rPr lang="en-US" dirty="0" err="1"/>
              <a:t>M</a:t>
            </a:r>
            <a:r>
              <a:rPr lang="en-US" baseline="-25000" dirty="0" err="1"/>
              <a:t>x</a:t>
            </a:r>
            <a:r>
              <a:rPr lang="en-US" baseline="-25000" dirty="0"/>
              <a:t> </a:t>
            </a:r>
            <a:r>
              <a:rPr lang="en-US" dirty="0"/>
              <a:t>to </a:t>
            </a:r>
            <a:r>
              <a:rPr lang="en-US" baseline="-25000" dirty="0" err="1"/>
              <a:t>n</a:t>
            </a:r>
            <a:r>
              <a:rPr lang="en-US" dirty="0" err="1"/>
              <a:t>q</a:t>
            </a:r>
            <a:r>
              <a:rPr lang="en-US" baseline="-25000" dirty="0" err="1"/>
              <a:t>x</a:t>
            </a:r>
            <a:endParaRPr lang="en-US" baseline="-25000" dirty="0"/>
          </a:p>
          <a:p>
            <a:endParaRPr lang="en-US" baseline="-25000" dirty="0"/>
          </a:p>
          <a:p>
            <a:pPr marL="0" indent="0">
              <a:buNone/>
            </a:pPr>
            <a:r>
              <a:rPr lang="en-US" dirty="0"/>
              <a:t>1)</a:t>
            </a:r>
          </a:p>
          <a:p>
            <a:endParaRPr lang="en-US" dirty="0"/>
          </a:p>
          <a:p>
            <a:pPr marL="0" indent="0">
              <a:buNone/>
            </a:pPr>
            <a:r>
              <a:rPr lang="en-US" dirty="0"/>
              <a:t>Where n is the length of the interval (usually 5 years)</a:t>
            </a:r>
          </a:p>
          <a:p>
            <a:pPr marL="0" indent="0">
              <a:buNone/>
            </a:pPr>
            <a:endParaRPr lang="en-US" dirty="0"/>
          </a:p>
          <a:p>
            <a:pPr marL="0" indent="0">
              <a:buNone/>
            </a:pPr>
            <a:r>
              <a:rPr lang="en-US" dirty="0"/>
              <a:t>2)</a:t>
            </a:r>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11</a:t>
            </a:fld>
            <a:endParaRPr lang="en-US" dirty="0"/>
          </a:p>
        </p:txBody>
      </p:sp>
      <p:pic>
        <p:nvPicPr>
          <p:cNvPr id="7" name="Picture 6"/>
          <p:cNvPicPr>
            <a:picLocks noChangeAspect="1"/>
          </p:cNvPicPr>
          <p:nvPr/>
        </p:nvPicPr>
        <p:blipFill>
          <a:blip r:embed="rId2"/>
          <a:stretch>
            <a:fillRect/>
          </a:stretch>
        </p:blipFill>
        <p:spPr>
          <a:xfrm>
            <a:off x="1437922" y="2102389"/>
            <a:ext cx="3063522" cy="1206583"/>
          </a:xfrm>
          <a:prstGeom prst="rect">
            <a:avLst/>
          </a:prstGeom>
        </p:spPr>
      </p:pic>
      <p:pic>
        <p:nvPicPr>
          <p:cNvPr id="8" name="Picture 7"/>
          <p:cNvPicPr>
            <a:picLocks noChangeAspect="1"/>
          </p:cNvPicPr>
          <p:nvPr/>
        </p:nvPicPr>
        <p:blipFill>
          <a:blip r:embed="rId3"/>
          <a:stretch>
            <a:fillRect/>
          </a:stretch>
        </p:blipFill>
        <p:spPr>
          <a:xfrm>
            <a:off x="1821744" y="4021667"/>
            <a:ext cx="1760593" cy="1186698"/>
          </a:xfrm>
          <a:prstGeom prst="rect">
            <a:avLst/>
          </a:prstGeom>
        </p:spPr>
      </p:pic>
    </p:spTree>
    <p:extLst>
      <p:ext uri="{BB962C8B-B14F-4D97-AF65-F5344CB8AC3E}">
        <p14:creationId xmlns:p14="http://schemas.microsoft.com/office/powerpoint/2010/main" val="15782979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lx= Survivors</a:t>
            </a:r>
          </a:p>
        </p:txBody>
      </p:sp>
      <p:sp>
        <p:nvSpPr>
          <p:cNvPr id="3" name="Content Placeholder 2"/>
          <p:cNvSpPr>
            <a:spLocks noGrp="1"/>
          </p:cNvSpPr>
          <p:nvPr>
            <p:ph idx="1"/>
          </p:nvPr>
        </p:nvSpPr>
        <p:spPr>
          <a:xfrm>
            <a:off x="653732" y="1295641"/>
            <a:ext cx="8325548" cy="4011502"/>
          </a:xfrm>
        </p:spPr>
        <p:txBody>
          <a:bodyPr/>
          <a:lstStyle/>
          <a:p>
            <a:r>
              <a:rPr lang="en-US" dirty="0"/>
              <a:t>l</a:t>
            </a:r>
            <a:r>
              <a:rPr lang="en-US" baseline="-25000" dirty="0"/>
              <a:t>0 </a:t>
            </a:r>
            <a:r>
              <a:rPr lang="en-US" dirty="0"/>
              <a:t>=who are the survivors to age 0? </a:t>
            </a:r>
          </a:p>
          <a:p>
            <a:pPr lvl="1"/>
            <a:r>
              <a:rPr lang="en-US" dirty="0"/>
              <a:t>Everyone born!</a:t>
            </a:r>
          </a:p>
          <a:p>
            <a:pPr lvl="1"/>
            <a:r>
              <a:rPr lang="en-US" dirty="0"/>
              <a:t>The radix population, could choose anything, usually start with 100,000</a:t>
            </a:r>
          </a:p>
          <a:p>
            <a:r>
              <a:rPr lang="en-US" dirty="0"/>
              <a:t>l</a:t>
            </a:r>
            <a:r>
              <a:rPr lang="en-US" baseline="-25000" dirty="0"/>
              <a:t>1 </a:t>
            </a:r>
            <a:r>
              <a:rPr lang="en-US" dirty="0"/>
              <a:t>= Survivors at the start of year 1?</a:t>
            </a:r>
          </a:p>
          <a:p>
            <a:r>
              <a:rPr lang="en-US" dirty="0"/>
              <a:t>l</a:t>
            </a:r>
            <a:r>
              <a:rPr lang="en-US" baseline="-25000" dirty="0"/>
              <a:t>1 </a:t>
            </a:r>
            <a:r>
              <a:rPr lang="en-US" dirty="0"/>
              <a:t>= l</a:t>
            </a:r>
            <a:r>
              <a:rPr lang="en-US" baseline="-25000" dirty="0"/>
              <a:t>0</a:t>
            </a:r>
            <a:r>
              <a:rPr lang="en-US" dirty="0"/>
              <a:t>- (l</a:t>
            </a:r>
            <a:r>
              <a:rPr lang="en-US" baseline="-25000" dirty="0"/>
              <a:t>0</a:t>
            </a:r>
            <a:r>
              <a:rPr lang="en-US" dirty="0"/>
              <a:t>* </a:t>
            </a:r>
            <a:r>
              <a:rPr lang="en-US" baseline="-25000" dirty="0"/>
              <a:t>0</a:t>
            </a:r>
            <a:r>
              <a:rPr lang="en-US" dirty="0"/>
              <a:t>q</a:t>
            </a:r>
            <a:r>
              <a:rPr lang="en-US" baseline="-25000" dirty="0"/>
              <a:t>1</a:t>
            </a:r>
            <a:r>
              <a:rPr lang="en-US" dirty="0"/>
              <a:t>) </a:t>
            </a:r>
            <a:endParaRPr lang="en-US" baseline="-25000" dirty="0"/>
          </a:p>
          <a:p>
            <a:pPr marL="0" indent="0">
              <a:buNone/>
            </a:pPr>
            <a:r>
              <a:rPr lang="en-US" dirty="0"/>
              <a:t>Say </a:t>
            </a:r>
            <a:r>
              <a:rPr lang="en-US" baseline="-25000" dirty="0"/>
              <a:t>0</a:t>
            </a:r>
            <a:r>
              <a:rPr lang="en-US" dirty="0"/>
              <a:t>q</a:t>
            </a:r>
            <a:r>
              <a:rPr lang="en-US" baseline="-25000" dirty="0"/>
              <a:t>1 </a:t>
            </a:r>
            <a:r>
              <a:rPr lang="en-US" dirty="0"/>
              <a:t>= 0.0582, how many people die in the first year? </a:t>
            </a:r>
          </a:p>
          <a:p>
            <a:pPr marL="0" indent="0">
              <a:buNone/>
            </a:pPr>
            <a:r>
              <a:rPr lang="en-US" dirty="0"/>
              <a:t>	5820</a:t>
            </a:r>
          </a:p>
          <a:p>
            <a:pPr marL="0" indent="0">
              <a:buNone/>
            </a:pPr>
            <a:r>
              <a:rPr lang="en-US" dirty="0"/>
              <a:t>How many people are alive at the start of the next period?</a:t>
            </a:r>
          </a:p>
          <a:p>
            <a:pPr marL="0" indent="0">
              <a:buNone/>
            </a:pPr>
            <a:r>
              <a:rPr lang="en-US" dirty="0"/>
              <a:t>100,000-5820= 94,180 = l</a:t>
            </a:r>
            <a:r>
              <a:rPr lang="en-US" baseline="-25000" dirty="0"/>
              <a:t>1</a:t>
            </a:r>
            <a:endParaRPr lang="en-US" dirty="0"/>
          </a:p>
          <a:p>
            <a:pPr marL="0" indent="0">
              <a:buNone/>
            </a:pPr>
            <a:r>
              <a:rPr lang="en-US" dirty="0"/>
              <a:t>5820 is </a:t>
            </a:r>
            <a:r>
              <a:rPr lang="en-US" baseline="-25000" dirty="0" err="1"/>
              <a:t>n</a:t>
            </a:r>
            <a:r>
              <a:rPr lang="en-US" dirty="0" err="1"/>
              <a:t>d</a:t>
            </a:r>
            <a:r>
              <a:rPr lang="en-US" baseline="-25000" dirty="0" err="1"/>
              <a:t>x</a:t>
            </a:r>
            <a:r>
              <a:rPr lang="en-US" baseline="-25000" dirty="0"/>
              <a:t> </a:t>
            </a:r>
            <a:r>
              <a:rPr lang="en-US" dirty="0"/>
              <a:t>=deaths between age n and </a:t>
            </a:r>
            <a:r>
              <a:rPr lang="en-US" dirty="0" err="1"/>
              <a:t>n+x</a:t>
            </a:r>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12</a:t>
            </a:fld>
            <a:endParaRPr lang="en-US" dirty="0"/>
          </a:p>
        </p:txBody>
      </p:sp>
    </p:spTree>
    <p:extLst>
      <p:ext uri="{BB962C8B-B14F-4D97-AF65-F5344CB8AC3E}">
        <p14:creationId xmlns:p14="http://schemas.microsoft.com/office/powerpoint/2010/main" val="124930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870272" y="1378096"/>
            <a:ext cx="7537188" cy="266902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285815068"/>
              </p:ext>
            </p:extLst>
          </p:nvPr>
        </p:nvGraphicFramePr>
        <p:xfrm>
          <a:off x="836059" y="4239191"/>
          <a:ext cx="7571403" cy="741680"/>
        </p:xfrm>
        <a:graphic>
          <a:graphicData uri="http://schemas.openxmlformats.org/drawingml/2006/table">
            <a:tbl>
              <a:tblPr firstRow="1" bandRow="1">
                <a:tableStyleId>{69CF1AB2-1976-4502-BF36-3FF5EA218861}</a:tableStyleId>
              </a:tblPr>
              <a:tblGrid>
                <a:gridCol w="1081629">
                  <a:extLst>
                    <a:ext uri="{9D8B030D-6E8A-4147-A177-3AD203B41FA5}">
                      <a16:colId xmlns:a16="http://schemas.microsoft.com/office/drawing/2014/main" val="20000"/>
                    </a:ext>
                  </a:extLst>
                </a:gridCol>
                <a:gridCol w="1081629">
                  <a:extLst>
                    <a:ext uri="{9D8B030D-6E8A-4147-A177-3AD203B41FA5}">
                      <a16:colId xmlns:a16="http://schemas.microsoft.com/office/drawing/2014/main" val="20001"/>
                    </a:ext>
                  </a:extLst>
                </a:gridCol>
                <a:gridCol w="1081629">
                  <a:extLst>
                    <a:ext uri="{9D8B030D-6E8A-4147-A177-3AD203B41FA5}">
                      <a16:colId xmlns:a16="http://schemas.microsoft.com/office/drawing/2014/main" val="20002"/>
                    </a:ext>
                  </a:extLst>
                </a:gridCol>
                <a:gridCol w="1081629">
                  <a:extLst>
                    <a:ext uri="{9D8B030D-6E8A-4147-A177-3AD203B41FA5}">
                      <a16:colId xmlns:a16="http://schemas.microsoft.com/office/drawing/2014/main" val="20003"/>
                    </a:ext>
                  </a:extLst>
                </a:gridCol>
                <a:gridCol w="1081629">
                  <a:extLst>
                    <a:ext uri="{9D8B030D-6E8A-4147-A177-3AD203B41FA5}">
                      <a16:colId xmlns:a16="http://schemas.microsoft.com/office/drawing/2014/main" val="20004"/>
                    </a:ext>
                  </a:extLst>
                </a:gridCol>
                <a:gridCol w="1081629">
                  <a:extLst>
                    <a:ext uri="{9D8B030D-6E8A-4147-A177-3AD203B41FA5}">
                      <a16:colId xmlns:a16="http://schemas.microsoft.com/office/drawing/2014/main" val="20005"/>
                    </a:ext>
                  </a:extLst>
                </a:gridCol>
                <a:gridCol w="1081629">
                  <a:extLst>
                    <a:ext uri="{9D8B030D-6E8A-4147-A177-3AD203B41FA5}">
                      <a16:colId xmlns:a16="http://schemas.microsoft.com/office/drawing/2014/main" val="20006"/>
                    </a:ext>
                  </a:extLst>
                </a:gridCol>
              </a:tblGrid>
              <a:tr h="370840">
                <a:tc>
                  <a:txBody>
                    <a:bodyPr/>
                    <a:lstStyle/>
                    <a:p>
                      <a:r>
                        <a:rPr lang="en-US" dirty="0"/>
                        <a:t>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0.0582</a:t>
                      </a:r>
                    </a:p>
                  </a:txBody>
                  <a:tcPr/>
                </a:tc>
                <a:tc>
                  <a:txBody>
                    <a:bodyPr/>
                    <a:lstStyle/>
                    <a:p>
                      <a:r>
                        <a:rPr lang="en-US" dirty="0"/>
                        <a:t>100,000</a:t>
                      </a:r>
                    </a:p>
                  </a:txBody>
                  <a:tcPr/>
                </a:tc>
                <a:tc>
                  <a:txBody>
                    <a:bodyPr/>
                    <a:lstStyle/>
                    <a:p>
                      <a:r>
                        <a:rPr lang="en-US" sz="1800" dirty="0"/>
                        <a:t>5820</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r>
                        <a:rPr lang="en-US" dirty="0"/>
                        <a:t>94,180</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373317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L</a:t>
            </a:r>
            <a:r>
              <a:rPr lang="en-US" baseline="-25000" dirty="0"/>
              <a:t>x</a:t>
            </a:r>
          </a:p>
        </p:txBody>
      </p:sp>
      <p:sp>
        <p:nvSpPr>
          <p:cNvPr id="3" name="Content Placeholder 2"/>
          <p:cNvSpPr>
            <a:spLocks noGrp="1"/>
          </p:cNvSpPr>
          <p:nvPr>
            <p:ph idx="1"/>
          </p:nvPr>
        </p:nvSpPr>
        <p:spPr/>
        <p:txBody>
          <a:bodyPr/>
          <a:lstStyle/>
          <a:p>
            <a:r>
              <a:rPr lang="en-US" dirty="0"/>
              <a:t>L</a:t>
            </a:r>
            <a:r>
              <a:rPr lang="en-US" baseline="-25000" dirty="0"/>
              <a:t>x</a:t>
            </a:r>
            <a:r>
              <a:rPr lang="en-US" dirty="0"/>
              <a:t> = The total number of person-years lived in each interval, or # in age group of stationary population </a:t>
            </a:r>
          </a:p>
          <a:p>
            <a:r>
              <a:rPr lang="en-US" dirty="0"/>
              <a:t>It is the sum of: </a:t>
            </a:r>
          </a:p>
          <a:p>
            <a:pPr marL="457200" indent="-457200">
              <a:buAutoNum type="alphaLcPeriod"/>
            </a:pPr>
            <a:r>
              <a:rPr lang="en-US" dirty="0"/>
              <a:t>Persons who survived the interval, equivalent to the number alive at the beginning of the </a:t>
            </a:r>
            <a:r>
              <a:rPr lang="en-US" i="1" dirty="0"/>
              <a:t>next </a:t>
            </a:r>
            <a:r>
              <a:rPr lang="en-US" dirty="0"/>
              <a:t>interval or l</a:t>
            </a:r>
            <a:r>
              <a:rPr lang="en-US" baseline="-25000" dirty="0"/>
              <a:t>x</a:t>
            </a:r>
            <a:r>
              <a:rPr lang="en-US" dirty="0"/>
              <a:t>+1 </a:t>
            </a:r>
          </a:p>
          <a:p>
            <a:pPr marL="288925" lvl="1" indent="0">
              <a:buNone/>
            </a:pPr>
            <a:r>
              <a:rPr lang="en-US" dirty="0"/>
              <a:t>	They each contribute the number of years in the interval. </a:t>
            </a:r>
          </a:p>
          <a:p>
            <a:pPr marL="0" indent="0">
              <a:buNone/>
            </a:pPr>
            <a:r>
              <a:rPr lang="en-US" dirty="0"/>
              <a:t>b. Persons who died during the interval (d</a:t>
            </a:r>
            <a:r>
              <a:rPr lang="en-US" baseline="-25000" dirty="0"/>
              <a:t>x</a:t>
            </a:r>
            <a:r>
              <a:rPr lang="en-US" dirty="0"/>
              <a:t>) who contribute a part of the interval, depending on when they died. For most purposes, we simply assume they contributed 1⁄2 a year. </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10471919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Lx calculations</a:t>
            </a:r>
          </a:p>
        </p:txBody>
      </p:sp>
      <p:sp>
        <p:nvSpPr>
          <p:cNvPr id="3" name="Content Placeholder 2"/>
          <p:cNvSpPr>
            <a:spLocks noGrp="1"/>
          </p:cNvSpPr>
          <p:nvPr>
            <p:ph idx="1"/>
          </p:nvPr>
        </p:nvSpPr>
        <p:spPr/>
        <p:txBody>
          <a:bodyPr/>
          <a:lstStyle/>
          <a:p>
            <a:r>
              <a:rPr lang="en-US" dirty="0"/>
              <a:t>Generally we assume linearity: </a:t>
            </a:r>
          </a:p>
          <a:p>
            <a:pPr lvl="1"/>
            <a:r>
              <a:rPr lang="en-US" dirty="0"/>
              <a:t>unabridged: Lx = 0.5*(lx + lx+n) </a:t>
            </a:r>
          </a:p>
          <a:p>
            <a:pPr lvl="2"/>
            <a:r>
              <a:rPr lang="en-US" dirty="0"/>
              <a:t>Every year from birth to death</a:t>
            </a:r>
          </a:p>
          <a:p>
            <a:pPr lvl="1"/>
            <a:r>
              <a:rPr lang="en-US" dirty="0"/>
              <a:t>abridged: Lx = (n*0.5)*(lx + </a:t>
            </a:r>
            <a:r>
              <a:rPr lang="en-US" dirty="0" err="1"/>
              <a:t>lx+n</a:t>
            </a:r>
            <a:r>
              <a:rPr lang="en-US" dirty="0"/>
              <a:t>)</a:t>
            </a:r>
          </a:p>
          <a:p>
            <a:pPr lvl="2"/>
            <a:r>
              <a:rPr lang="en-US" dirty="0"/>
              <a:t>Can have age groups</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35076180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Infant/early childhood and oldest age</a:t>
            </a:r>
          </a:p>
        </p:txBody>
      </p:sp>
      <p:sp>
        <p:nvSpPr>
          <p:cNvPr id="3" name="Content Placeholder 2"/>
          <p:cNvSpPr>
            <a:spLocks noGrp="1"/>
          </p:cNvSpPr>
          <p:nvPr>
            <p:ph idx="1"/>
          </p:nvPr>
        </p:nvSpPr>
        <p:spPr/>
        <p:txBody>
          <a:bodyPr/>
          <a:lstStyle/>
          <a:p>
            <a:r>
              <a:rPr lang="en-US" dirty="0"/>
              <a:t>Because infant and early childhood deaths are closer to birth, we use: </a:t>
            </a:r>
          </a:p>
          <a:p>
            <a:pPr marL="230187" lvl="1" indent="0">
              <a:buNone/>
            </a:pPr>
            <a:r>
              <a:rPr lang="en-US" dirty="0"/>
              <a:t>	L</a:t>
            </a:r>
            <a:r>
              <a:rPr lang="en-US" baseline="-25000" dirty="0"/>
              <a:t>0</a:t>
            </a:r>
            <a:r>
              <a:rPr lang="en-US" dirty="0"/>
              <a:t> = 0.3*l</a:t>
            </a:r>
            <a:r>
              <a:rPr lang="en-US" baseline="-25000" dirty="0"/>
              <a:t>0</a:t>
            </a:r>
            <a:r>
              <a:rPr lang="en-US" dirty="0"/>
              <a:t> + 0.7*l</a:t>
            </a:r>
            <a:r>
              <a:rPr lang="en-US" baseline="-25000" dirty="0"/>
              <a:t>1</a:t>
            </a:r>
            <a:r>
              <a:rPr lang="en-US" dirty="0"/>
              <a:t> </a:t>
            </a:r>
          </a:p>
          <a:p>
            <a:r>
              <a:rPr lang="en-US" dirty="0"/>
              <a:t>For the terminal category, we do not have length of interval, so we use : </a:t>
            </a:r>
          </a:p>
          <a:p>
            <a:pPr marL="0" indent="0">
              <a:buNone/>
            </a:pPr>
            <a:r>
              <a:rPr lang="en-US" dirty="0"/>
              <a:t>	</a:t>
            </a:r>
            <a:r>
              <a:rPr lang="en-US" baseline="-25000" dirty="0"/>
              <a:t>∞</a:t>
            </a:r>
            <a:r>
              <a:rPr lang="en-US" dirty="0"/>
              <a:t>L</a:t>
            </a:r>
            <a:r>
              <a:rPr lang="en-US" baseline="-25000" dirty="0"/>
              <a:t>x</a:t>
            </a:r>
            <a:r>
              <a:rPr lang="en-US" dirty="0"/>
              <a:t> =l</a:t>
            </a:r>
            <a:r>
              <a:rPr lang="en-US" baseline="-25000" dirty="0"/>
              <a:t>x</a:t>
            </a:r>
            <a:r>
              <a:rPr lang="en-US" dirty="0"/>
              <a:t>/ </a:t>
            </a:r>
            <a:r>
              <a:rPr lang="en-US" baseline="-25000" dirty="0"/>
              <a:t>∞</a:t>
            </a:r>
            <a:r>
              <a:rPr lang="en-US" dirty="0"/>
              <a:t>m</a:t>
            </a:r>
            <a:r>
              <a:rPr lang="en-US" baseline="-25000" dirty="0"/>
              <a:t>x</a:t>
            </a:r>
            <a:br>
              <a:rPr lang="en-US" dirty="0"/>
            </a:br>
            <a:endParaRPr lang="en-US" dirty="0"/>
          </a:p>
          <a:p>
            <a:pPr marL="0" indent="0">
              <a:buNone/>
            </a:pPr>
            <a:r>
              <a:rPr lang="en-US" dirty="0"/>
              <a:t>for example</a:t>
            </a:r>
          </a:p>
          <a:p>
            <a:pPr marL="0" indent="0">
              <a:buNone/>
            </a:pPr>
            <a:r>
              <a:rPr lang="en-US" dirty="0"/>
              <a:t>	</a:t>
            </a:r>
            <a:r>
              <a:rPr lang="en-US" sz="2400" dirty="0"/>
              <a:t>L</a:t>
            </a:r>
            <a:r>
              <a:rPr lang="en-US" sz="2400" baseline="-25000" dirty="0"/>
              <a:t>100+</a:t>
            </a:r>
            <a:r>
              <a:rPr lang="en-US" sz="2400" dirty="0"/>
              <a:t> = l</a:t>
            </a:r>
            <a:r>
              <a:rPr lang="en-US" sz="2400" baseline="-25000" dirty="0"/>
              <a:t>100+</a:t>
            </a:r>
            <a:r>
              <a:rPr lang="en-US" sz="2400" dirty="0"/>
              <a:t> / M</a:t>
            </a:r>
            <a:r>
              <a:rPr lang="en-US" sz="2400" baseline="-25000" dirty="0"/>
              <a:t>100+</a:t>
            </a:r>
            <a:endParaRPr lang="en-US" sz="2400" dirty="0"/>
          </a:p>
          <a:p>
            <a:pPr marL="0" indent="0">
              <a:buNone/>
            </a:pPr>
            <a:endParaRPr lang="en-US" dirty="0"/>
          </a:p>
          <a:p>
            <a:pPr marL="0" indent="0">
              <a:buNone/>
            </a:pPr>
            <a:r>
              <a:rPr lang="en-US" dirty="0"/>
              <a:t>	where </a:t>
            </a:r>
            <a:r>
              <a:rPr lang="en-US" baseline="-25000" dirty="0"/>
              <a:t>∞</a:t>
            </a:r>
            <a:r>
              <a:rPr lang="en-US" dirty="0"/>
              <a:t>M</a:t>
            </a:r>
            <a:r>
              <a:rPr lang="en-US" baseline="-25000" dirty="0"/>
              <a:t>x</a:t>
            </a:r>
            <a:r>
              <a:rPr lang="en-US" dirty="0"/>
              <a:t> substitutes for </a:t>
            </a:r>
            <a:r>
              <a:rPr lang="en-US" baseline="-25000" dirty="0"/>
              <a:t>∞</a:t>
            </a:r>
            <a:r>
              <a:rPr lang="en-US" dirty="0"/>
              <a:t>m</a:t>
            </a:r>
            <a:r>
              <a:rPr lang="en-US" baseline="-25000" dirty="0"/>
              <a:t>x</a:t>
            </a:r>
            <a:r>
              <a:rPr lang="en-US" dirty="0"/>
              <a:t> in abridged tables </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42042657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469359"/>
          </a:xfrm>
        </p:spPr>
        <p:txBody>
          <a:bodyPr/>
          <a:lstStyle/>
          <a:p>
            <a:pPr lvl="1" algn="l" rtl="0">
              <a:lnSpc>
                <a:spcPct val="85000"/>
              </a:lnSpc>
              <a:spcBef>
                <a:spcPct val="0"/>
              </a:spcBef>
            </a:pPr>
            <a:r>
              <a:rPr lang="en-US" sz="2800" dirty="0"/>
              <a:t>L</a:t>
            </a:r>
            <a:r>
              <a:rPr lang="en-US" sz="2800" baseline="-25000" dirty="0"/>
              <a:t>0</a:t>
            </a:r>
            <a:r>
              <a:rPr lang="en-US" sz="2800" dirty="0"/>
              <a:t> = 0.3*l</a:t>
            </a:r>
            <a:r>
              <a:rPr lang="en-US" sz="2800" baseline="-25000" dirty="0"/>
              <a:t>0</a:t>
            </a:r>
            <a:r>
              <a:rPr lang="en-US" sz="2800" dirty="0"/>
              <a:t> + 0.7*l</a:t>
            </a:r>
            <a:r>
              <a:rPr lang="en-US" sz="2800" baseline="-25000" dirty="0"/>
              <a:t>1</a:t>
            </a:r>
            <a:r>
              <a:rPr lang="en-US" sz="2800" dirty="0"/>
              <a:t> </a:t>
            </a:r>
          </a:p>
        </p:txBody>
      </p:sp>
      <p:sp>
        <p:nvSpPr>
          <p:cNvPr id="3" name="Content Placeholder 2"/>
          <p:cNvSpPr>
            <a:spLocks noGrp="1"/>
          </p:cNvSpPr>
          <p:nvPr>
            <p:ph idx="1"/>
          </p:nvPr>
        </p:nvSpPr>
        <p:spPr/>
        <p:txBody>
          <a:bodyPr/>
          <a:lstStyle/>
          <a:p>
            <a:r>
              <a:rPr lang="en-US" dirty="0"/>
              <a:t>What is L</a:t>
            </a:r>
            <a:r>
              <a:rPr lang="en-US" baseline="-25000" dirty="0"/>
              <a:t>0</a:t>
            </a:r>
            <a:r>
              <a:rPr lang="en-US" dirty="0"/>
              <a:t> ?</a:t>
            </a:r>
          </a:p>
          <a:p>
            <a:endParaRPr lang="en-US" dirty="0"/>
          </a:p>
          <a:p>
            <a:endParaRPr lang="en-US" dirty="0"/>
          </a:p>
          <a:p>
            <a:endParaRPr lang="en-US" dirty="0"/>
          </a:p>
          <a:p>
            <a:pPr marL="0" indent="0">
              <a:buNone/>
            </a:pPr>
            <a:endParaRPr lang="en-US" dirty="0"/>
          </a:p>
          <a:p>
            <a:r>
              <a:rPr lang="en-US" dirty="0"/>
              <a:t>0.3*100,000 + 0.7*94,180</a:t>
            </a:r>
          </a:p>
          <a:p>
            <a:pPr marL="0" indent="0">
              <a:buNone/>
            </a:pPr>
            <a:endParaRPr lang="en-US" dirty="0"/>
          </a:p>
          <a:p>
            <a:pPr marL="0" indent="0">
              <a:buNone/>
            </a:pPr>
            <a:r>
              <a:rPr lang="en-US" dirty="0"/>
              <a:t>L</a:t>
            </a:r>
            <a:r>
              <a:rPr lang="en-US" baseline="-25000" dirty="0"/>
              <a:t>0</a:t>
            </a:r>
            <a:r>
              <a:rPr lang="en-US" dirty="0"/>
              <a:t>=95926</a:t>
            </a:r>
          </a:p>
          <a:p>
            <a:endParaRPr lang="en-US" dirty="0"/>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5648087"/>
              </p:ext>
            </p:extLst>
          </p:nvPr>
        </p:nvGraphicFramePr>
        <p:xfrm>
          <a:off x="836059" y="2281697"/>
          <a:ext cx="7571403" cy="1381760"/>
        </p:xfrm>
        <a:graphic>
          <a:graphicData uri="http://schemas.openxmlformats.org/drawingml/2006/table">
            <a:tbl>
              <a:tblPr firstRow="1" bandRow="1">
                <a:tableStyleId>{69CF1AB2-1976-4502-BF36-3FF5EA218861}</a:tableStyleId>
              </a:tblPr>
              <a:tblGrid>
                <a:gridCol w="1081629">
                  <a:extLst>
                    <a:ext uri="{9D8B030D-6E8A-4147-A177-3AD203B41FA5}">
                      <a16:colId xmlns:a16="http://schemas.microsoft.com/office/drawing/2014/main" val="20000"/>
                    </a:ext>
                  </a:extLst>
                </a:gridCol>
                <a:gridCol w="1081629">
                  <a:extLst>
                    <a:ext uri="{9D8B030D-6E8A-4147-A177-3AD203B41FA5}">
                      <a16:colId xmlns:a16="http://schemas.microsoft.com/office/drawing/2014/main" val="20001"/>
                    </a:ext>
                  </a:extLst>
                </a:gridCol>
                <a:gridCol w="1081629">
                  <a:extLst>
                    <a:ext uri="{9D8B030D-6E8A-4147-A177-3AD203B41FA5}">
                      <a16:colId xmlns:a16="http://schemas.microsoft.com/office/drawing/2014/main" val="20002"/>
                    </a:ext>
                  </a:extLst>
                </a:gridCol>
                <a:gridCol w="1081629">
                  <a:extLst>
                    <a:ext uri="{9D8B030D-6E8A-4147-A177-3AD203B41FA5}">
                      <a16:colId xmlns:a16="http://schemas.microsoft.com/office/drawing/2014/main" val="20003"/>
                    </a:ext>
                  </a:extLst>
                </a:gridCol>
                <a:gridCol w="1081629">
                  <a:extLst>
                    <a:ext uri="{9D8B030D-6E8A-4147-A177-3AD203B41FA5}">
                      <a16:colId xmlns:a16="http://schemas.microsoft.com/office/drawing/2014/main" val="20004"/>
                    </a:ext>
                  </a:extLst>
                </a:gridCol>
                <a:gridCol w="1081629">
                  <a:extLst>
                    <a:ext uri="{9D8B030D-6E8A-4147-A177-3AD203B41FA5}">
                      <a16:colId xmlns:a16="http://schemas.microsoft.com/office/drawing/2014/main" val="20005"/>
                    </a:ext>
                  </a:extLst>
                </a:gridCol>
                <a:gridCol w="1081629">
                  <a:extLst>
                    <a:ext uri="{9D8B030D-6E8A-4147-A177-3AD203B41FA5}">
                      <a16:colId xmlns:a16="http://schemas.microsoft.com/office/drawing/2014/main" val="20006"/>
                    </a:ext>
                  </a:extLst>
                </a:gridCol>
              </a:tblGrid>
              <a:tr h="370840">
                <a:tc>
                  <a:txBody>
                    <a:bodyPr/>
                    <a:lstStyle/>
                    <a:p>
                      <a:r>
                        <a:rPr lang="en-US" dirty="0"/>
                        <a:t>Age group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25000" dirty="0" err="1"/>
                        <a:t>n</a:t>
                      </a:r>
                      <a:r>
                        <a:rPr lang="en-US" sz="1800" dirty="0" err="1"/>
                        <a:t>q</a:t>
                      </a:r>
                      <a:r>
                        <a:rPr lang="en-US" sz="1800" baseline="-25000" dirty="0" err="1"/>
                        <a:t>x</a:t>
                      </a:r>
                      <a:endParaRPr lang="en-US" sz="1800" baseline="-25000" dirty="0"/>
                    </a:p>
                  </a:txBody>
                  <a:tcPr/>
                </a:tc>
                <a:tc>
                  <a:txBody>
                    <a:bodyPr/>
                    <a:lstStyle/>
                    <a:p>
                      <a:r>
                        <a:rPr lang="en-US" dirty="0"/>
                        <a:t>l</a:t>
                      </a:r>
                      <a:r>
                        <a:rPr lang="en-US" baseline="-25000" dirty="0"/>
                        <a:t>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25000" dirty="0" err="1"/>
                        <a:t>n</a:t>
                      </a:r>
                      <a:r>
                        <a:rPr lang="en-US" sz="1800" baseline="0" dirty="0" err="1"/>
                        <a:t>d</a:t>
                      </a:r>
                      <a:r>
                        <a:rPr lang="en-US" sz="1800" baseline="-25000" dirty="0" err="1"/>
                        <a:t>x</a:t>
                      </a:r>
                      <a:endParaRPr lang="en-US" sz="1800" baseline="-25000" dirty="0"/>
                    </a:p>
                    <a:p>
                      <a:endParaRPr lang="en-US" dirty="0"/>
                    </a:p>
                  </a:txBody>
                  <a:tcPr/>
                </a:tc>
                <a:tc>
                  <a:txBody>
                    <a:bodyPr/>
                    <a:lstStyle/>
                    <a:p>
                      <a:r>
                        <a:rPr lang="en-US" dirty="0"/>
                        <a:t>L</a:t>
                      </a:r>
                      <a:r>
                        <a:rPr lang="en-US" baseline="-25000" dirty="0"/>
                        <a:t>x</a:t>
                      </a:r>
                    </a:p>
                  </a:txBody>
                  <a:tcPr/>
                </a:tc>
                <a:tc>
                  <a:txBody>
                    <a:bodyPr/>
                    <a:lstStyle/>
                    <a:p>
                      <a:r>
                        <a:rPr lang="en-US" dirty="0" err="1"/>
                        <a:t>T</a:t>
                      </a:r>
                      <a:r>
                        <a:rPr lang="en-US" baseline="-25000" dirty="0" err="1"/>
                        <a:t>x</a:t>
                      </a:r>
                      <a:endParaRPr lang="en-US" baseline="-25000" dirty="0"/>
                    </a:p>
                  </a:txBody>
                  <a:tcPr/>
                </a:tc>
                <a:tc>
                  <a:txBody>
                    <a:bodyPr/>
                    <a:lstStyle/>
                    <a:p>
                      <a:r>
                        <a:rPr lang="en-US" dirty="0"/>
                        <a:t>e</a:t>
                      </a:r>
                      <a:r>
                        <a:rPr lang="en-US" baseline="-25000" dirty="0"/>
                        <a:t>x</a:t>
                      </a:r>
                    </a:p>
                  </a:txBody>
                  <a:tcPr/>
                </a:tc>
                <a:extLst>
                  <a:ext uri="{0D108BD9-81ED-4DB2-BD59-A6C34878D82A}">
                    <a16:rowId xmlns:a16="http://schemas.microsoft.com/office/drawing/2014/main" val="10000"/>
                  </a:ext>
                </a:extLst>
              </a:tr>
              <a:tr h="370840">
                <a:tc>
                  <a:txBody>
                    <a:bodyPr/>
                    <a:lstStyle/>
                    <a:p>
                      <a:r>
                        <a:rPr lang="en-US" dirty="0"/>
                        <a:t>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0.0582</a:t>
                      </a:r>
                    </a:p>
                  </a:txBody>
                  <a:tcPr/>
                </a:tc>
                <a:tc>
                  <a:txBody>
                    <a:bodyPr/>
                    <a:lstStyle/>
                    <a:p>
                      <a:r>
                        <a:rPr lang="en-US" dirty="0"/>
                        <a:t>100,000</a:t>
                      </a:r>
                    </a:p>
                  </a:txBody>
                  <a:tcPr/>
                </a:tc>
                <a:tc>
                  <a:txBody>
                    <a:bodyPr/>
                    <a:lstStyle/>
                    <a:p>
                      <a:r>
                        <a:rPr lang="en-US" sz="1800" dirty="0"/>
                        <a:t>5820</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r>
                        <a:rPr lang="en-US" dirty="0"/>
                        <a:t>94,180</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80629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err="1"/>
              <a:t>T</a:t>
            </a:r>
            <a:r>
              <a:rPr lang="en-US" baseline="-25000" dirty="0" err="1"/>
              <a:t>x</a:t>
            </a:r>
            <a:endParaRPr lang="en-US" baseline="-25000" dirty="0"/>
          </a:p>
        </p:txBody>
      </p:sp>
      <p:sp>
        <p:nvSpPr>
          <p:cNvPr id="3" name="Content Placeholder 2"/>
          <p:cNvSpPr>
            <a:spLocks noGrp="1"/>
          </p:cNvSpPr>
          <p:nvPr>
            <p:ph idx="1"/>
          </p:nvPr>
        </p:nvSpPr>
        <p:spPr/>
        <p:txBody>
          <a:bodyPr/>
          <a:lstStyle/>
          <a:p>
            <a:r>
              <a:rPr lang="en-US" dirty="0"/>
              <a:t>T</a:t>
            </a:r>
            <a:r>
              <a:rPr lang="en-US" baseline="-25000" dirty="0"/>
              <a:t>x</a:t>
            </a:r>
            <a:r>
              <a:rPr lang="en-US" dirty="0"/>
              <a:t> is the total number of years of life lived by all members of the cohort. It is obtained by summing up all values of Lx from that age forward </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18</a:t>
            </a:fld>
            <a:endParaRPr lang="en-US" dirty="0"/>
          </a:p>
        </p:txBody>
      </p:sp>
      <p:pic>
        <p:nvPicPr>
          <p:cNvPr id="7" name="Picture 6"/>
          <p:cNvPicPr>
            <a:picLocks noChangeAspect="1"/>
          </p:cNvPicPr>
          <p:nvPr/>
        </p:nvPicPr>
        <p:blipFill>
          <a:blip r:embed="rId2"/>
          <a:stretch>
            <a:fillRect/>
          </a:stretch>
        </p:blipFill>
        <p:spPr>
          <a:xfrm>
            <a:off x="2692400" y="2858911"/>
            <a:ext cx="3759200" cy="1676400"/>
          </a:xfrm>
          <a:prstGeom prst="rect">
            <a:avLst/>
          </a:prstGeom>
        </p:spPr>
      </p:pic>
    </p:spTree>
    <p:extLst>
      <p:ext uri="{BB962C8B-B14F-4D97-AF65-F5344CB8AC3E}">
        <p14:creationId xmlns:p14="http://schemas.microsoft.com/office/powerpoint/2010/main" val="14138846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Life expectancy e</a:t>
            </a:r>
            <a:r>
              <a:rPr lang="en-US" baseline="-25000" dirty="0"/>
              <a:t>x</a:t>
            </a:r>
          </a:p>
        </p:txBody>
      </p:sp>
      <p:sp>
        <p:nvSpPr>
          <p:cNvPr id="3" name="Content Placeholder 2"/>
          <p:cNvSpPr>
            <a:spLocks noGrp="1"/>
          </p:cNvSpPr>
          <p:nvPr>
            <p:ph idx="1"/>
          </p:nvPr>
        </p:nvSpPr>
        <p:spPr/>
        <p:txBody>
          <a:bodyPr/>
          <a:lstStyle/>
          <a:p>
            <a:r>
              <a:rPr lang="en-US" dirty="0"/>
              <a:t>Whereas Tx provides the number of years remaining to be lived by the entire cohort, ex represents </a:t>
            </a:r>
            <a:r>
              <a:rPr lang="en-US" i="1" dirty="0"/>
              <a:t>the number of years lived on average by any individual in the cohort. </a:t>
            </a:r>
          </a:p>
          <a:p>
            <a:endParaRPr lang="en-US" i="1" dirty="0"/>
          </a:p>
          <a:p>
            <a:endParaRPr lang="en-US" i="1" dirty="0"/>
          </a:p>
          <a:p>
            <a:endParaRPr lang="en-US" i="1" dirty="0"/>
          </a:p>
          <a:p>
            <a:endParaRPr lang="en-US" i="1" dirty="0"/>
          </a:p>
          <a:p>
            <a:r>
              <a:rPr lang="en-US" dirty="0"/>
              <a:t>Remember:</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19</a:t>
            </a:fld>
            <a:endParaRPr lang="en-US" dirty="0"/>
          </a:p>
        </p:txBody>
      </p:sp>
      <p:pic>
        <p:nvPicPr>
          <p:cNvPr id="8" name="Picture 7"/>
          <p:cNvPicPr>
            <a:picLocks noChangeAspect="1"/>
          </p:cNvPicPr>
          <p:nvPr/>
        </p:nvPicPr>
        <p:blipFill>
          <a:blip r:embed="rId2"/>
          <a:stretch>
            <a:fillRect/>
          </a:stretch>
        </p:blipFill>
        <p:spPr>
          <a:xfrm>
            <a:off x="3245555" y="2540000"/>
            <a:ext cx="2333978" cy="1291529"/>
          </a:xfrm>
          <a:prstGeom prst="rect">
            <a:avLst/>
          </a:prstGeom>
        </p:spPr>
      </p:pic>
      <p:pic>
        <p:nvPicPr>
          <p:cNvPr id="9" name="Picture 8"/>
          <p:cNvPicPr>
            <a:picLocks noChangeAspect="1"/>
          </p:cNvPicPr>
          <p:nvPr/>
        </p:nvPicPr>
        <p:blipFill>
          <a:blip r:embed="rId3"/>
          <a:stretch>
            <a:fillRect/>
          </a:stretch>
        </p:blipFill>
        <p:spPr>
          <a:xfrm>
            <a:off x="2210052" y="5101031"/>
            <a:ext cx="5954889" cy="948446"/>
          </a:xfrm>
          <a:prstGeom prst="rect">
            <a:avLst/>
          </a:prstGeom>
        </p:spPr>
      </p:pic>
    </p:spTree>
    <p:extLst>
      <p:ext uri="{BB962C8B-B14F-4D97-AF65-F5344CB8AC3E}">
        <p14:creationId xmlns:p14="http://schemas.microsoft.com/office/powerpoint/2010/main" val="5658900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Life table: US mortality</a:t>
            </a:r>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a:t>
            </a:fld>
            <a:endParaRPr lang="en-US" dirty="0"/>
          </a:p>
        </p:txBody>
      </p:sp>
      <p:pic>
        <p:nvPicPr>
          <p:cNvPr id="7" name="Picture 6"/>
          <p:cNvPicPr>
            <a:picLocks noChangeAspect="1"/>
          </p:cNvPicPr>
          <p:nvPr/>
        </p:nvPicPr>
        <p:blipFill>
          <a:blip r:embed="rId2"/>
          <a:stretch>
            <a:fillRect/>
          </a:stretch>
        </p:blipFill>
        <p:spPr>
          <a:xfrm>
            <a:off x="149410" y="1738489"/>
            <a:ext cx="8994590" cy="3397956"/>
          </a:xfrm>
          <a:prstGeom prst="rect">
            <a:avLst/>
          </a:prstGeom>
        </p:spPr>
      </p:pic>
    </p:spTree>
    <p:extLst>
      <p:ext uri="{BB962C8B-B14F-4D97-AF65-F5344CB8AC3E}">
        <p14:creationId xmlns:p14="http://schemas.microsoft.com/office/powerpoint/2010/main" val="71764316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Terminal age category</a:t>
            </a:r>
          </a:p>
        </p:txBody>
      </p:sp>
      <p:sp>
        <p:nvSpPr>
          <p:cNvPr id="3" name="Content Placeholder 2"/>
          <p:cNvSpPr>
            <a:spLocks noGrp="1"/>
          </p:cNvSpPr>
          <p:nvPr>
            <p:ph idx="1"/>
          </p:nvPr>
        </p:nvSpPr>
        <p:spPr/>
        <p:txBody>
          <a:bodyPr/>
          <a:lstStyle/>
          <a:p>
            <a:r>
              <a:rPr lang="en-US" dirty="0"/>
              <a:t>Life expectancy at birth (</a:t>
            </a:r>
            <a:r>
              <a:rPr lang="en-US" i="1" dirty="0"/>
              <a:t>e</a:t>
            </a:r>
            <a:r>
              <a:rPr lang="en-US" i="1" baseline="-25000" dirty="0"/>
              <a:t>0</a:t>
            </a:r>
            <a:r>
              <a:rPr lang="en-US" dirty="0"/>
              <a:t>) is the number of years that a baby born now will live if that baby experiences all the age-specific mortality rates currently operating in the population </a:t>
            </a:r>
          </a:p>
          <a:p>
            <a:r>
              <a:rPr lang="en-US" dirty="0"/>
              <a:t>Terminal Age Category= Because the final age category in the life table is an open ended interval, and all individuals in our cohort must die, we have variations on the usual formulas for this interval </a:t>
            </a:r>
          </a:p>
          <a:p>
            <a:endParaRPr lang="en-US" dirty="0"/>
          </a:p>
          <a:p>
            <a:endParaRPr lang="en-US" dirty="0"/>
          </a:p>
          <a:p>
            <a:pPr marL="0" indent="0">
              <a:buNone/>
            </a:pPr>
            <a:endParaRPr lang="en-US" dirty="0"/>
          </a:p>
          <a:p>
            <a:pPr marL="0" indent="0">
              <a:buNone/>
            </a:pPr>
            <a:r>
              <a:rPr lang="en-US" dirty="0"/>
              <a:t>where </a:t>
            </a:r>
            <a:r>
              <a:rPr lang="en-US" baseline="-25000" dirty="0"/>
              <a:t>∞</a:t>
            </a:r>
            <a:r>
              <a:rPr lang="en-US" dirty="0"/>
              <a:t>M</a:t>
            </a:r>
            <a:r>
              <a:rPr lang="en-US" baseline="-25000" dirty="0"/>
              <a:t>x</a:t>
            </a:r>
            <a:r>
              <a:rPr lang="en-US" dirty="0"/>
              <a:t> is the observed ASDR for the terminal age group, assumed to be equivalent to </a:t>
            </a:r>
            <a:r>
              <a:rPr lang="en-US" baseline="-25000" dirty="0"/>
              <a:t>∞</a:t>
            </a:r>
            <a:r>
              <a:rPr lang="en-US" dirty="0"/>
              <a:t>m</a:t>
            </a:r>
            <a:r>
              <a:rPr lang="en-US" baseline="-25000" dirty="0"/>
              <a:t>x</a:t>
            </a:r>
            <a:r>
              <a:rPr lang="en-US" dirty="0"/>
              <a:t> </a:t>
            </a:r>
          </a:p>
          <a:p>
            <a:pPr marL="0" indent="0">
              <a:buNone/>
            </a:pPr>
            <a:r>
              <a:rPr lang="en-US" dirty="0"/>
              <a:t>Because everybody dies: ∞qx = 1.0 </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20</a:t>
            </a:fld>
            <a:endParaRPr lang="en-US" dirty="0"/>
          </a:p>
        </p:txBody>
      </p:sp>
      <p:pic>
        <p:nvPicPr>
          <p:cNvPr id="7" name="Picture 6"/>
          <p:cNvPicPr>
            <a:picLocks noChangeAspect="1"/>
          </p:cNvPicPr>
          <p:nvPr/>
        </p:nvPicPr>
        <p:blipFill>
          <a:blip r:embed="rId2"/>
          <a:stretch>
            <a:fillRect/>
          </a:stretch>
        </p:blipFill>
        <p:spPr>
          <a:xfrm>
            <a:off x="1316567" y="3674924"/>
            <a:ext cx="4003322" cy="935176"/>
          </a:xfrm>
          <a:prstGeom prst="rect">
            <a:avLst/>
          </a:prstGeom>
        </p:spPr>
      </p:pic>
    </p:spTree>
    <p:extLst>
      <p:ext uri="{BB962C8B-B14F-4D97-AF65-F5344CB8AC3E}">
        <p14:creationId xmlns:p14="http://schemas.microsoft.com/office/powerpoint/2010/main" val="420354062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707886"/>
          </a:xfrm>
        </p:spPr>
        <p:txBody>
          <a:bodyPr/>
          <a:lstStyle/>
          <a:p>
            <a:r>
              <a:rPr lang="en-US" dirty="0"/>
              <a:t>Single vs. Multi – state life tables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2 states:  Alive and Dead</a:t>
            </a:r>
          </a:p>
          <a:p>
            <a:pPr marL="0" indent="0">
              <a:buNone/>
            </a:pPr>
            <a:endParaRPr lang="en-US" dirty="0"/>
          </a:p>
          <a:p>
            <a:pPr marL="0" indent="0">
              <a:buNone/>
            </a:pPr>
            <a:r>
              <a:rPr lang="en-US" dirty="0"/>
              <a:t>1 “absorbing” state:  Death</a:t>
            </a:r>
          </a:p>
        </p:txBody>
      </p:sp>
      <p:sp>
        <p:nvSpPr>
          <p:cNvPr id="4" name="Rectangle 3"/>
          <p:cNvSpPr/>
          <p:nvPr/>
        </p:nvSpPr>
        <p:spPr>
          <a:xfrm>
            <a:off x="855276" y="2086230"/>
            <a:ext cx="1645758"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Alive</a:t>
            </a:r>
          </a:p>
        </p:txBody>
      </p:sp>
      <p:sp>
        <p:nvSpPr>
          <p:cNvPr id="5" name="Rectangle 4"/>
          <p:cNvSpPr/>
          <p:nvPr/>
        </p:nvSpPr>
        <p:spPr>
          <a:xfrm>
            <a:off x="5465477" y="2086230"/>
            <a:ext cx="1645758"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Dead</a:t>
            </a:r>
          </a:p>
        </p:txBody>
      </p:sp>
      <p:cxnSp>
        <p:nvCxnSpPr>
          <p:cNvPr id="7" name="Straight Arrow Connector 6"/>
          <p:cNvCxnSpPr/>
          <p:nvPr/>
        </p:nvCxnSpPr>
        <p:spPr>
          <a:xfrm>
            <a:off x="2734291" y="2539760"/>
            <a:ext cx="2436240" cy="12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129062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More advanced forms: multistate</a:t>
            </a:r>
          </a:p>
        </p:txBody>
      </p:sp>
      <p:sp>
        <p:nvSpPr>
          <p:cNvPr id="3" name="Content Placeholder 2"/>
          <p:cNvSpPr>
            <a:spLocks noGrp="1"/>
          </p:cNvSpPr>
          <p:nvPr>
            <p:ph idx="1"/>
          </p:nvPr>
        </p:nvSpPr>
        <p:spPr/>
        <p:txBody>
          <a:bodyPr/>
          <a:lstStyle/>
          <a:p>
            <a:pPr marL="0" indent="0">
              <a:buNone/>
            </a:pPr>
            <a:r>
              <a:rPr lang="en-US" sz="2400" dirty="0"/>
              <a:t>Multiple states</a:t>
            </a:r>
          </a:p>
          <a:p>
            <a:pPr marL="0" indent="0">
              <a:buNone/>
            </a:pPr>
            <a:r>
              <a:rPr lang="en-US" sz="2400" dirty="0"/>
              <a:t>Still need one “absorbing” state:  Death</a:t>
            </a:r>
          </a:p>
          <a:p>
            <a:pPr marL="0" indent="0">
              <a:buNone/>
            </a:pPr>
            <a:r>
              <a:rPr lang="en-US" sz="2400" dirty="0"/>
              <a:t>Called Multiple Decrement Table</a:t>
            </a:r>
          </a:p>
          <a:p>
            <a:pPr marL="0" indent="0">
              <a:buNone/>
            </a:pPr>
            <a:endParaRPr lang="en-US" sz="2400" dirty="0"/>
          </a:p>
          <a:p>
            <a:pPr marL="0" indent="0">
              <a:buNone/>
            </a:pPr>
            <a:r>
              <a:rPr lang="en-US" sz="2400" dirty="0"/>
              <a:t>Lets try to model marriage</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22</a:t>
            </a:fld>
            <a:endParaRPr lang="en-US" dirty="0"/>
          </a:p>
        </p:txBody>
      </p:sp>
    </p:spTree>
    <p:extLst>
      <p:ext uri="{BB962C8B-B14F-4D97-AF65-F5344CB8AC3E}">
        <p14:creationId xmlns:p14="http://schemas.microsoft.com/office/powerpoint/2010/main" val="21229546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A7CCF36-0592-F140-B9E1-4C9B619AF4ED}"/>
              </a:ext>
            </a:extLst>
          </p:cNvPr>
          <p:cNvSpPr>
            <a:spLocks noGrp="1"/>
          </p:cNvSpPr>
          <p:nvPr>
            <p:ph type="dt" sz="half" idx="2"/>
          </p:nvPr>
        </p:nvSpPr>
        <p:spPr/>
        <p:txBody>
          <a:bodyPr/>
          <a:lstStyle/>
          <a:p>
            <a:fld id="{8F6F5B01-31EA-46FA-A31F-D71521F3C0AE}" type="datetime1">
              <a:rPr lang="en-US" smtClean="0"/>
              <a:t>10/20/21</a:t>
            </a:fld>
            <a:endParaRPr lang="en-US" dirty="0"/>
          </a:p>
        </p:txBody>
      </p:sp>
      <p:sp>
        <p:nvSpPr>
          <p:cNvPr id="5" name="Footer Placeholder 4">
            <a:extLst>
              <a:ext uri="{FF2B5EF4-FFF2-40B4-BE49-F238E27FC236}">
                <a16:creationId xmlns:a16="http://schemas.microsoft.com/office/drawing/2014/main" id="{F1327C3A-2965-4D40-A5FA-23E925F64BCE}"/>
              </a:ext>
            </a:extLst>
          </p:cNvPr>
          <p:cNvSpPr>
            <a:spLocks noGrp="1"/>
          </p:cNvSpPr>
          <p:nvPr>
            <p:ph type="ftr" sz="quarter" idx="3"/>
          </p:nvPr>
        </p:nvSpPr>
        <p:spPr/>
        <p:txBody>
          <a:bodyPr/>
          <a:lstStyle/>
          <a:p>
            <a:r>
              <a:rPr lang="en-US"/>
              <a:t>Presentation Title and/or Sub Brand Name Here</a:t>
            </a:r>
            <a:endParaRPr lang="en-US" dirty="0"/>
          </a:p>
        </p:txBody>
      </p:sp>
      <p:sp>
        <p:nvSpPr>
          <p:cNvPr id="6" name="Slide Number Placeholder 5">
            <a:extLst>
              <a:ext uri="{FF2B5EF4-FFF2-40B4-BE49-F238E27FC236}">
                <a16:creationId xmlns:a16="http://schemas.microsoft.com/office/drawing/2014/main" id="{3A88AC7D-D7D2-9A47-8E6D-CD56E1F180BC}"/>
              </a:ext>
            </a:extLst>
          </p:cNvPr>
          <p:cNvSpPr>
            <a:spLocks noGrp="1"/>
          </p:cNvSpPr>
          <p:nvPr>
            <p:ph type="sldNum" sz="quarter" idx="4"/>
          </p:nvPr>
        </p:nvSpPr>
        <p:spPr/>
        <p:txBody>
          <a:bodyPr/>
          <a:lstStyle/>
          <a:p>
            <a:fld id="{7BCC8D0D-EAEC-449D-9161-023DFF90F2E2}" type="slidenum">
              <a:rPr lang="en-US" smtClean="0"/>
              <a:pPr/>
              <a:t>23</a:t>
            </a:fld>
            <a:endParaRPr lang="en-US" dirty="0"/>
          </a:p>
        </p:txBody>
      </p:sp>
      <p:sp>
        <p:nvSpPr>
          <p:cNvPr id="7" name="Rectangle 6">
            <a:extLst>
              <a:ext uri="{FF2B5EF4-FFF2-40B4-BE49-F238E27FC236}">
                <a16:creationId xmlns:a16="http://schemas.microsoft.com/office/drawing/2014/main" id="{28F614D9-E396-514E-8CD5-0374D9FB3798}"/>
              </a:ext>
            </a:extLst>
          </p:cNvPr>
          <p:cNvSpPr/>
          <p:nvPr/>
        </p:nvSpPr>
        <p:spPr>
          <a:xfrm>
            <a:off x="661375" y="1723407"/>
            <a:ext cx="1321790"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Single</a:t>
            </a:r>
          </a:p>
        </p:txBody>
      </p:sp>
      <p:sp>
        <p:nvSpPr>
          <p:cNvPr id="12" name="Rectangle 11">
            <a:extLst>
              <a:ext uri="{FF2B5EF4-FFF2-40B4-BE49-F238E27FC236}">
                <a16:creationId xmlns:a16="http://schemas.microsoft.com/office/drawing/2014/main" id="{5A1164D6-5A8C-2442-9E8D-A11C1FAF54BA}"/>
              </a:ext>
            </a:extLst>
          </p:cNvPr>
          <p:cNvSpPr/>
          <p:nvPr/>
        </p:nvSpPr>
        <p:spPr>
          <a:xfrm>
            <a:off x="3603274" y="3866653"/>
            <a:ext cx="1321790"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Death</a:t>
            </a:r>
          </a:p>
        </p:txBody>
      </p:sp>
      <p:sp>
        <p:nvSpPr>
          <p:cNvPr id="14" name="Rectangle 13">
            <a:extLst>
              <a:ext uri="{FF2B5EF4-FFF2-40B4-BE49-F238E27FC236}">
                <a16:creationId xmlns:a16="http://schemas.microsoft.com/office/drawing/2014/main" id="{CA8ACD8B-7D6C-4B46-8088-F10D4C487343}"/>
              </a:ext>
            </a:extLst>
          </p:cNvPr>
          <p:cNvSpPr/>
          <p:nvPr/>
        </p:nvSpPr>
        <p:spPr>
          <a:xfrm>
            <a:off x="5142707" y="498419"/>
            <a:ext cx="1321790"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Married</a:t>
            </a:r>
          </a:p>
        </p:txBody>
      </p:sp>
      <p:sp>
        <p:nvSpPr>
          <p:cNvPr id="20" name="Rectangle 19">
            <a:extLst>
              <a:ext uri="{FF2B5EF4-FFF2-40B4-BE49-F238E27FC236}">
                <a16:creationId xmlns:a16="http://schemas.microsoft.com/office/drawing/2014/main" id="{95678CA1-6738-ED45-837C-A09BC3B14D66}"/>
              </a:ext>
            </a:extLst>
          </p:cNvPr>
          <p:cNvSpPr/>
          <p:nvPr/>
        </p:nvSpPr>
        <p:spPr>
          <a:xfrm>
            <a:off x="6798233" y="2242053"/>
            <a:ext cx="1703873"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Divorced</a:t>
            </a:r>
          </a:p>
        </p:txBody>
      </p:sp>
      <p:sp>
        <p:nvSpPr>
          <p:cNvPr id="21" name="Rectangle 20">
            <a:extLst>
              <a:ext uri="{FF2B5EF4-FFF2-40B4-BE49-F238E27FC236}">
                <a16:creationId xmlns:a16="http://schemas.microsoft.com/office/drawing/2014/main" id="{8C3E384A-DF79-B344-8E43-483331A7CF89}"/>
              </a:ext>
            </a:extLst>
          </p:cNvPr>
          <p:cNvSpPr/>
          <p:nvPr/>
        </p:nvSpPr>
        <p:spPr>
          <a:xfrm>
            <a:off x="6137338" y="3875332"/>
            <a:ext cx="1531430"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Widowed</a:t>
            </a:r>
          </a:p>
        </p:txBody>
      </p:sp>
      <p:cxnSp>
        <p:nvCxnSpPr>
          <p:cNvPr id="3" name="Straight Arrow Connector 2">
            <a:extLst>
              <a:ext uri="{FF2B5EF4-FFF2-40B4-BE49-F238E27FC236}">
                <a16:creationId xmlns:a16="http://schemas.microsoft.com/office/drawing/2014/main" id="{8445921F-4887-E444-A315-D980EA4E2A11}"/>
              </a:ext>
            </a:extLst>
          </p:cNvPr>
          <p:cNvCxnSpPr>
            <a:stCxn id="7" idx="3"/>
          </p:cNvCxnSpPr>
          <p:nvPr/>
        </p:nvCxnSpPr>
        <p:spPr>
          <a:xfrm flipV="1">
            <a:off x="1983165" y="1024128"/>
            <a:ext cx="3056903" cy="124999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A858CD-EC2A-2646-B33F-A59B1442AF7A}"/>
              </a:ext>
            </a:extLst>
          </p:cNvPr>
          <p:cNvCxnSpPr>
            <a:cxnSpLocks/>
            <a:stCxn id="7" idx="3"/>
            <a:endCxn id="12" idx="1"/>
          </p:cNvCxnSpPr>
          <p:nvPr/>
        </p:nvCxnSpPr>
        <p:spPr>
          <a:xfrm>
            <a:off x="1983165" y="2274121"/>
            <a:ext cx="1620109" cy="214324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F4B787-95A5-7141-99E8-1C8FE297793E}"/>
              </a:ext>
            </a:extLst>
          </p:cNvPr>
          <p:cNvCxnSpPr>
            <a:cxnSpLocks/>
            <a:stCxn id="14" idx="3"/>
            <a:endCxn id="20" idx="0"/>
          </p:cNvCxnSpPr>
          <p:nvPr/>
        </p:nvCxnSpPr>
        <p:spPr>
          <a:xfrm>
            <a:off x="6464497" y="1049133"/>
            <a:ext cx="1185673" cy="11929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39541E6-F7F1-BB49-9949-42080F3A70B7}"/>
              </a:ext>
            </a:extLst>
          </p:cNvPr>
          <p:cNvCxnSpPr>
            <a:cxnSpLocks/>
            <a:stCxn id="14" idx="2"/>
            <a:endCxn id="21" idx="0"/>
          </p:cNvCxnSpPr>
          <p:nvPr/>
        </p:nvCxnSpPr>
        <p:spPr>
          <a:xfrm>
            <a:off x="5803602" y="1599846"/>
            <a:ext cx="1099451" cy="227548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8BBD31-D736-9542-939A-1B9082528AF5}"/>
              </a:ext>
            </a:extLst>
          </p:cNvPr>
          <p:cNvCxnSpPr>
            <a:cxnSpLocks/>
            <a:endCxn id="12" idx="0"/>
          </p:cNvCxnSpPr>
          <p:nvPr/>
        </p:nvCxnSpPr>
        <p:spPr>
          <a:xfrm flipH="1">
            <a:off x="4264169" y="1723407"/>
            <a:ext cx="1417303" cy="214324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FD526E-428B-FE40-A73C-2667D0EEB830}"/>
              </a:ext>
            </a:extLst>
          </p:cNvPr>
          <p:cNvCxnSpPr>
            <a:cxnSpLocks/>
          </p:cNvCxnSpPr>
          <p:nvPr/>
        </p:nvCxnSpPr>
        <p:spPr>
          <a:xfrm flipH="1" flipV="1">
            <a:off x="6445006" y="792480"/>
            <a:ext cx="1748018" cy="144957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4656A27-669F-7A4B-9B59-57F6B1C9B1E2}"/>
              </a:ext>
            </a:extLst>
          </p:cNvPr>
          <p:cNvCxnSpPr>
            <a:cxnSpLocks/>
            <a:stCxn id="20" idx="1"/>
          </p:cNvCxnSpPr>
          <p:nvPr/>
        </p:nvCxnSpPr>
        <p:spPr>
          <a:xfrm flipH="1">
            <a:off x="4972821" y="2792767"/>
            <a:ext cx="1825412" cy="162459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B4FAF8E-9E10-7341-B747-C37BC8D47B54}"/>
              </a:ext>
            </a:extLst>
          </p:cNvPr>
          <p:cNvCxnSpPr>
            <a:cxnSpLocks/>
          </p:cNvCxnSpPr>
          <p:nvPr/>
        </p:nvCxnSpPr>
        <p:spPr>
          <a:xfrm flipH="1" flipV="1">
            <a:off x="5585959" y="1645593"/>
            <a:ext cx="859048" cy="22165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D66447A-CEB3-FB48-84A5-9D71B2F0C1A0}"/>
              </a:ext>
            </a:extLst>
          </p:cNvPr>
          <p:cNvCxnSpPr>
            <a:cxnSpLocks/>
            <a:endCxn id="12" idx="3"/>
          </p:cNvCxnSpPr>
          <p:nvPr/>
        </p:nvCxnSpPr>
        <p:spPr>
          <a:xfrm flipH="1">
            <a:off x="4925064" y="4393978"/>
            <a:ext cx="1089407" cy="2338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7712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707886"/>
          </a:xfrm>
        </p:spPr>
        <p:txBody>
          <a:bodyPr/>
          <a:lstStyle/>
          <a:p>
            <a:r>
              <a:rPr lang="en-US" dirty="0"/>
              <a:t>Single vs. Multi – state life tables</a:t>
            </a:r>
          </a:p>
        </p:txBody>
      </p:sp>
      <p:sp>
        <p:nvSpPr>
          <p:cNvPr id="3" name="Content Placeholder 2"/>
          <p:cNvSpPr>
            <a:spLocks noGrp="1"/>
          </p:cNvSpPr>
          <p:nvPr>
            <p:ph idx="1"/>
          </p:nvPr>
        </p:nvSpPr>
        <p:spPr>
          <a:xfrm>
            <a:off x="418085" y="1146798"/>
            <a:ext cx="8325548" cy="401150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661375" y="1723407"/>
            <a:ext cx="1321790"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Single</a:t>
            </a:r>
          </a:p>
        </p:txBody>
      </p:sp>
      <p:sp>
        <p:nvSpPr>
          <p:cNvPr id="8" name="Rectangle 7"/>
          <p:cNvSpPr/>
          <p:nvPr/>
        </p:nvSpPr>
        <p:spPr>
          <a:xfrm>
            <a:off x="5917748" y="3372400"/>
            <a:ext cx="1726617"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Widowed</a:t>
            </a:r>
          </a:p>
        </p:txBody>
      </p:sp>
      <p:sp>
        <p:nvSpPr>
          <p:cNvPr id="9" name="Rectangle 8"/>
          <p:cNvSpPr/>
          <p:nvPr/>
        </p:nvSpPr>
        <p:spPr>
          <a:xfrm>
            <a:off x="3570399" y="4473827"/>
            <a:ext cx="1321790"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Dead</a:t>
            </a:r>
          </a:p>
        </p:txBody>
      </p:sp>
      <p:sp>
        <p:nvSpPr>
          <p:cNvPr id="10" name="Rectangle 9"/>
          <p:cNvSpPr/>
          <p:nvPr/>
        </p:nvSpPr>
        <p:spPr>
          <a:xfrm>
            <a:off x="6729221" y="1749323"/>
            <a:ext cx="1616195"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Divorced</a:t>
            </a:r>
          </a:p>
        </p:txBody>
      </p:sp>
      <p:sp>
        <p:nvSpPr>
          <p:cNvPr id="11" name="Rectangle 10"/>
          <p:cNvSpPr/>
          <p:nvPr/>
        </p:nvSpPr>
        <p:spPr>
          <a:xfrm>
            <a:off x="3570399" y="1723407"/>
            <a:ext cx="1473649" cy="1101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0000"/>
                </a:solidFill>
              </a:rPr>
              <a:t>Married</a:t>
            </a:r>
          </a:p>
        </p:txBody>
      </p:sp>
      <p:cxnSp>
        <p:nvCxnSpPr>
          <p:cNvPr id="12" name="Straight Arrow Connector 11"/>
          <p:cNvCxnSpPr/>
          <p:nvPr/>
        </p:nvCxnSpPr>
        <p:spPr>
          <a:xfrm>
            <a:off x="2138190" y="2189895"/>
            <a:ext cx="115332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209407" y="2189895"/>
            <a:ext cx="1412501"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509636" y="2993289"/>
            <a:ext cx="1269955" cy="6349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490253" y="2993289"/>
            <a:ext cx="1917892" cy="2021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159751" y="2993289"/>
            <a:ext cx="12958" cy="1282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044048" y="4613034"/>
            <a:ext cx="1046553" cy="401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768811" y="2474970"/>
            <a:ext cx="1853097" cy="19988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14250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333191" cy="1323439"/>
          </a:xfrm>
        </p:spPr>
        <p:txBody>
          <a:bodyPr/>
          <a:lstStyle/>
          <a:p>
            <a:r>
              <a:rPr lang="en-US" dirty="0"/>
              <a:t>Complexities of a Multi-State life table</a:t>
            </a:r>
          </a:p>
        </p:txBody>
      </p:sp>
      <p:sp>
        <p:nvSpPr>
          <p:cNvPr id="3" name="Content Placeholder 2"/>
          <p:cNvSpPr>
            <a:spLocks noGrp="1"/>
          </p:cNvSpPr>
          <p:nvPr>
            <p:ph idx="1"/>
          </p:nvPr>
        </p:nvSpPr>
        <p:spPr/>
        <p:txBody>
          <a:bodyPr/>
          <a:lstStyle/>
          <a:p>
            <a:r>
              <a:rPr lang="en-US" dirty="0"/>
              <a:t>Censoring:  </a:t>
            </a:r>
          </a:p>
          <a:p>
            <a:pPr lvl="1"/>
            <a:r>
              <a:rPr lang="en-US" dirty="0"/>
              <a:t>Right-censoring: have we observed them at the beginning of their “lives”?</a:t>
            </a:r>
          </a:p>
          <a:p>
            <a:pPr lvl="1"/>
            <a:r>
              <a:rPr lang="en-US" dirty="0"/>
              <a:t>Left-censoring: do we observe them until “death?”</a:t>
            </a:r>
          </a:p>
          <a:p>
            <a:endParaRPr lang="en-US" dirty="0"/>
          </a:p>
          <a:p>
            <a:r>
              <a:rPr lang="en-US" dirty="0"/>
              <a:t>Calculating transition probabilities</a:t>
            </a:r>
          </a:p>
          <a:p>
            <a:pPr lvl="1"/>
            <a:r>
              <a:rPr lang="en-US" dirty="0" err="1"/>
              <a:t>Logit</a:t>
            </a:r>
            <a:r>
              <a:rPr lang="en-US" dirty="0"/>
              <a:t> models with predicted probabilities</a:t>
            </a:r>
          </a:p>
          <a:p>
            <a:pPr lvl="1"/>
            <a:r>
              <a:rPr lang="en-US" dirty="0"/>
              <a:t>Markov simulations</a:t>
            </a:r>
          </a:p>
          <a:p>
            <a:pPr lvl="1"/>
            <a:r>
              <a:rPr lang="en-US" dirty="0"/>
              <a:t>SPACE (Hayward et al., 2009), </a:t>
            </a:r>
            <a:r>
              <a:rPr lang="en-US" dirty="0" err="1"/>
              <a:t>etc</a:t>
            </a:r>
            <a:endParaRPr lang="en-US" dirty="0"/>
          </a:p>
        </p:txBody>
      </p:sp>
    </p:spTree>
    <p:extLst>
      <p:ext uri="{BB962C8B-B14F-4D97-AF65-F5344CB8AC3E}">
        <p14:creationId xmlns:p14="http://schemas.microsoft.com/office/powerpoint/2010/main" val="273863692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Questions one can ask with MSLT (contraception example)</a:t>
            </a:r>
          </a:p>
        </p:txBody>
      </p:sp>
      <p:sp>
        <p:nvSpPr>
          <p:cNvPr id="3" name="Content Placeholder 2"/>
          <p:cNvSpPr>
            <a:spLocks noGrp="1"/>
          </p:cNvSpPr>
          <p:nvPr>
            <p:ph idx="1"/>
          </p:nvPr>
        </p:nvSpPr>
        <p:spPr>
          <a:xfrm>
            <a:off x="418085" y="1712837"/>
            <a:ext cx="8325548" cy="4011502"/>
          </a:xfrm>
        </p:spPr>
        <p:txBody>
          <a:bodyPr/>
          <a:lstStyle/>
          <a:p>
            <a:r>
              <a:rPr lang="en-US" b="1" dirty="0"/>
              <a:t>Probabilities of Moving States:</a:t>
            </a:r>
            <a:r>
              <a:rPr lang="en-US" dirty="0"/>
              <a:t> What is the probability that a cohort of women who began with a specific method (at Month 1) will be using other methods (or no methods) at the end of 6, 12, or 24 months, or that they will be pregnant unintentionally at these time points?</a:t>
            </a:r>
          </a:p>
          <a:p>
            <a:r>
              <a:rPr lang="en-US" b="1" dirty="0"/>
              <a:t>Duration in State:</a:t>
            </a:r>
            <a:r>
              <a:rPr lang="en-US" dirty="0"/>
              <a:t> What is the expected length of time that women who began with a specific method will use it versus each of the other methods (or non-use), or be in the state of unintended pregnancy, during the first 24 months?</a:t>
            </a:r>
          </a:p>
          <a:p>
            <a:r>
              <a:rPr lang="en-US" b="1" dirty="0"/>
              <a:t>Movement of State Switching:</a:t>
            </a:r>
            <a:r>
              <a:rPr lang="en-US" dirty="0"/>
              <a:t> What is the expected number of switches that women who began with a specific method will make to other contraceptive methods (or nonuse) or to unintended pregnancy during the first 24 months?</a:t>
            </a:r>
          </a:p>
        </p:txBody>
      </p:sp>
    </p:spTree>
    <p:extLst>
      <p:ext uri="{BB962C8B-B14F-4D97-AF65-F5344CB8AC3E}">
        <p14:creationId xmlns:p14="http://schemas.microsoft.com/office/powerpoint/2010/main" val="39529244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a:p>
            <a:endParaRPr lang="en-US" dirty="0"/>
          </a:p>
          <a:p>
            <a:r>
              <a:rPr lang="en-US" dirty="0"/>
              <a:t>Questions?</a:t>
            </a:r>
          </a:p>
        </p:txBody>
      </p:sp>
    </p:spTree>
    <p:extLst>
      <p:ext uri="{BB962C8B-B14F-4D97-AF65-F5344CB8AC3E}">
        <p14:creationId xmlns:p14="http://schemas.microsoft.com/office/powerpoint/2010/main" val="3044553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Life Tables</a:t>
            </a:r>
          </a:p>
        </p:txBody>
      </p:sp>
      <p:sp>
        <p:nvSpPr>
          <p:cNvPr id="3" name="Content Placeholder 2"/>
          <p:cNvSpPr>
            <a:spLocks noGrp="1"/>
          </p:cNvSpPr>
          <p:nvPr>
            <p:ph idx="1"/>
          </p:nvPr>
        </p:nvSpPr>
        <p:spPr/>
        <p:txBody>
          <a:bodyPr/>
          <a:lstStyle/>
          <a:p>
            <a:r>
              <a:rPr lang="en-US" dirty="0"/>
              <a:t>The life table conceptually traces a cohort of newborn babies through their entire life under the assumption that they are subject to the current observed schedule of age- specific mortality rates </a:t>
            </a:r>
          </a:p>
          <a:p>
            <a:r>
              <a:rPr lang="en-US" dirty="0"/>
              <a:t>The life table records the passage of a cohort from birth to extinction, or when the last member has died, according to a set of fixed age specific probabilities of death/failure</a:t>
            </a:r>
          </a:p>
          <a:p>
            <a:r>
              <a:rPr lang="en-US" dirty="0"/>
              <a:t>As age increases, the number of survivors of the original group declines </a:t>
            </a:r>
          </a:p>
          <a:p>
            <a:r>
              <a:rPr lang="en-US" dirty="0"/>
              <a:t>Life Tables looks at the likelihood of an event occurring in the next time period (day, week, year) given survival to the beginning of the time period</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3135018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Why do we use life tables?</a:t>
            </a:r>
          </a:p>
        </p:txBody>
      </p:sp>
      <p:sp>
        <p:nvSpPr>
          <p:cNvPr id="3" name="Content Placeholder 2"/>
          <p:cNvSpPr>
            <a:spLocks noGrp="1"/>
          </p:cNvSpPr>
          <p:nvPr>
            <p:ph idx="1"/>
          </p:nvPr>
        </p:nvSpPr>
        <p:spPr/>
        <p:txBody>
          <a:bodyPr/>
          <a:lstStyle/>
          <a:p>
            <a:r>
              <a:rPr lang="en-US" dirty="0"/>
              <a:t>Any question that concerns the probability of an event </a:t>
            </a:r>
          </a:p>
          <a:p>
            <a:r>
              <a:rPr lang="en-US" dirty="0"/>
              <a:t>To analyze any measurable process that involves a time pattern of exit from or entry into a particular state (e.g., births and deaths) </a:t>
            </a:r>
          </a:p>
          <a:p>
            <a:r>
              <a:rPr lang="en-US" dirty="0"/>
              <a:t>Estimate age/time specific risks </a:t>
            </a:r>
          </a:p>
          <a:p>
            <a:r>
              <a:rPr lang="en-US" dirty="0"/>
              <a:t>Examine changes in rates </a:t>
            </a:r>
          </a:p>
          <a:p>
            <a:r>
              <a:rPr lang="en-US" dirty="0"/>
              <a:t>Population growth and change (generate projections of the size and characteristics of future populations based on some initial base population.) </a:t>
            </a:r>
          </a:p>
          <a:p>
            <a:r>
              <a:rPr lang="en-US" dirty="0"/>
              <a:t>Compare health levels across two populations or one population over time </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4</a:t>
            </a:fld>
            <a:endParaRPr lang="en-US" dirty="0"/>
          </a:p>
        </p:txBody>
      </p:sp>
    </p:spTree>
    <p:extLst>
      <p:ext uri="{BB962C8B-B14F-4D97-AF65-F5344CB8AC3E}">
        <p14:creationId xmlns:p14="http://schemas.microsoft.com/office/powerpoint/2010/main" val="2170797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Not just life and death!</a:t>
            </a:r>
          </a:p>
        </p:txBody>
      </p:sp>
      <p:sp>
        <p:nvSpPr>
          <p:cNvPr id="3" name="Content Placeholder 2"/>
          <p:cNvSpPr>
            <a:spLocks noGrp="1"/>
          </p:cNvSpPr>
          <p:nvPr>
            <p:ph idx="1"/>
          </p:nvPr>
        </p:nvSpPr>
        <p:spPr/>
        <p:txBody>
          <a:bodyPr/>
          <a:lstStyle/>
          <a:p>
            <a:r>
              <a:rPr lang="en-US" dirty="0"/>
              <a:t>Mortality/Survival (people, cars, appliances) </a:t>
            </a:r>
          </a:p>
          <a:p>
            <a:r>
              <a:rPr lang="en-US" dirty="0"/>
              <a:t>Recidivism </a:t>
            </a:r>
          </a:p>
          <a:p>
            <a:r>
              <a:rPr lang="en-US" dirty="0"/>
              <a:t>Disability (Active Life Expectancy) </a:t>
            </a:r>
          </a:p>
          <a:p>
            <a:r>
              <a:rPr lang="en-US" dirty="0"/>
              <a:t>Marriage/cohabitation </a:t>
            </a:r>
          </a:p>
          <a:p>
            <a:r>
              <a:rPr lang="en-US" dirty="0"/>
              <a:t>Working Life (retirement, unemployment)</a:t>
            </a:r>
          </a:p>
          <a:p>
            <a:r>
              <a:rPr lang="en-US" dirty="0"/>
              <a:t>Contraceptive Use (effectiveness, discontinuation, switching) </a:t>
            </a:r>
          </a:p>
          <a:p>
            <a:r>
              <a:rPr lang="en-US" dirty="0"/>
              <a:t>Fertility (1st and higher order births, spacing, time to first sex)</a:t>
            </a:r>
          </a:p>
          <a:p>
            <a:r>
              <a:rPr lang="en-US" dirty="0"/>
              <a:t>Breastfeeding</a:t>
            </a:r>
          </a:p>
          <a:p>
            <a:r>
              <a:rPr lang="en-US" dirty="0"/>
              <a:t>Cancer survival </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39978802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Squirrels!</a:t>
            </a:r>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6</a:t>
            </a:fld>
            <a:endParaRPr lang="en-US" dirty="0"/>
          </a:p>
        </p:txBody>
      </p:sp>
      <p:pic>
        <p:nvPicPr>
          <p:cNvPr id="7" name="Picture 6"/>
          <p:cNvPicPr>
            <a:picLocks noChangeAspect="1"/>
          </p:cNvPicPr>
          <p:nvPr/>
        </p:nvPicPr>
        <p:blipFill>
          <a:blip r:embed="rId2"/>
          <a:stretch>
            <a:fillRect/>
          </a:stretch>
        </p:blipFill>
        <p:spPr>
          <a:xfrm>
            <a:off x="0" y="952500"/>
            <a:ext cx="9144000" cy="4937238"/>
          </a:xfrm>
          <a:prstGeom prst="rect">
            <a:avLst/>
          </a:prstGeom>
        </p:spPr>
      </p:pic>
    </p:spTree>
    <p:extLst>
      <p:ext uri="{BB962C8B-B14F-4D97-AF65-F5344CB8AC3E}">
        <p14:creationId xmlns:p14="http://schemas.microsoft.com/office/powerpoint/2010/main" val="29215912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Simplest form</a:t>
            </a:r>
          </a:p>
        </p:txBody>
      </p:sp>
      <p:sp>
        <p:nvSpPr>
          <p:cNvPr id="3" name="Content Placeholder 2"/>
          <p:cNvSpPr>
            <a:spLocks noGrp="1"/>
          </p:cNvSpPr>
          <p:nvPr>
            <p:ph idx="1"/>
          </p:nvPr>
        </p:nvSpPr>
        <p:spPr/>
        <p:txBody>
          <a:bodyPr/>
          <a:lstStyle/>
          <a:p>
            <a:r>
              <a:rPr lang="en-US" dirty="0"/>
              <a:t>Single decrement= people only go one way</a:t>
            </a:r>
          </a:p>
          <a:p>
            <a:r>
              <a:rPr lang="en-US" dirty="0"/>
              <a:t>Closed population</a:t>
            </a:r>
          </a:p>
          <a:p>
            <a:pPr lvl="1"/>
            <a:r>
              <a:rPr lang="en-US" dirty="0"/>
              <a:t>Population growth constant</a:t>
            </a:r>
          </a:p>
          <a:p>
            <a:pPr lvl="1"/>
            <a:r>
              <a:rPr lang="en-US" dirty="0"/>
              <a:t>No migration in or out</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19977137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Life table notation:</a:t>
            </a:r>
          </a:p>
        </p:txBody>
      </p:sp>
      <p:sp>
        <p:nvSpPr>
          <p:cNvPr id="3" name="Content Placeholder 2"/>
          <p:cNvSpPr>
            <a:spLocks noGrp="1"/>
          </p:cNvSpPr>
          <p:nvPr>
            <p:ph idx="1"/>
          </p:nvPr>
        </p:nvSpPr>
        <p:spPr/>
        <p:txBody>
          <a:bodyPr/>
          <a:lstStyle/>
          <a:p>
            <a:r>
              <a:rPr lang="en-US" dirty="0"/>
              <a:t>The subscript before a symbol defines the width of the interval </a:t>
            </a:r>
          </a:p>
          <a:p>
            <a:r>
              <a:rPr lang="en-US" dirty="0"/>
              <a:t>The subscript after the symbol defines the starting point of the interval </a:t>
            </a:r>
          </a:p>
          <a:p>
            <a:r>
              <a:rPr lang="en-US" dirty="0"/>
              <a:t> lx, Tx and ex never have a left subscript as they refer to exact age x </a:t>
            </a:r>
          </a:p>
          <a:p>
            <a:endParaRPr lang="en-US" dirty="0"/>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8</a:t>
            </a:fld>
            <a:endParaRPr lang="en-US" dirty="0"/>
          </a:p>
        </p:txBody>
      </p:sp>
      <p:pic>
        <p:nvPicPr>
          <p:cNvPr id="7" name="Picture 6"/>
          <p:cNvPicPr>
            <a:picLocks noChangeAspect="1"/>
          </p:cNvPicPr>
          <p:nvPr/>
        </p:nvPicPr>
        <p:blipFill>
          <a:blip r:embed="rId2"/>
          <a:stretch>
            <a:fillRect/>
          </a:stretch>
        </p:blipFill>
        <p:spPr>
          <a:xfrm>
            <a:off x="3494909" y="3337278"/>
            <a:ext cx="1346200" cy="2667000"/>
          </a:xfrm>
          <a:prstGeom prst="rect">
            <a:avLst/>
          </a:prstGeom>
        </p:spPr>
      </p:pic>
    </p:spTree>
    <p:extLst>
      <p:ext uri="{BB962C8B-B14F-4D97-AF65-F5344CB8AC3E}">
        <p14:creationId xmlns:p14="http://schemas.microsoft.com/office/powerpoint/2010/main" val="27115764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Life table</a:t>
            </a:r>
          </a:p>
        </p:txBody>
      </p:sp>
      <p:sp>
        <p:nvSpPr>
          <p:cNvPr id="4" name="Date Placeholder 3"/>
          <p:cNvSpPr>
            <a:spLocks noGrp="1"/>
          </p:cNvSpPr>
          <p:nvPr>
            <p:ph type="dt" sz="half" idx="2"/>
          </p:nvPr>
        </p:nvSpPr>
        <p:spPr/>
        <p:txBody>
          <a:bodyPr/>
          <a:lstStyle/>
          <a:p>
            <a:fld id="{8F6F5B01-31EA-46FA-A31F-D71521F3C0AE}" type="datetime1">
              <a:rPr lang="en-US" smtClean="0"/>
              <a:t>10/20/21</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9</a:t>
            </a:fld>
            <a:endParaRPr lang="en-US" dirty="0"/>
          </a:p>
        </p:txBody>
      </p:sp>
      <p:pic>
        <p:nvPicPr>
          <p:cNvPr id="7" name="Picture 6"/>
          <p:cNvPicPr>
            <a:picLocks noChangeAspect="1"/>
          </p:cNvPicPr>
          <p:nvPr/>
        </p:nvPicPr>
        <p:blipFill>
          <a:blip r:embed="rId2"/>
          <a:stretch>
            <a:fillRect/>
          </a:stretch>
        </p:blipFill>
        <p:spPr>
          <a:xfrm>
            <a:off x="358009" y="2013272"/>
            <a:ext cx="8551333" cy="3028153"/>
          </a:xfrm>
          <a:prstGeom prst="rect">
            <a:avLst/>
          </a:prstGeom>
        </p:spPr>
      </p:pic>
    </p:spTree>
    <p:extLst>
      <p:ext uri="{BB962C8B-B14F-4D97-AF65-F5344CB8AC3E}">
        <p14:creationId xmlns:p14="http://schemas.microsoft.com/office/powerpoint/2010/main" val="1445611635"/>
      </p:ext>
    </p:extLst>
  </p:cSld>
  <p:clrMapOvr>
    <a:masterClrMapping/>
  </p:clrMapOvr>
  <p:transitio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UCSF PPT Template</Template>
  <TotalTime>74290</TotalTime>
  <Words>1330</Words>
  <Application>Microsoft Macintosh PowerPoint</Application>
  <PresentationFormat>On-screen Show (4:3)</PresentationFormat>
  <Paragraphs>231</Paragraphs>
  <Slides>27</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Garamond</vt:lpstr>
      <vt:lpstr>Wingdings</vt:lpstr>
      <vt:lpstr>UCSF PPT Template</vt:lpstr>
      <vt:lpstr>UCSF PPT Template-Blue</vt:lpstr>
      <vt:lpstr>UCSF PPT Template-Blue Bar</vt:lpstr>
      <vt:lpstr>Life tables</vt:lpstr>
      <vt:lpstr>Life table: US mortality</vt:lpstr>
      <vt:lpstr>Life Tables</vt:lpstr>
      <vt:lpstr>Why do we use life tables?</vt:lpstr>
      <vt:lpstr>Not just life and death!</vt:lpstr>
      <vt:lpstr>Squirrels!</vt:lpstr>
      <vt:lpstr>Simplest form</vt:lpstr>
      <vt:lpstr>Life table notation:</vt:lpstr>
      <vt:lpstr>Life table</vt:lpstr>
      <vt:lpstr>Practice notation</vt:lpstr>
      <vt:lpstr>Usually start with age specific death rates (nMx)</vt:lpstr>
      <vt:lpstr>lx= Survivors</vt:lpstr>
      <vt:lpstr>PowerPoint Presentation</vt:lpstr>
      <vt:lpstr>Lx</vt:lpstr>
      <vt:lpstr>Lx calculations</vt:lpstr>
      <vt:lpstr>Infant/early childhood and oldest age</vt:lpstr>
      <vt:lpstr>L0 = 0.3*l0 + 0.7*l1 </vt:lpstr>
      <vt:lpstr>Tx</vt:lpstr>
      <vt:lpstr>Life expectancy ex</vt:lpstr>
      <vt:lpstr>Terminal age category</vt:lpstr>
      <vt:lpstr>Single vs. Multi – state life tables</vt:lpstr>
      <vt:lpstr>More advanced forms: multistate</vt:lpstr>
      <vt:lpstr>PowerPoint Presentation</vt:lpstr>
      <vt:lpstr>Single vs. Multi – state life tables</vt:lpstr>
      <vt:lpstr>Complexities of a Multi-State life table</vt:lpstr>
      <vt:lpstr>Questions one can ask with MSLT (contraception example)</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Diamond-Smith, Nadia</cp:lastModifiedBy>
  <cp:revision>465</cp:revision>
  <dcterms:created xsi:type="dcterms:W3CDTF">2012-05-07T17:59:34Z</dcterms:created>
  <dcterms:modified xsi:type="dcterms:W3CDTF">2021-10-20T16:26:12Z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