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354" r:id="rId2"/>
    <p:sldId id="258" r:id="rId3"/>
    <p:sldId id="338" r:id="rId4"/>
    <p:sldId id="313" r:id="rId5"/>
    <p:sldId id="355" r:id="rId6"/>
    <p:sldId id="348" r:id="rId7"/>
    <p:sldId id="356" r:id="rId8"/>
    <p:sldId id="337" r:id="rId9"/>
    <p:sldId id="357" r:id="rId10"/>
    <p:sldId id="350" r:id="rId11"/>
    <p:sldId id="359" r:id="rId12"/>
    <p:sldId id="340" r:id="rId13"/>
    <p:sldId id="358" r:id="rId14"/>
    <p:sldId id="390" r:id="rId15"/>
    <p:sldId id="391" r:id="rId16"/>
    <p:sldId id="392" r:id="rId17"/>
    <p:sldId id="319" r:id="rId18"/>
    <p:sldId id="360" r:id="rId19"/>
    <p:sldId id="323" r:id="rId20"/>
    <p:sldId id="361" r:id="rId21"/>
    <p:sldId id="362" r:id="rId22"/>
    <p:sldId id="363" r:id="rId23"/>
    <p:sldId id="315" r:id="rId24"/>
    <p:sldId id="364" r:id="rId25"/>
    <p:sldId id="365" r:id="rId26"/>
    <p:sldId id="316" r:id="rId27"/>
    <p:sldId id="327" r:id="rId28"/>
    <p:sldId id="366" r:id="rId29"/>
    <p:sldId id="367" r:id="rId30"/>
    <p:sldId id="368" r:id="rId31"/>
    <p:sldId id="306" r:id="rId32"/>
    <p:sldId id="307" r:id="rId33"/>
    <p:sldId id="369" r:id="rId34"/>
    <p:sldId id="311" r:id="rId35"/>
    <p:sldId id="312" r:id="rId36"/>
    <p:sldId id="370" r:id="rId37"/>
    <p:sldId id="371" r:id="rId38"/>
    <p:sldId id="372" r:id="rId39"/>
    <p:sldId id="373" r:id="rId40"/>
    <p:sldId id="374" r:id="rId41"/>
    <p:sldId id="375" r:id="rId42"/>
    <p:sldId id="285" r:id="rId43"/>
    <p:sldId id="376" r:id="rId44"/>
    <p:sldId id="377" r:id="rId45"/>
    <p:sldId id="314" r:id="rId46"/>
    <p:sldId id="378" r:id="rId47"/>
    <p:sldId id="334" r:id="rId48"/>
    <p:sldId id="335" r:id="rId49"/>
    <p:sldId id="305" r:id="rId50"/>
    <p:sldId id="317" r:id="rId51"/>
    <p:sldId id="320" r:id="rId52"/>
    <p:sldId id="379" r:id="rId53"/>
    <p:sldId id="303" r:id="rId54"/>
    <p:sldId id="304" r:id="rId55"/>
    <p:sldId id="380" r:id="rId56"/>
    <p:sldId id="381" r:id="rId57"/>
    <p:sldId id="382" r:id="rId58"/>
    <p:sldId id="383" r:id="rId59"/>
    <p:sldId id="384" r:id="rId60"/>
    <p:sldId id="385" r:id="rId61"/>
    <p:sldId id="386" r:id="rId62"/>
    <p:sldId id="387" r:id="rId63"/>
    <p:sldId id="388" r:id="rId64"/>
    <p:sldId id="389" r:id="rId65"/>
    <p:sldId id="259" r:id="rId6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ring"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7"/>
    <p:restoredTop sz="91445"/>
  </p:normalViewPr>
  <p:slideViewPr>
    <p:cSldViewPr>
      <p:cViewPr varScale="1">
        <p:scale>
          <a:sx n="107" d="100"/>
          <a:sy n="107" d="100"/>
        </p:scale>
        <p:origin x="2616"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1440" tIns="45720" rIns="91440" bIns="45720" rtlCol="0"/>
          <a:lstStyle>
            <a:lvl1pPr algn="r">
              <a:defRPr sz="1200"/>
            </a:lvl1pPr>
          </a:lstStyle>
          <a:p>
            <a:fld id="{BC280F15-1F37-47EF-BE8C-3D4FB38CAC08}" type="datetimeFigureOut">
              <a:rPr lang="en-US" smtClean="0"/>
              <a:t>5/11/19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1440" tIns="45720" rIns="91440" bIns="45720" rtlCol="0" anchor="b"/>
          <a:lstStyle>
            <a:lvl1pPr algn="r">
              <a:defRPr sz="1200"/>
            </a:lvl1pPr>
          </a:lstStyle>
          <a:p>
            <a:fld id="{AE354811-FBA9-42FE-8D5E-D14D9B568992}" type="slidenum">
              <a:rPr lang="en-US" smtClean="0"/>
              <a:t>‹#›</a:t>
            </a:fld>
            <a:endParaRPr lang="en-US"/>
          </a:p>
        </p:txBody>
      </p:sp>
    </p:spTree>
    <p:extLst>
      <p:ext uri="{BB962C8B-B14F-4D97-AF65-F5344CB8AC3E}">
        <p14:creationId xmlns:p14="http://schemas.microsoft.com/office/powerpoint/2010/main" val="995911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1440" tIns="45720" rIns="91440" bIns="45720" rtlCol="0"/>
          <a:lstStyle>
            <a:lvl1pPr algn="r">
              <a:defRPr sz="1200"/>
            </a:lvl1pPr>
          </a:lstStyle>
          <a:p>
            <a:fld id="{8B76B263-BB53-4BF7-A80D-F8653CD1D382}" type="datetimeFigureOut">
              <a:rPr lang="en-US" smtClean="0"/>
              <a:t>5/11/19</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1440" tIns="45720" rIns="91440" bIns="45720" rtlCol="0" anchor="b"/>
          <a:lstStyle>
            <a:lvl1pPr algn="r">
              <a:defRPr sz="1200"/>
            </a:lvl1pPr>
          </a:lstStyle>
          <a:p>
            <a:fld id="{6CD87E24-FED6-4E1C-8879-BC380FEBEA72}" type="slidenum">
              <a:rPr lang="en-US" smtClean="0"/>
              <a:t>‹#›</a:t>
            </a:fld>
            <a:endParaRPr lang="en-US"/>
          </a:p>
        </p:txBody>
      </p:sp>
    </p:spTree>
    <p:extLst>
      <p:ext uri="{BB962C8B-B14F-4D97-AF65-F5344CB8AC3E}">
        <p14:creationId xmlns:p14="http://schemas.microsoft.com/office/powerpoint/2010/main" val="49220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921BE-9813-4944-96C4-1913740E4139}" type="slidenum">
              <a:rPr lang="en-US" smtClean="0"/>
              <a:t>2</a:t>
            </a:fld>
            <a:endParaRPr lang="en-US"/>
          </a:p>
        </p:txBody>
      </p:sp>
    </p:spTree>
    <p:extLst>
      <p:ext uri="{BB962C8B-B14F-4D97-AF65-F5344CB8AC3E}">
        <p14:creationId xmlns:p14="http://schemas.microsoft.com/office/powerpoint/2010/main" val="365299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sldNum" sz="quarter" idx="5"/>
          </p:nvPr>
        </p:nvSpPr>
        <p:spPr>
          <a:ln/>
        </p:spPr>
        <p:txBody>
          <a:bodyPr/>
          <a:lstStyle/>
          <a:p>
            <a:fld id="{1A630599-EE96-7F46-A16E-CFFE02CB125C}" type="slidenum">
              <a:rPr lang="en-US"/>
              <a:pPr/>
              <a:t>63</a:t>
            </a:fld>
            <a:endParaRPr lang="en-US"/>
          </a:p>
        </p:txBody>
      </p:sp>
      <p:sp>
        <p:nvSpPr>
          <p:cNvPr id="93186" name="Rectangle 2"/>
          <p:cNvSpPr>
            <a:spLocks noChangeArrowheads="1"/>
          </p:cNvSpPr>
          <p:nvPr/>
        </p:nvSpPr>
        <p:spPr bwMode="auto">
          <a:xfrm>
            <a:off x="3959226" y="0"/>
            <a:ext cx="3025775" cy="462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187" name="Rectangle 3"/>
          <p:cNvSpPr>
            <a:spLocks noChangeArrowheads="1"/>
          </p:cNvSpPr>
          <p:nvPr/>
        </p:nvSpPr>
        <p:spPr bwMode="auto">
          <a:xfrm>
            <a:off x="3959226" y="8818482"/>
            <a:ext cx="3025775" cy="465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9391" tIns="0" rIns="19391" bIns="0" anchor="b"/>
          <a:lstStyle/>
          <a:p>
            <a:pPr algn="r" defTabSz="931863"/>
            <a:r>
              <a:rPr lang="en-US" sz="1000" i="1"/>
              <a:t>7</a:t>
            </a:r>
          </a:p>
        </p:txBody>
      </p:sp>
      <p:sp>
        <p:nvSpPr>
          <p:cNvPr id="93188" name="Rectangle 4"/>
          <p:cNvSpPr>
            <a:spLocks noChangeArrowheads="1"/>
          </p:cNvSpPr>
          <p:nvPr/>
        </p:nvSpPr>
        <p:spPr bwMode="auto">
          <a:xfrm>
            <a:off x="1" y="8818482"/>
            <a:ext cx="3025775" cy="465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189" name="Rectangle 5"/>
          <p:cNvSpPr>
            <a:spLocks noChangeArrowheads="1"/>
          </p:cNvSpPr>
          <p:nvPr/>
        </p:nvSpPr>
        <p:spPr bwMode="auto">
          <a:xfrm>
            <a:off x="1" y="0"/>
            <a:ext cx="3025775" cy="462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190" name="Rectangle 6"/>
          <p:cNvSpPr>
            <a:spLocks noGrp="1" noRot="1" noChangeAspect="1" noChangeArrowheads="1" noTextEdit="1"/>
          </p:cNvSpPr>
          <p:nvPr>
            <p:ph type="sldImg"/>
          </p:nvPr>
        </p:nvSpPr>
        <p:spPr>
          <a:xfrm>
            <a:off x="1181100" y="698500"/>
            <a:ext cx="4621213" cy="3465513"/>
          </a:xfrm>
          <a:ln cap="flat"/>
          <a:extLst>
            <a:ext uri="{FAA26D3D-D897-4be2-8F04-BA451C77F1D7}">
              <ma14:placeholderFlag xmlns:ma14="http://schemas.microsoft.com/office/mac/drawingml/2011/main" xmlns="" val="1"/>
            </a:ext>
          </a:extLst>
        </p:spPr>
      </p:sp>
      <p:sp>
        <p:nvSpPr>
          <p:cNvPr id="93191" name="Rectangle 7"/>
          <p:cNvSpPr>
            <a:spLocks noGrp="1" noChangeArrowheads="1"/>
          </p:cNvSpPr>
          <p:nvPr>
            <p:ph type="body" idx="1"/>
          </p:nvPr>
        </p:nvSpPr>
        <p:spPr>
          <a:xfrm>
            <a:off x="930275" y="4407654"/>
            <a:ext cx="5124450" cy="4179014"/>
          </a:xfrm>
          <a:ln/>
          <a:extLst>
            <a:ext uri="{91240B29-F687-4f45-9708-019B960494DF}">
              <a14:hiddenLine xmlns:a14="http://schemas.microsoft.com/office/drawing/2010/main" xmlns="" w="12700">
                <a:solidFill>
                  <a:schemeClr val="tx1"/>
                </a:solidFill>
                <a:miter lim="800000"/>
                <a:headEnd/>
                <a:tailEnd/>
              </a14:hiddenLine>
            </a:ext>
          </a:extLst>
        </p:spPr>
        <p:txBody>
          <a:bodyPr lIns="92111" tIns="45247" rIns="92111" bIns="45247"/>
          <a:lstStyle/>
          <a:p>
            <a:endParaRPr lang="en-US"/>
          </a:p>
        </p:txBody>
      </p:sp>
    </p:spTree>
    <p:extLst>
      <p:ext uri="{BB962C8B-B14F-4D97-AF65-F5344CB8AC3E}">
        <p14:creationId xmlns:p14="http://schemas.microsoft.com/office/powerpoint/2010/main" val="197287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sldNum" sz="quarter" idx="5"/>
          </p:nvPr>
        </p:nvSpPr>
        <p:spPr>
          <a:ln/>
        </p:spPr>
        <p:txBody>
          <a:bodyPr/>
          <a:lstStyle/>
          <a:p>
            <a:fld id="{61F2CDE1-682C-3E4A-BD1D-87E124AAB575}" type="slidenum">
              <a:rPr lang="en-US"/>
              <a:pPr/>
              <a:t>64</a:t>
            </a:fld>
            <a:endParaRPr lang="en-US"/>
          </a:p>
        </p:txBody>
      </p:sp>
      <p:sp>
        <p:nvSpPr>
          <p:cNvPr id="101378" name="Rectangle 2"/>
          <p:cNvSpPr>
            <a:spLocks noChangeArrowheads="1"/>
          </p:cNvSpPr>
          <p:nvPr/>
        </p:nvSpPr>
        <p:spPr bwMode="auto">
          <a:xfrm>
            <a:off x="3959226" y="0"/>
            <a:ext cx="3025775" cy="462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79" name="Rectangle 3"/>
          <p:cNvSpPr>
            <a:spLocks noChangeArrowheads="1"/>
          </p:cNvSpPr>
          <p:nvPr/>
        </p:nvSpPr>
        <p:spPr bwMode="auto">
          <a:xfrm>
            <a:off x="3959226" y="8818482"/>
            <a:ext cx="3025775" cy="465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9394" tIns="0" rIns="19394" bIns="0" anchor="b"/>
          <a:lstStyle/>
          <a:p>
            <a:pPr algn="r" defTabSz="931863"/>
            <a:r>
              <a:rPr lang="en-US" sz="1000" i="1"/>
              <a:t>11</a:t>
            </a:r>
          </a:p>
        </p:txBody>
      </p:sp>
      <p:sp>
        <p:nvSpPr>
          <p:cNvPr id="101380" name="Rectangle 4"/>
          <p:cNvSpPr>
            <a:spLocks noChangeArrowheads="1"/>
          </p:cNvSpPr>
          <p:nvPr/>
        </p:nvSpPr>
        <p:spPr bwMode="auto">
          <a:xfrm>
            <a:off x="1" y="8818482"/>
            <a:ext cx="3025775" cy="465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1" name="Rectangle 5"/>
          <p:cNvSpPr>
            <a:spLocks noChangeArrowheads="1"/>
          </p:cNvSpPr>
          <p:nvPr/>
        </p:nvSpPr>
        <p:spPr bwMode="auto">
          <a:xfrm>
            <a:off x="1" y="0"/>
            <a:ext cx="3025775" cy="462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2" name="Rectangle 6"/>
          <p:cNvSpPr>
            <a:spLocks noGrp="1" noRot="1" noChangeAspect="1" noChangeArrowheads="1" noTextEdit="1"/>
          </p:cNvSpPr>
          <p:nvPr>
            <p:ph type="sldImg"/>
          </p:nvPr>
        </p:nvSpPr>
        <p:spPr>
          <a:xfrm>
            <a:off x="1181100" y="698500"/>
            <a:ext cx="4621213" cy="3465513"/>
          </a:xfrm>
          <a:ln cap="flat"/>
          <a:extLst>
            <a:ext uri="{FAA26D3D-D897-4be2-8F04-BA451C77F1D7}">
              <ma14:placeholderFlag xmlns:ma14="http://schemas.microsoft.com/office/mac/drawingml/2011/main" xmlns="" val="1"/>
            </a:ext>
          </a:extLst>
        </p:spPr>
      </p:sp>
      <p:sp>
        <p:nvSpPr>
          <p:cNvPr id="101383" name="Rectangle 7"/>
          <p:cNvSpPr>
            <a:spLocks noGrp="1" noChangeArrowheads="1"/>
          </p:cNvSpPr>
          <p:nvPr>
            <p:ph type="body" idx="1"/>
          </p:nvPr>
        </p:nvSpPr>
        <p:spPr>
          <a:xfrm>
            <a:off x="930275" y="4407654"/>
            <a:ext cx="5124450" cy="4179014"/>
          </a:xfrm>
          <a:ln/>
          <a:extLst>
            <a:ext uri="{91240B29-F687-4f45-9708-019B960494DF}">
              <a14:hiddenLine xmlns:a14="http://schemas.microsoft.com/office/drawing/2010/main" xmlns="" w="12700">
                <a:solidFill>
                  <a:schemeClr val="tx1"/>
                </a:solidFill>
                <a:miter lim="800000"/>
                <a:headEnd/>
                <a:tailEnd/>
              </a14:hiddenLine>
            </a:ext>
          </a:extLst>
        </p:spPr>
        <p:txBody>
          <a:bodyPr lIns="92122" tIns="45253" rIns="92122" bIns="45253"/>
          <a:lstStyle/>
          <a:p>
            <a:endParaRPr lang="en-US"/>
          </a:p>
        </p:txBody>
      </p:sp>
    </p:spTree>
    <p:extLst>
      <p:ext uri="{BB962C8B-B14F-4D97-AF65-F5344CB8AC3E}">
        <p14:creationId xmlns:p14="http://schemas.microsoft.com/office/powerpoint/2010/main" val="338724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87E24-FED6-4E1C-8879-BC380FEBEA72}" type="slidenum">
              <a:rPr lang="en-US" smtClean="0"/>
              <a:t>6</a:t>
            </a:fld>
            <a:endParaRPr lang="en-US"/>
          </a:p>
        </p:txBody>
      </p:sp>
    </p:spTree>
    <p:extLst>
      <p:ext uri="{BB962C8B-B14F-4D97-AF65-F5344CB8AC3E}">
        <p14:creationId xmlns:p14="http://schemas.microsoft.com/office/powerpoint/2010/main" val="204691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F7AAD91-BA39-46D6-8481-9D1963714DA6}" type="slidenum">
              <a:rPr lang="en-US" smtClean="0"/>
              <a:pPr/>
              <a:t>8</a:t>
            </a:fld>
            <a:endParaRPr lang="en-US"/>
          </a:p>
        </p:txBody>
      </p:sp>
      <p:sp>
        <p:nvSpPr>
          <p:cNvPr id="54275" name="Rectangle 2"/>
          <p:cNvSpPr>
            <a:spLocks noGrp="1" noRot="1" noChangeAspect="1" noChangeArrowheads="1" noTextEdit="1"/>
          </p:cNvSpPr>
          <p:nvPr>
            <p:ph type="sldImg"/>
          </p:nvPr>
        </p:nvSpPr>
        <p:spPr>
          <a:xfrm>
            <a:off x="1136650" y="692150"/>
            <a:ext cx="4584700" cy="3440113"/>
          </a:xfrm>
          <a:ln/>
        </p:spPr>
      </p:sp>
      <p:sp>
        <p:nvSpPr>
          <p:cNvPr id="54276" name="Rectangle 3"/>
          <p:cNvSpPr>
            <a:spLocks noGrp="1" noChangeArrowheads="1"/>
          </p:cNvSpPr>
          <p:nvPr>
            <p:ph type="body" idx="1"/>
          </p:nvPr>
        </p:nvSpPr>
        <p:spPr>
          <a:xfrm>
            <a:off x="914401" y="4362077"/>
            <a:ext cx="5029200" cy="4137113"/>
          </a:xfrm>
          <a:noFill/>
          <a:ln/>
        </p:spPr>
        <p:txBody>
          <a:bodyPr/>
          <a:lstStyle/>
          <a:p>
            <a:pPr eaLnBrk="1" hangingPunct="1"/>
            <a:endParaRPr lang="en-US"/>
          </a:p>
        </p:txBody>
      </p:sp>
      <p:sp>
        <p:nvSpPr>
          <p:cNvPr id="5" name="Footer Placeholder 4"/>
          <p:cNvSpPr>
            <a:spLocks noGrp="1"/>
          </p:cNvSpPr>
          <p:nvPr>
            <p:ph type="ftr" sz="quarter" idx="10"/>
          </p:nvPr>
        </p:nvSpPr>
        <p:spPr/>
        <p:txBody>
          <a:bodyPr/>
          <a:lstStyle/>
          <a:p>
            <a:pPr>
              <a:defRPr/>
            </a:pPr>
            <a:r>
              <a:rPr lang="en-US"/>
              <a:t>Amgen GHE Training</a:t>
            </a:r>
          </a:p>
        </p:txBody>
      </p:sp>
    </p:spTree>
    <p:extLst>
      <p:ext uri="{BB962C8B-B14F-4D97-AF65-F5344CB8AC3E}">
        <p14:creationId xmlns:p14="http://schemas.microsoft.com/office/powerpoint/2010/main" val="386404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87E24-FED6-4E1C-8879-BC380FEBEA72}" type="slidenum">
              <a:rPr lang="en-US" smtClean="0"/>
              <a:t>9</a:t>
            </a:fld>
            <a:endParaRPr lang="en-US"/>
          </a:p>
        </p:txBody>
      </p:sp>
    </p:spTree>
    <p:extLst>
      <p:ext uri="{BB962C8B-B14F-4D97-AF65-F5344CB8AC3E}">
        <p14:creationId xmlns:p14="http://schemas.microsoft.com/office/powerpoint/2010/main" val="386245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173F66"/>
                </a:solidFill>
                <a:latin typeface="HelveticaNeue BoldCond" charset="0"/>
              </a:defRPr>
            </a:lvl1pPr>
            <a:lvl2pPr marL="732846" indent="-281864">
              <a:defRPr>
                <a:solidFill>
                  <a:srgbClr val="173F66"/>
                </a:solidFill>
                <a:latin typeface="HelveticaNeue BoldCond" charset="0"/>
              </a:defRPr>
            </a:lvl2pPr>
            <a:lvl3pPr marL="1127455" indent="-225491">
              <a:defRPr>
                <a:solidFill>
                  <a:srgbClr val="173F66"/>
                </a:solidFill>
                <a:latin typeface="HelveticaNeue BoldCond" charset="0"/>
              </a:defRPr>
            </a:lvl3pPr>
            <a:lvl4pPr marL="1578437" indent="-225491">
              <a:defRPr>
                <a:solidFill>
                  <a:srgbClr val="173F66"/>
                </a:solidFill>
                <a:latin typeface="HelveticaNeue BoldCond" charset="0"/>
              </a:defRPr>
            </a:lvl4pPr>
            <a:lvl5pPr marL="2029419" indent="-225491">
              <a:defRPr>
                <a:solidFill>
                  <a:srgbClr val="173F66"/>
                </a:solidFill>
                <a:latin typeface="HelveticaNeue BoldCond" charset="0"/>
              </a:defRPr>
            </a:lvl5pPr>
            <a:lvl6pPr marL="2480401" indent="-225491" eaLnBrk="0" fontAlgn="base" hangingPunct="0">
              <a:spcBef>
                <a:spcPct val="0"/>
              </a:spcBef>
              <a:spcAft>
                <a:spcPct val="0"/>
              </a:spcAft>
              <a:defRPr>
                <a:solidFill>
                  <a:srgbClr val="173F66"/>
                </a:solidFill>
                <a:latin typeface="HelveticaNeue BoldCond" charset="0"/>
              </a:defRPr>
            </a:lvl6pPr>
            <a:lvl7pPr marL="2931384" indent="-225491" eaLnBrk="0" fontAlgn="base" hangingPunct="0">
              <a:spcBef>
                <a:spcPct val="0"/>
              </a:spcBef>
              <a:spcAft>
                <a:spcPct val="0"/>
              </a:spcAft>
              <a:defRPr>
                <a:solidFill>
                  <a:srgbClr val="173F66"/>
                </a:solidFill>
                <a:latin typeface="HelveticaNeue BoldCond" charset="0"/>
              </a:defRPr>
            </a:lvl7pPr>
            <a:lvl8pPr marL="3382366" indent="-225491" eaLnBrk="0" fontAlgn="base" hangingPunct="0">
              <a:spcBef>
                <a:spcPct val="0"/>
              </a:spcBef>
              <a:spcAft>
                <a:spcPct val="0"/>
              </a:spcAft>
              <a:defRPr>
                <a:solidFill>
                  <a:srgbClr val="173F66"/>
                </a:solidFill>
                <a:latin typeface="HelveticaNeue BoldCond" charset="0"/>
              </a:defRPr>
            </a:lvl8pPr>
            <a:lvl9pPr marL="3833348" indent="-225491" eaLnBrk="0" fontAlgn="base" hangingPunct="0">
              <a:spcBef>
                <a:spcPct val="0"/>
              </a:spcBef>
              <a:spcAft>
                <a:spcPct val="0"/>
              </a:spcAft>
              <a:defRPr>
                <a:solidFill>
                  <a:srgbClr val="173F66"/>
                </a:solidFill>
                <a:latin typeface="HelveticaNeue BoldCond" charset="0"/>
              </a:defRPr>
            </a:lvl9pPr>
          </a:lstStyle>
          <a:p>
            <a:fld id="{FE24A62F-679D-4610-B561-5C54F9DC7018}" type="slidenum">
              <a:rPr lang="en-US" smtClean="0"/>
              <a:pPr/>
              <a:t>11</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487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921BE-9813-4944-96C4-1913740E4139}" type="slidenum">
              <a:rPr lang="en-US" smtClean="0"/>
              <a:t>27</a:t>
            </a:fld>
            <a:endParaRPr lang="en-US"/>
          </a:p>
        </p:txBody>
      </p:sp>
    </p:spTree>
    <p:extLst>
      <p:ext uri="{BB962C8B-B14F-4D97-AF65-F5344CB8AC3E}">
        <p14:creationId xmlns:p14="http://schemas.microsoft.com/office/powerpoint/2010/main" val="566251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921BE-9813-4944-96C4-1913740E4139}" type="slidenum">
              <a:rPr lang="en-US" smtClean="0"/>
              <a:t>34</a:t>
            </a:fld>
            <a:endParaRPr lang="en-US"/>
          </a:p>
        </p:txBody>
      </p:sp>
    </p:spTree>
    <p:extLst>
      <p:ext uri="{BB962C8B-B14F-4D97-AF65-F5344CB8AC3E}">
        <p14:creationId xmlns:p14="http://schemas.microsoft.com/office/powerpoint/2010/main" val="173451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87E24-FED6-4E1C-8879-BC380FEBEA72}" type="slidenum">
              <a:rPr lang="en-US" smtClean="0"/>
              <a:t>55</a:t>
            </a:fld>
            <a:endParaRPr lang="en-US"/>
          </a:p>
        </p:txBody>
      </p:sp>
    </p:spTree>
    <p:extLst>
      <p:ext uri="{BB962C8B-B14F-4D97-AF65-F5344CB8AC3E}">
        <p14:creationId xmlns:p14="http://schemas.microsoft.com/office/powerpoint/2010/main" val="24306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354C0F5-DD5E-994E-BFEA-41C5C96822CD}" type="slidenum">
              <a:rPr lang="en-US"/>
              <a:pPr/>
              <a:t>62</a:t>
            </a:fld>
            <a:endParaRPr lang="en-US"/>
          </a:p>
        </p:txBody>
      </p:sp>
      <p:sp>
        <p:nvSpPr>
          <p:cNvPr id="9218"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9219"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404319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7042" name="Group 2"/>
          <p:cNvGrpSpPr>
            <a:grpSpLocks/>
          </p:cNvGrpSpPr>
          <p:nvPr/>
        </p:nvGrpSpPr>
        <p:grpSpPr bwMode="auto">
          <a:xfrm>
            <a:off x="3800475" y="1789113"/>
            <a:ext cx="5340350" cy="5056187"/>
            <a:chOff x="2394" y="1127"/>
            <a:chExt cx="3364" cy="3185"/>
          </a:xfrm>
        </p:grpSpPr>
        <p:sp>
          <p:nvSpPr>
            <p:cNvPr id="87043"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44"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7045"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46"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47"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48"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49"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50"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51"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52"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53"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54"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endParaRPr lang="en-US"/>
            </a:p>
          </p:txBody>
        </p:sp>
        <p:sp>
          <p:nvSpPr>
            <p:cNvPr id="87055"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sp>
          <p:nvSpPr>
            <p:cNvPr id="87056"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57"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58"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59"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0"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1"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2"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3"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sp>
          <p:nvSpPr>
            <p:cNvPr id="87064"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5"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6"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67"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en-US"/>
            </a:p>
          </p:txBody>
        </p:sp>
        <p:sp>
          <p:nvSpPr>
            <p:cNvPr id="87068"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7069"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en-US"/>
            </a:p>
          </p:txBody>
        </p:sp>
        <p:sp>
          <p:nvSpPr>
            <p:cNvPr id="87070"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71"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7072"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en-US"/>
            </a:p>
          </p:txBody>
        </p:sp>
        <p:sp>
          <p:nvSpPr>
            <p:cNvPr id="87073"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7074"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7075"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US"/>
            </a:p>
          </p:txBody>
        </p:sp>
        <p:sp>
          <p:nvSpPr>
            <p:cNvPr id="87076"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grpSp>
      <p:sp>
        <p:nvSpPr>
          <p:cNvPr id="87077" name="Rectangle 37"/>
          <p:cNvSpPr>
            <a:spLocks noGrp="1" noChangeArrowheads="1"/>
          </p:cNvSpPr>
          <p:nvPr>
            <p:ph type="dt" sz="half" idx="2"/>
          </p:nvPr>
        </p:nvSpPr>
        <p:spPr/>
        <p:txBody>
          <a:bodyPr/>
          <a:lstStyle>
            <a:lvl1pPr>
              <a:defRPr/>
            </a:lvl1pPr>
          </a:lstStyle>
          <a:p>
            <a:fld id="{444DD469-2E30-40C5-A145-82DF723E0035}" type="datetimeFigureOut">
              <a:rPr lang="en-US" smtClean="0"/>
              <a:t>5/11/19</a:t>
            </a:fld>
            <a:endParaRPr lang="en-US"/>
          </a:p>
        </p:txBody>
      </p:sp>
      <p:sp>
        <p:nvSpPr>
          <p:cNvPr id="87078" name="Rectangle 38"/>
          <p:cNvSpPr>
            <a:spLocks noGrp="1" noChangeArrowheads="1"/>
          </p:cNvSpPr>
          <p:nvPr>
            <p:ph type="ftr" sz="quarter" idx="3"/>
          </p:nvPr>
        </p:nvSpPr>
        <p:spPr/>
        <p:txBody>
          <a:bodyPr/>
          <a:lstStyle>
            <a:lvl1pPr>
              <a:defRPr/>
            </a:lvl1pPr>
          </a:lstStyle>
          <a:p>
            <a:endParaRPr lang="en-US"/>
          </a:p>
        </p:txBody>
      </p:sp>
      <p:sp>
        <p:nvSpPr>
          <p:cNvPr id="870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870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87081" name="Rectangle 41"/>
          <p:cNvSpPr>
            <a:spLocks noGrp="1" noChangeArrowheads="1"/>
          </p:cNvSpPr>
          <p:nvPr>
            <p:ph type="sldNum" sz="quarter" idx="4"/>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lstStyle/>
          <a:p>
            <a:r>
              <a:rPr lang="en-US"/>
              <a:t>Click icon to add chart</a:t>
            </a:r>
          </a:p>
        </p:txBody>
      </p:sp>
      <p:sp>
        <p:nvSpPr>
          <p:cNvPr id="4" name="Date Placeholder 3"/>
          <p:cNvSpPr>
            <a:spLocks noGrp="1"/>
          </p:cNvSpPr>
          <p:nvPr>
            <p:ph type="dt" sz="half" idx="10"/>
          </p:nvPr>
        </p:nvSpPr>
        <p:spPr>
          <a:xfrm>
            <a:off x="457200" y="6278563"/>
            <a:ext cx="2133600" cy="457200"/>
          </a:xfrm>
        </p:spPr>
        <p:txBody>
          <a:bodyPr/>
          <a:lstStyle>
            <a:lvl1pPr>
              <a:defRPr/>
            </a:lvl1pPr>
          </a:lstStyle>
          <a:p>
            <a:fld id="{444DD469-2E30-40C5-A145-82DF723E0035}" type="datetimeFigureOut">
              <a:rPr lang="en-US" smtClean="0"/>
              <a:t>5/11/19</a:t>
            </a:fld>
            <a:endParaRPr lang="en-US"/>
          </a:p>
        </p:txBody>
      </p:sp>
      <p:sp>
        <p:nvSpPr>
          <p:cNvPr id="5" name="Footer Placeholder 4"/>
          <p:cNvSpPr>
            <a:spLocks noGrp="1"/>
          </p:cNvSpPr>
          <p:nvPr>
            <p:ph type="ftr" sz="quarter" idx="11"/>
          </p:nvPr>
        </p:nvSpPr>
        <p:spPr>
          <a:xfrm>
            <a:off x="3124200" y="6278563"/>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78563"/>
            <a:ext cx="2133600" cy="457200"/>
          </a:xfrm>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4DD469-2E30-40C5-A145-82DF723E0035}" type="datetimeFigureOut">
              <a:rPr lang="en-US" smtClean="0"/>
              <a:t>5/11/19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10E58-4E67-43F9-8C0C-D1ECE573D370}" type="slidenum">
              <a:rPr lang="en-US" smtClean="0"/>
              <a:t>‹#›</a:t>
            </a:fld>
            <a:endParaRPr lang="en-US"/>
          </a:p>
        </p:txBody>
      </p:sp>
    </p:spTree>
    <p:extLst>
      <p:ext uri="{BB962C8B-B14F-4D97-AF65-F5344CB8AC3E}">
        <p14:creationId xmlns:p14="http://schemas.microsoft.com/office/powerpoint/2010/main" val="373367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44DD469-2E30-40C5-A145-82DF723E0035}" type="datetimeFigureOut">
              <a:rPr lang="en-US" smtClean="0"/>
              <a:t>5/11/19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710E58-4E67-43F9-8C0C-D1ECE573D37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3800475" y="1789113"/>
            <a:ext cx="5340350" cy="5056187"/>
            <a:chOff x="2394" y="1127"/>
            <a:chExt cx="3364" cy="3185"/>
          </a:xfrm>
        </p:grpSpPr>
        <p:sp>
          <p:nvSpPr>
            <p:cNvPr id="8601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602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2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2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2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endParaRPr lang="en-US"/>
            </a:p>
          </p:txBody>
        </p:sp>
        <p:sp>
          <p:nvSpPr>
            <p:cNvPr id="8603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sp>
          <p:nvSpPr>
            <p:cNvPr id="8603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3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sp>
          <p:nvSpPr>
            <p:cNvPr id="8604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4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4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4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en-US"/>
            </a:p>
          </p:txBody>
        </p:sp>
        <p:sp>
          <p:nvSpPr>
            <p:cNvPr id="8604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604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en-US"/>
            </a:p>
          </p:txBody>
        </p:sp>
        <p:sp>
          <p:nvSpPr>
            <p:cNvPr id="8604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4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en-US"/>
            </a:p>
          </p:txBody>
        </p:sp>
        <p:sp>
          <p:nvSpPr>
            <p:cNvPr id="8604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en-US"/>
            </a:p>
          </p:txBody>
        </p:sp>
        <p:sp>
          <p:nvSpPr>
            <p:cNvPr id="8604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en-US"/>
            </a:p>
          </p:txBody>
        </p:sp>
        <p:sp>
          <p:nvSpPr>
            <p:cNvPr id="8605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en-US"/>
            </a:p>
          </p:txBody>
        </p:sp>
        <p:sp>
          <p:nvSpPr>
            <p:cNvPr id="8605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en-US"/>
            </a:p>
          </p:txBody>
        </p:sp>
        <p:sp>
          <p:nvSpPr>
            <p:cNvPr id="8605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en-US"/>
            </a:p>
          </p:txBody>
        </p:sp>
      </p:grpSp>
      <p:sp>
        <p:nvSpPr>
          <p:cNvPr id="8605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5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5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444DD469-2E30-40C5-A145-82DF723E0035}" type="datetimeFigureOut">
              <a:rPr lang="en-US" smtClean="0"/>
              <a:t>5/11/19</a:t>
            </a:fld>
            <a:endParaRPr lang="en-US"/>
          </a:p>
        </p:txBody>
      </p:sp>
      <p:sp>
        <p:nvSpPr>
          <p:cNvPr id="8605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8605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F710E58-4E67-43F9-8C0C-D1ECE573D37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Isabel.allen@ucsf.edu"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9.wmf"/><Relationship Id="rId3" Type="http://schemas.openxmlformats.org/officeDocument/2006/relationships/notesSlide" Target="../notesSlides/notesSlide4.xml"/><Relationship Id="rId7" Type="http://schemas.openxmlformats.org/officeDocument/2006/relationships/image" Target="../media/image7.wmf"/><Relationship Id="rId12"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6.w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a:spLocks noGrp="1" noChangeArrowheads="1"/>
          </p:cNvSpPr>
          <p:nvPr>
            <p:ph type="title"/>
          </p:nvPr>
        </p:nvSpPr>
        <p:spPr>
          <a:xfrm>
            <a:off x="152400" y="533400"/>
            <a:ext cx="8839200" cy="457200"/>
          </a:xfrm>
          <a:noFill/>
        </p:spPr>
        <p:txBody>
          <a:bodyPr/>
          <a:lstStyle/>
          <a:p>
            <a:r>
              <a:rPr lang="en-US" sz="3600" dirty="0">
                <a:solidFill>
                  <a:srgbClr val="EDD3B6"/>
                </a:solidFill>
              </a:rPr>
              <a:t>Using Meta-Analyses for Decision-Making</a:t>
            </a:r>
            <a:br>
              <a:rPr lang="en-US" sz="3600" dirty="0">
                <a:solidFill>
                  <a:srgbClr val="EDD3B6"/>
                </a:solidFill>
              </a:rPr>
            </a:br>
            <a:endParaRPr lang="en-US" sz="3600" dirty="0">
              <a:solidFill>
                <a:srgbClr val="EDD3B6"/>
              </a:solidFill>
            </a:endParaRPr>
          </a:p>
        </p:txBody>
      </p:sp>
      <p:sp>
        <p:nvSpPr>
          <p:cNvPr id="6147" name="Rectangle 5"/>
          <p:cNvSpPr>
            <a:spLocks noGrp="1" noChangeArrowheads="1"/>
          </p:cNvSpPr>
          <p:nvPr>
            <p:ph idx="1"/>
          </p:nvPr>
        </p:nvSpPr>
        <p:spPr>
          <a:xfrm>
            <a:off x="228600" y="1600200"/>
            <a:ext cx="8763000" cy="3505200"/>
          </a:xfrm>
          <a:noFill/>
        </p:spPr>
        <p:txBody>
          <a:bodyPr/>
          <a:lstStyle/>
          <a:p>
            <a:pPr marL="0" indent="0" eaLnBrk="1" hangingPunct="1">
              <a:buFontTx/>
              <a:buNone/>
            </a:pPr>
            <a:r>
              <a:rPr lang="en-US" sz="2400" i="1" dirty="0"/>
              <a:t>“... the outlook for thrombolysis in unstable angina has dimmed considerably.  The ballgame is in late innings and the home team is losing badly.  Soon the meta-analysts will arrive, like sportscasters, to announce the final score.”</a:t>
            </a:r>
            <a:endParaRPr lang="en-US" sz="2400" dirty="0"/>
          </a:p>
          <a:p>
            <a:pPr marL="0" indent="0" eaLnBrk="1" hangingPunct="1">
              <a:buFontTx/>
              <a:buNone/>
            </a:pPr>
            <a:r>
              <a:rPr lang="en-US" sz="2400" dirty="0"/>
              <a:t>			</a:t>
            </a:r>
          </a:p>
          <a:p>
            <a:pPr marL="0" indent="0" eaLnBrk="1" hangingPunct="1">
              <a:buFontTx/>
              <a:buNone/>
            </a:pPr>
            <a:r>
              <a:rPr lang="en-US" sz="2400" dirty="0"/>
              <a:t>			David Waters and Jules Lam, Circulation  			86: 1642-1644, 1992</a:t>
            </a:r>
          </a:p>
        </p:txBody>
      </p:sp>
    </p:spTree>
    <p:extLst>
      <p:ext uri="{BB962C8B-B14F-4D97-AF65-F5344CB8AC3E}">
        <p14:creationId xmlns:p14="http://schemas.microsoft.com/office/powerpoint/2010/main" val="168451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057400" y="381000"/>
            <a:ext cx="4267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r>
              <a:rPr lang="en-US" sz="3600" dirty="0">
                <a:solidFill>
                  <a:srgbClr val="EDD3B6"/>
                </a:solidFill>
                <a:effectLst>
                  <a:outerShdw blurRad="50800" dist="38100" dir="2700000" algn="tl" rotWithShape="0">
                    <a:srgbClr val="000000">
                      <a:alpha val="43000"/>
                    </a:srgbClr>
                  </a:outerShdw>
                </a:effectLst>
              </a:rPr>
              <a:t>Bayesian Models</a:t>
            </a:r>
          </a:p>
        </p:txBody>
      </p:sp>
      <p:sp>
        <p:nvSpPr>
          <p:cNvPr id="2" name="TextBox 1"/>
          <p:cNvSpPr txBox="1"/>
          <p:nvPr/>
        </p:nvSpPr>
        <p:spPr>
          <a:xfrm>
            <a:off x="228600" y="1295400"/>
            <a:ext cx="8723941" cy="5324535"/>
          </a:xfrm>
          <a:prstGeom prst="rect">
            <a:avLst/>
          </a:prstGeom>
          <a:noFill/>
        </p:spPr>
        <p:txBody>
          <a:bodyPr wrap="square" rtlCol="0">
            <a:spAutoFit/>
          </a:bodyPr>
          <a:lstStyle/>
          <a:p>
            <a:r>
              <a:rPr lang="en-US" sz="2800" dirty="0">
                <a:effectLst>
                  <a:outerShdw blurRad="50800" dist="38100" dir="2700000" algn="tl" rotWithShape="0">
                    <a:srgbClr val="000000">
                      <a:alpha val="43000"/>
                    </a:srgbClr>
                  </a:outerShdw>
                </a:effectLst>
              </a:rPr>
              <a:t>Conceptual Model:  Evidence (or likelihood) </a:t>
            </a:r>
          </a:p>
          <a:p>
            <a:r>
              <a:rPr lang="en-US" sz="2800" dirty="0">
                <a:effectLst>
                  <a:outerShdw blurRad="50800" dist="38100" dir="2700000" algn="tl" rotWithShape="0">
                    <a:srgbClr val="000000">
                      <a:alpha val="43000"/>
                    </a:srgbClr>
                  </a:outerShdw>
                </a:effectLst>
              </a:rPr>
              <a:t>	= What the data say</a:t>
            </a:r>
          </a:p>
          <a:p>
            <a:endParaRPr lang="en-US" sz="1600" dirty="0">
              <a:effectLst>
                <a:outerShdw blurRad="50800" dist="38100" dir="2700000" algn="tl" rotWithShape="0">
                  <a:srgbClr val="000000">
                    <a:alpha val="43000"/>
                  </a:srgbClr>
                </a:outerShdw>
              </a:effectLst>
            </a:endParaRPr>
          </a:p>
          <a:p>
            <a:r>
              <a:rPr lang="en-US" sz="2800" dirty="0">
                <a:effectLst>
                  <a:outerShdw blurRad="50800" dist="38100" dir="2700000" algn="tl" rotWithShape="0">
                    <a:srgbClr val="000000">
                      <a:alpha val="43000"/>
                    </a:srgbClr>
                  </a:outerShdw>
                </a:effectLst>
              </a:rPr>
              <a:t>Inference or Bayesian analysis:</a:t>
            </a:r>
          </a:p>
          <a:p>
            <a:r>
              <a:rPr lang="en-US" sz="2800" dirty="0">
                <a:effectLst>
                  <a:outerShdw blurRad="50800" dist="38100" dir="2700000" algn="tl" rotWithShape="0">
                    <a:srgbClr val="000000">
                      <a:alpha val="43000"/>
                    </a:srgbClr>
                  </a:outerShdw>
                </a:effectLst>
              </a:rPr>
              <a:t>	What the data say + What you know (Prior 	information)</a:t>
            </a:r>
          </a:p>
          <a:p>
            <a:r>
              <a:rPr lang="en-US" sz="2800" dirty="0">
                <a:effectLst>
                  <a:outerShdw blurRad="50800" dist="38100" dir="2700000" algn="tl" rotWithShape="0">
                    <a:srgbClr val="000000">
                      <a:alpha val="43000"/>
                    </a:srgbClr>
                  </a:outerShdw>
                </a:effectLst>
              </a:rPr>
              <a:t>	= What you believe (Posterior information)</a:t>
            </a:r>
          </a:p>
          <a:p>
            <a:endParaRPr lang="en-US" sz="1600" dirty="0">
              <a:effectLst>
                <a:outerShdw blurRad="50800" dist="38100" dir="2700000" algn="tl" rotWithShape="0">
                  <a:srgbClr val="000000">
                    <a:alpha val="43000"/>
                  </a:srgbClr>
                </a:outerShdw>
              </a:effectLst>
            </a:endParaRPr>
          </a:p>
          <a:p>
            <a:r>
              <a:rPr lang="en-US" sz="2800" dirty="0">
                <a:effectLst>
                  <a:outerShdw blurRad="50800" dist="38100" dir="2700000" algn="tl" rotWithShape="0">
                    <a:srgbClr val="000000">
                      <a:alpha val="43000"/>
                    </a:srgbClr>
                  </a:outerShdw>
                </a:effectLst>
              </a:rPr>
              <a:t>Action or Decision analysis:</a:t>
            </a:r>
          </a:p>
          <a:p>
            <a:r>
              <a:rPr lang="en-US" sz="2800" dirty="0">
                <a:effectLst>
                  <a:outerShdw blurRad="50800" dist="38100" dir="2700000" algn="tl" rotWithShape="0">
                    <a:srgbClr val="000000">
                      <a:alpha val="43000"/>
                    </a:srgbClr>
                  </a:outerShdw>
                </a:effectLst>
              </a:rPr>
              <a:t>	What you believe + Consequences (utility, cost)</a:t>
            </a:r>
          </a:p>
          <a:p>
            <a:r>
              <a:rPr lang="en-US" sz="2800" dirty="0">
                <a:effectLst>
                  <a:outerShdw blurRad="50800" dist="38100" dir="2700000" algn="tl" rotWithShape="0">
                    <a:srgbClr val="000000">
                      <a:alpha val="43000"/>
                    </a:srgbClr>
                  </a:outerShdw>
                </a:effectLst>
              </a:rPr>
              <a:t>	= What you DO</a:t>
            </a:r>
          </a:p>
          <a:p>
            <a:endParaRPr lang="en-US" sz="2800" dirty="0">
              <a:effectLst>
                <a:outerShdw blurRad="50800" dist="38100" dir="2700000" algn="tl" rotWithShape="0">
                  <a:srgbClr val="000000">
                    <a:alpha val="43000"/>
                  </a:srgbClr>
                </a:outerShdw>
              </a:effectLst>
            </a:endParaRPr>
          </a:p>
          <a:p>
            <a:endParaRPr lang="en-US" sz="28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89573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a:xfrm>
            <a:off x="228600" y="152400"/>
            <a:ext cx="8763000" cy="712787"/>
          </a:xfrm>
        </p:spPr>
        <p:txBody>
          <a:bodyPr/>
          <a:lstStyle/>
          <a:p>
            <a:pPr eaLnBrk="1" hangingPunct="1"/>
            <a:r>
              <a:rPr lang="en-US" sz="3600" dirty="0">
                <a:solidFill>
                  <a:srgbClr val="EDD3B6"/>
                </a:solidFill>
              </a:rPr>
              <a:t>Background: Heterogeneity is your friend!</a:t>
            </a:r>
          </a:p>
        </p:txBody>
      </p:sp>
      <p:sp>
        <p:nvSpPr>
          <p:cNvPr id="21507" name="Rectangle 6"/>
          <p:cNvSpPr>
            <a:spLocks noGrp="1" noChangeArrowheads="1"/>
          </p:cNvSpPr>
          <p:nvPr>
            <p:ph idx="1"/>
          </p:nvPr>
        </p:nvSpPr>
        <p:spPr>
          <a:xfrm>
            <a:off x="685800" y="1066800"/>
            <a:ext cx="7162800" cy="2133600"/>
          </a:xfrm>
        </p:spPr>
        <p:txBody>
          <a:bodyPr/>
          <a:lstStyle/>
          <a:p>
            <a:pPr lvl="1" eaLnBrk="1" hangingPunct="1">
              <a:buFont typeface="Arial" pitchFamily="34" charset="0"/>
              <a:buChar char="•"/>
            </a:pPr>
            <a:r>
              <a:rPr lang="en-US" sz="3200" dirty="0">
                <a:effectLst>
                  <a:outerShdw blurRad="38100" dist="38100" dir="2700000" algn="tl">
                    <a:srgbClr val="000000">
                      <a:alpha val="43137"/>
                    </a:srgbClr>
                  </a:outerShdw>
                </a:effectLst>
              </a:rPr>
              <a:t>Clinical diversity</a:t>
            </a:r>
          </a:p>
          <a:p>
            <a:pPr lvl="1" eaLnBrk="1" hangingPunct="1">
              <a:buFont typeface="Arial" pitchFamily="34" charset="0"/>
              <a:buChar char="•"/>
            </a:pPr>
            <a:r>
              <a:rPr lang="en-US" sz="3200" dirty="0">
                <a:effectLst>
                  <a:outerShdw blurRad="38100" dist="38100" dir="2700000" algn="tl">
                    <a:srgbClr val="000000">
                      <a:alpha val="43137"/>
                    </a:srgbClr>
                  </a:outerShdw>
                </a:effectLst>
              </a:rPr>
              <a:t>Methodological diversity</a:t>
            </a:r>
          </a:p>
          <a:p>
            <a:pPr lvl="1" eaLnBrk="1" hangingPunct="1">
              <a:buFont typeface="Arial" pitchFamily="34" charset="0"/>
              <a:buChar char="•"/>
            </a:pPr>
            <a:r>
              <a:rPr lang="en-US" sz="3200" dirty="0">
                <a:effectLst>
                  <a:outerShdw blurRad="38100" dist="38100" dir="2700000" algn="tl">
                    <a:srgbClr val="000000">
                      <a:alpha val="43137"/>
                    </a:srgbClr>
                  </a:outerShdw>
                </a:effectLst>
              </a:rPr>
              <a:t>Statistical heterogeneity</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I</a:t>
            </a:r>
            <a:r>
              <a:rPr lang="en-US" sz="2000" baseline="30000" dirty="0">
                <a:effectLst>
                  <a:outerShdw blurRad="38100" dist="38100" dir="2700000" algn="tl">
                    <a:srgbClr val="000000">
                      <a:alpha val="43137"/>
                    </a:srgbClr>
                  </a:outerShdw>
                </a:effectLst>
              </a:rPr>
              <a:t>2</a:t>
            </a:r>
            <a:r>
              <a:rPr lang="en-US" sz="2000" dirty="0">
                <a:effectLst>
                  <a:outerShdw blurRad="38100" dist="38100" dir="2700000" algn="tl">
                    <a:srgbClr val="000000">
                      <a:alpha val="43137"/>
                    </a:srgbClr>
                  </a:outerShdw>
                </a:effectLst>
              </a:rPr>
              <a:t> Statistics or Cochran’s Q </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Bias testing or adjustment</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Study sponsorship adjustment</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Meta-regression</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Individual or grouped Jackknife</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Subgroup analyses</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Funnel plots</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NNT</a:t>
            </a:r>
          </a:p>
          <a:p>
            <a:pPr lvl="2">
              <a:buClr>
                <a:schemeClr val="tx1"/>
              </a:buClr>
              <a:buFont typeface="Arial" pitchFamily="34" charset="0"/>
              <a:buChar char="•"/>
            </a:pPr>
            <a:r>
              <a:rPr lang="en-US" sz="2000" dirty="0">
                <a:effectLst>
                  <a:outerShdw blurRad="38100" dist="38100" dir="2700000" algn="tl">
                    <a:srgbClr val="000000">
                      <a:alpha val="43137"/>
                    </a:srgbClr>
                  </a:outerShdw>
                </a:effectLst>
              </a:rPr>
              <a:t>Fail safe number </a:t>
            </a:r>
          </a:p>
        </p:txBody>
      </p:sp>
      <p:sp>
        <p:nvSpPr>
          <p:cNvPr id="21508" name="Rectangle 4"/>
          <p:cNvSpPr>
            <a:spLocks noChangeArrowheads="1"/>
          </p:cNvSpPr>
          <p:nvPr/>
        </p:nvSpPr>
        <p:spPr bwMode="auto">
          <a:xfrm>
            <a:off x="1219200" y="2817813"/>
            <a:ext cx="7339013" cy="61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endParaRPr lang="en-US" sz="1400" b="1">
              <a:solidFill>
                <a:schemeClr val="hlink"/>
              </a:solidFill>
              <a:latin typeface="Arial" pitchFamily="34" charset="0"/>
            </a:endParaRPr>
          </a:p>
        </p:txBody>
      </p:sp>
    </p:spTree>
    <p:extLst>
      <p:ext uri="{BB962C8B-B14F-4D97-AF65-F5344CB8AC3E}">
        <p14:creationId xmlns:p14="http://schemas.microsoft.com/office/powerpoint/2010/main" val="372254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F5C433-0ADA-FD49-8D48-024A48601D36}"/>
              </a:ext>
            </a:extLst>
          </p:cNvPr>
          <p:cNvSpPr txBox="1"/>
          <p:nvPr/>
        </p:nvSpPr>
        <p:spPr>
          <a:xfrm>
            <a:off x="620733" y="191348"/>
            <a:ext cx="8372104" cy="523220"/>
          </a:xfrm>
          <a:prstGeom prst="rect">
            <a:avLst/>
          </a:prstGeom>
          <a:noFill/>
        </p:spPr>
        <p:txBody>
          <a:bodyPr wrap="square" rtlCol="0">
            <a:spAutoFit/>
          </a:bodyPr>
          <a:lstStyle/>
          <a:p>
            <a:r>
              <a:rPr lang="en-US" sz="2800" dirty="0">
                <a:solidFill>
                  <a:schemeClr val="accent6">
                    <a:lumMod val="40000"/>
                    <a:lumOff val="60000"/>
                  </a:schemeClr>
                </a:solidFill>
              </a:rPr>
              <a:t>Using the dialog box in STATA: install </a:t>
            </a:r>
            <a:r>
              <a:rPr lang="en-US" sz="2800" dirty="0" err="1">
                <a:solidFill>
                  <a:schemeClr val="accent6">
                    <a:lumMod val="40000"/>
                    <a:lumOff val="60000"/>
                  </a:schemeClr>
                </a:solidFill>
              </a:rPr>
              <a:t>metadialog</a:t>
            </a:r>
            <a:endParaRPr lang="en-US" sz="2800" dirty="0">
              <a:solidFill>
                <a:schemeClr val="accent6">
                  <a:lumMod val="40000"/>
                  <a:lumOff val="60000"/>
                </a:schemeClr>
              </a:solidFill>
            </a:endParaRPr>
          </a:p>
        </p:txBody>
      </p:sp>
      <p:pic>
        <p:nvPicPr>
          <p:cNvPr id="5" name="Picture 4">
            <a:extLst>
              <a:ext uri="{FF2B5EF4-FFF2-40B4-BE49-F238E27FC236}">
                <a16:creationId xmlns:a16="http://schemas.microsoft.com/office/drawing/2014/main" id="{D39A4463-9A45-D04F-BBAB-BA27B2DE8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4" y="714568"/>
            <a:ext cx="5150361" cy="2492835"/>
          </a:xfrm>
          <a:prstGeom prst="rect">
            <a:avLst/>
          </a:prstGeom>
        </p:spPr>
      </p:pic>
      <p:sp>
        <p:nvSpPr>
          <p:cNvPr id="6" name="TextBox 5">
            <a:extLst>
              <a:ext uri="{FF2B5EF4-FFF2-40B4-BE49-F238E27FC236}">
                <a16:creationId xmlns:a16="http://schemas.microsoft.com/office/drawing/2014/main" id="{5D4AA04A-A161-9E4B-9206-DCB6614AB4BA}"/>
              </a:ext>
            </a:extLst>
          </p:cNvPr>
          <p:cNvSpPr txBox="1"/>
          <p:nvPr/>
        </p:nvSpPr>
        <p:spPr>
          <a:xfrm>
            <a:off x="5468606" y="979417"/>
            <a:ext cx="1468672" cy="461665"/>
          </a:xfrm>
          <a:prstGeom prst="rect">
            <a:avLst/>
          </a:prstGeom>
          <a:noFill/>
        </p:spPr>
        <p:txBody>
          <a:bodyPr wrap="none" rtlCol="0">
            <a:spAutoFit/>
          </a:bodyPr>
          <a:lstStyle/>
          <a:p>
            <a:r>
              <a:rPr lang="en-US" sz="2400" dirty="0" err="1"/>
              <a:t>db</a:t>
            </a:r>
            <a:r>
              <a:rPr lang="en-US" sz="2400" dirty="0"/>
              <a:t> </a:t>
            </a:r>
            <a:r>
              <a:rPr lang="en-US" sz="2400" dirty="0" err="1"/>
              <a:t>metan</a:t>
            </a:r>
            <a:endParaRPr lang="en-US" sz="2400" dirty="0"/>
          </a:p>
        </p:txBody>
      </p:sp>
      <p:pic>
        <p:nvPicPr>
          <p:cNvPr id="10" name="Picture 9">
            <a:extLst>
              <a:ext uri="{FF2B5EF4-FFF2-40B4-BE49-F238E27FC236}">
                <a16:creationId xmlns:a16="http://schemas.microsoft.com/office/drawing/2014/main" id="{48B6E90C-18D6-4B44-B0ED-6073E21C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4" y="3207403"/>
            <a:ext cx="4202552" cy="3593487"/>
          </a:xfrm>
          <a:prstGeom prst="rect">
            <a:avLst/>
          </a:prstGeom>
        </p:spPr>
      </p:pic>
      <p:pic>
        <p:nvPicPr>
          <p:cNvPr id="11" name="Picture 10">
            <a:extLst>
              <a:ext uri="{FF2B5EF4-FFF2-40B4-BE49-F238E27FC236}">
                <a16:creationId xmlns:a16="http://schemas.microsoft.com/office/drawing/2014/main" id="{E0DF1BE7-E12A-0842-9AE9-F31A4FBF0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282" y="3469432"/>
            <a:ext cx="3821201" cy="3286711"/>
          </a:xfrm>
          <a:prstGeom prst="rect">
            <a:avLst/>
          </a:prstGeom>
        </p:spPr>
      </p:pic>
      <p:sp>
        <p:nvSpPr>
          <p:cNvPr id="12" name="TextBox 11">
            <a:extLst>
              <a:ext uri="{FF2B5EF4-FFF2-40B4-BE49-F238E27FC236}">
                <a16:creationId xmlns:a16="http://schemas.microsoft.com/office/drawing/2014/main" id="{376F1C44-0224-8944-977D-E5A31F0710AE}"/>
              </a:ext>
            </a:extLst>
          </p:cNvPr>
          <p:cNvSpPr txBox="1"/>
          <p:nvPr/>
        </p:nvSpPr>
        <p:spPr>
          <a:xfrm>
            <a:off x="5462649" y="1700291"/>
            <a:ext cx="3363934" cy="830997"/>
          </a:xfrm>
          <a:prstGeom prst="rect">
            <a:avLst/>
          </a:prstGeom>
          <a:noFill/>
        </p:spPr>
        <p:txBody>
          <a:bodyPr wrap="square" rtlCol="0">
            <a:spAutoFit/>
          </a:bodyPr>
          <a:lstStyle/>
          <a:p>
            <a:r>
              <a:rPr lang="en-US" sz="2400" dirty="0"/>
              <a:t>Download </a:t>
            </a:r>
          </a:p>
          <a:p>
            <a:r>
              <a:rPr lang="en-US" sz="2400" dirty="0"/>
              <a:t>streptokinase </a:t>
            </a:r>
            <a:r>
              <a:rPr lang="en-US" sz="2400" dirty="0" err="1"/>
              <a:t>data.dta</a:t>
            </a:r>
            <a:endParaRPr lang="en-US" sz="2400" dirty="0"/>
          </a:p>
        </p:txBody>
      </p:sp>
    </p:spTree>
    <p:extLst>
      <p:ext uri="{BB962C8B-B14F-4D97-AF65-F5344CB8AC3E}">
        <p14:creationId xmlns:p14="http://schemas.microsoft.com/office/powerpoint/2010/main" val="152952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BF45D-B3B1-FF4D-8178-99EE9403B060}"/>
              </a:ext>
            </a:extLst>
          </p:cNvPr>
          <p:cNvSpPr/>
          <p:nvPr/>
        </p:nvSpPr>
        <p:spPr>
          <a:xfrm>
            <a:off x="0" y="770400"/>
            <a:ext cx="8991189" cy="338554"/>
          </a:xfrm>
          <a:prstGeom prst="rect">
            <a:avLst/>
          </a:prstGeom>
        </p:spPr>
        <p:txBody>
          <a:bodyPr wrap="square">
            <a:spAutoFit/>
          </a:bodyPr>
          <a:lstStyle/>
          <a:p>
            <a:r>
              <a:rPr lang="en-US" sz="1600" dirty="0"/>
              <a:t> </a:t>
            </a:r>
            <a:r>
              <a:rPr lang="en-US" sz="1600" dirty="0" err="1"/>
              <a:t>metan</a:t>
            </a:r>
            <a:r>
              <a:rPr lang="en-US" sz="1600" dirty="0"/>
              <a:t> </a:t>
            </a:r>
            <a:r>
              <a:rPr lang="en-US" sz="1600" dirty="0" err="1"/>
              <a:t>AETx</a:t>
            </a:r>
            <a:r>
              <a:rPr lang="en-US" sz="1600" dirty="0"/>
              <a:t> </a:t>
            </a:r>
            <a:r>
              <a:rPr lang="en-US" sz="1600" dirty="0" err="1"/>
              <a:t>noAETx</a:t>
            </a:r>
            <a:r>
              <a:rPr lang="en-US" sz="1600" dirty="0"/>
              <a:t> </a:t>
            </a:r>
            <a:r>
              <a:rPr lang="en-US" sz="1600" dirty="0" err="1"/>
              <a:t>AEControl</a:t>
            </a:r>
            <a:r>
              <a:rPr lang="en-US" sz="1600" dirty="0"/>
              <a:t> </a:t>
            </a:r>
            <a:r>
              <a:rPr lang="en-US" sz="1600" dirty="0" err="1"/>
              <a:t>noAEControl</a:t>
            </a:r>
            <a:r>
              <a:rPr lang="en-US" sz="1600" dirty="0"/>
              <a:t>, label(</a:t>
            </a:r>
            <a:r>
              <a:rPr lang="en-US" sz="1600" dirty="0" err="1"/>
              <a:t>namevar</a:t>
            </a:r>
            <a:r>
              <a:rPr lang="en-US" sz="1600" dirty="0"/>
              <a:t>=Author, </a:t>
            </a:r>
            <a:r>
              <a:rPr lang="en-US" sz="1600" dirty="0" err="1"/>
              <a:t>yearvar</a:t>
            </a:r>
            <a:r>
              <a:rPr lang="en-US" sz="1600" dirty="0"/>
              <a:t>=Year) </a:t>
            </a:r>
            <a:r>
              <a:rPr lang="en-US" sz="1600" dirty="0" err="1"/>
              <a:t>randomi</a:t>
            </a:r>
            <a:r>
              <a:rPr lang="en-US" sz="1600" dirty="0"/>
              <a:t> or</a:t>
            </a:r>
          </a:p>
        </p:txBody>
      </p:sp>
      <p:pic>
        <p:nvPicPr>
          <p:cNvPr id="5" name="Picture 4">
            <a:extLst>
              <a:ext uri="{FF2B5EF4-FFF2-40B4-BE49-F238E27FC236}">
                <a16:creationId xmlns:a16="http://schemas.microsoft.com/office/drawing/2014/main" id="{C21117A2-F0C6-534A-BA56-43522BCCE732}"/>
              </a:ext>
            </a:extLst>
          </p:cNvPr>
          <p:cNvPicPr>
            <a:picLocks noChangeAspect="1"/>
          </p:cNvPicPr>
          <p:nvPr/>
        </p:nvPicPr>
        <p:blipFill>
          <a:blip r:embed="rId2"/>
          <a:stretch>
            <a:fillRect/>
          </a:stretch>
        </p:blipFill>
        <p:spPr>
          <a:xfrm>
            <a:off x="415636" y="1320887"/>
            <a:ext cx="6222860" cy="5461286"/>
          </a:xfrm>
          <a:prstGeom prst="rect">
            <a:avLst/>
          </a:prstGeom>
        </p:spPr>
      </p:pic>
      <p:sp>
        <p:nvSpPr>
          <p:cNvPr id="6" name="TextBox 5">
            <a:extLst>
              <a:ext uri="{FF2B5EF4-FFF2-40B4-BE49-F238E27FC236}">
                <a16:creationId xmlns:a16="http://schemas.microsoft.com/office/drawing/2014/main" id="{F19BA642-C735-3045-BED7-14CFDD8CFBD0}"/>
              </a:ext>
            </a:extLst>
          </p:cNvPr>
          <p:cNvSpPr txBox="1"/>
          <p:nvPr/>
        </p:nvSpPr>
        <p:spPr>
          <a:xfrm>
            <a:off x="513855" y="141214"/>
            <a:ext cx="8372104" cy="523220"/>
          </a:xfrm>
          <a:prstGeom prst="rect">
            <a:avLst/>
          </a:prstGeom>
          <a:noFill/>
        </p:spPr>
        <p:txBody>
          <a:bodyPr wrap="square" rtlCol="0">
            <a:spAutoFit/>
          </a:bodyPr>
          <a:lstStyle/>
          <a:p>
            <a:r>
              <a:rPr lang="en-US" sz="2800" dirty="0">
                <a:solidFill>
                  <a:schemeClr val="accent6">
                    <a:lumMod val="40000"/>
                    <a:lumOff val="60000"/>
                  </a:schemeClr>
                </a:solidFill>
              </a:rPr>
              <a:t>Using the dialog box in STATA: install </a:t>
            </a:r>
            <a:r>
              <a:rPr lang="en-US" sz="2800" dirty="0" err="1">
                <a:solidFill>
                  <a:schemeClr val="accent6">
                    <a:lumMod val="40000"/>
                    <a:lumOff val="60000"/>
                  </a:schemeClr>
                </a:solidFill>
              </a:rPr>
              <a:t>metadialog</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125472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A43F4-D8E4-F24C-884D-642C7C9B0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352" y="1924947"/>
            <a:ext cx="6774952" cy="4724400"/>
          </a:xfrm>
          <a:prstGeom prst="rect">
            <a:avLst/>
          </a:prstGeom>
        </p:spPr>
      </p:pic>
      <p:sp>
        <p:nvSpPr>
          <p:cNvPr id="4" name="TextBox 3">
            <a:extLst>
              <a:ext uri="{FF2B5EF4-FFF2-40B4-BE49-F238E27FC236}">
                <a16:creationId xmlns:a16="http://schemas.microsoft.com/office/drawing/2014/main" id="{355B5110-8B7C-BF4E-A960-83EB402CB926}"/>
              </a:ext>
            </a:extLst>
          </p:cNvPr>
          <p:cNvSpPr txBox="1"/>
          <p:nvPr/>
        </p:nvSpPr>
        <p:spPr>
          <a:xfrm>
            <a:off x="0" y="1002866"/>
            <a:ext cx="9017257" cy="945815"/>
          </a:xfrm>
          <a:prstGeom prst="rect">
            <a:avLst/>
          </a:prstGeom>
          <a:noFill/>
        </p:spPr>
        <p:txBody>
          <a:bodyPr wrap="square" rtlCol="0">
            <a:spAutoFit/>
          </a:bodyPr>
          <a:lstStyle/>
          <a:p>
            <a:r>
              <a:rPr lang="en-US" dirty="0" err="1"/>
              <a:t>db</a:t>
            </a:r>
            <a:r>
              <a:rPr lang="en-US" dirty="0"/>
              <a:t> </a:t>
            </a:r>
            <a:r>
              <a:rPr lang="en-US" dirty="0" err="1"/>
              <a:t>metaninf</a:t>
            </a:r>
            <a:endParaRPr lang="en-US" dirty="0"/>
          </a:p>
          <a:p>
            <a:r>
              <a:rPr lang="en-US" dirty="0" err="1"/>
              <a:t>metaninf</a:t>
            </a:r>
            <a:r>
              <a:rPr lang="en-US" dirty="0"/>
              <a:t> </a:t>
            </a:r>
            <a:r>
              <a:rPr lang="en-US" dirty="0" err="1"/>
              <a:t>AETx</a:t>
            </a:r>
            <a:r>
              <a:rPr lang="en-US" dirty="0"/>
              <a:t> </a:t>
            </a:r>
            <a:r>
              <a:rPr lang="en-US" dirty="0" err="1"/>
              <a:t>noAETx</a:t>
            </a:r>
            <a:r>
              <a:rPr lang="en-US" dirty="0"/>
              <a:t> </a:t>
            </a:r>
            <a:r>
              <a:rPr lang="en-US" dirty="0" err="1"/>
              <a:t>AEControl</a:t>
            </a:r>
            <a:r>
              <a:rPr lang="en-US" dirty="0"/>
              <a:t> </a:t>
            </a:r>
            <a:r>
              <a:rPr lang="en-US" dirty="0" err="1"/>
              <a:t>noAEControl</a:t>
            </a:r>
            <a:r>
              <a:rPr lang="en-US" dirty="0"/>
              <a:t>, label(</a:t>
            </a:r>
            <a:r>
              <a:rPr lang="en-US" dirty="0" err="1"/>
              <a:t>namevar</a:t>
            </a:r>
            <a:r>
              <a:rPr lang="en-US" dirty="0"/>
              <a:t>=Author, </a:t>
            </a:r>
            <a:r>
              <a:rPr lang="en-US" dirty="0" err="1"/>
              <a:t>yearvar</a:t>
            </a:r>
            <a:r>
              <a:rPr lang="en-US" dirty="0"/>
              <a:t>=Year) </a:t>
            </a:r>
            <a:r>
              <a:rPr lang="en-US" dirty="0" err="1"/>
              <a:t>randomi</a:t>
            </a:r>
            <a:r>
              <a:rPr lang="en-US" dirty="0"/>
              <a:t> or</a:t>
            </a:r>
          </a:p>
        </p:txBody>
      </p:sp>
      <p:sp>
        <p:nvSpPr>
          <p:cNvPr id="6" name="TextBox 5">
            <a:extLst>
              <a:ext uri="{FF2B5EF4-FFF2-40B4-BE49-F238E27FC236}">
                <a16:creationId xmlns:a16="http://schemas.microsoft.com/office/drawing/2014/main" id="{2E3F5ACD-25D9-CC4A-9B5B-860CBEBCF772}"/>
              </a:ext>
            </a:extLst>
          </p:cNvPr>
          <p:cNvSpPr txBox="1"/>
          <p:nvPr/>
        </p:nvSpPr>
        <p:spPr>
          <a:xfrm>
            <a:off x="152400" y="18738"/>
            <a:ext cx="8864857" cy="954107"/>
          </a:xfrm>
          <a:prstGeom prst="rect">
            <a:avLst/>
          </a:prstGeom>
          <a:noFill/>
        </p:spPr>
        <p:txBody>
          <a:bodyPr wrap="square" rtlCol="0">
            <a:spAutoFit/>
          </a:bodyPr>
          <a:lstStyle/>
          <a:p>
            <a:r>
              <a:rPr lang="en-US" sz="2800" dirty="0">
                <a:solidFill>
                  <a:schemeClr val="accent6">
                    <a:lumMod val="40000"/>
                    <a:lumOff val="60000"/>
                  </a:schemeClr>
                </a:solidFill>
              </a:rPr>
              <a:t>Using the dialog box in STATA: jackknife – influence of individual studies</a:t>
            </a:r>
          </a:p>
        </p:txBody>
      </p:sp>
    </p:spTree>
    <p:extLst>
      <p:ext uri="{BB962C8B-B14F-4D97-AF65-F5344CB8AC3E}">
        <p14:creationId xmlns:p14="http://schemas.microsoft.com/office/powerpoint/2010/main" val="779098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3E80C-2BB7-4340-A6A2-3FA1E76F2188}"/>
              </a:ext>
            </a:extLst>
          </p:cNvPr>
          <p:cNvSpPr/>
          <p:nvPr/>
        </p:nvSpPr>
        <p:spPr>
          <a:xfrm>
            <a:off x="1676400" y="206151"/>
            <a:ext cx="5935279" cy="461665"/>
          </a:xfrm>
          <a:prstGeom prst="rect">
            <a:avLst/>
          </a:prstGeom>
        </p:spPr>
        <p:txBody>
          <a:bodyPr wrap="none">
            <a:spAutoFit/>
          </a:bodyPr>
          <a:lstStyle/>
          <a:p>
            <a:r>
              <a:rPr lang="en-US" sz="2400" dirty="0">
                <a:solidFill>
                  <a:srgbClr val="FFEBCC"/>
                </a:solidFill>
              </a:rPr>
              <a:t>A new Meta-Analysis command:  </a:t>
            </a:r>
            <a:r>
              <a:rPr lang="en-US" sz="2400" dirty="0" err="1">
                <a:solidFill>
                  <a:srgbClr val="FFEBCC"/>
                </a:solidFill>
              </a:rPr>
              <a:t>admetan</a:t>
            </a:r>
            <a:endParaRPr lang="en-US" sz="2400" dirty="0">
              <a:solidFill>
                <a:srgbClr val="FFEBCC"/>
              </a:solidFill>
            </a:endParaRPr>
          </a:p>
        </p:txBody>
      </p:sp>
      <p:sp>
        <p:nvSpPr>
          <p:cNvPr id="3" name="Rectangle 2">
            <a:extLst>
              <a:ext uri="{FF2B5EF4-FFF2-40B4-BE49-F238E27FC236}">
                <a16:creationId xmlns:a16="http://schemas.microsoft.com/office/drawing/2014/main" id="{D588C31C-E76A-7C4C-99B4-6D8AE09AA9E3}"/>
              </a:ext>
            </a:extLst>
          </p:cNvPr>
          <p:cNvSpPr/>
          <p:nvPr/>
        </p:nvSpPr>
        <p:spPr>
          <a:xfrm>
            <a:off x="30678" y="679691"/>
            <a:ext cx="8610600" cy="923330"/>
          </a:xfrm>
          <a:prstGeom prst="rect">
            <a:avLst/>
          </a:prstGeom>
        </p:spPr>
        <p:txBody>
          <a:bodyPr wrap="square">
            <a:spAutoFit/>
          </a:bodyPr>
          <a:lstStyle/>
          <a:p>
            <a:r>
              <a:rPr lang="en-US" dirty="0"/>
              <a:t>Using the streptokinase data:</a:t>
            </a:r>
          </a:p>
          <a:p>
            <a:r>
              <a:rPr lang="en-US" dirty="0" err="1"/>
              <a:t>admetan</a:t>
            </a:r>
            <a:r>
              <a:rPr lang="en-US" dirty="0"/>
              <a:t> </a:t>
            </a:r>
            <a:r>
              <a:rPr lang="en-US" dirty="0" err="1"/>
              <a:t>noAETx</a:t>
            </a:r>
            <a:r>
              <a:rPr lang="en-US" dirty="0"/>
              <a:t> </a:t>
            </a:r>
            <a:r>
              <a:rPr lang="en-US" dirty="0" err="1"/>
              <a:t>AETx</a:t>
            </a:r>
            <a:r>
              <a:rPr lang="en-US" dirty="0"/>
              <a:t> </a:t>
            </a:r>
            <a:r>
              <a:rPr lang="en-US" dirty="0" err="1"/>
              <a:t>noAEControl</a:t>
            </a:r>
            <a:r>
              <a:rPr lang="en-US" dirty="0"/>
              <a:t> </a:t>
            </a:r>
            <a:r>
              <a:rPr lang="en-US" dirty="0" err="1"/>
              <a:t>AEControl</a:t>
            </a:r>
            <a:r>
              <a:rPr lang="en-US" dirty="0"/>
              <a:t>, random label(</a:t>
            </a:r>
            <a:r>
              <a:rPr lang="en-US" dirty="0" err="1"/>
              <a:t>namevar</a:t>
            </a:r>
            <a:r>
              <a:rPr lang="en-US" dirty="0"/>
              <a:t>=Author, </a:t>
            </a:r>
            <a:r>
              <a:rPr lang="en-US" dirty="0" err="1"/>
              <a:t>yearvar</a:t>
            </a:r>
            <a:r>
              <a:rPr lang="en-US" dirty="0"/>
              <a:t>=Year)</a:t>
            </a:r>
          </a:p>
        </p:txBody>
      </p:sp>
      <p:pic>
        <p:nvPicPr>
          <p:cNvPr id="7" name="Picture 6">
            <a:extLst>
              <a:ext uri="{FF2B5EF4-FFF2-40B4-BE49-F238E27FC236}">
                <a16:creationId xmlns:a16="http://schemas.microsoft.com/office/drawing/2014/main" id="{81690175-E93D-E444-87DD-4A720750E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71600"/>
            <a:ext cx="4267200" cy="5404498"/>
          </a:xfrm>
          <a:prstGeom prst="rect">
            <a:avLst/>
          </a:prstGeom>
        </p:spPr>
      </p:pic>
    </p:spTree>
    <p:extLst>
      <p:ext uri="{BB962C8B-B14F-4D97-AF65-F5344CB8AC3E}">
        <p14:creationId xmlns:p14="http://schemas.microsoft.com/office/powerpoint/2010/main" val="3970560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3E80C-2BB7-4340-A6A2-3FA1E76F2188}"/>
              </a:ext>
            </a:extLst>
          </p:cNvPr>
          <p:cNvSpPr/>
          <p:nvPr/>
        </p:nvSpPr>
        <p:spPr>
          <a:xfrm>
            <a:off x="1676400" y="220177"/>
            <a:ext cx="6073137" cy="461665"/>
          </a:xfrm>
          <a:prstGeom prst="rect">
            <a:avLst/>
          </a:prstGeom>
        </p:spPr>
        <p:txBody>
          <a:bodyPr wrap="none">
            <a:spAutoFit/>
          </a:bodyPr>
          <a:lstStyle/>
          <a:p>
            <a:r>
              <a:rPr lang="en-US" sz="2400" dirty="0">
                <a:solidFill>
                  <a:srgbClr val="FFEBCC"/>
                </a:solidFill>
              </a:rPr>
              <a:t>A new Meta-Analysis command:  </a:t>
            </a:r>
            <a:r>
              <a:rPr lang="en-US" sz="2400" dirty="0" err="1">
                <a:solidFill>
                  <a:srgbClr val="FFEBCC"/>
                </a:solidFill>
              </a:rPr>
              <a:t>confunnel</a:t>
            </a:r>
            <a:endParaRPr lang="en-US" sz="2400" dirty="0">
              <a:solidFill>
                <a:srgbClr val="FFEBCC"/>
              </a:solidFill>
            </a:endParaRPr>
          </a:p>
        </p:txBody>
      </p:sp>
      <p:sp>
        <p:nvSpPr>
          <p:cNvPr id="3" name="Rectangle 2">
            <a:extLst>
              <a:ext uri="{FF2B5EF4-FFF2-40B4-BE49-F238E27FC236}">
                <a16:creationId xmlns:a16="http://schemas.microsoft.com/office/drawing/2014/main" id="{D588C31C-E76A-7C4C-99B4-6D8AE09AA9E3}"/>
              </a:ext>
            </a:extLst>
          </p:cNvPr>
          <p:cNvSpPr/>
          <p:nvPr/>
        </p:nvSpPr>
        <p:spPr>
          <a:xfrm>
            <a:off x="152400" y="733589"/>
            <a:ext cx="8610600" cy="1200329"/>
          </a:xfrm>
          <a:prstGeom prst="rect">
            <a:avLst/>
          </a:prstGeom>
        </p:spPr>
        <p:txBody>
          <a:bodyPr wrap="square">
            <a:spAutoFit/>
          </a:bodyPr>
          <a:lstStyle/>
          <a:p>
            <a:r>
              <a:rPr lang="en-US" dirty="0"/>
              <a:t>Using the streptokinase data:      </a:t>
            </a:r>
          </a:p>
          <a:p>
            <a:r>
              <a:rPr lang="en-US" dirty="0"/>
              <a:t>gen </a:t>
            </a:r>
            <a:r>
              <a:rPr lang="en-US" dirty="0" err="1"/>
              <a:t>logOR</a:t>
            </a:r>
            <a:r>
              <a:rPr lang="en-US" dirty="0"/>
              <a:t> = .</a:t>
            </a:r>
          </a:p>
          <a:p>
            <a:r>
              <a:rPr lang="en-US" dirty="0"/>
              <a:t>replace </a:t>
            </a:r>
            <a:r>
              <a:rPr lang="en-US" dirty="0" err="1"/>
              <a:t>logOR</a:t>
            </a:r>
            <a:r>
              <a:rPr lang="en-US" dirty="0"/>
              <a:t> = log(OR)</a:t>
            </a:r>
          </a:p>
          <a:p>
            <a:r>
              <a:rPr lang="en-US" dirty="0" err="1"/>
              <a:t>confunnel</a:t>
            </a:r>
            <a:r>
              <a:rPr lang="en-US" dirty="0"/>
              <a:t>  </a:t>
            </a:r>
            <a:r>
              <a:rPr lang="en-US" dirty="0" err="1"/>
              <a:t>logOR</a:t>
            </a:r>
            <a:r>
              <a:rPr lang="en-US" dirty="0"/>
              <a:t> _</a:t>
            </a:r>
            <a:r>
              <a:rPr lang="en-US" dirty="0" err="1"/>
              <a:t>selogOR</a:t>
            </a:r>
            <a:endParaRPr lang="en-US" dirty="0"/>
          </a:p>
        </p:txBody>
      </p:sp>
      <p:pic>
        <p:nvPicPr>
          <p:cNvPr id="5" name="Picture 4">
            <a:extLst>
              <a:ext uri="{FF2B5EF4-FFF2-40B4-BE49-F238E27FC236}">
                <a16:creationId xmlns:a16="http://schemas.microsoft.com/office/drawing/2014/main" id="{90FCEFF9-E110-844E-8AFC-301BFEC7831A}"/>
              </a:ext>
            </a:extLst>
          </p:cNvPr>
          <p:cNvPicPr>
            <a:picLocks noChangeAspect="1"/>
          </p:cNvPicPr>
          <p:nvPr/>
        </p:nvPicPr>
        <p:blipFill>
          <a:blip r:embed="rId2"/>
          <a:stretch>
            <a:fillRect/>
          </a:stretch>
        </p:blipFill>
        <p:spPr>
          <a:xfrm>
            <a:off x="2514600" y="1985665"/>
            <a:ext cx="6391275" cy="4648200"/>
          </a:xfrm>
          <a:prstGeom prst="rect">
            <a:avLst/>
          </a:prstGeom>
        </p:spPr>
      </p:pic>
    </p:spTree>
    <p:extLst>
      <p:ext uri="{BB962C8B-B14F-4D97-AF65-F5344CB8AC3E}">
        <p14:creationId xmlns:p14="http://schemas.microsoft.com/office/powerpoint/2010/main" val="114170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0900" y="215900"/>
            <a:ext cx="4358685" cy="584776"/>
          </a:xfrm>
          <a:prstGeom prst="rect">
            <a:avLst/>
          </a:prstGeom>
          <a:noFill/>
        </p:spPr>
        <p:txBody>
          <a:bodyPr wrap="none" rtlCol="0">
            <a:spAutoFit/>
          </a:bodyPr>
          <a:lstStyle/>
          <a:p>
            <a:r>
              <a:rPr lang="en-US" sz="3200" dirty="0">
                <a:solidFill>
                  <a:srgbClr val="FFEBCC"/>
                </a:solidFill>
              </a:rPr>
              <a:t>Meta Analysis of Rates</a:t>
            </a:r>
          </a:p>
        </p:txBody>
      </p:sp>
      <p:sp>
        <p:nvSpPr>
          <p:cNvPr id="3" name="Rectangle 2"/>
          <p:cNvSpPr/>
          <p:nvPr/>
        </p:nvSpPr>
        <p:spPr>
          <a:xfrm>
            <a:off x="304800" y="841930"/>
            <a:ext cx="8585200" cy="646331"/>
          </a:xfrm>
          <a:prstGeom prst="rect">
            <a:avLst/>
          </a:prstGeom>
        </p:spPr>
        <p:txBody>
          <a:bodyPr wrap="square">
            <a:spAutoFit/>
          </a:bodyPr>
          <a:lstStyle/>
          <a:p>
            <a:r>
              <a:rPr lang="en-US" baseline="30000" dirty="0">
                <a:solidFill>
                  <a:schemeClr val="accent1"/>
                </a:solidFill>
              </a:rPr>
              <a:t>Efficacy and Safety of Erythropoiesis-Stimulating Proteins in </a:t>
            </a:r>
            <a:r>
              <a:rPr lang="en-US" baseline="30000" dirty="0" err="1">
                <a:solidFill>
                  <a:schemeClr val="accent1"/>
                </a:solidFill>
              </a:rPr>
              <a:t>Myelodysplastic</a:t>
            </a:r>
            <a:r>
              <a:rPr lang="en-US" baseline="30000" dirty="0">
                <a:solidFill>
                  <a:schemeClr val="accent1"/>
                </a:solidFill>
              </a:rPr>
              <a:t> Syndrome: A Systematic Review and Meta-Analysis </a:t>
            </a:r>
            <a:r>
              <a:rPr lang="en-US" baseline="30000" dirty="0"/>
              <a:t>Susan D. Ross, I. Elaine Allen, Corey A. </a:t>
            </a:r>
            <a:r>
              <a:rPr lang="en-US" baseline="30000" dirty="0" err="1"/>
              <a:t>Probst</a:t>
            </a:r>
            <a:r>
              <a:rPr lang="en-US" baseline="30000" dirty="0"/>
              <a:t>, Brian </a:t>
            </a:r>
            <a:r>
              <a:rPr lang="en-US" baseline="30000" dirty="0" err="1"/>
              <a:t>Sercus</a:t>
            </a:r>
            <a:r>
              <a:rPr lang="en-US" baseline="30000" dirty="0"/>
              <a:t>, Sheila M. </a:t>
            </a:r>
            <a:r>
              <a:rPr lang="en-US" baseline="30000" dirty="0" err="1"/>
              <a:t>Crean</a:t>
            </a:r>
            <a:r>
              <a:rPr lang="en-US" baseline="30000" dirty="0"/>
              <a:t> and </a:t>
            </a:r>
            <a:r>
              <a:rPr lang="en-US" baseline="30000" dirty="0" err="1"/>
              <a:t>Gayatri</a:t>
            </a:r>
            <a:r>
              <a:rPr lang="en-US" baseline="30000" dirty="0"/>
              <a:t> </a:t>
            </a:r>
            <a:r>
              <a:rPr lang="en-US" baseline="30000" dirty="0" err="1"/>
              <a:t>Ranganathan</a:t>
            </a:r>
            <a:r>
              <a:rPr lang="en-US" baseline="30000" dirty="0"/>
              <a:t> </a:t>
            </a:r>
            <a:r>
              <a:rPr lang="de-DE" i="1" baseline="30000" dirty="0"/>
              <a:t>Oncologist </a:t>
            </a:r>
            <a:r>
              <a:rPr lang="de-DE" baseline="30000" dirty="0"/>
              <a:t>2007;12;1264-1273</a:t>
            </a:r>
            <a:endParaRPr lang="en-US" dirty="0"/>
          </a:p>
        </p:txBody>
      </p:sp>
      <p:pic>
        <p:nvPicPr>
          <p:cNvPr id="5" name="Picture 4" descr="Screen Shot 2015-04-27 at 5.36.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726983"/>
            <a:ext cx="4127500" cy="4751552"/>
          </a:xfrm>
          <a:prstGeom prst="rect">
            <a:avLst/>
          </a:prstGeom>
        </p:spPr>
      </p:pic>
      <p:pic>
        <p:nvPicPr>
          <p:cNvPr id="6" name="Picture 5" descr="Screen Shot 2015-04-27 at 5.3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30436"/>
            <a:ext cx="3263900" cy="4983725"/>
          </a:xfrm>
          <a:prstGeom prst="rect">
            <a:avLst/>
          </a:prstGeom>
        </p:spPr>
      </p:pic>
    </p:spTree>
    <p:extLst>
      <p:ext uri="{BB962C8B-B14F-4D97-AF65-F5344CB8AC3E}">
        <p14:creationId xmlns:p14="http://schemas.microsoft.com/office/powerpoint/2010/main" val="41650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sz="2400" dirty="0">
                <a:solidFill>
                  <a:schemeClr val="accent6">
                    <a:lumMod val="40000"/>
                    <a:lumOff val="60000"/>
                  </a:schemeClr>
                </a:solidFill>
                <a:effectLst/>
              </a:rPr>
              <a:t>SINGLE ARM META-ANALYSIS in STATA:  </a:t>
            </a:r>
            <a:r>
              <a:rPr lang="en-US" sz="2000" dirty="0">
                <a:solidFill>
                  <a:schemeClr val="accent6">
                    <a:lumMod val="40000"/>
                    <a:lumOff val="60000"/>
                  </a:schemeClr>
                </a:solidFill>
                <a:effectLst/>
              </a:rPr>
              <a:t>Diagnostic performance of two-phase and four-dimensional computed tomography for parathyroid localization; a systematic review and meta-analysis*</a:t>
            </a:r>
            <a:br>
              <a:rPr lang="en-US" sz="2000" dirty="0">
                <a:solidFill>
                  <a:schemeClr val="accent6">
                    <a:lumMod val="40000"/>
                    <a:lumOff val="60000"/>
                  </a:schemeClr>
                </a:solidFill>
                <a:effectLst/>
              </a:rPr>
            </a:br>
            <a:endParaRPr lang="en-US" sz="2000" dirty="0">
              <a:solidFill>
                <a:schemeClr val="accent6">
                  <a:lumMod val="40000"/>
                  <a:lumOff val="60000"/>
                </a:schemeClr>
              </a:solidFill>
            </a:endParaRPr>
          </a:p>
        </p:txBody>
      </p:sp>
      <p:sp>
        <p:nvSpPr>
          <p:cNvPr id="3" name="Content Placeholder 2"/>
          <p:cNvSpPr>
            <a:spLocks noGrp="1"/>
          </p:cNvSpPr>
          <p:nvPr>
            <p:ph idx="1"/>
          </p:nvPr>
        </p:nvSpPr>
        <p:spPr>
          <a:xfrm>
            <a:off x="355600" y="1384300"/>
            <a:ext cx="8293100" cy="4927600"/>
          </a:xfrm>
        </p:spPr>
        <p:txBody>
          <a:bodyPr/>
          <a:lstStyle/>
          <a:p>
            <a:r>
              <a:rPr lang="en-US" sz="2000" dirty="0"/>
              <a:t>35 arms from 30 studies from 2000-2016</a:t>
            </a:r>
          </a:p>
          <a:p>
            <a:r>
              <a:rPr lang="en-US" sz="2000" dirty="0"/>
              <a:t>Only outcomes from one type of contrast per study</a:t>
            </a:r>
          </a:p>
          <a:p>
            <a:r>
              <a:rPr lang="en-US" sz="2000" dirty="0"/>
              <a:t>Sample of the data</a:t>
            </a:r>
          </a:p>
          <a:p>
            <a:endParaRPr lang="en-US" sz="2400" dirty="0"/>
          </a:p>
          <a:p>
            <a:endParaRPr lang="en-US" sz="2400" dirty="0"/>
          </a:p>
          <a:p>
            <a:endParaRPr lang="en-US" sz="2400" dirty="0"/>
          </a:p>
          <a:p>
            <a:endParaRPr lang="en-US" sz="2400" dirty="0"/>
          </a:p>
        </p:txBody>
      </p:sp>
      <p:pic>
        <p:nvPicPr>
          <p:cNvPr id="5" name="Picture 4"/>
          <p:cNvPicPr>
            <a:picLocks noChangeAspect="1"/>
          </p:cNvPicPr>
          <p:nvPr/>
        </p:nvPicPr>
        <p:blipFill>
          <a:blip r:embed="rId2"/>
          <a:stretch>
            <a:fillRect/>
          </a:stretch>
        </p:blipFill>
        <p:spPr>
          <a:xfrm>
            <a:off x="254000" y="2965450"/>
            <a:ext cx="8636000" cy="2146300"/>
          </a:xfrm>
          <a:prstGeom prst="rect">
            <a:avLst/>
          </a:prstGeom>
        </p:spPr>
      </p:pic>
      <p:sp>
        <p:nvSpPr>
          <p:cNvPr id="4" name="Rectangle 3"/>
          <p:cNvSpPr/>
          <p:nvPr/>
        </p:nvSpPr>
        <p:spPr>
          <a:xfrm>
            <a:off x="234950" y="6311900"/>
            <a:ext cx="8534400" cy="461665"/>
          </a:xfrm>
          <a:prstGeom prst="rect">
            <a:avLst/>
          </a:prstGeom>
        </p:spPr>
        <p:txBody>
          <a:bodyPr wrap="square">
            <a:spAutoFit/>
          </a:bodyPr>
          <a:lstStyle/>
          <a:p>
            <a:r>
              <a:rPr lang="en-US" baseline="30000" dirty="0"/>
              <a:t>*Use of PET tracers for parathyroid localization: a systematic review and meta-analysis</a:t>
            </a:r>
          </a:p>
          <a:p>
            <a:r>
              <a:rPr lang="en-US" baseline="30000" dirty="0" err="1"/>
              <a:t>Wouter</a:t>
            </a:r>
            <a:r>
              <a:rPr lang="en-US" baseline="30000" dirty="0"/>
              <a:t> P. </a:t>
            </a:r>
            <a:r>
              <a:rPr lang="en-US" baseline="30000" dirty="0" err="1"/>
              <a:t>Kluijfhout</a:t>
            </a:r>
            <a:r>
              <a:rPr lang="en-US" baseline="30000" dirty="0"/>
              <a:t> et al, Arch Surgery 2016</a:t>
            </a:r>
          </a:p>
        </p:txBody>
      </p:sp>
    </p:spTree>
    <p:extLst>
      <p:ext uri="{BB962C8B-B14F-4D97-AF65-F5344CB8AC3E}">
        <p14:creationId xmlns:p14="http://schemas.microsoft.com/office/powerpoint/2010/main" val="4229490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877300" cy="1447800"/>
          </a:xfrm>
        </p:spPr>
        <p:txBody>
          <a:bodyPr/>
          <a:lstStyle/>
          <a:p>
            <a:r>
              <a:rPr lang="en-US" sz="2400" dirty="0">
                <a:solidFill>
                  <a:schemeClr val="accent6">
                    <a:lumMod val="40000"/>
                    <a:lumOff val="60000"/>
                  </a:schemeClr>
                </a:solidFill>
              </a:rPr>
              <a:t>SINGLE ARM META-ANALYSIS:  STATA </a:t>
            </a:r>
            <a:r>
              <a:rPr lang="en-US" sz="2400" dirty="0" err="1">
                <a:solidFill>
                  <a:schemeClr val="accent6">
                    <a:lumMod val="40000"/>
                    <a:lumOff val="60000"/>
                  </a:schemeClr>
                </a:solidFill>
              </a:rPr>
              <a:t>Metaprop</a:t>
            </a:r>
            <a:r>
              <a:rPr lang="en-US" sz="2400" dirty="0">
                <a:solidFill>
                  <a:schemeClr val="accent6">
                    <a:lumMod val="40000"/>
                    <a:lumOff val="60000"/>
                  </a:schemeClr>
                </a:solidFill>
              </a:rPr>
              <a:t> command:</a:t>
            </a:r>
            <a:br>
              <a:rPr lang="en-US" sz="2400" dirty="0">
                <a:solidFill>
                  <a:schemeClr val="accent6">
                    <a:lumMod val="40000"/>
                    <a:lumOff val="60000"/>
                  </a:schemeClr>
                </a:solidFill>
              </a:rPr>
            </a:br>
            <a:br>
              <a:rPr lang="en-US" sz="1000" dirty="0">
                <a:solidFill>
                  <a:schemeClr val="accent6">
                    <a:lumMod val="40000"/>
                    <a:lumOff val="60000"/>
                  </a:schemeClr>
                </a:solidFill>
              </a:rPr>
            </a:br>
            <a:r>
              <a:rPr lang="en-US" sz="2000" dirty="0">
                <a:solidFill>
                  <a:schemeClr val="accent6">
                    <a:lumMod val="40000"/>
                    <a:lumOff val="60000"/>
                  </a:schemeClr>
                </a:solidFill>
              </a:rPr>
              <a:t>. </a:t>
            </a:r>
            <a:r>
              <a:rPr lang="en-US" sz="2000" dirty="0" err="1">
                <a:solidFill>
                  <a:schemeClr val="accent6">
                    <a:lumMod val="40000"/>
                    <a:lumOff val="60000"/>
                  </a:schemeClr>
                </a:solidFill>
                <a:effectLst/>
              </a:rPr>
              <a:t>metaprop</a:t>
            </a:r>
            <a:r>
              <a:rPr lang="en-US" sz="2000" dirty="0">
                <a:solidFill>
                  <a:schemeClr val="accent6">
                    <a:lumMod val="40000"/>
                    <a:lumOff val="60000"/>
                  </a:schemeClr>
                </a:solidFill>
                <a:effectLst/>
              </a:rPr>
              <a:t> TP </a:t>
            </a:r>
            <a:r>
              <a:rPr lang="en-US" sz="2000" dirty="0" err="1">
                <a:solidFill>
                  <a:schemeClr val="accent6">
                    <a:lumMod val="40000"/>
                    <a:lumOff val="60000"/>
                  </a:schemeClr>
                </a:solidFill>
                <a:effectLst/>
              </a:rPr>
              <a:t>SensDenom</a:t>
            </a:r>
            <a:r>
              <a:rPr lang="en-US" sz="2000" dirty="0">
                <a:solidFill>
                  <a:schemeClr val="accent6">
                    <a:lumMod val="40000"/>
                    <a:lumOff val="60000"/>
                  </a:schemeClr>
                </a:solidFill>
                <a:effectLst/>
              </a:rPr>
              <a:t>, random </a:t>
            </a:r>
            <a:r>
              <a:rPr lang="en-US" sz="2000" dirty="0" err="1">
                <a:solidFill>
                  <a:schemeClr val="accent6">
                    <a:lumMod val="40000"/>
                    <a:lumOff val="60000"/>
                  </a:schemeClr>
                </a:solidFill>
                <a:effectLst/>
              </a:rPr>
              <a:t>cimethod</a:t>
            </a:r>
            <a:r>
              <a:rPr lang="en-US" sz="2000" dirty="0">
                <a:solidFill>
                  <a:schemeClr val="accent6">
                    <a:lumMod val="40000"/>
                    <a:lumOff val="60000"/>
                  </a:schemeClr>
                </a:solidFill>
                <a:effectLst/>
              </a:rPr>
              <a:t>(exact)  label(</a:t>
            </a:r>
            <a:r>
              <a:rPr lang="en-US" sz="2000" dirty="0" err="1">
                <a:solidFill>
                  <a:schemeClr val="accent6">
                    <a:lumMod val="40000"/>
                    <a:lumOff val="60000"/>
                  </a:schemeClr>
                </a:solidFill>
                <a:effectLst/>
              </a:rPr>
              <a:t>namevar</a:t>
            </a:r>
            <a:r>
              <a:rPr lang="en-US" sz="2000" dirty="0">
                <a:solidFill>
                  <a:schemeClr val="accent6">
                    <a:lumMod val="40000"/>
                    <a:lumOff val="60000"/>
                  </a:schemeClr>
                </a:solidFill>
                <a:effectLst/>
              </a:rPr>
              <a:t>=Author, </a:t>
            </a:r>
            <a:r>
              <a:rPr lang="en-US" sz="2000" dirty="0" err="1">
                <a:solidFill>
                  <a:schemeClr val="accent6">
                    <a:lumMod val="40000"/>
                    <a:lumOff val="60000"/>
                  </a:schemeClr>
                </a:solidFill>
                <a:effectLst/>
              </a:rPr>
              <a:t>yearvar</a:t>
            </a:r>
            <a:r>
              <a:rPr lang="en-US" sz="2000" dirty="0">
                <a:solidFill>
                  <a:schemeClr val="accent6">
                    <a:lumMod val="40000"/>
                    <a:lumOff val="60000"/>
                  </a:schemeClr>
                </a:solidFill>
                <a:effectLst/>
              </a:rPr>
              <a:t>=Year) </a:t>
            </a:r>
            <a:br>
              <a:rPr lang="en-US" sz="2000" dirty="0">
                <a:solidFill>
                  <a:schemeClr val="accent6">
                    <a:lumMod val="40000"/>
                    <a:lumOff val="60000"/>
                  </a:schemeClr>
                </a:solidFill>
              </a:rPr>
            </a:br>
            <a:endParaRPr lang="en-US" sz="2000" dirty="0">
              <a:solidFill>
                <a:schemeClr val="accent6">
                  <a:lumMod val="40000"/>
                  <a:lumOff val="60000"/>
                </a:schemeClr>
              </a:solidFill>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04799" y="1371600"/>
            <a:ext cx="5963283" cy="5181600"/>
          </a:xfrm>
          <a:prstGeom prst="rect">
            <a:avLst/>
          </a:prstGeom>
          <a:noFill/>
          <a:ln>
            <a:noFill/>
          </a:ln>
        </p:spPr>
      </p:pic>
      <p:sp>
        <p:nvSpPr>
          <p:cNvPr id="3" name="TextBox 2"/>
          <p:cNvSpPr txBox="1"/>
          <p:nvPr/>
        </p:nvSpPr>
        <p:spPr>
          <a:xfrm>
            <a:off x="6438802" y="1981200"/>
            <a:ext cx="2592769" cy="830997"/>
          </a:xfrm>
          <a:prstGeom prst="rect">
            <a:avLst/>
          </a:prstGeom>
          <a:noFill/>
        </p:spPr>
        <p:txBody>
          <a:bodyPr wrap="square" rtlCol="0">
            <a:spAutoFit/>
          </a:bodyPr>
          <a:lstStyle/>
          <a:p>
            <a:r>
              <a:rPr lang="en-US" sz="1600" dirty="0"/>
              <a:t>Considerable heterogeneity </a:t>
            </a:r>
            <a:r>
              <a:rPr lang="mr-IN" sz="1600" dirty="0"/>
              <a:t>–</a:t>
            </a:r>
            <a:r>
              <a:rPr lang="en-US" sz="1600" dirty="0"/>
              <a:t> will subgroups help?</a:t>
            </a:r>
          </a:p>
        </p:txBody>
      </p:sp>
    </p:spTree>
    <p:extLst>
      <p:ext uri="{BB962C8B-B14F-4D97-AF65-F5344CB8AC3E}">
        <p14:creationId xmlns:p14="http://schemas.microsoft.com/office/powerpoint/2010/main" val="1113328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84300" y="520700"/>
            <a:ext cx="6375400" cy="5816600"/>
          </a:xfrm>
          <a:prstGeom prst="rect">
            <a:avLst/>
          </a:prstGeom>
        </p:spPr>
      </p:pic>
    </p:spTree>
    <p:extLst>
      <p:ext uri="{BB962C8B-B14F-4D97-AF65-F5344CB8AC3E}">
        <p14:creationId xmlns:p14="http://schemas.microsoft.com/office/powerpoint/2010/main" val="411299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20700" y="1034367"/>
            <a:ext cx="4279900" cy="5524500"/>
          </a:xfrm>
          <a:prstGeom prst="rect">
            <a:avLst/>
          </a:prstGeom>
          <a:noFill/>
          <a:ln>
            <a:noFill/>
          </a:ln>
        </p:spPr>
      </p:pic>
      <p:sp>
        <p:nvSpPr>
          <p:cNvPr id="5" name="TextBox 4"/>
          <p:cNvSpPr txBox="1"/>
          <p:nvPr/>
        </p:nvSpPr>
        <p:spPr>
          <a:xfrm>
            <a:off x="5023797" y="1824326"/>
            <a:ext cx="3670300" cy="1754327"/>
          </a:xfrm>
          <a:prstGeom prst="rect">
            <a:avLst/>
          </a:prstGeom>
          <a:noFill/>
        </p:spPr>
        <p:txBody>
          <a:bodyPr wrap="square" rtlCol="0">
            <a:spAutoFit/>
          </a:bodyPr>
          <a:lstStyle/>
          <a:p>
            <a:r>
              <a:rPr lang="en-US" dirty="0"/>
              <a:t>Separating by contrast phase does not help so the next step was a cumulative meta-analysis</a:t>
            </a:r>
          </a:p>
          <a:p>
            <a:endParaRPr lang="en-US" dirty="0"/>
          </a:p>
          <a:p>
            <a:endParaRPr lang="en-US" dirty="0"/>
          </a:p>
          <a:p>
            <a:endParaRPr lang="en-US" dirty="0"/>
          </a:p>
        </p:txBody>
      </p:sp>
      <p:sp>
        <p:nvSpPr>
          <p:cNvPr id="6" name="Rectangle 5"/>
          <p:cNvSpPr/>
          <p:nvPr/>
        </p:nvSpPr>
        <p:spPr>
          <a:xfrm>
            <a:off x="88900" y="111037"/>
            <a:ext cx="8851900" cy="1015663"/>
          </a:xfrm>
          <a:prstGeom prst="rect">
            <a:avLst/>
          </a:prstGeom>
        </p:spPr>
        <p:txBody>
          <a:bodyPr wrap="square">
            <a:spAutoFit/>
          </a:bodyPr>
          <a:lstStyle/>
          <a:p>
            <a:r>
              <a:rPr lang="en-US" sz="2000" dirty="0">
                <a:solidFill>
                  <a:srgbClr val="FFC266"/>
                </a:solidFill>
              </a:rPr>
              <a:t>. </a:t>
            </a:r>
            <a:r>
              <a:rPr lang="en-US" sz="2000" dirty="0" err="1">
                <a:solidFill>
                  <a:srgbClr val="FFC266"/>
                </a:solidFill>
              </a:rPr>
              <a:t>metaprop</a:t>
            </a:r>
            <a:r>
              <a:rPr lang="en-US" sz="2000" dirty="0">
                <a:solidFill>
                  <a:srgbClr val="FFC266"/>
                </a:solidFill>
              </a:rPr>
              <a:t> TP </a:t>
            </a:r>
            <a:r>
              <a:rPr lang="en-US" sz="2000" dirty="0" err="1">
                <a:solidFill>
                  <a:srgbClr val="FFC266"/>
                </a:solidFill>
              </a:rPr>
              <a:t>SensDenom</a:t>
            </a:r>
            <a:r>
              <a:rPr lang="en-US" sz="2000" dirty="0">
                <a:solidFill>
                  <a:srgbClr val="FFC266"/>
                </a:solidFill>
              </a:rPr>
              <a:t>, random </a:t>
            </a:r>
            <a:r>
              <a:rPr lang="en-US" sz="2000" dirty="0" err="1">
                <a:solidFill>
                  <a:srgbClr val="FFC266"/>
                </a:solidFill>
              </a:rPr>
              <a:t>cimethod</a:t>
            </a:r>
            <a:r>
              <a:rPr lang="en-US" sz="2000" dirty="0">
                <a:solidFill>
                  <a:srgbClr val="FFC266"/>
                </a:solidFill>
              </a:rPr>
              <a:t>(exact) by(Phase) label(</a:t>
            </a:r>
            <a:r>
              <a:rPr lang="en-US" sz="2000" dirty="0" err="1">
                <a:solidFill>
                  <a:srgbClr val="FFC266"/>
                </a:solidFill>
              </a:rPr>
              <a:t>namevar</a:t>
            </a:r>
            <a:r>
              <a:rPr lang="en-US" sz="2000" dirty="0">
                <a:solidFill>
                  <a:srgbClr val="FFC266"/>
                </a:solidFill>
              </a:rPr>
              <a:t>=Author, </a:t>
            </a:r>
            <a:r>
              <a:rPr lang="en-US" sz="2000" dirty="0" err="1">
                <a:solidFill>
                  <a:srgbClr val="FFC266"/>
                </a:solidFill>
              </a:rPr>
              <a:t>yearvar</a:t>
            </a:r>
            <a:r>
              <a:rPr lang="en-US" sz="2000" dirty="0">
                <a:solidFill>
                  <a:srgbClr val="FFC266"/>
                </a:solidFill>
              </a:rPr>
              <a:t>=Year) </a:t>
            </a:r>
            <a:br>
              <a:rPr lang="en-US" sz="2000" dirty="0">
                <a:solidFill>
                  <a:srgbClr val="FFC266"/>
                </a:solidFill>
              </a:rPr>
            </a:br>
            <a:endParaRPr lang="en-US" sz="2000" dirty="0">
              <a:solidFill>
                <a:srgbClr val="FFC266"/>
              </a:solidFill>
            </a:endParaRPr>
          </a:p>
        </p:txBody>
      </p:sp>
    </p:spTree>
    <p:extLst>
      <p:ext uri="{BB962C8B-B14F-4D97-AF65-F5344CB8AC3E}">
        <p14:creationId xmlns:p14="http://schemas.microsoft.com/office/powerpoint/2010/main" val="227109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28600"/>
            <a:ext cx="8940800" cy="914400"/>
          </a:xfrm>
        </p:spPr>
        <p:txBody>
          <a:bodyPr/>
          <a:lstStyle/>
          <a:p>
            <a:r>
              <a:rPr lang="en-US" sz="3600" dirty="0">
                <a:solidFill>
                  <a:schemeClr val="accent6">
                    <a:lumMod val="40000"/>
                    <a:lumOff val="60000"/>
                  </a:schemeClr>
                </a:solidFill>
              </a:rPr>
              <a:t>Cumulative Meta-Analysis: STATA</a:t>
            </a:r>
            <a:br>
              <a:rPr lang="en-US" dirty="0">
                <a:solidFill>
                  <a:schemeClr val="accent6">
                    <a:lumMod val="40000"/>
                    <a:lumOff val="60000"/>
                  </a:schemeClr>
                </a:solidFill>
              </a:rPr>
            </a:br>
            <a:r>
              <a:rPr lang="en-US" sz="2000" dirty="0">
                <a:solidFill>
                  <a:schemeClr val="accent6">
                    <a:lumMod val="40000"/>
                    <a:lumOff val="60000"/>
                  </a:schemeClr>
                </a:solidFill>
              </a:rPr>
              <a:t>. </a:t>
            </a:r>
            <a:r>
              <a:rPr lang="en-US" sz="2000" dirty="0" err="1">
                <a:solidFill>
                  <a:schemeClr val="accent6">
                    <a:lumMod val="40000"/>
                    <a:lumOff val="60000"/>
                  </a:schemeClr>
                </a:solidFill>
              </a:rPr>
              <a:t>metacum</a:t>
            </a:r>
            <a:r>
              <a:rPr lang="en-US" sz="2000" dirty="0">
                <a:solidFill>
                  <a:schemeClr val="accent6">
                    <a:lumMod val="40000"/>
                    <a:lumOff val="60000"/>
                  </a:schemeClr>
                </a:solidFill>
              </a:rPr>
              <a:t> TP </a:t>
            </a:r>
            <a:r>
              <a:rPr lang="en-US" sz="2000" dirty="0" err="1">
                <a:solidFill>
                  <a:schemeClr val="accent6">
                    <a:lumMod val="40000"/>
                    <a:lumOff val="60000"/>
                  </a:schemeClr>
                </a:solidFill>
              </a:rPr>
              <a:t>SensDenom</a:t>
            </a:r>
            <a:r>
              <a:rPr lang="en-US" sz="2000" dirty="0">
                <a:solidFill>
                  <a:schemeClr val="accent6">
                    <a:lumMod val="40000"/>
                    <a:lumOff val="60000"/>
                  </a:schemeClr>
                </a:solidFill>
              </a:rPr>
              <a:t>, random label(</a:t>
            </a:r>
            <a:r>
              <a:rPr lang="en-US" sz="2000" dirty="0" err="1">
                <a:solidFill>
                  <a:schemeClr val="accent6">
                    <a:lumMod val="40000"/>
                    <a:lumOff val="60000"/>
                  </a:schemeClr>
                </a:solidFill>
              </a:rPr>
              <a:t>namevar</a:t>
            </a:r>
            <a:r>
              <a:rPr lang="en-US" sz="2000" dirty="0">
                <a:solidFill>
                  <a:schemeClr val="accent6">
                    <a:lumMod val="40000"/>
                    <a:lumOff val="60000"/>
                  </a:schemeClr>
                </a:solidFill>
              </a:rPr>
              <a:t>=Author, </a:t>
            </a:r>
            <a:r>
              <a:rPr lang="en-US" sz="2000" dirty="0" err="1">
                <a:solidFill>
                  <a:schemeClr val="accent6">
                    <a:lumMod val="40000"/>
                    <a:lumOff val="60000"/>
                  </a:schemeClr>
                </a:solidFill>
              </a:rPr>
              <a:t>yearvar</a:t>
            </a:r>
            <a:r>
              <a:rPr lang="en-US" sz="2000" dirty="0">
                <a:solidFill>
                  <a:schemeClr val="accent6">
                    <a:lumMod val="40000"/>
                    <a:lumOff val="60000"/>
                  </a:schemeClr>
                </a:solidFill>
              </a:rPr>
              <a:t>=Year)</a:t>
            </a:r>
          </a:p>
        </p:txBody>
      </p:sp>
      <p:pic>
        <p:nvPicPr>
          <p:cNvPr id="3" name="Picture 2"/>
          <p:cNvPicPr>
            <a:picLocks noChangeAspect="1"/>
          </p:cNvPicPr>
          <p:nvPr/>
        </p:nvPicPr>
        <p:blipFill>
          <a:blip r:embed="rId2"/>
          <a:stretch>
            <a:fillRect/>
          </a:stretch>
        </p:blipFill>
        <p:spPr>
          <a:xfrm>
            <a:off x="304800" y="1411366"/>
            <a:ext cx="5159728" cy="5410200"/>
          </a:xfrm>
          <a:prstGeom prst="rect">
            <a:avLst/>
          </a:prstGeom>
        </p:spPr>
      </p:pic>
      <p:sp>
        <p:nvSpPr>
          <p:cNvPr id="4" name="TextBox 3"/>
          <p:cNvSpPr txBox="1"/>
          <p:nvPr/>
        </p:nvSpPr>
        <p:spPr>
          <a:xfrm>
            <a:off x="5562600" y="2362200"/>
            <a:ext cx="3479800" cy="1631216"/>
          </a:xfrm>
          <a:prstGeom prst="rect">
            <a:avLst/>
          </a:prstGeom>
          <a:noFill/>
        </p:spPr>
        <p:txBody>
          <a:bodyPr wrap="square" rtlCol="0">
            <a:spAutoFit/>
          </a:bodyPr>
          <a:lstStyle/>
          <a:p>
            <a:r>
              <a:rPr lang="en-US" sz="2000" dirty="0" err="1"/>
              <a:t>db</a:t>
            </a:r>
            <a:r>
              <a:rPr lang="en-US" sz="2000" dirty="0"/>
              <a:t> </a:t>
            </a:r>
            <a:r>
              <a:rPr lang="en-US" sz="2000" dirty="0" err="1"/>
              <a:t>metacum</a:t>
            </a:r>
            <a:endParaRPr lang="en-US" sz="2000" dirty="0"/>
          </a:p>
          <a:p>
            <a:endParaRPr lang="en-US" sz="2000" dirty="0"/>
          </a:p>
          <a:p>
            <a:r>
              <a:rPr lang="en-US" sz="2000" dirty="0"/>
              <a:t>If we had more information, we could have looked at a meta-regression</a:t>
            </a:r>
          </a:p>
        </p:txBody>
      </p:sp>
    </p:spTree>
    <p:extLst>
      <p:ext uri="{BB962C8B-B14F-4D97-AF65-F5344CB8AC3E}">
        <p14:creationId xmlns:p14="http://schemas.microsoft.com/office/powerpoint/2010/main" val="38178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965325" y="334963"/>
            <a:ext cx="4091765"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Meta-Regression</a:t>
            </a:r>
          </a:p>
        </p:txBody>
      </p:sp>
      <p:sp>
        <p:nvSpPr>
          <p:cNvPr id="5" name="Rectangle 3"/>
          <p:cNvSpPr>
            <a:spLocks noChangeArrowheads="1"/>
          </p:cNvSpPr>
          <p:nvPr/>
        </p:nvSpPr>
        <p:spPr bwMode="auto">
          <a:xfrm>
            <a:off x="378069" y="1150773"/>
            <a:ext cx="8356600" cy="5277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nSpc>
                <a:spcPct val="80000"/>
              </a:lnSpc>
              <a:buFontTx/>
              <a:buChar char="•"/>
            </a:pPr>
            <a:r>
              <a:rPr lang="en-US" dirty="0"/>
              <a:t>   </a:t>
            </a:r>
            <a:r>
              <a:rPr lang="en-US" sz="2800" dirty="0">
                <a:effectLst>
                  <a:outerShdw blurRad="50800" dist="38100" dir="2700000" algn="tl" rotWithShape="0">
                    <a:srgbClr val="000000">
                      <a:alpha val="43000"/>
                    </a:srgbClr>
                  </a:outerShdw>
                </a:effectLst>
              </a:rPr>
              <a:t>Subgroup analyses</a:t>
            </a:r>
          </a:p>
          <a:p>
            <a:pPr>
              <a:lnSpc>
                <a:spcPct val="80000"/>
              </a:lnSpc>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Examining the control rate</a:t>
            </a:r>
          </a:p>
          <a:p>
            <a:pPr>
              <a:lnSpc>
                <a:spcPct val="80000"/>
              </a:lnSpc>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Identification of important covariates</a:t>
            </a:r>
          </a:p>
          <a:p>
            <a:pPr>
              <a:lnSpc>
                <a:spcPct val="80000"/>
              </a:lnSpc>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Control for baseline differences</a:t>
            </a:r>
          </a:p>
          <a:p>
            <a:pPr>
              <a:lnSpc>
                <a:spcPct val="80000"/>
              </a:lnSpc>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Control for bias or sponsorship</a:t>
            </a:r>
          </a:p>
          <a:p>
            <a:pPr>
              <a:lnSpc>
                <a:spcPct val="80000"/>
              </a:lnSpc>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Control for heterogeneity</a:t>
            </a:r>
          </a:p>
          <a:p>
            <a:pPr>
              <a:lnSpc>
                <a:spcPct val="80000"/>
              </a:lnSpc>
              <a:buFontTx/>
              <a:buChar char="•"/>
            </a:pPr>
            <a:endParaRPr lang="en-US" sz="2800" dirty="0">
              <a:effectLst>
                <a:outerShdw blurRad="50800" dist="38100" dir="2700000" algn="tl" rotWithShape="0">
                  <a:srgbClr val="000000">
                    <a:alpha val="43000"/>
                  </a:srgbClr>
                </a:outerShdw>
              </a:effectLst>
            </a:endParaRPr>
          </a:p>
          <a:p>
            <a:pPr>
              <a:lnSpc>
                <a:spcPct val="80000"/>
              </a:lnSpc>
              <a:buFontTx/>
              <a:buChar char="•"/>
            </a:pPr>
            <a:r>
              <a:rPr lang="en-US" sz="2800" dirty="0">
                <a:effectLst>
                  <a:outerShdw blurRad="50800" dist="38100" dir="2700000" algn="tl" rotWithShape="0">
                    <a:srgbClr val="000000">
                      <a:alpha val="43000"/>
                    </a:srgbClr>
                  </a:outerShdw>
                </a:effectLst>
              </a:rPr>
              <a:t>  STATA command does not work for single-arm analyses but you could perform a regression with the effect size as the outcome.</a:t>
            </a:r>
          </a:p>
        </p:txBody>
      </p:sp>
    </p:spTree>
    <p:extLst>
      <p:ext uri="{BB962C8B-B14F-4D97-AF65-F5344CB8AC3E}">
        <p14:creationId xmlns:p14="http://schemas.microsoft.com/office/powerpoint/2010/main" val="3790830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4"/>
          <p:cNvSpPr>
            <a:spLocks/>
          </p:cNvSpPr>
          <p:nvPr/>
        </p:nvSpPr>
        <p:spPr bwMode="auto">
          <a:xfrm>
            <a:off x="244475" y="1079500"/>
            <a:ext cx="8645525" cy="1107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57799" bIns="0">
            <a:spAutoFit/>
          </a:bodyPr>
          <a:lstStyle/>
          <a:p>
            <a:pPr marL="311150" indent="-254000">
              <a:buFontTx/>
              <a:buChar char="•"/>
              <a:tabLst>
                <a:tab pos="3360738" algn="l"/>
                <a:tab pos="3360738" algn="l"/>
                <a:tab pos="3360738" algn="l"/>
                <a:tab pos="3360738" algn="l"/>
              </a:tabLst>
            </a:pPr>
            <a:r>
              <a:rPr lang="en-US" sz="2400" dirty="0"/>
              <a:t>Only appropriate in meta-analyses of 10 or more studies</a:t>
            </a:r>
          </a:p>
          <a:p>
            <a:pPr marL="311150" indent="-254000">
              <a:buFontTx/>
              <a:buChar char="•"/>
              <a:tabLst>
                <a:tab pos="3360738" algn="l"/>
                <a:tab pos="3360738" algn="l"/>
                <a:tab pos="3360738" algn="l"/>
                <a:tab pos="3360738" algn="l"/>
              </a:tabLst>
            </a:pPr>
            <a:r>
              <a:rPr lang="en-US" sz="2400" dirty="0"/>
              <a:t>The outcome is the effect estimate</a:t>
            </a:r>
          </a:p>
          <a:p>
            <a:pPr marL="311150" indent="-254000">
              <a:buFontTx/>
              <a:buChar char="•"/>
              <a:tabLst>
                <a:tab pos="3360738" algn="l"/>
                <a:tab pos="3360738" algn="l"/>
                <a:tab pos="3360738" algn="l"/>
                <a:tab pos="3360738" algn="l"/>
              </a:tabLst>
            </a:pPr>
            <a:r>
              <a:rPr lang="en-US" sz="2400" dirty="0"/>
              <a:t>Predictors are characteristics of study design</a:t>
            </a:r>
          </a:p>
        </p:txBody>
      </p:sp>
      <p:sp>
        <p:nvSpPr>
          <p:cNvPr id="7" name="Rectangle 2"/>
          <p:cNvSpPr>
            <a:spLocks noGrp="1" noChangeArrowheads="1"/>
          </p:cNvSpPr>
          <p:nvPr>
            <p:ph type="title"/>
          </p:nvPr>
        </p:nvSpPr>
        <p:spPr bwMode="auto">
          <a:xfrm>
            <a:off x="457200" y="153857"/>
            <a:ext cx="7772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Meta-Regression</a:t>
            </a:r>
          </a:p>
        </p:txBody>
      </p:sp>
      <p:pic>
        <p:nvPicPr>
          <p:cNvPr id="9" name="Picture 8" descr="Screen Shot 2015-04-27 at 4.5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533" y="2780436"/>
            <a:ext cx="6398467" cy="3255710"/>
          </a:xfrm>
          <a:prstGeom prst="rect">
            <a:avLst/>
          </a:prstGeom>
        </p:spPr>
      </p:pic>
      <p:sp>
        <p:nvSpPr>
          <p:cNvPr id="10" name="Rectangle 9"/>
          <p:cNvSpPr/>
          <p:nvPr/>
        </p:nvSpPr>
        <p:spPr>
          <a:xfrm>
            <a:off x="155574" y="2780436"/>
            <a:ext cx="2397126" cy="2400657"/>
          </a:xfrm>
          <a:prstGeom prst="rect">
            <a:avLst/>
          </a:prstGeom>
        </p:spPr>
        <p:txBody>
          <a:bodyPr wrap="square">
            <a:spAutoFit/>
          </a:bodyPr>
          <a:lstStyle/>
          <a:p>
            <a:r>
              <a:rPr lang="en-US" i="1" dirty="0">
                <a:solidFill>
                  <a:schemeClr val="accent1"/>
                </a:solidFill>
              </a:rPr>
              <a:t>How effective are second-generation antipsychotic drugs? A meta-analysis of placebo-controlled trials  </a:t>
            </a:r>
            <a:r>
              <a:rPr lang="en-US" sz="1400" dirty="0"/>
              <a:t>S </a:t>
            </a:r>
            <a:r>
              <a:rPr lang="en-US" sz="1400" dirty="0" err="1"/>
              <a:t>Leucht</a:t>
            </a:r>
            <a:r>
              <a:rPr lang="en-US" sz="1400" dirty="0"/>
              <a:t>, D </a:t>
            </a:r>
            <a:r>
              <a:rPr lang="en-US" sz="1400" dirty="0" err="1"/>
              <a:t>Arbter</a:t>
            </a:r>
            <a:r>
              <a:rPr lang="en-US" sz="1400" dirty="0"/>
              <a:t>, R R Engel, W </a:t>
            </a:r>
            <a:r>
              <a:rPr lang="en-US" sz="1400" dirty="0" err="1"/>
              <a:t>Kissling</a:t>
            </a:r>
            <a:r>
              <a:rPr lang="en-US" sz="1400" dirty="0"/>
              <a:t> &amp; J M Davis, </a:t>
            </a:r>
            <a:r>
              <a:rPr lang="en-US" sz="1400" dirty="0" err="1"/>
              <a:t>Molelar</a:t>
            </a:r>
            <a:r>
              <a:rPr lang="en-US" sz="1400" dirty="0"/>
              <a:t> Psychiatry , 2008</a:t>
            </a:r>
          </a:p>
        </p:txBody>
      </p:sp>
    </p:spTree>
    <p:extLst>
      <p:ext uri="{BB962C8B-B14F-4D97-AF65-F5344CB8AC3E}">
        <p14:creationId xmlns:p14="http://schemas.microsoft.com/office/powerpoint/2010/main" val="85982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4A3415-2FB8-FA40-901B-02FEB3096403}"/>
              </a:ext>
            </a:extLst>
          </p:cNvPr>
          <p:cNvSpPr txBox="1"/>
          <p:nvPr/>
        </p:nvSpPr>
        <p:spPr>
          <a:xfrm>
            <a:off x="406977" y="226974"/>
            <a:ext cx="8372104" cy="523220"/>
          </a:xfrm>
          <a:prstGeom prst="rect">
            <a:avLst/>
          </a:prstGeom>
          <a:noFill/>
        </p:spPr>
        <p:txBody>
          <a:bodyPr wrap="square" rtlCol="0">
            <a:spAutoFit/>
          </a:bodyPr>
          <a:lstStyle/>
          <a:p>
            <a:r>
              <a:rPr lang="en-US" sz="2800" dirty="0">
                <a:solidFill>
                  <a:schemeClr val="accent6">
                    <a:lumMod val="40000"/>
                    <a:lumOff val="60000"/>
                  </a:schemeClr>
                </a:solidFill>
              </a:rPr>
              <a:t>Using the dialog box in STATA: install </a:t>
            </a:r>
            <a:r>
              <a:rPr lang="en-US" sz="2800" dirty="0" err="1">
                <a:solidFill>
                  <a:schemeClr val="accent6">
                    <a:lumMod val="40000"/>
                    <a:lumOff val="60000"/>
                  </a:schemeClr>
                </a:solidFill>
              </a:rPr>
              <a:t>metadialog</a:t>
            </a:r>
            <a:endParaRPr lang="en-US" sz="2800" dirty="0">
              <a:solidFill>
                <a:schemeClr val="accent6">
                  <a:lumMod val="40000"/>
                  <a:lumOff val="60000"/>
                </a:schemeClr>
              </a:solidFill>
            </a:endParaRPr>
          </a:p>
        </p:txBody>
      </p:sp>
      <p:sp>
        <p:nvSpPr>
          <p:cNvPr id="3" name="TextBox 2">
            <a:extLst>
              <a:ext uri="{FF2B5EF4-FFF2-40B4-BE49-F238E27FC236}">
                <a16:creationId xmlns:a16="http://schemas.microsoft.com/office/drawing/2014/main" id="{57161B6E-0FEF-B84C-AC3E-BEACE0043D37}"/>
              </a:ext>
            </a:extLst>
          </p:cNvPr>
          <p:cNvSpPr txBox="1"/>
          <p:nvPr/>
        </p:nvSpPr>
        <p:spPr>
          <a:xfrm>
            <a:off x="676894" y="997527"/>
            <a:ext cx="1742785" cy="461665"/>
          </a:xfrm>
          <a:prstGeom prst="rect">
            <a:avLst/>
          </a:prstGeom>
          <a:noFill/>
        </p:spPr>
        <p:txBody>
          <a:bodyPr wrap="none" rtlCol="0">
            <a:spAutoFit/>
          </a:bodyPr>
          <a:lstStyle/>
          <a:p>
            <a:r>
              <a:rPr lang="en-US" sz="2400" dirty="0" err="1"/>
              <a:t>db</a:t>
            </a:r>
            <a:r>
              <a:rPr lang="en-US" sz="2400" dirty="0"/>
              <a:t> </a:t>
            </a:r>
            <a:r>
              <a:rPr lang="en-US" sz="2400" dirty="0" err="1"/>
              <a:t>metareg</a:t>
            </a:r>
            <a:endParaRPr lang="en-US" sz="2400" dirty="0"/>
          </a:p>
        </p:txBody>
      </p:sp>
      <p:pic>
        <p:nvPicPr>
          <p:cNvPr id="7" name="Picture 6">
            <a:extLst>
              <a:ext uri="{FF2B5EF4-FFF2-40B4-BE49-F238E27FC236}">
                <a16:creationId xmlns:a16="http://schemas.microsoft.com/office/drawing/2014/main" id="{5023650C-91DD-7E4B-9C22-6A89C410A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541" y="830399"/>
            <a:ext cx="3972404" cy="3216728"/>
          </a:xfrm>
          <a:prstGeom prst="rect">
            <a:avLst/>
          </a:prstGeom>
        </p:spPr>
      </p:pic>
      <p:pic>
        <p:nvPicPr>
          <p:cNvPr id="9" name="Picture 8">
            <a:extLst>
              <a:ext uri="{FF2B5EF4-FFF2-40B4-BE49-F238E27FC236}">
                <a16:creationId xmlns:a16="http://schemas.microsoft.com/office/drawing/2014/main" id="{A2F80C23-870F-164E-917A-AEB78712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23" y="4006221"/>
            <a:ext cx="6709054" cy="2730667"/>
          </a:xfrm>
          <a:prstGeom prst="rect">
            <a:avLst/>
          </a:prstGeom>
        </p:spPr>
      </p:pic>
    </p:spTree>
    <p:extLst>
      <p:ext uri="{BB962C8B-B14F-4D97-AF65-F5344CB8AC3E}">
        <p14:creationId xmlns:p14="http://schemas.microsoft.com/office/powerpoint/2010/main" val="2232343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F1530-5CEA-6945-85D6-060CBD71B833}"/>
              </a:ext>
            </a:extLst>
          </p:cNvPr>
          <p:cNvPicPr>
            <a:picLocks noChangeAspect="1"/>
          </p:cNvPicPr>
          <p:nvPr/>
        </p:nvPicPr>
        <p:blipFill>
          <a:blip r:embed="rId2"/>
          <a:stretch>
            <a:fillRect/>
          </a:stretch>
        </p:blipFill>
        <p:spPr>
          <a:xfrm>
            <a:off x="1904246" y="1199406"/>
            <a:ext cx="6782012" cy="4928262"/>
          </a:xfrm>
          <a:prstGeom prst="rect">
            <a:avLst/>
          </a:prstGeom>
        </p:spPr>
      </p:pic>
      <p:sp>
        <p:nvSpPr>
          <p:cNvPr id="4" name="Rectangle 3">
            <a:extLst>
              <a:ext uri="{FF2B5EF4-FFF2-40B4-BE49-F238E27FC236}">
                <a16:creationId xmlns:a16="http://schemas.microsoft.com/office/drawing/2014/main" id="{267ED4E5-A444-5E40-9CFC-20A0F3200532}"/>
              </a:ext>
            </a:extLst>
          </p:cNvPr>
          <p:cNvSpPr/>
          <p:nvPr/>
        </p:nvSpPr>
        <p:spPr>
          <a:xfrm>
            <a:off x="130629" y="362415"/>
            <a:ext cx="8348353" cy="461665"/>
          </a:xfrm>
          <a:prstGeom prst="rect">
            <a:avLst/>
          </a:prstGeom>
        </p:spPr>
        <p:txBody>
          <a:bodyPr wrap="square">
            <a:spAutoFit/>
          </a:bodyPr>
          <a:lstStyle/>
          <a:p>
            <a:r>
              <a:rPr lang="en-US" dirty="0"/>
              <a:t>. </a:t>
            </a:r>
            <a:r>
              <a:rPr lang="en-US" sz="2400" dirty="0" err="1"/>
              <a:t>metareg</a:t>
            </a:r>
            <a:r>
              <a:rPr lang="en-US" sz="2400" dirty="0"/>
              <a:t> OR Year, </a:t>
            </a:r>
            <a:r>
              <a:rPr lang="en-US" sz="2400" dirty="0" err="1"/>
              <a:t>wsse</a:t>
            </a:r>
            <a:r>
              <a:rPr lang="en-US" sz="2400" dirty="0"/>
              <a:t>(SEOR) </a:t>
            </a:r>
            <a:r>
              <a:rPr lang="en-US" sz="2400" dirty="0" err="1"/>
              <a:t>bsest</a:t>
            </a:r>
            <a:r>
              <a:rPr lang="en-US" sz="2400" dirty="0"/>
              <a:t>(</a:t>
            </a:r>
            <a:r>
              <a:rPr lang="en-US" sz="2400" dirty="0" err="1"/>
              <a:t>reml</a:t>
            </a:r>
            <a:r>
              <a:rPr lang="en-US" sz="2400" dirty="0"/>
              <a:t>) level(95) graph</a:t>
            </a:r>
          </a:p>
        </p:txBody>
      </p:sp>
    </p:spTree>
    <p:extLst>
      <p:ext uri="{BB962C8B-B14F-4D97-AF65-F5344CB8AC3E}">
        <p14:creationId xmlns:p14="http://schemas.microsoft.com/office/powerpoint/2010/main" val="68491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27100" y="254000"/>
            <a:ext cx="6298199" cy="58541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t" anchorCtr="0" compatLnSpc="1">
            <a:prstTxWarp prst="textNoShape">
              <a:avLst/>
            </a:prstTxWarp>
            <a:spAutoFit/>
          </a:bodyPr>
          <a:lstStyle>
            <a:lvl1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5pPr>
            <a:lvl6pPr marL="4572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6pPr>
            <a:lvl7pPr marL="9144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7pPr>
            <a:lvl8pPr marL="13716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8pPr>
            <a:lvl9pPr marL="18288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9pPr>
          </a:lstStyle>
          <a:p>
            <a:r>
              <a:rPr lang="en-US" dirty="0">
                <a:solidFill>
                  <a:srgbClr val="EDD3B6"/>
                </a:solidFill>
                <a:effectLst>
                  <a:outerShdw blurRad="50800" dist="38100" dir="2700000" algn="tl" rotWithShape="0">
                    <a:srgbClr val="000000">
                      <a:alpha val="43000"/>
                    </a:srgbClr>
                  </a:outerShdw>
                </a:effectLst>
              </a:rPr>
              <a:t>Meta-Regression STATA example</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68299" y="1110614"/>
            <a:ext cx="5753101" cy="4553585"/>
          </a:xfrm>
          <a:prstGeom prst="rect">
            <a:avLst/>
          </a:prstGeom>
          <a:noFill/>
          <a:ln>
            <a:noFill/>
          </a:ln>
        </p:spPr>
      </p:pic>
      <p:sp>
        <p:nvSpPr>
          <p:cNvPr id="8" name="TextBox 7"/>
          <p:cNvSpPr txBox="1"/>
          <p:nvPr/>
        </p:nvSpPr>
        <p:spPr>
          <a:xfrm>
            <a:off x="6159500" y="1473200"/>
            <a:ext cx="2882900" cy="1785104"/>
          </a:xfrm>
          <a:prstGeom prst="rect">
            <a:avLst/>
          </a:prstGeom>
          <a:noFill/>
        </p:spPr>
        <p:txBody>
          <a:bodyPr wrap="square" rtlCol="0">
            <a:spAutoFit/>
          </a:bodyPr>
          <a:lstStyle/>
          <a:p>
            <a:pPr marL="285750" indent="-285750">
              <a:buFont typeface="Arial"/>
              <a:buChar char="•"/>
            </a:pPr>
            <a:r>
              <a:rPr lang="en-US" dirty="0"/>
              <a:t>Meta-analysis comparing CABG to PCI*</a:t>
            </a:r>
          </a:p>
          <a:p>
            <a:pPr marL="285750" indent="-285750">
              <a:buFont typeface="Arial"/>
              <a:buChar char="•"/>
            </a:pPr>
            <a:r>
              <a:rPr lang="en-US" dirty="0"/>
              <a:t>23 studies</a:t>
            </a:r>
          </a:p>
          <a:p>
            <a:pPr marL="285750" indent="-285750">
              <a:buFont typeface="Arial"/>
              <a:buChar char="•"/>
            </a:pPr>
            <a:r>
              <a:rPr lang="en-US" dirty="0"/>
              <a:t>Slight benefit to CABG</a:t>
            </a:r>
          </a:p>
          <a:p>
            <a:pPr marL="285750" indent="-285750">
              <a:buFont typeface="Arial"/>
              <a:buChar char="•"/>
            </a:pPr>
            <a:r>
              <a:rPr lang="en-US" dirty="0"/>
              <a:t>I</a:t>
            </a:r>
            <a:r>
              <a:rPr lang="en-US" sz="2000" baseline="30000" dirty="0"/>
              <a:t>2 =</a:t>
            </a:r>
            <a:r>
              <a:rPr lang="en-US" sz="2000" dirty="0"/>
              <a:t> 86%</a:t>
            </a:r>
            <a:endParaRPr lang="en-US" dirty="0"/>
          </a:p>
        </p:txBody>
      </p:sp>
      <p:sp>
        <p:nvSpPr>
          <p:cNvPr id="9" name="TextBox 8"/>
          <p:cNvSpPr txBox="1"/>
          <p:nvPr/>
        </p:nvSpPr>
        <p:spPr>
          <a:xfrm>
            <a:off x="165100" y="6123801"/>
            <a:ext cx="8636000" cy="461665"/>
          </a:xfrm>
          <a:prstGeom prst="rect">
            <a:avLst/>
          </a:prstGeom>
          <a:noFill/>
        </p:spPr>
        <p:txBody>
          <a:bodyPr wrap="square" rtlCol="0">
            <a:spAutoFit/>
          </a:bodyPr>
          <a:lstStyle/>
          <a:p>
            <a:r>
              <a:rPr lang="en-US" baseline="30000" dirty="0"/>
              <a:t>Ashok </a:t>
            </a:r>
            <a:r>
              <a:rPr lang="en-US" baseline="30000" dirty="0" err="1"/>
              <a:t>Krishnaswami</a:t>
            </a:r>
            <a:r>
              <a:rPr lang="en-US" baseline="30000" dirty="0"/>
              <a:t>, MD; Anne C H </a:t>
            </a:r>
            <a:r>
              <a:rPr lang="en-US" baseline="30000" dirty="0" err="1"/>
              <a:t>Goh</a:t>
            </a:r>
            <a:r>
              <a:rPr lang="en-US" baseline="30000" dirty="0"/>
              <a:t>, MD; Alan S Go, MD; Robert J </a:t>
            </a:r>
            <a:r>
              <a:rPr lang="en-US" baseline="30000" dirty="0" err="1"/>
              <a:t>Lundstrom</a:t>
            </a:r>
            <a:r>
              <a:rPr lang="en-US" baseline="30000" dirty="0"/>
              <a:t>, MD; Jonathan </a:t>
            </a:r>
            <a:r>
              <a:rPr lang="en-US" baseline="30000" dirty="0" err="1"/>
              <a:t>Zaroff</a:t>
            </a:r>
            <a:r>
              <a:rPr lang="en-US" baseline="30000" dirty="0"/>
              <a:t>, MD; James J Jang, MD; Elaine Allen, PhD, Journal of Cardiology, 2016</a:t>
            </a:r>
            <a:endParaRPr lang="en-US" dirty="0"/>
          </a:p>
        </p:txBody>
      </p:sp>
    </p:spTree>
    <p:extLst>
      <p:ext uri="{BB962C8B-B14F-4D97-AF65-F5344CB8AC3E}">
        <p14:creationId xmlns:p14="http://schemas.microsoft.com/office/powerpoint/2010/main" val="372683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981200"/>
            <a:ext cx="7772400" cy="546100"/>
          </a:xfrm>
        </p:spPr>
        <p:txBody>
          <a:bodyPr/>
          <a:lstStyle/>
          <a:p>
            <a:r>
              <a:rPr lang="en-US" sz="2000" dirty="0"/>
              <a:t>STATA:  </a:t>
            </a:r>
            <a:r>
              <a:rPr lang="en-US" sz="2000" dirty="0" err="1"/>
              <a:t>metareg</a:t>
            </a:r>
            <a:r>
              <a:rPr lang="en-US" sz="2000" dirty="0"/>
              <a:t> _ES </a:t>
            </a:r>
            <a:r>
              <a:rPr lang="en-US" sz="2000" dirty="0" err="1"/>
              <a:t>yrpublished</a:t>
            </a:r>
            <a:r>
              <a:rPr lang="en-US" sz="2000" dirty="0"/>
              <a:t>, </a:t>
            </a:r>
            <a:r>
              <a:rPr lang="en-US" sz="2000" dirty="0" err="1"/>
              <a:t>wsse</a:t>
            </a:r>
            <a:r>
              <a:rPr lang="en-US" sz="2000" dirty="0"/>
              <a:t>(_</a:t>
            </a:r>
            <a:r>
              <a:rPr lang="en-US" sz="2000" dirty="0" err="1"/>
              <a:t>selogES</a:t>
            </a:r>
            <a:r>
              <a:rPr lang="en-US" sz="2000" dirty="0"/>
              <a:t>) graph</a:t>
            </a:r>
          </a:p>
        </p:txBody>
      </p:sp>
      <p:sp>
        <p:nvSpPr>
          <p:cNvPr id="3" name="Content Placeholder 2"/>
          <p:cNvSpPr>
            <a:spLocks noGrp="1"/>
          </p:cNvSpPr>
          <p:nvPr>
            <p:ph idx="1"/>
          </p:nvPr>
        </p:nvSpPr>
        <p:spPr>
          <a:xfrm>
            <a:off x="190500" y="1054100"/>
            <a:ext cx="7772400" cy="825500"/>
          </a:xfrm>
        </p:spPr>
        <p:txBody>
          <a:bodyPr/>
          <a:lstStyle/>
          <a:p>
            <a:pPr marL="0" indent="0">
              <a:buNone/>
            </a:pPr>
            <a:r>
              <a:rPr lang="en-US" sz="1400" dirty="0"/>
              <a:t>_SS	_ES	_</a:t>
            </a:r>
            <a:r>
              <a:rPr lang="en-US" sz="1400" dirty="0" err="1"/>
              <a:t>selogES</a:t>
            </a:r>
            <a:r>
              <a:rPr lang="en-US" sz="1400" dirty="0"/>
              <a:t>	 	 _LCI		_UCI	_WT</a:t>
            </a:r>
          </a:p>
          <a:p>
            <a:pPr marL="0" indent="0">
              <a:buNone/>
            </a:pPr>
            <a:r>
              <a:rPr lang="en-US" sz="1400" dirty="0"/>
              <a:t>25	.75	1.154701	 	.0780151		7.210147	.0681302</a:t>
            </a:r>
          </a:p>
          <a:p>
            <a:pPr>
              <a:buAutoNum type="arabicPlain" startAt="84"/>
            </a:pPr>
            <a:r>
              <a:rPr lang="en-US" sz="1400" dirty="0"/>
              <a:t>          1.06	.2371708		.6701138		1.697887	1.475598</a:t>
            </a:r>
          </a:p>
          <a:p>
            <a:pPr marL="514350" indent="-514350">
              <a:buAutoNum type="arabicPlain" startAt="84"/>
            </a:pPr>
            <a:endParaRPr lang="en-US" dirty="0"/>
          </a:p>
          <a:p>
            <a:pPr marL="0" indent="0">
              <a:buNone/>
            </a:pPr>
            <a:endParaRPr lang="en-US" dirty="0"/>
          </a:p>
        </p:txBody>
      </p:sp>
      <p:sp>
        <p:nvSpPr>
          <p:cNvPr id="4" name="Rectangle 3"/>
          <p:cNvSpPr/>
          <p:nvPr/>
        </p:nvSpPr>
        <p:spPr>
          <a:xfrm>
            <a:off x="279400" y="196334"/>
            <a:ext cx="7416800" cy="892552"/>
          </a:xfrm>
          <a:prstGeom prst="rect">
            <a:avLst/>
          </a:prstGeom>
        </p:spPr>
        <p:txBody>
          <a:bodyPr wrap="square">
            <a:spAutoFit/>
          </a:bodyPr>
          <a:lstStyle/>
          <a:p>
            <a:pPr algn="ctr"/>
            <a:r>
              <a:rPr lang="en-US" sz="3200" dirty="0">
                <a:solidFill>
                  <a:srgbClr val="EDD3B6"/>
                </a:solidFill>
                <a:effectLst>
                  <a:outerShdw blurRad="50800" dist="38100" dir="2700000" algn="tl" rotWithShape="0">
                    <a:srgbClr val="000000">
                      <a:alpha val="43000"/>
                    </a:srgbClr>
                  </a:outerShdw>
                </a:effectLst>
              </a:rPr>
              <a:t>Meta-Regression</a:t>
            </a:r>
          </a:p>
          <a:p>
            <a:r>
              <a:rPr lang="en-US" sz="2000" dirty="0">
                <a:solidFill>
                  <a:srgbClr val="EDD3B6"/>
                </a:solidFill>
                <a:effectLst>
                  <a:outerShdw blurRad="50800" dist="38100" dir="2700000" algn="tl" rotWithShape="0">
                    <a:srgbClr val="000000">
                      <a:alpha val="43000"/>
                    </a:srgbClr>
                  </a:outerShdw>
                </a:effectLst>
              </a:rPr>
              <a:t>Notice that you have new variables after your meta-analysis:</a:t>
            </a:r>
          </a:p>
        </p:txBody>
      </p:sp>
      <p:sp>
        <p:nvSpPr>
          <p:cNvPr id="7" name="Rectangle 6"/>
          <p:cNvSpPr/>
          <p:nvPr/>
        </p:nvSpPr>
        <p:spPr>
          <a:xfrm>
            <a:off x="190500" y="2639704"/>
            <a:ext cx="8509000" cy="3652282"/>
          </a:xfrm>
          <a:prstGeom prst="rect">
            <a:avLst/>
          </a:prstGeom>
        </p:spPr>
        <p:txBody>
          <a:bodyPr wrap="square">
            <a:spAutoFit/>
          </a:bodyPr>
          <a:lstStyle/>
          <a:p>
            <a:r>
              <a:rPr lang="en-US" sz="2000" baseline="30000" dirty="0"/>
              <a:t>Meta-regression</a:t>
            </a:r>
          </a:p>
          <a:p>
            <a:r>
              <a:rPr lang="en-US" sz="2000" b="1" baseline="30000" dirty="0"/>
              <a:t>REML </a:t>
            </a:r>
            <a:r>
              <a:rPr lang="en-US" sz="2000" baseline="30000" dirty="0"/>
              <a:t>estimate of between-study variance</a:t>
            </a:r>
          </a:p>
          <a:p>
            <a:r>
              <a:rPr lang="en-US" sz="2000" baseline="30000" dirty="0"/>
              <a:t>% residual variation due to heterogeneity </a:t>
            </a:r>
          </a:p>
          <a:p>
            <a:r>
              <a:rPr lang="en-US" sz="2000" baseline="30000" dirty="0"/>
              <a:t>Proportion of between-study variance explained </a:t>
            </a:r>
            <a:r>
              <a:rPr lang="en-US" sz="2000" b="1" baseline="30000" dirty="0"/>
              <a:t>With </a:t>
            </a:r>
            <a:r>
              <a:rPr lang="en-US" sz="2000" baseline="30000" dirty="0"/>
              <a:t>Knapp-</a:t>
            </a:r>
            <a:r>
              <a:rPr lang="en-US" sz="2000" baseline="30000" dirty="0" err="1"/>
              <a:t>Hartung</a:t>
            </a:r>
            <a:r>
              <a:rPr lang="en-US" sz="2000" baseline="30000" dirty="0"/>
              <a:t> modification</a:t>
            </a:r>
          </a:p>
          <a:p>
            <a:endParaRPr lang="en-US" sz="2000" baseline="30000" dirty="0"/>
          </a:p>
          <a:p>
            <a:r>
              <a:rPr lang="en-US" sz="2000" baseline="30000" dirty="0"/>
              <a:t>Number of </a:t>
            </a:r>
            <a:r>
              <a:rPr lang="en-US" sz="2000" baseline="30000" dirty="0" err="1"/>
              <a:t>obs</a:t>
            </a:r>
            <a:r>
              <a:rPr lang="en-US" sz="2000" baseline="30000" dirty="0"/>
              <a:t> = </a:t>
            </a:r>
            <a:r>
              <a:rPr lang="en-US" sz="2000" b="1" baseline="30000" dirty="0"/>
              <a:t>22 </a:t>
            </a:r>
          </a:p>
          <a:p>
            <a:r>
              <a:rPr lang="en-US" sz="2000" baseline="30000" dirty="0"/>
              <a:t>tau2 = </a:t>
            </a:r>
            <a:r>
              <a:rPr lang="en-US" sz="2000" b="1" baseline="30000" dirty="0"/>
              <a:t>.01639 </a:t>
            </a:r>
          </a:p>
          <a:p>
            <a:r>
              <a:rPr lang="en-US" sz="2000" baseline="30000" dirty="0"/>
              <a:t>I-</a:t>
            </a:r>
            <a:r>
              <a:rPr lang="en-US" sz="2000" baseline="30000" dirty="0" err="1"/>
              <a:t>squared_res</a:t>
            </a:r>
            <a:r>
              <a:rPr lang="en-US" sz="2000" baseline="30000" dirty="0"/>
              <a:t> = </a:t>
            </a:r>
            <a:r>
              <a:rPr lang="en-US" sz="2000" b="1" baseline="30000" dirty="0"/>
              <a:t>78.80% </a:t>
            </a:r>
          </a:p>
          <a:p>
            <a:r>
              <a:rPr lang="en-US" sz="2000" baseline="30000" dirty="0" err="1"/>
              <a:t>Adj</a:t>
            </a:r>
            <a:r>
              <a:rPr lang="en-US" sz="2000" baseline="30000" dirty="0"/>
              <a:t> R-squared = </a:t>
            </a:r>
            <a:r>
              <a:rPr lang="en-US" sz="2000" b="1" baseline="30000" dirty="0"/>
              <a:t>25.32%</a:t>
            </a:r>
          </a:p>
          <a:p>
            <a:r>
              <a:rPr lang="en-US" sz="2000" b="1" baseline="30000" dirty="0"/>
              <a:t>			</a:t>
            </a:r>
          </a:p>
          <a:p>
            <a:r>
              <a:rPr lang="en-US" sz="2000" b="1" baseline="30000" dirty="0"/>
              <a:t>_ES			</a:t>
            </a:r>
            <a:r>
              <a:rPr lang="en-US" sz="2000" b="1" baseline="30000" dirty="0" err="1"/>
              <a:t>Coef</a:t>
            </a:r>
            <a:r>
              <a:rPr lang="en-US" sz="2000" b="1" baseline="30000" dirty="0"/>
              <a:t>.	Std. Err.	t	P&gt;t	[95% Conf.	Interval]</a:t>
            </a:r>
          </a:p>
          <a:p>
            <a:r>
              <a:rPr lang="en-US" sz="2000" b="1" baseline="30000" dirty="0"/>
              <a:t>						</a:t>
            </a:r>
          </a:p>
          <a:p>
            <a:r>
              <a:rPr lang="en-US" sz="2000" b="1" baseline="30000" dirty="0" err="1"/>
              <a:t>yrpublished</a:t>
            </a:r>
            <a:r>
              <a:rPr lang="en-US" sz="2000" b="1" baseline="30000" dirty="0"/>
              <a:t>		-.0015316	.0071283	-0.21	0.832	-.0164008	.0133377</a:t>
            </a:r>
          </a:p>
          <a:p>
            <a:r>
              <a:rPr lang="en-US" sz="2000" b="1" baseline="30000" dirty="0"/>
              <a:t>_cons			4.02446	14.30124	0.28	0.781	-25.80741	33.85633</a:t>
            </a:r>
          </a:p>
          <a:p>
            <a:r>
              <a:rPr lang="en-US" sz="2000" b="1" baseline="30000" dirty="0"/>
              <a:t>						</a:t>
            </a:r>
          </a:p>
          <a:p>
            <a:endParaRPr lang="en-US" sz="2000" b="1" baseline="30000" dirty="0"/>
          </a:p>
          <a:p>
            <a:r>
              <a:rPr lang="de-DE" b="1" baseline="30000" dirty="0"/>
              <a:t> </a:t>
            </a:r>
            <a:endParaRPr lang="en-US" dirty="0"/>
          </a:p>
        </p:txBody>
      </p:sp>
    </p:spTree>
    <p:extLst>
      <p:ext uri="{BB962C8B-B14F-4D97-AF65-F5344CB8AC3E}">
        <p14:creationId xmlns:p14="http://schemas.microsoft.com/office/powerpoint/2010/main" val="2577039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13603" b="13603"/>
          <a:stretch>
            <a:fillRect/>
          </a:stretch>
        </p:blipFill>
        <p:spPr bwMode="auto">
          <a:xfrm>
            <a:off x="469900" y="1524000"/>
            <a:ext cx="7683500" cy="4521200"/>
          </a:xfrm>
          <a:prstGeom prst="rect">
            <a:avLst/>
          </a:prstGeom>
          <a:noFill/>
          <a:ln>
            <a:noFill/>
          </a:ln>
        </p:spPr>
      </p:pic>
      <p:sp>
        <p:nvSpPr>
          <p:cNvPr id="5" name="TextBox 4"/>
          <p:cNvSpPr txBox="1"/>
          <p:nvPr/>
        </p:nvSpPr>
        <p:spPr>
          <a:xfrm>
            <a:off x="863600" y="609600"/>
            <a:ext cx="4974439" cy="369332"/>
          </a:xfrm>
          <a:prstGeom prst="rect">
            <a:avLst/>
          </a:prstGeom>
          <a:noFill/>
        </p:spPr>
        <p:txBody>
          <a:bodyPr wrap="none" rtlCol="0">
            <a:spAutoFit/>
          </a:bodyPr>
          <a:lstStyle/>
          <a:p>
            <a:r>
              <a:rPr lang="en-US" dirty="0"/>
              <a:t>PUBLICATION YEAR – heterogeneity still 80%</a:t>
            </a:r>
          </a:p>
        </p:txBody>
      </p:sp>
    </p:spTree>
    <p:extLst>
      <p:ext uri="{BB962C8B-B14F-4D97-AF65-F5344CB8AC3E}">
        <p14:creationId xmlns:p14="http://schemas.microsoft.com/office/powerpoint/2010/main" val="39434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13603" b="13603"/>
          <a:stretch>
            <a:fillRect/>
          </a:stretch>
        </p:blipFill>
        <p:spPr bwMode="auto">
          <a:xfrm>
            <a:off x="355600" y="1803400"/>
            <a:ext cx="7772400" cy="4114800"/>
          </a:xfrm>
          <a:prstGeom prst="rect">
            <a:avLst/>
          </a:prstGeom>
          <a:noFill/>
          <a:ln>
            <a:noFill/>
          </a:ln>
        </p:spPr>
      </p:pic>
      <p:sp>
        <p:nvSpPr>
          <p:cNvPr id="5" name="TextBox 4"/>
          <p:cNvSpPr txBox="1"/>
          <p:nvPr/>
        </p:nvSpPr>
        <p:spPr>
          <a:xfrm>
            <a:off x="685800" y="1205468"/>
            <a:ext cx="5852884" cy="369332"/>
          </a:xfrm>
          <a:prstGeom prst="rect">
            <a:avLst/>
          </a:prstGeom>
          <a:noFill/>
        </p:spPr>
        <p:txBody>
          <a:bodyPr wrap="none" rtlCol="0">
            <a:spAutoFit/>
          </a:bodyPr>
          <a:lstStyle/>
          <a:p>
            <a:r>
              <a:rPr lang="en-US" dirty="0"/>
              <a:t>HYPERTENSION – reduces heterogeneity to 50% but</a:t>
            </a:r>
            <a:r>
              <a:rPr lang="mr-IN" dirty="0"/>
              <a:t>…</a:t>
            </a:r>
            <a:endParaRPr lang="en-US" dirty="0"/>
          </a:p>
        </p:txBody>
      </p:sp>
      <p:sp>
        <p:nvSpPr>
          <p:cNvPr id="6" name="Title 1"/>
          <p:cNvSpPr>
            <a:spLocks noGrp="1"/>
          </p:cNvSpPr>
          <p:nvPr>
            <p:ph type="title"/>
          </p:nvPr>
        </p:nvSpPr>
        <p:spPr>
          <a:xfrm>
            <a:off x="571500" y="342900"/>
            <a:ext cx="7772400" cy="546100"/>
          </a:xfrm>
        </p:spPr>
        <p:txBody>
          <a:bodyPr/>
          <a:lstStyle/>
          <a:p>
            <a:r>
              <a:rPr lang="en-US" sz="2000" dirty="0"/>
              <a:t>STATA:  </a:t>
            </a:r>
            <a:r>
              <a:rPr lang="en-US" sz="2000" dirty="0" err="1"/>
              <a:t>metareg</a:t>
            </a:r>
            <a:r>
              <a:rPr lang="en-US" sz="2000" dirty="0"/>
              <a:t> _ES hypertension, </a:t>
            </a:r>
            <a:r>
              <a:rPr lang="en-US" sz="2000" dirty="0" err="1"/>
              <a:t>wsse</a:t>
            </a:r>
            <a:r>
              <a:rPr lang="en-US" sz="2000" dirty="0"/>
              <a:t>(_</a:t>
            </a:r>
            <a:r>
              <a:rPr lang="en-US" sz="2000" dirty="0" err="1"/>
              <a:t>selogES</a:t>
            </a:r>
            <a:r>
              <a:rPr lang="en-US" sz="2000" dirty="0"/>
              <a:t>) graph</a:t>
            </a:r>
          </a:p>
        </p:txBody>
      </p:sp>
    </p:spTree>
    <p:extLst>
      <p:ext uri="{BB962C8B-B14F-4D97-AF65-F5344CB8AC3E}">
        <p14:creationId xmlns:p14="http://schemas.microsoft.com/office/powerpoint/2010/main" val="426175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524000"/>
            <a:ext cx="3175000" cy="2108200"/>
          </a:xfrm>
          <a:prstGeom prst="rect">
            <a:avLst/>
          </a:prstGeom>
        </p:spPr>
      </p:pic>
      <p:sp>
        <p:nvSpPr>
          <p:cNvPr id="4" name="TextBox 3"/>
          <p:cNvSpPr txBox="1"/>
          <p:nvPr/>
        </p:nvSpPr>
        <p:spPr>
          <a:xfrm>
            <a:off x="838200" y="533400"/>
            <a:ext cx="7569500" cy="523220"/>
          </a:xfrm>
          <a:prstGeom prst="rect">
            <a:avLst/>
          </a:prstGeom>
          <a:noFill/>
        </p:spPr>
        <p:txBody>
          <a:bodyPr wrap="none" rtlCol="0">
            <a:spAutoFit/>
          </a:bodyPr>
          <a:lstStyle/>
          <a:p>
            <a:r>
              <a:rPr lang="en-US" sz="2800" dirty="0">
                <a:solidFill>
                  <a:srgbClr val="EDD3B6"/>
                </a:solidFill>
              </a:rPr>
              <a:t>Do you want Apples &amp; Oranges or Fruit Salad?</a:t>
            </a:r>
          </a:p>
        </p:txBody>
      </p:sp>
      <p:pic>
        <p:nvPicPr>
          <p:cNvPr id="5" name="Picture 4"/>
          <p:cNvPicPr>
            <a:picLocks noChangeAspect="1"/>
          </p:cNvPicPr>
          <p:nvPr/>
        </p:nvPicPr>
        <p:blipFill>
          <a:blip r:embed="rId3"/>
          <a:stretch>
            <a:fillRect/>
          </a:stretch>
        </p:blipFill>
        <p:spPr>
          <a:xfrm>
            <a:off x="5105400" y="1600200"/>
            <a:ext cx="3048000" cy="3048000"/>
          </a:xfrm>
          <a:prstGeom prst="rect">
            <a:avLst/>
          </a:prstGeom>
        </p:spPr>
      </p:pic>
      <p:sp>
        <p:nvSpPr>
          <p:cNvPr id="6" name="TextBox 5"/>
          <p:cNvSpPr txBox="1"/>
          <p:nvPr/>
        </p:nvSpPr>
        <p:spPr>
          <a:xfrm>
            <a:off x="4419600" y="2438400"/>
            <a:ext cx="530915" cy="369332"/>
          </a:xfrm>
          <a:prstGeom prst="rect">
            <a:avLst/>
          </a:prstGeom>
          <a:noFill/>
        </p:spPr>
        <p:txBody>
          <a:bodyPr wrap="none" rtlCol="0">
            <a:spAutoFit/>
          </a:bodyPr>
          <a:lstStyle/>
          <a:p>
            <a:r>
              <a:rPr lang="en-US" dirty="0">
                <a:solidFill>
                  <a:srgbClr val="EDD3B6"/>
                </a:solidFill>
              </a:rPr>
              <a:t>OR</a:t>
            </a:r>
          </a:p>
        </p:txBody>
      </p:sp>
    </p:spTree>
    <p:extLst>
      <p:ext uri="{BB962C8B-B14F-4D97-AF65-F5344CB8AC3E}">
        <p14:creationId xmlns:p14="http://schemas.microsoft.com/office/powerpoint/2010/main" val="4251909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193925" y="258763"/>
            <a:ext cx="4205979"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Survival Analyses</a:t>
            </a:r>
          </a:p>
        </p:txBody>
      </p:sp>
      <p:sp>
        <p:nvSpPr>
          <p:cNvPr id="33795" name="Rectangle 3"/>
          <p:cNvSpPr>
            <a:spLocks noChangeArrowheads="1"/>
          </p:cNvSpPr>
          <p:nvPr/>
        </p:nvSpPr>
        <p:spPr bwMode="auto">
          <a:xfrm>
            <a:off x="669925" y="1722438"/>
            <a:ext cx="185948" cy="462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endParaRPr lang="en-US" sz="2400">
              <a:effectLst>
                <a:outerShdw blurRad="50800" dist="38100" dir="2700000" algn="tl" rotWithShape="0">
                  <a:srgbClr val="000000">
                    <a:alpha val="43000"/>
                  </a:srgbClr>
                </a:outerShdw>
              </a:effectLst>
            </a:endParaRPr>
          </a:p>
        </p:txBody>
      </p:sp>
      <p:sp>
        <p:nvSpPr>
          <p:cNvPr id="33796" name="Rectangle 4"/>
          <p:cNvSpPr>
            <a:spLocks noChangeArrowheads="1"/>
          </p:cNvSpPr>
          <p:nvPr/>
        </p:nvSpPr>
        <p:spPr bwMode="auto">
          <a:xfrm>
            <a:off x="578262" y="1361419"/>
            <a:ext cx="7760628" cy="3899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457200" indent="-457200">
              <a:lnSpc>
                <a:spcPct val="80000"/>
              </a:lnSpc>
              <a:buFont typeface="Arial"/>
              <a:buChar char="•"/>
            </a:pPr>
            <a:r>
              <a:rPr lang="en-US" sz="2800" dirty="0">
                <a:effectLst>
                  <a:outerShdw blurRad="50800" dist="38100" dir="2700000" algn="tl" rotWithShape="0">
                    <a:srgbClr val="000000">
                      <a:alpha val="43000"/>
                    </a:srgbClr>
                  </a:outerShdw>
                </a:effectLst>
              </a:rPr>
              <a:t>Reconstruct actuarial life tables</a:t>
            </a:r>
          </a:p>
          <a:p>
            <a:pPr>
              <a:lnSpc>
                <a:spcPct val="80000"/>
              </a:lnSpc>
            </a:pPr>
            <a:r>
              <a:rPr lang="en-US" sz="2800" dirty="0">
                <a:effectLst>
                  <a:outerShdw blurRad="50800" dist="38100" dir="2700000" algn="tl" rotWithShape="0">
                    <a:srgbClr val="000000">
                      <a:alpha val="43000"/>
                    </a:srgbClr>
                  </a:outerShdw>
                </a:effectLst>
              </a:rPr>
              <a:t>	- impute interim </a:t>
            </a:r>
            <a:r>
              <a:rPr lang="en-US" sz="2800" dirty="0" err="1">
                <a:effectLst>
                  <a:outerShdw blurRad="50800" dist="38100" dir="2700000" algn="tl" rotWithShape="0">
                    <a:srgbClr val="000000">
                      <a:alpha val="43000"/>
                    </a:srgbClr>
                  </a:outerShdw>
                </a:effectLst>
              </a:rPr>
              <a:t>timepoints</a:t>
            </a:r>
            <a:endParaRPr lang="en-US" sz="2800" dirty="0">
              <a:effectLst>
                <a:outerShdw blurRad="50800" dist="38100" dir="2700000" algn="tl" rotWithShape="0">
                  <a:srgbClr val="000000">
                    <a:alpha val="43000"/>
                  </a:srgbClr>
                </a:outerShdw>
              </a:effectLst>
            </a:endParaRPr>
          </a:p>
          <a:p>
            <a:pPr>
              <a:lnSpc>
                <a:spcPct val="80000"/>
              </a:lnSpc>
            </a:pPr>
            <a:endParaRPr lang="en-US" sz="2800" dirty="0">
              <a:effectLst>
                <a:outerShdw blurRad="50800" dist="38100" dir="2700000" algn="tl" rotWithShape="0">
                  <a:srgbClr val="000000">
                    <a:alpha val="43000"/>
                  </a:srgbClr>
                </a:outerShdw>
              </a:effectLst>
            </a:endParaRPr>
          </a:p>
          <a:p>
            <a:pPr marL="457200" indent="-457200">
              <a:lnSpc>
                <a:spcPct val="80000"/>
              </a:lnSpc>
              <a:buFont typeface="Arial"/>
              <a:buChar char="•"/>
            </a:pPr>
            <a:r>
              <a:rPr lang="en-US" sz="2800" dirty="0">
                <a:effectLst>
                  <a:outerShdw blurRad="50800" dist="38100" dir="2700000" algn="tl" rotWithShape="0">
                    <a:srgbClr val="000000">
                      <a:alpha val="43000"/>
                    </a:srgbClr>
                  </a:outerShdw>
                </a:effectLst>
              </a:rPr>
              <a:t>Reconstruct log rank statistics </a:t>
            </a:r>
          </a:p>
          <a:p>
            <a:pPr>
              <a:lnSpc>
                <a:spcPct val="80000"/>
              </a:lnSpc>
            </a:pPr>
            <a:r>
              <a:rPr lang="en-US" sz="2800" dirty="0">
                <a:effectLst>
                  <a:outerShdw blurRad="50800" dist="38100" dir="2700000" algn="tl" rotWithShape="0">
                    <a:srgbClr val="000000">
                      <a:alpha val="43000"/>
                    </a:srgbClr>
                  </a:outerShdw>
                </a:effectLst>
              </a:rPr>
              <a:t>	- need p-values</a:t>
            </a:r>
          </a:p>
          <a:p>
            <a:pPr>
              <a:lnSpc>
                <a:spcPct val="80000"/>
              </a:lnSpc>
            </a:pPr>
            <a:endParaRPr lang="en-US" sz="2800" dirty="0">
              <a:effectLst>
                <a:outerShdw blurRad="50800" dist="38100" dir="2700000" algn="tl" rotWithShape="0">
                  <a:srgbClr val="000000">
                    <a:alpha val="43000"/>
                  </a:srgbClr>
                </a:outerShdw>
              </a:effectLst>
            </a:endParaRPr>
          </a:p>
          <a:p>
            <a:pPr marL="457200" indent="-457200">
              <a:lnSpc>
                <a:spcPct val="80000"/>
              </a:lnSpc>
              <a:buFont typeface="Arial"/>
              <a:buChar char="•"/>
            </a:pPr>
            <a:r>
              <a:rPr lang="en-US" sz="2800" dirty="0">
                <a:effectLst>
                  <a:outerShdw blurRad="50800" dist="38100" dir="2700000" algn="tl" rotWithShape="0">
                    <a:srgbClr val="000000">
                      <a:alpha val="43000"/>
                    </a:srgbClr>
                  </a:outerShdw>
                </a:effectLst>
              </a:rPr>
              <a:t>Deconstruct survival curves</a:t>
            </a:r>
          </a:p>
          <a:p>
            <a:pPr>
              <a:lnSpc>
                <a:spcPct val="80000"/>
              </a:lnSpc>
            </a:pPr>
            <a:r>
              <a:rPr lang="en-US" sz="2800" dirty="0">
                <a:effectLst>
                  <a:outerShdw blurRad="50800" dist="38100" dir="2700000" algn="tl" rotWithShape="0">
                    <a:srgbClr val="000000">
                      <a:alpha val="43000"/>
                    </a:srgbClr>
                  </a:outerShdw>
                </a:effectLst>
              </a:rPr>
              <a:t>	- using a ruler, </a:t>
            </a:r>
            <a:r>
              <a:rPr lang="ja-JP" altLang="en-US" sz="2800" dirty="0">
                <a:effectLst>
                  <a:outerShdw blurRad="50800" dist="38100" dir="2700000" algn="tl" rotWithShape="0">
                    <a:srgbClr val="000000">
                      <a:alpha val="43000"/>
                    </a:srgbClr>
                  </a:outerShdw>
                </a:effectLst>
                <a:latin typeface="Arial"/>
              </a:rPr>
              <a:t>‘</a:t>
            </a:r>
            <a:r>
              <a:rPr lang="en-US" sz="2800" dirty="0">
                <a:effectLst>
                  <a:outerShdw blurRad="50800" dist="38100" dir="2700000" algn="tl" rotWithShape="0">
                    <a:srgbClr val="000000">
                      <a:alpha val="43000"/>
                    </a:srgbClr>
                  </a:outerShdw>
                </a:effectLst>
              </a:rPr>
              <a:t>graph mapping software</a:t>
            </a:r>
            <a:r>
              <a:rPr lang="ja-JP" altLang="en-US" sz="2800" dirty="0">
                <a:effectLst>
                  <a:outerShdw blurRad="50800" dist="38100" dir="2700000" algn="tl" rotWithShape="0">
                    <a:srgbClr val="000000">
                      <a:alpha val="43000"/>
                    </a:srgbClr>
                  </a:outerShdw>
                </a:effectLst>
                <a:latin typeface="Arial"/>
              </a:rPr>
              <a:t>’</a:t>
            </a:r>
            <a:endParaRPr lang="en-US" sz="2800" dirty="0">
              <a:effectLst>
                <a:outerShdw blurRad="50800" dist="38100" dir="2700000" algn="tl" rotWithShape="0">
                  <a:srgbClr val="000000">
                    <a:alpha val="43000"/>
                  </a:srgbClr>
                </a:outerShdw>
              </a:effectLst>
            </a:endParaRPr>
          </a:p>
          <a:p>
            <a:pPr>
              <a:lnSpc>
                <a:spcPct val="80000"/>
              </a:lnSpc>
            </a:pPr>
            <a:endParaRPr lang="en-US" sz="2800" dirty="0">
              <a:effectLst>
                <a:outerShdw blurRad="50800" dist="38100" dir="2700000" algn="tl" rotWithShape="0">
                  <a:srgbClr val="000000">
                    <a:alpha val="43000"/>
                  </a:srgbClr>
                </a:outerShdw>
              </a:effectLst>
            </a:endParaRPr>
          </a:p>
          <a:p>
            <a:pPr marL="457200" indent="-457200">
              <a:lnSpc>
                <a:spcPct val="80000"/>
              </a:lnSpc>
              <a:buFont typeface="Arial"/>
              <a:buChar char="•"/>
            </a:pPr>
            <a:r>
              <a:rPr lang="en-US" sz="2800" dirty="0">
                <a:effectLst>
                  <a:outerShdw blurRad="50800" dist="38100" dir="2700000" algn="tl" rotWithShape="0">
                    <a:srgbClr val="000000">
                      <a:alpha val="43000"/>
                    </a:srgbClr>
                  </a:outerShdw>
                </a:effectLst>
              </a:rPr>
              <a:t>Combine into meta-analysis of median survival time</a:t>
            </a:r>
          </a:p>
        </p:txBody>
      </p:sp>
    </p:spTree>
    <p:extLst>
      <p:ext uri="{BB962C8B-B14F-4D97-AF65-F5344CB8AC3E}">
        <p14:creationId xmlns:p14="http://schemas.microsoft.com/office/powerpoint/2010/main" val="2632878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77" y="987132"/>
            <a:ext cx="8558317" cy="584776"/>
          </a:xfrm>
          <a:prstGeom prst="rect">
            <a:avLst/>
          </a:prstGeom>
        </p:spPr>
        <p:txBody>
          <a:bodyPr wrap="square">
            <a:spAutoFit/>
          </a:bodyPr>
          <a:lstStyle/>
          <a:p>
            <a:r>
              <a:rPr lang="en-US" sz="2400" i="1" baseline="30000" dirty="0">
                <a:solidFill>
                  <a:srgbClr val="FF9900"/>
                </a:solidFill>
              </a:rPr>
              <a:t>Meta-Analysis of Survival of Patients with Stage IV Colorectal Cancer Managed with Surgical Resection Versus Chemotherapy Alone  </a:t>
            </a:r>
            <a:r>
              <a:rPr lang="en-US" sz="1600" baseline="30000" dirty="0"/>
              <a:t>P. Stillwell • P. G. </a:t>
            </a:r>
            <a:r>
              <a:rPr lang="en-US" sz="1600" baseline="30000" dirty="0" err="1"/>
              <a:t>Buettner</a:t>
            </a:r>
            <a:r>
              <a:rPr lang="en-US" sz="1600" baseline="30000" dirty="0"/>
              <a:t> • Y-H. Ho   </a:t>
            </a:r>
            <a:r>
              <a:rPr lang="en-US" sz="1200" dirty="0"/>
              <a:t>World J </a:t>
            </a:r>
            <a:r>
              <a:rPr lang="en-US" sz="1200" dirty="0" err="1"/>
              <a:t>Surg</a:t>
            </a:r>
            <a:r>
              <a:rPr lang="en-US" sz="1200" dirty="0"/>
              <a:t> (2010) 34:797–807</a:t>
            </a:r>
            <a:endParaRPr lang="en-US" sz="1200" baseline="30000" dirty="0"/>
          </a:p>
        </p:txBody>
      </p:sp>
      <p:sp>
        <p:nvSpPr>
          <p:cNvPr id="3" name="Rectangle 2"/>
          <p:cNvSpPr>
            <a:spLocks noChangeArrowheads="1"/>
          </p:cNvSpPr>
          <p:nvPr/>
        </p:nvSpPr>
        <p:spPr bwMode="auto">
          <a:xfrm>
            <a:off x="2193925" y="169472"/>
            <a:ext cx="4205979"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Survival Analyses</a:t>
            </a:r>
          </a:p>
        </p:txBody>
      </p:sp>
      <p:pic>
        <p:nvPicPr>
          <p:cNvPr id="5" name="Picture 4" descr="Screen Shot 2015-04-27 at 2.4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70" y="1866519"/>
            <a:ext cx="8038626" cy="3979018"/>
          </a:xfrm>
          <a:prstGeom prst="rect">
            <a:avLst/>
          </a:prstGeom>
        </p:spPr>
      </p:pic>
    </p:spTree>
    <p:extLst>
      <p:ext uri="{BB962C8B-B14F-4D97-AF65-F5344CB8AC3E}">
        <p14:creationId xmlns:p14="http://schemas.microsoft.com/office/powerpoint/2010/main" val="186703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93925" y="18746"/>
            <a:ext cx="4205979"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Survival Analyses</a:t>
            </a:r>
          </a:p>
        </p:txBody>
      </p:sp>
      <p:pic>
        <p:nvPicPr>
          <p:cNvPr id="4" name="Picture 3" descr="Screen Shot 2015-04-27 at 2.43.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2" y="727274"/>
            <a:ext cx="8470232" cy="3028208"/>
          </a:xfrm>
          <a:prstGeom prst="rect">
            <a:avLst/>
          </a:prstGeom>
        </p:spPr>
      </p:pic>
      <p:pic>
        <p:nvPicPr>
          <p:cNvPr id="5" name="Picture 4" descr="Screen Shot 2015-04-27 at 2.4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07" y="4220307"/>
            <a:ext cx="6900188" cy="1239864"/>
          </a:xfrm>
          <a:prstGeom prst="rect">
            <a:avLst/>
          </a:prstGeom>
        </p:spPr>
      </p:pic>
      <p:sp>
        <p:nvSpPr>
          <p:cNvPr id="6" name="TextBox 5"/>
          <p:cNvSpPr txBox="1"/>
          <p:nvPr/>
        </p:nvSpPr>
        <p:spPr>
          <a:xfrm>
            <a:off x="80002" y="3850975"/>
            <a:ext cx="3892637" cy="369332"/>
          </a:xfrm>
          <a:prstGeom prst="rect">
            <a:avLst/>
          </a:prstGeom>
          <a:noFill/>
        </p:spPr>
        <p:txBody>
          <a:bodyPr wrap="none" rtlCol="0">
            <a:spAutoFit/>
          </a:bodyPr>
          <a:lstStyle/>
          <a:p>
            <a:r>
              <a:rPr lang="en-US" dirty="0"/>
              <a:t>Sensitivity Analysis of Heterogeneity</a:t>
            </a:r>
          </a:p>
        </p:txBody>
      </p:sp>
      <p:pic>
        <p:nvPicPr>
          <p:cNvPr id="7" name="Picture 6" descr="Screen Shot 2015-04-27 at 3.23.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124" y="5560183"/>
            <a:ext cx="4443871" cy="1197809"/>
          </a:xfrm>
          <a:prstGeom prst="rect">
            <a:avLst/>
          </a:prstGeom>
        </p:spPr>
      </p:pic>
    </p:spTree>
    <p:extLst>
      <p:ext uri="{BB962C8B-B14F-4D97-AF65-F5344CB8AC3E}">
        <p14:creationId xmlns:p14="http://schemas.microsoft.com/office/powerpoint/2010/main" val="2752394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193925" y="258763"/>
            <a:ext cx="4434407"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Diagnostic Studies</a:t>
            </a:r>
          </a:p>
        </p:txBody>
      </p:sp>
      <p:sp>
        <p:nvSpPr>
          <p:cNvPr id="33795" name="Rectangle 3"/>
          <p:cNvSpPr>
            <a:spLocks noChangeArrowheads="1"/>
          </p:cNvSpPr>
          <p:nvPr/>
        </p:nvSpPr>
        <p:spPr bwMode="auto">
          <a:xfrm>
            <a:off x="669925" y="1722438"/>
            <a:ext cx="185948" cy="462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endParaRPr lang="en-US" sz="2400">
              <a:effectLst>
                <a:outerShdw blurRad="50800" dist="38100" dir="2700000" algn="tl" rotWithShape="0">
                  <a:srgbClr val="000000">
                    <a:alpha val="43000"/>
                  </a:srgbClr>
                </a:outerShdw>
              </a:effectLst>
            </a:endParaRPr>
          </a:p>
        </p:txBody>
      </p:sp>
      <p:sp>
        <p:nvSpPr>
          <p:cNvPr id="33796" name="Rectangle 4"/>
          <p:cNvSpPr>
            <a:spLocks noChangeArrowheads="1"/>
          </p:cNvSpPr>
          <p:nvPr/>
        </p:nvSpPr>
        <p:spPr bwMode="auto">
          <a:xfrm>
            <a:off x="152400" y="1513382"/>
            <a:ext cx="8610600" cy="3453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457200" lvl="0" indent="-457200">
              <a:buFont typeface="Arial"/>
              <a:buChar char="•"/>
            </a:pPr>
            <a:r>
              <a:rPr lang="en-US" sz="2800" dirty="0">
                <a:effectLst>
                  <a:outerShdw blurRad="50800" dist="38100" dir="2700000" algn="tl" rotWithShape="0">
                    <a:srgbClr val="000000">
                      <a:alpha val="43000"/>
                    </a:srgbClr>
                  </a:outerShdw>
                </a:effectLst>
              </a:rPr>
              <a:t>Objective may be diagnosis, imaging modalities, </a:t>
            </a:r>
          </a:p>
          <a:p>
            <a:pPr lvl="0"/>
            <a:r>
              <a:rPr lang="en-US" sz="2800" dirty="0">
                <a:effectLst>
                  <a:outerShdw blurRad="50800" dist="38100" dir="2700000" algn="tl" rotWithShape="0">
                    <a:srgbClr val="000000">
                      <a:alpha val="43000"/>
                    </a:srgbClr>
                  </a:outerShdw>
                </a:effectLst>
              </a:rPr>
              <a:t>	evaluation vs. a gold standard</a:t>
            </a:r>
          </a:p>
          <a:p>
            <a:pPr lvl="0"/>
            <a:endParaRPr lang="en-US" sz="2800" dirty="0">
              <a:effectLst>
                <a:outerShdw blurRad="50800" dist="38100" dir="2700000" algn="tl" rotWithShape="0">
                  <a:srgbClr val="000000">
                    <a:alpha val="43000"/>
                  </a:srgbClr>
                </a:outerShdw>
              </a:effectLst>
            </a:endParaRPr>
          </a:p>
          <a:p>
            <a:pPr marL="457200" lvl="0" indent="-457200">
              <a:buFont typeface="Arial"/>
              <a:buChar char="•"/>
            </a:pPr>
            <a:r>
              <a:rPr lang="en-US" sz="2800" dirty="0">
                <a:effectLst>
                  <a:outerShdw blurRad="50800" dist="38100" dir="2700000" algn="tl" rotWithShape="0">
                    <a:srgbClr val="000000">
                      <a:alpha val="43000"/>
                    </a:srgbClr>
                  </a:outerShdw>
                </a:effectLst>
              </a:rPr>
              <a:t>Studies may use different thresholds</a:t>
            </a:r>
          </a:p>
          <a:p>
            <a:pPr lvl="0"/>
            <a:r>
              <a:rPr lang="en-US" sz="2800" dirty="0">
                <a:effectLst>
                  <a:outerShdw blurRad="50800" dist="38100" dir="2700000" algn="tl" rotWithShape="0">
                    <a:srgbClr val="000000">
                      <a:alpha val="43000"/>
                    </a:srgbClr>
                  </a:outerShdw>
                </a:effectLst>
              </a:rPr>
              <a:t>	 - compute 2 x 2 tables for each study</a:t>
            </a:r>
          </a:p>
          <a:p>
            <a:pPr>
              <a:lnSpc>
                <a:spcPct val="80000"/>
              </a:lnSpc>
            </a:pPr>
            <a:endParaRPr lang="en-US" sz="2800" dirty="0">
              <a:effectLst>
                <a:outerShdw blurRad="50800" dist="38100" dir="2700000" algn="tl" rotWithShape="0">
                  <a:srgbClr val="000000">
                    <a:alpha val="43000"/>
                  </a:srgbClr>
                </a:outerShdw>
              </a:effectLst>
            </a:endParaRPr>
          </a:p>
          <a:p>
            <a:pPr marL="457200" lvl="0" indent="-457200">
              <a:buFont typeface="Arial"/>
              <a:buChar char="•"/>
            </a:pPr>
            <a:r>
              <a:rPr lang="en-US" sz="2800" dirty="0">
                <a:effectLst>
                  <a:outerShdw blurRad="50800" dist="38100" dir="2700000" algn="tl" rotWithShape="0">
                    <a:srgbClr val="000000">
                      <a:alpha val="43000"/>
                    </a:srgbClr>
                  </a:outerShdw>
                </a:effectLst>
              </a:rPr>
              <a:t>Compare areas under the ROC curve using </a:t>
            </a:r>
            <a:r>
              <a:rPr lang="en-US" sz="2800" dirty="0" err="1">
                <a:effectLst>
                  <a:outerShdw blurRad="50800" dist="38100" dir="2700000" algn="tl" rotWithShape="0">
                    <a:srgbClr val="000000">
                      <a:alpha val="43000"/>
                    </a:srgbClr>
                  </a:outerShdw>
                </a:effectLst>
              </a:rPr>
              <a:t>logit</a:t>
            </a:r>
            <a:r>
              <a:rPr lang="en-US" sz="2800" dirty="0">
                <a:effectLst>
                  <a:outerShdw blurRad="50800" dist="38100" dir="2700000" algn="tl" rotWithShape="0">
                    <a:srgbClr val="000000">
                      <a:alpha val="43000"/>
                    </a:srgbClr>
                  </a:outerShdw>
                </a:effectLst>
              </a:rPr>
              <a:t> models</a:t>
            </a:r>
          </a:p>
        </p:txBody>
      </p:sp>
    </p:spTree>
    <p:extLst>
      <p:ext uri="{BB962C8B-B14F-4D97-AF65-F5344CB8AC3E}">
        <p14:creationId xmlns:p14="http://schemas.microsoft.com/office/powerpoint/2010/main" val="2755697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7 at 3.08.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05" y="1172758"/>
            <a:ext cx="4100112" cy="3925639"/>
          </a:xfrm>
          <a:prstGeom prst="rect">
            <a:avLst/>
          </a:prstGeom>
        </p:spPr>
      </p:pic>
      <p:pic>
        <p:nvPicPr>
          <p:cNvPr id="3" name="Picture 2" descr="Screen Shot 2015-04-27 at 3.09.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022" y="1477928"/>
            <a:ext cx="4328218" cy="3947961"/>
          </a:xfrm>
          <a:prstGeom prst="rect">
            <a:avLst/>
          </a:prstGeom>
        </p:spPr>
      </p:pic>
      <p:pic>
        <p:nvPicPr>
          <p:cNvPr id="4" name="Picture 3" descr="Screen Shot 2015-04-27 at 3.10.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171" y="119867"/>
            <a:ext cx="4222885" cy="1052891"/>
          </a:xfrm>
          <a:prstGeom prst="rect">
            <a:avLst/>
          </a:prstGeom>
        </p:spPr>
      </p:pic>
      <p:sp>
        <p:nvSpPr>
          <p:cNvPr id="5" name="Rectangle 2"/>
          <p:cNvSpPr>
            <a:spLocks noChangeArrowheads="1"/>
          </p:cNvSpPr>
          <p:nvPr/>
        </p:nvSpPr>
        <p:spPr bwMode="auto">
          <a:xfrm>
            <a:off x="190005" y="119867"/>
            <a:ext cx="4434407"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Diagnostic Studies</a:t>
            </a:r>
          </a:p>
        </p:txBody>
      </p:sp>
      <p:sp>
        <p:nvSpPr>
          <p:cNvPr id="6" name="Rectangle 5"/>
          <p:cNvSpPr/>
          <p:nvPr/>
        </p:nvSpPr>
        <p:spPr>
          <a:xfrm>
            <a:off x="1573302" y="6024096"/>
            <a:ext cx="7507753" cy="769441"/>
          </a:xfrm>
          <a:prstGeom prst="rect">
            <a:avLst/>
          </a:prstGeom>
        </p:spPr>
        <p:txBody>
          <a:bodyPr wrap="square">
            <a:spAutoFit/>
          </a:bodyPr>
          <a:lstStyle/>
          <a:p>
            <a:r>
              <a:rPr lang="en-US" sz="1100" i="1" dirty="0">
                <a:solidFill>
                  <a:srgbClr val="FFFFFF"/>
                </a:solidFill>
              </a:rPr>
              <a:t>Meta-Analysis: Accuracy of Quantitative Ultrasound for Identifying Patients with Osteoporosis  </a:t>
            </a:r>
            <a:r>
              <a:rPr lang="en-US" sz="1100" dirty="0" err="1">
                <a:solidFill>
                  <a:srgbClr val="FFFFFF"/>
                </a:solidFill>
              </a:rPr>
              <a:t>Smita</a:t>
            </a:r>
            <a:r>
              <a:rPr lang="en-US" sz="1100" dirty="0">
                <a:solidFill>
                  <a:srgbClr val="FFFFFF"/>
                </a:solidFill>
              </a:rPr>
              <a:t> </a:t>
            </a:r>
            <a:r>
              <a:rPr lang="en-US" sz="1100" dirty="0" err="1">
                <a:solidFill>
                  <a:srgbClr val="FFFFFF"/>
                </a:solidFill>
              </a:rPr>
              <a:t>Nayak</a:t>
            </a:r>
            <a:r>
              <a:rPr lang="en-US" sz="1100" dirty="0">
                <a:solidFill>
                  <a:srgbClr val="FFFFFF"/>
                </a:solidFill>
              </a:rPr>
              <a:t>, MD; Ingram </a:t>
            </a:r>
            <a:r>
              <a:rPr lang="en-US" sz="1100" dirty="0" err="1">
                <a:solidFill>
                  <a:srgbClr val="FFFFFF"/>
                </a:solidFill>
              </a:rPr>
              <a:t>Olkin</a:t>
            </a:r>
            <a:r>
              <a:rPr lang="en-US" sz="1100" dirty="0">
                <a:solidFill>
                  <a:srgbClr val="FFFFFF"/>
                </a:solidFill>
              </a:rPr>
              <a:t>, PhD; </a:t>
            </a:r>
            <a:r>
              <a:rPr lang="en-US" sz="1100" dirty="0" err="1">
                <a:solidFill>
                  <a:srgbClr val="FFFFFF"/>
                </a:solidFill>
              </a:rPr>
              <a:t>Hau</a:t>
            </a:r>
            <a:r>
              <a:rPr lang="en-US" sz="1100" dirty="0">
                <a:solidFill>
                  <a:srgbClr val="FFFFFF"/>
                </a:solidFill>
              </a:rPr>
              <a:t> Liu, MD, MPH, MBA; Michael </a:t>
            </a:r>
            <a:r>
              <a:rPr lang="en-US" sz="1100" dirty="0" err="1">
                <a:solidFill>
                  <a:srgbClr val="FFFFFF"/>
                </a:solidFill>
              </a:rPr>
              <a:t>Grabe</a:t>
            </a:r>
            <a:r>
              <a:rPr lang="en-US" sz="1100" dirty="0">
                <a:solidFill>
                  <a:srgbClr val="FFFFFF"/>
                </a:solidFill>
              </a:rPr>
              <a:t>, PhD; Michael K. Gould, MD, MS; I. Elaine Allen, PhD; Douglas K. Owens, MD, MS; and Dena M. </a:t>
            </a:r>
            <a:r>
              <a:rPr lang="en-US" sz="1100" dirty="0" err="1">
                <a:solidFill>
                  <a:srgbClr val="FFFFFF"/>
                </a:solidFill>
              </a:rPr>
              <a:t>Bravata</a:t>
            </a:r>
            <a:r>
              <a:rPr lang="en-US" sz="1100" dirty="0">
                <a:solidFill>
                  <a:srgbClr val="FFFFFF"/>
                </a:solidFill>
              </a:rPr>
              <a:t>, MD, MS  6 June 2006 Annals of Internal Medicine Volume 144 • Number 11 </a:t>
            </a:r>
          </a:p>
        </p:txBody>
      </p:sp>
    </p:spTree>
    <p:extLst>
      <p:ext uri="{BB962C8B-B14F-4D97-AF65-F5344CB8AC3E}">
        <p14:creationId xmlns:p14="http://schemas.microsoft.com/office/powerpoint/2010/main" val="2103566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7 at 3.13.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5" y="1156085"/>
            <a:ext cx="5510127" cy="5186002"/>
          </a:xfrm>
          <a:prstGeom prst="rect">
            <a:avLst/>
          </a:prstGeom>
        </p:spPr>
      </p:pic>
      <p:sp>
        <p:nvSpPr>
          <p:cNvPr id="3" name="Rectangle 2"/>
          <p:cNvSpPr>
            <a:spLocks noChangeArrowheads="1"/>
          </p:cNvSpPr>
          <p:nvPr/>
        </p:nvSpPr>
        <p:spPr bwMode="auto">
          <a:xfrm>
            <a:off x="2193925" y="119867"/>
            <a:ext cx="4434407"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Diagnostic Studies</a:t>
            </a:r>
          </a:p>
        </p:txBody>
      </p:sp>
      <p:pic>
        <p:nvPicPr>
          <p:cNvPr id="4" name="Picture 3" descr="Screen Shot 2015-04-27 at 3.14.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124" y="1725484"/>
            <a:ext cx="4724400" cy="1346200"/>
          </a:xfrm>
          <a:prstGeom prst="rect">
            <a:avLst/>
          </a:prstGeom>
        </p:spPr>
      </p:pic>
      <p:pic>
        <p:nvPicPr>
          <p:cNvPr id="5" name="Picture 4" descr="Screen Shot 2015-04-27 at 3.16.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790" y="4775994"/>
            <a:ext cx="3711144" cy="2019016"/>
          </a:xfrm>
          <a:prstGeom prst="rect">
            <a:avLst/>
          </a:prstGeom>
        </p:spPr>
      </p:pic>
    </p:spTree>
    <p:extLst>
      <p:ext uri="{BB962C8B-B14F-4D97-AF65-F5344CB8AC3E}">
        <p14:creationId xmlns:p14="http://schemas.microsoft.com/office/powerpoint/2010/main" val="395272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685" y="6283001"/>
            <a:ext cx="8558315" cy="553998"/>
          </a:xfrm>
          <a:prstGeom prst="rect">
            <a:avLst/>
          </a:prstGeom>
        </p:spPr>
        <p:txBody>
          <a:bodyPr wrap="square">
            <a:spAutoFit/>
          </a:bodyPr>
          <a:lstStyle/>
          <a:p>
            <a:r>
              <a:rPr lang="en-US" sz="900" i="1" dirty="0">
                <a:solidFill>
                  <a:srgbClr val="FFFFFF"/>
                </a:solidFill>
              </a:rPr>
              <a:t>Systematic Review and Meta-analysis of the Literature Regarding the Diagnosis of Sleep Apnea  </a:t>
            </a:r>
            <a:r>
              <a:rPr lang="en-US" sz="900" dirty="0">
                <a:solidFill>
                  <a:srgbClr val="FFFFFF"/>
                </a:solidFill>
              </a:rPr>
              <a:t>Susan D. Ross MD, FRCPC, Iris A. </a:t>
            </a:r>
            <a:r>
              <a:rPr lang="en-US" sz="900" dirty="0" err="1">
                <a:solidFill>
                  <a:srgbClr val="FFFFFF"/>
                </a:solidFill>
              </a:rPr>
              <a:t>Sheinhait</a:t>
            </a:r>
            <a:r>
              <a:rPr lang="en-US" sz="900" dirty="0">
                <a:solidFill>
                  <a:srgbClr val="FFFFFF"/>
                </a:solidFill>
              </a:rPr>
              <a:t> MA, Katherine J. Harrison </a:t>
            </a:r>
            <a:r>
              <a:rPr lang="en-US" sz="900" dirty="0" err="1">
                <a:solidFill>
                  <a:srgbClr val="FFFFFF"/>
                </a:solidFill>
              </a:rPr>
              <a:t>BA,Marion</a:t>
            </a:r>
            <a:r>
              <a:rPr lang="en-US" sz="900" dirty="0">
                <a:solidFill>
                  <a:srgbClr val="FFFFFF"/>
                </a:solidFill>
              </a:rPr>
              <a:t> </a:t>
            </a:r>
            <a:r>
              <a:rPr lang="en-US" sz="900" dirty="0" err="1">
                <a:solidFill>
                  <a:srgbClr val="FFFFFF"/>
                </a:solidFill>
              </a:rPr>
              <a:t>Kvasz</a:t>
            </a:r>
            <a:r>
              <a:rPr lang="en-US" sz="900" dirty="0">
                <a:solidFill>
                  <a:srgbClr val="FFFFFF"/>
                </a:solidFill>
              </a:rPr>
              <a:t> MD, MPH, Janet E. Connelly BS, Steven A. Shea PhD, and I. Elaine Allen PhD    </a:t>
            </a:r>
            <a:r>
              <a:rPr lang="en-US" sz="900" i="1" dirty="0">
                <a:solidFill>
                  <a:srgbClr val="FFFFFF"/>
                </a:solidFill>
              </a:rPr>
              <a:t>SLEEP, Vol. 23, No. 4, 2000 </a:t>
            </a:r>
            <a:endParaRPr lang="en-US" sz="900" dirty="0">
              <a:solidFill>
                <a:srgbClr val="FFFFFF"/>
              </a:solidFill>
            </a:endParaRPr>
          </a:p>
          <a:p>
            <a:endParaRPr lang="en-US" baseline="30000" dirty="0"/>
          </a:p>
        </p:txBody>
      </p:sp>
      <p:sp>
        <p:nvSpPr>
          <p:cNvPr id="3" name="Rectangle 2"/>
          <p:cNvSpPr>
            <a:spLocks noChangeArrowheads="1"/>
          </p:cNvSpPr>
          <p:nvPr/>
        </p:nvSpPr>
        <p:spPr bwMode="auto">
          <a:xfrm>
            <a:off x="403225" y="263526"/>
            <a:ext cx="8311420"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4000" dirty="0">
                <a:solidFill>
                  <a:srgbClr val="EDD3B6"/>
                </a:solidFill>
                <a:effectLst>
                  <a:outerShdw blurRad="50800" dist="38100" dir="2700000" algn="tl" rotWithShape="0">
                    <a:srgbClr val="000000">
                      <a:alpha val="43000"/>
                    </a:srgbClr>
                  </a:outerShdw>
                </a:effectLst>
              </a:rPr>
              <a:t>STATA example: Diagnostic Studies</a:t>
            </a:r>
          </a:p>
        </p:txBody>
      </p:sp>
      <p:pic>
        <p:nvPicPr>
          <p:cNvPr id="5" name="Picture 4" descr="Screen Shot 2015-04-27 at 2.5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53" y="1512494"/>
            <a:ext cx="8683987" cy="3285547"/>
          </a:xfrm>
          <a:prstGeom prst="rect">
            <a:avLst/>
          </a:prstGeom>
        </p:spPr>
      </p:pic>
    </p:spTree>
    <p:extLst>
      <p:ext uri="{BB962C8B-B14F-4D97-AF65-F5344CB8AC3E}">
        <p14:creationId xmlns:p14="http://schemas.microsoft.com/office/powerpoint/2010/main" val="2890302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27 at 11.20.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838200"/>
            <a:ext cx="6935776" cy="5905500"/>
          </a:xfrm>
          <a:prstGeom prst="rect">
            <a:avLst/>
          </a:prstGeom>
        </p:spPr>
      </p:pic>
      <p:sp>
        <p:nvSpPr>
          <p:cNvPr id="3" name="Rectangle 2"/>
          <p:cNvSpPr/>
          <p:nvPr/>
        </p:nvSpPr>
        <p:spPr>
          <a:xfrm>
            <a:off x="1127032" y="176768"/>
            <a:ext cx="5502368" cy="523220"/>
          </a:xfrm>
          <a:prstGeom prst="rect">
            <a:avLst/>
          </a:prstGeom>
        </p:spPr>
        <p:txBody>
          <a:bodyPr wrap="square">
            <a:spAutoFit/>
          </a:bodyPr>
          <a:lstStyle/>
          <a:p>
            <a:r>
              <a:rPr lang="en-US" sz="2800" dirty="0">
                <a:solidFill>
                  <a:srgbClr val="FFC266"/>
                </a:solidFill>
              </a:rPr>
              <a:t>STATA:  </a:t>
            </a:r>
            <a:r>
              <a:rPr lang="en-US" sz="2800" dirty="0" err="1">
                <a:solidFill>
                  <a:srgbClr val="FFC266"/>
                </a:solidFill>
              </a:rPr>
              <a:t>metandi</a:t>
            </a:r>
            <a:r>
              <a:rPr lang="en-US" sz="2800" dirty="0">
                <a:solidFill>
                  <a:srgbClr val="FFC266"/>
                </a:solidFill>
              </a:rPr>
              <a:t> TP FP FN TN</a:t>
            </a:r>
          </a:p>
        </p:txBody>
      </p:sp>
    </p:spTree>
    <p:extLst>
      <p:ext uri="{BB962C8B-B14F-4D97-AF65-F5344CB8AC3E}">
        <p14:creationId xmlns:p14="http://schemas.microsoft.com/office/powerpoint/2010/main" val="3166152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242" y="105201"/>
            <a:ext cx="6647974" cy="461665"/>
          </a:xfrm>
          <a:prstGeom prst="rect">
            <a:avLst/>
          </a:prstGeom>
        </p:spPr>
        <p:txBody>
          <a:bodyPr wrap="none">
            <a:spAutoFit/>
          </a:bodyPr>
          <a:lstStyle/>
          <a:p>
            <a:r>
              <a:rPr lang="en-US" sz="2400" dirty="0" err="1">
                <a:solidFill>
                  <a:schemeClr val="accent6">
                    <a:lumMod val="40000"/>
                    <a:lumOff val="60000"/>
                  </a:schemeClr>
                </a:solidFill>
              </a:rPr>
              <a:t>metandi</a:t>
            </a:r>
            <a:r>
              <a:rPr lang="en-US" sz="2400" dirty="0">
                <a:solidFill>
                  <a:schemeClr val="accent6">
                    <a:lumMod val="40000"/>
                    <a:lumOff val="60000"/>
                  </a:schemeClr>
                </a:solidFill>
              </a:rPr>
              <a:t> TP FP FN TN, </a:t>
            </a:r>
            <a:r>
              <a:rPr lang="en-US" sz="2400" dirty="0" err="1">
                <a:solidFill>
                  <a:schemeClr val="accent6">
                    <a:lumMod val="40000"/>
                    <a:lumOff val="60000"/>
                  </a:schemeClr>
                </a:solidFill>
              </a:rPr>
              <a:t>nobivariate</a:t>
            </a:r>
            <a:r>
              <a:rPr lang="en-US" sz="2400" dirty="0">
                <a:solidFill>
                  <a:schemeClr val="accent6">
                    <a:lumMod val="40000"/>
                    <a:lumOff val="60000"/>
                  </a:schemeClr>
                </a:solidFill>
              </a:rPr>
              <a:t> </a:t>
            </a:r>
            <a:r>
              <a:rPr lang="en-US" sz="2400" dirty="0" err="1">
                <a:solidFill>
                  <a:schemeClr val="accent6">
                    <a:lumMod val="40000"/>
                    <a:lumOff val="60000"/>
                  </a:schemeClr>
                </a:solidFill>
              </a:rPr>
              <a:t>nohsroc</a:t>
            </a:r>
            <a:r>
              <a:rPr lang="en-US" sz="2400" dirty="0">
                <a:solidFill>
                  <a:schemeClr val="accent6">
                    <a:lumMod val="40000"/>
                    <a:lumOff val="60000"/>
                  </a:schemeClr>
                </a:solidFill>
              </a:rPr>
              <a:t> plot</a:t>
            </a:r>
          </a:p>
        </p:txBody>
      </p:sp>
      <p:pic>
        <p:nvPicPr>
          <p:cNvPr id="4" name="Picture 3"/>
          <p:cNvPicPr>
            <a:picLocks noChangeAspect="1"/>
          </p:cNvPicPr>
          <p:nvPr/>
        </p:nvPicPr>
        <p:blipFill>
          <a:blip r:embed="rId2"/>
          <a:stretch>
            <a:fillRect/>
          </a:stretch>
        </p:blipFill>
        <p:spPr>
          <a:xfrm>
            <a:off x="141816" y="663700"/>
            <a:ext cx="4419600" cy="5524500"/>
          </a:xfrm>
          <a:prstGeom prst="rect">
            <a:avLst/>
          </a:prstGeom>
        </p:spPr>
      </p:pic>
      <p:pic>
        <p:nvPicPr>
          <p:cNvPr id="2" name="Picture 1" descr="Screen Shot 2016-04-27 at 11.18.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707" y="663700"/>
            <a:ext cx="5799914" cy="2129381"/>
          </a:xfrm>
          <a:prstGeom prst="rect">
            <a:avLst/>
          </a:prstGeom>
        </p:spPr>
      </p:pic>
      <p:sp>
        <p:nvSpPr>
          <p:cNvPr id="5" name="TextBox 4"/>
          <p:cNvSpPr txBox="1"/>
          <p:nvPr/>
        </p:nvSpPr>
        <p:spPr>
          <a:xfrm>
            <a:off x="4871955" y="3308156"/>
            <a:ext cx="3798522" cy="1938992"/>
          </a:xfrm>
          <a:prstGeom prst="rect">
            <a:avLst/>
          </a:prstGeom>
          <a:noFill/>
        </p:spPr>
        <p:txBody>
          <a:bodyPr wrap="square" rtlCol="0">
            <a:spAutoFit/>
          </a:bodyPr>
          <a:lstStyle/>
          <a:p>
            <a:pPr marL="285750" indent="-285750">
              <a:buFont typeface="Arial"/>
              <a:buChar char="•"/>
            </a:pPr>
            <a:r>
              <a:rPr lang="en-US" sz="2000" dirty="0"/>
              <a:t>Easy to use</a:t>
            </a:r>
          </a:p>
          <a:p>
            <a:pPr marL="285750" indent="-285750">
              <a:buFont typeface="Arial"/>
              <a:buChar char="•"/>
            </a:pPr>
            <a:endParaRPr lang="en-US" sz="2000" dirty="0"/>
          </a:p>
          <a:p>
            <a:pPr marL="285750" indent="-285750">
              <a:buFont typeface="Arial"/>
              <a:buChar char="•"/>
            </a:pPr>
            <a:r>
              <a:rPr lang="en-US" sz="2000" dirty="0"/>
              <a:t>Results can be used in other models</a:t>
            </a:r>
          </a:p>
          <a:p>
            <a:pPr marL="285750" indent="-285750">
              <a:buFont typeface="Arial"/>
              <a:buChar char="•"/>
            </a:pPr>
            <a:endParaRPr lang="en-US" sz="2000" dirty="0"/>
          </a:p>
          <a:p>
            <a:pPr marL="285750" indent="-285750">
              <a:buFont typeface="Arial"/>
              <a:buChar char="•"/>
            </a:pPr>
            <a:r>
              <a:rPr lang="en-US" sz="2000" dirty="0"/>
              <a:t>Can get prediction plots</a:t>
            </a:r>
          </a:p>
        </p:txBody>
      </p:sp>
    </p:spTree>
    <p:extLst>
      <p:ext uri="{BB962C8B-B14F-4D97-AF65-F5344CB8AC3E}">
        <p14:creationId xmlns:p14="http://schemas.microsoft.com/office/powerpoint/2010/main" val="3501947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CABA36-163B-D34A-B95D-2BAD96DE133B}"/>
              </a:ext>
            </a:extLst>
          </p:cNvPr>
          <p:cNvSpPr>
            <a:spLocks noChangeArrowheads="1"/>
          </p:cNvSpPr>
          <p:nvPr/>
        </p:nvSpPr>
        <p:spPr bwMode="auto">
          <a:xfrm>
            <a:off x="1172647" y="235013"/>
            <a:ext cx="7219925" cy="523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800" dirty="0">
                <a:solidFill>
                  <a:srgbClr val="EDD3B6"/>
                </a:solidFill>
                <a:effectLst>
                  <a:outerShdw blurRad="50800" dist="38100" dir="2700000" algn="tl" rotWithShape="0">
                    <a:srgbClr val="000000">
                      <a:alpha val="43000"/>
                    </a:srgbClr>
                  </a:outerShdw>
                </a:effectLst>
              </a:rPr>
              <a:t>Diagnostic Studies – Stata </a:t>
            </a:r>
            <a:r>
              <a:rPr lang="en-US" sz="2800" b="1" dirty="0" err="1">
                <a:solidFill>
                  <a:srgbClr val="EDD3B6"/>
                </a:solidFill>
                <a:effectLst>
                  <a:outerShdw blurRad="50800" dist="38100" dir="2700000" algn="tl" rotWithShape="0">
                    <a:srgbClr val="000000">
                      <a:alpha val="43000"/>
                    </a:srgbClr>
                  </a:outerShdw>
                </a:effectLst>
              </a:rPr>
              <a:t>midas</a:t>
            </a:r>
            <a:r>
              <a:rPr lang="en-US" sz="2800" dirty="0">
                <a:solidFill>
                  <a:srgbClr val="EDD3B6"/>
                </a:solidFill>
                <a:effectLst>
                  <a:outerShdw blurRad="50800" dist="38100" dir="2700000" algn="tl" rotWithShape="0">
                    <a:srgbClr val="000000">
                      <a:alpha val="43000"/>
                    </a:srgbClr>
                  </a:outerShdw>
                </a:effectLst>
              </a:rPr>
              <a:t> command</a:t>
            </a:r>
          </a:p>
        </p:txBody>
      </p:sp>
      <p:sp>
        <p:nvSpPr>
          <p:cNvPr id="3" name="TextBox 2">
            <a:extLst>
              <a:ext uri="{FF2B5EF4-FFF2-40B4-BE49-F238E27FC236}">
                <a16:creationId xmlns:a16="http://schemas.microsoft.com/office/drawing/2014/main" id="{820E850B-4C85-1B49-8322-A3D7B033AA15}"/>
              </a:ext>
            </a:extLst>
          </p:cNvPr>
          <p:cNvSpPr txBox="1"/>
          <p:nvPr/>
        </p:nvSpPr>
        <p:spPr>
          <a:xfrm>
            <a:off x="451263" y="758875"/>
            <a:ext cx="1896673" cy="1015663"/>
          </a:xfrm>
          <a:prstGeom prst="rect">
            <a:avLst/>
          </a:prstGeom>
          <a:noFill/>
        </p:spPr>
        <p:txBody>
          <a:bodyPr wrap="none" rtlCol="0">
            <a:spAutoFit/>
          </a:bodyPr>
          <a:lstStyle/>
          <a:p>
            <a:r>
              <a:rPr lang="en-US" sz="2400" dirty="0"/>
              <a:t>Install </a:t>
            </a:r>
            <a:r>
              <a:rPr lang="en-US" sz="2400" dirty="0" err="1"/>
              <a:t>midas</a:t>
            </a:r>
            <a:endParaRPr lang="en-US" sz="2400" dirty="0"/>
          </a:p>
          <a:p>
            <a:endParaRPr lang="en-US" dirty="0"/>
          </a:p>
          <a:p>
            <a:endParaRPr lang="en-US" dirty="0"/>
          </a:p>
        </p:txBody>
      </p:sp>
      <p:pic>
        <p:nvPicPr>
          <p:cNvPr id="4" name="Picture 3">
            <a:extLst>
              <a:ext uri="{FF2B5EF4-FFF2-40B4-BE49-F238E27FC236}">
                <a16:creationId xmlns:a16="http://schemas.microsoft.com/office/drawing/2014/main" id="{B2A932E7-58A5-4046-86F4-6396889F7811}"/>
              </a:ext>
            </a:extLst>
          </p:cNvPr>
          <p:cNvPicPr>
            <a:picLocks noChangeAspect="1"/>
          </p:cNvPicPr>
          <p:nvPr/>
        </p:nvPicPr>
        <p:blipFill>
          <a:blip r:embed="rId2"/>
          <a:stretch>
            <a:fillRect/>
          </a:stretch>
        </p:blipFill>
        <p:spPr>
          <a:xfrm>
            <a:off x="3788228" y="2889899"/>
            <a:ext cx="5142016" cy="3736532"/>
          </a:xfrm>
          <a:prstGeom prst="rect">
            <a:avLst/>
          </a:prstGeom>
        </p:spPr>
      </p:pic>
      <p:pic>
        <p:nvPicPr>
          <p:cNvPr id="5" name="Picture 4">
            <a:extLst>
              <a:ext uri="{FF2B5EF4-FFF2-40B4-BE49-F238E27FC236}">
                <a16:creationId xmlns:a16="http://schemas.microsoft.com/office/drawing/2014/main" id="{D1095562-F6BF-EC41-B33F-6BC0FC2FAF07}"/>
              </a:ext>
            </a:extLst>
          </p:cNvPr>
          <p:cNvPicPr>
            <a:picLocks noChangeAspect="1"/>
          </p:cNvPicPr>
          <p:nvPr/>
        </p:nvPicPr>
        <p:blipFill>
          <a:blip r:embed="rId3"/>
          <a:stretch>
            <a:fillRect/>
          </a:stretch>
        </p:blipFill>
        <p:spPr>
          <a:xfrm>
            <a:off x="154380" y="1398670"/>
            <a:ext cx="3485174" cy="5227761"/>
          </a:xfrm>
          <a:prstGeom prst="rect">
            <a:avLst/>
          </a:prstGeom>
        </p:spPr>
      </p:pic>
      <p:sp>
        <p:nvSpPr>
          <p:cNvPr id="6" name="Rectangle 5">
            <a:extLst>
              <a:ext uri="{FF2B5EF4-FFF2-40B4-BE49-F238E27FC236}">
                <a16:creationId xmlns:a16="http://schemas.microsoft.com/office/drawing/2014/main" id="{4E212C63-7CC7-F543-A4A5-CEDCCA14235F}"/>
              </a:ext>
            </a:extLst>
          </p:cNvPr>
          <p:cNvSpPr/>
          <p:nvPr/>
        </p:nvSpPr>
        <p:spPr>
          <a:xfrm>
            <a:off x="3788228" y="1398670"/>
            <a:ext cx="3005951" cy="369332"/>
          </a:xfrm>
          <a:prstGeom prst="rect">
            <a:avLst/>
          </a:prstGeom>
        </p:spPr>
        <p:txBody>
          <a:bodyPr wrap="none">
            <a:spAutoFit/>
          </a:bodyPr>
          <a:lstStyle/>
          <a:p>
            <a:r>
              <a:rPr lang="en-US" dirty="0"/>
              <a:t>. </a:t>
            </a:r>
            <a:r>
              <a:rPr lang="en-US" dirty="0" err="1"/>
              <a:t>midas</a:t>
            </a:r>
            <a:r>
              <a:rPr lang="en-US" dirty="0"/>
              <a:t> </a:t>
            </a:r>
            <a:r>
              <a:rPr lang="en-US" dirty="0" err="1"/>
              <a:t>tp</a:t>
            </a:r>
            <a:r>
              <a:rPr lang="en-US" dirty="0"/>
              <a:t> </a:t>
            </a:r>
            <a:r>
              <a:rPr lang="en-US" dirty="0" err="1"/>
              <a:t>fp</a:t>
            </a:r>
            <a:r>
              <a:rPr lang="en-US" dirty="0"/>
              <a:t> </a:t>
            </a:r>
            <a:r>
              <a:rPr lang="en-US" dirty="0" err="1"/>
              <a:t>fn</a:t>
            </a:r>
            <a:r>
              <a:rPr lang="en-US" dirty="0"/>
              <a:t> </a:t>
            </a:r>
            <a:r>
              <a:rPr lang="en-US" dirty="0" err="1"/>
              <a:t>tn</a:t>
            </a:r>
            <a:r>
              <a:rPr lang="en-US" dirty="0"/>
              <a:t>, </a:t>
            </a:r>
            <a:r>
              <a:rPr lang="en-US" dirty="0" err="1"/>
              <a:t>fagan</a:t>
            </a:r>
            <a:r>
              <a:rPr lang="en-US" dirty="0"/>
              <a:t>(.2)</a:t>
            </a:r>
          </a:p>
        </p:txBody>
      </p:sp>
      <p:sp>
        <p:nvSpPr>
          <p:cNvPr id="7" name="TextBox 6">
            <a:extLst>
              <a:ext uri="{FF2B5EF4-FFF2-40B4-BE49-F238E27FC236}">
                <a16:creationId xmlns:a16="http://schemas.microsoft.com/office/drawing/2014/main" id="{080ABE5A-73D6-8B47-8C69-29D7692866E5}"/>
              </a:ext>
            </a:extLst>
          </p:cNvPr>
          <p:cNvSpPr txBox="1"/>
          <p:nvPr/>
        </p:nvSpPr>
        <p:spPr>
          <a:xfrm>
            <a:off x="4857007" y="2520567"/>
            <a:ext cx="3211135" cy="369332"/>
          </a:xfrm>
          <a:prstGeom prst="rect">
            <a:avLst/>
          </a:prstGeom>
          <a:noFill/>
        </p:spPr>
        <p:txBody>
          <a:bodyPr wrap="none" rtlCol="0">
            <a:spAutoFit/>
          </a:bodyPr>
          <a:lstStyle/>
          <a:p>
            <a:r>
              <a:rPr lang="en-US" dirty="0"/>
              <a:t> </a:t>
            </a:r>
            <a:r>
              <a:rPr lang="en-US" dirty="0" err="1"/>
              <a:t>midas</a:t>
            </a:r>
            <a:r>
              <a:rPr lang="en-US" dirty="0"/>
              <a:t> </a:t>
            </a:r>
            <a:r>
              <a:rPr lang="en-US" dirty="0" err="1"/>
              <a:t>tp</a:t>
            </a:r>
            <a:r>
              <a:rPr lang="en-US" dirty="0"/>
              <a:t> </a:t>
            </a:r>
            <a:r>
              <a:rPr lang="en-US" dirty="0" err="1"/>
              <a:t>fp</a:t>
            </a:r>
            <a:r>
              <a:rPr lang="en-US" dirty="0"/>
              <a:t> </a:t>
            </a:r>
            <a:r>
              <a:rPr lang="en-US" dirty="0" err="1"/>
              <a:t>fn</a:t>
            </a:r>
            <a:r>
              <a:rPr lang="en-US" dirty="0"/>
              <a:t> </a:t>
            </a:r>
            <a:r>
              <a:rPr lang="en-US" dirty="0" err="1"/>
              <a:t>tn</a:t>
            </a:r>
            <a:r>
              <a:rPr lang="en-US" dirty="0"/>
              <a:t>, </a:t>
            </a:r>
            <a:r>
              <a:rPr lang="en-US" dirty="0" err="1"/>
              <a:t>modchk</a:t>
            </a:r>
            <a:r>
              <a:rPr lang="en-US" dirty="0"/>
              <a:t>(all)</a:t>
            </a:r>
          </a:p>
        </p:txBody>
      </p:sp>
    </p:spTree>
    <p:extLst>
      <p:ext uri="{BB962C8B-B14F-4D97-AF65-F5344CB8AC3E}">
        <p14:creationId xmlns:p14="http://schemas.microsoft.com/office/powerpoint/2010/main" val="2868679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009" y="228600"/>
            <a:ext cx="8900244" cy="914400"/>
          </a:xfrm>
        </p:spPr>
        <p:txBody>
          <a:bodyPr/>
          <a:lstStyle/>
          <a:p>
            <a:r>
              <a:rPr lang="en-US" sz="3600" dirty="0">
                <a:solidFill>
                  <a:schemeClr val="accent6">
                    <a:lumMod val="40000"/>
                    <a:lumOff val="60000"/>
                  </a:schemeClr>
                </a:solidFill>
              </a:rPr>
              <a:t>Advanced Techniques for Meta-Analysis</a:t>
            </a:r>
          </a:p>
        </p:txBody>
      </p:sp>
      <p:sp>
        <p:nvSpPr>
          <p:cNvPr id="3" name="Content Placeholder 2"/>
          <p:cNvSpPr>
            <a:spLocks noGrp="1"/>
          </p:cNvSpPr>
          <p:nvPr>
            <p:ph idx="1"/>
          </p:nvPr>
        </p:nvSpPr>
        <p:spPr>
          <a:xfrm>
            <a:off x="685800" y="1333500"/>
            <a:ext cx="7772400" cy="4114800"/>
          </a:xfrm>
        </p:spPr>
        <p:txBody>
          <a:bodyPr/>
          <a:lstStyle/>
          <a:p>
            <a:r>
              <a:rPr lang="en-US" dirty="0"/>
              <a:t>A few follow-ups &amp; Stata shortcuts </a:t>
            </a:r>
          </a:p>
          <a:p>
            <a:r>
              <a:rPr lang="en-US" dirty="0"/>
              <a:t>Single arm Meta-Analysis of Rates</a:t>
            </a:r>
          </a:p>
          <a:p>
            <a:r>
              <a:rPr lang="en-US" dirty="0"/>
              <a:t>Meta-Regression</a:t>
            </a:r>
          </a:p>
          <a:p>
            <a:r>
              <a:rPr lang="en-US" dirty="0"/>
              <a:t>Survival Analysis</a:t>
            </a:r>
          </a:p>
          <a:p>
            <a:r>
              <a:rPr lang="en-US" dirty="0"/>
              <a:t>Diagnostic Tests &amp; ROC curves</a:t>
            </a:r>
          </a:p>
          <a:p>
            <a:r>
              <a:rPr lang="en-US" dirty="0"/>
              <a:t>Indirect/Network Meta-Analyses</a:t>
            </a:r>
          </a:p>
        </p:txBody>
      </p:sp>
    </p:spTree>
    <p:extLst>
      <p:ext uri="{BB962C8B-B14F-4D97-AF65-F5344CB8AC3E}">
        <p14:creationId xmlns:p14="http://schemas.microsoft.com/office/powerpoint/2010/main" val="2816007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36C873-E9EA-C741-8046-A492F4934B8B}"/>
              </a:ext>
            </a:extLst>
          </p:cNvPr>
          <p:cNvSpPr txBox="1"/>
          <p:nvPr/>
        </p:nvSpPr>
        <p:spPr>
          <a:xfrm>
            <a:off x="807522" y="356260"/>
            <a:ext cx="8170223" cy="523220"/>
          </a:xfrm>
          <a:prstGeom prst="rect">
            <a:avLst/>
          </a:prstGeom>
          <a:noFill/>
        </p:spPr>
        <p:txBody>
          <a:bodyPr wrap="square" rtlCol="0">
            <a:spAutoFit/>
          </a:bodyPr>
          <a:lstStyle/>
          <a:p>
            <a:r>
              <a:rPr lang="en-US" sz="2800" dirty="0">
                <a:solidFill>
                  <a:schemeClr val="accent6">
                    <a:lumMod val="40000"/>
                    <a:lumOff val="60000"/>
                  </a:schemeClr>
                </a:solidFill>
              </a:rPr>
              <a:t>Diagnostic studies with multiple </a:t>
            </a:r>
            <a:r>
              <a:rPr lang="en-US" sz="2800" dirty="0" err="1">
                <a:solidFill>
                  <a:schemeClr val="accent6">
                    <a:lumMod val="40000"/>
                    <a:lumOff val="60000"/>
                  </a:schemeClr>
                </a:solidFill>
              </a:rPr>
              <a:t>cutpoints</a:t>
            </a:r>
            <a:endParaRPr lang="en-US" sz="2800" dirty="0">
              <a:solidFill>
                <a:schemeClr val="accent6">
                  <a:lumMod val="40000"/>
                  <a:lumOff val="60000"/>
                </a:schemeClr>
              </a:solidFill>
            </a:endParaRPr>
          </a:p>
        </p:txBody>
      </p:sp>
      <p:pic>
        <p:nvPicPr>
          <p:cNvPr id="4" name="Picture 3">
            <a:extLst>
              <a:ext uri="{FF2B5EF4-FFF2-40B4-BE49-F238E27FC236}">
                <a16:creationId xmlns:a16="http://schemas.microsoft.com/office/drawing/2014/main" id="{53EA6216-FCE7-8A4B-97B0-E394CF53F27D}"/>
              </a:ext>
            </a:extLst>
          </p:cNvPr>
          <p:cNvPicPr>
            <a:picLocks noChangeAspect="1"/>
          </p:cNvPicPr>
          <p:nvPr/>
        </p:nvPicPr>
        <p:blipFill>
          <a:blip r:embed="rId2"/>
          <a:stretch>
            <a:fillRect/>
          </a:stretch>
        </p:blipFill>
        <p:spPr>
          <a:xfrm>
            <a:off x="230414" y="1034283"/>
            <a:ext cx="4662219" cy="5569303"/>
          </a:xfrm>
          <a:prstGeom prst="rect">
            <a:avLst/>
          </a:prstGeom>
        </p:spPr>
      </p:pic>
      <p:sp>
        <p:nvSpPr>
          <p:cNvPr id="5" name="TextBox 4">
            <a:extLst>
              <a:ext uri="{FF2B5EF4-FFF2-40B4-BE49-F238E27FC236}">
                <a16:creationId xmlns:a16="http://schemas.microsoft.com/office/drawing/2014/main" id="{4E653751-378F-8945-93A0-ED2B2925E67D}"/>
              </a:ext>
            </a:extLst>
          </p:cNvPr>
          <p:cNvSpPr txBox="1"/>
          <p:nvPr/>
        </p:nvSpPr>
        <p:spPr>
          <a:xfrm>
            <a:off x="4987636" y="1413163"/>
            <a:ext cx="3883232" cy="2862322"/>
          </a:xfrm>
          <a:prstGeom prst="rect">
            <a:avLst/>
          </a:prstGeom>
          <a:noFill/>
        </p:spPr>
        <p:txBody>
          <a:bodyPr wrap="square" rtlCol="0">
            <a:spAutoFit/>
          </a:bodyPr>
          <a:lstStyle/>
          <a:p>
            <a:r>
              <a:rPr lang="en-US" dirty="0"/>
              <a:t>Suppose you want to model and examine the difference between each studies ROC curve and then meta-analyze them?</a:t>
            </a:r>
          </a:p>
          <a:p>
            <a:endParaRPr lang="en-US" dirty="0"/>
          </a:p>
          <a:p>
            <a:r>
              <a:rPr lang="en-US" dirty="0"/>
              <a:t>STATA does not have a procedure but R has a package to do this</a:t>
            </a:r>
          </a:p>
          <a:p>
            <a:endParaRPr lang="en-US" dirty="0"/>
          </a:p>
          <a:p>
            <a:r>
              <a:rPr lang="en-US" dirty="0"/>
              <a:t>Data from Kevin Selby, MD (Fellow, TICR grad, </a:t>
            </a:r>
            <a:r>
              <a:rPr lang="en-US" dirty="0" err="1"/>
              <a:t>ULausanne</a:t>
            </a:r>
            <a:r>
              <a:rPr lang="en-US" dirty="0"/>
              <a:t>)</a:t>
            </a:r>
          </a:p>
        </p:txBody>
      </p:sp>
    </p:spTree>
    <p:extLst>
      <p:ext uri="{BB962C8B-B14F-4D97-AF65-F5344CB8AC3E}">
        <p14:creationId xmlns:p14="http://schemas.microsoft.com/office/powerpoint/2010/main" val="1258009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35261-DAF7-F14F-9174-FEB63E597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12" y="1142460"/>
            <a:ext cx="8087096" cy="4550233"/>
          </a:xfrm>
          <a:prstGeom prst="rect">
            <a:avLst/>
          </a:prstGeom>
        </p:spPr>
      </p:pic>
      <p:sp>
        <p:nvSpPr>
          <p:cNvPr id="4" name="TextBox 3">
            <a:extLst>
              <a:ext uri="{FF2B5EF4-FFF2-40B4-BE49-F238E27FC236}">
                <a16:creationId xmlns:a16="http://schemas.microsoft.com/office/drawing/2014/main" id="{8DBC24D2-2D0B-8F49-B28C-A870242441DC}"/>
              </a:ext>
            </a:extLst>
          </p:cNvPr>
          <p:cNvSpPr txBox="1"/>
          <p:nvPr/>
        </p:nvSpPr>
        <p:spPr>
          <a:xfrm>
            <a:off x="475012" y="415637"/>
            <a:ext cx="8060220" cy="461665"/>
          </a:xfrm>
          <a:prstGeom prst="rect">
            <a:avLst/>
          </a:prstGeom>
          <a:noFill/>
        </p:spPr>
        <p:txBody>
          <a:bodyPr wrap="none" rtlCol="0">
            <a:spAutoFit/>
          </a:bodyPr>
          <a:lstStyle/>
          <a:p>
            <a:r>
              <a:rPr lang="en-US" sz="2400" dirty="0">
                <a:solidFill>
                  <a:schemeClr val="accent6">
                    <a:lumMod val="40000"/>
                    <a:lumOff val="60000"/>
                  </a:schemeClr>
                </a:solidFill>
              </a:rPr>
              <a:t>Multiple </a:t>
            </a:r>
            <a:r>
              <a:rPr lang="en-US" sz="2400" dirty="0" err="1">
                <a:solidFill>
                  <a:schemeClr val="accent6">
                    <a:lumMod val="40000"/>
                    <a:lumOff val="60000"/>
                  </a:schemeClr>
                </a:solidFill>
              </a:rPr>
              <a:t>cutpoints</a:t>
            </a:r>
            <a:r>
              <a:rPr lang="en-US" sz="2400" dirty="0">
                <a:solidFill>
                  <a:schemeClr val="accent6">
                    <a:lumMod val="40000"/>
                    <a:lumOff val="60000"/>
                  </a:schemeClr>
                </a:solidFill>
              </a:rPr>
              <a:t>: R Studio – use </a:t>
            </a:r>
            <a:r>
              <a:rPr lang="en-US" sz="2400" dirty="0" err="1">
                <a:solidFill>
                  <a:schemeClr val="accent6">
                    <a:lumMod val="40000"/>
                    <a:lumOff val="60000"/>
                  </a:schemeClr>
                </a:solidFill>
              </a:rPr>
              <a:t>devtools</a:t>
            </a:r>
            <a:r>
              <a:rPr lang="en-US" sz="2400" dirty="0">
                <a:solidFill>
                  <a:schemeClr val="accent6">
                    <a:lumMod val="40000"/>
                    <a:lumOff val="60000"/>
                  </a:schemeClr>
                </a:solidFill>
              </a:rPr>
              <a:t> and </a:t>
            </a:r>
            <a:r>
              <a:rPr lang="en-US" sz="2400" dirty="0" err="1">
                <a:solidFill>
                  <a:schemeClr val="accent6">
                    <a:lumMod val="40000"/>
                    <a:lumOff val="60000"/>
                  </a:schemeClr>
                </a:solidFill>
              </a:rPr>
              <a:t>diagmeta</a:t>
            </a:r>
            <a:r>
              <a:rPr lang="en-US" sz="2400" dirty="0">
                <a:solidFill>
                  <a:schemeClr val="accent6">
                    <a:lumMod val="40000"/>
                    <a:lumOff val="60000"/>
                  </a:schemeClr>
                </a:solidFill>
              </a:rPr>
              <a:t>*</a:t>
            </a:r>
          </a:p>
        </p:txBody>
      </p:sp>
      <p:sp>
        <p:nvSpPr>
          <p:cNvPr id="5" name="TextBox 4">
            <a:extLst>
              <a:ext uri="{FF2B5EF4-FFF2-40B4-BE49-F238E27FC236}">
                <a16:creationId xmlns:a16="http://schemas.microsoft.com/office/drawing/2014/main" id="{138B8BB8-EB42-FC4B-8C56-F1B73FCE611F}"/>
              </a:ext>
            </a:extLst>
          </p:cNvPr>
          <p:cNvSpPr txBox="1"/>
          <p:nvPr/>
        </p:nvSpPr>
        <p:spPr>
          <a:xfrm>
            <a:off x="475012" y="5957851"/>
            <a:ext cx="7378943" cy="646331"/>
          </a:xfrm>
          <a:prstGeom prst="rect">
            <a:avLst/>
          </a:prstGeom>
          <a:noFill/>
        </p:spPr>
        <p:txBody>
          <a:bodyPr wrap="none" rtlCol="0">
            <a:spAutoFit/>
          </a:bodyPr>
          <a:lstStyle/>
          <a:p>
            <a:r>
              <a:rPr lang="en-US" dirty="0"/>
              <a:t>*</a:t>
            </a:r>
            <a:r>
              <a:rPr lang="en-US" dirty="0" err="1"/>
              <a:t>Steinhauser</a:t>
            </a:r>
            <a:r>
              <a:rPr lang="en-US" dirty="0"/>
              <a:t> </a:t>
            </a:r>
            <a:r>
              <a:rPr lang="en-US" i="1" dirty="0"/>
              <a:t>et al. BMC Medical Research Methodology </a:t>
            </a:r>
            <a:r>
              <a:rPr lang="en-US" dirty="0"/>
              <a:t>(2016) 16:97 </a:t>
            </a:r>
          </a:p>
          <a:p>
            <a:endParaRPr lang="en-US" dirty="0"/>
          </a:p>
        </p:txBody>
      </p:sp>
    </p:spTree>
    <p:extLst>
      <p:ext uri="{BB962C8B-B14F-4D97-AF65-F5344CB8AC3E}">
        <p14:creationId xmlns:p14="http://schemas.microsoft.com/office/powerpoint/2010/main" val="1970270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304800"/>
            <a:ext cx="9144001"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4000" dirty="0">
                <a:solidFill>
                  <a:srgbClr val="EDD3B6"/>
                </a:solidFill>
                <a:effectLst>
                  <a:outerShdw blurRad="50800" dist="38100" dir="2700000" algn="tl" rotWithShape="0">
                    <a:srgbClr val="000000">
                      <a:alpha val="43000"/>
                    </a:srgbClr>
                  </a:outerShdw>
                </a:effectLst>
              </a:rPr>
              <a:t>Evaluating Indirect Effects</a:t>
            </a:r>
          </a:p>
        </p:txBody>
      </p:sp>
      <p:sp>
        <p:nvSpPr>
          <p:cNvPr id="33795" name="Rectangle 3"/>
          <p:cNvSpPr>
            <a:spLocks noChangeArrowheads="1"/>
          </p:cNvSpPr>
          <p:nvPr/>
        </p:nvSpPr>
        <p:spPr bwMode="auto">
          <a:xfrm>
            <a:off x="669925" y="1722438"/>
            <a:ext cx="185948" cy="462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endParaRPr lang="en-US" sz="2400">
              <a:effectLst>
                <a:outerShdw blurRad="50800" dist="38100" dir="2700000" algn="tl" rotWithShape="0">
                  <a:srgbClr val="000000">
                    <a:alpha val="43000"/>
                  </a:srgbClr>
                </a:outerShdw>
              </a:effectLst>
            </a:endParaRPr>
          </a:p>
        </p:txBody>
      </p:sp>
      <p:sp>
        <p:nvSpPr>
          <p:cNvPr id="33796" name="Rectangle 4"/>
          <p:cNvSpPr>
            <a:spLocks noChangeArrowheads="1"/>
          </p:cNvSpPr>
          <p:nvPr/>
        </p:nvSpPr>
        <p:spPr bwMode="auto">
          <a:xfrm>
            <a:off x="234798" y="1533832"/>
            <a:ext cx="8610600" cy="255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lvl="0"/>
            <a:r>
              <a:rPr lang="en-US" sz="3200" dirty="0">
                <a:effectLst>
                  <a:outerShdw blurRad="50800" dist="38100" dir="2700000" algn="tl" rotWithShape="0">
                    <a:srgbClr val="000000">
                      <a:alpha val="43000"/>
                    </a:srgbClr>
                  </a:outerShdw>
                </a:effectLst>
              </a:rPr>
              <a:t>Evidence includes studies of two treatments:</a:t>
            </a:r>
          </a:p>
          <a:p>
            <a:pPr lvl="1"/>
            <a:r>
              <a:rPr lang="en-US" sz="3200" dirty="0">
                <a:effectLst>
                  <a:outerShdw blurRad="50800" dist="38100" dir="2700000" algn="tl" rotWithShape="0">
                    <a:srgbClr val="000000">
                      <a:alpha val="43000"/>
                    </a:srgbClr>
                  </a:outerShdw>
                </a:effectLst>
              </a:rPr>
              <a:t>	comparing one to the other</a:t>
            </a:r>
          </a:p>
          <a:p>
            <a:pPr lvl="1"/>
            <a:r>
              <a:rPr lang="en-US" sz="3200" dirty="0">
                <a:effectLst>
                  <a:outerShdw blurRad="50800" dist="38100" dir="2700000" algn="tl" rotWithShape="0">
                    <a:srgbClr val="000000">
                      <a:alpha val="43000"/>
                    </a:srgbClr>
                  </a:outerShdw>
                </a:effectLst>
              </a:rPr>
              <a:t>	comparing each to a placebo</a:t>
            </a:r>
          </a:p>
          <a:p>
            <a:pPr lvl="1"/>
            <a:r>
              <a:rPr lang="en-US" sz="3200" dirty="0">
                <a:effectLst>
                  <a:outerShdw blurRad="50800" dist="38100" dir="2700000" algn="tl" rotWithShape="0">
                    <a:srgbClr val="000000">
                      <a:alpha val="43000"/>
                    </a:srgbClr>
                  </a:outerShdw>
                </a:effectLst>
              </a:rPr>
              <a:t>	comparing each to a third comparator</a:t>
            </a:r>
          </a:p>
          <a:p>
            <a:pPr lvl="1"/>
            <a:r>
              <a:rPr lang="en-US" sz="3200" dirty="0">
                <a:effectLst>
                  <a:outerShdw blurRad="50800" dist="38100" dir="2700000" algn="tl" rotWithShape="0">
                    <a:srgbClr val="000000">
                      <a:alpha val="43000"/>
                    </a:srgbClr>
                  </a:outerShdw>
                </a:effectLst>
              </a:rPr>
              <a:t>	or any combination of these</a:t>
            </a:r>
          </a:p>
        </p:txBody>
      </p:sp>
    </p:spTree>
    <p:extLst>
      <p:ext uri="{BB962C8B-B14F-4D97-AF65-F5344CB8AC3E}">
        <p14:creationId xmlns:p14="http://schemas.microsoft.com/office/powerpoint/2010/main" val="285246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a:xfrm>
            <a:off x="120003" y="914886"/>
            <a:ext cx="8843992" cy="1143000"/>
          </a:xfrm>
        </p:spPr>
        <p:txBody>
          <a:bodyPr>
            <a:noAutofit/>
          </a:bodyPr>
          <a:lstStyle/>
          <a:p>
            <a:pPr algn="ctr"/>
            <a:r>
              <a:rPr lang="en-US" sz="2400" dirty="0">
                <a:cs typeface="Times New Roman" charset="0"/>
              </a:rPr>
              <a:t>Testing Treatment Differences in Placebo Controlled Studies</a:t>
            </a:r>
            <a:br>
              <a:rPr lang="en-US" sz="2400" i="1" dirty="0">
                <a:cs typeface="Times New Roman" charset="0"/>
              </a:rPr>
            </a:br>
            <a:endParaRPr lang="en-US" sz="2400" i="1" dirty="0">
              <a:cs typeface="Times New Roman" charset="0"/>
            </a:endParaRPr>
          </a:p>
        </p:txBody>
      </p:sp>
      <p:sp>
        <p:nvSpPr>
          <p:cNvPr id="190470" name="Rectangle 6"/>
          <p:cNvSpPr>
            <a:spLocks noGrp="1" noChangeArrowheads="1"/>
          </p:cNvSpPr>
          <p:nvPr>
            <p:ph idx="1"/>
          </p:nvPr>
        </p:nvSpPr>
        <p:spPr>
          <a:xfrm>
            <a:off x="330009" y="1673164"/>
            <a:ext cx="8360228" cy="4191000"/>
          </a:xfrm>
        </p:spPr>
        <p:txBody>
          <a:bodyPr>
            <a:normAutofit/>
          </a:bodyPr>
          <a:lstStyle/>
          <a:p>
            <a:r>
              <a:rPr lang="en-US" sz="2400" dirty="0">
                <a:cs typeface="Times New Roman" charset="0"/>
              </a:rPr>
              <a:t>Outcomes at 30 Days Composite (Death or MI)</a:t>
            </a:r>
          </a:p>
          <a:p>
            <a:endParaRPr lang="en-US" sz="2400" b="1" dirty="0">
              <a:cs typeface="Times New Roman" charset="0"/>
            </a:endParaRPr>
          </a:p>
          <a:p>
            <a:pPr>
              <a:buFontTx/>
              <a:buNone/>
            </a:pPr>
            <a:r>
              <a:rPr lang="en-US" sz="2000" u="sng" dirty="0">
                <a:cs typeface="Times New Roman" charset="0"/>
              </a:rPr>
              <a:t>Study Drug	# of Patients    # Studies  Odds Ratio   	  95% CI</a:t>
            </a:r>
            <a:endParaRPr lang="en-US" sz="2000" dirty="0">
              <a:cs typeface="Times New Roman" charset="0"/>
            </a:endParaRPr>
          </a:p>
          <a:p>
            <a:pPr>
              <a:buFontTx/>
              <a:buNone/>
            </a:pPr>
            <a:r>
              <a:rPr lang="en-US" sz="2000" dirty="0">
                <a:cs typeface="Times New Roman" charset="0"/>
              </a:rPr>
              <a:t>Drug A		    9,606	5	   0.45		(0.37, 0.55)</a:t>
            </a:r>
          </a:p>
          <a:p>
            <a:pPr>
              <a:buFontTx/>
              <a:buNone/>
            </a:pPr>
            <a:endParaRPr lang="en-US" sz="2000" dirty="0">
              <a:cs typeface="Times New Roman" charset="0"/>
            </a:endParaRPr>
          </a:p>
          <a:p>
            <a:pPr>
              <a:buFontTx/>
              <a:buNone/>
            </a:pPr>
            <a:r>
              <a:rPr lang="en-US" sz="2000" dirty="0">
                <a:cs typeface="Times New Roman" charset="0"/>
              </a:rPr>
              <a:t>Drug E		    5,834	4	   0.82		(0.69, 0.98)</a:t>
            </a:r>
          </a:p>
          <a:p>
            <a:pPr>
              <a:buFontTx/>
              <a:buNone/>
            </a:pPr>
            <a:endParaRPr lang="en-US" sz="2000" dirty="0">
              <a:cs typeface="Times New Roman" charset="0"/>
            </a:endParaRPr>
          </a:p>
          <a:p>
            <a:pPr>
              <a:buFontTx/>
              <a:buNone/>
            </a:pPr>
            <a:r>
              <a:rPr lang="en-US" sz="2000" dirty="0">
                <a:cs typeface="Times New Roman" charset="0"/>
              </a:rPr>
              <a:t>Drug T		    3,634 	3	   0.73		(0.57, 0.92)</a:t>
            </a:r>
          </a:p>
          <a:p>
            <a:pPr>
              <a:buFontTx/>
              <a:buNone/>
            </a:pPr>
            <a:r>
              <a:rPr lang="en-US" sz="2000" dirty="0">
                <a:cs typeface="Times New Roman" charset="0"/>
              </a:rPr>
              <a:t> </a:t>
            </a:r>
          </a:p>
          <a:p>
            <a:endParaRPr lang="en-US" sz="2000" dirty="0"/>
          </a:p>
        </p:txBody>
      </p:sp>
      <p:sp>
        <p:nvSpPr>
          <p:cNvPr id="4" name="Rectangle 2"/>
          <p:cNvSpPr>
            <a:spLocks noChangeArrowheads="1"/>
          </p:cNvSpPr>
          <p:nvPr/>
        </p:nvSpPr>
        <p:spPr bwMode="auto">
          <a:xfrm>
            <a:off x="1" y="56348"/>
            <a:ext cx="9144001"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4000" dirty="0">
                <a:solidFill>
                  <a:srgbClr val="EDD3B6"/>
                </a:solidFill>
                <a:effectLst>
                  <a:outerShdw blurRad="50800" dist="38100" dir="2700000" algn="tl" rotWithShape="0">
                    <a:srgbClr val="000000">
                      <a:alpha val="43000"/>
                    </a:srgbClr>
                  </a:outerShdw>
                </a:effectLst>
              </a:rPr>
              <a:t>Evaluating Indirect Effects</a:t>
            </a:r>
          </a:p>
        </p:txBody>
      </p:sp>
    </p:spTree>
    <p:extLst>
      <p:ext uri="{BB962C8B-B14F-4D97-AF65-F5344CB8AC3E}">
        <p14:creationId xmlns:p14="http://schemas.microsoft.com/office/powerpoint/2010/main" val="534266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idx="1"/>
          </p:nvPr>
        </p:nvSpPr>
        <p:spPr>
          <a:xfrm>
            <a:off x="262912" y="1384300"/>
            <a:ext cx="8111067" cy="1803400"/>
          </a:xfrm>
        </p:spPr>
        <p:txBody>
          <a:bodyPr/>
          <a:lstStyle/>
          <a:p>
            <a:pPr>
              <a:buFontTx/>
              <a:buNone/>
            </a:pPr>
            <a:r>
              <a:rPr lang="en-US" sz="2400" dirty="0">
                <a:cs typeface="Times New Roman" charset="0"/>
              </a:rPr>
              <a:t>One-way ANOVA comparing treatments:  </a:t>
            </a:r>
          </a:p>
          <a:p>
            <a:pPr>
              <a:buFontTx/>
              <a:buNone/>
            </a:pPr>
            <a:r>
              <a:rPr lang="en-US" sz="2400" dirty="0">
                <a:cs typeface="Times New Roman" charset="0"/>
              </a:rPr>
              <a:t>		Drug A vs. Drug E				p &lt; 0.001</a:t>
            </a:r>
          </a:p>
          <a:p>
            <a:pPr>
              <a:buFontTx/>
              <a:buNone/>
            </a:pPr>
            <a:r>
              <a:rPr lang="en-US" sz="2400" dirty="0">
                <a:cs typeface="Times New Roman" charset="0"/>
              </a:rPr>
              <a:t>		Drug A vs. Drug T				p &lt; 0.01</a:t>
            </a:r>
          </a:p>
          <a:p>
            <a:pPr>
              <a:buFontTx/>
              <a:buNone/>
            </a:pPr>
            <a:r>
              <a:rPr lang="en-US" sz="2400" dirty="0">
                <a:cs typeface="Times New Roman" charset="0"/>
              </a:rPr>
              <a:t>		Drug E vs. Drug T				p &gt; 0.05</a:t>
            </a:r>
          </a:p>
          <a:p>
            <a:pPr>
              <a:buFontTx/>
              <a:buNone/>
            </a:pPr>
            <a:endParaRPr lang="en-US" sz="2400" dirty="0"/>
          </a:p>
        </p:txBody>
      </p:sp>
      <p:sp>
        <p:nvSpPr>
          <p:cNvPr id="4" name="Rectangle 2"/>
          <p:cNvSpPr>
            <a:spLocks noChangeArrowheads="1"/>
          </p:cNvSpPr>
          <p:nvPr/>
        </p:nvSpPr>
        <p:spPr bwMode="auto">
          <a:xfrm>
            <a:off x="1" y="56348"/>
            <a:ext cx="9144001" cy="646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3600" dirty="0">
                <a:solidFill>
                  <a:srgbClr val="EDD3B6"/>
                </a:solidFill>
                <a:effectLst>
                  <a:outerShdw blurRad="50800" dist="38100" dir="2700000" algn="tl" rotWithShape="0">
                    <a:srgbClr val="000000">
                      <a:alpha val="43000"/>
                    </a:srgbClr>
                  </a:outerShdw>
                </a:effectLst>
              </a:rPr>
              <a:t>Evaluating Indirect Effects</a:t>
            </a:r>
          </a:p>
        </p:txBody>
      </p:sp>
      <p:sp>
        <p:nvSpPr>
          <p:cNvPr id="6" name="Rectangle 4"/>
          <p:cNvSpPr txBox="1">
            <a:spLocks noChangeArrowheads="1"/>
          </p:cNvSpPr>
          <p:nvPr/>
        </p:nvSpPr>
        <p:spPr bwMode="auto">
          <a:xfrm>
            <a:off x="120003" y="794685"/>
            <a:ext cx="8843992" cy="105060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noAutofit/>
          </a:bodyPr>
          <a:lstStyle>
            <a:lvl1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5pPr>
            <a:lvl6pPr marL="4572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6pPr>
            <a:lvl7pPr marL="9144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7pPr>
            <a:lvl8pPr marL="13716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8pPr>
            <a:lvl9pPr marL="1828800" algn="l" rtl="0" eaLnBrk="1" fontAlgn="base" hangingPunct="1">
              <a:spcBef>
                <a:spcPct val="0"/>
              </a:spcBef>
              <a:spcAft>
                <a:spcPct val="0"/>
              </a:spcAft>
              <a:defRPr sz="3200">
                <a:solidFill>
                  <a:srgbClr val="FFCC99"/>
                </a:solidFill>
                <a:effectLst>
                  <a:outerShdw blurRad="38100" dist="38100" dir="2700000" algn="tl">
                    <a:srgbClr val="000000"/>
                  </a:outerShdw>
                </a:effectLst>
                <a:latin typeface="Arial" charset="0"/>
              </a:defRPr>
            </a:lvl9pPr>
          </a:lstStyle>
          <a:p>
            <a:pPr algn="ctr"/>
            <a:r>
              <a:rPr lang="en-US" sz="2400" dirty="0">
                <a:cs typeface="Times New Roman" charset="0"/>
              </a:rPr>
              <a:t>Testing Treatment Differences in Placebo Controlled Studies</a:t>
            </a:r>
            <a:br>
              <a:rPr lang="en-US" sz="2400" i="1" dirty="0">
                <a:cs typeface="Times New Roman" charset="0"/>
              </a:rPr>
            </a:br>
            <a:endParaRPr lang="en-US" sz="2400" i="1" dirty="0">
              <a:cs typeface="Times New Roman"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11" y="3187699"/>
            <a:ext cx="8600121" cy="3509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878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204792"/>
            <a:ext cx="9144001" cy="10778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3200" dirty="0">
                <a:solidFill>
                  <a:srgbClr val="EDD3B6"/>
                </a:solidFill>
                <a:effectLst>
                  <a:outerShdw blurRad="50800" dist="38100" dir="2700000" algn="tl" rotWithShape="0">
                    <a:srgbClr val="000000">
                      <a:alpha val="43000"/>
                    </a:srgbClr>
                  </a:outerShdw>
                </a:effectLst>
              </a:rPr>
              <a:t>Beyond ANOVA: Evaluating Indirect Effects</a:t>
            </a:r>
          </a:p>
          <a:p>
            <a:pPr algn="ctr"/>
            <a:r>
              <a:rPr lang="en-US" sz="3200" dirty="0">
                <a:solidFill>
                  <a:srgbClr val="EDD3B6"/>
                </a:solidFill>
                <a:effectLst>
                  <a:outerShdw blurRad="50800" dist="38100" dir="2700000" algn="tl" rotWithShape="0">
                    <a:srgbClr val="000000">
                      <a:alpha val="43000"/>
                    </a:srgbClr>
                  </a:outerShdw>
                </a:effectLst>
              </a:rPr>
              <a:t>And Network Analyses</a:t>
            </a:r>
          </a:p>
        </p:txBody>
      </p:sp>
      <p:sp>
        <p:nvSpPr>
          <p:cNvPr id="33795" name="Rectangle 3"/>
          <p:cNvSpPr>
            <a:spLocks noChangeArrowheads="1"/>
          </p:cNvSpPr>
          <p:nvPr/>
        </p:nvSpPr>
        <p:spPr bwMode="auto">
          <a:xfrm>
            <a:off x="669925" y="1722438"/>
            <a:ext cx="185948" cy="462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endParaRPr lang="en-US" sz="2400">
              <a:effectLst>
                <a:outerShdw blurRad="50800" dist="38100" dir="2700000" algn="tl" rotWithShape="0">
                  <a:srgbClr val="000000">
                    <a:alpha val="43000"/>
                  </a:srgbClr>
                </a:outerShdw>
              </a:effectLst>
            </a:endParaRPr>
          </a:p>
        </p:txBody>
      </p:sp>
      <p:pic>
        <p:nvPicPr>
          <p:cNvPr id="2" name="Picture 1" descr="net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73" y="1471026"/>
            <a:ext cx="7137400" cy="5187209"/>
          </a:xfrm>
          <a:prstGeom prst="rect">
            <a:avLst/>
          </a:prstGeom>
        </p:spPr>
      </p:pic>
    </p:spTree>
    <p:extLst>
      <p:ext uri="{BB962C8B-B14F-4D97-AF65-F5344CB8AC3E}">
        <p14:creationId xmlns:p14="http://schemas.microsoft.com/office/powerpoint/2010/main" val="4094676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27 at 12.3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28" y="1890117"/>
            <a:ext cx="6934200" cy="3517900"/>
          </a:xfrm>
          <a:prstGeom prst="rect">
            <a:avLst/>
          </a:prstGeom>
        </p:spPr>
      </p:pic>
      <p:sp>
        <p:nvSpPr>
          <p:cNvPr id="3" name="TextBox 2"/>
          <p:cNvSpPr txBox="1"/>
          <p:nvPr/>
        </p:nvSpPr>
        <p:spPr>
          <a:xfrm>
            <a:off x="241300" y="1263283"/>
            <a:ext cx="1943100" cy="461665"/>
          </a:xfrm>
          <a:prstGeom prst="rect">
            <a:avLst/>
          </a:prstGeom>
          <a:noFill/>
        </p:spPr>
        <p:txBody>
          <a:bodyPr wrap="square" rtlCol="0">
            <a:spAutoFit/>
          </a:bodyPr>
          <a:lstStyle/>
          <a:p>
            <a:r>
              <a:rPr lang="en-US" sz="2400" dirty="0"/>
              <a:t>Raw data</a:t>
            </a:r>
          </a:p>
        </p:txBody>
      </p:sp>
      <p:sp>
        <p:nvSpPr>
          <p:cNvPr id="4" name="Rectangle 3"/>
          <p:cNvSpPr/>
          <p:nvPr/>
        </p:nvSpPr>
        <p:spPr>
          <a:xfrm>
            <a:off x="149928" y="5767509"/>
            <a:ext cx="8610600" cy="707886"/>
          </a:xfrm>
          <a:prstGeom prst="rect">
            <a:avLst/>
          </a:prstGeom>
        </p:spPr>
        <p:txBody>
          <a:bodyPr wrap="square">
            <a:spAutoFit/>
          </a:bodyPr>
          <a:lstStyle/>
          <a:p>
            <a:r>
              <a:rPr lang="en-US" sz="2000" dirty="0">
                <a:solidFill>
                  <a:srgbClr val="FFC266"/>
                </a:solidFill>
              </a:rPr>
              <a:t>STATA: indirect </a:t>
            </a:r>
            <a:r>
              <a:rPr lang="en-US" sz="2000" dirty="0" err="1">
                <a:solidFill>
                  <a:srgbClr val="FFC266"/>
                </a:solidFill>
              </a:rPr>
              <a:t>lnHR</a:t>
            </a:r>
            <a:r>
              <a:rPr lang="en-US" sz="2000" dirty="0">
                <a:solidFill>
                  <a:srgbClr val="FFC266"/>
                </a:solidFill>
              </a:rPr>
              <a:t> </a:t>
            </a:r>
            <a:r>
              <a:rPr lang="en-US" sz="2000" dirty="0" err="1">
                <a:solidFill>
                  <a:srgbClr val="FFC266"/>
                </a:solidFill>
              </a:rPr>
              <a:t>selnHR</a:t>
            </a:r>
            <a:r>
              <a:rPr lang="en-US" sz="2000" dirty="0">
                <a:solidFill>
                  <a:srgbClr val="FFC266"/>
                </a:solidFill>
              </a:rPr>
              <a:t> Study ORDER, random </a:t>
            </a:r>
            <a:r>
              <a:rPr lang="en-US" sz="2000" dirty="0" err="1">
                <a:solidFill>
                  <a:srgbClr val="FFC266"/>
                </a:solidFill>
              </a:rPr>
              <a:t>eff</a:t>
            </a:r>
            <a:r>
              <a:rPr lang="en-US" sz="2000" dirty="0">
                <a:solidFill>
                  <a:srgbClr val="FFC266"/>
                </a:solidFill>
              </a:rPr>
              <a:t>(HR) </a:t>
            </a:r>
            <a:r>
              <a:rPr lang="en-US" sz="2000" dirty="0" err="1">
                <a:solidFill>
                  <a:srgbClr val="FFC266"/>
                </a:solidFill>
              </a:rPr>
              <a:t>eform</a:t>
            </a:r>
            <a:r>
              <a:rPr lang="en-US" sz="2000" dirty="0">
                <a:solidFill>
                  <a:srgbClr val="FFC266"/>
                </a:solidFill>
              </a:rPr>
              <a:t> </a:t>
            </a:r>
            <a:r>
              <a:rPr lang="en-US" sz="2000" dirty="0" err="1">
                <a:solidFill>
                  <a:srgbClr val="FFC266"/>
                </a:solidFill>
              </a:rPr>
              <a:t>trta</a:t>
            </a:r>
            <a:r>
              <a:rPr lang="en-US" sz="2000" dirty="0">
                <a:solidFill>
                  <a:srgbClr val="FFC266"/>
                </a:solidFill>
              </a:rPr>
              <a:t>(Active) </a:t>
            </a:r>
            <a:r>
              <a:rPr lang="en-US" sz="2000" dirty="0" err="1">
                <a:solidFill>
                  <a:srgbClr val="FFC266"/>
                </a:solidFill>
              </a:rPr>
              <a:t>trtb</a:t>
            </a:r>
            <a:r>
              <a:rPr lang="en-US" sz="2000" dirty="0">
                <a:solidFill>
                  <a:srgbClr val="FFC266"/>
                </a:solidFill>
              </a:rPr>
              <a:t>(Control)</a:t>
            </a:r>
          </a:p>
        </p:txBody>
      </p:sp>
      <p:sp>
        <p:nvSpPr>
          <p:cNvPr id="5" name="Rectangle 4"/>
          <p:cNvSpPr/>
          <p:nvPr/>
        </p:nvSpPr>
        <p:spPr>
          <a:xfrm>
            <a:off x="853280" y="229978"/>
            <a:ext cx="7203895" cy="646331"/>
          </a:xfrm>
          <a:prstGeom prst="rect">
            <a:avLst/>
          </a:prstGeom>
        </p:spPr>
        <p:txBody>
          <a:bodyPr wrap="none">
            <a:spAutoFit/>
          </a:bodyPr>
          <a:lstStyle/>
          <a:p>
            <a:pPr algn="ctr"/>
            <a:r>
              <a:rPr lang="en-US" sz="3600" dirty="0">
                <a:solidFill>
                  <a:srgbClr val="EDD3B6"/>
                </a:solidFill>
                <a:effectLst>
                  <a:outerShdw blurRad="50800" dist="38100" dir="2700000" algn="tl" rotWithShape="0">
                    <a:srgbClr val="000000">
                      <a:alpha val="43000"/>
                    </a:srgbClr>
                  </a:outerShdw>
                </a:effectLst>
              </a:rPr>
              <a:t>Evaluating Indirect Effects in Stata</a:t>
            </a:r>
          </a:p>
        </p:txBody>
      </p:sp>
    </p:spTree>
    <p:extLst>
      <p:ext uri="{BB962C8B-B14F-4D97-AF65-F5344CB8AC3E}">
        <p14:creationId xmlns:p14="http://schemas.microsoft.com/office/powerpoint/2010/main" val="701426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4-27 at 12.35.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9" y="1079500"/>
            <a:ext cx="8234503" cy="4483100"/>
          </a:xfrm>
          <a:prstGeom prst="rect">
            <a:avLst/>
          </a:prstGeom>
        </p:spPr>
      </p:pic>
      <p:sp>
        <p:nvSpPr>
          <p:cNvPr id="4" name="Rectangle 3"/>
          <p:cNvSpPr/>
          <p:nvPr/>
        </p:nvSpPr>
        <p:spPr>
          <a:xfrm>
            <a:off x="298094" y="374134"/>
            <a:ext cx="5810605" cy="584776"/>
          </a:xfrm>
          <a:prstGeom prst="rect">
            <a:avLst/>
          </a:prstGeom>
        </p:spPr>
        <p:txBody>
          <a:bodyPr wrap="square">
            <a:spAutoFit/>
          </a:bodyPr>
          <a:lstStyle/>
          <a:p>
            <a:pPr algn="ctr"/>
            <a:r>
              <a:rPr lang="en-US" sz="3200" dirty="0">
                <a:solidFill>
                  <a:srgbClr val="FFC266"/>
                </a:solidFill>
                <a:effectLst>
                  <a:outerShdw blurRad="50800" dist="38100" dir="2700000" algn="tl" rotWithShape="0">
                    <a:srgbClr val="000000">
                      <a:alpha val="43000"/>
                    </a:srgbClr>
                  </a:outerShdw>
                </a:effectLst>
              </a:rPr>
              <a:t>Evaluating Indirect Effects</a:t>
            </a:r>
          </a:p>
        </p:txBody>
      </p:sp>
    </p:spTree>
    <p:extLst>
      <p:ext uri="{BB962C8B-B14F-4D97-AF65-F5344CB8AC3E}">
        <p14:creationId xmlns:p14="http://schemas.microsoft.com/office/powerpoint/2010/main" val="2216153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494" y="247134"/>
            <a:ext cx="5810605" cy="584776"/>
          </a:xfrm>
          <a:prstGeom prst="rect">
            <a:avLst/>
          </a:prstGeom>
        </p:spPr>
        <p:txBody>
          <a:bodyPr wrap="square">
            <a:spAutoFit/>
          </a:bodyPr>
          <a:lstStyle/>
          <a:p>
            <a:pPr algn="ctr"/>
            <a:r>
              <a:rPr lang="en-US" sz="3200" dirty="0">
                <a:solidFill>
                  <a:srgbClr val="FFC266"/>
                </a:solidFill>
                <a:effectLst>
                  <a:outerShdw blurRad="50800" dist="38100" dir="2700000" algn="tl" rotWithShape="0">
                    <a:srgbClr val="000000">
                      <a:alpha val="43000"/>
                    </a:srgbClr>
                  </a:outerShdw>
                </a:effectLst>
              </a:rPr>
              <a:t>Evaluating Indirect Effects</a:t>
            </a:r>
          </a:p>
        </p:txBody>
      </p:sp>
      <p:pic>
        <p:nvPicPr>
          <p:cNvPr id="2" name="Picture 1" descr="Screen Shot 2016-04-27 at 12.3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94" y="958910"/>
            <a:ext cx="6845300" cy="5137090"/>
          </a:xfrm>
          <a:prstGeom prst="rect">
            <a:avLst/>
          </a:prstGeom>
        </p:spPr>
      </p:pic>
      <p:sp>
        <p:nvSpPr>
          <p:cNvPr id="5" name="TextBox 4"/>
          <p:cNvSpPr txBox="1"/>
          <p:nvPr/>
        </p:nvSpPr>
        <p:spPr>
          <a:xfrm>
            <a:off x="584200" y="6241534"/>
            <a:ext cx="2322571" cy="461665"/>
          </a:xfrm>
          <a:prstGeom prst="rect">
            <a:avLst/>
          </a:prstGeom>
          <a:noFill/>
        </p:spPr>
        <p:txBody>
          <a:bodyPr wrap="none" rtlCol="0">
            <a:spAutoFit/>
          </a:bodyPr>
          <a:lstStyle/>
          <a:p>
            <a:r>
              <a:rPr lang="en-US" sz="2400" dirty="0">
                <a:solidFill>
                  <a:srgbClr val="FF0000"/>
                </a:solidFill>
              </a:rPr>
              <a:t>Why no I vs. Z?</a:t>
            </a:r>
          </a:p>
        </p:txBody>
      </p:sp>
    </p:spTree>
    <p:extLst>
      <p:ext uri="{BB962C8B-B14F-4D97-AF65-F5344CB8AC3E}">
        <p14:creationId xmlns:p14="http://schemas.microsoft.com/office/powerpoint/2010/main" val="2538377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80" y="195289"/>
            <a:ext cx="9067800" cy="941387"/>
          </a:xfrm>
        </p:spPr>
        <p:txBody>
          <a:bodyPr/>
          <a:lstStyle/>
          <a:p>
            <a:r>
              <a:rPr lang="en-US" sz="3600" dirty="0"/>
              <a:t>Special Issues in Meta-Analysis</a:t>
            </a:r>
            <a:br>
              <a:rPr lang="en-US" sz="3600" dirty="0"/>
            </a:br>
            <a:r>
              <a:rPr lang="en-US" sz="3600" dirty="0"/>
              <a:t> </a:t>
            </a:r>
          </a:p>
        </p:txBody>
      </p:sp>
      <p:sp>
        <p:nvSpPr>
          <p:cNvPr id="3" name="Content Placeholder 2"/>
          <p:cNvSpPr>
            <a:spLocks noGrp="1"/>
          </p:cNvSpPr>
          <p:nvPr>
            <p:ph idx="1"/>
          </p:nvPr>
        </p:nvSpPr>
        <p:spPr>
          <a:xfrm>
            <a:off x="610941" y="1119187"/>
            <a:ext cx="7682159" cy="3429000"/>
          </a:xfrm>
        </p:spPr>
        <p:txBody>
          <a:bodyPr/>
          <a:lstStyle/>
          <a:p>
            <a:endParaRPr lang="en-US" sz="2800" dirty="0"/>
          </a:p>
          <a:p>
            <a:r>
              <a:rPr lang="en-US" sz="2800" dirty="0"/>
              <a:t>Meta-Analysis of transition probabilities</a:t>
            </a:r>
          </a:p>
          <a:p>
            <a:endParaRPr lang="en-US" sz="2800" dirty="0"/>
          </a:p>
          <a:p>
            <a:r>
              <a:rPr lang="en-US" sz="2800" dirty="0" err="1"/>
              <a:t>Pharmocoeconomic</a:t>
            </a:r>
            <a:r>
              <a:rPr lang="en-US" sz="2800" dirty="0"/>
              <a:t> Meta-Analysis</a:t>
            </a:r>
          </a:p>
          <a:p>
            <a:endParaRPr lang="en-US" sz="2800" dirty="0"/>
          </a:p>
          <a:p>
            <a:r>
              <a:rPr lang="en-US" sz="2800" dirty="0"/>
              <a:t>Meta-Analysis of zero events</a:t>
            </a:r>
          </a:p>
          <a:p>
            <a:endParaRPr lang="en-US" sz="2800" dirty="0"/>
          </a:p>
          <a:p>
            <a:endParaRPr lang="en-US" dirty="0"/>
          </a:p>
          <a:p>
            <a:endParaRPr lang="en-US" dirty="0"/>
          </a:p>
        </p:txBody>
      </p:sp>
    </p:spTree>
    <p:extLst>
      <p:ext uri="{BB962C8B-B14F-4D97-AF65-F5344CB8AC3E}">
        <p14:creationId xmlns:p14="http://schemas.microsoft.com/office/powerpoint/2010/main" val="58759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8686800" cy="1143000"/>
          </a:xfrm>
        </p:spPr>
        <p:txBody>
          <a:bodyPr/>
          <a:lstStyle/>
          <a:p>
            <a:r>
              <a:rPr lang="en-US" sz="3600" dirty="0">
                <a:solidFill>
                  <a:srgbClr val="EDD3B6"/>
                </a:solidFill>
              </a:rPr>
              <a:t>Background – How much do you know?</a:t>
            </a:r>
          </a:p>
        </p:txBody>
      </p:sp>
      <p:sp>
        <p:nvSpPr>
          <p:cNvPr id="3" name="Content Placeholder 2"/>
          <p:cNvSpPr>
            <a:spLocks noGrp="1"/>
          </p:cNvSpPr>
          <p:nvPr>
            <p:ph idx="1"/>
          </p:nvPr>
        </p:nvSpPr>
        <p:spPr>
          <a:xfrm>
            <a:off x="381000" y="1524000"/>
            <a:ext cx="8458200" cy="4530725"/>
          </a:xfrm>
        </p:spPr>
        <p:txBody>
          <a:bodyPr/>
          <a:lstStyle/>
          <a:p>
            <a:pPr marL="0" indent="0">
              <a:buNone/>
            </a:pPr>
            <a:r>
              <a:rPr lang="en-US" sz="2800" dirty="0">
                <a:effectLst>
                  <a:outerShdw blurRad="38100" dist="38100" dir="2700000" algn="tl">
                    <a:srgbClr val="000000">
                      <a:alpha val="43137"/>
                    </a:srgbClr>
                  </a:outerShdw>
                </a:effectLst>
              </a:rPr>
              <a:t>Analysis of Variance vs. Meta-analysis</a:t>
            </a:r>
          </a:p>
          <a:p>
            <a:pPr marL="0" indent="0">
              <a:buNone/>
            </a:pPr>
            <a:endParaRPr lang="en-US" sz="2400" dirty="0">
              <a:effectLst>
                <a:outerShdw blurRad="38100" dist="38100" dir="2700000" algn="tl">
                  <a:srgbClr val="000000">
                    <a:alpha val="43137"/>
                  </a:srgbClr>
                </a:outerShdw>
              </a:effectLst>
            </a:endParaRPr>
          </a:p>
          <a:p>
            <a:pPr marL="0" indent="0">
              <a:buNone/>
            </a:pPr>
            <a:r>
              <a:rPr lang="en-US" sz="2400" dirty="0">
                <a:effectLst>
                  <a:outerShdw blurRad="38100" dist="38100" dir="2700000" algn="tl">
                    <a:srgbClr val="000000">
                      <a:alpha val="43137"/>
                    </a:srgbClr>
                  </a:outerShdw>
                </a:effectLst>
              </a:rPr>
              <a:t>ANOVA is used with individual patient data to understand differences between trials or subgroups within a trial.  Meta-analysis is used to find the overall effect, synthesizing similar outcomes either on a study (publication) basis or using individual data.</a:t>
            </a:r>
          </a:p>
        </p:txBody>
      </p:sp>
    </p:spTree>
    <p:extLst>
      <p:ext uri="{BB962C8B-B14F-4D97-AF65-F5344CB8AC3E}">
        <p14:creationId xmlns:p14="http://schemas.microsoft.com/office/powerpoint/2010/main" val="2078943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317500"/>
            <a:ext cx="6578600" cy="646331"/>
          </a:xfrm>
          <a:prstGeom prst="rect">
            <a:avLst/>
          </a:prstGeom>
          <a:noFill/>
        </p:spPr>
        <p:txBody>
          <a:bodyPr wrap="square" rtlCol="0">
            <a:spAutoFit/>
          </a:bodyPr>
          <a:lstStyle/>
          <a:p>
            <a:r>
              <a:rPr lang="en-US" sz="3600" dirty="0">
                <a:solidFill>
                  <a:srgbClr val="EDD3B6"/>
                </a:solidFill>
                <a:effectLst>
                  <a:outerShdw blurRad="50800" dist="38100" dir="2700000" algn="tl" rotWithShape="0">
                    <a:srgbClr val="000000">
                      <a:alpha val="43000"/>
                    </a:srgbClr>
                  </a:outerShdw>
                </a:effectLst>
              </a:rPr>
              <a:t>Markov Chain Meta-Analyses</a:t>
            </a:r>
          </a:p>
        </p:txBody>
      </p:sp>
      <p:sp>
        <p:nvSpPr>
          <p:cNvPr id="3" name="TextBox 2"/>
          <p:cNvSpPr txBox="1"/>
          <p:nvPr/>
        </p:nvSpPr>
        <p:spPr>
          <a:xfrm>
            <a:off x="774700" y="1066800"/>
            <a:ext cx="7010400" cy="5693865"/>
          </a:xfrm>
          <a:prstGeom prst="rect">
            <a:avLst/>
          </a:prstGeom>
          <a:noFill/>
        </p:spPr>
        <p:txBody>
          <a:bodyPr wrap="square" rtlCol="0">
            <a:spAutoFit/>
          </a:bodyPr>
          <a:lstStyle/>
          <a:p>
            <a:r>
              <a:rPr lang="en-US" sz="2800" dirty="0">
                <a:effectLst>
                  <a:outerShdw blurRad="50800" dist="38100" dir="2700000" algn="tl" rotWithShape="0">
                    <a:srgbClr val="000000">
                      <a:alpha val="43000"/>
                    </a:srgbClr>
                  </a:outerShdw>
                </a:effectLst>
              </a:rPr>
              <a:t>Where is it being applied?</a:t>
            </a:r>
          </a:p>
          <a:p>
            <a:endParaRPr lang="en-US" sz="2400" dirty="0">
              <a:effectLst>
                <a:outerShdw blurRad="50800" dist="38100" dir="2700000" algn="tl" rotWithShape="0">
                  <a:srgbClr val="000000">
                    <a:alpha val="43000"/>
                  </a:srgbClr>
                </a:outerShdw>
              </a:effectLst>
            </a:endParaRPr>
          </a:p>
          <a:p>
            <a:pPr marL="342900" indent="-342900">
              <a:buFont typeface="Arial"/>
              <a:buChar char="•"/>
            </a:pPr>
            <a:r>
              <a:rPr lang="en-US" sz="2400" dirty="0">
                <a:effectLst>
                  <a:outerShdw blurRad="50800" dist="38100" dir="2700000" algn="tl" rotWithShape="0">
                    <a:srgbClr val="000000">
                      <a:alpha val="43000"/>
                    </a:srgbClr>
                  </a:outerShdw>
                </a:effectLst>
              </a:rPr>
              <a:t>Policy analyses in mental health</a:t>
            </a:r>
          </a:p>
          <a:p>
            <a:r>
              <a:rPr lang="en-US" sz="2400" dirty="0">
                <a:effectLst>
                  <a:outerShdw blurRad="50800" dist="38100" dir="2700000" algn="tl" rotWithShape="0">
                    <a:srgbClr val="000000">
                      <a:alpha val="43000"/>
                    </a:srgbClr>
                  </a:outerShdw>
                </a:effectLst>
              </a:rPr>
              <a:t>	-modeling transition probabilities within a 	mental health system</a:t>
            </a:r>
          </a:p>
          <a:p>
            <a:r>
              <a:rPr lang="en-US" sz="2400" dirty="0">
                <a:effectLst>
                  <a:outerShdw blurRad="50800" dist="38100" dir="2700000" algn="tl" rotWithShape="0">
                    <a:srgbClr val="000000">
                      <a:alpha val="43000"/>
                    </a:srgbClr>
                  </a:outerShdw>
                </a:effectLst>
              </a:rPr>
              <a:t>	-probability of transition to outpatient or 	readmission</a:t>
            </a:r>
          </a:p>
          <a:p>
            <a:r>
              <a:rPr lang="en-US" sz="2400" dirty="0">
                <a:effectLst>
                  <a:outerShdw blurRad="50800" dist="38100" dir="2700000" algn="tl" rotWithShape="0">
                    <a:srgbClr val="000000">
                      <a:alpha val="43000"/>
                    </a:srgbClr>
                  </a:outerShdw>
                </a:effectLst>
              </a:rPr>
              <a:t>		</a:t>
            </a:r>
          </a:p>
          <a:p>
            <a:pPr marL="342900" indent="-342900">
              <a:buFont typeface="Arial"/>
              <a:buChar char="•"/>
            </a:pPr>
            <a:r>
              <a:rPr lang="en-US" sz="2400" dirty="0">
                <a:effectLst>
                  <a:outerShdw blurRad="50800" dist="38100" dir="2700000" algn="tl" rotWithShape="0">
                    <a:srgbClr val="000000">
                      <a:alpha val="43000"/>
                    </a:srgbClr>
                  </a:outerShdw>
                </a:effectLst>
              </a:rPr>
              <a:t>Genome analyses</a:t>
            </a:r>
          </a:p>
          <a:p>
            <a:r>
              <a:rPr lang="en-US" sz="2400" dirty="0">
                <a:effectLst>
                  <a:outerShdw blurRad="50800" dist="38100" dir="2700000" algn="tl" rotWithShape="0">
                    <a:srgbClr val="000000">
                      <a:alpha val="43000"/>
                    </a:srgbClr>
                  </a:outerShdw>
                </a:effectLst>
              </a:rPr>
              <a:t>	-modeling likelihood of gene pairings</a:t>
            </a:r>
          </a:p>
          <a:p>
            <a:r>
              <a:rPr lang="en-US" sz="2400" dirty="0">
                <a:effectLst>
                  <a:outerShdw blurRad="50800" dist="38100" dir="2700000" algn="tl" rotWithShape="0">
                    <a:srgbClr val="000000">
                      <a:alpha val="43000"/>
                    </a:srgbClr>
                  </a:outerShdw>
                </a:effectLst>
              </a:rPr>
              <a:t>						</a:t>
            </a:r>
          </a:p>
          <a:p>
            <a:endParaRPr lang="en-US" sz="2400" dirty="0">
              <a:effectLst>
                <a:outerShdw blurRad="50800" dist="38100" dir="2700000" algn="tl" rotWithShape="0">
                  <a:srgbClr val="000000">
                    <a:alpha val="43000"/>
                  </a:srgbClr>
                </a:outerShdw>
              </a:effectLst>
            </a:endParaRPr>
          </a:p>
          <a:p>
            <a:endParaRPr lang="en-US" sz="2400" dirty="0">
              <a:effectLst>
                <a:outerShdw blurRad="50800" dist="38100" dir="2700000" algn="tl" rotWithShape="0">
                  <a:srgbClr val="000000">
                    <a:alpha val="43000"/>
                  </a:srgbClr>
                </a:outerShdw>
              </a:effectLst>
            </a:endParaRPr>
          </a:p>
          <a:p>
            <a:endParaRPr lang="en-US" sz="2400" dirty="0">
              <a:effectLst>
                <a:outerShdw blurRad="50800" dist="38100" dir="2700000" algn="tl" rotWithShape="0">
                  <a:srgbClr val="000000">
                    <a:alpha val="43000"/>
                  </a:srgbClr>
                </a:outerShdw>
              </a:effectLst>
            </a:endParaRPr>
          </a:p>
          <a:p>
            <a:endParaRPr lang="en-US" sz="2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40215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177800"/>
            <a:ext cx="7442200" cy="646331"/>
          </a:xfrm>
          <a:prstGeom prst="rect">
            <a:avLst/>
          </a:prstGeom>
          <a:noFill/>
        </p:spPr>
        <p:txBody>
          <a:bodyPr wrap="square" rtlCol="0">
            <a:spAutoFit/>
          </a:bodyPr>
          <a:lstStyle/>
          <a:p>
            <a:r>
              <a:rPr lang="en-US" sz="3600" dirty="0" err="1">
                <a:solidFill>
                  <a:srgbClr val="EDD3B6"/>
                </a:solidFill>
                <a:effectLst>
                  <a:outerShdw blurRad="50800" dist="38100" dir="2700000" algn="tl" rotWithShape="0">
                    <a:srgbClr val="000000">
                      <a:alpha val="43000"/>
                    </a:srgbClr>
                  </a:outerShdw>
                </a:effectLst>
              </a:rPr>
              <a:t>Pharmacoeconomic</a:t>
            </a:r>
            <a:r>
              <a:rPr lang="en-US" sz="3600" dirty="0">
                <a:solidFill>
                  <a:srgbClr val="EDD3B6"/>
                </a:solidFill>
                <a:effectLst>
                  <a:outerShdw blurRad="50800" dist="38100" dir="2700000" algn="tl" rotWithShape="0">
                    <a:srgbClr val="000000">
                      <a:alpha val="43000"/>
                    </a:srgbClr>
                  </a:outerShdw>
                </a:effectLst>
              </a:rPr>
              <a:t> Meta-Analysis</a:t>
            </a:r>
          </a:p>
        </p:txBody>
      </p:sp>
      <p:sp>
        <p:nvSpPr>
          <p:cNvPr id="3" name="Rectangle 2"/>
          <p:cNvSpPr/>
          <p:nvPr/>
        </p:nvSpPr>
        <p:spPr>
          <a:xfrm>
            <a:off x="381000" y="873205"/>
            <a:ext cx="8521700" cy="923330"/>
          </a:xfrm>
          <a:prstGeom prst="rect">
            <a:avLst/>
          </a:prstGeom>
        </p:spPr>
        <p:txBody>
          <a:bodyPr wrap="square">
            <a:spAutoFit/>
          </a:bodyPr>
          <a:lstStyle/>
          <a:p>
            <a:r>
              <a:rPr lang="en-US" i="1" dirty="0">
                <a:solidFill>
                  <a:srgbClr val="FF9900"/>
                </a:solidFill>
              </a:rPr>
              <a:t>Effect of postmenopausal hormone replacement therapy on dental outcomes: systematic review of the literature and </a:t>
            </a:r>
            <a:r>
              <a:rPr lang="en-US" i="1" dirty="0" err="1">
                <a:solidFill>
                  <a:srgbClr val="FF9900"/>
                </a:solidFill>
              </a:rPr>
              <a:t>pharmacoeconomic</a:t>
            </a:r>
            <a:r>
              <a:rPr lang="en-US" i="1" dirty="0">
                <a:solidFill>
                  <a:srgbClr val="FF9900"/>
                </a:solidFill>
              </a:rPr>
              <a:t> analysis.</a:t>
            </a:r>
          </a:p>
          <a:p>
            <a:r>
              <a:rPr lang="en-US" sz="1600" dirty="0"/>
              <a:t>Allen IE, Monroe M, Connelly J, </a:t>
            </a:r>
            <a:r>
              <a:rPr lang="en-US" sz="1600" dirty="0" err="1"/>
              <a:t>Cintron</a:t>
            </a:r>
            <a:r>
              <a:rPr lang="en-US" sz="1600" dirty="0"/>
              <a:t> R, Ross SD. Managed Care Interface, 2000</a:t>
            </a:r>
          </a:p>
        </p:txBody>
      </p:sp>
      <p:pic>
        <p:nvPicPr>
          <p:cNvPr id="4" name="Picture 3" descr="Screen Shot 2015-04-27 at 6.0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739"/>
            <a:ext cx="5461000" cy="2456620"/>
          </a:xfrm>
          <a:prstGeom prst="rect">
            <a:avLst/>
          </a:prstGeom>
        </p:spPr>
      </p:pic>
      <p:pic>
        <p:nvPicPr>
          <p:cNvPr id="5" name="Picture 4" descr="Screen Shot 2015-04-27 at 6.03.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456" y="3898900"/>
            <a:ext cx="5630956" cy="2857500"/>
          </a:xfrm>
          <a:prstGeom prst="rect">
            <a:avLst/>
          </a:prstGeom>
        </p:spPr>
      </p:pic>
      <p:sp>
        <p:nvSpPr>
          <p:cNvPr id="6" name="Rectangle 5"/>
          <p:cNvSpPr/>
          <p:nvPr/>
        </p:nvSpPr>
        <p:spPr>
          <a:xfrm>
            <a:off x="5575300" y="2211507"/>
            <a:ext cx="3168950" cy="1200329"/>
          </a:xfrm>
          <a:prstGeom prst="rect">
            <a:avLst/>
          </a:prstGeom>
        </p:spPr>
        <p:txBody>
          <a:bodyPr wrap="square">
            <a:spAutoFit/>
          </a:bodyPr>
          <a:lstStyle/>
          <a:p>
            <a:r>
              <a:rPr lang="en-US" baseline="30000" dirty="0"/>
              <a:t>Overall, the annualized excess cost associated with these two dental outcomes in non-HRT users is estimated to be between $ 14,000 and $ 300,000 with a mean of $ 100,000 per thousand untreated postmenopausal women per year. </a:t>
            </a:r>
            <a:endParaRPr lang="en-US" dirty="0"/>
          </a:p>
        </p:txBody>
      </p:sp>
    </p:spTree>
    <p:extLst>
      <p:ext uri="{BB962C8B-B14F-4D97-AF65-F5344CB8AC3E}">
        <p14:creationId xmlns:p14="http://schemas.microsoft.com/office/powerpoint/2010/main" val="585296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lstStyle/>
          <a:p>
            <a:pPr algn="ctr"/>
            <a:r>
              <a:rPr lang="en-US" sz="3600" dirty="0">
                <a:solidFill>
                  <a:schemeClr val="accent6">
                    <a:lumMod val="40000"/>
                    <a:lumOff val="60000"/>
                  </a:schemeClr>
                </a:solidFill>
              </a:rPr>
              <a:t>What to do with zero events?</a:t>
            </a:r>
            <a:br>
              <a:rPr lang="en-US" sz="3600" dirty="0">
                <a:solidFill>
                  <a:schemeClr val="accent6">
                    <a:lumMod val="40000"/>
                    <a:lumOff val="60000"/>
                  </a:schemeClr>
                </a:solidFill>
              </a:rPr>
            </a:br>
            <a:br>
              <a:rPr lang="en-US" sz="800" dirty="0">
                <a:solidFill>
                  <a:schemeClr val="accent6">
                    <a:lumMod val="40000"/>
                    <a:lumOff val="60000"/>
                  </a:schemeClr>
                </a:solidFill>
              </a:rPr>
            </a:br>
            <a:r>
              <a:rPr lang="en-US" sz="2800" dirty="0" err="1">
                <a:solidFill>
                  <a:schemeClr val="accent6">
                    <a:lumMod val="40000"/>
                    <a:lumOff val="60000"/>
                  </a:schemeClr>
                </a:solidFill>
              </a:rPr>
              <a:t>Bracco</a:t>
            </a:r>
            <a:r>
              <a:rPr lang="en-US" sz="2800" dirty="0">
                <a:solidFill>
                  <a:schemeClr val="accent6">
                    <a:lumMod val="40000"/>
                    <a:lumOff val="60000"/>
                  </a:schemeClr>
                </a:solidFill>
              </a:rPr>
              <a:t> v. </a:t>
            </a:r>
            <a:r>
              <a:rPr lang="en-US" sz="2800" dirty="0" err="1">
                <a:solidFill>
                  <a:schemeClr val="accent6">
                    <a:lumMod val="40000"/>
                    <a:lumOff val="60000"/>
                  </a:schemeClr>
                </a:solidFill>
              </a:rPr>
              <a:t>Amersham</a:t>
            </a:r>
            <a:r>
              <a:rPr lang="en-US" sz="2800" dirty="0">
                <a:solidFill>
                  <a:schemeClr val="accent6">
                    <a:lumMod val="40000"/>
                    <a:lumOff val="60000"/>
                  </a:schemeClr>
                </a:solidFill>
              </a:rPr>
              <a:t> (X-Ray Contrast Media)</a:t>
            </a:r>
          </a:p>
        </p:txBody>
      </p:sp>
      <p:sp>
        <p:nvSpPr>
          <p:cNvPr id="3" name="Content Placeholder 2"/>
          <p:cNvSpPr>
            <a:spLocks noGrp="1"/>
          </p:cNvSpPr>
          <p:nvPr>
            <p:ph idx="1"/>
          </p:nvPr>
        </p:nvSpPr>
        <p:spPr>
          <a:xfrm>
            <a:off x="304800" y="1943100"/>
            <a:ext cx="8686800" cy="4457699"/>
          </a:xfrm>
        </p:spPr>
        <p:txBody>
          <a:bodyPr/>
          <a:lstStyle/>
          <a:p>
            <a:r>
              <a:rPr lang="en-US" sz="2400" dirty="0"/>
              <a:t>Dueling Marketing Claims each based on a meta-analysis</a:t>
            </a:r>
          </a:p>
          <a:p>
            <a:endParaRPr lang="en-US" sz="2400" dirty="0"/>
          </a:p>
          <a:p>
            <a:r>
              <a:rPr lang="en-US" sz="2400" dirty="0"/>
              <a:t>Re-analysis of both meta-analyses by each company</a:t>
            </a:r>
          </a:p>
          <a:p>
            <a:endParaRPr lang="en-US" sz="2400" dirty="0"/>
          </a:p>
          <a:p>
            <a:r>
              <a:rPr lang="en-US" sz="2400" dirty="0"/>
              <a:t>Most fun: Teaching the judge (she was an English major) about statistics, odds ratios, meta-analyses, and Bayes</a:t>
            </a:r>
          </a:p>
          <a:p>
            <a:endParaRPr lang="en-US" sz="2400" dirty="0"/>
          </a:p>
          <a:p>
            <a:r>
              <a:rPr lang="en-US" sz="2400" dirty="0"/>
              <a:t>STATA has two fixes here</a:t>
            </a:r>
          </a:p>
          <a:p>
            <a:pPr lvl="1"/>
            <a:r>
              <a:rPr lang="en-US" sz="2000" dirty="0"/>
              <a:t>Easy – adds 0.5 to each outcome using cc(.5)</a:t>
            </a:r>
          </a:p>
          <a:p>
            <a:pPr lvl="1"/>
            <a:r>
              <a:rPr lang="en-US" sz="2000" dirty="0"/>
              <a:t>Hard – imputes the missing data</a:t>
            </a:r>
          </a:p>
          <a:p>
            <a:endParaRPr lang="en-US" sz="2800" dirty="0"/>
          </a:p>
        </p:txBody>
      </p:sp>
    </p:spTree>
    <p:extLst>
      <p:ext uri="{BB962C8B-B14F-4D97-AF65-F5344CB8AC3E}">
        <p14:creationId xmlns:p14="http://schemas.microsoft.com/office/powerpoint/2010/main" val="1541291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D-McCulloug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15" y="1924447"/>
            <a:ext cx="6423685" cy="4323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7915" y="792540"/>
            <a:ext cx="8991600" cy="954107"/>
          </a:xfrm>
          <a:prstGeom prst="rect">
            <a:avLst/>
          </a:prstGeom>
          <a:noFill/>
        </p:spPr>
        <p:txBody>
          <a:bodyPr wrap="square" rtlCol="0">
            <a:spAutoFit/>
          </a:bodyPr>
          <a:lstStyle/>
          <a:p>
            <a:pPr algn="ctr"/>
            <a:r>
              <a:rPr lang="en-US" sz="2400" dirty="0">
                <a:solidFill>
                  <a:srgbClr val="FF9900"/>
                </a:solidFill>
                <a:effectLst>
                  <a:outerShdw blurRad="38100" dist="38100" dir="2700000" algn="tl">
                    <a:srgbClr val="000000">
                      <a:alpha val="43137"/>
                    </a:srgbClr>
                  </a:outerShdw>
                </a:effectLst>
              </a:rPr>
              <a:t>Renal Safety of </a:t>
            </a:r>
            <a:r>
              <a:rPr lang="en-US" sz="2400" dirty="0" err="1">
                <a:solidFill>
                  <a:srgbClr val="FF9900"/>
                </a:solidFill>
                <a:effectLst>
                  <a:outerShdw blurRad="38100" dist="38100" dir="2700000" algn="tl">
                    <a:srgbClr val="000000">
                      <a:alpha val="43137"/>
                    </a:srgbClr>
                  </a:outerShdw>
                </a:effectLst>
              </a:rPr>
              <a:t>Iodixanol</a:t>
            </a:r>
            <a:r>
              <a:rPr lang="en-US" sz="2400" dirty="0">
                <a:solidFill>
                  <a:srgbClr val="FF9900"/>
                </a:solidFill>
                <a:effectLst>
                  <a:outerShdw blurRad="38100" dist="38100" dir="2700000" algn="tl">
                    <a:srgbClr val="000000">
                      <a:alpha val="43137"/>
                    </a:srgbClr>
                  </a:outerShdw>
                </a:effectLst>
              </a:rPr>
              <a:t>(IOCM) v. </a:t>
            </a:r>
            <a:r>
              <a:rPr lang="en-US" sz="2400" dirty="0" err="1">
                <a:solidFill>
                  <a:srgbClr val="FF9900"/>
                </a:solidFill>
                <a:effectLst>
                  <a:outerShdw blurRad="38100" dist="38100" dir="2700000" algn="tl">
                    <a:srgbClr val="000000">
                      <a:alpha val="43137"/>
                    </a:srgbClr>
                  </a:outerShdw>
                </a:effectLst>
              </a:rPr>
              <a:t>Iopamidol</a:t>
            </a:r>
            <a:r>
              <a:rPr lang="en-US" sz="2400" dirty="0">
                <a:solidFill>
                  <a:srgbClr val="FF9900"/>
                </a:solidFill>
                <a:effectLst>
                  <a:outerShdw blurRad="38100" dist="38100" dir="2700000" algn="tl">
                    <a:srgbClr val="000000">
                      <a:alpha val="43137"/>
                    </a:srgbClr>
                  </a:outerShdw>
                </a:effectLst>
              </a:rPr>
              <a:t> (LOCM) on the incidence of Contrast Induced Nephropathy</a:t>
            </a:r>
          </a:p>
          <a:p>
            <a:endParaRPr lang="en-US" sz="800" dirty="0">
              <a:solidFill>
                <a:srgbClr val="FF9900"/>
              </a:solidFill>
              <a:effectLst>
                <a:outerShdw blurRad="38100" dist="38100" dir="2700000" algn="tl">
                  <a:srgbClr val="000000">
                    <a:alpha val="43137"/>
                  </a:srgbClr>
                </a:outerShdw>
              </a:effectLst>
            </a:endParaRPr>
          </a:p>
        </p:txBody>
      </p:sp>
      <p:sp>
        <p:nvSpPr>
          <p:cNvPr id="5" name="Title 1"/>
          <p:cNvSpPr>
            <a:spLocks noGrp="1"/>
          </p:cNvSpPr>
          <p:nvPr>
            <p:ph type="title"/>
          </p:nvPr>
        </p:nvSpPr>
        <p:spPr>
          <a:xfrm>
            <a:off x="228600" y="63500"/>
            <a:ext cx="8686800" cy="825500"/>
          </a:xfrm>
        </p:spPr>
        <p:txBody>
          <a:bodyPr/>
          <a:lstStyle/>
          <a:p>
            <a:pPr algn="ctr"/>
            <a:r>
              <a:rPr lang="en-US" sz="3600" dirty="0">
                <a:solidFill>
                  <a:schemeClr val="accent1">
                    <a:lumMod val="20000"/>
                    <a:lumOff val="80000"/>
                  </a:schemeClr>
                </a:solidFill>
              </a:rPr>
              <a:t>What to do with zero events?</a:t>
            </a:r>
            <a:br>
              <a:rPr lang="en-US" sz="3600" dirty="0">
                <a:solidFill>
                  <a:schemeClr val="accent1">
                    <a:lumMod val="20000"/>
                    <a:lumOff val="80000"/>
                  </a:schemeClr>
                </a:solidFill>
              </a:rPr>
            </a:br>
            <a:endParaRPr lang="en-US" sz="2800" dirty="0"/>
          </a:p>
        </p:txBody>
      </p:sp>
      <p:sp>
        <p:nvSpPr>
          <p:cNvPr id="2" name="TextBox 1"/>
          <p:cNvSpPr txBox="1"/>
          <p:nvPr/>
        </p:nvSpPr>
        <p:spPr>
          <a:xfrm>
            <a:off x="6588095" y="2273300"/>
            <a:ext cx="2327305" cy="2031325"/>
          </a:xfrm>
          <a:prstGeom prst="rect">
            <a:avLst/>
          </a:prstGeom>
          <a:noFill/>
        </p:spPr>
        <p:txBody>
          <a:bodyPr wrap="square" rtlCol="0">
            <a:spAutoFit/>
          </a:bodyPr>
          <a:lstStyle/>
          <a:p>
            <a:pPr marL="285750" indent="-285750">
              <a:buFont typeface="Arial"/>
              <a:buChar char="•"/>
            </a:pPr>
            <a:r>
              <a:rPr lang="en-US" dirty="0"/>
              <a:t>Fixed effects models</a:t>
            </a:r>
          </a:p>
          <a:p>
            <a:pPr marL="285750" indent="-285750">
              <a:buFont typeface="Arial"/>
              <a:buChar char="•"/>
            </a:pPr>
            <a:r>
              <a:rPr lang="en-US" dirty="0"/>
              <a:t>Per protocol analysis</a:t>
            </a:r>
          </a:p>
          <a:p>
            <a:pPr marL="285750" indent="-285750">
              <a:buFont typeface="Arial"/>
              <a:buChar char="•"/>
            </a:pPr>
            <a:r>
              <a:rPr lang="en-US" dirty="0"/>
              <a:t>Omits 6 studies with zero outcomes</a:t>
            </a:r>
          </a:p>
        </p:txBody>
      </p:sp>
    </p:spTree>
    <p:extLst>
      <p:ext uri="{BB962C8B-B14F-4D97-AF65-F5344CB8AC3E}">
        <p14:creationId xmlns:p14="http://schemas.microsoft.com/office/powerpoint/2010/main" val="2767804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McCullough_ze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 y="1038803"/>
            <a:ext cx="6609443" cy="4815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6100919"/>
            <a:ext cx="4267200" cy="504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6657975"/>
            <a:ext cx="5067300" cy="20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32657" y="187903"/>
            <a:ext cx="8686800" cy="825500"/>
          </a:xfrm>
        </p:spPr>
        <p:txBody>
          <a:bodyPr/>
          <a:lstStyle/>
          <a:p>
            <a:pPr algn="ctr"/>
            <a:r>
              <a:rPr lang="en-US" sz="3600" dirty="0">
                <a:solidFill>
                  <a:schemeClr val="accent1">
                    <a:lumMod val="20000"/>
                    <a:lumOff val="80000"/>
                  </a:schemeClr>
                </a:solidFill>
              </a:rPr>
              <a:t>What to do with zero events?</a:t>
            </a:r>
            <a:br>
              <a:rPr lang="en-US" sz="3600" dirty="0">
                <a:solidFill>
                  <a:schemeClr val="accent1">
                    <a:lumMod val="20000"/>
                    <a:lumOff val="80000"/>
                  </a:schemeClr>
                </a:solidFill>
              </a:rPr>
            </a:br>
            <a:endParaRPr lang="en-US" sz="2800" dirty="0"/>
          </a:p>
        </p:txBody>
      </p:sp>
      <p:sp>
        <p:nvSpPr>
          <p:cNvPr id="2" name="TextBox 1"/>
          <p:cNvSpPr txBox="1"/>
          <p:nvPr/>
        </p:nvSpPr>
        <p:spPr>
          <a:xfrm>
            <a:off x="6758214" y="1765300"/>
            <a:ext cx="1961243" cy="1754327"/>
          </a:xfrm>
          <a:prstGeom prst="rect">
            <a:avLst/>
          </a:prstGeom>
          <a:noFill/>
        </p:spPr>
        <p:txBody>
          <a:bodyPr wrap="square" rtlCol="0">
            <a:spAutoFit/>
          </a:bodyPr>
          <a:lstStyle/>
          <a:p>
            <a:r>
              <a:rPr lang="en-US" dirty="0"/>
              <a:t>Reanalysis using all the studies, intent-to-treat population, and random-effects models</a:t>
            </a:r>
          </a:p>
        </p:txBody>
      </p:sp>
    </p:spTree>
    <p:extLst>
      <p:ext uri="{BB962C8B-B14F-4D97-AF65-F5344CB8AC3E}">
        <p14:creationId xmlns:p14="http://schemas.microsoft.com/office/powerpoint/2010/main" val="3529456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863013" cy="4940300"/>
          </a:xfrm>
          <a:prstGeom prst="rect">
            <a:avLst/>
          </a:prstGeom>
          <a:noFill/>
          <a:ln w="9525">
            <a:solidFill>
              <a:srgbClr val="173F66"/>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6"/>
          <p:cNvSpPr>
            <a:spLocks noChangeArrowheads="1"/>
          </p:cNvSpPr>
          <p:nvPr/>
        </p:nvSpPr>
        <p:spPr bwMode="auto">
          <a:xfrm>
            <a:off x="4800600" y="4648200"/>
            <a:ext cx="4110038" cy="831850"/>
          </a:xfrm>
          <a:prstGeom prst="rect">
            <a:avLst/>
          </a:prstGeom>
          <a:solidFill>
            <a:schemeClr val="bg1"/>
          </a:solidFill>
          <a:ln w="9525">
            <a:solidFill>
              <a:srgbClr val="F3FDEB"/>
            </a:solidFill>
            <a:miter lim="800000"/>
            <a:headEnd/>
            <a:tailEnd/>
          </a:ln>
        </p:spPr>
        <p:txBody>
          <a:bodyPr wrap="none" lIns="92075" tIns="46038" rIns="92075" bIns="46038">
            <a:spAutoFit/>
          </a:bodyPr>
          <a:lstStyle/>
          <a:p>
            <a:r>
              <a:rPr lang="en-US" sz="2400" dirty="0">
                <a:solidFill>
                  <a:schemeClr val="tx1"/>
                </a:solidFill>
                <a:latin typeface="Times New Roman" charset="0"/>
              </a:rPr>
              <a:t>Look Fred, This seems to be the</a:t>
            </a:r>
          </a:p>
          <a:p>
            <a:r>
              <a:rPr lang="en-US" sz="2400" dirty="0">
                <a:solidFill>
                  <a:schemeClr val="tx1"/>
                </a:solidFill>
                <a:latin typeface="Times New Roman" charset="0"/>
              </a:rPr>
              <a:t>same thing…SUMMARIZED</a:t>
            </a:r>
          </a:p>
        </p:txBody>
      </p:sp>
    </p:spTree>
    <p:extLst>
      <p:ext uri="{BB962C8B-B14F-4D97-AF65-F5344CB8AC3E}">
        <p14:creationId xmlns:p14="http://schemas.microsoft.com/office/powerpoint/2010/main" val="2381816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219200"/>
            <a:ext cx="8138746" cy="4524315"/>
          </a:xfrm>
          <a:prstGeom prst="rect">
            <a:avLst/>
          </a:prstGeom>
        </p:spPr>
        <p:txBody>
          <a:bodyPr wrap="square">
            <a:spAutoFit/>
          </a:bodyPr>
          <a:lstStyle/>
          <a:p>
            <a:r>
              <a:rPr lang="en-US" sz="1200" dirty="0" err="1">
                <a:effectLst>
                  <a:outerShdw blurRad="50800" dist="38100" dir="2700000" algn="tl" rotWithShape="0">
                    <a:srgbClr val="000000">
                      <a:alpha val="43000"/>
                    </a:srgbClr>
                  </a:outerShdw>
                </a:effectLst>
              </a:rPr>
              <a:t>Aredia</a:t>
            </a:r>
            <a:r>
              <a:rPr lang="en-US" sz="1200" dirty="0">
                <a:effectLst>
                  <a:outerShdw blurRad="50800" dist="38100" dir="2700000" algn="tl" rotWithShape="0">
                    <a:srgbClr val="000000">
                      <a:alpha val="43000"/>
                    </a:srgbClr>
                  </a:outerShdw>
                </a:effectLst>
              </a:rPr>
              <a:t> – </a:t>
            </a:r>
            <a:r>
              <a:rPr lang="en-US" sz="1200" dirty="0" err="1">
                <a:effectLst>
                  <a:outerShdw blurRad="50800" dist="38100" dir="2700000" algn="tl" rotWithShape="0">
                    <a:srgbClr val="000000">
                      <a:alpha val="43000"/>
                    </a:srgbClr>
                  </a:outerShdw>
                </a:effectLst>
              </a:rPr>
              <a:t>Zometa</a:t>
            </a:r>
            <a:r>
              <a:rPr lang="en-US" sz="1200" dirty="0">
                <a:effectLst>
                  <a:outerShdw blurRad="50800" dist="38100" dir="2700000" algn="tl" rotWithShape="0">
                    <a:srgbClr val="000000">
                      <a:alpha val="43000"/>
                    </a:srgbClr>
                  </a:outerShdw>
                </a:effectLst>
              </a:rPr>
              <a:t> </a:t>
            </a:r>
            <a:r>
              <a:rPr lang="en-US" sz="1200" i="1" dirty="0">
                <a:effectLst>
                  <a:outerShdw blurRad="50800" dist="38100" dir="2700000" algn="tl" rotWithShape="0">
                    <a:srgbClr val="000000">
                      <a:alpha val="43000"/>
                    </a:srgbClr>
                  </a:outerShdw>
                </a:effectLst>
              </a:rPr>
              <a:t>Deutsch v. Novartis Pharm. </a:t>
            </a:r>
            <a:r>
              <a:rPr lang="en-US" sz="1200" dirty="0">
                <a:effectLst>
                  <a:outerShdw blurRad="50800" dist="38100" dir="2700000" algn="tl" rotWithShape="0">
                    <a:srgbClr val="000000">
                      <a:alpha val="43000"/>
                    </a:srgbClr>
                  </a:outerShdw>
                </a:effectLst>
              </a:rPr>
              <a:t>(E.D.N.Y. 2011)</a:t>
            </a:r>
          </a:p>
          <a:p>
            <a:r>
              <a:rPr lang="en-US" sz="1200" dirty="0">
                <a:effectLst>
                  <a:outerShdw blurRad="50800" dist="38100" dir="2700000" algn="tl" rotWithShape="0">
                    <a:srgbClr val="000000">
                      <a:alpha val="43000"/>
                    </a:srgbClr>
                  </a:outerShdw>
                </a:effectLst>
              </a:rPr>
              <a:t>Avandia </a:t>
            </a:r>
            <a:r>
              <a:rPr lang="en-US" sz="1200" i="1" dirty="0">
                <a:effectLst>
                  <a:outerShdw blurRad="50800" dist="38100" dir="2700000" algn="tl" rotWithShape="0">
                    <a:srgbClr val="000000">
                      <a:alpha val="43000"/>
                    </a:srgbClr>
                  </a:outerShdw>
                </a:effectLst>
              </a:rPr>
              <a:t>In re Avandia Marketing </a:t>
            </a:r>
            <a:r>
              <a:rPr lang="en-US" sz="1200" dirty="0">
                <a:effectLst>
                  <a:outerShdw blurRad="50800" dist="38100" dir="2700000" algn="tl" rotWithShape="0">
                    <a:srgbClr val="000000">
                      <a:alpha val="43000"/>
                    </a:srgbClr>
                  </a:outerShdw>
                </a:effectLst>
              </a:rPr>
              <a:t>(E.D. Pa. 2011)</a:t>
            </a:r>
          </a:p>
          <a:p>
            <a:r>
              <a:rPr lang="en-US" sz="1200" dirty="0" err="1">
                <a:effectLst>
                  <a:outerShdw blurRad="50800" dist="38100" dir="2700000" algn="tl" rotWithShape="0">
                    <a:srgbClr val="000000">
                      <a:alpha val="43000"/>
                    </a:srgbClr>
                  </a:outerShdw>
                </a:effectLst>
              </a:rPr>
              <a:t>Baycol</a:t>
            </a:r>
            <a:r>
              <a:rPr lang="en-US" sz="1200" dirty="0">
                <a:effectLst>
                  <a:outerShdw blurRad="50800" dist="38100" dir="2700000" algn="tl" rotWithShape="0">
                    <a:srgbClr val="000000">
                      <a:alpha val="43000"/>
                    </a:srgbClr>
                  </a:outerShdw>
                </a:effectLst>
              </a:rPr>
              <a:t> </a:t>
            </a:r>
            <a:r>
              <a:rPr lang="en-US" sz="1200" i="1" dirty="0">
                <a:effectLst>
                  <a:outerShdw blurRad="50800" dist="38100" dir="2700000" algn="tl" rotWithShape="0">
                    <a:srgbClr val="000000">
                      <a:alpha val="43000"/>
                    </a:srgbClr>
                  </a:outerShdw>
                </a:effectLst>
              </a:rPr>
              <a:t>In re </a:t>
            </a:r>
            <a:r>
              <a:rPr lang="en-US" sz="1200" i="1" dirty="0" err="1">
                <a:effectLst>
                  <a:outerShdw blurRad="50800" dist="38100" dir="2700000" algn="tl" rotWithShape="0">
                    <a:srgbClr val="000000">
                      <a:alpha val="43000"/>
                    </a:srgbClr>
                  </a:outerShdw>
                </a:effectLst>
              </a:rPr>
              <a:t>Baycol</a:t>
            </a:r>
            <a:r>
              <a:rPr lang="en-US" sz="1200" i="1" dirty="0">
                <a:effectLst>
                  <a:outerShdw blurRad="50800" dist="38100" dir="2700000" algn="tl" rotWithShape="0">
                    <a:srgbClr val="000000">
                      <a:alpha val="43000"/>
                    </a:srgbClr>
                  </a:outerShdw>
                </a:effectLst>
              </a:rPr>
              <a:t> Prods. </a:t>
            </a:r>
            <a:r>
              <a:rPr lang="en-US" sz="1200" dirty="0">
                <a:effectLst>
                  <a:outerShdw blurRad="50800" dist="38100" dir="2700000" algn="tl" rotWithShape="0">
                    <a:srgbClr val="000000">
                      <a:alpha val="43000"/>
                    </a:srgbClr>
                  </a:outerShdw>
                </a:effectLst>
              </a:rPr>
              <a:t>(D. Minn. 2007)</a:t>
            </a:r>
          </a:p>
          <a:p>
            <a:r>
              <a:rPr lang="en-US" sz="1200" dirty="0">
                <a:effectLst>
                  <a:outerShdw blurRad="50800" dist="38100" dir="2700000" algn="tl" rotWithShape="0">
                    <a:srgbClr val="000000">
                      <a:alpha val="43000"/>
                    </a:srgbClr>
                  </a:outerShdw>
                </a:effectLst>
              </a:rPr>
              <a:t>Benzodiazepine </a:t>
            </a:r>
            <a:r>
              <a:rPr lang="en-US" sz="1200" i="1" dirty="0" err="1">
                <a:effectLst>
                  <a:outerShdw blurRad="50800" dist="38100" dir="2700000" algn="tl" rotWithShape="0">
                    <a:srgbClr val="000000">
                      <a:alpha val="43000"/>
                    </a:srgbClr>
                  </a:outerShdw>
                </a:effectLst>
              </a:rPr>
              <a:t>Vinitski</a:t>
            </a:r>
            <a:r>
              <a:rPr lang="en-US" sz="1200" i="1" dirty="0">
                <a:effectLst>
                  <a:outerShdw blurRad="50800" dist="38100" dir="2700000" algn="tl" rotWithShape="0">
                    <a:srgbClr val="000000">
                      <a:alpha val="43000"/>
                    </a:srgbClr>
                  </a:outerShdw>
                </a:effectLst>
              </a:rPr>
              <a:t> v. Adler</a:t>
            </a:r>
            <a:r>
              <a:rPr lang="en-US" sz="1200" dirty="0">
                <a:effectLst>
                  <a:outerShdw blurRad="50800" dist="38100" dir="2700000" algn="tl" rotWithShape="0">
                    <a:srgbClr val="000000">
                      <a:alpha val="43000"/>
                    </a:srgbClr>
                  </a:outerShdw>
                </a:effectLst>
              </a:rPr>
              <a:t>, (</a:t>
            </a:r>
            <a:r>
              <a:rPr lang="en-US" sz="1200" dirty="0" err="1">
                <a:effectLst>
                  <a:outerShdw blurRad="50800" dist="38100" dir="2700000" algn="tl" rotWithShape="0">
                    <a:srgbClr val="000000">
                      <a:alpha val="43000"/>
                    </a:srgbClr>
                  </a:outerShdw>
                </a:effectLst>
              </a:rPr>
              <a:t>PhilaCt</a:t>
            </a:r>
            <a:r>
              <a:rPr lang="en-US" sz="1200" dirty="0">
                <a:effectLst>
                  <a:outerShdw blurRad="50800" dist="38100" dir="2700000" algn="tl" rotWithShape="0">
                    <a:srgbClr val="000000">
                      <a:alpha val="43000"/>
                    </a:srgbClr>
                  </a:outerShdw>
                </a:effectLst>
              </a:rPr>
              <a:t>. Common Pleas 2004)</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Celebrex – </a:t>
            </a:r>
            <a:r>
              <a:rPr lang="en-US" sz="1200" b="1" dirty="0" err="1">
                <a:solidFill>
                  <a:schemeClr val="accent2">
                    <a:lumMod val="60000"/>
                    <a:lumOff val="40000"/>
                  </a:schemeClr>
                </a:solidFill>
                <a:effectLst>
                  <a:outerShdw blurRad="50800" dist="38100" dir="2700000" algn="tl" rotWithShape="0">
                    <a:srgbClr val="000000">
                      <a:alpha val="43000"/>
                    </a:srgbClr>
                  </a:outerShdw>
                </a:effectLst>
              </a:rPr>
              <a:t>Bextra</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re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Bextra</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&amp; Celebrex Marketing </a:t>
            </a:r>
            <a:r>
              <a:rPr lang="en-US" sz="1200" dirty="0">
                <a:solidFill>
                  <a:schemeClr val="accent2">
                    <a:lumMod val="60000"/>
                    <a:lumOff val="40000"/>
                  </a:schemeClr>
                </a:solidFill>
                <a:effectLst>
                  <a:outerShdw blurRad="50800" dist="38100" dir="2700000" algn="tl" rotWithShape="0">
                    <a:srgbClr val="000000">
                      <a:alpha val="43000"/>
                    </a:srgbClr>
                  </a:outerShdw>
                </a:effectLst>
              </a:rPr>
              <a:t>(2007)</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E5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(anti-endotoxin monoclonal antibody for sepsis)</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a:t>
            </a:r>
            <a:r>
              <a:rPr lang="en-US" sz="1200" dirty="0">
                <a:solidFill>
                  <a:schemeClr val="accent2">
                    <a:lumMod val="60000"/>
                    <a:lumOff val="40000"/>
                  </a:schemeClr>
                </a:solidFill>
                <a:effectLst>
                  <a:outerShdw blurRad="50800" dist="38100" dir="2700000" algn="tl" rotWithShape="0">
                    <a:srgbClr val="000000">
                      <a:alpha val="43000"/>
                    </a:srgbClr>
                  </a:outerShdw>
                </a:effectLst>
              </a:rPr>
              <a:t>(1996)</a:t>
            </a:r>
          </a:p>
          <a:p>
            <a:r>
              <a:rPr lang="en-US" sz="1200" b="1" dirty="0" err="1">
                <a:solidFill>
                  <a:schemeClr val="accent2">
                    <a:lumMod val="60000"/>
                    <a:lumOff val="40000"/>
                  </a:schemeClr>
                </a:solidFill>
                <a:effectLst>
                  <a:outerShdw blurRad="50800" dist="38100" dir="2700000" algn="tl" rotWithShape="0">
                    <a:srgbClr val="000000">
                      <a:alpha val="43000"/>
                    </a:srgbClr>
                  </a:outerShdw>
                </a:effectLst>
              </a:rPr>
              <a:t>Fenfluramine</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Phentermine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re Diet Drugs Prod. </a:t>
            </a:r>
            <a:r>
              <a:rPr lang="en-US" sz="1200" dirty="0">
                <a:solidFill>
                  <a:schemeClr val="accent2">
                    <a:lumMod val="60000"/>
                    <a:lumOff val="40000"/>
                  </a:schemeClr>
                </a:solidFill>
                <a:effectLst>
                  <a:outerShdw blurRad="50800" dist="38100" dir="2700000" algn="tl" rotWithShape="0">
                    <a:srgbClr val="000000">
                      <a:alpha val="43000"/>
                    </a:srgbClr>
                  </a:outerShdw>
                </a:effectLst>
              </a:rPr>
              <a:t>(</a:t>
            </a:r>
            <a:r>
              <a:rPr lang="en-US" sz="1200" dirty="0" err="1">
                <a:solidFill>
                  <a:schemeClr val="accent2">
                    <a:lumMod val="60000"/>
                    <a:lumOff val="40000"/>
                  </a:schemeClr>
                </a:solidFill>
                <a:effectLst>
                  <a:outerShdw blurRad="50800" dist="38100" dir="2700000" algn="tl" rotWithShape="0">
                    <a:srgbClr val="000000">
                      <a:alpha val="43000"/>
                    </a:srgbClr>
                  </a:outerShdw>
                </a:effectLst>
              </a:rPr>
              <a:t>E.D.Pa</a:t>
            </a:r>
            <a:r>
              <a:rPr lang="en-US" sz="1200" dirty="0">
                <a:solidFill>
                  <a:schemeClr val="accent2">
                    <a:lumMod val="60000"/>
                    <a:lumOff val="40000"/>
                  </a:schemeClr>
                </a:solidFill>
                <a:effectLst>
                  <a:outerShdw blurRad="50800" dist="38100" dir="2700000" algn="tl" rotWithShape="0">
                    <a:srgbClr val="000000">
                      <a:alpha val="43000"/>
                    </a:srgbClr>
                  </a:outerShdw>
                </a:effectLst>
              </a:rPr>
              <a:t>. 2000)</a:t>
            </a:r>
          </a:p>
          <a:p>
            <a:r>
              <a:rPr lang="en-US" sz="1200" dirty="0">
                <a:effectLst>
                  <a:outerShdw blurRad="50800" dist="38100" dir="2700000" algn="tl" rotWithShape="0">
                    <a:srgbClr val="000000">
                      <a:alpha val="43000"/>
                    </a:srgbClr>
                  </a:outerShdw>
                </a:effectLst>
              </a:rPr>
              <a:t>Fosamax </a:t>
            </a:r>
            <a:r>
              <a:rPr lang="en-US" sz="1200" i="1" dirty="0">
                <a:effectLst>
                  <a:outerShdw blurRad="50800" dist="38100" dir="2700000" algn="tl" rotWithShape="0">
                    <a:srgbClr val="000000">
                      <a:alpha val="43000"/>
                    </a:srgbClr>
                  </a:outerShdw>
                </a:effectLst>
              </a:rPr>
              <a:t>In re Fosamax Prods. </a:t>
            </a:r>
            <a:r>
              <a:rPr lang="en-US" sz="1200" i="1" dirty="0" err="1">
                <a:effectLst>
                  <a:outerShdw blurRad="50800" dist="38100" dir="2700000" algn="tl" rotWithShape="0">
                    <a:srgbClr val="000000">
                      <a:alpha val="43000"/>
                    </a:srgbClr>
                  </a:outerShdw>
                </a:effectLst>
              </a:rPr>
              <a:t>Liab</a:t>
            </a:r>
            <a:r>
              <a:rPr lang="en-US" sz="1200" i="1" dirty="0">
                <a:effectLst>
                  <a:outerShdw blurRad="50800" dist="38100" dir="2700000" algn="tl" rotWithShape="0">
                    <a:srgbClr val="000000">
                      <a:alpha val="43000"/>
                    </a:srgbClr>
                  </a:outerShdw>
                </a:effectLst>
              </a:rPr>
              <a:t>. </a:t>
            </a:r>
            <a:r>
              <a:rPr lang="en-US" sz="1200" i="1" dirty="0" err="1">
                <a:effectLst>
                  <a:outerShdw blurRad="50800" dist="38100" dir="2700000" algn="tl" rotWithShape="0">
                    <a:srgbClr val="000000">
                      <a:alpha val="43000"/>
                    </a:srgbClr>
                  </a:outerShdw>
                </a:effectLst>
              </a:rPr>
              <a:t>Litig</a:t>
            </a:r>
            <a:r>
              <a:rPr lang="en-US" sz="1200" i="1" dirty="0">
                <a:effectLst>
                  <a:outerShdw blurRad="50800" dist="38100" dir="2700000" algn="tl" rotWithShape="0">
                    <a:srgbClr val="000000">
                      <a:alpha val="43000"/>
                    </a:srgbClr>
                  </a:outerShdw>
                </a:effectLst>
              </a:rPr>
              <a:t>.,</a:t>
            </a:r>
            <a:r>
              <a:rPr lang="en-US" sz="1200" dirty="0">
                <a:effectLst>
                  <a:outerShdw blurRad="50800" dist="38100" dir="2700000" algn="tl" rotWithShape="0">
                    <a:srgbClr val="000000">
                      <a:alpha val="43000"/>
                    </a:srgbClr>
                  </a:outerShdw>
                </a:effectLst>
              </a:rPr>
              <a:t> (S.D.N.Y. 2009)</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Gadolinium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re Gadolinium-Based Contrast Agents </a:t>
            </a:r>
            <a:r>
              <a:rPr lang="en-US" sz="1200" dirty="0">
                <a:solidFill>
                  <a:schemeClr val="accent2">
                    <a:lumMod val="60000"/>
                    <a:lumOff val="40000"/>
                  </a:schemeClr>
                </a:solidFill>
                <a:effectLst>
                  <a:outerShdw blurRad="50800" dist="38100" dir="2700000" algn="tl" rotWithShape="0">
                    <a:srgbClr val="000000">
                      <a:alpha val="43000"/>
                    </a:srgbClr>
                  </a:outerShdw>
                </a:effectLst>
              </a:rPr>
              <a:t>(N.D. Ohio 2010 and 2014)</a:t>
            </a:r>
          </a:p>
          <a:p>
            <a:r>
              <a:rPr lang="en-US" sz="1200" b="1" dirty="0" err="1">
                <a:solidFill>
                  <a:schemeClr val="accent2">
                    <a:lumMod val="60000"/>
                    <a:lumOff val="40000"/>
                  </a:schemeClr>
                </a:solidFill>
                <a:effectLst>
                  <a:outerShdw blurRad="50800" dist="38100" dir="2700000" algn="tl" rotWithShape="0">
                    <a:srgbClr val="000000">
                      <a:alpha val="43000"/>
                    </a:srgbClr>
                  </a:outerShdw>
                </a:effectLst>
              </a:rPr>
              <a:t>Hydroxycut</a:t>
            </a:r>
            <a:r>
              <a:rPr lang="en-US" sz="1200"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Bechler</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v.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MuscleTech</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(2003 &amp; 2006)</a:t>
            </a:r>
            <a:endParaRPr lang="en-US" sz="1200" dirty="0">
              <a:solidFill>
                <a:schemeClr val="accent2">
                  <a:lumMod val="60000"/>
                  <a:lumOff val="40000"/>
                </a:schemeClr>
              </a:solidFill>
              <a:effectLst>
                <a:outerShdw blurRad="50800" dist="38100" dir="2700000" algn="tl" rotWithShape="0">
                  <a:srgbClr val="000000">
                    <a:alpha val="43000"/>
                  </a:srgbClr>
                </a:outerShdw>
              </a:effectLst>
            </a:endParaRPr>
          </a:p>
          <a:p>
            <a:r>
              <a:rPr lang="en-US" sz="1200" dirty="0">
                <a:effectLst>
                  <a:outerShdw blurRad="50800" dist="38100" dir="2700000" algn="tl" rotWithShape="0">
                    <a:srgbClr val="000000">
                      <a:alpha val="43000"/>
                    </a:srgbClr>
                  </a:outerShdw>
                </a:effectLst>
              </a:rPr>
              <a:t>Neurontin </a:t>
            </a:r>
            <a:r>
              <a:rPr lang="en-US" sz="1200" i="1" dirty="0">
                <a:effectLst>
                  <a:outerShdw blurRad="50800" dist="38100" dir="2700000" algn="tl" rotWithShape="0">
                    <a:srgbClr val="000000">
                      <a:alpha val="43000"/>
                    </a:srgbClr>
                  </a:outerShdw>
                </a:effectLst>
              </a:rPr>
              <a:t>In re Neurontin Marketing, Sales Practices </a:t>
            </a:r>
            <a:r>
              <a:rPr lang="en-US" sz="1200" dirty="0">
                <a:effectLst>
                  <a:outerShdw blurRad="50800" dist="38100" dir="2700000" algn="tl" rotWithShape="0">
                    <a:srgbClr val="000000">
                      <a:alpha val="43000"/>
                    </a:srgbClr>
                  </a:outerShdw>
                </a:effectLst>
              </a:rPr>
              <a:t>(D. Mass. 2009)</a:t>
            </a:r>
          </a:p>
          <a:p>
            <a:r>
              <a:rPr lang="en-US" sz="1200" dirty="0">
                <a:effectLst>
                  <a:outerShdw blurRad="50800" dist="38100" dir="2700000" algn="tl" rotWithShape="0">
                    <a:srgbClr val="000000">
                      <a:alpha val="43000"/>
                    </a:srgbClr>
                  </a:outerShdw>
                </a:effectLst>
              </a:rPr>
              <a:t>Paxil (SSRI)</a:t>
            </a:r>
            <a:r>
              <a:rPr lang="en-US" sz="1200" i="1" dirty="0">
                <a:effectLst>
                  <a:outerShdw blurRad="50800" dist="38100" dir="2700000" algn="tl" rotWithShape="0">
                    <a:srgbClr val="000000">
                      <a:alpha val="43000"/>
                    </a:srgbClr>
                  </a:outerShdw>
                </a:effectLst>
              </a:rPr>
              <a:t> In Tucker v. </a:t>
            </a:r>
            <a:r>
              <a:rPr lang="en-US" sz="1200" i="1" dirty="0" err="1">
                <a:effectLst>
                  <a:outerShdw blurRad="50800" dist="38100" dir="2700000" algn="tl" rotWithShape="0">
                    <a:srgbClr val="000000">
                      <a:alpha val="43000"/>
                    </a:srgbClr>
                  </a:outerShdw>
                </a:effectLst>
              </a:rPr>
              <a:t>Smithkline</a:t>
            </a:r>
            <a:r>
              <a:rPr lang="en-US" sz="1200" i="1" dirty="0">
                <a:effectLst>
                  <a:outerShdw blurRad="50800" dist="38100" dir="2700000" algn="tl" rotWithShape="0">
                    <a:srgbClr val="000000">
                      <a:alpha val="43000"/>
                    </a:srgbClr>
                  </a:outerShdw>
                </a:effectLst>
              </a:rPr>
              <a:t> Beecham Corp</a:t>
            </a:r>
            <a:r>
              <a:rPr lang="en-US" sz="1200" dirty="0">
                <a:effectLst>
                  <a:outerShdw blurRad="50800" dist="38100" dir="2700000" algn="tl" rotWithShape="0">
                    <a:srgbClr val="000000">
                      <a:alpha val="43000"/>
                    </a:srgbClr>
                  </a:outerShdw>
                </a:effectLst>
              </a:rPr>
              <a:t> (</a:t>
            </a:r>
            <a:r>
              <a:rPr lang="en-US" sz="1200" dirty="0" err="1">
                <a:effectLst>
                  <a:outerShdw blurRad="50800" dist="38100" dir="2700000" algn="tl" rotWithShape="0">
                    <a:srgbClr val="000000">
                      <a:alpha val="43000"/>
                    </a:srgbClr>
                  </a:outerShdw>
                </a:effectLst>
              </a:rPr>
              <a:t>S.D.Ind</a:t>
            </a:r>
            <a:r>
              <a:rPr lang="en-US" sz="1200" dirty="0">
                <a:effectLst>
                  <a:outerShdw blurRad="50800" dist="38100" dir="2700000" algn="tl" rotWithShape="0">
                    <a:srgbClr val="000000">
                      <a:alpha val="43000"/>
                    </a:srgbClr>
                  </a:outerShdw>
                </a:effectLst>
              </a:rPr>
              <a:t>. 2010)</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Procrit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Amgen v.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OrthoBiotech</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a:t>
            </a:r>
            <a:r>
              <a:rPr lang="en-US" sz="1200" dirty="0">
                <a:solidFill>
                  <a:schemeClr val="accent2">
                    <a:lumMod val="60000"/>
                    <a:lumOff val="40000"/>
                  </a:schemeClr>
                </a:solidFill>
                <a:effectLst>
                  <a:outerShdw blurRad="50800" dist="38100" dir="2700000" algn="tl" rotWithShape="0">
                    <a:srgbClr val="000000">
                      <a:alpha val="43000"/>
                    </a:srgbClr>
                  </a:outerShdw>
                </a:effectLst>
              </a:rPr>
              <a:t>(2009)</a:t>
            </a:r>
          </a:p>
          <a:p>
            <a:r>
              <a:rPr lang="en-US" sz="1200" dirty="0">
                <a:effectLst>
                  <a:outerShdw blurRad="50800" dist="38100" dir="2700000" algn="tl" rotWithShape="0">
                    <a:srgbClr val="000000">
                      <a:alpha val="43000"/>
                    </a:srgbClr>
                  </a:outerShdw>
                </a:effectLst>
              </a:rPr>
              <a:t>Prozac (SSRI) </a:t>
            </a:r>
            <a:r>
              <a:rPr lang="en-US" sz="1200" i="1" dirty="0">
                <a:effectLst>
                  <a:outerShdw blurRad="50800" dist="38100" dir="2700000" algn="tl" rotWithShape="0">
                    <a:srgbClr val="000000">
                      <a:alpha val="43000"/>
                    </a:srgbClr>
                  </a:outerShdw>
                </a:effectLst>
              </a:rPr>
              <a:t>In</a:t>
            </a:r>
            <a:r>
              <a:rPr lang="en-US" sz="1200" dirty="0">
                <a:effectLst>
                  <a:outerShdw blurRad="50800" dist="38100" dir="2700000" algn="tl" rotWithShape="0">
                    <a:srgbClr val="000000">
                      <a:alpha val="43000"/>
                    </a:srgbClr>
                  </a:outerShdw>
                </a:effectLst>
              </a:rPr>
              <a:t> </a:t>
            </a:r>
            <a:r>
              <a:rPr lang="en-US" sz="1200" i="1" dirty="0" err="1">
                <a:effectLst>
                  <a:outerShdw blurRad="50800" dist="38100" dir="2700000" algn="tl" rotWithShape="0">
                    <a:srgbClr val="000000">
                      <a:alpha val="43000"/>
                    </a:srgbClr>
                  </a:outerShdw>
                </a:effectLst>
              </a:rPr>
              <a:t>Rimberg</a:t>
            </a:r>
            <a:r>
              <a:rPr lang="en-US" sz="1200" i="1" dirty="0">
                <a:effectLst>
                  <a:outerShdw blurRad="50800" dist="38100" dir="2700000" algn="tl" rotWithShape="0">
                    <a:srgbClr val="000000">
                      <a:alpha val="43000"/>
                    </a:srgbClr>
                  </a:outerShdw>
                </a:effectLst>
              </a:rPr>
              <a:t> v. Eli Lilly &amp; Co</a:t>
            </a:r>
            <a:r>
              <a:rPr lang="en-US" sz="1200" dirty="0">
                <a:effectLst>
                  <a:outerShdw blurRad="50800" dist="38100" dir="2700000" algn="tl" rotWithShape="0">
                    <a:srgbClr val="000000">
                      <a:alpha val="43000"/>
                    </a:srgbClr>
                  </a:outerShdw>
                </a:effectLst>
              </a:rPr>
              <a:t>. (2009)</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(RIAA)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A&amp;M Records, Inc. v. Napster, Inc., </a:t>
            </a:r>
            <a:r>
              <a:rPr lang="en-US" sz="1200" dirty="0">
                <a:solidFill>
                  <a:schemeClr val="accent2">
                    <a:lumMod val="60000"/>
                    <a:lumOff val="40000"/>
                  </a:schemeClr>
                </a:solidFill>
                <a:effectLst>
                  <a:outerShdw blurRad="50800" dist="38100" dir="2700000" algn="tl" rotWithShape="0">
                    <a:srgbClr val="000000">
                      <a:alpha val="43000"/>
                    </a:srgbClr>
                  </a:outerShdw>
                </a:effectLst>
              </a:rPr>
              <a:t>239 F.3d 1004 (2001, 2007)</a:t>
            </a:r>
          </a:p>
          <a:p>
            <a:r>
              <a:rPr lang="en-US" sz="1200" dirty="0">
                <a:effectLst>
                  <a:outerShdw blurRad="50800" dist="38100" dir="2700000" algn="tl" rotWithShape="0">
                    <a:srgbClr val="000000">
                      <a:alpha val="43000"/>
                    </a:srgbClr>
                  </a:outerShdw>
                </a:effectLst>
              </a:rPr>
              <a:t>Seroquel </a:t>
            </a:r>
            <a:r>
              <a:rPr lang="en-US" sz="1200" i="1" dirty="0">
                <a:effectLst>
                  <a:outerShdw blurRad="50800" dist="38100" dir="2700000" algn="tl" rotWithShape="0">
                    <a:srgbClr val="000000">
                      <a:alpha val="43000"/>
                    </a:srgbClr>
                  </a:outerShdw>
                </a:effectLst>
              </a:rPr>
              <a:t>In re Seroquel Products </a:t>
            </a:r>
            <a:r>
              <a:rPr lang="en-US" sz="1200" i="1" dirty="0" err="1">
                <a:effectLst>
                  <a:outerShdw blurRad="50800" dist="38100" dir="2700000" algn="tl" rotWithShape="0">
                    <a:srgbClr val="000000">
                      <a:alpha val="43000"/>
                    </a:srgbClr>
                  </a:outerShdw>
                </a:effectLst>
              </a:rPr>
              <a:t>Liab</a:t>
            </a:r>
            <a:r>
              <a:rPr lang="en-US" sz="1200" dirty="0">
                <a:effectLst>
                  <a:outerShdw blurRad="50800" dist="38100" dir="2700000" algn="tl" rotWithShape="0">
                    <a:srgbClr val="000000">
                      <a:alpha val="43000"/>
                    </a:srgbClr>
                  </a:outerShdw>
                </a:effectLst>
              </a:rPr>
              <a:t>. (M.D. Fla. 2009)</a:t>
            </a:r>
          </a:p>
          <a:p>
            <a:r>
              <a:rPr lang="en-US" sz="1200" dirty="0" err="1">
                <a:effectLst>
                  <a:outerShdw blurRad="50800" dist="38100" dir="2700000" algn="tl" rotWithShape="0">
                    <a:srgbClr val="000000">
                      <a:alpha val="43000"/>
                    </a:srgbClr>
                  </a:outerShdw>
                </a:effectLst>
              </a:rPr>
              <a:t>Thimerosal</a:t>
            </a:r>
            <a:r>
              <a:rPr lang="en-US" sz="1200" dirty="0">
                <a:effectLst>
                  <a:outerShdw blurRad="50800" dist="38100" dir="2700000" algn="tl" rotWithShape="0">
                    <a:srgbClr val="000000">
                      <a:alpha val="43000"/>
                    </a:srgbClr>
                  </a:outerShdw>
                </a:effectLst>
              </a:rPr>
              <a:t> – Vaccine </a:t>
            </a:r>
            <a:r>
              <a:rPr lang="en-US" sz="1200" i="1" dirty="0" err="1">
                <a:effectLst>
                  <a:outerShdw blurRad="50800" dist="38100" dir="2700000" algn="tl" rotWithShape="0">
                    <a:srgbClr val="000000">
                      <a:alpha val="43000"/>
                    </a:srgbClr>
                  </a:outerShdw>
                </a:effectLst>
              </a:rPr>
              <a:t>Salmond</a:t>
            </a:r>
            <a:r>
              <a:rPr lang="en-US" sz="1200" i="1" dirty="0">
                <a:effectLst>
                  <a:outerShdw blurRad="50800" dist="38100" dir="2700000" algn="tl" rotWithShape="0">
                    <a:srgbClr val="000000">
                      <a:alpha val="43000"/>
                    </a:srgbClr>
                  </a:outerShdw>
                </a:effectLst>
              </a:rPr>
              <a:t> v. </a:t>
            </a:r>
            <a:r>
              <a:rPr lang="en-US" sz="1200" i="1" dirty="0" err="1">
                <a:effectLst>
                  <a:outerShdw blurRad="50800" dist="38100" dir="2700000" algn="tl" rotWithShape="0">
                    <a:srgbClr val="000000">
                      <a:alpha val="43000"/>
                    </a:srgbClr>
                  </a:outerShdw>
                </a:effectLst>
              </a:rPr>
              <a:t>Sec’y</a:t>
            </a:r>
            <a:r>
              <a:rPr lang="en-US" sz="1200" i="1" dirty="0">
                <a:effectLst>
                  <a:outerShdw blurRad="50800" dist="38100" dir="2700000" algn="tl" rotWithShape="0">
                    <a:srgbClr val="000000">
                      <a:alpha val="43000"/>
                    </a:srgbClr>
                  </a:outerShdw>
                </a:effectLst>
              </a:rPr>
              <a:t> Dep’t of HHS</a:t>
            </a:r>
            <a:r>
              <a:rPr lang="en-US" sz="1200" dirty="0">
                <a:effectLst>
                  <a:outerShdw blurRad="50800" dist="38100" dir="2700000" algn="tl" rotWithShape="0">
                    <a:srgbClr val="000000">
                      <a:alpha val="43000"/>
                    </a:srgbClr>
                  </a:outerShdw>
                </a:effectLst>
              </a:rPr>
              <a:t>, (</a:t>
            </a:r>
            <a:r>
              <a:rPr lang="en-US" sz="1200" dirty="0" err="1">
                <a:effectLst>
                  <a:outerShdw blurRad="50800" dist="38100" dir="2700000" algn="tl" rotWithShape="0">
                    <a:srgbClr val="000000">
                      <a:alpha val="43000"/>
                    </a:srgbClr>
                  </a:outerShdw>
                </a:effectLst>
              </a:rPr>
              <a:t>Fed.Cl</a:t>
            </a:r>
            <a:r>
              <a:rPr lang="en-US" sz="1200" dirty="0">
                <a:effectLst>
                  <a:outerShdw blurRad="50800" dist="38100" dir="2700000" algn="tl" rotWithShape="0">
                    <a:srgbClr val="000000">
                      <a:alpha val="43000"/>
                    </a:srgbClr>
                  </a:outerShdw>
                </a:effectLst>
              </a:rPr>
              <a:t>. 1999)</a:t>
            </a:r>
          </a:p>
          <a:p>
            <a:r>
              <a:rPr lang="en-US" sz="1200" dirty="0" err="1">
                <a:effectLst>
                  <a:outerShdw blurRad="50800" dist="38100" dir="2700000" algn="tl" rotWithShape="0">
                    <a:srgbClr val="000000">
                      <a:alpha val="43000"/>
                    </a:srgbClr>
                  </a:outerShdw>
                </a:effectLst>
              </a:rPr>
              <a:t>Trasylol</a:t>
            </a:r>
            <a:r>
              <a:rPr lang="en-US" sz="1200" dirty="0">
                <a:effectLst>
                  <a:outerShdw blurRad="50800" dist="38100" dir="2700000" algn="tl" rotWithShape="0">
                    <a:srgbClr val="000000">
                      <a:alpha val="43000"/>
                    </a:srgbClr>
                  </a:outerShdw>
                </a:effectLst>
              </a:rPr>
              <a:t> </a:t>
            </a:r>
            <a:r>
              <a:rPr lang="en-US" sz="1200" i="1" dirty="0">
                <a:effectLst>
                  <a:outerShdw blurRad="50800" dist="38100" dir="2700000" algn="tl" rotWithShape="0">
                    <a:srgbClr val="000000">
                      <a:alpha val="43000"/>
                    </a:srgbClr>
                  </a:outerShdw>
                </a:effectLst>
              </a:rPr>
              <a:t>In re </a:t>
            </a:r>
            <a:r>
              <a:rPr lang="en-US" sz="1200" i="1" dirty="0" err="1">
                <a:effectLst>
                  <a:outerShdw blurRad="50800" dist="38100" dir="2700000" algn="tl" rotWithShape="0">
                    <a:srgbClr val="000000">
                      <a:alpha val="43000"/>
                    </a:srgbClr>
                  </a:outerShdw>
                </a:effectLst>
              </a:rPr>
              <a:t>Trasylol</a:t>
            </a:r>
            <a:r>
              <a:rPr lang="en-US" sz="1200" i="1" dirty="0">
                <a:effectLst>
                  <a:outerShdw blurRad="50800" dist="38100" dir="2700000" algn="tl" rotWithShape="0">
                    <a:srgbClr val="000000">
                      <a:alpha val="43000"/>
                    </a:srgbClr>
                  </a:outerShdw>
                </a:effectLst>
              </a:rPr>
              <a:t> Prods. </a:t>
            </a:r>
            <a:r>
              <a:rPr lang="en-US" sz="1200" i="1" dirty="0" err="1">
                <a:effectLst>
                  <a:outerShdw blurRad="50800" dist="38100" dir="2700000" algn="tl" rotWithShape="0">
                    <a:srgbClr val="000000">
                      <a:alpha val="43000"/>
                    </a:srgbClr>
                  </a:outerShdw>
                </a:effectLst>
              </a:rPr>
              <a:t>Liab</a:t>
            </a:r>
            <a:r>
              <a:rPr lang="en-US" sz="1200" i="1" dirty="0">
                <a:effectLst>
                  <a:outerShdw blurRad="50800" dist="38100" dir="2700000" algn="tl" rotWithShape="0">
                    <a:srgbClr val="000000">
                      <a:alpha val="43000"/>
                    </a:srgbClr>
                  </a:outerShdw>
                </a:effectLst>
              </a:rPr>
              <a:t>. </a:t>
            </a:r>
            <a:r>
              <a:rPr lang="en-US" sz="1200" i="1" dirty="0" err="1">
                <a:effectLst>
                  <a:outerShdw blurRad="50800" dist="38100" dir="2700000" algn="tl" rotWithShape="0">
                    <a:srgbClr val="000000">
                      <a:alpha val="43000"/>
                    </a:srgbClr>
                  </a:outerShdw>
                </a:effectLst>
              </a:rPr>
              <a:t>Litig</a:t>
            </a:r>
            <a:r>
              <a:rPr lang="en-US" sz="1200" dirty="0">
                <a:effectLst>
                  <a:outerShdw blurRad="50800" dist="38100" dir="2700000" algn="tl" rotWithShape="0">
                    <a:srgbClr val="000000">
                      <a:alpha val="43000"/>
                    </a:srgbClr>
                  </a:outerShdw>
                </a:effectLst>
              </a:rPr>
              <a:t>.,(S.D. Fla. 2010)</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Ultra Dawn</a:t>
            </a:r>
            <a:r>
              <a:rPr lang="en-US" sz="1200"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Proctor &amp; Gamble class action suit  </a:t>
            </a:r>
            <a:r>
              <a:rPr lang="en-US" sz="1200" dirty="0">
                <a:solidFill>
                  <a:schemeClr val="accent2">
                    <a:lumMod val="60000"/>
                    <a:lumOff val="40000"/>
                  </a:schemeClr>
                </a:solidFill>
                <a:effectLst>
                  <a:outerShdw blurRad="50800" dist="38100" dir="2700000" algn="tl" rotWithShape="0">
                    <a:srgbClr val="000000">
                      <a:alpha val="43000"/>
                    </a:srgbClr>
                  </a:outerShdw>
                </a:effectLst>
              </a:rPr>
              <a:t>(2002 and 2010)</a:t>
            </a:r>
          </a:p>
          <a:p>
            <a:r>
              <a:rPr lang="en-US" sz="1200" b="1" dirty="0" err="1">
                <a:solidFill>
                  <a:schemeClr val="accent2">
                    <a:lumMod val="60000"/>
                    <a:lumOff val="40000"/>
                  </a:schemeClr>
                </a:solidFill>
                <a:effectLst>
                  <a:outerShdw blurRad="50800" dist="38100" dir="2700000" algn="tl" rotWithShape="0">
                    <a:srgbClr val="000000">
                      <a:alpha val="43000"/>
                    </a:srgbClr>
                  </a:outerShdw>
                </a:effectLst>
              </a:rPr>
              <a:t>Vioxx</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Merck &amp; Co v. Ernst</a:t>
            </a:r>
            <a:r>
              <a:rPr lang="en-US" sz="1200" dirty="0">
                <a:solidFill>
                  <a:schemeClr val="accent2">
                    <a:lumMod val="60000"/>
                    <a:lumOff val="40000"/>
                  </a:schemeClr>
                </a:solidFill>
                <a:effectLst>
                  <a:outerShdw blurRad="50800" dist="38100" dir="2700000" algn="tl" rotWithShape="0">
                    <a:srgbClr val="000000">
                      <a:alpha val="43000"/>
                    </a:srgbClr>
                  </a:outerShdw>
                </a:effectLst>
              </a:rPr>
              <a:t>, (Tex. Ct. App. 2009) (Tex. 2011)</a:t>
            </a:r>
          </a:p>
          <a:p>
            <a:r>
              <a:rPr lang="en-US" sz="1200" b="1" dirty="0">
                <a:solidFill>
                  <a:schemeClr val="accent2">
                    <a:lumMod val="60000"/>
                    <a:lumOff val="40000"/>
                  </a:schemeClr>
                </a:solidFill>
                <a:effectLst>
                  <a:outerShdw blurRad="50800" dist="38100" dir="2700000" algn="tl" rotWithShape="0">
                    <a:srgbClr val="000000">
                      <a:alpha val="43000"/>
                    </a:srgbClr>
                  </a:outerShdw>
                </a:effectLst>
              </a:rPr>
              <a:t>X-Ray Contrast Media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Bracco</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v.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Amersham</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a:t>
            </a:r>
            <a:r>
              <a:rPr lang="en-US" sz="1200" dirty="0">
                <a:solidFill>
                  <a:schemeClr val="accent2">
                    <a:lumMod val="60000"/>
                    <a:lumOff val="40000"/>
                  </a:schemeClr>
                </a:solidFill>
                <a:effectLst>
                  <a:outerShdw blurRad="50800" dist="38100" dir="2700000" algn="tl" rotWithShape="0">
                    <a:srgbClr val="000000">
                      <a:alpha val="43000"/>
                    </a:srgbClr>
                  </a:outerShdw>
                </a:effectLst>
              </a:rPr>
              <a:t>(D.N.J. 2009, 2012)</a:t>
            </a:r>
          </a:p>
          <a:p>
            <a:r>
              <a:rPr lang="en-US" sz="1200" dirty="0">
                <a:effectLst>
                  <a:outerShdw blurRad="50800" dist="38100" dir="2700000" algn="tl" rotWithShape="0">
                    <a:srgbClr val="000000">
                      <a:alpha val="43000"/>
                    </a:srgbClr>
                  </a:outerShdw>
                </a:effectLst>
              </a:rPr>
              <a:t>Zoloft (SSRI) </a:t>
            </a:r>
            <a:r>
              <a:rPr lang="en-US" sz="1200" i="1" dirty="0">
                <a:effectLst>
                  <a:outerShdw blurRad="50800" dist="38100" dir="2700000" algn="tl" rotWithShape="0">
                    <a:srgbClr val="000000">
                      <a:alpha val="43000"/>
                    </a:srgbClr>
                  </a:outerShdw>
                </a:effectLst>
              </a:rPr>
              <a:t>Miller v. Pfizer, Inc.,</a:t>
            </a:r>
            <a:r>
              <a:rPr lang="en-US" sz="1200" dirty="0">
                <a:effectLst>
                  <a:outerShdw blurRad="50800" dist="38100" dir="2700000" algn="tl" rotWithShape="0">
                    <a:srgbClr val="000000">
                      <a:alpha val="43000"/>
                    </a:srgbClr>
                  </a:outerShdw>
                </a:effectLst>
              </a:rPr>
              <a:t>(10th Cir. 2004)</a:t>
            </a:r>
          </a:p>
          <a:p>
            <a:r>
              <a:rPr lang="en-US" sz="1200" dirty="0" err="1">
                <a:effectLst>
                  <a:outerShdw blurRad="50800" dist="38100" dir="2700000" algn="tl" rotWithShape="0">
                    <a:srgbClr val="000000">
                      <a:alpha val="43000"/>
                    </a:srgbClr>
                  </a:outerShdw>
                </a:effectLst>
              </a:rPr>
              <a:t>Zymar</a:t>
            </a:r>
            <a:r>
              <a:rPr lang="en-US" sz="1200" dirty="0">
                <a:effectLst>
                  <a:outerShdw blurRad="50800" dist="38100" dir="2700000" algn="tl" rotWithShape="0">
                    <a:srgbClr val="000000">
                      <a:alpha val="43000"/>
                    </a:srgbClr>
                  </a:outerShdw>
                </a:effectLst>
              </a:rPr>
              <a:t> </a:t>
            </a:r>
            <a:r>
              <a:rPr lang="en-US" sz="1200" i="1" dirty="0" err="1">
                <a:effectLst>
                  <a:outerShdw blurRad="50800" dist="38100" dir="2700000" algn="tl" rotWithShape="0">
                    <a:srgbClr val="000000">
                      <a:alpha val="43000"/>
                    </a:srgbClr>
                  </a:outerShdw>
                </a:effectLst>
              </a:rPr>
              <a:t>Senju</a:t>
            </a:r>
            <a:r>
              <a:rPr lang="en-US" sz="1200" i="1" dirty="0">
                <a:effectLst>
                  <a:outerShdw blurRad="50800" dist="38100" dir="2700000" algn="tl" rotWithShape="0">
                    <a:srgbClr val="000000">
                      <a:alpha val="43000"/>
                    </a:srgbClr>
                  </a:outerShdw>
                </a:effectLst>
              </a:rPr>
              <a:t> Pharmaceutical Co. Ltd. v. </a:t>
            </a:r>
            <a:r>
              <a:rPr lang="en-US" sz="1200" i="1" dirty="0" err="1">
                <a:effectLst>
                  <a:outerShdw blurRad="50800" dist="38100" dir="2700000" algn="tl" rotWithShape="0">
                    <a:srgbClr val="000000">
                      <a:alpha val="43000"/>
                    </a:srgbClr>
                  </a:outerShdw>
                </a:effectLst>
              </a:rPr>
              <a:t>Apotex</a:t>
            </a:r>
            <a:r>
              <a:rPr lang="en-US" sz="1200" i="1" dirty="0">
                <a:effectLst>
                  <a:outerShdw blurRad="50800" dist="38100" dir="2700000" algn="tl" rotWithShape="0">
                    <a:srgbClr val="000000">
                      <a:alpha val="43000"/>
                    </a:srgbClr>
                  </a:outerShdw>
                </a:effectLst>
              </a:rPr>
              <a:t> Inc</a:t>
            </a:r>
            <a:r>
              <a:rPr lang="en-US" sz="1200" dirty="0">
                <a:effectLst>
                  <a:outerShdw blurRad="50800" dist="38100" dir="2700000" algn="tl" rotWithShape="0">
                    <a:srgbClr val="000000">
                      <a:alpha val="43000"/>
                    </a:srgbClr>
                  </a:outerShdw>
                </a:effectLst>
              </a:rPr>
              <a:t>. (</a:t>
            </a:r>
            <a:r>
              <a:rPr lang="en-US" sz="1200" dirty="0" err="1">
                <a:effectLst>
                  <a:outerShdw blurRad="50800" dist="38100" dir="2700000" algn="tl" rotWithShape="0">
                    <a:srgbClr val="000000">
                      <a:alpha val="43000"/>
                    </a:srgbClr>
                  </a:outerShdw>
                </a:effectLst>
              </a:rPr>
              <a:t>D.Del</a:t>
            </a:r>
            <a:r>
              <a:rPr lang="en-US" sz="1200" dirty="0">
                <a:effectLst>
                  <a:outerShdw blurRad="50800" dist="38100" dir="2700000" algn="tl" rotWithShape="0">
                    <a:srgbClr val="000000">
                      <a:alpha val="43000"/>
                    </a:srgbClr>
                  </a:outerShdw>
                </a:effectLst>
              </a:rPr>
              <a:t>. 2011)</a:t>
            </a:r>
          </a:p>
          <a:p>
            <a:r>
              <a:rPr lang="en-US" sz="1200" b="1" dirty="0" err="1">
                <a:solidFill>
                  <a:schemeClr val="accent2">
                    <a:lumMod val="60000"/>
                    <a:lumOff val="40000"/>
                  </a:schemeClr>
                </a:solidFill>
                <a:effectLst>
                  <a:outerShdw blurRad="50800" dist="38100" dir="2700000" algn="tl" rotWithShape="0">
                    <a:srgbClr val="000000">
                      <a:alpha val="43000"/>
                    </a:srgbClr>
                  </a:outerShdw>
                </a:effectLst>
              </a:rPr>
              <a:t>Zyprexa</a:t>
            </a:r>
            <a:r>
              <a:rPr lang="en-US" sz="1200" b="1" dirty="0">
                <a:solidFill>
                  <a:schemeClr val="accent2">
                    <a:lumMod val="60000"/>
                    <a:lumOff val="40000"/>
                  </a:schemeClr>
                </a:solidFill>
                <a:effectLst>
                  <a:outerShdw blurRad="50800" dist="38100" dir="2700000" algn="tl" rotWithShape="0">
                    <a:srgbClr val="000000">
                      <a:alpha val="43000"/>
                    </a:srgbClr>
                  </a:outerShdw>
                </a:effectLst>
              </a:rPr>
              <a:t> </a:t>
            </a:r>
            <a:r>
              <a:rPr lang="en-US" sz="1200" i="1" dirty="0">
                <a:solidFill>
                  <a:schemeClr val="accent2">
                    <a:lumMod val="60000"/>
                    <a:lumOff val="40000"/>
                  </a:schemeClr>
                </a:solidFill>
                <a:effectLst>
                  <a:outerShdw blurRad="50800" dist="38100" dir="2700000" algn="tl" rotWithShape="0">
                    <a:srgbClr val="000000">
                      <a:alpha val="43000"/>
                    </a:srgbClr>
                  </a:outerShdw>
                </a:effectLst>
              </a:rPr>
              <a:t>In re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Zyprexa</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Products </a:t>
            </a:r>
            <a:r>
              <a:rPr lang="en-US" sz="1200" i="1" dirty="0" err="1">
                <a:solidFill>
                  <a:schemeClr val="accent2">
                    <a:lumMod val="60000"/>
                    <a:lumOff val="40000"/>
                  </a:schemeClr>
                </a:solidFill>
                <a:effectLst>
                  <a:outerShdw blurRad="50800" dist="38100" dir="2700000" algn="tl" rotWithShape="0">
                    <a:srgbClr val="000000">
                      <a:alpha val="43000"/>
                    </a:srgbClr>
                  </a:outerShdw>
                </a:effectLst>
              </a:rPr>
              <a:t>Liab</a:t>
            </a:r>
            <a:r>
              <a:rPr lang="en-US" sz="1200" i="1" dirty="0">
                <a:solidFill>
                  <a:schemeClr val="accent2">
                    <a:lumMod val="60000"/>
                    <a:lumOff val="40000"/>
                  </a:schemeClr>
                </a:solidFill>
                <a:effectLst>
                  <a:outerShdw blurRad="50800" dist="38100" dir="2700000" algn="tl" rotWithShape="0">
                    <a:srgbClr val="000000">
                      <a:alpha val="43000"/>
                    </a:srgbClr>
                  </a:outerShdw>
                </a:effectLst>
              </a:rPr>
              <a:t>. </a:t>
            </a:r>
            <a:r>
              <a:rPr lang="en-US" sz="1200" dirty="0">
                <a:solidFill>
                  <a:schemeClr val="accent2">
                    <a:lumMod val="60000"/>
                    <a:lumOff val="40000"/>
                  </a:schemeClr>
                </a:solidFill>
                <a:effectLst>
                  <a:outerShdw blurRad="50800" dist="38100" dir="2700000" algn="tl" rotWithShape="0">
                    <a:srgbClr val="000000">
                      <a:alpha val="43000"/>
                    </a:srgbClr>
                  </a:outerShdw>
                </a:effectLst>
              </a:rPr>
              <a:t>(E.D.N.Y. 2007)</a:t>
            </a:r>
          </a:p>
        </p:txBody>
      </p:sp>
      <p:sp>
        <p:nvSpPr>
          <p:cNvPr id="7" name="TextBox 6"/>
          <p:cNvSpPr txBox="1"/>
          <p:nvPr/>
        </p:nvSpPr>
        <p:spPr>
          <a:xfrm>
            <a:off x="381000" y="228600"/>
            <a:ext cx="8519746" cy="523220"/>
          </a:xfrm>
          <a:prstGeom prst="rect">
            <a:avLst/>
          </a:prstGeom>
          <a:noFill/>
        </p:spPr>
        <p:txBody>
          <a:bodyPr wrap="square" rtlCol="0">
            <a:spAutoFit/>
          </a:bodyPr>
          <a:lstStyle/>
          <a:p>
            <a:pPr algn="ctr"/>
            <a:r>
              <a:rPr lang="en-US" sz="2800" dirty="0">
                <a:solidFill>
                  <a:srgbClr val="EDD3B6"/>
                </a:solidFill>
                <a:effectLst>
                  <a:outerShdw blurRad="38100" dist="38100" dir="2700000" algn="tl">
                    <a:srgbClr val="000000">
                      <a:alpha val="43137"/>
                    </a:srgbClr>
                  </a:outerShdw>
                </a:effectLst>
                <a:latin typeface="+mj-lt"/>
              </a:rPr>
              <a:t>Using Meta-Analysis as a Primary Evidence Tool*</a:t>
            </a:r>
          </a:p>
        </p:txBody>
      </p:sp>
      <p:sp>
        <p:nvSpPr>
          <p:cNvPr id="2" name="TextBox 1"/>
          <p:cNvSpPr txBox="1"/>
          <p:nvPr/>
        </p:nvSpPr>
        <p:spPr>
          <a:xfrm>
            <a:off x="685800" y="6471753"/>
            <a:ext cx="1519016" cy="276999"/>
          </a:xfrm>
          <a:prstGeom prst="rect">
            <a:avLst/>
          </a:prstGeom>
          <a:noFill/>
        </p:spPr>
        <p:txBody>
          <a:bodyPr wrap="none" rtlCol="0">
            <a:spAutoFit/>
          </a:bodyPr>
          <a:lstStyle/>
          <a:p>
            <a:r>
              <a:rPr lang="en-US" sz="1200" dirty="0">
                <a:solidFill>
                  <a:schemeClr val="accent2">
                    <a:lumMod val="60000"/>
                    <a:lumOff val="40000"/>
                  </a:schemeClr>
                </a:solidFill>
                <a:effectLst>
                  <a:outerShdw blurRad="50800" dist="38100" dir="2700000" algn="tl" rotWithShape="0">
                    <a:srgbClr val="000000">
                      <a:alpha val="43000"/>
                    </a:srgbClr>
                  </a:outerShdw>
                </a:effectLst>
              </a:rPr>
              <a:t>*Cases I worked on</a:t>
            </a:r>
          </a:p>
        </p:txBody>
      </p:sp>
    </p:spTree>
    <p:extLst>
      <p:ext uri="{BB962C8B-B14F-4D97-AF65-F5344CB8AC3E}">
        <p14:creationId xmlns:p14="http://schemas.microsoft.com/office/powerpoint/2010/main" val="3384071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dirty="0">
                <a:solidFill>
                  <a:srgbClr val="EDD3B6"/>
                </a:solidFill>
              </a:rPr>
              <a:t>Does Ultra Dawn Live Up to Its Name?</a:t>
            </a:r>
          </a:p>
        </p:txBody>
      </p:sp>
      <p:sp>
        <p:nvSpPr>
          <p:cNvPr id="3" name="Content Placeholder 2"/>
          <p:cNvSpPr>
            <a:spLocks noGrp="1"/>
          </p:cNvSpPr>
          <p:nvPr>
            <p:ph idx="1"/>
          </p:nvPr>
        </p:nvSpPr>
        <p:spPr>
          <a:xfrm>
            <a:off x="533400" y="1371600"/>
            <a:ext cx="8153400" cy="4114800"/>
          </a:xfrm>
        </p:spPr>
        <p:txBody>
          <a:bodyPr/>
          <a:lstStyle/>
          <a:p>
            <a:r>
              <a:rPr lang="en-US" sz="2000" dirty="0">
                <a:effectLst>
                  <a:outerShdw blurRad="38100" dist="38100" dir="2700000" algn="tl">
                    <a:srgbClr val="000000">
                      <a:alpha val="43137"/>
                    </a:srgbClr>
                  </a:outerShdw>
                </a:effectLst>
              </a:rPr>
              <a:t>Consumer Reports that Ultra Dawn may not be a ‘significant’ improvement over regular Dawn</a:t>
            </a:r>
          </a:p>
          <a:p>
            <a:pPr lvl="1"/>
            <a:r>
              <a:rPr lang="en-US" sz="1600" dirty="0">
                <a:effectLst>
                  <a:outerShdw blurRad="38100" dist="38100" dir="2700000" algn="tl">
                    <a:srgbClr val="000000">
                      <a:alpha val="43137"/>
                    </a:srgbClr>
                  </a:outerShdw>
                </a:effectLst>
              </a:rPr>
              <a:t>CR policy is that it does not release its experimental results or design or the tests it performs</a:t>
            </a:r>
          </a:p>
          <a:p>
            <a:pPr lvl="1"/>
            <a:r>
              <a:rPr lang="en-US" sz="1600" dirty="0">
                <a:effectLst>
                  <a:outerShdw blurRad="38100" dist="38100" dir="2700000" algn="tl">
                    <a:srgbClr val="000000">
                      <a:alpha val="43137"/>
                    </a:srgbClr>
                  </a:outerShdw>
                </a:effectLst>
              </a:rPr>
              <a:t>What does ‘significant’ mean?</a:t>
            </a:r>
          </a:p>
          <a:p>
            <a:r>
              <a:rPr lang="en-US" sz="2000" dirty="0">
                <a:effectLst>
                  <a:outerShdw blurRad="38100" dist="38100" dir="2700000" algn="tl">
                    <a:srgbClr val="000000">
                      <a:alpha val="43137"/>
                    </a:srgbClr>
                  </a:outerShdw>
                </a:effectLst>
              </a:rPr>
              <a:t>Law firm in California files a class action suit to reimburse users of Ultra Dawn for the difference in price</a:t>
            </a:r>
          </a:p>
          <a:p>
            <a:r>
              <a:rPr lang="en-US" sz="2000" dirty="0">
                <a:effectLst>
                  <a:outerShdw blurRad="38100" dist="38100" dir="2700000" algn="tl">
                    <a:srgbClr val="000000">
                      <a:alpha val="43137"/>
                    </a:srgbClr>
                  </a:outerShdw>
                </a:effectLst>
              </a:rPr>
              <a:t>Proctor &amp; Gamble law firm hires </a:t>
            </a:r>
            <a:r>
              <a:rPr lang="en-US" sz="2000" dirty="0" err="1">
                <a:effectLst>
                  <a:outerShdw blurRad="38100" dist="38100" dir="2700000" algn="tl">
                    <a:srgbClr val="000000">
                      <a:alpha val="43137"/>
                    </a:srgbClr>
                  </a:outerShdw>
                </a:effectLst>
              </a:rPr>
              <a:t>MetaWorks</a:t>
            </a:r>
            <a:r>
              <a:rPr lang="en-US" sz="2000" dirty="0">
                <a:effectLst>
                  <a:outerShdw blurRad="38100" dist="38100" dir="2700000" algn="tl">
                    <a:srgbClr val="000000">
                      <a:alpha val="43137"/>
                    </a:srgbClr>
                  </a:outerShdw>
                </a:effectLst>
              </a:rPr>
              <a:t> to reproduce P&amp;G’s analysis and also produce a meta-analysis of all the (internal) trials comparing Ultra Dawn to regular Dawn</a:t>
            </a:r>
          </a:p>
          <a:p>
            <a:r>
              <a:rPr lang="en-US" sz="2000" dirty="0">
                <a:effectLst>
                  <a:outerShdw blurRad="38100" dist="38100" dir="2700000" algn="tl">
                    <a:srgbClr val="000000">
                      <a:alpha val="43137"/>
                    </a:srgbClr>
                  </a:outerShdw>
                </a:effectLst>
              </a:rPr>
              <a:t>Exhaustive internal protocol of analyses but only select pertinent information given to Ingram </a:t>
            </a:r>
            <a:r>
              <a:rPr lang="en-US" sz="2000" dirty="0" err="1">
                <a:effectLst>
                  <a:outerShdw blurRad="38100" dist="38100" dir="2700000" algn="tl">
                    <a:srgbClr val="000000">
                      <a:alpha val="43137"/>
                    </a:srgbClr>
                  </a:outerShdw>
                </a:effectLst>
              </a:rPr>
              <a:t>Olkin</a:t>
            </a:r>
            <a:r>
              <a:rPr lang="en-US" sz="2000" dirty="0">
                <a:effectLst>
                  <a:outerShdw blurRad="38100" dist="38100" dir="2700000" algn="tl">
                    <a:srgbClr val="000000">
                      <a:alpha val="43137"/>
                    </a:srgbClr>
                  </a:outerShdw>
                </a:effectLst>
              </a:rPr>
              <a:t> from Stanford, who will testify for P&amp;G</a:t>
            </a:r>
          </a:p>
          <a:p>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6983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7813"/>
            <a:ext cx="8915400" cy="1017587"/>
          </a:xfrm>
        </p:spPr>
        <p:txBody>
          <a:bodyPr/>
          <a:lstStyle/>
          <a:p>
            <a:r>
              <a:rPr lang="en-US" sz="3200" dirty="0">
                <a:solidFill>
                  <a:srgbClr val="EDD3B6"/>
                </a:solidFill>
              </a:rPr>
              <a:t>Overall Summary Provided to Ingram &amp; to P&amp;G</a:t>
            </a:r>
          </a:p>
        </p:txBody>
      </p:sp>
      <p:sp>
        <p:nvSpPr>
          <p:cNvPr id="4" name="Rectangle 3"/>
          <p:cNvSpPr/>
          <p:nvPr/>
        </p:nvSpPr>
        <p:spPr>
          <a:xfrm>
            <a:off x="228600" y="1371600"/>
            <a:ext cx="8534400" cy="3570208"/>
          </a:xfrm>
          <a:prstGeom prst="rect">
            <a:avLst/>
          </a:prstGeom>
        </p:spPr>
        <p:txBody>
          <a:bodyPr wrap="square">
            <a:spAutoFit/>
          </a:bodyPr>
          <a:lstStyle/>
          <a:p>
            <a:pPr marL="285750" lvl="0" indent="-285750">
              <a:buFont typeface="Arial" pitchFamily="34" charset="0"/>
              <a:buChar char="•"/>
            </a:pPr>
            <a:r>
              <a:rPr lang="en-US" dirty="0">
                <a:effectLst>
                  <a:outerShdw blurRad="38100" dist="38100" dir="2700000" algn="tl">
                    <a:srgbClr val="000000">
                      <a:alpha val="43137"/>
                    </a:srgbClr>
                  </a:outerShdw>
                </a:effectLst>
              </a:rPr>
              <a:t>All the experiments carried out by Procter &amp; Gamble comparing Ultra Dawn to Standard Dawn  were reviewed.  The test procedures and statistical methodologies used to establish the superiority of Ultra Dawn vs. Standard Dawn were statistically rigorous. Over 300 experiments were done.</a:t>
            </a:r>
          </a:p>
          <a:p>
            <a:pPr marL="285750" lvl="0" indent="-285750">
              <a:buFont typeface="Arial" pitchFamily="34" charset="0"/>
              <a:buChar char="•"/>
            </a:pPr>
            <a:r>
              <a:rPr lang="en-US" dirty="0">
                <a:effectLst>
                  <a:outerShdw blurRad="38100" dist="38100" dir="2700000" algn="tl">
                    <a:srgbClr val="000000">
                      <a:alpha val="43137"/>
                    </a:srgbClr>
                  </a:outerShdw>
                </a:effectLst>
              </a:rPr>
              <a:t>All the statistical analyses were replicated with increase in fat dissolved as the primary outcome. </a:t>
            </a:r>
          </a:p>
          <a:p>
            <a:pPr marL="285750" lvl="0" indent="-285750">
              <a:buFont typeface="Arial" pitchFamily="34" charset="0"/>
              <a:buChar char="•"/>
            </a:pPr>
            <a:r>
              <a:rPr lang="en-US" dirty="0">
                <a:effectLst>
                  <a:outerShdw blurRad="38100" dist="38100" dir="2700000" algn="tl">
                    <a:srgbClr val="000000">
                      <a:alpha val="43137"/>
                    </a:srgbClr>
                  </a:outerShdw>
                </a:effectLst>
              </a:rPr>
              <a:t>Meta-analyses performed of the experiments conducted by Procter &amp; Gamble comparing Ultra Dawn with Standard Dawn. </a:t>
            </a:r>
          </a:p>
          <a:p>
            <a:pPr marL="285750" lvl="0" indent="-285750">
              <a:buFont typeface="Arial" pitchFamily="34" charset="0"/>
              <a:buChar char="•"/>
            </a:pPr>
            <a:r>
              <a:rPr lang="en-US" dirty="0">
                <a:effectLst>
                  <a:outerShdw blurRad="38100" dist="38100" dir="2700000" algn="tl">
                    <a:srgbClr val="000000">
                      <a:alpha val="43137"/>
                    </a:srgbClr>
                  </a:outerShdw>
                </a:effectLst>
              </a:rPr>
              <a:t>Meta-analysis showed the superiority of Ultra Dawn vs. Standard Dawn. </a:t>
            </a:r>
          </a:p>
          <a:p>
            <a:endParaRPr lang="en-US" sz="1600"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r>
              <a:rPr lang="en-US" sz="1600" dirty="0">
                <a:effectLst>
                  <a:outerShdw blurRad="38100" dist="38100" dir="2700000" algn="tl">
                    <a:srgbClr val="000000">
                      <a:alpha val="43137"/>
                    </a:srgbClr>
                  </a:outerShdw>
                </a:effectLst>
              </a:rPr>
              <a:t>	</a:t>
            </a:r>
            <a:r>
              <a:rPr lang="en-US" sz="1600" dirty="0">
                <a:ln>
                  <a:solidFill>
                    <a:schemeClr val="tx1"/>
                  </a:solidFill>
                </a:ln>
                <a:effectLst>
                  <a:outerShdw blurRad="38100" dist="38100" dir="2700000" algn="tl">
                    <a:srgbClr val="000000">
                      <a:alpha val="43137"/>
                    </a:srgbClr>
                  </a:outerShdw>
                </a:effectLst>
              </a:rPr>
              <a:t>Effect Size	95% Confidence Interval	Significance Level</a:t>
            </a:r>
          </a:p>
          <a:p>
            <a:r>
              <a:rPr lang="en-US" sz="1600" dirty="0">
                <a:ln>
                  <a:solidFill>
                    <a:schemeClr val="tx1"/>
                  </a:solidFill>
                </a:ln>
                <a:effectLst>
                  <a:outerShdw blurRad="38100" dist="38100" dir="2700000" algn="tl">
                    <a:srgbClr val="000000">
                      <a:alpha val="43137"/>
                    </a:srgbClr>
                  </a:outerShdw>
                </a:effectLst>
              </a:rPr>
              <a:t>	0.85</a:t>
            </a:r>
            <a:r>
              <a:rPr lang="en-US" sz="1600" baseline="30000" dirty="0">
                <a:ln>
                  <a:solidFill>
                    <a:schemeClr val="tx1"/>
                  </a:solidFill>
                </a:ln>
                <a:effectLst>
                  <a:outerShdw blurRad="38100" dist="38100" dir="2700000" algn="tl">
                    <a:srgbClr val="000000">
                      <a:alpha val="43137"/>
                    </a:srgbClr>
                  </a:outerShdw>
                </a:effectLst>
              </a:rPr>
              <a:t>&amp;</a:t>
            </a:r>
            <a:r>
              <a:rPr lang="en-US" sz="1600" dirty="0">
                <a:ln>
                  <a:solidFill>
                    <a:schemeClr val="tx1"/>
                  </a:solidFill>
                </a:ln>
                <a:effectLst>
                  <a:outerShdw blurRad="38100" dist="38100" dir="2700000" algn="tl">
                    <a:srgbClr val="000000">
                      <a:alpha val="43137"/>
                    </a:srgbClr>
                  </a:outerShdw>
                </a:effectLst>
              </a:rPr>
              <a:t>		      [0.65 to 1.06]		      p &lt; 0.001</a:t>
            </a:r>
          </a:p>
        </p:txBody>
      </p:sp>
      <p:sp>
        <p:nvSpPr>
          <p:cNvPr id="5" name="TextBox 4"/>
          <p:cNvSpPr txBox="1"/>
          <p:nvPr/>
        </p:nvSpPr>
        <p:spPr>
          <a:xfrm>
            <a:off x="381000" y="6477000"/>
            <a:ext cx="3894656" cy="276999"/>
          </a:xfrm>
          <a:prstGeom prst="rect">
            <a:avLst/>
          </a:prstGeom>
          <a:noFill/>
        </p:spPr>
        <p:txBody>
          <a:bodyPr wrap="none" rtlCol="0">
            <a:spAutoFit/>
          </a:bodyPr>
          <a:lstStyle/>
          <a:p>
            <a:r>
              <a:rPr lang="en-US" sz="1200" dirty="0"/>
              <a:t>*Ultra Dawn  **Regular Dawn  </a:t>
            </a:r>
            <a:r>
              <a:rPr lang="en-US" sz="1200" baseline="30000" dirty="0"/>
              <a:t>&amp;</a:t>
            </a:r>
            <a:r>
              <a:rPr lang="en-US" sz="1200" dirty="0"/>
              <a:t>in favor of Ultra Dawn</a:t>
            </a:r>
          </a:p>
        </p:txBody>
      </p:sp>
      <p:sp>
        <p:nvSpPr>
          <p:cNvPr id="6" name="TextBox 5"/>
          <p:cNvSpPr txBox="1"/>
          <p:nvPr/>
        </p:nvSpPr>
        <p:spPr>
          <a:xfrm>
            <a:off x="669202" y="5257800"/>
            <a:ext cx="7571828" cy="830997"/>
          </a:xfrm>
          <a:prstGeom prst="rect">
            <a:avLst/>
          </a:prstGeom>
          <a:noFill/>
        </p:spPr>
        <p:txBody>
          <a:bodyPr wrap="square" rtlCol="0">
            <a:spAutoFit/>
          </a:bodyPr>
          <a:lstStyle/>
          <a:p>
            <a:r>
              <a:rPr lang="en-US" sz="2400" i="1" dirty="0">
                <a:solidFill>
                  <a:schemeClr val="accent2">
                    <a:lumMod val="60000"/>
                    <a:lumOff val="40000"/>
                  </a:schemeClr>
                </a:solidFill>
              </a:rPr>
              <a:t>What type of meta-analysis model is appropriate? What was the outcome of the lawsuit?</a:t>
            </a:r>
          </a:p>
        </p:txBody>
      </p:sp>
    </p:spTree>
    <p:extLst>
      <p:ext uri="{BB962C8B-B14F-4D97-AF65-F5344CB8AC3E}">
        <p14:creationId xmlns:p14="http://schemas.microsoft.com/office/powerpoint/2010/main" val="209837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7813"/>
            <a:ext cx="8915400" cy="941387"/>
          </a:xfrm>
        </p:spPr>
        <p:txBody>
          <a:bodyPr/>
          <a:lstStyle/>
          <a:p>
            <a:r>
              <a:rPr lang="en-US" sz="3200" dirty="0">
                <a:solidFill>
                  <a:srgbClr val="EDD3B6"/>
                </a:solidFill>
              </a:rPr>
              <a:t>Safety of Ephedrine Weight Loss Supplements</a:t>
            </a:r>
          </a:p>
        </p:txBody>
      </p:sp>
      <p:sp>
        <p:nvSpPr>
          <p:cNvPr id="3" name="Content Placeholder 2"/>
          <p:cNvSpPr>
            <a:spLocks noGrp="1"/>
          </p:cNvSpPr>
          <p:nvPr>
            <p:ph idx="1"/>
          </p:nvPr>
        </p:nvSpPr>
        <p:spPr>
          <a:xfrm>
            <a:off x="304800" y="1371600"/>
            <a:ext cx="8534400" cy="4530725"/>
          </a:xfrm>
        </p:spPr>
        <p:txBody>
          <a:bodyPr/>
          <a:lstStyle/>
          <a:p>
            <a:pPr>
              <a:buFont typeface="Arial"/>
              <a:buChar char="•"/>
            </a:pPr>
            <a:r>
              <a:rPr lang="en-US" sz="2000" dirty="0">
                <a:effectLst>
                  <a:outerShdw blurRad="38100" dist="38100" dir="2700000" algn="tl">
                    <a:srgbClr val="000000">
                      <a:alpha val="43137"/>
                    </a:srgbClr>
                  </a:outerShdw>
                </a:effectLst>
              </a:rPr>
              <a:t>Class action suits after deaths linked to ephedrine and FDA issuing new regulations for the supplement</a:t>
            </a:r>
          </a:p>
          <a:p>
            <a:pPr>
              <a:buFont typeface="Arial"/>
              <a:buChar char="•"/>
            </a:pPr>
            <a:endParaRPr lang="en-US" sz="2000" cap="small" dirty="0">
              <a:effectLst>
                <a:outerShdw blurRad="38100" dist="38100" dir="2700000" algn="tl">
                  <a:srgbClr val="000000">
                    <a:alpha val="43137"/>
                  </a:srgbClr>
                </a:outerShdw>
              </a:effectLst>
            </a:endParaRPr>
          </a:p>
          <a:p>
            <a:pPr>
              <a:buFont typeface="Arial"/>
              <a:buChar char="•"/>
            </a:pPr>
            <a:r>
              <a:rPr lang="en-US" sz="2000" cap="small" dirty="0">
                <a:effectLst>
                  <a:outerShdw blurRad="38100" dist="38100" dir="2700000" algn="tl">
                    <a:srgbClr val="000000">
                      <a:alpha val="43137"/>
                    </a:srgbClr>
                  </a:outerShdw>
                </a:effectLst>
              </a:rPr>
              <a:t>Objective:  Q</a:t>
            </a:r>
            <a:r>
              <a:rPr lang="en-US" sz="2000" dirty="0">
                <a:effectLst>
                  <a:outerShdw blurRad="38100" dist="38100" dir="2700000" algn="tl">
                    <a:srgbClr val="000000">
                      <a:alpha val="43137"/>
                    </a:srgbClr>
                  </a:outerShdw>
                </a:effectLst>
              </a:rPr>
              <a:t>uantify selected efficacy and safety outcomes of </a:t>
            </a:r>
            <a:r>
              <a:rPr lang="en-US" sz="2000" i="1" dirty="0" err="1">
                <a:effectLst>
                  <a:outerShdw blurRad="38100" dist="38100" dir="2700000" algn="tl">
                    <a:srgbClr val="000000">
                      <a:alpha val="43137"/>
                    </a:srgbClr>
                  </a:outerShdw>
                </a:effectLst>
              </a:rPr>
              <a:t>Hydroxycut</a:t>
            </a:r>
            <a:r>
              <a:rPr lang="en-US" sz="2000" i="1" dirty="0">
                <a:effectLst>
                  <a:outerShdw blurRad="38100" dist="38100" dir="2700000" algn="tl">
                    <a:srgbClr val="000000">
                      <a:alpha val="43137"/>
                    </a:srgbClr>
                  </a:outerShdw>
                </a:effectLst>
              </a:rPr>
              <a:t>™</a:t>
            </a:r>
            <a:r>
              <a:rPr lang="en-US" sz="2000" dirty="0">
                <a:effectLst>
                  <a:outerShdw blurRad="38100" dist="38100" dir="2700000" algn="tl">
                    <a:srgbClr val="000000">
                      <a:alpha val="43137"/>
                    </a:srgbClr>
                  </a:outerShdw>
                </a:effectLst>
              </a:rPr>
              <a:t> when used as indicated as a dietary supplement, with or without caloric restriction and exercise, in overweight healthy adults</a:t>
            </a:r>
          </a:p>
          <a:p>
            <a:pPr lvl="1">
              <a:buFont typeface="Arial"/>
              <a:buChar char="•"/>
            </a:pPr>
            <a:r>
              <a:rPr lang="en-US" sz="1800" dirty="0">
                <a:effectLst>
                  <a:outerShdw blurRad="38100" dist="38100" dir="2700000" algn="tl">
                    <a:srgbClr val="000000">
                      <a:alpha val="43137"/>
                    </a:srgbClr>
                  </a:outerShdw>
                </a:effectLst>
              </a:rPr>
              <a:t>Efficacy in Weight Loss</a:t>
            </a:r>
          </a:p>
          <a:p>
            <a:pPr lvl="1">
              <a:buFont typeface="Arial"/>
              <a:buChar char="•"/>
            </a:pPr>
            <a:r>
              <a:rPr lang="en-US" sz="1800" dirty="0">
                <a:effectLst>
                  <a:outerShdw blurRad="38100" dist="38100" dir="2700000" algn="tl">
                    <a:srgbClr val="000000">
                      <a:alpha val="43137"/>
                    </a:srgbClr>
                  </a:outerShdw>
                </a:effectLst>
              </a:rPr>
              <a:t>Safety in no excessive increase in BP or pulse</a:t>
            </a:r>
          </a:p>
          <a:p>
            <a:pPr>
              <a:buFont typeface="Arial"/>
              <a:buChar char="•"/>
            </a:pPr>
            <a:endParaRPr lang="en-US" sz="2000" dirty="0">
              <a:effectLst>
                <a:outerShdw blurRad="38100" dist="38100" dir="2700000" algn="tl">
                  <a:srgbClr val="000000">
                    <a:alpha val="43137"/>
                  </a:srgbClr>
                </a:outerShdw>
              </a:effectLst>
            </a:endParaRPr>
          </a:p>
          <a:p>
            <a:pPr>
              <a:buFont typeface="Arial"/>
              <a:buChar char="•"/>
            </a:pPr>
            <a:r>
              <a:rPr lang="en-US" sz="2000" i="1" dirty="0" err="1">
                <a:effectLst>
                  <a:outerShdw blurRad="38100" dist="38100" dir="2700000" algn="tl">
                    <a:srgbClr val="000000">
                      <a:alpha val="43137"/>
                    </a:srgbClr>
                  </a:outerShdw>
                </a:effectLst>
              </a:rPr>
              <a:t>Hydroxycut</a:t>
            </a:r>
            <a:r>
              <a:rPr lang="en-US" sz="2000" dirty="0">
                <a:effectLst>
                  <a:outerShdw blurRad="38100" dist="38100" dir="2700000" algn="tl">
                    <a:srgbClr val="000000">
                      <a:alpha val="43137"/>
                    </a:srgbClr>
                  </a:outerShdw>
                </a:effectLst>
              </a:rPr>
              <a:t> was marketed by </a:t>
            </a:r>
            <a:r>
              <a:rPr lang="en-US" sz="2000" dirty="0" err="1">
                <a:effectLst>
                  <a:outerShdw blurRad="38100" dist="38100" dir="2700000" algn="tl">
                    <a:srgbClr val="000000">
                      <a:alpha val="43137"/>
                    </a:srgbClr>
                  </a:outerShdw>
                </a:effectLst>
              </a:rPr>
              <a:t>MuscleTech</a:t>
            </a:r>
            <a:r>
              <a:rPr lang="en-US" sz="2000" dirty="0">
                <a:effectLst>
                  <a:outerShdw blurRad="38100" dist="38100" dir="2700000" algn="tl">
                    <a:srgbClr val="000000">
                      <a:alpha val="43137"/>
                    </a:srgbClr>
                  </a:outerShdw>
                </a:effectLst>
              </a:rPr>
              <a:t>, a Canadian company, for several years, and was tested for selected efficacy and safety outcomes in 6 randomized controlled trials (RCTs) sponsored by </a:t>
            </a:r>
            <a:r>
              <a:rPr lang="en-US" sz="2000" dirty="0" err="1">
                <a:effectLst>
                  <a:outerShdw blurRad="38100" dist="38100" dir="2700000" algn="tl">
                    <a:srgbClr val="000000">
                      <a:alpha val="43137"/>
                    </a:srgbClr>
                  </a:outerShdw>
                </a:effectLst>
              </a:rPr>
              <a:t>MuscleTech</a:t>
            </a:r>
            <a:r>
              <a:rPr lang="en-US" sz="2000" dirty="0">
                <a:effectLst>
                  <a:outerShdw blurRad="38100" dist="38100" dir="2700000" algn="tl">
                    <a:srgbClr val="000000">
                      <a:alpha val="43137"/>
                    </a:srgbClr>
                  </a:outerShdw>
                </a:effectLst>
              </a:rPr>
              <a:t> since 1999</a:t>
            </a:r>
          </a:p>
          <a:p>
            <a:pPr lvl="1"/>
            <a:endParaRPr lang="en-US" sz="2000" dirty="0">
              <a:effectLst>
                <a:outerShdw blurRad="38100" dist="38100" dir="2700000" algn="tl">
                  <a:srgbClr val="000000">
                    <a:alpha val="43137"/>
                  </a:srgbClr>
                </a:outerShdw>
              </a:effectLst>
            </a:endParaRPr>
          </a:p>
          <a:p>
            <a:pPr marL="0" indent="0">
              <a:buNone/>
            </a:pPr>
            <a:r>
              <a:rPr lang="en-US" sz="2400" i="1" dirty="0">
                <a:solidFill>
                  <a:schemeClr val="bg1">
                    <a:lumMod val="60000"/>
                    <a:lumOff val="40000"/>
                  </a:schemeClr>
                </a:solidFill>
              </a:rPr>
              <a:t>                    </a:t>
            </a:r>
            <a:r>
              <a:rPr lang="en-US" sz="2400" i="1" dirty="0">
                <a:solidFill>
                  <a:srgbClr val="FFFF00"/>
                </a:solidFill>
              </a:rPr>
              <a:t>What meta-analysis model is appropriate here?</a:t>
            </a:r>
          </a:p>
        </p:txBody>
      </p:sp>
    </p:spTree>
    <p:extLst>
      <p:ext uri="{BB962C8B-B14F-4D97-AF65-F5344CB8AC3E}">
        <p14:creationId xmlns:p14="http://schemas.microsoft.com/office/powerpoint/2010/main" val="396977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8686800" cy="1143000"/>
          </a:xfrm>
        </p:spPr>
        <p:txBody>
          <a:bodyPr/>
          <a:lstStyle/>
          <a:p>
            <a:r>
              <a:rPr lang="en-US" sz="3600" dirty="0">
                <a:solidFill>
                  <a:srgbClr val="EDD3B6"/>
                </a:solidFill>
              </a:rPr>
              <a:t>Background – How much do you know?</a:t>
            </a:r>
          </a:p>
        </p:txBody>
      </p:sp>
      <p:sp>
        <p:nvSpPr>
          <p:cNvPr id="3" name="Content Placeholder 2"/>
          <p:cNvSpPr>
            <a:spLocks noGrp="1"/>
          </p:cNvSpPr>
          <p:nvPr>
            <p:ph idx="1"/>
          </p:nvPr>
        </p:nvSpPr>
        <p:spPr>
          <a:xfrm>
            <a:off x="381000" y="1219200"/>
            <a:ext cx="8534400" cy="5410200"/>
          </a:xfrm>
        </p:spPr>
        <p:txBody>
          <a:bodyPr/>
          <a:lstStyle/>
          <a:p>
            <a:pPr marL="0" indent="0">
              <a:buNone/>
            </a:pPr>
            <a:r>
              <a:rPr lang="en-US" sz="2800" dirty="0"/>
              <a:t>How long does a meta-analysis take?</a:t>
            </a:r>
          </a:p>
          <a:p>
            <a:pPr marL="0" indent="0">
              <a:buNone/>
            </a:pPr>
            <a:endParaRPr lang="en-US" sz="2800" dirty="0"/>
          </a:p>
        </p:txBody>
      </p:sp>
      <p:pic>
        <p:nvPicPr>
          <p:cNvPr id="5"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4478318"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Placeholder 2"/>
          <p:cNvSpPr txBox="1">
            <a:spLocks/>
          </p:cNvSpPr>
          <p:nvPr/>
        </p:nvSpPr>
        <p:spPr bwMode="auto">
          <a:xfrm>
            <a:off x="685800" y="5867400"/>
            <a:ext cx="449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latin typeface="Helvetica" charset="0"/>
                <a:cs typeface="Helvetica" charset="0"/>
              </a:rPr>
              <a:t>Allen &amp; </a:t>
            </a:r>
            <a:r>
              <a:rPr lang="en-US" sz="1200" dirty="0" err="1">
                <a:latin typeface="Helvetica" charset="0"/>
                <a:cs typeface="Helvetica" charset="0"/>
              </a:rPr>
              <a:t>Olkin</a:t>
            </a:r>
            <a:r>
              <a:rPr lang="en-US" sz="1200" dirty="0">
                <a:latin typeface="Helvetica" charset="0"/>
                <a:cs typeface="Helvetica" charset="0"/>
              </a:rPr>
              <a:t>, JAMA. 1999;282(7):634-635. doi:10-1001/pubs.JAMA-ISSN-0098-7484-282-7-jbk0818</a:t>
            </a:r>
          </a:p>
        </p:txBody>
      </p:sp>
      <p:sp>
        <p:nvSpPr>
          <p:cNvPr id="2" name="Rectangle 1"/>
          <p:cNvSpPr/>
          <p:nvPr/>
        </p:nvSpPr>
        <p:spPr>
          <a:xfrm>
            <a:off x="5105400" y="2514600"/>
            <a:ext cx="3962400" cy="646331"/>
          </a:xfrm>
          <a:prstGeom prst="rect">
            <a:avLst/>
          </a:prstGeom>
        </p:spPr>
        <p:txBody>
          <a:bodyPr wrap="square">
            <a:spAutoFit/>
          </a:bodyPr>
          <a:lstStyle/>
          <a:p>
            <a:r>
              <a:rPr lang="en-US" dirty="0"/>
              <a:t>Mean total number of hours = 1139 Median = 1110, Range =216 to 2518 </a:t>
            </a:r>
          </a:p>
        </p:txBody>
      </p:sp>
    </p:spTree>
    <p:extLst>
      <p:ext uri="{BB962C8B-B14F-4D97-AF65-F5344CB8AC3E}">
        <p14:creationId xmlns:p14="http://schemas.microsoft.com/office/powerpoint/2010/main" val="2494917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4" y="1524000"/>
            <a:ext cx="908760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16562" y="381000"/>
            <a:ext cx="8839200" cy="954107"/>
          </a:xfrm>
          <a:prstGeom prst="rect">
            <a:avLst/>
          </a:prstGeom>
          <a:noFill/>
        </p:spPr>
        <p:txBody>
          <a:bodyPr wrap="square" rtlCol="0">
            <a:spAutoFit/>
          </a:bodyPr>
          <a:lstStyle/>
          <a:p>
            <a:r>
              <a:rPr lang="en-US" sz="2800" dirty="0">
                <a:solidFill>
                  <a:srgbClr val="EDD3B6"/>
                </a:solidFill>
                <a:effectLst>
                  <a:outerShdw blurRad="38100" dist="38100" dir="2700000" algn="tl">
                    <a:srgbClr val="000000">
                      <a:alpha val="43137"/>
                    </a:srgbClr>
                  </a:outerShdw>
                </a:effectLst>
              </a:rPr>
              <a:t>Modest Weight Loss Overall -   (at 8 weeks or LOCF) </a:t>
            </a:r>
          </a:p>
          <a:p>
            <a:pPr algn="ctr"/>
            <a:r>
              <a:rPr lang="en-US" sz="2800" dirty="0">
                <a:solidFill>
                  <a:srgbClr val="EDD3B6"/>
                </a:solidFill>
                <a:effectLst>
                  <a:outerShdw blurRad="38100" dist="38100" dir="2700000" algn="tl">
                    <a:srgbClr val="000000">
                      <a:alpha val="43137"/>
                    </a:srgbClr>
                  </a:outerShdw>
                </a:effectLst>
              </a:rPr>
              <a:t>Per Protocol analysis</a:t>
            </a:r>
          </a:p>
        </p:txBody>
      </p:sp>
    </p:spTree>
    <p:extLst>
      <p:ext uri="{BB962C8B-B14F-4D97-AF65-F5344CB8AC3E}">
        <p14:creationId xmlns:p14="http://schemas.microsoft.com/office/powerpoint/2010/main" val="1297581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484187"/>
          </a:xfrm>
        </p:spPr>
        <p:txBody>
          <a:bodyPr/>
          <a:lstStyle/>
          <a:p>
            <a:r>
              <a:rPr lang="en-US" sz="2800" dirty="0">
                <a:solidFill>
                  <a:srgbClr val="EDD3B6"/>
                </a:solidFill>
              </a:rPr>
              <a:t>Safety Analyses</a:t>
            </a:r>
          </a:p>
        </p:txBody>
      </p:sp>
      <p:graphicFrame>
        <p:nvGraphicFramePr>
          <p:cNvPr id="3" name="Table 2"/>
          <p:cNvGraphicFramePr>
            <a:graphicFrameLocks noGrp="1"/>
          </p:cNvGraphicFramePr>
          <p:nvPr>
            <p:extLst/>
          </p:nvPr>
        </p:nvGraphicFramePr>
        <p:xfrm>
          <a:off x="431227" y="742456"/>
          <a:ext cx="8283600" cy="5327308"/>
        </p:xfrm>
        <a:graphic>
          <a:graphicData uri="http://schemas.openxmlformats.org/drawingml/2006/table">
            <a:tbl>
              <a:tblPr>
                <a:tableStyleId>{5C22544A-7EE6-4342-B048-85BDC9FD1C3A}</a:tableStyleId>
              </a:tblPr>
              <a:tblGrid>
                <a:gridCol w="1680845">
                  <a:extLst>
                    <a:ext uri="{9D8B030D-6E8A-4147-A177-3AD203B41FA5}">
                      <a16:colId xmlns:a16="http://schemas.microsoft.com/office/drawing/2014/main" val="20000"/>
                    </a:ext>
                  </a:extLst>
                </a:gridCol>
                <a:gridCol w="171196">
                  <a:extLst>
                    <a:ext uri="{9D8B030D-6E8A-4147-A177-3AD203B41FA5}">
                      <a16:colId xmlns:a16="http://schemas.microsoft.com/office/drawing/2014/main" val="20001"/>
                    </a:ext>
                  </a:extLst>
                </a:gridCol>
                <a:gridCol w="326831">
                  <a:extLst>
                    <a:ext uri="{9D8B030D-6E8A-4147-A177-3AD203B41FA5}">
                      <a16:colId xmlns:a16="http://schemas.microsoft.com/office/drawing/2014/main" val="20002"/>
                    </a:ext>
                  </a:extLst>
                </a:gridCol>
                <a:gridCol w="560281">
                  <a:extLst>
                    <a:ext uri="{9D8B030D-6E8A-4147-A177-3AD203B41FA5}">
                      <a16:colId xmlns:a16="http://schemas.microsoft.com/office/drawing/2014/main" val="20003"/>
                    </a:ext>
                  </a:extLst>
                </a:gridCol>
                <a:gridCol w="840422">
                  <a:extLst>
                    <a:ext uri="{9D8B030D-6E8A-4147-A177-3AD203B41FA5}">
                      <a16:colId xmlns:a16="http://schemas.microsoft.com/office/drawing/2014/main" val="20004"/>
                    </a:ext>
                  </a:extLst>
                </a:gridCol>
                <a:gridCol w="560281">
                  <a:extLst>
                    <a:ext uri="{9D8B030D-6E8A-4147-A177-3AD203B41FA5}">
                      <a16:colId xmlns:a16="http://schemas.microsoft.com/office/drawing/2014/main" val="20005"/>
                    </a:ext>
                  </a:extLst>
                </a:gridCol>
                <a:gridCol w="840422">
                  <a:extLst>
                    <a:ext uri="{9D8B030D-6E8A-4147-A177-3AD203B41FA5}">
                      <a16:colId xmlns:a16="http://schemas.microsoft.com/office/drawing/2014/main" val="20006"/>
                    </a:ext>
                  </a:extLst>
                </a:gridCol>
                <a:gridCol w="1897942">
                  <a:extLst>
                    <a:ext uri="{9D8B030D-6E8A-4147-A177-3AD203B41FA5}">
                      <a16:colId xmlns:a16="http://schemas.microsoft.com/office/drawing/2014/main" val="20007"/>
                    </a:ext>
                  </a:extLst>
                </a:gridCol>
                <a:gridCol w="109731">
                  <a:extLst>
                    <a:ext uri="{9D8B030D-6E8A-4147-A177-3AD203B41FA5}">
                      <a16:colId xmlns:a16="http://schemas.microsoft.com/office/drawing/2014/main" val="20008"/>
                    </a:ext>
                  </a:extLst>
                </a:gridCol>
                <a:gridCol w="1295649">
                  <a:extLst>
                    <a:ext uri="{9D8B030D-6E8A-4147-A177-3AD203B41FA5}">
                      <a16:colId xmlns:a16="http://schemas.microsoft.com/office/drawing/2014/main" val="20009"/>
                    </a:ext>
                  </a:extLst>
                </a:gridCol>
              </a:tblGrid>
              <a:tr h="164200">
                <a:tc>
                  <a:txBody>
                    <a:bodyPr/>
                    <a:lstStyle/>
                    <a:p>
                      <a:pPr algn="ctr" fontAlgn="ctr"/>
                      <a:r>
                        <a:rPr lang="en-US" sz="1000" u="none" strike="noStrike" dirty="0">
                          <a:effectLst/>
                        </a:rPr>
                        <a:t> </a:t>
                      </a:r>
                      <a:endParaRPr lang="en-US" sz="1000" b="1" i="0" u="none" strike="noStrike" dirty="0">
                        <a:effectLst/>
                        <a:latin typeface="Arial"/>
                      </a:endParaRPr>
                    </a:p>
                  </a:txBody>
                  <a:tcPr marL="9525" marR="9525" marT="9525" marB="0" anchor="ctr"/>
                </a:tc>
                <a:tc>
                  <a:txBody>
                    <a:bodyPr/>
                    <a:lstStyle/>
                    <a:p>
                      <a:pPr algn="ctr" fontAlgn="ctr"/>
                      <a:r>
                        <a:rPr lang="en-US" sz="1000" u="none" strike="noStrike">
                          <a:effectLst/>
                        </a:rPr>
                        <a:t>k</a:t>
                      </a:r>
                      <a:endParaRPr lang="en-US" sz="1000" b="1" i="0" u="none" strike="noStrike">
                        <a:effectLst/>
                        <a:latin typeface="Arial"/>
                      </a:endParaRPr>
                    </a:p>
                  </a:txBody>
                  <a:tcPr marL="9525" marR="9525" marT="9525" marB="0" anchor="ctr"/>
                </a:tc>
                <a:tc>
                  <a:txBody>
                    <a:bodyPr/>
                    <a:lstStyle/>
                    <a:p>
                      <a:pPr algn="ctr" fontAlgn="ctr"/>
                      <a:r>
                        <a:rPr lang="en-US" sz="1000" u="none" strike="noStrike">
                          <a:effectLst/>
                        </a:rPr>
                        <a:t>n</a:t>
                      </a:r>
                      <a:endParaRPr lang="en-US" sz="1000" b="1" i="0" u="none" strike="noStrike">
                        <a:effectLst/>
                        <a:latin typeface="Arial"/>
                      </a:endParaRPr>
                    </a:p>
                  </a:txBody>
                  <a:tcPr marL="9525" marR="9525" marT="9525" marB="0" anchor="ctr"/>
                </a:tc>
                <a:tc gridSpan="2">
                  <a:txBody>
                    <a:bodyPr/>
                    <a:lstStyle/>
                    <a:p>
                      <a:pPr algn="ctr" fontAlgn="ctr"/>
                      <a:r>
                        <a:rPr lang="en-US" sz="1000" u="none" strike="noStrike">
                          <a:effectLst/>
                        </a:rPr>
                        <a:t>Baseline</a:t>
                      </a:r>
                      <a:endParaRPr lang="en-US" sz="1000" b="1" i="0" u="none" strike="noStrike">
                        <a:effectLst/>
                        <a:latin typeface="Arial"/>
                      </a:endParaRPr>
                    </a:p>
                  </a:txBody>
                  <a:tcPr marL="9525" marR="9525" marT="9525" marB="0" anchor="ctr"/>
                </a:tc>
                <a:tc hMerge="1">
                  <a:txBody>
                    <a:bodyPr/>
                    <a:lstStyle/>
                    <a:p>
                      <a:endParaRPr lang="en-US"/>
                    </a:p>
                  </a:txBody>
                  <a:tcPr/>
                </a:tc>
                <a:tc gridSpan="2">
                  <a:txBody>
                    <a:bodyPr/>
                    <a:lstStyle/>
                    <a:p>
                      <a:pPr algn="ctr" fontAlgn="ctr"/>
                      <a:r>
                        <a:rPr lang="en-US" sz="1000" u="none" strike="noStrike">
                          <a:effectLst/>
                        </a:rPr>
                        <a:t>8 Weeks</a:t>
                      </a:r>
                      <a:endParaRPr lang="en-US" sz="1000" b="1" i="0" u="none" strike="noStrike">
                        <a:effectLst/>
                        <a:latin typeface="Arial"/>
                      </a:endParaRPr>
                    </a:p>
                  </a:txBody>
                  <a:tcPr marL="9525" marR="9525" marT="9525" marB="0" anchor="ctr"/>
                </a:tc>
                <a:tc hMerge="1">
                  <a:txBody>
                    <a:bodyPr/>
                    <a:lstStyle/>
                    <a:p>
                      <a:endParaRPr lang="en-US"/>
                    </a:p>
                  </a:txBody>
                  <a:tcPr/>
                </a:tc>
                <a:tc gridSpan="2">
                  <a:txBody>
                    <a:bodyPr/>
                    <a:lstStyle/>
                    <a:p>
                      <a:pPr algn="ctr" fontAlgn="ctr"/>
                      <a:r>
                        <a:rPr lang="en-US" sz="1000" u="none" strike="noStrike">
                          <a:effectLst/>
                        </a:rPr>
                        <a:t>Effect size for MD (95%CI)</a:t>
                      </a:r>
                      <a:endParaRPr lang="en-US" sz="1000" b="1"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MD (95% CI)*</a:t>
                      </a:r>
                      <a:endParaRPr lang="en-US" sz="1000" b="1" i="0" u="none" strike="noStrike">
                        <a:effectLst/>
                        <a:latin typeface="Arial"/>
                      </a:endParaRPr>
                    </a:p>
                  </a:txBody>
                  <a:tcPr marL="9525" marR="9525" marT="9525" marB="0" anchor="ctr"/>
                </a:tc>
                <a:extLst>
                  <a:ext uri="{0D108BD9-81ED-4DB2-BD59-A6C34878D82A}">
                    <a16:rowId xmlns:a16="http://schemas.microsoft.com/office/drawing/2014/main" val="10000"/>
                  </a:ext>
                </a:extLst>
              </a:tr>
              <a:tr h="318741">
                <a:tc>
                  <a:txBody>
                    <a:bodyPr/>
                    <a:lstStyle/>
                    <a:p>
                      <a:pPr algn="l" fontAlgn="b"/>
                      <a:r>
                        <a:rPr lang="en-US" sz="1000" u="none" strike="noStrike">
                          <a:effectLst/>
                        </a:rPr>
                        <a:t> </a:t>
                      </a:r>
                      <a:endParaRPr lang="en-US" sz="1000" b="0" i="0" u="none" strike="noStrike">
                        <a:effectLst/>
                        <a:latin typeface="Arial"/>
                      </a:endParaRPr>
                    </a:p>
                  </a:txBody>
                  <a:tcPr marL="9525" marR="9525" marT="9525" marB="0" anchor="b"/>
                </a:tc>
                <a:tc>
                  <a:txBody>
                    <a:bodyPr/>
                    <a:lstStyle/>
                    <a:p>
                      <a:pPr algn="ctr" fontAlgn="ctr"/>
                      <a:r>
                        <a:rPr lang="en-US" sz="1000" u="none" strike="noStrike">
                          <a:effectLst/>
                        </a:rPr>
                        <a:t> </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 </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Control</a:t>
                      </a:r>
                      <a:endParaRPr lang="en-US" sz="1000" b="0" i="0" u="none" strike="noStrike">
                        <a:effectLst/>
                        <a:latin typeface="Arial"/>
                      </a:endParaRPr>
                    </a:p>
                  </a:txBody>
                  <a:tcPr marL="9525" marR="9525" marT="9525" marB="0" anchor="ctr"/>
                </a:tc>
                <a:tc>
                  <a:txBody>
                    <a:bodyPr/>
                    <a:lstStyle/>
                    <a:p>
                      <a:pPr algn="ctr" fontAlgn="ctr"/>
                      <a:r>
                        <a:rPr lang="en-US" sz="1000" u="none" strike="noStrike" dirty="0">
                          <a:effectLst/>
                        </a:rPr>
                        <a:t>Intervention</a:t>
                      </a:r>
                      <a:endParaRPr lang="en-US" sz="1000" b="0" i="0" u="none" strike="noStrike" dirty="0">
                        <a:effectLst/>
                        <a:latin typeface="Arial"/>
                      </a:endParaRPr>
                    </a:p>
                  </a:txBody>
                  <a:tcPr marL="9525" marR="9525" marT="9525" marB="0" anchor="ctr"/>
                </a:tc>
                <a:tc>
                  <a:txBody>
                    <a:bodyPr/>
                    <a:lstStyle/>
                    <a:p>
                      <a:pPr algn="ctr" fontAlgn="ctr"/>
                      <a:r>
                        <a:rPr lang="en-US" sz="1000" u="none" strike="noStrike">
                          <a:effectLst/>
                        </a:rPr>
                        <a:t>Control</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Intervention</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 </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 </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1"/>
                  </a:ext>
                </a:extLst>
              </a:tr>
              <a:tr h="164200">
                <a:tc>
                  <a:txBody>
                    <a:bodyPr/>
                    <a:lstStyle/>
                    <a:p>
                      <a:pPr algn="l" fontAlgn="ctr"/>
                      <a:r>
                        <a:rPr lang="en-US" sz="1000" u="none" strike="noStrike">
                          <a:effectLst/>
                        </a:rPr>
                        <a:t>Average SBP (mmHg)</a:t>
                      </a: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gridSpan="2">
                  <a:txBody>
                    <a:bodyPr/>
                    <a:lstStyle/>
                    <a:p>
                      <a:pPr algn="ctr" fontAlgn="ct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2"/>
                  </a:ext>
                </a:extLst>
              </a:tr>
              <a:tr h="318741">
                <a:tc>
                  <a:txBody>
                    <a:bodyPr/>
                    <a:lstStyle/>
                    <a:p>
                      <a:pPr algn="l" fontAlgn="ctr"/>
                      <a:r>
                        <a:rPr lang="en-US" sz="1000" u="none" strike="noStrike">
                          <a:effectLst/>
                        </a:rPr>
                        <a:t>LOCF</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150</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122.1</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122.1</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120.2</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121.8</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0.90 (-.35, 2.15) p = 0.156</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-1.95 (-5.05, 1.14)</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3"/>
                  </a:ext>
                </a:extLst>
              </a:tr>
              <a:tr h="318741">
                <a:tc>
                  <a:txBody>
                    <a:bodyPr/>
                    <a:lstStyle/>
                    <a:p>
                      <a:pPr algn="l" fontAlgn="ctr"/>
                      <a:r>
                        <a:rPr lang="en-US" sz="1000" u="none" strike="noStrike">
                          <a:effectLst/>
                        </a:rPr>
                        <a:t>Completers</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124</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122.7</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122.5</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119.2</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122.5</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-0.15 (-1.66, 1.36) p = 0.845</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-3.07 (-6.71, 0.57)</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4"/>
                  </a:ext>
                </a:extLst>
              </a:tr>
              <a:tr h="164200">
                <a:tc>
                  <a:txBody>
                    <a:bodyPr/>
                    <a:lstStyle/>
                    <a:p>
                      <a:pPr algn="l" fontAlgn="ctr"/>
                      <a:r>
                        <a:rPr lang="en-US" sz="1000" u="none" strike="noStrike">
                          <a:effectLst/>
                        </a:rPr>
                        <a:t>Average DBP (mmHg)</a:t>
                      </a: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dirty="0">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gridSpan="2">
                  <a:txBody>
                    <a:bodyPr/>
                    <a:lstStyle/>
                    <a:p>
                      <a:pPr algn="ctr" fontAlgn="ct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5"/>
                  </a:ext>
                </a:extLst>
              </a:tr>
              <a:tr h="318741">
                <a:tc>
                  <a:txBody>
                    <a:bodyPr/>
                    <a:lstStyle/>
                    <a:p>
                      <a:pPr algn="l" fontAlgn="ctr"/>
                      <a:r>
                        <a:rPr lang="en-US" sz="1000" u="none" strike="noStrike">
                          <a:effectLst/>
                        </a:rPr>
                        <a:t>LOCF</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150</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78.5</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77.8</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75.6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75.7</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0.75 (-1.01, 2.25) p = 0.400</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-0.53 (-3.65, 2.58)</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6"/>
                  </a:ext>
                </a:extLst>
              </a:tr>
              <a:tr h="318741">
                <a:tc>
                  <a:txBody>
                    <a:bodyPr/>
                    <a:lstStyle/>
                    <a:p>
                      <a:pPr algn="l" fontAlgn="ctr"/>
                      <a:r>
                        <a:rPr lang="en-US" sz="1000" u="none" strike="noStrike">
                          <a:effectLst/>
                        </a:rPr>
                        <a:t>Completers</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124</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74.9</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76.8</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74.9</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76.7</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1.46 (-0.26, 3.18) p = 0.097</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-1.28 (-4.97, 1.06)</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7"/>
                  </a:ext>
                </a:extLst>
              </a:tr>
              <a:tr h="164200">
                <a:tc>
                  <a:txBody>
                    <a:bodyPr/>
                    <a:lstStyle/>
                    <a:p>
                      <a:pPr algn="l" fontAlgn="ctr"/>
                      <a:r>
                        <a:rPr lang="en-US" sz="1000" u="none" strike="noStrike">
                          <a:effectLst/>
                        </a:rPr>
                        <a:t>Average Pulse (bpm)</a:t>
                      </a: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a:txBody>
                    <a:bodyPr/>
                    <a:lstStyle/>
                    <a:p>
                      <a:pPr algn="ctr" fontAlgn="ctr"/>
                      <a:endParaRPr lang="en-US" sz="1000" b="0" i="0" u="none" strike="noStrike">
                        <a:effectLst/>
                        <a:latin typeface="Arial"/>
                      </a:endParaRPr>
                    </a:p>
                  </a:txBody>
                  <a:tcPr marL="9525" marR="9525" marT="9525" marB="0" anchor="ctr"/>
                </a:tc>
                <a:tc gridSpan="2">
                  <a:txBody>
                    <a:bodyPr/>
                    <a:lstStyle/>
                    <a:p>
                      <a:pPr algn="ctr" fontAlgn="ct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8"/>
                  </a:ext>
                </a:extLst>
              </a:tr>
              <a:tr h="318741">
                <a:tc>
                  <a:txBody>
                    <a:bodyPr/>
                    <a:lstStyle/>
                    <a:p>
                      <a:pPr algn="l" fontAlgn="ctr"/>
                      <a:r>
                        <a:rPr lang="en-US" sz="1000" u="none" strike="noStrike">
                          <a:effectLst/>
                        </a:rPr>
                        <a:t>LOCF</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5</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132</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77.6</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76.5</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74.1</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76.0</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0.11 (-1.32, 1.55) p=0.880</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-2.21 (-5.76, 1.34)</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09"/>
                  </a:ext>
                </a:extLst>
              </a:tr>
              <a:tr h="318741">
                <a:tc>
                  <a:txBody>
                    <a:bodyPr/>
                    <a:lstStyle/>
                    <a:p>
                      <a:pPr algn="l" fontAlgn="ctr"/>
                      <a:r>
                        <a:rPr lang="en-US" sz="1000" u="none" strike="noStrike">
                          <a:effectLst/>
                        </a:rPr>
                        <a:t>Completers</a:t>
                      </a:r>
                      <a:endParaRPr lang="en-US" sz="1000" b="0" i="0" u="none" strike="noStrike">
                        <a:effectLst/>
                        <a:latin typeface="Arial"/>
                      </a:endParaRPr>
                    </a:p>
                  </a:txBody>
                  <a:tcPr marL="228600" marR="9525" marT="9525" marB="0" anchor="ctr"/>
                </a:tc>
                <a:tc>
                  <a:txBody>
                    <a:bodyPr/>
                    <a:lstStyle/>
                    <a:p>
                      <a:pPr algn="ctr" fontAlgn="ctr"/>
                      <a:r>
                        <a:rPr lang="en-US" sz="1000" u="none" strike="noStrike">
                          <a:effectLst/>
                        </a:rPr>
                        <a:t>5</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107</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77.3</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77</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73.7</a:t>
                      </a:r>
                      <a:endParaRPr lang="en-US" sz="1000" b="0" i="0" u="none" strike="noStrike">
                        <a:effectLst/>
                        <a:latin typeface="Arial"/>
                      </a:endParaRPr>
                    </a:p>
                  </a:txBody>
                  <a:tcPr marL="9525" marR="9525" marT="9525" marB="0" anchor="ctr"/>
                </a:tc>
                <a:tc>
                  <a:txBody>
                    <a:bodyPr/>
                    <a:lstStyle/>
                    <a:p>
                      <a:pPr algn="ctr" fontAlgn="ctr"/>
                      <a:r>
                        <a:rPr lang="en-US" sz="1000" u="none" strike="noStrike">
                          <a:effectLst/>
                        </a:rPr>
                        <a:t>76.0</a:t>
                      </a:r>
                      <a:endParaRPr lang="en-US" sz="1000" b="0" i="0" u="none" strike="noStrike">
                        <a:effectLst/>
                        <a:latin typeface="Arial"/>
                      </a:endParaRPr>
                    </a:p>
                  </a:txBody>
                  <a:tcPr marL="9525" marR="9525" marT="9525" marB="0" anchor="ctr"/>
                </a:tc>
                <a:tc gridSpan="2">
                  <a:txBody>
                    <a:bodyPr/>
                    <a:lstStyle/>
                    <a:p>
                      <a:pPr algn="ctr" fontAlgn="ctr"/>
                      <a:r>
                        <a:rPr lang="en-US" sz="1000" u="none" strike="noStrike">
                          <a:effectLst/>
                        </a:rPr>
                        <a:t>0.46 (-0.14, 1.06) p=0.129</a:t>
                      </a:r>
                      <a:endParaRPr lang="en-US" sz="1000" b="0" i="0" u="none" strike="noStrike">
                        <a:effectLst/>
                        <a:latin typeface="Arial"/>
                      </a:endParaRPr>
                    </a:p>
                  </a:txBody>
                  <a:tcPr marL="9525" marR="9525" marT="9525" marB="0" anchor="ctr"/>
                </a:tc>
                <a:tc hMerge="1">
                  <a:txBody>
                    <a:bodyPr/>
                    <a:lstStyle/>
                    <a:p>
                      <a:endParaRPr lang="en-US"/>
                    </a:p>
                  </a:txBody>
                  <a:tcPr/>
                </a:tc>
                <a:tc>
                  <a:txBody>
                    <a:bodyPr/>
                    <a:lstStyle/>
                    <a:p>
                      <a:pPr algn="ctr" fontAlgn="ctr"/>
                      <a:r>
                        <a:rPr lang="en-US" sz="1000" u="none" strike="noStrike">
                          <a:effectLst/>
                        </a:rPr>
                        <a:t>-3.13 (-6.97, 1.34)</a:t>
                      </a:r>
                      <a:endParaRPr lang="en-US" sz="1000" b="0" i="0" u="none" strike="noStrike">
                        <a:effectLst/>
                        <a:latin typeface="Arial"/>
                      </a:endParaRPr>
                    </a:p>
                  </a:txBody>
                  <a:tcPr marL="9525" marR="9525" marT="9525" marB="0" anchor="ctr"/>
                </a:tc>
                <a:extLst>
                  <a:ext uri="{0D108BD9-81ED-4DB2-BD59-A6C34878D82A}">
                    <a16:rowId xmlns:a16="http://schemas.microsoft.com/office/drawing/2014/main" val="10010"/>
                  </a:ext>
                </a:extLst>
              </a:tr>
              <a:tr h="164200">
                <a:tc>
                  <a:txBody>
                    <a:bodyPr/>
                    <a:lstStyle/>
                    <a:p>
                      <a:pPr algn="l" fontAlgn="b"/>
                      <a:r>
                        <a:rPr lang="en-US" sz="1000" u="none" strike="noStrike">
                          <a:effectLst/>
                        </a:rPr>
                        <a:t>k = number of studies</a:t>
                      </a:r>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1"/>
                  </a:ext>
                </a:extLst>
              </a:tr>
              <a:tr h="164200">
                <a:tc gridSpan="4">
                  <a:txBody>
                    <a:bodyPr/>
                    <a:lstStyle/>
                    <a:p>
                      <a:pPr algn="l" fontAlgn="b"/>
                      <a:r>
                        <a:rPr lang="en-US" sz="1000" u="none" strike="noStrike">
                          <a:effectLst/>
                        </a:rPr>
                        <a:t>n = total number of subjects in group</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2"/>
                  </a:ext>
                </a:extLst>
              </a:tr>
              <a:tr h="164200">
                <a:tc gridSpan="3">
                  <a:txBody>
                    <a:bodyPr/>
                    <a:lstStyle/>
                    <a:p>
                      <a:pPr algn="l" fontAlgn="b"/>
                      <a:r>
                        <a:rPr lang="en-US" sz="1000" u="none" strike="noStrike">
                          <a:effectLst/>
                        </a:rPr>
                        <a:t>SBP = systolic blood pressure</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3"/>
                  </a:ext>
                </a:extLst>
              </a:tr>
              <a:tr h="164200">
                <a:tc gridSpan="3">
                  <a:txBody>
                    <a:bodyPr/>
                    <a:lstStyle/>
                    <a:p>
                      <a:pPr algn="l" fontAlgn="b"/>
                      <a:r>
                        <a:rPr lang="en-US" sz="1000" u="none" strike="noStrike">
                          <a:effectLst/>
                        </a:rPr>
                        <a:t>DBP = diastolic blood pressure</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4"/>
                  </a:ext>
                </a:extLst>
              </a:tr>
              <a:tr h="164200">
                <a:tc gridSpan="4">
                  <a:txBody>
                    <a:bodyPr/>
                    <a:lstStyle/>
                    <a:p>
                      <a:pPr algn="l" fontAlgn="b"/>
                      <a:r>
                        <a:rPr lang="en-US" sz="1000" u="none" strike="noStrike">
                          <a:effectLst/>
                        </a:rPr>
                        <a:t>mmHg = millimeters of mercury</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5"/>
                  </a:ext>
                </a:extLst>
              </a:tr>
              <a:tr h="318741">
                <a:tc>
                  <a:txBody>
                    <a:bodyPr/>
                    <a:lstStyle/>
                    <a:p>
                      <a:pPr algn="l" fontAlgn="b"/>
                      <a:r>
                        <a:rPr lang="en-US" sz="1000" u="none" strike="noStrike">
                          <a:effectLst/>
                        </a:rPr>
                        <a:t>bpm = beats per minute</a:t>
                      </a:r>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pPr algn="l" fontAlgn="b"/>
                      <a:endParaRPr lang="en-US" sz="1000" b="0" i="0" u="none" strike="noStrike">
                        <a:effectLst/>
                        <a:latin typeface="Arial"/>
                      </a:endParaRPr>
                    </a:p>
                  </a:txBody>
                  <a:tcPr marL="9525" marR="9525" marT="9525" marB="0" anchor="b"/>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6"/>
                  </a:ext>
                </a:extLst>
              </a:tr>
              <a:tr h="164200">
                <a:tc gridSpan="10">
                  <a:txBody>
                    <a:bodyPr/>
                    <a:lstStyle/>
                    <a:p>
                      <a:pPr algn="l" fontAlgn="b"/>
                      <a:r>
                        <a:rPr lang="en-US" sz="1000" u="none" strike="noStrike">
                          <a:effectLst/>
                        </a:rPr>
                        <a:t>LOCF = last observation carried forward (includes all subjects who started for whom any follow-up data were available)</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247418">
                <a:tc gridSpan="7">
                  <a:txBody>
                    <a:bodyPr/>
                    <a:lstStyle/>
                    <a:p>
                      <a:pPr algn="l" fontAlgn="b"/>
                      <a:r>
                        <a:rPr lang="en-US" sz="1000" u="none" strike="noStrike">
                          <a:effectLst/>
                        </a:rPr>
                        <a:t>Completers = only subjects completing at least 8 weeks on study</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gridSpan="2">
                  <a:txBody>
                    <a:bodyPr/>
                    <a:lstStyle/>
                    <a:p>
                      <a:endParaRPr lang="en-US" dirty="0"/>
                    </a:p>
                  </a:txBody>
                  <a:tcPr marL="9525" marR="9525" marT="9525" marB="0" anchor="b"/>
                </a:tc>
                <a:tc hMerge="1">
                  <a:txBody>
                    <a:bodyPr/>
                    <a:lstStyle/>
                    <a:p>
                      <a:pPr algn="l" fontAlgn="b"/>
                      <a:endParaRPr lang="en-US" sz="1000" b="0" i="0" u="none" strike="noStrike">
                        <a:effectLst/>
                        <a:latin typeface="Arial"/>
                      </a:endParaRPr>
                    </a:p>
                  </a:txBody>
                  <a:tcPr marL="9525" marR="9525" marT="9525" marB="0" anchor="b"/>
                </a:tc>
                <a:extLst>
                  <a:ext uri="{0D108BD9-81ED-4DB2-BD59-A6C34878D82A}">
                    <a16:rowId xmlns:a16="http://schemas.microsoft.com/office/drawing/2014/main" val="10018"/>
                  </a:ext>
                </a:extLst>
              </a:tr>
              <a:tr h="247418">
                <a:tc>
                  <a:txBody>
                    <a:bodyPr/>
                    <a:lstStyle/>
                    <a:p>
                      <a:pPr algn="l" fontAlgn="b"/>
                      <a:r>
                        <a:rPr lang="en-US" sz="1000" u="none" strike="noStrike">
                          <a:effectLst/>
                        </a:rPr>
                        <a:t>MD = mean difference</a:t>
                      </a:r>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dirty="0">
                        <a:effectLst/>
                        <a:latin typeface="Arial"/>
                      </a:endParaRPr>
                    </a:p>
                  </a:txBody>
                  <a:tcPr marL="9525" marR="9525" marT="9525" marB="0" anchor="b"/>
                </a:tc>
                <a:tc gridSpan="2">
                  <a:txBody>
                    <a:bodyPr/>
                    <a:lstStyle/>
                    <a:p>
                      <a:endParaRPr lang="en-US" dirty="0"/>
                    </a:p>
                  </a:txBody>
                  <a:tcPr marL="9525" marR="9525" marT="9525" marB="0" anchor="b"/>
                </a:tc>
                <a:tc hMerge="1">
                  <a:txBody>
                    <a:bodyPr/>
                    <a:lstStyle/>
                    <a:p>
                      <a:pPr algn="l" fontAlgn="b"/>
                      <a:endParaRPr lang="en-US" sz="1000" b="0" i="0" u="none" strike="noStrike" dirty="0">
                        <a:effectLst/>
                        <a:latin typeface="Arial"/>
                      </a:endParaRPr>
                    </a:p>
                  </a:txBody>
                  <a:tcPr marL="9525" marR="9525" marT="9525" marB="0" anchor="b"/>
                </a:tc>
                <a:extLst>
                  <a:ext uri="{0D108BD9-81ED-4DB2-BD59-A6C34878D82A}">
                    <a16:rowId xmlns:a16="http://schemas.microsoft.com/office/drawing/2014/main" val="10019"/>
                  </a:ext>
                </a:extLst>
              </a:tr>
              <a:tr h="247418">
                <a:tc>
                  <a:txBody>
                    <a:bodyPr/>
                    <a:lstStyle/>
                    <a:p>
                      <a:pPr algn="l" fontAlgn="b"/>
                      <a:r>
                        <a:rPr lang="en-US" sz="1000" u="none" strike="noStrike">
                          <a:effectLst/>
                        </a:rPr>
                        <a:t>CI = confidence interval</a:t>
                      </a:r>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endParaRPr lang="en-US" dirty="0"/>
                    </a:p>
                  </a:txBody>
                  <a:tcPr marL="9525" marR="9525" marT="9525" marB="0" anchor="b"/>
                </a:tc>
                <a:tc hMerge="1">
                  <a:txBody>
                    <a:bodyPr/>
                    <a:lstStyle/>
                    <a:p>
                      <a:pPr algn="l" fontAlgn="b"/>
                      <a:endParaRPr lang="en-US" sz="1000" b="0" i="0" u="none" strike="noStrike" dirty="0">
                        <a:effectLst/>
                        <a:latin typeface="Arial"/>
                      </a:endParaRPr>
                    </a:p>
                  </a:txBody>
                  <a:tcPr marL="9525" marR="9525" marT="9525" marB="0" anchor="b"/>
                </a:tc>
                <a:extLst>
                  <a:ext uri="{0D108BD9-81ED-4DB2-BD59-A6C34878D82A}">
                    <a16:rowId xmlns:a16="http://schemas.microsoft.com/office/drawing/2014/main" val="10020"/>
                  </a:ext>
                </a:extLst>
              </a:tr>
              <a:tr h="247418">
                <a:tc gridSpan="6">
                  <a:txBody>
                    <a:bodyPr/>
                    <a:lstStyle/>
                    <a:p>
                      <a:pPr algn="l" fontAlgn="b"/>
                      <a:r>
                        <a:rPr lang="en-US" sz="1000" u="none" strike="noStrike">
                          <a:effectLst/>
                        </a:rPr>
                        <a:t>* Mean difference of test change - control change (kg)</a:t>
                      </a:r>
                      <a:endParaRPr lang="en-US" sz="1000" b="0" i="0" u="none" strike="noStrike">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Arial"/>
                      </a:endParaRPr>
                    </a:p>
                  </a:txBody>
                  <a:tcPr marL="9525" marR="9525" marT="9525" marB="0" anchor="b"/>
                </a:tc>
                <a:tc>
                  <a:txBody>
                    <a:bodyPr/>
                    <a:lstStyle/>
                    <a:p>
                      <a:pPr algn="l" fontAlgn="b"/>
                      <a:endParaRPr lang="en-US" sz="1000" b="0" i="0" u="none" strike="noStrike">
                        <a:effectLst/>
                        <a:latin typeface="Arial"/>
                      </a:endParaRPr>
                    </a:p>
                  </a:txBody>
                  <a:tcPr marL="9525" marR="9525" marT="9525" marB="0" anchor="b"/>
                </a:tc>
                <a:tc gridSpan="2">
                  <a:txBody>
                    <a:bodyPr/>
                    <a:lstStyle/>
                    <a:p>
                      <a:endParaRPr lang="en-US" dirty="0"/>
                    </a:p>
                  </a:txBody>
                  <a:tcPr marL="9525" marR="9525" marT="9525" marB="0" anchor="b"/>
                </a:tc>
                <a:tc hMerge="1">
                  <a:txBody>
                    <a:bodyPr/>
                    <a:lstStyle/>
                    <a:p>
                      <a:pPr algn="l" fontAlgn="b"/>
                      <a:endParaRPr lang="en-US" sz="1000" b="0" i="0" u="none" strike="noStrike" dirty="0">
                        <a:effectLst/>
                        <a:latin typeface="Arial"/>
                      </a:endParaRPr>
                    </a:p>
                  </a:txBody>
                  <a:tcPr marL="9525" marR="9525" marT="9525" marB="0" anchor="b"/>
                </a:tc>
                <a:extLst>
                  <a:ext uri="{0D108BD9-81ED-4DB2-BD59-A6C34878D82A}">
                    <a16:rowId xmlns:a16="http://schemas.microsoft.com/office/drawing/2014/main" val="10021"/>
                  </a:ext>
                </a:extLst>
              </a:tr>
            </a:tbl>
          </a:graphicData>
        </a:graphic>
      </p:graphicFrame>
      <p:sp>
        <p:nvSpPr>
          <p:cNvPr id="5" name="TextBox 4"/>
          <p:cNvSpPr txBox="1"/>
          <p:nvPr/>
        </p:nvSpPr>
        <p:spPr>
          <a:xfrm>
            <a:off x="4953000" y="6172200"/>
            <a:ext cx="3962400" cy="461665"/>
          </a:xfrm>
          <a:prstGeom prst="rect">
            <a:avLst/>
          </a:prstGeom>
          <a:noFill/>
        </p:spPr>
        <p:txBody>
          <a:bodyPr wrap="square" rtlCol="0">
            <a:spAutoFit/>
          </a:bodyPr>
          <a:lstStyle/>
          <a:p>
            <a:r>
              <a:rPr lang="en-US" sz="2400" i="1" dirty="0">
                <a:solidFill>
                  <a:srgbClr val="FFFF00"/>
                </a:solidFill>
              </a:rPr>
              <a:t>FDA &amp; Trial Outcomes?</a:t>
            </a:r>
          </a:p>
        </p:txBody>
      </p:sp>
    </p:spTree>
    <p:extLst>
      <p:ext uri="{BB962C8B-B14F-4D97-AF65-F5344CB8AC3E}">
        <p14:creationId xmlns:p14="http://schemas.microsoft.com/office/powerpoint/2010/main" val="4225462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533400"/>
            <a:ext cx="8602133" cy="685800"/>
          </a:xfrm>
          <a:noFill/>
          <a:ln/>
        </p:spPr>
        <p:txBody>
          <a:bodyPr/>
          <a:lstStyle/>
          <a:p>
            <a:pPr marL="2570163" indent="-2570163"/>
            <a:r>
              <a:rPr lang="en-US" sz="3600" dirty="0">
                <a:solidFill>
                  <a:srgbClr val="EDD3B6"/>
                </a:solidFill>
                <a:effectLst>
                  <a:outerShdw blurRad="38100" dist="38100" dir="2700000" algn="tl">
                    <a:srgbClr val="000000"/>
                  </a:outerShdw>
                </a:effectLst>
              </a:rPr>
              <a:t>Clinical Trial Feasibility: Asthma</a:t>
            </a:r>
          </a:p>
        </p:txBody>
      </p:sp>
      <p:sp>
        <p:nvSpPr>
          <p:cNvPr id="8195" name="Rectangle 3"/>
          <p:cNvSpPr>
            <a:spLocks noGrp="1" noChangeArrowheads="1"/>
          </p:cNvSpPr>
          <p:nvPr>
            <p:ph idx="1"/>
          </p:nvPr>
        </p:nvSpPr>
        <p:spPr>
          <a:xfrm>
            <a:off x="609600" y="1524000"/>
            <a:ext cx="7686323" cy="3867150"/>
          </a:xfrm>
          <a:noFill/>
          <a:ln/>
        </p:spPr>
        <p:txBody>
          <a:bodyPr/>
          <a:lstStyle/>
          <a:p>
            <a:pPr marL="0" indent="0" defTabSz="971550">
              <a:buFontTx/>
              <a:buNone/>
              <a:tabLst>
                <a:tab pos="4008438" algn="l"/>
              </a:tabLst>
            </a:pPr>
            <a:r>
              <a:rPr lang="en-US" sz="2400" dirty="0">
                <a:effectLst>
                  <a:outerShdw blurRad="38100" dist="38100" dir="2700000" algn="tl">
                    <a:srgbClr val="000000"/>
                  </a:outerShdw>
                </a:effectLst>
              </a:rPr>
              <a:t>Question: Will a planned multicenter phase 4 trial ($10 million estimate) succeed in proving that drug P is better than drug Z?</a:t>
            </a:r>
          </a:p>
          <a:p>
            <a:pPr marL="0" indent="0" defTabSz="971550">
              <a:buFontTx/>
              <a:buNone/>
              <a:tabLst>
                <a:tab pos="4008438" algn="l"/>
              </a:tabLst>
            </a:pPr>
            <a:endParaRPr lang="en-US" sz="2400" dirty="0">
              <a:effectLst>
                <a:outerShdw blurRad="38100" dist="38100" dir="2700000" algn="tl">
                  <a:srgbClr val="000000"/>
                </a:outerShdw>
              </a:effectLst>
            </a:endParaRPr>
          </a:p>
          <a:p>
            <a:pPr marL="0" indent="0" defTabSz="971550">
              <a:buFontTx/>
              <a:buNone/>
              <a:tabLst>
                <a:tab pos="4008438" algn="l"/>
              </a:tabLst>
            </a:pPr>
            <a:r>
              <a:rPr lang="en-US" sz="2400" dirty="0">
                <a:effectLst>
                  <a:outerShdw blurRad="38100" dist="38100" dir="2700000" algn="tl">
                    <a:srgbClr val="000000"/>
                  </a:outerShdw>
                </a:effectLst>
              </a:rPr>
              <a:t>EBMI tool: Meta-analysis of all sponsor</a:t>
            </a:r>
            <a:r>
              <a:rPr lang="ja-JP" altLang="en-US" sz="2400" dirty="0">
                <a:effectLst>
                  <a:outerShdw blurRad="38100" dist="38100" dir="2700000" algn="tl">
                    <a:srgbClr val="000000"/>
                  </a:outerShdw>
                </a:effectLst>
                <a:latin typeface="Arial"/>
              </a:rPr>
              <a:t>’</a:t>
            </a:r>
            <a:r>
              <a:rPr lang="en-US" sz="2400" dirty="0">
                <a:effectLst>
                  <a:outerShdw blurRad="38100" dist="38100" dir="2700000" algn="tl">
                    <a:srgbClr val="000000"/>
                  </a:outerShdw>
                </a:effectLst>
              </a:rPr>
              <a:t>s trials of drug P vs. SBA drug Z.</a:t>
            </a:r>
          </a:p>
        </p:txBody>
      </p:sp>
    </p:spTree>
    <p:extLst>
      <p:ext uri="{BB962C8B-B14F-4D97-AF65-F5344CB8AC3E}">
        <p14:creationId xmlns:p14="http://schemas.microsoft.com/office/powerpoint/2010/main" val="3774505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ChangeArrowheads="1"/>
          </p:cNvSpPr>
          <p:nvPr/>
        </p:nvSpPr>
        <p:spPr bwMode="auto">
          <a:xfrm>
            <a:off x="3886200" y="2514600"/>
            <a:ext cx="4714523" cy="257968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4" name="Rectangle 4"/>
          <p:cNvSpPr>
            <a:spLocks noChangeArrowheads="1"/>
          </p:cNvSpPr>
          <p:nvPr/>
        </p:nvSpPr>
        <p:spPr bwMode="auto">
          <a:xfrm>
            <a:off x="841022" y="6083300"/>
            <a:ext cx="189794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5" name="Rectangle 5"/>
          <p:cNvSpPr>
            <a:spLocks noChangeArrowheads="1"/>
          </p:cNvSpPr>
          <p:nvPr/>
        </p:nvSpPr>
        <p:spPr bwMode="auto">
          <a:xfrm>
            <a:off x="3279422" y="6083300"/>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6" name="Rectangle 6"/>
          <p:cNvSpPr>
            <a:spLocks noGrp="1" noChangeArrowheads="1"/>
          </p:cNvSpPr>
          <p:nvPr>
            <p:ph type="title"/>
          </p:nvPr>
        </p:nvSpPr>
        <p:spPr>
          <a:xfrm>
            <a:off x="304800" y="533400"/>
            <a:ext cx="8602133" cy="6858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2570163" indent="-2570163"/>
            <a:r>
              <a:rPr lang="en-US" sz="3600" dirty="0">
                <a:solidFill>
                  <a:schemeClr val="accent6">
                    <a:lumMod val="40000"/>
                    <a:lumOff val="60000"/>
                  </a:schemeClr>
                </a:solidFill>
                <a:effectLst>
                  <a:outerShdw blurRad="38100" dist="38100" dir="2700000" algn="tl">
                    <a:srgbClr val="000000"/>
                  </a:outerShdw>
                </a:effectLst>
              </a:rPr>
              <a:t>Drug P or Z Vs. Placebo: All Outcomes</a:t>
            </a:r>
            <a:endParaRPr lang="en-US" dirty="0">
              <a:solidFill>
                <a:schemeClr val="accent6">
                  <a:lumMod val="40000"/>
                  <a:lumOff val="60000"/>
                </a:schemeClr>
              </a:solidFill>
              <a:effectLst>
                <a:outerShdw blurRad="38100" dist="38100" dir="2700000" algn="tl">
                  <a:srgbClr val="000000"/>
                </a:outerShdw>
              </a:effectLst>
            </a:endParaRPr>
          </a:p>
        </p:txBody>
      </p:sp>
      <p:grpSp>
        <p:nvGrpSpPr>
          <p:cNvPr id="92167" name="Group 7"/>
          <p:cNvGrpSpPr>
            <a:grpSpLocks/>
          </p:cNvGrpSpPr>
          <p:nvPr/>
        </p:nvGrpSpPr>
        <p:grpSpPr bwMode="auto">
          <a:xfrm>
            <a:off x="4001911" y="2636838"/>
            <a:ext cx="59267" cy="2401887"/>
            <a:chOff x="2934" y="1737"/>
            <a:chExt cx="30" cy="1110"/>
          </a:xfrm>
        </p:grpSpPr>
        <p:sp>
          <p:nvSpPr>
            <p:cNvPr id="92168" name="Line 8"/>
            <p:cNvSpPr>
              <a:spLocks noChangeShapeType="1"/>
            </p:cNvSpPr>
            <p:nvPr/>
          </p:nvSpPr>
          <p:spPr bwMode="auto">
            <a:xfrm flipH="1">
              <a:off x="2934" y="1737"/>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9" name="Line 9"/>
            <p:cNvSpPr>
              <a:spLocks noChangeShapeType="1"/>
            </p:cNvSpPr>
            <p:nvPr/>
          </p:nvSpPr>
          <p:spPr bwMode="auto">
            <a:xfrm flipH="1">
              <a:off x="2934" y="1857"/>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0" name="Line 10"/>
            <p:cNvSpPr>
              <a:spLocks noChangeShapeType="1"/>
            </p:cNvSpPr>
            <p:nvPr/>
          </p:nvSpPr>
          <p:spPr bwMode="auto">
            <a:xfrm flipH="1">
              <a:off x="2934" y="1968"/>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1" name="Line 11"/>
            <p:cNvSpPr>
              <a:spLocks noChangeShapeType="1"/>
            </p:cNvSpPr>
            <p:nvPr/>
          </p:nvSpPr>
          <p:spPr bwMode="auto">
            <a:xfrm flipH="1">
              <a:off x="2934" y="2073"/>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2" name="Line 12"/>
            <p:cNvSpPr>
              <a:spLocks noChangeShapeType="1"/>
            </p:cNvSpPr>
            <p:nvPr/>
          </p:nvSpPr>
          <p:spPr bwMode="auto">
            <a:xfrm flipH="1">
              <a:off x="2934" y="2178"/>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3" name="Line 13"/>
            <p:cNvSpPr>
              <a:spLocks noChangeShapeType="1"/>
            </p:cNvSpPr>
            <p:nvPr/>
          </p:nvSpPr>
          <p:spPr bwMode="auto">
            <a:xfrm flipH="1">
              <a:off x="2934" y="2298"/>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4" name="Line 14"/>
            <p:cNvSpPr>
              <a:spLocks noChangeShapeType="1"/>
            </p:cNvSpPr>
            <p:nvPr/>
          </p:nvSpPr>
          <p:spPr bwMode="auto">
            <a:xfrm flipH="1">
              <a:off x="2934" y="2298"/>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5" name="Line 15"/>
            <p:cNvSpPr>
              <a:spLocks noChangeShapeType="1"/>
            </p:cNvSpPr>
            <p:nvPr/>
          </p:nvSpPr>
          <p:spPr bwMode="auto">
            <a:xfrm flipH="1">
              <a:off x="2934" y="2406"/>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6" name="Line 16"/>
            <p:cNvSpPr>
              <a:spLocks noChangeShapeType="1"/>
            </p:cNvSpPr>
            <p:nvPr/>
          </p:nvSpPr>
          <p:spPr bwMode="auto">
            <a:xfrm flipH="1">
              <a:off x="2934" y="2517"/>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7" name="Line 17"/>
            <p:cNvSpPr>
              <a:spLocks noChangeShapeType="1"/>
            </p:cNvSpPr>
            <p:nvPr/>
          </p:nvSpPr>
          <p:spPr bwMode="auto">
            <a:xfrm flipH="1">
              <a:off x="2934" y="2631"/>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8" name="Line 18"/>
            <p:cNvSpPr>
              <a:spLocks noChangeShapeType="1"/>
            </p:cNvSpPr>
            <p:nvPr/>
          </p:nvSpPr>
          <p:spPr bwMode="auto">
            <a:xfrm flipH="1">
              <a:off x="2934" y="2739"/>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9" name="Line 19"/>
            <p:cNvSpPr>
              <a:spLocks noChangeShapeType="1"/>
            </p:cNvSpPr>
            <p:nvPr/>
          </p:nvSpPr>
          <p:spPr bwMode="auto">
            <a:xfrm flipH="1">
              <a:off x="2934" y="2847"/>
              <a:ext cx="3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180" name="Line 20"/>
          <p:cNvSpPr>
            <a:spLocks noChangeShapeType="1"/>
          </p:cNvSpPr>
          <p:nvPr/>
        </p:nvSpPr>
        <p:spPr bwMode="auto">
          <a:xfrm>
            <a:off x="4124678"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1" name="Line 21"/>
          <p:cNvSpPr>
            <a:spLocks noChangeShapeType="1"/>
          </p:cNvSpPr>
          <p:nvPr/>
        </p:nvSpPr>
        <p:spPr bwMode="auto">
          <a:xfrm>
            <a:off x="4889500"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2" name="Line 22"/>
          <p:cNvSpPr>
            <a:spLocks noChangeShapeType="1"/>
          </p:cNvSpPr>
          <p:nvPr/>
        </p:nvSpPr>
        <p:spPr bwMode="auto">
          <a:xfrm>
            <a:off x="5651500"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3" name="Line 23"/>
          <p:cNvSpPr>
            <a:spLocks noChangeShapeType="1"/>
          </p:cNvSpPr>
          <p:nvPr/>
        </p:nvSpPr>
        <p:spPr bwMode="auto">
          <a:xfrm>
            <a:off x="6420556"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4" name="Line 24"/>
          <p:cNvSpPr>
            <a:spLocks noChangeShapeType="1"/>
          </p:cNvSpPr>
          <p:nvPr/>
        </p:nvSpPr>
        <p:spPr bwMode="auto">
          <a:xfrm>
            <a:off x="7192434"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5" name="Line 25"/>
          <p:cNvSpPr>
            <a:spLocks noChangeShapeType="1"/>
          </p:cNvSpPr>
          <p:nvPr/>
        </p:nvSpPr>
        <p:spPr bwMode="auto">
          <a:xfrm>
            <a:off x="7954434"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6" name="Line 26"/>
          <p:cNvSpPr>
            <a:spLocks noChangeShapeType="1"/>
          </p:cNvSpPr>
          <p:nvPr/>
        </p:nvSpPr>
        <p:spPr bwMode="auto">
          <a:xfrm>
            <a:off x="8727723" y="5137150"/>
            <a:ext cx="0" cy="968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2187" name="Group 27"/>
          <p:cNvGrpSpPr>
            <a:grpSpLocks/>
          </p:cNvGrpSpPr>
          <p:nvPr/>
        </p:nvGrpSpPr>
        <p:grpSpPr bwMode="auto">
          <a:xfrm>
            <a:off x="4203701" y="5137150"/>
            <a:ext cx="611011" cy="44450"/>
            <a:chOff x="3030" y="2892"/>
            <a:chExt cx="318" cy="21"/>
          </a:xfrm>
        </p:grpSpPr>
        <p:sp>
          <p:nvSpPr>
            <p:cNvPr id="92188" name="Line 2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9" name="Line 2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0" name="Line 3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1" name="Line 3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2" name="Line 3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3" name="Line 3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4" name="Line 3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5" name="Line 3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6" name="Line 3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197" name="Group 37"/>
          <p:cNvGrpSpPr>
            <a:grpSpLocks/>
          </p:cNvGrpSpPr>
          <p:nvPr/>
        </p:nvGrpSpPr>
        <p:grpSpPr bwMode="auto">
          <a:xfrm>
            <a:off x="4968523" y="5137150"/>
            <a:ext cx="613833" cy="44450"/>
            <a:chOff x="3030" y="2892"/>
            <a:chExt cx="318" cy="21"/>
          </a:xfrm>
        </p:grpSpPr>
        <p:sp>
          <p:nvSpPr>
            <p:cNvPr id="92198" name="Line 3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9" name="Line 3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0" name="Line 4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1" name="Line 4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2" name="Line 4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3" name="Line 4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4" name="Line 4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5" name="Line 4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6" name="Line 4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207" name="Group 47"/>
          <p:cNvGrpSpPr>
            <a:grpSpLocks/>
          </p:cNvGrpSpPr>
          <p:nvPr/>
        </p:nvGrpSpPr>
        <p:grpSpPr bwMode="auto">
          <a:xfrm>
            <a:off x="5730523" y="5137150"/>
            <a:ext cx="613833" cy="44450"/>
            <a:chOff x="3030" y="2892"/>
            <a:chExt cx="318" cy="21"/>
          </a:xfrm>
        </p:grpSpPr>
        <p:sp>
          <p:nvSpPr>
            <p:cNvPr id="92208" name="Line 4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9" name="Line 4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0" name="Line 5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1" name="Line 5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2" name="Line 5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3" name="Line 5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4" name="Line 5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5" name="Line 5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6" name="Line 5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217" name="Group 57"/>
          <p:cNvGrpSpPr>
            <a:grpSpLocks/>
          </p:cNvGrpSpPr>
          <p:nvPr/>
        </p:nvGrpSpPr>
        <p:grpSpPr bwMode="auto">
          <a:xfrm>
            <a:off x="6503812" y="5137150"/>
            <a:ext cx="612422" cy="44450"/>
            <a:chOff x="3030" y="2892"/>
            <a:chExt cx="318" cy="21"/>
          </a:xfrm>
        </p:grpSpPr>
        <p:sp>
          <p:nvSpPr>
            <p:cNvPr id="92218" name="Line 5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9" name="Line 5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0" name="Line 6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1" name="Line 6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2" name="Line 6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3" name="Line 6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4" name="Line 6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5" name="Line 6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6" name="Line 6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227" name="Group 67"/>
          <p:cNvGrpSpPr>
            <a:grpSpLocks/>
          </p:cNvGrpSpPr>
          <p:nvPr/>
        </p:nvGrpSpPr>
        <p:grpSpPr bwMode="auto">
          <a:xfrm>
            <a:off x="7271456" y="5137150"/>
            <a:ext cx="611011" cy="44450"/>
            <a:chOff x="3030" y="2892"/>
            <a:chExt cx="318" cy="21"/>
          </a:xfrm>
        </p:grpSpPr>
        <p:sp>
          <p:nvSpPr>
            <p:cNvPr id="92228" name="Line 6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9" name="Line 6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0" name="Line 7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1" name="Line 7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2" name="Line 7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3" name="Line 7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4" name="Line 7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5" name="Line 7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6" name="Line 7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237" name="Group 77"/>
          <p:cNvGrpSpPr>
            <a:grpSpLocks/>
          </p:cNvGrpSpPr>
          <p:nvPr/>
        </p:nvGrpSpPr>
        <p:grpSpPr bwMode="auto">
          <a:xfrm>
            <a:off x="8030634" y="5137150"/>
            <a:ext cx="613833" cy="44450"/>
            <a:chOff x="3030" y="2892"/>
            <a:chExt cx="318" cy="21"/>
          </a:xfrm>
        </p:grpSpPr>
        <p:sp>
          <p:nvSpPr>
            <p:cNvPr id="92238" name="Line 78"/>
            <p:cNvSpPr>
              <a:spLocks noChangeShapeType="1"/>
            </p:cNvSpPr>
            <p:nvPr/>
          </p:nvSpPr>
          <p:spPr bwMode="auto">
            <a:xfrm>
              <a:off x="303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9" name="Line 79"/>
            <p:cNvSpPr>
              <a:spLocks noChangeShapeType="1"/>
            </p:cNvSpPr>
            <p:nvPr/>
          </p:nvSpPr>
          <p:spPr bwMode="auto">
            <a:xfrm>
              <a:off x="3074"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0" name="Line 80"/>
            <p:cNvSpPr>
              <a:spLocks noChangeShapeType="1"/>
            </p:cNvSpPr>
            <p:nvPr/>
          </p:nvSpPr>
          <p:spPr bwMode="auto">
            <a:xfrm>
              <a:off x="31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1" name="Line 81"/>
            <p:cNvSpPr>
              <a:spLocks noChangeShapeType="1"/>
            </p:cNvSpPr>
            <p:nvPr/>
          </p:nvSpPr>
          <p:spPr bwMode="auto">
            <a:xfrm>
              <a:off x="3150"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2" name="Line 82"/>
            <p:cNvSpPr>
              <a:spLocks noChangeShapeType="1"/>
            </p:cNvSpPr>
            <p:nvPr/>
          </p:nvSpPr>
          <p:spPr bwMode="auto">
            <a:xfrm>
              <a:off x="3187"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3" name="Line 83"/>
            <p:cNvSpPr>
              <a:spLocks noChangeShapeType="1"/>
            </p:cNvSpPr>
            <p:nvPr/>
          </p:nvSpPr>
          <p:spPr bwMode="auto">
            <a:xfrm>
              <a:off x="3233"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4" name="Line 84"/>
            <p:cNvSpPr>
              <a:spLocks noChangeShapeType="1"/>
            </p:cNvSpPr>
            <p:nvPr/>
          </p:nvSpPr>
          <p:spPr bwMode="auto">
            <a:xfrm>
              <a:off x="3272"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5" name="Line 85"/>
            <p:cNvSpPr>
              <a:spLocks noChangeShapeType="1"/>
            </p:cNvSpPr>
            <p:nvPr/>
          </p:nvSpPr>
          <p:spPr bwMode="auto">
            <a:xfrm>
              <a:off x="3311"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6" name="Line 86"/>
            <p:cNvSpPr>
              <a:spLocks noChangeShapeType="1"/>
            </p:cNvSpPr>
            <p:nvPr/>
          </p:nvSpPr>
          <p:spPr bwMode="auto">
            <a:xfrm>
              <a:off x="3348" y="2892"/>
              <a:ext cx="0" cy="2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247" name="Rectangle 87"/>
          <p:cNvSpPr>
            <a:spLocks noChangeArrowheads="1"/>
          </p:cNvSpPr>
          <p:nvPr/>
        </p:nvSpPr>
        <p:spPr bwMode="auto">
          <a:xfrm>
            <a:off x="3886200" y="1981200"/>
            <a:ext cx="4871156"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233363" indent="-233363" algn="ctr">
              <a:lnSpc>
                <a:spcPct val="75000"/>
              </a:lnSpc>
              <a:spcBef>
                <a:spcPct val="50000"/>
              </a:spcBef>
              <a:buClr>
                <a:srgbClr val="FF6633"/>
              </a:buClr>
            </a:pPr>
            <a:r>
              <a:rPr lang="en-US" sz="1600" dirty="0">
                <a:effectLst>
                  <a:outerShdw blurRad="50800" dist="38100" dir="2700000" algn="tl" rotWithShape="0">
                    <a:srgbClr val="000000">
                      <a:alpha val="43000"/>
                    </a:srgbClr>
                  </a:outerShdw>
                </a:effectLst>
                <a:latin typeface="Arial" charset="0"/>
              </a:rPr>
              <a:t>Odds Ratio and 95% C.I.</a:t>
            </a:r>
          </a:p>
        </p:txBody>
      </p:sp>
      <p:sp>
        <p:nvSpPr>
          <p:cNvPr id="92248" name="Rectangle 88"/>
          <p:cNvSpPr>
            <a:spLocks noChangeArrowheads="1"/>
          </p:cNvSpPr>
          <p:nvPr/>
        </p:nvSpPr>
        <p:spPr bwMode="auto">
          <a:xfrm>
            <a:off x="7023101" y="5208589"/>
            <a:ext cx="340077"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2</a:t>
            </a:r>
          </a:p>
        </p:txBody>
      </p:sp>
      <p:sp>
        <p:nvSpPr>
          <p:cNvPr id="92249" name="Rectangle 89"/>
          <p:cNvSpPr>
            <a:spLocks noChangeArrowheads="1"/>
          </p:cNvSpPr>
          <p:nvPr/>
        </p:nvSpPr>
        <p:spPr bwMode="auto">
          <a:xfrm>
            <a:off x="7785101" y="5208589"/>
            <a:ext cx="340077"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4</a:t>
            </a:r>
          </a:p>
        </p:txBody>
      </p:sp>
      <p:sp>
        <p:nvSpPr>
          <p:cNvPr id="92250" name="Rectangle 90"/>
          <p:cNvSpPr>
            <a:spLocks noChangeArrowheads="1"/>
          </p:cNvSpPr>
          <p:nvPr/>
        </p:nvSpPr>
        <p:spPr bwMode="auto">
          <a:xfrm>
            <a:off x="8564034" y="5208589"/>
            <a:ext cx="340077"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6</a:t>
            </a:r>
          </a:p>
        </p:txBody>
      </p:sp>
      <p:sp>
        <p:nvSpPr>
          <p:cNvPr id="92251" name="Rectangle 91"/>
          <p:cNvSpPr>
            <a:spLocks noChangeArrowheads="1"/>
          </p:cNvSpPr>
          <p:nvPr/>
        </p:nvSpPr>
        <p:spPr bwMode="auto">
          <a:xfrm>
            <a:off x="6261101" y="5208589"/>
            <a:ext cx="340077"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0</a:t>
            </a:r>
          </a:p>
        </p:txBody>
      </p:sp>
      <p:sp>
        <p:nvSpPr>
          <p:cNvPr id="92252" name="Rectangle 92"/>
          <p:cNvSpPr>
            <a:spLocks noChangeArrowheads="1"/>
          </p:cNvSpPr>
          <p:nvPr/>
        </p:nvSpPr>
        <p:spPr bwMode="auto">
          <a:xfrm>
            <a:off x="6567311" y="5383214"/>
            <a:ext cx="2008012"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b="1">
                <a:latin typeface="Arial" charset="0"/>
              </a:rPr>
              <a:t>Favors Treatment</a:t>
            </a:r>
          </a:p>
        </p:txBody>
      </p:sp>
      <p:sp>
        <p:nvSpPr>
          <p:cNvPr id="92253" name="Rectangle 93"/>
          <p:cNvSpPr>
            <a:spLocks noChangeArrowheads="1"/>
          </p:cNvSpPr>
          <p:nvPr/>
        </p:nvSpPr>
        <p:spPr bwMode="auto">
          <a:xfrm>
            <a:off x="3934178" y="5208589"/>
            <a:ext cx="340078"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-6</a:t>
            </a:r>
          </a:p>
        </p:txBody>
      </p:sp>
      <p:sp>
        <p:nvSpPr>
          <p:cNvPr id="92254" name="Rectangle 94"/>
          <p:cNvSpPr>
            <a:spLocks noChangeArrowheads="1"/>
          </p:cNvSpPr>
          <p:nvPr/>
        </p:nvSpPr>
        <p:spPr bwMode="auto">
          <a:xfrm>
            <a:off x="4696178" y="5208589"/>
            <a:ext cx="340078"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-4</a:t>
            </a:r>
          </a:p>
        </p:txBody>
      </p:sp>
      <p:sp>
        <p:nvSpPr>
          <p:cNvPr id="92255" name="Rectangle 95"/>
          <p:cNvSpPr>
            <a:spLocks noChangeArrowheads="1"/>
          </p:cNvSpPr>
          <p:nvPr/>
        </p:nvSpPr>
        <p:spPr bwMode="auto">
          <a:xfrm>
            <a:off x="5458178" y="5208589"/>
            <a:ext cx="340078"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a:latin typeface="Arial" charset="0"/>
              </a:rPr>
              <a:t>-2</a:t>
            </a:r>
          </a:p>
        </p:txBody>
      </p:sp>
      <p:sp>
        <p:nvSpPr>
          <p:cNvPr id="92256" name="Rectangle 96"/>
          <p:cNvSpPr>
            <a:spLocks noChangeArrowheads="1"/>
          </p:cNvSpPr>
          <p:nvPr/>
        </p:nvSpPr>
        <p:spPr bwMode="auto">
          <a:xfrm>
            <a:off x="4267200" y="5383214"/>
            <a:ext cx="2008012"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b="1">
                <a:latin typeface="Arial" charset="0"/>
              </a:rPr>
              <a:t>Favors Placebo</a:t>
            </a:r>
          </a:p>
        </p:txBody>
      </p:sp>
      <p:sp>
        <p:nvSpPr>
          <p:cNvPr id="92257" name="Rectangle 97"/>
          <p:cNvSpPr>
            <a:spLocks noChangeArrowheads="1"/>
          </p:cNvSpPr>
          <p:nvPr/>
        </p:nvSpPr>
        <p:spPr bwMode="auto">
          <a:xfrm>
            <a:off x="4332112" y="5649914"/>
            <a:ext cx="4175478" cy="24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233363" indent="-233363" algn="ctr">
              <a:lnSpc>
                <a:spcPct val="75000"/>
              </a:lnSpc>
              <a:spcBef>
                <a:spcPct val="50000"/>
              </a:spcBef>
              <a:buClr>
                <a:srgbClr val="FF6633"/>
              </a:buClr>
            </a:pPr>
            <a:r>
              <a:rPr lang="en-US" sz="1300" dirty="0">
                <a:latin typeface="Arial" charset="0"/>
              </a:rPr>
              <a:t>Random Effects Model</a:t>
            </a:r>
          </a:p>
        </p:txBody>
      </p:sp>
      <p:sp>
        <p:nvSpPr>
          <p:cNvPr id="92258" name="Line 98"/>
          <p:cNvSpPr>
            <a:spLocks noChangeShapeType="1"/>
          </p:cNvSpPr>
          <p:nvPr/>
        </p:nvSpPr>
        <p:spPr bwMode="auto">
          <a:xfrm flipV="1">
            <a:off x="6420556" y="2547939"/>
            <a:ext cx="0" cy="258603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59" name="Line 99"/>
          <p:cNvSpPr>
            <a:spLocks noChangeShapeType="1"/>
          </p:cNvSpPr>
          <p:nvPr/>
        </p:nvSpPr>
        <p:spPr bwMode="auto">
          <a:xfrm>
            <a:off x="5777089" y="2882900"/>
            <a:ext cx="2682523"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0" name="Line 100"/>
          <p:cNvSpPr>
            <a:spLocks noChangeShapeType="1"/>
          </p:cNvSpPr>
          <p:nvPr/>
        </p:nvSpPr>
        <p:spPr bwMode="auto">
          <a:xfrm>
            <a:off x="6574367" y="2633663"/>
            <a:ext cx="1236133" cy="0"/>
          </a:xfrm>
          <a:prstGeom prst="line">
            <a:avLst/>
          </a:prstGeom>
          <a:noFill/>
          <a:ln w="38100">
            <a:solidFill>
              <a:srgbClr val="80206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1" name="Line 101"/>
          <p:cNvSpPr>
            <a:spLocks noChangeShapeType="1"/>
          </p:cNvSpPr>
          <p:nvPr/>
        </p:nvSpPr>
        <p:spPr bwMode="auto">
          <a:xfrm>
            <a:off x="6249812" y="3367088"/>
            <a:ext cx="1435100" cy="0"/>
          </a:xfrm>
          <a:prstGeom prst="line">
            <a:avLst/>
          </a:prstGeom>
          <a:noFill/>
          <a:ln w="38100">
            <a:solidFill>
              <a:srgbClr val="80206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2" name="Line 102"/>
          <p:cNvSpPr>
            <a:spLocks noChangeShapeType="1"/>
          </p:cNvSpPr>
          <p:nvPr/>
        </p:nvSpPr>
        <p:spPr bwMode="auto">
          <a:xfrm>
            <a:off x="5726289" y="3600450"/>
            <a:ext cx="1841500"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3" name="Line 103"/>
          <p:cNvSpPr>
            <a:spLocks noChangeShapeType="1"/>
          </p:cNvSpPr>
          <p:nvPr/>
        </p:nvSpPr>
        <p:spPr bwMode="auto">
          <a:xfrm>
            <a:off x="6407856" y="4084638"/>
            <a:ext cx="794455" cy="0"/>
          </a:xfrm>
          <a:prstGeom prst="line">
            <a:avLst/>
          </a:prstGeom>
          <a:noFill/>
          <a:ln w="38100">
            <a:solidFill>
              <a:srgbClr val="80206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4" name="Line 104"/>
          <p:cNvSpPr>
            <a:spLocks noChangeShapeType="1"/>
          </p:cNvSpPr>
          <p:nvPr/>
        </p:nvSpPr>
        <p:spPr bwMode="auto">
          <a:xfrm>
            <a:off x="5534378" y="4316413"/>
            <a:ext cx="2414412"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5" name="Line 105"/>
          <p:cNvSpPr>
            <a:spLocks noChangeShapeType="1"/>
          </p:cNvSpPr>
          <p:nvPr/>
        </p:nvSpPr>
        <p:spPr bwMode="auto">
          <a:xfrm>
            <a:off x="6855178" y="5046663"/>
            <a:ext cx="1128889"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6" name="Line 106"/>
          <p:cNvSpPr>
            <a:spLocks noChangeShapeType="1"/>
          </p:cNvSpPr>
          <p:nvPr/>
        </p:nvSpPr>
        <p:spPr bwMode="auto">
          <a:xfrm>
            <a:off x="6966656" y="4803775"/>
            <a:ext cx="1279877" cy="0"/>
          </a:xfrm>
          <a:prstGeom prst="line">
            <a:avLst/>
          </a:prstGeom>
          <a:noFill/>
          <a:ln w="38100">
            <a:solidFill>
              <a:srgbClr val="80206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7" name="Rectangle 107"/>
          <p:cNvSpPr>
            <a:spLocks noChangeArrowheads="1"/>
          </p:cNvSpPr>
          <p:nvPr/>
        </p:nvSpPr>
        <p:spPr bwMode="auto">
          <a:xfrm>
            <a:off x="304800" y="2057400"/>
            <a:ext cx="4044244" cy="3203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457200" defTabSz="422275">
              <a:lnSpc>
                <a:spcPct val="85000"/>
              </a:lnSpc>
              <a:spcBef>
                <a:spcPct val="40000"/>
              </a:spcBef>
              <a:buClr>
                <a:srgbClr val="FF6633"/>
              </a:buClr>
              <a:tabLst>
                <a:tab pos="1663700" algn="ctr"/>
                <a:tab pos="2400300" algn="ctr"/>
                <a:tab pos="3149600" algn="r"/>
              </a:tabLst>
            </a:pPr>
            <a:r>
              <a:rPr lang="en-US" sz="1300" dirty="0">
                <a:latin typeface="Arial" charset="0"/>
              </a:rPr>
              <a:t>		</a:t>
            </a:r>
            <a:r>
              <a:rPr lang="en-US" sz="1300" b="1" dirty="0">
                <a:latin typeface="Arial" charset="0"/>
              </a:rPr>
              <a:t>#Study/	</a:t>
            </a:r>
          </a:p>
          <a:p>
            <a:pPr marL="457200" defTabSz="422275">
              <a:lnSpc>
                <a:spcPct val="85000"/>
              </a:lnSpc>
              <a:spcBef>
                <a:spcPct val="40000"/>
              </a:spcBef>
              <a:buClr>
                <a:srgbClr val="FF6633"/>
              </a:buClr>
              <a:tabLst>
                <a:tab pos="1663700" algn="ctr"/>
                <a:tab pos="2400300" algn="ctr"/>
                <a:tab pos="3149600" algn="r"/>
              </a:tabLst>
            </a:pPr>
            <a:r>
              <a:rPr lang="en-US" sz="1300" b="1" dirty="0">
                <a:latin typeface="Arial" charset="0"/>
              </a:rPr>
              <a:t>Outcome	Treatment	Arms	#</a:t>
            </a:r>
            <a:r>
              <a:rPr lang="en-US" sz="1300" b="1" dirty="0" err="1">
                <a:latin typeface="Arial" charset="0"/>
              </a:rPr>
              <a:t>Pts</a:t>
            </a:r>
            <a:endParaRPr lang="en-US" sz="1300" b="1" dirty="0">
              <a:latin typeface="Arial" charset="0"/>
            </a:endParaRPr>
          </a:p>
          <a:p>
            <a:pPr marL="457200" defTabSz="422275">
              <a:lnSpc>
                <a:spcPct val="85000"/>
              </a:lnSpc>
              <a:spcBef>
                <a:spcPct val="35000"/>
              </a:spcBef>
              <a:buClr>
                <a:srgbClr val="FF6633"/>
              </a:buClr>
              <a:tabLst>
                <a:tab pos="1663700" algn="ctr"/>
                <a:tab pos="2400300" algn="ctr"/>
                <a:tab pos="3149600" algn="r"/>
              </a:tabLst>
            </a:pPr>
            <a:r>
              <a:rPr lang="en-US" sz="1300" dirty="0">
                <a:latin typeface="Arial" charset="0"/>
              </a:rPr>
              <a:t>FEV 1	Z</a:t>
            </a:r>
            <a:r>
              <a:rPr lang="en-US" sz="1300" baseline="-25000" dirty="0">
                <a:latin typeface="Arial" charset="0"/>
              </a:rPr>
              <a:t>1</a:t>
            </a:r>
            <a:r>
              <a:rPr lang="en-US" sz="1300" dirty="0">
                <a:latin typeface="Arial" charset="0"/>
              </a:rPr>
              <a:t>	3	1042</a:t>
            </a:r>
          </a:p>
          <a:p>
            <a:pPr marL="457200" defTabSz="422275">
              <a:lnSpc>
                <a:spcPct val="85000"/>
              </a:lnSpc>
              <a:spcBef>
                <a:spcPct val="35000"/>
              </a:spcBef>
              <a:buClr>
                <a:srgbClr val="FF6633"/>
              </a:buClr>
              <a:tabLst>
                <a:tab pos="1663700" algn="ctr"/>
                <a:tab pos="2400300" algn="ctr"/>
                <a:tab pos="3149600" algn="r"/>
              </a:tabLst>
            </a:pPr>
            <a:r>
              <a:rPr lang="en-US" sz="1300" dirty="0">
                <a:latin typeface="Arial" charset="0"/>
              </a:rPr>
              <a:t>FEV 1	P</a:t>
            </a:r>
            <a:r>
              <a:rPr lang="en-US" sz="1300" baseline="-25000" dirty="0">
                <a:latin typeface="Arial" charset="0"/>
              </a:rPr>
              <a:t>1</a:t>
            </a:r>
            <a:r>
              <a:rPr lang="en-US" sz="1300" dirty="0">
                <a:latin typeface="Arial" charset="0"/>
              </a:rPr>
              <a:t>	4	805</a:t>
            </a:r>
          </a:p>
          <a:p>
            <a:pPr marL="457200" defTabSz="422275">
              <a:lnSpc>
                <a:spcPct val="85000"/>
              </a:lnSpc>
              <a:spcBef>
                <a:spcPct val="35000"/>
              </a:spcBef>
              <a:buClr>
                <a:srgbClr val="FF6633"/>
              </a:buClr>
              <a:tabLst>
                <a:tab pos="1663700" algn="ctr"/>
                <a:tab pos="2400300" algn="ctr"/>
                <a:tab pos="3149600" algn="r"/>
              </a:tabLst>
            </a:pPr>
            <a:endParaRPr lang="en-US" sz="1300" dirty="0">
              <a:latin typeface="Arial" charset="0"/>
            </a:endParaRPr>
          </a:p>
          <a:p>
            <a:pPr marL="457200" defTabSz="422275">
              <a:lnSpc>
                <a:spcPct val="85000"/>
              </a:lnSpc>
              <a:spcBef>
                <a:spcPct val="35000"/>
              </a:spcBef>
              <a:buClr>
                <a:srgbClr val="FF6633"/>
              </a:buClr>
              <a:tabLst>
                <a:tab pos="1663700" algn="ctr"/>
                <a:tab pos="2400300" algn="ctr"/>
                <a:tab pos="3149600" algn="r"/>
              </a:tabLst>
            </a:pPr>
            <a:r>
              <a:rPr lang="en-US" sz="1300" dirty="0">
                <a:latin typeface="Arial" charset="0"/>
              </a:rPr>
              <a:t>AM PEFR	Z	3	1042</a:t>
            </a:r>
          </a:p>
          <a:p>
            <a:pPr marL="457200" defTabSz="422275">
              <a:lnSpc>
                <a:spcPct val="85000"/>
              </a:lnSpc>
              <a:spcBef>
                <a:spcPct val="35000"/>
              </a:spcBef>
              <a:buClr>
                <a:srgbClr val="FF6633"/>
              </a:buClr>
              <a:tabLst>
                <a:tab pos="1663700" algn="ctr"/>
                <a:tab pos="2400300" algn="ctr"/>
                <a:tab pos="3149600" algn="r"/>
              </a:tabLst>
            </a:pPr>
            <a:r>
              <a:rPr lang="en-US" sz="1300" dirty="0">
                <a:latin typeface="Arial" charset="0"/>
              </a:rPr>
              <a:t>AM PEFR	P</a:t>
            </a:r>
            <a:r>
              <a:rPr lang="en-US" sz="1300" baseline="-25000" dirty="0">
                <a:latin typeface="Arial" charset="0"/>
              </a:rPr>
              <a:t>1</a:t>
            </a:r>
            <a:r>
              <a:rPr lang="en-US" sz="1300" dirty="0">
                <a:latin typeface="Arial" charset="0"/>
              </a:rPr>
              <a:t>	4	805</a:t>
            </a:r>
          </a:p>
          <a:p>
            <a:pPr marL="457200" defTabSz="422275">
              <a:lnSpc>
                <a:spcPct val="85000"/>
              </a:lnSpc>
              <a:spcBef>
                <a:spcPct val="35000"/>
              </a:spcBef>
              <a:buClr>
                <a:srgbClr val="FF6633"/>
              </a:buClr>
              <a:tabLst>
                <a:tab pos="1663700" algn="ctr"/>
                <a:tab pos="2400300" algn="ctr"/>
                <a:tab pos="3149600" algn="r"/>
              </a:tabLst>
            </a:pPr>
            <a:endParaRPr lang="en-US" sz="1300" dirty="0">
              <a:latin typeface="Arial" charset="0"/>
            </a:endParaRPr>
          </a:p>
          <a:p>
            <a:pPr marL="457200" defTabSz="422275">
              <a:lnSpc>
                <a:spcPct val="85000"/>
              </a:lnSpc>
              <a:spcBef>
                <a:spcPct val="35000"/>
              </a:spcBef>
              <a:buClr>
                <a:srgbClr val="FF6633"/>
              </a:buClr>
              <a:tabLst>
                <a:tab pos="1663700" algn="ctr"/>
                <a:tab pos="2400300" algn="ctr"/>
                <a:tab pos="3149600" algn="r"/>
              </a:tabLst>
            </a:pPr>
            <a:r>
              <a:rPr lang="en-US" sz="1300" dirty="0">
                <a:latin typeface="Arial" charset="0"/>
              </a:rPr>
              <a:t>PM PEFR	Z</a:t>
            </a:r>
            <a:r>
              <a:rPr lang="en-US" sz="1300" baseline="-25000" dirty="0">
                <a:latin typeface="Arial" charset="0"/>
              </a:rPr>
              <a:t>1</a:t>
            </a:r>
            <a:r>
              <a:rPr lang="en-US" sz="1300" dirty="0">
                <a:latin typeface="Arial" charset="0"/>
              </a:rPr>
              <a:t>	3	1042</a:t>
            </a:r>
          </a:p>
          <a:p>
            <a:pPr marL="457200" defTabSz="422275">
              <a:lnSpc>
                <a:spcPct val="85000"/>
              </a:lnSpc>
              <a:spcBef>
                <a:spcPct val="60000"/>
              </a:spcBef>
              <a:buClr>
                <a:srgbClr val="FF6633"/>
              </a:buClr>
              <a:tabLst>
                <a:tab pos="1663700" algn="ctr"/>
                <a:tab pos="2400300" algn="ctr"/>
                <a:tab pos="3149600" algn="r"/>
              </a:tabLst>
            </a:pPr>
            <a:r>
              <a:rPr lang="en-US" sz="1300" dirty="0">
                <a:latin typeface="Arial" charset="0"/>
              </a:rPr>
              <a:t>PM PEFR	P</a:t>
            </a:r>
            <a:r>
              <a:rPr lang="en-US" sz="1300" baseline="-25000" dirty="0">
                <a:latin typeface="Arial" charset="0"/>
              </a:rPr>
              <a:t>1</a:t>
            </a:r>
            <a:r>
              <a:rPr lang="en-US" sz="1300" dirty="0">
                <a:latin typeface="Arial" charset="0"/>
              </a:rPr>
              <a:t>	4	2805</a:t>
            </a:r>
          </a:p>
          <a:p>
            <a:pPr marL="457200" defTabSz="422275">
              <a:lnSpc>
                <a:spcPct val="65000"/>
              </a:lnSpc>
              <a:spcBef>
                <a:spcPct val="60000"/>
              </a:spcBef>
              <a:buClr>
                <a:srgbClr val="FF6633"/>
              </a:buClr>
              <a:tabLst>
                <a:tab pos="1663700" algn="ctr"/>
                <a:tab pos="2400300" algn="ctr"/>
                <a:tab pos="3149600" algn="r"/>
              </a:tabLst>
            </a:pPr>
            <a:r>
              <a:rPr lang="en-US" sz="1300" dirty="0">
                <a:latin typeface="Arial" charset="0"/>
              </a:rPr>
              <a:t> </a:t>
            </a:r>
            <a:r>
              <a:rPr lang="en-US" sz="2400" dirty="0">
                <a:latin typeface="Symbol" charset="0"/>
              </a:rPr>
              <a:t>b </a:t>
            </a:r>
            <a:r>
              <a:rPr lang="en-US" sz="1300" dirty="0">
                <a:latin typeface="Arial" charset="0"/>
              </a:rPr>
              <a:t>agonist	Z	3	1042</a:t>
            </a:r>
          </a:p>
          <a:p>
            <a:pPr marL="457200" defTabSz="422275">
              <a:lnSpc>
                <a:spcPct val="65000"/>
              </a:lnSpc>
              <a:buClr>
                <a:srgbClr val="FF6633"/>
              </a:buClr>
              <a:tabLst>
                <a:tab pos="1663700" algn="ctr"/>
                <a:tab pos="2400300" algn="ctr"/>
                <a:tab pos="3149600" algn="r"/>
              </a:tabLst>
            </a:pPr>
            <a:r>
              <a:rPr lang="en-US" sz="1300" dirty="0">
                <a:latin typeface="Arial" charset="0"/>
              </a:rPr>
              <a:t> </a:t>
            </a:r>
            <a:r>
              <a:rPr lang="en-US" sz="2400" dirty="0">
                <a:latin typeface="Symbol" charset="0"/>
              </a:rPr>
              <a:t>b </a:t>
            </a:r>
            <a:r>
              <a:rPr lang="en-US" sz="1300" dirty="0">
                <a:latin typeface="Arial" charset="0"/>
              </a:rPr>
              <a:t>agonist	P</a:t>
            </a:r>
            <a:r>
              <a:rPr lang="en-US" sz="1300" baseline="-25000" dirty="0">
                <a:latin typeface="Arial" charset="0"/>
              </a:rPr>
              <a:t>1</a:t>
            </a:r>
            <a:r>
              <a:rPr lang="en-US" sz="1300" dirty="0">
                <a:latin typeface="Arial" charset="0"/>
              </a:rPr>
              <a:t>	4	805</a:t>
            </a:r>
          </a:p>
        </p:txBody>
      </p:sp>
      <p:sp>
        <p:nvSpPr>
          <p:cNvPr id="92268" name="Oval 108"/>
          <p:cNvSpPr>
            <a:spLocks noChangeArrowheads="1"/>
          </p:cNvSpPr>
          <p:nvPr/>
        </p:nvSpPr>
        <p:spPr bwMode="auto">
          <a:xfrm>
            <a:off x="7145867" y="2581275"/>
            <a:ext cx="88900" cy="103188"/>
          </a:xfrm>
          <a:prstGeom prst="ellipse">
            <a:avLst/>
          </a:prstGeom>
          <a:solidFill>
            <a:srgbClr val="802060"/>
          </a:solidFill>
          <a:ln w="12700">
            <a:solidFill>
              <a:srgbClr val="80206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9" name="Oval 109"/>
          <p:cNvSpPr>
            <a:spLocks noChangeArrowheads="1"/>
          </p:cNvSpPr>
          <p:nvPr/>
        </p:nvSpPr>
        <p:spPr bwMode="auto">
          <a:xfrm>
            <a:off x="7093656" y="2828926"/>
            <a:ext cx="91722" cy="106363"/>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0" name="Oval 110"/>
          <p:cNvSpPr>
            <a:spLocks noChangeArrowheads="1"/>
          </p:cNvSpPr>
          <p:nvPr/>
        </p:nvSpPr>
        <p:spPr bwMode="auto">
          <a:xfrm>
            <a:off x="6944079" y="3309939"/>
            <a:ext cx="93133" cy="104775"/>
          </a:xfrm>
          <a:prstGeom prst="ellipse">
            <a:avLst/>
          </a:prstGeom>
          <a:solidFill>
            <a:srgbClr val="802060"/>
          </a:solidFill>
          <a:ln w="12700">
            <a:solidFill>
              <a:srgbClr val="80206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1" name="Oval 111"/>
          <p:cNvSpPr>
            <a:spLocks noChangeArrowheads="1"/>
          </p:cNvSpPr>
          <p:nvPr/>
        </p:nvSpPr>
        <p:spPr bwMode="auto">
          <a:xfrm>
            <a:off x="6575778" y="3549650"/>
            <a:ext cx="91723" cy="103188"/>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2" name="Oval 112"/>
          <p:cNvSpPr>
            <a:spLocks noChangeArrowheads="1"/>
          </p:cNvSpPr>
          <p:nvPr/>
        </p:nvSpPr>
        <p:spPr bwMode="auto">
          <a:xfrm>
            <a:off x="6746522" y="4025900"/>
            <a:ext cx="95956" cy="101600"/>
          </a:xfrm>
          <a:prstGeom prst="ellipse">
            <a:avLst/>
          </a:prstGeom>
          <a:solidFill>
            <a:srgbClr val="802060"/>
          </a:solidFill>
          <a:ln w="12700">
            <a:solidFill>
              <a:srgbClr val="80206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3" name="Oval 113"/>
          <p:cNvSpPr>
            <a:spLocks noChangeArrowheads="1"/>
          </p:cNvSpPr>
          <p:nvPr/>
        </p:nvSpPr>
        <p:spPr bwMode="auto">
          <a:xfrm>
            <a:off x="6728178" y="4262438"/>
            <a:ext cx="88900" cy="1016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4" name="Oval 114"/>
          <p:cNvSpPr>
            <a:spLocks noChangeArrowheads="1"/>
          </p:cNvSpPr>
          <p:nvPr/>
        </p:nvSpPr>
        <p:spPr bwMode="auto">
          <a:xfrm>
            <a:off x="7545212" y="4752975"/>
            <a:ext cx="90311" cy="101600"/>
          </a:xfrm>
          <a:prstGeom prst="ellipse">
            <a:avLst/>
          </a:prstGeom>
          <a:solidFill>
            <a:srgbClr val="802060"/>
          </a:solidFill>
          <a:ln w="12700">
            <a:solidFill>
              <a:srgbClr val="80206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75" name="Oval 115"/>
          <p:cNvSpPr>
            <a:spLocks noChangeArrowheads="1"/>
          </p:cNvSpPr>
          <p:nvPr/>
        </p:nvSpPr>
        <p:spPr bwMode="auto">
          <a:xfrm>
            <a:off x="7394222" y="4995863"/>
            <a:ext cx="90311" cy="1016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206275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ChangeArrowheads="1"/>
          </p:cNvSpPr>
          <p:nvPr/>
        </p:nvSpPr>
        <p:spPr bwMode="auto">
          <a:xfrm>
            <a:off x="2966155" y="6186055"/>
            <a:ext cx="189653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356" name="Rectangle 4"/>
          <p:cNvSpPr>
            <a:spLocks noGrp="1" noChangeArrowheads="1"/>
          </p:cNvSpPr>
          <p:nvPr>
            <p:ph type="title"/>
          </p:nvPr>
        </p:nvSpPr>
        <p:spPr>
          <a:xfrm>
            <a:off x="228600" y="228600"/>
            <a:ext cx="8602133" cy="6858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2570163" indent="-2570163"/>
            <a:r>
              <a:rPr lang="en-US" sz="3600" dirty="0">
                <a:solidFill>
                  <a:srgbClr val="EDD3B6"/>
                </a:solidFill>
                <a:effectLst>
                  <a:outerShdw blurRad="38100" dist="38100" dir="2700000" algn="tl">
                    <a:srgbClr val="000000"/>
                  </a:outerShdw>
                </a:effectLst>
              </a:rPr>
              <a:t>Sample Size:</a:t>
            </a:r>
          </a:p>
        </p:txBody>
      </p:sp>
      <p:sp>
        <p:nvSpPr>
          <p:cNvPr id="100357" name="Rectangle 5"/>
          <p:cNvSpPr>
            <a:spLocks noChangeArrowheads="1"/>
          </p:cNvSpPr>
          <p:nvPr/>
        </p:nvSpPr>
        <p:spPr bwMode="auto">
          <a:xfrm>
            <a:off x="352777" y="5915025"/>
            <a:ext cx="2613378" cy="33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dirty="0">
                <a:solidFill>
                  <a:srgbClr val="FFFFFF"/>
                </a:solidFill>
                <a:effectLst>
                  <a:outerShdw blurRad="50800" dist="38100" dir="2700000" algn="tl" rotWithShape="0">
                    <a:srgbClr val="000000">
                      <a:alpha val="43000"/>
                    </a:srgbClr>
                  </a:outerShdw>
                </a:effectLst>
                <a:latin typeface="Helvetica-Narrow" charset="0"/>
              </a:rPr>
              <a:t>** </a:t>
            </a:r>
            <a:r>
              <a:rPr lang="en-US" sz="1600" dirty="0">
                <a:solidFill>
                  <a:srgbClr val="FFFFFF"/>
                </a:solidFill>
                <a:effectLst>
                  <a:outerShdw blurRad="50800" dist="38100" dir="2700000" algn="tl" rotWithShape="0">
                    <a:srgbClr val="000000">
                      <a:alpha val="43000"/>
                    </a:srgbClr>
                  </a:outerShdw>
                </a:effectLst>
                <a:latin typeface="Symbol" charset="0"/>
              </a:rPr>
              <a:t></a:t>
            </a:r>
            <a:r>
              <a:rPr lang="en-US" sz="1600" dirty="0">
                <a:solidFill>
                  <a:srgbClr val="FFFFFF"/>
                </a:solidFill>
                <a:effectLst>
                  <a:outerShdw blurRad="50800" dist="38100" dir="2700000" algn="tl" rotWithShape="0">
                    <a:srgbClr val="000000">
                      <a:alpha val="43000"/>
                    </a:srgbClr>
                  </a:outerShdw>
                </a:effectLst>
                <a:latin typeface="Helvetica-Narrow" charset="0"/>
              </a:rPr>
              <a:t> = </a:t>
            </a:r>
            <a:r>
              <a:rPr lang="en-US" sz="1600" dirty="0">
                <a:solidFill>
                  <a:srgbClr val="FFFFFF"/>
                </a:solidFill>
                <a:effectLst>
                  <a:outerShdw blurRad="50800" dist="38100" dir="2700000" algn="tl" rotWithShape="0">
                    <a:srgbClr val="000000">
                      <a:alpha val="43000"/>
                    </a:srgbClr>
                  </a:outerShdw>
                </a:effectLst>
                <a:latin typeface="Times Roman" charset="0"/>
              </a:rPr>
              <a:t>0.05</a:t>
            </a:r>
            <a:r>
              <a:rPr lang="en-US" sz="1600" dirty="0">
                <a:solidFill>
                  <a:srgbClr val="FFFFFF"/>
                </a:solidFill>
                <a:effectLst>
                  <a:outerShdw blurRad="50800" dist="38100" dir="2700000" algn="tl" rotWithShape="0">
                    <a:srgbClr val="000000">
                      <a:alpha val="43000"/>
                    </a:srgbClr>
                  </a:outerShdw>
                </a:effectLst>
                <a:latin typeface="Helvetica-Narrow" charset="0"/>
              </a:rPr>
              <a:t>, </a:t>
            </a:r>
            <a:r>
              <a:rPr lang="en-US" sz="1600" dirty="0">
                <a:solidFill>
                  <a:srgbClr val="FFFFFF"/>
                </a:solidFill>
                <a:effectLst>
                  <a:outerShdw blurRad="50800" dist="38100" dir="2700000" algn="tl" rotWithShape="0">
                    <a:srgbClr val="000000">
                      <a:alpha val="43000"/>
                    </a:srgbClr>
                  </a:outerShdw>
                </a:effectLst>
                <a:latin typeface="Times Roman" charset="0"/>
              </a:rPr>
              <a:t>1</a:t>
            </a:r>
            <a:r>
              <a:rPr lang="en-US" sz="1600" dirty="0">
                <a:solidFill>
                  <a:srgbClr val="FFFFFF"/>
                </a:solidFill>
                <a:effectLst>
                  <a:outerShdw blurRad="50800" dist="38100" dir="2700000" algn="tl" rotWithShape="0">
                    <a:srgbClr val="000000">
                      <a:alpha val="43000"/>
                    </a:srgbClr>
                  </a:outerShdw>
                </a:effectLst>
                <a:latin typeface="Helvetica-Narrow" charset="0"/>
              </a:rPr>
              <a:t>-</a:t>
            </a:r>
            <a:r>
              <a:rPr lang="en-US" sz="1600" dirty="0">
                <a:solidFill>
                  <a:srgbClr val="FFFFFF"/>
                </a:solidFill>
                <a:effectLst>
                  <a:outerShdw blurRad="50800" dist="38100" dir="2700000" algn="tl" rotWithShape="0">
                    <a:srgbClr val="000000">
                      <a:alpha val="43000"/>
                    </a:srgbClr>
                  </a:outerShdw>
                </a:effectLst>
                <a:latin typeface="Symbol" charset="0"/>
              </a:rPr>
              <a:t></a:t>
            </a:r>
            <a:r>
              <a:rPr lang="en-US" sz="1600" dirty="0">
                <a:solidFill>
                  <a:srgbClr val="FFFFFF"/>
                </a:solidFill>
                <a:effectLst>
                  <a:outerShdw blurRad="50800" dist="38100" dir="2700000" algn="tl" rotWithShape="0">
                    <a:srgbClr val="000000">
                      <a:alpha val="43000"/>
                    </a:srgbClr>
                  </a:outerShdw>
                </a:effectLst>
                <a:latin typeface="Helvetica-Narrow" charset="0"/>
              </a:rPr>
              <a:t> = </a:t>
            </a:r>
            <a:r>
              <a:rPr lang="en-US" sz="1600" dirty="0">
                <a:solidFill>
                  <a:srgbClr val="FFFFFF"/>
                </a:solidFill>
                <a:effectLst>
                  <a:outerShdw blurRad="50800" dist="38100" dir="2700000" algn="tl" rotWithShape="0">
                    <a:srgbClr val="000000">
                      <a:alpha val="43000"/>
                    </a:srgbClr>
                  </a:outerShdw>
                </a:effectLst>
                <a:latin typeface="Times Roman" charset="0"/>
              </a:rPr>
              <a:t>0.80</a:t>
            </a:r>
          </a:p>
        </p:txBody>
      </p:sp>
      <p:sp>
        <p:nvSpPr>
          <p:cNvPr id="100358" name="Rectangle 6"/>
          <p:cNvSpPr>
            <a:spLocks noChangeArrowheads="1"/>
          </p:cNvSpPr>
          <p:nvPr/>
        </p:nvSpPr>
        <p:spPr bwMode="auto">
          <a:xfrm>
            <a:off x="247512" y="1767352"/>
            <a:ext cx="7882467" cy="3916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nSpc>
                <a:spcPct val="90000"/>
              </a:lnSpc>
              <a:spcBef>
                <a:spcPct val="20000"/>
              </a:spcBef>
              <a:tabLst>
                <a:tab pos="3200400" algn="ctr"/>
                <a:tab pos="4114800" algn="ctr"/>
                <a:tab pos="5943600" algn="ctr"/>
              </a:tabLst>
            </a:pPr>
            <a:r>
              <a:rPr lang="en-US" sz="1800" b="1" dirty="0">
                <a:effectLst>
                  <a:outerShdw blurRad="50800" dist="38100" dir="2700000" algn="tl" rotWithShape="0">
                    <a:srgbClr val="000000">
                      <a:alpha val="43000"/>
                    </a:srgbClr>
                  </a:outerShdw>
                </a:effectLst>
                <a:latin typeface="Times Roman" charset="0"/>
              </a:rPr>
              <a:t>Outcome</a:t>
            </a:r>
            <a:r>
              <a:rPr lang="en-US" sz="1800" dirty="0">
                <a:effectLst>
                  <a:outerShdw blurRad="50800" dist="38100" dir="2700000" algn="tl" rotWithShape="0">
                    <a:srgbClr val="000000">
                      <a:alpha val="43000"/>
                    </a:srgbClr>
                  </a:outerShdw>
                </a:effectLst>
                <a:latin typeface="Times Roman" charset="0"/>
              </a:rPr>
              <a:t>	A	B	Required Sample Size</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			per Group**</a:t>
            </a:r>
          </a:p>
          <a:p>
            <a:pPr>
              <a:lnSpc>
                <a:spcPct val="90000"/>
              </a:lnSpc>
              <a:spcBef>
                <a:spcPct val="40000"/>
              </a:spcBef>
              <a:tabLst>
                <a:tab pos="3200400" algn="ctr"/>
                <a:tab pos="4114800" algn="ctr"/>
                <a:tab pos="5943600" algn="ctr"/>
              </a:tabLst>
            </a:pPr>
            <a:r>
              <a:rPr lang="en-US" sz="1800" b="1" dirty="0">
                <a:effectLst>
                  <a:outerShdw blurRad="50800" dist="38100" dir="2700000" algn="tl" rotWithShape="0">
                    <a:srgbClr val="000000">
                      <a:alpha val="43000"/>
                    </a:srgbClr>
                  </a:outerShdw>
                </a:effectLst>
                <a:latin typeface="Times Roman" charset="0"/>
              </a:rPr>
              <a:t>FEV1</a:t>
            </a:r>
            <a:r>
              <a:rPr lang="en-US" sz="1800" dirty="0">
                <a:effectLst>
                  <a:outerShdw blurRad="50800" dist="38100" dir="2700000" algn="tl" rotWithShape="0">
                    <a:srgbClr val="000000">
                      <a:alpha val="43000"/>
                    </a:srgbClr>
                  </a:outerShdw>
                </a:effectLst>
                <a:latin typeface="Times Roman" charset="0"/>
              </a:rPr>
              <a:t>	</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Overall	0.069	0.068	27,000</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Recommended Dose*	0.066	0.077	7,000	</a:t>
            </a:r>
          </a:p>
          <a:p>
            <a:pPr>
              <a:lnSpc>
                <a:spcPct val="90000"/>
              </a:lnSpc>
              <a:spcBef>
                <a:spcPct val="40000"/>
              </a:spcBef>
              <a:tabLst>
                <a:tab pos="3200400" algn="ctr"/>
                <a:tab pos="4114800" algn="ctr"/>
                <a:tab pos="5943600" algn="ctr"/>
              </a:tabLst>
            </a:pPr>
            <a:r>
              <a:rPr lang="en-US" sz="1800" b="1" dirty="0">
                <a:effectLst>
                  <a:outerShdw blurRad="50800" dist="38100" dir="2700000" algn="tl" rotWithShape="0">
                    <a:srgbClr val="000000">
                      <a:alpha val="43000"/>
                    </a:srgbClr>
                  </a:outerShdw>
                </a:effectLst>
                <a:latin typeface="Times Roman" charset="0"/>
              </a:rPr>
              <a:t>Morning PEFR</a:t>
            </a:r>
            <a:r>
              <a:rPr lang="en-US" sz="1800" dirty="0">
                <a:effectLst>
                  <a:outerShdw blurRad="50800" dist="38100" dir="2700000" algn="tl" rotWithShape="0">
                    <a:srgbClr val="000000">
                      <a:alpha val="43000"/>
                    </a:srgbClr>
                  </a:outerShdw>
                </a:effectLst>
                <a:latin typeface="Times Roman" charset="0"/>
              </a:rPr>
              <a:t>				</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Overall	0.054	0.062	1,700 </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Recommended Dose*	0.053	0.055	10,500 </a:t>
            </a:r>
          </a:p>
          <a:p>
            <a:pPr>
              <a:lnSpc>
                <a:spcPct val="90000"/>
              </a:lnSpc>
              <a:spcBef>
                <a:spcPct val="20000"/>
              </a:spcBef>
              <a:tabLst>
                <a:tab pos="3200400" algn="ctr"/>
                <a:tab pos="4114800" algn="ctr"/>
                <a:tab pos="5943600" algn="ctr"/>
              </a:tabLst>
            </a:pPr>
            <a:r>
              <a:rPr lang="en-US" sz="1800" b="1" dirty="0">
                <a:effectLst>
                  <a:outerShdw blurRad="50800" dist="38100" dir="2700000" algn="tl" rotWithShape="0">
                    <a:srgbClr val="000000">
                      <a:alpha val="43000"/>
                    </a:srgbClr>
                  </a:outerShdw>
                </a:effectLst>
                <a:latin typeface="Times Roman" charset="0"/>
              </a:rPr>
              <a:t>Evening PEFR</a:t>
            </a:r>
            <a:r>
              <a:rPr lang="en-US" sz="1800" dirty="0">
                <a:effectLst>
                  <a:outerShdw blurRad="50800" dist="38100" dir="2700000" algn="tl" rotWithShape="0">
                    <a:srgbClr val="000000">
                      <a:alpha val="43000"/>
                    </a:srgbClr>
                  </a:outerShdw>
                </a:effectLst>
                <a:latin typeface="Times Roman" charset="0"/>
              </a:rPr>
              <a:t>	</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Overall	0.051	0.039	3,700</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Recommended Dose*	0.051	0.036	2,500</a:t>
            </a:r>
          </a:p>
          <a:p>
            <a:pPr>
              <a:lnSpc>
                <a:spcPct val="90000"/>
              </a:lnSpc>
              <a:spcBef>
                <a:spcPct val="20000"/>
              </a:spcBef>
              <a:tabLst>
                <a:tab pos="3200400" algn="ctr"/>
                <a:tab pos="4114800" algn="ctr"/>
                <a:tab pos="5943600" algn="ctr"/>
              </a:tabLst>
            </a:pPr>
            <a:r>
              <a:rPr lang="en-US" sz="1800" b="1" dirty="0">
                <a:effectLst>
                  <a:outerShdw blurRad="50800" dist="38100" dir="2700000" algn="tl" rotWithShape="0">
                    <a:srgbClr val="000000">
                      <a:alpha val="43000"/>
                    </a:srgbClr>
                  </a:outerShdw>
                </a:effectLst>
                <a:latin typeface="Times Roman" charset="0"/>
              </a:rPr>
              <a:t>Beta-Agonist Use</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Overall	0.299	0.245	2,000</a:t>
            </a:r>
            <a:br>
              <a:rPr lang="en-US" sz="1800" dirty="0">
                <a:effectLst>
                  <a:outerShdw blurRad="50800" dist="38100" dir="2700000" algn="tl" rotWithShape="0">
                    <a:srgbClr val="000000">
                      <a:alpha val="43000"/>
                    </a:srgbClr>
                  </a:outerShdw>
                </a:effectLst>
                <a:latin typeface="Times Roman" charset="0"/>
              </a:rPr>
            </a:br>
            <a:r>
              <a:rPr lang="en-US" sz="1800" dirty="0">
                <a:effectLst>
                  <a:outerShdw blurRad="50800" dist="38100" dir="2700000" algn="tl" rotWithShape="0">
                    <a:srgbClr val="000000">
                      <a:alpha val="43000"/>
                    </a:srgbClr>
                  </a:outerShdw>
                </a:effectLst>
                <a:latin typeface="Times Roman" charset="0"/>
              </a:rPr>
              <a:t>Recommended Dose*	0.321	0.250	2,300</a:t>
            </a:r>
          </a:p>
        </p:txBody>
      </p:sp>
      <p:sp>
        <p:nvSpPr>
          <p:cNvPr id="100359" name="Rectangle 7"/>
          <p:cNvSpPr>
            <a:spLocks noChangeArrowheads="1"/>
          </p:cNvSpPr>
          <p:nvPr/>
        </p:nvSpPr>
        <p:spPr bwMode="auto">
          <a:xfrm>
            <a:off x="990600" y="1143000"/>
            <a:ext cx="7044267" cy="45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tabLst>
                <a:tab pos="3263900" algn="ctr"/>
                <a:tab pos="4178300" algn="ctr"/>
                <a:tab pos="5943600" algn="ctr"/>
              </a:tabLst>
            </a:pPr>
            <a:r>
              <a:rPr lang="en-US" sz="2400" dirty="0">
                <a:effectLst>
                  <a:outerShdw blurRad="50800" dist="38100" dir="2700000" algn="tl" rotWithShape="0">
                    <a:srgbClr val="000000">
                      <a:alpha val="43000"/>
                    </a:srgbClr>
                  </a:outerShdw>
                </a:effectLst>
                <a:latin typeface="Times Roman" charset="0"/>
              </a:rPr>
              <a:t>Estimated Clinical Trial Sample Size</a:t>
            </a:r>
          </a:p>
        </p:txBody>
      </p:sp>
      <p:sp>
        <p:nvSpPr>
          <p:cNvPr id="2" name="TextBox 1">
            <a:extLst>
              <a:ext uri="{FF2B5EF4-FFF2-40B4-BE49-F238E27FC236}">
                <a16:creationId xmlns:a16="http://schemas.microsoft.com/office/drawing/2014/main" id="{2EF6E1B8-8EFD-054F-99D2-5E4B5C8F9C14}"/>
              </a:ext>
            </a:extLst>
          </p:cNvPr>
          <p:cNvSpPr txBox="1"/>
          <p:nvPr/>
        </p:nvSpPr>
        <p:spPr>
          <a:xfrm>
            <a:off x="6848163" y="6190703"/>
            <a:ext cx="2373407" cy="369332"/>
          </a:xfrm>
          <a:prstGeom prst="rect">
            <a:avLst/>
          </a:prstGeom>
          <a:noFill/>
        </p:spPr>
        <p:txBody>
          <a:bodyPr wrap="none" rtlCol="0">
            <a:spAutoFit/>
          </a:bodyPr>
          <a:lstStyle/>
          <a:p>
            <a:r>
              <a:rPr lang="en-US" dirty="0">
                <a:solidFill>
                  <a:srgbClr val="FFC000"/>
                </a:solidFill>
              </a:rPr>
              <a:t>Company’s decision?</a:t>
            </a:r>
          </a:p>
        </p:txBody>
      </p:sp>
    </p:spTree>
    <p:extLst>
      <p:ext uri="{BB962C8B-B14F-4D97-AF65-F5344CB8AC3E}">
        <p14:creationId xmlns:p14="http://schemas.microsoft.com/office/powerpoint/2010/main" val="770825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4-13 at 10.0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282675"/>
            <a:ext cx="5975945" cy="4340125"/>
          </a:xfrm>
          <a:prstGeom prst="rect">
            <a:avLst/>
          </a:prstGeom>
        </p:spPr>
      </p:pic>
      <p:sp>
        <p:nvSpPr>
          <p:cNvPr id="2" name="TextBox 1"/>
          <p:cNvSpPr txBox="1"/>
          <p:nvPr/>
        </p:nvSpPr>
        <p:spPr>
          <a:xfrm>
            <a:off x="6304632" y="788339"/>
            <a:ext cx="2585812" cy="2585323"/>
          </a:xfrm>
          <a:prstGeom prst="rect">
            <a:avLst/>
          </a:prstGeom>
          <a:noFill/>
        </p:spPr>
        <p:txBody>
          <a:bodyPr wrap="square" rtlCol="0">
            <a:spAutoFit/>
          </a:bodyPr>
          <a:lstStyle/>
          <a:p>
            <a:r>
              <a:rPr lang="en-US" dirty="0"/>
              <a:t>When working on meta-analyses in the future, you can certainly find me if you have questions. For more detailed help you can get a free hour or 2 of CTSI consulting with me for your project,</a:t>
            </a:r>
          </a:p>
        </p:txBody>
      </p:sp>
      <p:sp>
        <p:nvSpPr>
          <p:cNvPr id="3" name="Rectangle 2"/>
          <p:cNvSpPr/>
          <p:nvPr/>
        </p:nvSpPr>
        <p:spPr>
          <a:xfrm>
            <a:off x="3282607" y="6322170"/>
            <a:ext cx="5742277"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=QUW0Q8tXVUc</a:t>
            </a:r>
          </a:p>
        </p:txBody>
      </p:sp>
      <p:sp>
        <p:nvSpPr>
          <p:cNvPr id="4" name="TextBox 3"/>
          <p:cNvSpPr txBox="1"/>
          <p:nvPr/>
        </p:nvSpPr>
        <p:spPr>
          <a:xfrm>
            <a:off x="5842000" y="4991100"/>
            <a:ext cx="184666" cy="369332"/>
          </a:xfrm>
          <a:prstGeom prst="rect">
            <a:avLst/>
          </a:prstGeom>
          <a:noFill/>
        </p:spPr>
        <p:txBody>
          <a:bodyPr wrap="none" rtlCol="0">
            <a:spAutoFit/>
          </a:bodyPr>
          <a:lstStyle/>
          <a:p>
            <a:endParaRPr lang="en-US" dirty="0"/>
          </a:p>
        </p:txBody>
      </p:sp>
      <p:sp>
        <p:nvSpPr>
          <p:cNvPr id="5" name="Rectangle 4"/>
          <p:cNvSpPr/>
          <p:nvPr/>
        </p:nvSpPr>
        <p:spPr>
          <a:xfrm>
            <a:off x="6254004" y="3786650"/>
            <a:ext cx="2636440" cy="646331"/>
          </a:xfrm>
          <a:prstGeom prst="rect">
            <a:avLst/>
          </a:prstGeom>
        </p:spPr>
        <p:txBody>
          <a:bodyPr wrap="square">
            <a:spAutoFit/>
          </a:bodyPr>
          <a:lstStyle/>
          <a:p>
            <a:r>
              <a:rPr lang="en-US" dirty="0">
                <a:solidFill>
                  <a:schemeClr val="accent6">
                    <a:lumMod val="40000"/>
                    <a:lumOff val="60000"/>
                  </a:schemeClr>
                </a:solidFill>
                <a:hlinkClick r:id="rId3"/>
              </a:rPr>
              <a:t>Isabel.allen@ucsf.edu</a:t>
            </a:r>
            <a:r>
              <a:rPr lang="en-US" dirty="0">
                <a:solidFill>
                  <a:schemeClr val="accent6">
                    <a:lumMod val="40000"/>
                    <a:lumOff val="60000"/>
                  </a:schemeClr>
                </a:solidFill>
              </a:rPr>
              <a:t>       2</a:t>
            </a:r>
            <a:r>
              <a:rPr lang="en-US" baseline="30000" dirty="0">
                <a:solidFill>
                  <a:schemeClr val="accent6">
                    <a:lumMod val="40000"/>
                    <a:lumOff val="60000"/>
                  </a:schemeClr>
                </a:solidFill>
              </a:rPr>
              <a:t>nd</a:t>
            </a:r>
            <a:r>
              <a:rPr lang="en-US" dirty="0">
                <a:solidFill>
                  <a:schemeClr val="accent6">
                    <a:lumMod val="40000"/>
                    <a:lumOff val="60000"/>
                  </a:schemeClr>
                </a:solidFill>
              </a:rPr>
              <a:t> Floor Mission Hall</a:t>
            </a:r>
          </a:p>
        </p:txBody>
      </p:sp>
    </p:spTree>
    <p:extLst>
      <p:ext uri="{BB962C8B-B14F-4D97-AF65-F5344CB8AC3E}">
        <p14:creationId xmlns:p14="http://schemas.microsoft.com/office/powerpoint/2010/main" val="75446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229600" cy="4530725"/>
          </a:xfrm>
        </p:spPr>
        <p:txBody>
          <a:bodyPr/>
          <a:lstStyle/>
          <a:p>
            <a:pPr marL="0" indent="0">
              <a:buNone/>
            </a:pPr>
            <a:r>
              <a:rPr lang="en-US" sz="2800" dirty="0">
                <a:effectLst>
                  <a:outerShdw blurRad="50800" dist="38100" dir="2700000" algn="tl" rotWithShape="0">
                    <a:srgbClr val="000000">
                      <a:alpha val="43000"/>
                    </a:srgbClr>
                  </a:outerShdw>
                </a:effectLst>
              </a:rPr>
              <a:t>Why do we perform a meta-analysis?</a:t>
            </a:r>
          </a:p>
          <a:p>
            <a:r>
              <a:rPr lang="en-US" sz="2400" dirty="0">
                <a:effectLst>
                  <a:outerShdw blurRad="50800" dist="38100" dir="2700000" algn="tl" rotWithShape="0">
                    <a:srgbClr val="000000">
                      <a:alpha val="43000"/>
                    </a:srgbClr>
                  </a:outerShdw>
                </a:effectLst>
              </a:rPr>
              <a:t>All our trials are too small</a:t>
            </a:r>
          </a:p>
          <a:p>
            <a:r>
              <a:rPr lang="en-US" sz="2400" dirty="0">
                <a:effectLst>
                  <a:outerShdw blurRad="50800" dist="38100" dir="2700000" algn="tl" rotWithShape="0">
                    <a:srgbClr val="000000">
                      <a:alpha val="43000"/>
                    </a:srgbClr>
                  </a:outerShdw>
                </a:effectLst>
              </a:rPr>
              <a:t>We’re applying for a new indication</a:t>
            </a:r>
          </a:p>
          <a:p>
            <a:r>
              <a:rPr lang="en-US" sz="2400" dirty="0">
                <a:effectLst>
                  <a:outerShdw blurRad="50800" dist="38100" dir="2700000" algn="tl" rotWithShape="0">
                    <a:srgbClr val="000000">
                      <a:alpha val="43000"/>
                    </a:srgbClr>
                  </a:outerShdw>
                </a:effectLst>
              </a:rPr>
              <a:t>We want to make a marketing claim or rebut a marketing claim from a competitor</a:t>
            </a:r>
          </a:p>
          <a:p>
            <a:r>
              <a:rPr lang="en-US" sz="2400" dirty="0">
                <a:effectLst>
                  <a:outerShdw blurRad="50800" dist="38100" dir="2700000" algn="tl" rotWithShape="0">
                    <a:srgbClr val="000000">
                      <a:alpha val="43000"/>
                    </a:srgbClr>
                  </a:outerShdw>
                </a:effectLst>
              </a:rPr>
              <a:t>We want to show superiority of our treatment</a:t>
            </a:r>
          </a:p>
          <a:p>
            <a:r>
              <a:rPr lang="en-US" sz="2400" dirty="0">
                <a:effectLst>
                  <a:outerShdw blurRad="50800" dist="38100" dir="2700000" algn="tl" rotWithShape="0">
                    <a:srgbClr val="000000">
                      <a:alpha val="43000"/>
                    </a:srgbClr>
                  </a:outerShdw>
                </a:effectLst>
              </a:rPr>
              <a:t>Concisely communicate findings/great background for grants</a:t>
            </a:r>
          </a:p>
          <a:p>
            <a:r>
              <a:rPr lang="en-US" sz="2400" dirty="0">
                <a:effectLst>
                  <a:outerShdw blurRad="50800" dist="38100" dir="2700000" algn="tl" rotWithShape="0">
                    <a:srgbClr val="000000">
                      <a:alpha val="43000"/>
                    </a:srgbClr>
                  </a:outerShdw>
                </a:effectLst>
              </a:rPr>
              <a:t>Identifies areas for future study</a:t>
            </a:r>
          </a:p>
          <a:p>
            <a:pPr marL="0" indent="0">
              <a:buNone/>
            </a:pPr>
            <a:endParaRPr lang="en-US" sz="2400" dirty="0">
              <a:effectLst>
                <a:outerShdw blurRad="50800" dist="38100" dir="2700000" algn="tl" rotWithShape="0">
                  <a:srgbClr val="000000">
                    <a:alpha val="43000"/>
                  </a:srgbClr>
                </a:outerShdw>
              </a:effectLst>
            </a:endParaRPr>
          </a:p>
          <a:p>
            <a:pPr marL="0" indent="0">
              <a:buNone/>
            </a:pPr>
            <a:r>
              <a:rPr lang="en-US" sz="2800" dirty="0">
                <a:effectLst>
                  <a:outerShdw blurRad="50800" dist="38100" dir="2700000" algn="tl" rotWithShape="0">
                    <a:srgbClr val="000000">
                      <a:alpha val="43000"/>
                    </a:srgbClr>
                  </a:outerShdw>
                </a:effectLst>
              </a:rPr>
              <a:t> </a:t>
            </a:r>
          </a:p>
          <a:p>
            <a:pPr marL="0" indent="0">
              <a:buNone/>
            </a:pPr>
            <a:endParaRPr lang="en-US" dirty="0"/>
          </a:p>
        </p:txBody>
      </p:sp>
      <p:sp>
        <p:nvSpPr>
          <p:cNvPr id="4" name="Title 1"/>
          <p:cNvSpPr txBox="1">
            <a:spLocks/>
          </p:cNvSpPr>
          <p:nvPr/>
        </p:nvSpPr>
        <p:spPr bwMode="auto">
          <a:xfrm>
            <a:off x="152400" y="228600"/>
            <a:ext cx="8686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US" sz="3600" dirty="0">
                <a:solidFill>
                  <a:srgbClr val="EDD3B6"/>
                </a:solidFill>
              </a:rPr>
              <a:t>Background – How much do you know?</a:t>
            </a:r>
          </a:p>
        </p:txBody>
      </p:sp>
    </p:spTree>
    <p:extLst>
      <p:ext uri="{BB962C8B-B14F-4D97-AF65-F5344CB8AC3E}">
        <p14:creationId xmlns:p14="http://schemas.microsoft.com/office/powerpoint/2010/main" val="120716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38527" y="102697"/>
            <a:ext cx="8258539" cy="415573"/>
          </a:xfrm>
        </p:spPr>
        <p:txBody>
          <a:bodyPr/>
          <a:lstStyle/>
          <a:p>
            <a:pPr eaLnBrk="1" hangingPunct="1"/>
            <a:r>
              <a:rPr lang="en-US" sz="2800" dirty="0" err="1">
                <a:solidFill>
                  <a:srgbClr val="EDD3B6"/>
                </a:solidFill>
              </a:rPr>
              <a:t>Background:The</a:t>
            </a:r>
            <a:r>
              <a:rPr lang="en-US" sz="2800" dirty="0">
                <a:solidFill>
                  <a:srgbClr val="EDD3B6"/>
                </a:solidFill>
              </a:rPr>
              <a:t> Meta-Analysis that started EBM</a:t>
            </a:r>
          </a:p>
        </p:txBody>
      </p:sp>
      <p:pic>
        <p:nvPicPr>
          <p:cNvPr id="8195" name="Picture 4" descr="Image File"/>
          <p:cNvPicPr>
            <a:picLocks noChangeAspect="1" noChangeArrowheads="1"/>
          </p:cNvPicPr>
          <p:nvPr/>
        </p:nvPicPr>
        <p:blipFill>
          <a:blip r:embed="rId3"/>
          <a:srcRect/>
          <a:stretch>
            <a:fillRect/>
          </a:stretch>
        </p:blipFill>
        <p:spPr bwMode="auto">
          <a:xfrm>
            <a:off x="520700" y="736598"/>
            <a:ext cx="7874000" cy="5707333"/>
          </a:xfrm>
          <a:prstGeom prst="rect">
            <a:avLst/>
          </a:prstGeom>
          <a:noFill/>
          <a:ln w="9525">
            <a:noFill/>
            <a:miter lim="800000"/>
            <a:headEnd/>
            <a:tailEnd/>
          </a:ln>
        </p:spPr>
      </p:pic>
      <p:sp>
        <p:nvSpPr>
          <p:cNvPr id="8196" name="Rectangle 4"/>
          <p:cNvSpPr>
            <a:spLocks noChangeArrowheads="1"/>
          </p:cNvSpPr>
          <p:nvPr/>
        </p:nvSpPr>
        <p:spPr bwMode="auto">
          <a:xfrm>
            <a:off x="4744829" y="6234796"/>
            <a:ext cx="4431236" cy="861774"/>
          </a:xfrm>
          <a:prstGeom prst="rect">
            <a:avLst/>
          </a:prstGeom>
          <a:noFill/>
          <a:ln w="9525">
            <a:noFill/>
            <a:miter lim="800000"/>
            <a:headEnd/>
            <a:tailEnd/>
          </a:ln>
        </p:spPr>
        <p:txBody>
          <a:bodyPr wrap="square">
            <a:spAutoFit/>
          </a:bodyPr>
          <a:lstStyle/>
          <a:p>
            <a:r>
              <a:rPr lang="en-US" dirty="0"/>
              <a:t> </a:t>
            </a:r>
            <a:br>
              <a:rPr lang="en-US" dirty="0"/>
            </a:br>
            <a:r>
              <a:rPr lang="en-US" sz="1400" i="1" dirty="0"/>
              <a:t>Lau, Chalmers et al. NEJM 1992; 327:250</a:t>
            </a:r>
          </a:p>
          <a:p>
            <a:endParaRPr lang="en-US" dirty="0"/>
          </a:p>
        </p:txBody>
      </p:sp>
      <p:sp>
        <p:nvSpPr>
          <p:cNvPr id="2" name="Rectangle 1"/>
          <p:cNvSpPr/>
          <p:nvPr/>
        </p:nvSpPr>
        <p:spPr>
          <a:xfrm>
            <a:off x="304799" y="6527184"/>
            <a:ext cx="3897157" cy="276999"/>
          </a:xfrm>
          <a:prstGeom prst="rect">
            <a:avLst/>
          </a:prstGeom>
        </p:spPr>
        <p:txBody>
          <a:bodyPr wrap="none">
            <a:spAutoFit/>
          </a:bodyPr>
          <a:lstStyle/>
          <a:p>
            <a:r>
              <a:rPr lang="en-US" sz="1200" dirty="0">
                <a:solidFill>
                  <a:schemeClr val="tx2"/>
                </a:solidFill>
              </a:rPr>
              <a:t>Streptokinase was finally approved by the FDA in 1988</a:t>
            </a:r>
          </a:p>
        </p:txBody>
      </p:sp>
    </p:spTree>
    <p:extLst>
      <p:ext uri="{BB962C8B-B14F-4D97-AF65-F5344CB8AC3E}">
        <p14:creationId xmlns:p14="http://schemas.microsoft.com/office/powerpoint/2010/main" val="1914040236"/>
      </p:ext>
    </p:extLst>
  </p:cSld>
  <p:clrMapOvr>
    <a:masterClrMapping/>
  </p:clrMapOvr>
  <mc:AlternateContent xmlns:mc="http://schemas.openxmlformats.org/markup-compatibility/2006" xmlns:p14="http://schemas.microsoft.com/office/powerpoint/2010/main">
    <mc:Choice Requires="p14">
      <p:transition spd="slow" p14:dur="2000" advTm="143220"/>
    </mc:Choice>
    <mc:Fallback xmlns="">
      <p:transition spd="slow" advTm="1432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430219" y="778832"/>
            <a:ext cx="35052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solidFill>
                  <a:srgbClr val="EDD3B6"/>
                </a:solidFill>
                <a:effectLst>
                  <a:outerShdw blurRad="50800" dist="38100" dir="2700000" algn="tl" rotWithShape="0">
                    <a:srgbClr val="000000">
                      <a:alpha val="43000"/>
                    </a:srgbClr>
                  </a:outerShdw>
                </a:effectLst>
              </a:rPr>
              <a:t>Fixed-</a:t>
            </a:r>
            <a:r>
              <a:rPr lang="en-US" sz="3200" dirty="0">
                <a:solidFill>
                  <a:srgbClr val="EDD3B6"/>
                </a:solidFill>
                <a:effectLst>
                  <a:outerShdw blurRad="50800" dist="38100" dir="2700000" algn="tl" rotWithShape="0">
                    <a:srgbClr val="000000">
                      <a:alpha val="43000"/>
                    </a:srgbClr>
                  </a:outerShdw>
                </a:effectLst>
              </a:rPr>
              <a:t>effects</a:t>
            </a:r>
            <a:r>
              <a:rPr lang="en-US" sz="2800" dirty="0">
                <a:solidFill>
                  <a:srgbClr val="EDD3B6"/>
                </a:solidFill>
                <a:effectLst>
                  <a:outerShdw blurRad="50800" dist="38100" dir="2700000" algn="tl" rotWithShape="0">
                    <a:srgbClr val="000000">
                      <a:alpha val="43000"/>
                    </a:srgbClr>
                  </a:outerShdw>
                </a:effectLst>
              </a:rPr>
              <a:t> model</a:t>
            </a:r>
          </a:p>
        </p:txBody>
      </p:sp>
      <p:sp>
        <p:nvSpPr>
          <p:cNvPr id="55301" name="Text Box 5"/>
          <p:cNvSpPr txBox="1">
            <a:spLocks noChangeArrowheads="1"/>
          </p:cNvSpPr>
          <p:nvPr/>
        </p:nvSpPr>
        <p:spPr bwMode="auto">
          <a:xfrm>
            <a:off x="4648198" y="778832"/>
            <a:ext cx="4191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EDD3B6"/>
                </a:solidFill>
                <a:effectLst>
                  <a:outerShdw blurRad="50800" dist="38100" dir="2700000" algn="tl" rotWithShape="0">
                    <a:srgbClr val="000000">
                      <a:alpha val="43000"/>
                    </a:srgbClr>
                  </a:outerShdw>
                </a:effectLst>
              </a:rPr>
              <a:t>Random</a:t>
            </a:r>
            <a:r>
              <a:rPr lang="en-US" sz="2800" dirty="0">
                <a:solidFill>
                  <a:srgbClr val="EDD3B6"/>
                </a:solidFill>
                <a:effectLst>
                  <a:outerShdw blurRad="50800" dist="38100" dir="2700000" algn="tl" rotWithShape="0">
                    <a:srgbClr val="000000">
                      <a:alpha val="43000"/>
                    </a:srgbClr>
                  </a:outerShdw>
                </a:effectLst>
              </a:rPr>
              <a:t>-effects model</a:t>
            </a:r>
          </a:p>
        </p:txBody>
      </p:sp>
      <p:sp>
        <p:nvSpPr>
          <p:cNvPr id="7" name="Text Box 4"/>
          <p:cNvSpPr txBox="1">
            <a:spLocks noChangeArrowheads="1"/>
          </p:cNvSpPr>
          <p:nvPr/>
        </p:nvSpPr>
        <p:spPr bwMode="auto">
          <a:xfrm>
            <a:off x="159191" y="4609337"/>
            <a:ext cx="404725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effectLst>
                  <a:outerShdw blurRad="50800" dist="38100" dir="2700000" algn="tl" rotWithShape="0">
                    <a:srgbClr val="000000">
                      <a:alpha val="43000"/>
                    </a:srgbClr>
                  </a:outerShdw>
                </a:effectLst>
              </a:rPr>
              <a:t>Fixed-effects meta-analysis assumes that the intervention has a single true effect.</a:t>
            </a:r>
          </a:p>
        </p:txBody>
      </p:sp>
      <p:sp>
        <p:nvSpPr>
          <p:cNvPr id="2" name="Rectangle 1"/>
          <p:cNvSpPr/>
          <p:nvPr/>
        </p:nvSpPr>
        <p:spPr>
          <a:xfrm>
            <a:off x="4769341" y="4681673"/>
            <a:ext cx="4152333" cy="923330"/>
          </a:xfrm>
          <a:prstGeom prst="rect">
            <a:avLst/>
          </a:prstGeom>
        </p:spPr>
        <p:txBody>
          <a:bodyPr wrap="square">
            <a:spAutoFit/>
          </a:bodyPr>
          <a:lstStyle/>
          <a:p>
            <a:r>
              <a:rPr lang="en-US" dirty="0">
                <a:effectLst>
                  <a:outerShdw blurRad="50800" dist="38100" dir="2700000" algn="tl" rotWithShape="0">
                    <a:srgbClr val="000000">
                      <a:alpha val="43000"/>
                    </a:srgbClr>
                  </a:outerShdw>
                </a:effectLst>
              </a:rPr>
              <a:t>Random-effects meta-analysis assumes that the effect of the intervention varies across studies.</a:t>
            </a:r>
          </a:p>
        </p:txBody>
      </p:sp>
      <p:graphicFrame>
        <p:nvGraphicFramePr>
          <p:cNvPr id="3" name="Object 2"/>
          <p:cNvGraphicFramePr>
            <a:graphicFrameLocks noChangeAspect="1"/>
          </p:cNvGraphicFramePr>
          <p:nvPr>
            <p:extLst>
              <p:ext uri="{D42A27DB-BD31-4B8C-83A1-F6EECF244321}">
                <p14:modId xmlns:p14="http://schemas.microsoft.com/office/powerpoint/2010/main" val="903650006"/>
              </p:ext>
            </p:extLst>
          </p:nvPr>
        </p:nvGraphicFramePr>
        <p:xfrm>
          <a:off x="907941" y="5532667"/>
          <a:ext cx="1192219" cy="1051035"/>
        </p:xfrm>
        <a:graphic>
          <a:graphicData uri="http://schemas.openxmlformats.org/presentationml/2006/ole">
            <mc:AlternateContent xmlns:mc="http://schemas.openxmlformats.org/markup-compatibility/2006">
              <mc:Choice xmlns:v="urn:schemas-microsoft-com:vml" Requires="v">
                <p:oleObj spid="_x0000_s38969" name="Equation" r:id="rId4" imgW="749300" imgH="660400" progId="Equation.DSMT4">
                  <p:embed/>
                </p:oleObj>
              </mc:Choice>
              <mc:Fallback>
                <p:oleObj name="Equation" r:id="rId4" imgW="749300" imgH="660400"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941" y="5532667"/>
                        <a:ext cx="1192219" cy="1051035"/>
                      </a:xfrm>
                      <a:prstGeom prst="rect">
                        <a:avLst/>
                      </a:prstGeom>
                      <a:solidFill>
                        <a:srgbClr val="808080"/>
                      </a:solid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48458001"/>
              </p:ext>
            </p:extLst>
          </p:nvPr>
        </p:nvGraphicFramePr>
        <p:xfrm>
          <a:off x="2438400" y="5856642"/>
          <a:ext cx="911220" cy="737890"/>
        </p:xfrm>
        <a:graphic>
          <a:graphicData uri="http://schemas.openxmlformats.org/presentationml/2006/ole">
            <mc:AlternateContent xmlns:mc="http://schemas.openxmlformats.org/markup-compatibility/2006">
              <mc:Choice xmlns:v="urn:schemas-microsoft-com:vml" Requires="v">
                <p:oleObj spid="_x0000_s38970" name="Equation" r:id="rId6" imgW="533169" imgH="431613" progId="Equation.DSMT4">
                  <p:embed/>
                </p:oleObj>
              </mc:Choice>
              <mc:Fallback>
                <p:oleObj name="Equation" r:id="rId6" imgW="533169" imgH="431613" progId="Equation.DSMT4">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856642"/>
                        <a:ext cx="911220" cy="737890"/>
                      </a:xfrm>
                      <a:prstGeom prst="rect">
                        <a:avLst/>
                      </a:prstGeom>
                      <a:solidFill>
                        <a:srgbClr val="808080"/>
                      </a:solidFill>
                      <a:ln>
                        <a:noFill/>
                      </a:ln>
                      <a:effectLst/>
                    </p:spPr>
                  </p:pic>
                </p:oleObj>
              </mc:Fallback>
            </mc:AlternateContent>
          </a:graphicData>
        </a:graphic>
      </p:graphicFrame>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190" y="1525595"/>
            <a:ext cx="4047259"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1832" y="1474000"/>
            <a:ext cx="3923733" cy="3165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Object 13"/>
          <p:cNvGraphicFramePr>
            <a:graphicFrameLocks noChangeAspect="1"/>
          </p:cNvGraphicFramePr>
          <p:nvPr>
            <p:extLst>
              <p:ext uri="{D42A27DB-BD31-4B8C-83A1-F6EECF244321}">
                <p14:modId xmlns:p14="http://schemas.microsoft.com/office/powerpoint/2010/main" val="3100037078"/>
              </p:ext>
            </p:extLst>
          </p:nvPr>
        </p:nvGraphicFramePr>
        <p:xfrm>
          <a:off x="5029200" y="5942218"/>
          <a:ext cx="1300044" cy="566738"/>
        </p:xfrm>
        <a:graphic>
          <a:graphicData uri="http://schemas.openxmlformats.org/presentationml/2006/ole">
            <mc:AlternateContent xmlns:mc="http://schemas.openxmlformats.org/markup-compatibility/2006">
              <mc:Choice xmlns:v="urn:schemas-microsoft-com:vml" Requires="v">
                <p:oleObj spid="_x0000_s38971" name="Equation" r:id="rId10" imgW="990170" imgH="431613" progId="Equation.3">
                  <p:embed/>
                </p:oleObj>
              </mc:Choice>
              <mc:Fallback>
                <p:oleObj name="Equation" r:id="rId10" imgW="990170" imgH="431613" progId="Equation.3">
                  <p:embed/>
                  <p:pic>
                    <p:nvPicPr>
                      <p:cNvPr id="14"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942218"/>
                        <a:ext cx="1300044" cy="566738"/>
                      </a:xfrm>
                      <a:prstGeom prst="rect">
                        <a:avLst/>
                      </a:prstGeom>
                      <a:solidFill>
                        <a:srgbClr val="808080"/>
                      </a:solidFill>
                      <a:ln>
                        <a:noFill/>
                      </a:ln>
                      <a:effec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71711823"/>
              </p:ext>
            </p:extLst>
          </p:nvPr>
        </p:nvGraphicFramePr>
        <p:xfrm>
          <a:off x="6901691" y="5618143"/>
          <a:ext cx="1389671" cy="976389"/>
        </p:xfrm>
        <a:graphic>
          <a:graphicData uri="http://schemas.openxmlformats.org/presentationml/2006/ole">
            <mc:AlternateContent xmlns:mc="http://schemas.openxmlformats.org/markup-compatibility/2006">
              <mc:Choice xmlns:v="urn:schemas-microsoft-com:vml" Requires="v">
                <p:oleObj spid="_x0000_s38972" name="Equation" r:id="rId12" imgW="939392" imgH="660113" progId="Equation.3">
                  <p:embed/>
                </p:oleObj>
              </mc:Choice>
              <mc:Fallback>
                <p:oleObj name="Equation" r:id="rId12" imgW="939392" imgH="660113" progId="Equation.3">
                  <p:embed/>
                  <p:pic>
                    <p:nvPicPr>
                      <p:cNvPr id="15"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1691" y="5618143"/>
                        <a:ext cx="1389671" cy="976389"/>
                      </a:xfrm>
                      <a:prstGeom prst="rect">
                        <a:avLst/>
                      </a:prstGeom>
                      <a:solidFill>
                        <a:srgbClr val="808080"/>
                      </a:solidFill>
                      <a:ln>
                        <a:noFill/>
                      </a:ln>
                      <a:effectLst/>
                    </p:spPr>
                  </p:pic>
                </p:oleObj>
              </mc:Fallback>
            </mc:AlternateContent>
          </a:graphicData>
        </a:graphic>
      </p:graphicFrame>
      <p:sp>
        <p:nvSpPr>
          <p:cNvPr id="5" name="TextBox 4">
            <a:extLst>
              <a:ext uri="{FF2B5EF4-FFF2-40B4-BE49-F238E27FC236}">
                <a16:creationId xmlns:a16="http://schemas.microsoft.com/office/drawing/2014/main" id="{BE1DD641-4E9C-274B-B99D-8D26D8E450E7}"/>
              </a:ext>
            </a:extLst>
          </p:cNvPr>
          <p:cNvSpPr txBox="1"/>
          <p:nvPr/>
        </p:nvSpPr>
        <p:spPr>
          <a:xfrm>
            <a:off x="344628" y="119503"/>
            <a:ext cx="8494570" cy="523220"/>
          </a:xfrm>
          <a:prstGeom prst="rect">
            <a:avLst/>
          </a:prstGeom>
          <a:noFill/>
        </p:spPr>
        <p:txBody>
          <a:bodyPr wrap="none" rtlCol="0">
            <a:spAutoFit/>
          </a:bodyPr>
          <a:lstStyle/>
          <a:p>
            <a:r>
              <a:rPr lang="en-US" sz="2800" dirty="0">
                <a:solidFill>
                  <a:schemeClr val="accent6">
                    <a:lumMod val="40000"/>
                    <a:lumOff val="60000"/>
                  </a:schemeClr>
                </a:solidFill>
              </a:rPr>
              <a:t>Background: Different kinds of meta-analytic models</a:t>
            </a:r>
          </a:p>
        </p:txBody>
      </p:sp>
    </p:spTree>
    <p:extLst>
      <p:ext uri="{BB962C8B-B14F-4D97-AF65-F5344CB8AC3E}">
        <p14:creationId xmlns:p14="http://schemas.microsoft.com/office/powerpoint/2010/main" val="271812889"/>
      </p:ext>
    </p:extLst>
  </p:cSld>
  <p:clrMapOvr>
    <a:masterClrMapping/>
  </p:clrMapOvr>
  <mc:AlternateContent xmlns:mc="http://schemas.openxmlformats.org/markup-compatibility/2006" xmlns:p14="http://schemas.microsoft.com/office/powerpoint/2010/main">
    <mc:Choice Requires="p14">
      <p:transition spd="slow" p14:dur="2000" advTm="44881"/>
    </mc:Choice>
    <mc:Fallback xmlns="">
      <p:transition spd="slow" advTm="44881"/>
    </mc:Fallback>
  </mc:AlternateContent>
</p:sld>
</file>

<file path=ppt/theme/theme1.xml><?xml version="1.0" encoding="utf-8"?>
<a:theme xmlns:a="http://schemas.openxmlformats.org/drawingml/2006/main" name="Theme1">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1564</TotalTime>
  <Words>2622</Words>
  <Application>Microsoft Macintosh PowerPoint</Application>
  <PresentationFormat>On-screen Show (4:3)</PresentationFormat>
  <Paragraphs>470</Paragraphs>
  <Slides>65</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6" baseType="lpstr">
      <vt:lpstr>Arial</vt:lpstr>
      <vt:lpstr>Calibri</vt:lpstr>
      <vt:lpstr>Helvetica</vt:lpstr>
      <vt:lpstr>Helvetica-Narrow</vt:lpstr>
      <vt:lpstr>HelveticaNeue BoldCond</vt:lpstr>
      <vt:lpstr>Symbol</vt:lpstr>
      <vt:lpstr>Times New Roman</vt:lpstr>
      <vt:lpstr>Times Roman</vt:lpstr>
      <vt:lpstr>Wingdings</vt:lpstr>
      <vt:lpstr>Theme1</vt:lpstr>
      <vt:lpstr>Equation</vt:lpstr>
      <vt:lpstr>Using Meta-Analyses for Decision-Making </vt:lpstr>
      <vt:lpstr>PowerPoint Presentation</vt:lpstr>
      <vt:lpstr>PowerPoint Presentation</vt:lpstr>
      <vt:lpstr>Advanced Techniques for Meta-Analysis</vt:lpstr>
      <vt:lpstr>Background – How much do you know?</vt:lpstr>
      <vt:lpstr>Background – How much do you know?</vt:lpstr>
      <vt:lpstr>PowerPoint Presentation</vt:lpstr>
      <vt:lpstr>Background:The Meta-Analysis that started EBM</vt:lpstr>
      <vt:lpstr>PowerPoint Presentation</vt:lpstr>
      <vt:lpstr>PowerPoint Presentation</vt:lpstr>
      <vt:lpstr>Background: Heterogeneity is your friend!</vt:lpstr>
      <vt:lpstr>PowerPoint Presentation</vt:lpstr>
      <vt:lpstr>PowerPoint Presentation</vt:lpstr>
      <vt:lpstr>PowerPoint Presentation</vt:lpstr>
      <vt:lpstr>PowerPoint Presentation</vt:lpstr>
      <vt:lpstr>PowerPoint Presentation</vt:lpstr>
      <vt:lpstr>PowerPoint Presentation</vt:lpstr>
      <vt:lpstr>SINGLE ARM META-ANALYSIS in STATA:  Diagnostic performance of two-phase and four-dimensional computed tomography for parathyroid localization; a systematic review and meta-analysis* </vt:lpstr>
      <vt:lpstr>SINGLE ARM META-ANALYSIS:  STATA Metaprop command:  . metaprop TP SensDenom, random cimethod(exact)  label(namevar=Author, yearvar=Year)  </vt:lpstr>
      <vt:lpstr>PowerPoint Presentation</vt:lpstr>
      <vt:lpstr>Cumulative Meta-Analysis: STATA . metacum TP SensDenom, random label(namevar=Author, yearvar=Year)</vt:lpstr>
      <vt:lpstr>PowerPoint Presentation</vt:lpstr>
      <vt:lpstr>Meta-Regression</vt:lpstr>
      <vt:lpstr>PowerPoint Presentation</vt:lpstr>
      <vt:lpstr>PowerPoint Presentation</vt:lpstr>
      <vt:lpstr>PowerPoint Presentation</vt:lpstr>
      <vt:lpstr>STATA:  metareg _ES yrpublished, wsse(_selogES) graph</vt:lpstr>
      <vt:lpstr>PowerPoint Presentation</vt:lpstr>
      <vt:lpstr>STATA:  metareg _ES hypertension, wsse(_selogES)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Treatment Differences in Placebo Controlled Studies </vt:lpstr>
      <vt:lpstr>PowerPoint Presentation</vt:lpstr>
      <vt:lpstr>PowerPoint Presentation</vt:lpstr>
      <vt:lpstr>PowerPoint Presentation</vt:lpstr>
      <vt:lpstr>PowerPoint Presentation</vt:lpstr>
      <vt:lpstr>PowerPoint Presentation</vt:lpstr>
      <vt:lpstr>Special Issues in Meta-Analysis  </vt:lpstr>
      <vt:lpstr>PowerPoint Presentation</vt:lpstr>
      <vt:lpstr>PowerPoint Presentation</vt:lpstr>
      <vt:lpstr>What to do with zero events?  Bracco v. Amersham (X-Ray Contrast Media)</vt:lpstr>
      <vt:lpstr>What to do with zero events? </vt:lpstr>
      <vt:lpstr>What to do with zero events? </vt:lpstr>
      <vt:lpstr>PowerPoint Presentation</vt:lpstr>
      <vt:lpstr>PowerPoint Presentation</vt:lpstr>
      <vt:lpstr>Does Ultra Dawn Live Up to Its Name?</vt:lpstr>
      <vt:lpstr>Overall Summary Provided to Ingram &amp; to P&amp;G</vt:lpstr>
      <vt:lpstr>Safety of Ephedrine Weight Loss Supplements</vt:lpstr>
      <vt:lpstr>PowerPoint Presentation</vt:lpstr>
      <vt:lpstr>Safety Analyses</vt:lpstr>
      <vt:lpstr>Clinical Trial Feasibility: Asthma</vt:lpstr>
      <vt:lpstr>Drug P or Z Vs. Placebo: All Outcomes</vt:lpstr>
      <vt:lpstr>Sample Size:</vt:lpstr>
      <vt:lpstr>PowerPoint Presentation</vt:lpstr>
    </vt:vector>
  </TitlesOfParts>
  <Company>Babson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Isabel Allen</cp:lastModifiedBy>
  <cp:revision>246</cp:revision>
  <cp:lastPrinted>2013-04-16T21:23:22Z</cp:lastPrinted>
  <dcterms:created xsi:type="dcterms:W3CDTF">2012-09-24T22:12:33Z</dcterms:created>
  <dcterms:modified xsi:type="dcterms:W3CDTF">2019-05-11T17:14:16Z</dcterms:modified>
</cp:coreProperties>
</file>