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</p:sldIdLst>
  <p:sldSz cx="10160000" cy="7620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1pPr>
    <a:lvl2pPr marL="0" marR="0" indent="228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2pPr>
    <a:lvl3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3pPr>
    <a:lvl4pPr marL="0" marR="0" indent="685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4pPr>
    <a:lvl5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5pPr>
    <a:lvl6pPr marL="0" marR="0" indent="1143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6pPr>
    <a:lvl7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7pPr>
    <a:lvl8pPr marL="0" marR="0" indent="1600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8pPr>
    <a:lvl9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2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D51ADE6A-740E-44AE-83CC-AE7238B6C88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1" name="Shape 16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600">
        <a:latin typeface="Lucida Grande"/>
        <a:ea typeface="Lucida Grande"/>
        <a:cs typeface="Lucida Grande"/>
        <a:sym typeface="Lucida Grande"/>
      </a:defRPr>
    </a:lvl1pPr>
    <a:lvl2pPr indent="228600" defTabSz="457200" latinLnBrk="0">
      <a:defRPr sz="1600">
        <a:latin typeface="Lucida Grande"/>
        <a:ea typeface="Lucida Grande"/>
        <a:cs typeface="Lucida Grande"/>
        <a:sym typeface="Lucida Grande"/>
      </a:defRPr>
    </a:lvl2pPr>
    <a:lvl3pPr indent="457200" defTabSz="457200" latinLnBrk="0">
      <a:defRPr sz="1600">
        <a:latin typeface="Lucida Grande"/>
        <a:ea typeface="Lucida Grande"/>
        <a:cs typeface="Lucida Grande"/>
        <a:sym typeface="Lucida Grande"/>
      </a:defRPr>
    </a:lvl3pPr>
    <a:lvl4pPr indent="685800" defTabSz="457200" latinLnBrk="0">
      <a:defRPr sz="1600">
        <a:latin typeface="Lucida Grande"/>
        <a:ea typeface="Lucida Grande"/>
        <a:cs typeface="Lucida Grande"/>
        <a:sym typeface="Lucida Grande"/>
      </a:defRPr>
    </a:lvl4pPr>
    <a:lvl5pPr indent="914400" defTabSz="457200" latinLnBrk="0">
      <a:defRPr sz="1600">
        <a:latin typeface="Lucida Grande"/>
        <a:ea typeface="Lucida Grande"/>
        <a:cs typeface="Lucida Grande"/>
        <a:sym typeface="Lucida Grande"/>
      </a:defRPr>
    </a:lvl5pPr>
    <a:lvl6pPr indent="1143000" defTabSz="457200" latinLnBrk="0">
      <a:defRPr sz="1600">
        <a:latin typeface="Lucida Grande"/>
        <a:ea typeface="Lucida Grande"/>
        <a:cs typeface="Lucida Grande"/>
        <a:sym typeface="Lucida Grande"/>
      </a:defRPr>
    </a:lvl6pPr>
    <a:lvl7pPr indent="1371600" defTabSz="457200" latinLnBrk="0">
      <a:defRPr sz="1600">
        <a:latin typeface="Lucida Grande"/>
        <a:ea typeface="Lucida Grande"/>
        <a:cs typeface="Lucida Grande"/>
        <a:sym typeface="Lucida Grande"/>
      </a:defRPr>
    </a:lvl7pPr>
    <a:lvl8pPr indent="1600200" defTabSz="457200" latinLnBrk="0">
      <a:defRPr sz="1600">
        <a:latin typeface="Lucida Grande"/>
        <a:ea typeface="Lucida Grande"/>
        <a:cs typeface="Lucida Grande"/>
        <a:sym typeface="Lucida Grande"/>
      </a:defRPr>
    </a:lvl8pPr>
    <a:lvl9pPr indent="1828800" defTabSz="457200" latinLnBrk="0">
      <a:defRPr sz="16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990600" y="1282700"/>
            <a:ext cx="8178800" cy="25781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990600" y="3924300"/>
            <a:ext cx="8178800" cy="8890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800"/>
            </a:lvl1pPr>
            <a:lvl2pPr marL="0" indent="0" algn="ctr">
              <a:spcBef>
                <a:spcPts val="0"/>
              </a:spcBef>
              <a:buSzTx/>
              <a:buNone/>
              <a:defRPr sz="2800"/>
            </a:lvl2pPr>
            <a:lvl3pPr marL="0" indent="0" algn="ctr">
              <a:spcBef>
                <a:spcPts val="0"/>
              </a:spcBef>
              <a:buSzTx/>
              <a:buNone/>
              <a:defRPr sz="2800"/>
            </a:lvl3pPr>
            <a:lvl4pPr marL="0" indent="0" algn="ctr">
              <a:spcBef>
                <a:spcPts val="0"/>
              </a:spcBef>
              <a:buSzTx/>
              <a:buNone/>
              <a:defRPr sz="2800"/>
            </a:lvl4pPr>
            <a:lvl5pPr marL="0" indent="0" algn="ctr">
              <a:spcBef>
                <a:spcPts val="0"/>
              </a:spcBef>
              <a:buSzTx/>
              <a:buNone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Image"/>
          <p:cNvSpPr/>
          <p:nvPr>
            <p:ph type="pic" sz="half" idx="13"/>
          </p:nvPr>
        </p:nvSpPr>
        <p:spPr>
          <a:xfrm>
            <a:off x="5422900" y="1028700"/>
            <a:ext cx="3581400" cy="5375619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88" name="Title Text"/>
          <p:cNvSpPr txBox="1"/>
          <p:nvPr>
            <p:ph type="title"/>
          </p:nvPr>
        </p:nvSpPr>
        <p:spPr>
          <a:xfrm>
            <a:off x="495300" y="1104900"/>
            <a:ext cx="4584700" cy="2578100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pPr/>
            <a:r>
              <a:t>Title Text</a:t>
            </a:r>
          </a:p>
        </p:txBody>
      </p:sp>
      <p:sp>
        <p:nvSpPr>
          <p:cNvPr id="89" name="Body Level One…"/>
          <p:cNvSpPr txBox="1"/>
          <p:nvPr>
            <p:ph type="body" sz="quarter" idx="1"/>
          </p:nvPr>
        </p:nvSpPr>
        <p:spPr>
          <a:xfrm>
            <a:off x="495300" y="3746500"/>
            <a:ext cx="4584700" cy="2578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0"/>
            </a:lvl1pPr>
            <a:lvl2pPr marL="0" indent="0" algn="ctr">
              <a:spcBef>
                <a:spcPts val="0"/>
              </a:spcBef>
              <a:buSzTx/>
              <a:buNone/>
              <a:defRPr sz="2600"/>
            </a:lvl2pPr>
            <a:lvl3pPr marL="0" indent="0" algn="ctr">
              <a:spcBef>
                <a:spcPts val="0"/>
              </a:spcBef>
              <a:buSzTx/>
              <a:buNone/>
              <a:defRPr sz="2600"/>
            </a:lvl3pPr>
            <a:lvl4pPr marL="0" indent="0" algn="ctr">
              <a:spcBef>
                <a:spcPts val="0"/>
              </a:spcBef>
              <a:buSzTx/>
              <a:buNone/>
              <a:defRPr sz="2600"/>
            </a:lvl4pPr>
            <a:lvl5pPr marL="0" indent="0" algn="ctr">
              <a:spcBef>
                <a:spcPts val="0"/>
              </a:spcBef>
              <a:buSzTx/>
              <a:buNone/>
              <a:defRPr sz="2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Image"/>
          <p:cNvSpPr/>
          <p:nvPr>
            <p:ph type="pic" sz="half" idx="13"/>
          </p:nvPr>
        </p:nvSpPr>
        <p:spPr>
          <a:xfrm>
            <a:off x="5422900" y="1028700"/>
            <a:ext cx="3581400" cy="5375619"/>
          </a:xfrm>
          <a:prstGeom prst="rect">
            <a:avLst/>
          </a:prstGeom>
          <a:ln w="25400"/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98" name="Title Text"/>
          <p:cNvSpPr txBox="1"/>
          <p:nvPr>
            <p:ph type="title"/>
          </p:nvPr>
        </p:nvSpPr>
        <p:spPr>
          <a:xfrm>
            <a:off x="495300" y="1104900"/>
            <a:ext cx="4584700" cy="2578100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pPr/>
            <a:r>
              <a:t>Title Text</a:t>
            </a:r>
          </a:p>
        </p:txBody>
      </p:sp>
      <p:sp>
        <p:nvSpPr>
          <p:cNvPr id="99" name="Body Level One…"/>
          <p:cNvSpPr txBox="1"/>
          <p:nvPr>
            <p:ph type="body" sz="quarter" idx="1"/>
          </p:nvPr>
        </p:nvSpPr>
        <p:spPr>
          <a:xfrm>
            <a:off x="495300" y="3746500"/>
            <a:ext cx="4584700" cy="2578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0"/>
            </a:lvl1pPr>
            <a:lvl2pPr marL="0" indent="0" algn="ctr">
              <a:spcBef>
                <a:spcPts val="0"/>
              </a:spcBef>
              <a:buSzTx/>
              <a:buNone/>
              <a:defRPr sz="2600"/>
            </a:lvl2pPr>
            <a:lvl3pPr marL="0" indent="0" algn="ctr">
              <a:spcBef>
                <a:spcPts val="0"/>
              </a:spcBef>
              <a:buSzTx/>
              <a:buNone/>
              <a:defRPr sz="2600"/>
            </a:lvl3pPr>
            <a:lvl4pPr marL="0" indent="0" algn="ctr">
              <a:spcBef>
                <a:spcPts val="0"/>
              </a:spcBef>
              <a:buSzTx/>
              <a:buNone/>
              <a:defRPr sz="2600"/>
            </a:lvl4pPr>
            <a:lvl5pPr marL="0" indent="0" algn="ctr">
              <a:spcBef>
                <a:spcPts val="0"/>
              </a:spcBef>
              <a:buSzTx/>
              <a:buNone/>
              <a:defRPr sz="2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Image"/>
          <p:cNvSpPr/>
          <p:nvPr>
            <p:ph type="pic" sz="quarter" idx="13"/>
          </p:nvPr>
        </p:nvSpPr>
        <p:spPr>
          <a:xfrm>
            <a:off x="5613400" y="1993900"/>
            <a:ext cx="3200400" cy="4803744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10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9" name="Body Level One…"/>
          <p:cNvSpPr txBox="1"/>
          <p:nvPr>
            <p:ph type="body" sz="half" idx="1"/>
          </p:nvPr>
        </p:nvSpPr>
        <p:spPr>
          <a:xfrm>
            <a:off x="990600" y="2159000"/>
            <a:ext cx="3937000" cy="4470400"/>
          </a:xfrm>
          <a:prstGeom prst="rect">
            <a:avLst/>
          </a:prstGeom>
        </p:spPr>
        <p:txBody>
          <a:bodyPr/>
          <a:lstStyle>
            <a:lvl1pPr marL="640422" indent="-386422">
              <a:spcBef>
                <a:spcPts val="3000"/>
              </a:spcBef>
              <a:defRPr sz="2400"/>
            </a:lvl1pPr>
            <a:lvl2pPr marL="983322" indent="-386422">
              <a:spcBef>
                <a:spcPts val="3000"/>
              </a:spcBef>
              <a:defRPr sz="2400"/>
            </a:lvl2pPr>
            <a:lvl3pPr marL="1326222" indent="-386422">
              <a:spcBef>
                <a:spcPts val="3000"/>
              </a:spcBef>
              <a:defRPr sz="2400"/>
            </a:lvl3pPr>
            <a:lvl4pPr marL="1681822" indent="-386422">
              <a:spcBef>
                <a:spcPts val="3000"/>
              </a:spcBef>
              <a:defRPr sz="2400"/>
            </a:lvl4pPr>
            <a:lvl5pPr marL="2024722" indent="-386422">
              <a:spcBef>
                <a:spcPts val="3000"/>
              </a:spcBef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sz="half" idx="1"/>
          </p:nvPr>
        </p:nvSpPr>
        <p:spPr>
          <a:xfrm>
            <a:off x="990600" y="2159000"/>
            <a:ext cx="3937000" cy="4470400"/>
          </a:xfrm>
          <a:prstGeom prst="rect">
            <a:avLst/>
          </a:prstGeom>
        </p:spPr>
        <p:txBody>
          <a:bodyPr/>
          <a:lstStyle>
            <a:lvl1pPr marL="640422" indent="-386422">
              <a:spcBef>
                <a:spcPts val="3000"/>
              </a:spcBef>
              <a:defRPr sz="2400"/>
            </a:lvl1pPr>
            <a:lvl2pPr marL="983322" indent="-386422">
              <a:spcBef>
                <a:spcPts val="3000"/>
              </a:spcBef>
              <a:defRPr sz="2400"/>
            </a:lvl2pPr>
            <a:lvl3pPr marL="1326222" indent="-386422">
              <a:spcBef>
                <a:spcPts val="3000"/>
              </a:spcBef>
              <a:defRPr sz="2400"/>
            </a:lvl3pPr>
            <a:lvl4pPr marL="1681822" indent="-386422">
              <a:spcBef>
                <a:spcPts val="3000"/>
              </a:spcBef>
              <a:defRPr sz="2400"/>
            </a:lvl4pPr>
            <a:lvl5pPr marL="2024722" indent="-386422">
              <a:spcBef>
                <a:spcPts val="3000"/>
              </a:spcBef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sz="quarter" idx="1"/>
          </p:nvPr>
        </p:nvSpPr>
        <p:spPr>
          <a:xfrm>
            <a:off x="6070600" y="2159000"/>
            <a:ext cx="3098800" cy="4470400"/>
          </a:xfrm>
          <a:prstGeom prst="rect">
            <a:avLst/>
          </a:prstGeom>
        </p:spPr>
        <p:txBody>
          <a:bodyPr/>
          <a:lstStyle>
            <a:lvl1pPr marL="640422" indent="-386422">
              <a:spcBef>
                <a:spcPts val="3000"/>
              </a:spcBef>
              <a:defRPr sz="2400"/>
            </a:lvl1pPr>
            <a:lvl2pPr marL="983322" indent="-386422">
              <a:spcBef>
                <a:spcPts val="3000"/>
              </a:spcBef>
              <a:defRPr sz="2400"/>
            </a:lvl2pPr>
            <a:lvl3pPr marL="1326222" indent="-386422">
              <a:spcBef>
                <a:spcPts val="3000"/>
              </a:spcBef>
              <a:defRPr sz="2400"/>
            </a:lvl3pPr>
            <a:lvl4pPr marL="1681822" indent="-386422">
              <a:spcBef>
                <a:spcPts val="3000"/>
              </a:spcBef>
              <a:defRPr sz="2400"/>
            </a:lvl4pPr>
            <a:lvl5pPr marL="2024722" indent="-386422">
              <a:spcBef>
                <a:spcPts val="3000"/>
              </a:spcBef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/>
          <a:lstStyle/>
          <a:p>
            <a:pPr/>
            <a:r>
              <a:t>Title Text</a:t>
            </a:r>
          </a:p>
        </p:txBody>
      </p:sp>
      <p:sp>
        <p:nvSpPr>
          <p:cNvPr id="136" name="Body Level One…"/>
          <p:cNvSpPr txBox="1"/>
          <p:nvPr>
            <p:ph type="body" idx="1"/>
          </p:nvPr>
        </p:nvSpPr>
        <p:spPr>
          <a:xfrm>
            <a:off x="990600" y="2159000"/>
            <a:ext cx="8178800" cy="4470400"/>
          </a:xfrm>
          <a:prstGeom prst="rect">
            <a:avLst/>
          </a:prstGeom>
        </p:spPr>
        <p:txBody>
          <a:bodyPr lIns="50800" tIns="50800" rIns="50800" bIns="50800"/>
          <a:lstStyle>
            <a:lvl1pPr marL="889000" indent="-571500">
              <a:spcBef>
                <a:spcPts val="1900"/>
              </a:spcBef>
            </a:lvl1pPr>
            <a:lvl2pPr marL="1333500" indent="-571500">
              <a:spcBef>
                <a:spcPts val="1900"/>
              </a:spcBef>
            </a:lvl2pPr>
            <a:lvl3pPr marL="1778000" indent="-571500">
              <a:spcBef>
                <a:spcPts val="1900"/>
              </a:spcBef>
            </a:lvl3pPr>
            <a:lvl4pPr marL="2222500" indent="-571500">
              <a:spcBef>
                <a:spcPts val="1900"/>
              </a:spcBef>
            </a:lvl4pPr>
            <a:lvl5pPr marL="2667000" indent="-571500">
              <a:spcBef>
                <a:spcPts val="19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xfrm>
            <a:off x="4927600" y="7226300"/>
            <a:ext cx="292100" cy="304800"/>
          </a:xfrm>
          <a:prstGeom prst="rect">
            <a:avLst/>
          </a:prstGeom>
        </p:spPr>
        <p:txBody>
          <a:bodyPr lIns="50800" tIns="50800" rIns="50800" bIns="50800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/>
          <a:lstStyle/>
          <a:p>
            <a:pPr/>
            <a:r>
              <a:t>Title Text</a:t>
            </a:r>
          </a:p>
        </p:txBody>
      </p:sp>
      <p:sp>
        <p:nvSpPr>
          <p:cNvPr id="145" name="Slide Number"/>
          <p:cNvSpPr txBox="1"/>
          <p:nvPr>
            <p:ph type="sldNum" sz="quarter" idx="2"/>
          </p:nvPr>
        </p:nvSpPr>
        <p:spPr>
          <a:xfrm>
            <a:off x="4927600" y="7226300"/>
            <a:ext cx="292100" cy="304800"/>
          </a:xfrm>
          <a:prstGeom prst="rect">
            <a:avLst/>
          </a:prstGeom>
        </p:spPr>
        <p:txBody>
          <a:bodyPr lIns="50800" tIns="50800" rIns="50800" bIns="50800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itle Text"/>
          <p:cNvSpPr txBox="1"/>
          <p:nvPr>
            <p:ph type="title"/>
          </p:nvPr>
        </p:nvSpPr>
        <p:spPr>
          <a:xfrm>
            <a:off x="990600" y="1282700"/>
            <a:ext cx="8178800" cy="2578100"/>
          </a:xfrm>
          <a:prstGeom prst="rect">
            <a:avLst/>
          </a:prstGeom>
        </p:spPr>
        <p:txBody>
          <a:bodyPr lIns="50800" tIns="50800" rIns="50800" bIns="50800" anchor="b"/>
          <a:lstStyle/>
          <a:p>
            <a:pPr/>
            <a:r>
              <a:t>Title Text</a:t>
            </a:r>
          </a:p>
        </p:txBody>
      </p:sp>
      <p:sp>
        <p:nvSpPr>
          <p:cNvPr id="153" name="Body Level One…"/>
          <p:cNvSpPr txBox="1"/>
          <p:nvPr>
            <p:ph type="body" sz="quarter" idx="1"/>
          </p:nvPr>
        </p:nvSpPr>
        <p:spPr>
          <a:xfrm>
            <a:off x="990600" y="3924300"/>
            <a:ext cx="8178800" cy="889000"/>
          </a:xfrm>
          <a:prstGeom prst="rect">
            <a:avLst/>
          </a:prstGeom>
        </p:spPr>
        <p:txBody>
          <a:bodyPr lIns="50800" tIns="50800" rIns="50800" bIns="50800" anchor="t"/>
          <a:lstStyle>
            <a:lvl1pPr marL="0" indent="0" algn="ctr">
              <a:spcBef>
                <a:spcPts val="0"/>
              </a:spcBef>
              <a:buSzTx/>
              <a:buNone/>
              <a:defRPr sz="2800"/>
            </a:lvl1pPr>
            <a:lvl2pPr marL="0" indent="0" algn="ctr">
              <a:spcBef>
                <a:spcPts val="0"/>
              </a:spcBef>
              <a:buSzTx/>
              <a:buNone/>
              <a:defRPr sz="2800"/>
            </a:lvl2pPr>
            <a:lvl3pPr marL="0" indent="0" algn="ctr">
              <a:spcBef>
                <a:spcPts val="0"/>
              </a:spcBef>
              <a:buSzTx/>
              <a:buNone/>
              <a:defRPr sz="2800"/>
            </a:lvl3pPr>
            <a:lvl4pPr marL="0" indent="0" algn="ctr">
              <a:spcBef>
                <a:spcPts val="0"/>
              </a:spcBef>
              <a:buSzTx/>
              <a:buNone/>
              <a:defRPr sz="2800"/>
            </a:lvl4pPr>
            <a:lvl5pPr marL="0" indent="0" algn="ctr">
              <a:spcBef>
                <a:spcPts val="0"/>
              </a:spcBef>
              <a:buSzTx/>
              <a:buNone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4" name="Slide Number"/>
          <p:cNvSpPr txBox="1"/>
          <p:nvPr>
            <p:ph type="sldNum" sz="quarter" idx="2"/>
          </p:nvPr>
        </p:nvSpPr>
        <p:spPr>
          <a:xfrm>
            <a:off x="4927600" y="7226300"/>
            <a:ext cx="292100" cy="304800"/>
          </a:xfrm>
          <a:prstGeom prst="rect">
            <a:avLst/>
          </a:prstGeom>
        </p:spPr>
        <p:txBody>
          <a:bodyPr lIns="50800" tIns="50800" rIns="50800" bIns="50800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xfrm>
            <a:off x="990600" y="2159000"/>
            <a:ext cx="8178800" cy="4470400"/>
          </a:xfrm>
          <a:prstGeom prst="rect">
            <a:avLst/>
          </a:prstGeom>
        </p:spPr>
        <p:txBody>
          <a:bodyPr/>
          <a:lstStyle>
            <a:lvl1pPr>
              <a:spcBef>
                <a:spcPts val="1800"/>
              </a:spcBef>
            </a:lvl1pPr>
            <a:lvl2pPr>
              <a:spcBef>
                <a:spcPts val="1800"/>
              </a:spcBef>
            </a:lvl2pPr>
            <a:lvl3pPr>
              <a:spcBef>
                <a:spcPts val="1800"/>
              </a:spcBef>
            </a:lvl3pPr>
            <a:lvl4pPr>
              <a:spcBef>
                <a:spcPts val="1800"/>
              </a:spcBef>
            </a:lvl4pPr>
            <a:lvl5pPr>
              <a:spcBef>
                <a:spcPts val="18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idx="1"/>
          </p:nvPr>
        </p:nvSpPr>
        <p:spPr>
          <a:xfrm>
            <a:off x="990600" y="2159000"/>
            <a:ext cx="8178800" cy="4470400"/>
          </a:xfrm>
          <a:prstGeom prst="rect">
            <a:avLst/>
          </a:prstGeom>
        </p:spPr>
        <p:txBody>
          <a:bodyPr numCol="2" spcCol="408940" anchor="t"/>
          <a:lstStyle>
            <a:lvl1pPr marL="640422" indent="-386422">
              <a:spcBef>
                <a:spcPts val="3000"/>
              </a:spcBef>
              <a:defRPr sz="2400"/>
            </a:lvl1pPr>
            <a:lvl2pPr marL="983322" indent="-386422">
              <a:spcBef>
                <a:spcPts val="3000"/>
              </a:spcBef>
              <a:defRPr sz="2400"/>
            </a:lvl2pPr>
            <a:lvl3pPr marL="1326222" indent="-386422">
              <a:spcBef>
                <a:spcPts val="3000"/>
              </a:spcBef>
              <a:defRPr sz="2400"/>
            </a:lvl3pPr>
            <a:lvl4pPr marL="1681822" indent="-386422">
              <a:spcBef>
                <a:spcPts val="3000"/>
              </a:spcBef>
              <a:defRPr sz="2400"/>
            </a:lvl4pPr>
            <a:lvl5pPr marL="2024722" indent="-386422">
              <a:spcBef>
                <a:spcPts val="3000"/>
              </a:spcBef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Text"/>
          <p:cNvSpPr txBox="1"/>
          <p:nvPr>
            <p:ph type="title"/>
          </p:nvPr>
        </p:nvSpPr>
        <p:spPr>
          <a:xfrm>
            <a:off x="990600" y="2324100"/>
            <a:ext cx="8178800" cy="29718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Image"/>
          <p:cNvSpPr/>
          <p:nvPr>
            <p:ph type="pic" sz="half" idx="13"/>
          </p:nvPr>
        </p:nvSpPr>
        <p:spPr>
          <a:xfrm>
            <a:off x="1968500" y="1422400"/>
            <a:ext cx="6223000" cy="3860439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70" name="Title Text"/>
          <p:cNvSpPr txBox="1"/>
          <p:nvPr>
            <p:ph type="title"/>
          </p:nvPr>
        </p:nvSpPr>
        <p:spPr>
          <a:xfrm>
            <a:off x="990600" y="5753100"/>
            <a:ext cx="8178800" cy="13335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Image"/>
          <p:cNvSpPr/>
          <p:nvPr>
            <p:ph type="pic" sz="half" idx="13"/>
          </p:nvPr>
        </p:nvSpPr>
        <p:spPr>
          <a:xfrm>
            <a:off x="1968500" y="1422400"/>
            <a:ext cx="6223000" cy="3860439"/>
          </a:xfrm>
          <a:prstGeom prst="rect">
            <a:avLst/>
          </a:prstGeom>
          <a:ln w="25400"/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79" name="Title Text"/>
          <p:cNvSpPr txBox="1"/>
          <p:nvPr>
            <p:ph type="title"/>
          </p:nvPr>
        </p:nvSpPr>
        <p:spPr>
          <a:xfrm>
            <a:off x="990600" y="5753100"/>
            <a:ext cx="8178800" cy="13335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/>
          </p:nvPr>
        </p:nvSpPr>
        <p:spPr>
          <a:xfrm>
            <a:off x="990600" y="990600"/>
            <a:ext cx="8178800" cy="563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990600" y="203200"/>
            <a:ext cx="8178800" cy="190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/>
            <a:r>
              <a:t>Title Text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4940300" y="7251700"/>
            <a:ext cx="266700" cy="279400"/>
          </a:xfrm>
          <a:prstGeom prst="rect">
            <a:avLst/>
          </a:prstGeom>
          <a:ln w="12700">
            <a:miter lim="400000"/>
          </a:ln>
        </p:spPr>
        <p:txBody>
          <a:bodyPr wrap="none" lIns="38100" tIns="38100" rIns="38100" bIns="38100">
            <a:spAutoFit/>
          </a:bodyPr>
          <a:lstStyle>
            <a:lvl1pPr algn="ctr">
              <a:defRPr sz="14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4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698500" marR="0" indent="-444500" algn="l" defTabSz="457200" rtl="0" latinLnBrk="0">
        <a:lnSpc>
          <a:spcPct val="100000"/>
        </a:lnSpc>
        <a:spcBef>
          <a:spcPts val="37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1041400" marR="0" indent="-444500" algn="l" defTabSz="457200" rtl="0" latinLnBrk="0">
        <a:lnSpc>
          <a:spcPct val="100000"/>
        </a:lnSpc>
        <a:spcBef>
          <a:spcPts val="37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1384300" marR="0" indent="-444500" algn="l" defTabSz="457200" rtl="0" latinLnBrk="0">
        <a:lnSpc>
          <a:spcPct val="100000"/>
        </a:lnSpc>
        <a:spcBef>
          <a:spcPts val="37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1739900" marR="0" indent="-444500" algn="l" defTabSz="457200" rtl="0" latinLnBrk="0">
        <a:lnSpc>
          <a:spcPct val="100000"/>
        </a:lnSpc>
        <a:spcBef>
          <a:spcPts val="37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2082800" marR="0" indent="-444500" algn="l" defTabSz="457200" rtl="0" latinLnBrk="0">
        <a:lnSpc>
          <a:spcPct val="100000"/>
        </a:lnSpc>
        <a:spcBef>
          <a:spcPts val="37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2425700" marR="0" indent="-444500" algn="l" defTabSz="457200" rtl="0" latinLnBrk="0">
        <a:lnSpc>
          <a:spcPct val="100000"/>
        </a:lnSpc>
        <a:spcBef>
          <a:spcPts val="37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2768600" marR="0" indent="-444500" algn="l" defTabSz="457200" rtl="0" latinLnBrk="0">
        <a:lnSpc>
          <a:spcPct val="100000"/>
        </a:lnSpc>
        <a:spcBef>
          <a:spcPts val="37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3111500" marR="0" indent="-444500" algn="l" defTabSz="457200" rtl="0" latinLnBrk="0">
        <a:lnSpc>
          <a:spcPct val="100000"/>
        </a:lnSpc>
        <a:spcBef>
          <a:spcPts val="37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3454400" marR="0" indent="-444500" algn="l" defTabSz="457200" rtl="0" latinLnBrk="0">
        <a:lnSpc>
          <a:spcPct val="100000"/>
        </a:lnSpc>
        <a:spcBef>
          <a:spcPts val="37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3.png"/></Relationships>
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4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ropensity Scores for Control of Confounding"/>
          <p:cNvSpPr txBox="1"/>
          <p:nvPr>
            <p:ph type="ctrTitle"/>
          </p:nvPr>
        </p:nvSpPr>
        <p:spPr>
          <a:xfrm>
            <a:off x="355600" y="1333500"/>
            <a:ext cx="9131300" cy="2489200"/>
          </a:xfrm>
          <a:prstGeom prst="rect">
            <a:avLst/>
          </a:prstGeom>
        </p:spPr>
        <p:txBody>
          <a:bodyPr/>
          <a:lstStyle/>
          <a:p>
            <a:pPr/>
            <a:r>
              <a:t>Propensity Scores for Control of Confounding</a:t>
            </a:r>
          </a:p>
        </p:txBody>
      </p:sp>
      <p:sp>
        <p:nvSpPr>
          <p:cNvPr id="164" name="Dave Glidden…"/>
          <p:cNvSpPr txBox="1"/>
          <p:nvPr>
            <p:ph type="subTitle" sz="quarter" idx="1"/>
          </p:nvPr>
        </p:nvSpPr>
        <p:spPr>
          <a:xfrm>
            <a:off x="990600" y="4838700"/>
            <a:ext cx="8178800" cy="1371600"/>
          </a:xfrm>
          <a:prstGeom prst="rect">
            <a:avLst/>
          </a:prstGeom>
        </p:spPr>
        <p:txBody>
          <a:bodyPr/>
          <a:lstStyle/>
          <a:p>
            <a:pPr/>
            <a:r>
              <a:t>Dave Glidden</a:t>
            </a:r>
          </a:p>
          <a:p>
            <a:pPr/>
            <a:r>
              <a:t>Biostatistics 210</a:t>
            </a:r>
          </a:p>
        </p:txBody>
      </p:sp>
      <p:sp>
        <p:nvSpPr>
          <p:cNvPr id="165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ausal RR -- Quintile F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Causal RR -- Quintile Fit</a:t>
            </a:r>
          </a:p>
        </p:txBody>
      </p:sp>
      <p:sp>
        <p:nvSpPr>
          <p:cNvPr id="202" name="logistic death i.txtype i.group…"/>
          <p:cNvSpPr txBox="1"/>
          <p:nvPr/>
        </p:nvSpPr>
        <p:spPr>
          <a:xfrm>
            <a:off x="177800" y="1911350"/>
            <a:ext cx="10160000" cy="245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logistic death i.txtype i.group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margins txtype, post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nlcom (risk_ratio: _b[1.txtype]/_b[0.txtype] )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  |      Coef.   Std. Err.      z    P&gt;|z|     [95% Conf. Interval]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-------------+----------------------------------------------------------------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risk_ratio |   1.434816    .228147     6.29   0.000     .9876558    1.881976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</a:t>
            </a:r>
          </a:p>
        </p:txBody>
      </p:sp>
      <p:sp>
        <p:nvSpPr>
          <p:cNvPr id="203" name="logistic death i.txtype i.group…"/>
          <p:cNvSpPr txBox="1"/>
          <p:nvPr/>
        </p:nvSpPr>
        <p:spPr>
          <a:xfrm>
            <a:off x="177800" y="4394200"/>
            <a:ext cx="10160000" cy="245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logistic death i.txtype i.group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margins txtype, post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. nlcom (logRR: log(_b[1.txtype]) - log(_b[0.txtype]))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logRR:  log(_b[1.txtype]) - log(_b[0.txtype])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  |      Coef.   Std. Err.      z    P&gt;|z|     [95% Conf. Interval]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-------------+----------------------------------------------------------------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logRR |   .3610364   .1590079     2.27   0.023     .0493867    .6726861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</a:t>
            </a:r>
          </a:p>
        </p:txBody>
      </p:sp>
      <p:sp>
        <p:nvSpPr>
          <p:cNvPr id="204" name="marginal RR = 1.43  (1.05, 1.96)"/>
          <p:cNvSpPr txBox="1"/>
          <p:nvPr/>
        </p:nvSpPr>
        <p:spPr>
          <a:xfrm>
            <a:off x="228600" y="6870700"/>
            <a:ext cx="5549900" cy="53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marginal RR = 1.43  (1.05, 1.96)</a:t>
            </a:r>
          </a:p>
        </p:txBody>
      </p:sp>
      <p:sp>
        <p:nvSpPr>
          <p:cNvPr id="205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Usual Regression"/>
          <p:cNvSpPr txBox="1"/>
          <p:nvPr>
            <p:ph type="title"/>
          </p:nvPr>
        </p:nvSpPr>
        <p:spPr>
          <a:xfrm>
            <a:off x="990600" y="203200"/>
            <a:ext cx="8178800" cy="838200"/>
          </a:xfrm>
          <a:prstGeom prst="rect">
            <a:avLst/>
          </a:prstGeom>
        </p:spPr>
        <p:txBody>
          <a:bodyPr/>
          <a:lstStyle/>
          <a:p>
            <a:pPr/>
            <a:r>
              <a:t>Usual Regression</a:t>
            </a:r>
          </a:p>
        </p:txBody>
      </p:sp>
      <p:sp>
        <p:nvSpPr>
          <p:cNvPr id="208" name="Basic Model"/>
          <p:cNvSpPr txBox="1"/>
          <p:nvPr/>
        </p:nvSpPr>
        <p:spPr>
          <a:xfrm>
            <a:off x="1854200" y="1028700"/>
            <a:ext cx="6172200" cy="53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Basic Model</a:t>
            </a:r>
          </a:p>
        </p:txBody>
      </p:sp>
      <p:sp>
        <p:nvSpPr>
          <p:cNvPr id="209" name=". logistic death txtype prevtx year age age_don i.hla…"/>
          <p:cNvSpPr txBox="1"/>
          <p:nvPr/>
        </p:nvSpPr>
        <p:spPr>
          <a:xfrm>
            <a:off x="190500" y="1638300"/>
            <a:ext cx="10160000" cy="5867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. logistic death txtype prevtx year age age_don i.hla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Logistic regression                               Number of obs   =       7347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                                        LR chi2(11)     =     109.57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                                        Prob &gt; chi2     =     0.0000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Log likelihood = -1355.1776                       Pseudo R2       =     0.0389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death | Odds Ratio   Std. Err.      z    P&gt;|z|     [95% Conf. Interval]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-------------+----------------------------------------------------------------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txtype |   1.352607   .2104378     1.94   0.052     .9971076    1.834852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prevtx |   1.025545    .148438     0.17   0.862     .7722383    1.361941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year |   .8667789   .0149232    -8.30   0.000     .8380179    .8965269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age |   .9693932   .0102048    -2.95   0.003     .9495972     .989602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age_don |   .9976164   .0042928    -0.55   0.579     .9892381    1.006066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   |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hlamat |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1  |   1.118378   .2534091     0.49   0.621     .7173287     1.74365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2  |   .9684949   .2219639    -0.14   0.889     .6180381    1.517677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3  |   .8122357   .1911163    -0.88   0.377       .51215    1.288151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4  |   .8067894   .2186669    -0.79   0.428     .4743032    1.372348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5  |   .9442997   .3425764    -0.16   0.874     .4637757    1.922701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6  |     .89599   .3324897    -0.30   0.767     .4329461    1.854268</a:t>
            </a:r>
          </a:p>
        </p:txBody>
      </p:sp>
      <p:sp>
        <p:nvSpPr>
          <p:cNvPr id="210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Usual Regression"/>
          <p:cNvSpPr txBox="1"/>
          <p:nvPr>
            <p:ph type="title"/>
          </p:nvPr>
        </p:nvSpPr>
        <p:spPr>
          <a:xfrm>
            <a:off x="990600" y="203200"/>
            <a:ext cx="8178800" cy="838200"/>
          </a:xfrm>
          <a:prstGeom prst="rect">
            <a:avLst/>
          </a:prstGeom>
        </p:spPr>
        <p:txBody>
          <a:bodyPr/>
          <a:lstStyle/>
          <a:p>
            <a:pPr/>
            <a:r>
              <a:t>Usual Regression</a:t>
            </a:r>
          </a:p>
        </p:txBody>
      </p:sp>
      <p:sp>
        <p:nvSpPr>
          <p:cNvPr id="213" name="Spine/Interaction Model"/>
          <p:cNvSpPr txBox="1"/>
          <p:nvPr/>
        </p:nvSpPr>
        <p:spPr>
          <a:xfrm>
            <a:off x="1790700" y="1193800"/>
            <a:ext cx="6172200" cy="53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Spine/Interaction Model</a:t>
            </a:r>
          </a:p>
        </p:txBody>
      </p:sp>
      <p:sp>
        <p:nvSpPr>
          <p:cNvPr id="214" name="logistic death txtype prevtx prevtx##c.yearsp* prevtx##c.agesp* prevtx##c.agedonsp* i.hla…"/>
          <p:cNvSpPr txBox="1"/>
          <p:nvPr/>
        </p:nvSpPr>
        <p:spPr>
          <a:xfrm>
            <a:off x="165100" y="1987550"/>
            <a:ext cx="10160000" cy="5473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logistic death txtype prevtx prevtx##c.yearsp* prevtx##c.agesp* prevtx##c.agedonsp* i.hla 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Logistic regression                               Number of obs   =       7347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                                       LR chi2(32)     =     162.11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                                       Prob &gt; chi2     =     0.0000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Log likelihood = -1328.9077                       Pseudo R2       =     0.0575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------------------------------------------------------------------------------------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  death | Odds Ratio   Std. Err.      z    P&gt;|z|     [95% Conf. Interval]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-------------------+----------------------------------------------------------------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 txtype |   1.472337   .2414501     2.36   0.018     1.067623    2.030471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 prevtx |   6.5e+189   3.3e+192     0.86   0.389     1.8e-242           .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yearsp1 |    .975281   .1156388    -0.21   0.833     .7730419    1.230429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yearsp2 |   1.058858   .8618707     0.07   0.944     .2147788    5.220161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yearsp3 |   .2970671    1.00785    -0.36   0.721     .0003846    229.4555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yearsp4 |   3.538337   15.02097     0.30   0.766     .0008615    14531.97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        |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prevtx#c.yearsp1 |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     1  |   .8033063   .2045974    -0.86   0.390     .4876241    1.323358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        |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prevtx#c.yearsp2 |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     1  |   3.321273   6.292198     0.63   0.526     .0810385    136.1187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        |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</a:p>
        </p:txBody>
      </p:sp>
      <p:sp>
        <p:nvSpPr>
          <p:cNvPr id="215" name="and more!"/>
          <p:cNvSpPr txBox="1"/>
          <p:nvPr/>
        </p:nvSpPr>
        <p:spPr>
          <a:xfrm>
            <a:off x="1739900" y="6972300"/>
            <a:ext cx="5994400" cy="53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and more!</a:t>
            </a:r>
          </a:p>
        </p:txBody>
      </p:sp>
      <p:sp>
        <p:nvSpPr>
          <p:cNvPr id="216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20 Strata"/>
          <p:cNvSpPr txBox="1"/>
          <p:nvPr>
            <p:ph type="title"/>
          </p:nvPr>
        </p:nvSpPr>
        <p:spPr>
          <a:xfrm>
            <a:off x="990600" y="203200"/>
            <a:ext cx="8178800" cy="1447800"/>
          </a:xfrm>
          <a:prstGeom prst="rect">
            <a:avLst/>
          </a:prstGeom>
        </p:spPr>
        <p:txBody>
          <a:bodyPr/>
          <a:lstStyle/>
          <a:p>
            <a:pPr/>
            <a:r>
              <a:t>20 Strata</a:t>
            </a:r>
          </a:p>
        </p:txBody>
      </p:sp>
      <p:sp>
        <p:nvSpPr>
          <p:cNvPr id="219" name="xtile group3=prop, nq(20)…"/>
          <p:cNvSpPr txBox="1"/>
          <p:nvPr/>
        </p:nvSpPr>
        <p:spPr>
          <a:xfrm>
            <a:off x="190500" y="1758950"/>
            <a:ext cx="10160000" cy="5626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xtile group3=prop, nq(20)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logit death txtype, i.group3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logistic death txtype i.group3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Logistic regression                               Number of obs   =       7347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                                        LR chi2(20)     =      50.29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                                        Prob &gt; chi2     =     0.0002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Log likelihood = -1384.8183                       Pseudo R2       =     0.0178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death | Odds Ratio   Std. Err.      z    P&gt;|z|     [95% Conf. Interval]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-------------+----------------------------------------------------------------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txtype |   1.427705   .2478669     2.05   0.040      1.01592      2.0064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   |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group3 |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2  |    .326775   .1705254    -2.14   0.032     .1175046    .9087467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3  |   .7250355    .292959    -0.80   0.426     .3284139    1.600653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4  |   1.137948   .4122547     0.36   0.721     .5594356    2.314701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5  |   1.500861   .5153622     1.18   0.237      .765697    2.941874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6  |   .8503287   .3286302    -0.42   0.675     .3986753    1.813654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ETC</a:t>
            </a:r>
          </a:p>
        </p:txBody>
      </p:sp>
      <p:sp>
        <p:nvSpPr>
          <p:cNvPr id="220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Models"/>
          <p:cNvSpPr txBox="1"/>
          <p:nvPr>
            <p:ph type="title"/>
          </p:nvPr>
        </p:nvSpPr>
        <p:spPr>
          <a:xfrm>
            <a:off x="965200" y="139700"/>
            <a:ext cx="8178800" cy="952500"/>
          </a:xfrm>
          <a:prstGeom prst="rect">
            <a:avLst/>
          </a:prstGeom>
        </p:spPr>
        <p:txBody>
          <a:bodyPr/>
          <a:lstStyle/>
          <a:p>
            <a:pPr/>
            <a:r>
              <a:t>Models</a:t>
            </a:r>
          </a:p>
        </p:txBody>
      </p:sp>
      <p:graphicFrame>
        <p:nvGraphicFramePr>
          <p:cNvPr id="223" name="Table"/>
          <p:cNvGraphicFramePr/>
          <p:nvPr/>
        </p:nvGraphicFramePr>
        <p:xfrm>
          <a:off x="101600" y="1215806"/>
          <a:ext cx="9893300" cy="61214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473325"/>
                <a:gridCol w="2473325"/>
                <a:gridCol w="2473325"/>
                <a:gridCol w="2473325"/>
              </a:tblGrid>
              <a:tr h="122428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Model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Risk Diff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Marginal OR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Cond. OR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122428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Prop: Quint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0.017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1.46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1.46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122428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Prop: Spline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0.015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1.40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1.40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122428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Reg: Simple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0.014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1.35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1.35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122428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Reg: Spline+Int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0.017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1.47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1.46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4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6" name="Table"/>
          <p:cNvGraphicFramePr/>
          <p:nvPr/>
        </p:nvGraphicFramePr>
        <p:xfrm>
          <a:off x="304800" y="546100"/>
          <a:ext cx="9309100" cy="65278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4654550"/>
                <a:gridCol w="4654550"/>
              </a:tblGrid>
              <a:tr h="65278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Regression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latin typeface="+mn-lt"/>
                          <a:ea typeface="+mn-ea"/>
                          <a:cs typeface="+mn-cs"/>
                        </a:rPr>
                        <a:t>Propensity Score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65278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</a:rPr>
                        <a:t>assess confounding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</a:rPr>
                        <a:t>assess confounding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65278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</a:rPr>
                        <a:t>draw DAG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</a:rPr>
                        <a:t>draw DAG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65278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</a:rPr>
                        <a:t>assess predictor size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</a:rPr>
                        <a:t>assess predictor size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65278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</a:rPr>
                        <a:t>select confounders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</a:rPr>
                        <a:t>select confounders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65278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</a:rPr>
                        <a:t>model for outcome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</a:rPr>
                        <a:t>model exposure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65278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</a:rPr>
                        <a:t>check overlap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</a:rPr>
                        <a:t>check overlap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65278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2400">
                          <a:latin typeface="+mn-lt"/>
                          <a:ea typeface="+mn-ea"/>
                          <a:cs typeface="+mn-cs"/>
                        </a:defRPr>
                      </a:pP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</a:rPr>
                        <a:t>check for interaction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65278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2400">
                          <a:latin typeface="+mn-lt"/>
                          <a:ea typeface="+mn-ea"/>
                          <a:cs typeface="+mn-cs"/>
                        </a:defRPr>
                      </a:pP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</a:rPr>
                        <a:t>compare outcome exposure adjusted for propensity</a:t>
                      </a: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65278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2400">
                          <a:latin typeface="+mn-lt"/>
                          <a:ea typeface="+mn-ea"/>
                          <a:cs typeface="+mn-cs"/>
                        </a:defRPr>
                      </a:pPr>
                    </a:p>
                  </a:txBody>
                  <a:tcPr marL="38100" marR="38100" marT="38100" marB="381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vMerge="1">
                  <a:tcPr/>
                </a:tc>
              </a:tr>
            </a:tbl>
          </a:graphicData>
        </a:graphic>
      </p:graphicFrame>
      <p:sp>
        <p:nvSpPr>
          <p:cNvPr id="227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Major Differenc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Major Differences</a:t>
            </a:r>
          </a:p>
        </p:txBody>
      </p:sp>
      <p:sp>
        <p:nvSpPr>
          <p:cNvPr id="230" name="Propensity scores (PS) only useful for binary exposur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Propensity scores (PS) only useful for binary exposure</a:t>
            </a:r>
          </a:p>
          <a:p>
            <a:pPr/>
            <a:r>
              <a:t>Model size can be very different                   </a:t>
            </a:r>
            <a:r>
              <a:rPr i="1"/>
              <a:t>PS great for rare outcome/common exposure    </a:t>
            </a:r>
            <a:r>
              <a:t>         </a:t>
            </a:r>
          </a:p>
          <a:p>
            <a:pPr/>
            <a:r>
              <a:t>PS involves less modeling of the outcome </a:t>
            </a:r>
          </a:p>
          <a:p>
            <a:pPr/>
            <a:r>
              <a:t>More choices for controlling for propensity</a:t>
            </a:r>
          </a:p>
          <a:p>
            <a:pPr/>
            <a:r>
              <a:t>PS involves many ad-hoc choices</a:t>
            </a:r>
          </a:p>
        </p:txBody>
      </p:sp>
      <p:sp>
        <p:nvSpPr>
          <p:cNvPr id="231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Final Recommendation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Final Recommendations</a:t>
            </a:r>
          </a:p>
        </p:txBody>
      </p:sp>
      <p:sp>
        <p:nvSpPr>
          <p:cNvPr id="234" name="Useful for binary variable                            or possibly ordinal variable…"/>
          <p:cNvSpPr txBox="1"/>
          <p:nvPr>
            <p:ph type="body" idx="1"/>
          </p:nvPr>
        </p:nvSpPr>
        <p:spPr>
          <a:xfrm>
            <a:off x="889000" y="1638300"/>
            <a:ext cx="8178800" cy="5905500"/>
          </a:xfrm>
          <a:prstGeom prst="rect">
            <a:avLst/>
          </a:prstGeom>
        </p:spPr>
        <p:txBody>
          <a:bodyPr/>
          <a:lstStyle/>
          <a:p>
            <a:pPr/>
            <a:r>
              <a:t>Useful for binary variable                            or possibly ordinal variable</a:t>
            </a:r>
          </a:p>
          <a:p>
            <a:pPr/>
            <a:r>
              <a:t>Switches modeling to exposure                   </a:t>
            </a:r>
            <a:r>
              <a:rPr i="1"/>
              <a:t>rather than outcome</a:t>
            </a:r>
            <a:endParaRPr i="1"/>
          </a:p>
          <a:p>
            <a:pPr lvl="1"/>
            <a:r>
              <a:t>Advantage if exposure is common, outcome is rare</a:t>
            </a:r>
          </a:p>
          <a:p>
            <a:pPr/>
            <a:r>
              <a:t>Makes overlap transparent    </a:t>
            </a:r>
          </a:p>
          <a:p>
            <a:pPr/>
            <a:r>
              <a:t>Analysis for like “randomized trial”                less modeling of the outcome      </a:t>
            </a:r>
          </a:p>
          <a:p>
            <a:pPr/>
            <a:r>
              <a:t>Often similar results   </a:t>
            </a:r>
          </a:p>
        </p:txBody>
      </p:sp>
      <p:sp>
        <p:nvSpPr>
          <p:cNvPr id="235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ropensity Scores, cont"/>
          <p:cNvSpPr txBox="1"/>
          <p:nvPr>
            <p:ph type="title"/>
          </p:nvPr>
        </p:nvSpPr>
        <p:spPr>
          <a:xfrm>
            <a:off x="1435100" y="1257300"/>
            <a:ext cx="8178800" cy="2616200"/>
          </a:xfrm>
          <a:prstGeom prst="rect">
            <a:avLst/>
          </a:prstGeom>
        </p:spPr>
        <p:txBody>
          <a:bodyPr/>
          <a:lstStyle/>
          <a:p>
            <a:pPr/>
            <a:r>
              <a:t>Propensity Scores, cont</a:t>
            </a:r>
          </a:p>
        </p:txBody>
      </p:sp>
      <p:sp>
        <p:nvSpPr>
          <p:cNvPr id="238" name="Dave Glidden"/>
          <p:cNvSpPr txBox="1"/>
          <p:nvPr>
            <p:ph type="body" sz="quarter" idx="1"/>
          </p:nvPr>
        </p:nvSpPr>
        <p:spPr>
          <a:xfrm>
            <a:off x="990600" y="5118100"/>
            <a:ext cx="8178800" cy="1422400"/>
          </a:xfrm>
          <a:prstGeom prst="rect">
            <a:avLst/>
          </a:prstGeom>
        </p:spPr>
        <p:txBody>
          <a:bodyPr/>
          <a:lstStyle/>
          <a:p>
            <a:pPr/>
            <a:r>
              <a:t>Dave Glidden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Distinct Objectiv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Distinct Objectives</a:t>
            </a:r>
          </a:p>
        </p:txBody>
      </p:sp>
      <p:sp>
        <p:nvSpPr>
          <p:cNvPr id="241" name="Developing a Model for Prediction/Stratification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SzPct val="100000"/>
              <a:buAutoNum type="arabicPeriod" startAt="1"/>
              <a:defRPr>
                <a:solidFill>
                  <a:srgbClr val="FF2600"/>
                </a:solidFill>
              </a:defRPr>
            </a:pPr>
            <a:r>
              <a:t>Developing a Model for Prediction/Stratification</a:t>
            </a:r>
          </a:p>
          <a:p>
            <a:pPr>
              <a:buSzPct val="100000"/>
              <a:buAutoNum type="arabicPeriod" startAt="1"/>
            </a:pPr>
            <a:r>
              <a:t>Adjusted Effect of Single Variable</a:t>
            </a:r>
          </a:p>
          <a:p>
            <a:pPr>
              <a:buSzPct val="100000"/>
              <a:buAutoNum type="arabicPeriod" startAt="1"/>
            </a:pPr>
            <a:r>
              <a:t>Identifying Multiple Predictors of Outcome</a:t>
            </a:r>
          </a:p>
          <a:p>
            <a:pPr>
              <a:buSzPct val="100000"/>
              <a:buAutoNum type="arabicPeriod" startAt="1"/>
            </a:pPr>
            <a:r>
              <a:t>Adjustment to Improve Efficiency in RCT</a:t>
            </a:r>
          </a:p>
        </p:txBody>
      </p:sp>
      <p:sp>
        <p:nvSpPr>
          <p:cNvPr id="242" name="for a regression model"/>
          <p:cNvSpPr txBox="1"/>
          <p:nvPr/>
        </p:nvSpPr>
        <p:spPr>
          <a:xfrm>
            <a:off x="2222500" y="1549400"/>
            <a:ext cx="58293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for a regression model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he step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steps</a:t>
            </a:r>
          </a:p>
        </p:txBody>
      </p:sp>
      <p:sp>
        <p:nvSpPr>
          <p:cNvPr id="168" name="Predictor Selection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Predictor Selection</a:t>
            </a:r>
          </a:p>
          <a:p>
            <a:pPr/>
            <a:r>
              <a:t>Build model for exposure                     </a:t>
            </a:r>
            <a:r>
              <a:rPr i="1"/>
              <a:t>calculate the prob. of exposure for each person</a:t>
            </a:r>
            <a:endParaRPr i="1"/>
          </a:p>
          <a:p>
            <a:pPr/>
            <a:r>
              <a:t>Assess overlap/positivity</a:t>
            </a:r>
          </a:p>
          <a:p>
            <a:pPr/>
            <a:r>
              <a:t>Compare exposure by level of propensity    </a:t>
            </a:r>
            <a:r>
              <a:rPr i="1"/>
              <a:t>quintiles, splines, matching</a:t>
            </a:r>
          </a:p>
        </p:txBody>
      </p:sp>
      <p:sp>
        <p:nvSpPr>
          <p:cNvPr id="169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Example: Predic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Example: Prediction</a:t>
            </a:r>
          </a:p>
        </p:txBody>
      </p:sp>
      <p:sp>
        <p:nvSpPr>
          <p:cNvPr id="245" name="Cohort: 11,701 community-dwelling elders…"/>
          <p:cNvSpPr txBox="1"/>
          <p:nvPr>
            <p:ph type="body" idx="1"/>
          </p:nvPr>
        </p:nvSpPr>
        <p:spPr>
          <a:xfrm>
            <a:off x="990600" y="2019300"/>
            <a:ext cx="8178800" cy="4470400"/>
          </a:xfrm>
          <a:prstGeom prst="rect">
            <a:avLst/>
          </a:prstGeom>
        </p:spPr>
        <p:txBody>
          <a:bodyPr/>
          <a:lstStyle/>
          <a:p>
            <a:pPr/>
            <a:r>
              <a:t>Cohort: 11,701 community-dwelling elders</a:t>
            </a:r>
          </a:p>
          <a:p>
            <a:pPr/>
            <a:r>
              <a:t>Predictors: age, co-morbidities,  functional status</a:t>
            </a:r>
          </a:p>
          <a:p>
            <a:pPr/>
            <a:r>
              <a:t>42 candidate predictors</a:t>
            </a:r>
          </a:p>
          <a:p>
            <a:pPr/>
            <a:r>
              <a:t>Follow-up: mortality over 4 years                </a:t>
            </a:r>
            <a:r>
              <a:rPr i="1"/>
              <a:t>1,361 deaths</a:t>
            </a:r>
          </a:p>
          <a:p>
            <a:pPr/>
            <a:r>
              <a:t>Who is at the highest risk of death?</a:t>
            </a:r>
          </a:p>
        </p:txBody>
      </p:sp>
      <p:sp>
        <p:nvSpPr>
          <p:cNvPr id="246" name="Lee, SJ et al. JAMA. 2006;295:801-808."/>
          <p:cNvSpPr txBox="1"/>
          <p:nvPr/>
        </p:nvSpPr>
        <p:spPr>
          <a:xfrm>
            <a:off x="2425700" y="6680200"/>
            <a:ext cx="5308600" cy="45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spcBef>
                <a:spcPts val="1600"/>
              </a:spcBef>
              <a:defRPr sz="24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Lee, SJ et al. JAMA. 2006;295:801-808.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tudy Context"/>
          <p:cNvSpPr txBox="1"/>
          <p:nvPr>
            <p:ph type="title"/>
          </p:nvPr>
        </p:nvSpPr>
        <p:spPr>
          <a:xfrm>
            <a:off x="723900" y="203200"/>
            <a:ext cx="8178800" cy="1905000"/>
          </a:xfrm>
          <a:prstGeom prst="rect">
            <a:avLst/>
          </a:prstGeom>
        </p:spPr>
        <p:txBody>
          <a:bodyPr/>
          <a:lstStyle/>
          <a:p>
            <a:pPr/>
            <a:r>
              <a:t>Study Context</a:t>
            </a:r>
          </a:p>
        </p:txBody>
      </p:sp>
      <p:sp>
        <p:nvSpPr>
          <p:cNvPr id="249" name="Objective: inform patients/risk stratification…"/>
          <p:cNvSpPr txBox="1"/>
          <p:nvPr>
            <p:ph type="body" idx="1"/>
          </p:nvPr>
        </p:nvSpPr>
        <p:spPr>
          <a:xfrm>
            <a:off x="723900" y="2159000"/>
            <a:ext cx="8178800" cy="4470400"/>
          </a:xfrm>
          <a:prstGeom prst="rect">
            <a:avLst/>
          </a:prstGeom>
        </p:spPr>
        <p:txBody>
          <a:bodyPr/>
          <a:lstStyle/>
          <a:p>
            <a:pPr/>
            <a:r>
              <a:t>Objective: inform patients/risk stratification            </a:t>
            </a:r>
          </a:p>
          <a:p>
            <a:pPr/>
            <a:r>
              <a:t>Predictors obtained from patient report</a:t>
            </a:r>
          </a:p>
          <a:p>
            <a:pPr/>
            <a:r>
              <a:t>Wanted index “as simple as possible”</a:t>
            </a:r>
          </a:p>
          <a:p>
            <a:pPr/>
            <a:r>
              <a:t>Combine functional measure + co-morbidities</a:t>
            </a:r>
          </a:p>
          <a:p>
            <a:pPr/>
            <a:r>
              <a:t>Doesn’t state if high or low risk more important: important for grouping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tatistical Objectiv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Statistical Objective</a:t>
            </a:r>
          </a:p>
        </p:txBody>
      </p:sp>
      <p:sp>
        <p:nvSpPr>
          <p:cNvPr id="252" name="Develop a regression model…"/>
          <p:cNvSpPr txBox="1"/>
          <p:nvPr>
            <p:ph type="body" idx="1"/>
          </p:nvPr>
        </p:nvSpPr>
        <p:spPr>
          <a:xfrm>
            <a:off x="990600" y="2032000"/>
            <a:ext cx="8178800" cy="5080000"/>
          </a:xfrm>
          <a:prstGeom prst="rect">
            <a:avLst/>
          </a:prstGeom>
        </p:spPr>
        <p:txBody>
          <a:bodyPr/>
          <a:lstStyle/>
          <a:p>
            <a:pPr/>
            <a:r>
              <a:t>Develop a regression model</a:t>
            </a:r>
          </a:p>
          <a:p>
            <a:pPr/>
            <a:r>
              <a:t>Discriminates between high and low risk       </a:t>
            </a:r>
            <a:r>
              <a:rPr i="1"/>
              <a:t>how to quantify discriminatory ability?</a:t>
            </a:r>
            <a:endParaRPr i="1"/>
          </a:p>
          <a:p>
            <a:pPr/>
            <a:r>
              <a:t>Pure prediction is not enough                             </a:t>
            </a:r>
            <a:r>
              <a:rPr i="1"/>
              <a:t>want some parsimony/interpretation             external validity</a:t>
            </a:r>
          </a:p>
          <a:p>
            <a:pPr/>
            <a:r>
              <a:t>Implications for predictor selection                 </a:t>
            </a:r>
            <a:r>
              <a:rPr i="1"/>
              <a:t>all 42 significantly associated with death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etting Best Mode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Getting Best Model</a:t>
            </a:r>
          </a:p>
        </p:txBody>
      </p:sp>
      <p:sp>
        <p:nvSpPr>
          <p:cNvPr id="255" name="Need a measure of model predictivenes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Need a measure of model predictiveness</a:t>
            </a:r>
          </a:p>
          <a:p>
            <a:pPr/>
            <a:r>
              <a:t>Sift through large # models             </a:t>
            </a:r>
            <a:endParaRPr baseline="31999" i="1"/>
          </a:p>
          <a:p>
            <a:pPr/>
            <a:r>
              <a:t>Handle optimism/overfitting                      </a:t>
            </a:r>
            <a:r>
              <a:rPr i="1"/>
              <a:t>“how many predictors can the data handle?” </a:t>
            </a:r>
            <a:endParaRPr i="1"/>
          </a:p>
          <a:p>
            <a:pPr/>
            <a:r>
              <a:t>Consider what will validate externally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Finding Our Model"/>
          <p:cNvSpPr txBox="1"/>
          <p:nvPr>
            <p:ph type="title"/>
          </p:nvPr>
        </p:nvSpPr>
        <p:spPr>
          <a:xfrm>
            <a:off x="990600" y="279400"/>
            <a:ext cx="8178800" cy="1422400"/>
          </a:xfrm>
          <a:prstGeom prst="rect">
            <a:avLst/>
          </a:prstGeom>
        </p:spPr>
        <p:txBody>
          <a:bodyPr/>
          <a:lstStyle/>
          <a:p>
            <a:pPr/>
            <a:r>
              <a:t>Finding Our Model</a:t>
            </a:r>
          </a:p>
        </p:txBody>
      </p:sp>
      <p:sp>
        <p:nvSpPr>
          <p:cNvPr id="258" name="Look at every possible model and choose the best one in terms of prediction"/>
          <p:cNvSpPr txBox="1"/>
          <p:nvPr/>
        </p:nvSpPr>
        <p:spPr>
          <a:xfrm>
            <a:off x="850900" y="2197100"/>
            <a:ext cx="7899400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>
              <a:spcBef>
                <a:spcPts val="1900"/>
              </a:spcBef>
              <a:defRPr i="1" sz="3200">
                <a:latin typeface="+mn-lt"/>
                <a:ea typeface="+mn-ea"/>
                <a:cs typeface="+mn-cs"/>
                <a:sym typeface="Gill Sans"/>
              </a:defRPr>
            </a:pPr>
            <a:r>
              <a:t>Look at every possible model and choose the best one in terms of prediction</a:t>
            </a:r>
          </a:p>
        </p:txBody>
      </p:sp>
      <p:sp>
        <p:nvSpPr>
          <p:cNvPr id="259" name="1. Infeasible in many cases"/>
          <p:cNvSpPr txBox="1"/>
          <p:nvPr/>
        </p:nvSpPr>
        <p:spPr>
          <a:xfrm>
            <a:off x="749300" y="3530600"/>
            <a:ext cx="54356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1. Infeasible in many cases</a:t>
            </a:r>
          </a:p>
        </p:txBody>
      </p:sp>
      <p:sp>
        <p:nvSpPr>
          <p:cNvPr id="260" name="3. Places no value on simplicity or plausibility"/>
          <p:cNvSpPr txBox="1"/>
          <p:nvPr/>
        </p:nvSpPr>
        <p:spPr>
          <a:xfrm>
            <a:off x="1130300" y="5041900"/>
            <a:ext cx="78994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3. Places no value on simplicity or plausibility</a:t>
            </a:r>
          </a:p>
        </p:txBody>
      </p:sp>
      <p:sp>
        <p:nvSpPr>
          <p:cNvPr id="261" name="2. Susceptible to “overfitting”"/>
          <p:cNvSpPr txBox="1"/>
          <p:nvPr/>
        </p:nvSpPr>
        <p:spPr>
          <a:xfrm>
            <a:off x="914400" y="4279900"/>
            <a:ext cx="58039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2. Susceptible to “overfitting”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Measures of Predic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Measures of Prediction</a:t>
            </a:r>
          </a:p>
        </p:txBody>
      </p:sp>
      <p:sp>
        <p:nvSpPr>
          <p:cNvPr id="264" name="Log-likelihood                                          measure how close model is to the data       how max. likelihood methods to select model        analogous to a sum of squares in linear model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Log-likelihood                                          </a:t>
            </a:r>
            <a:r>
              <a:rPr i="1"/>
              <a:t>measure how close model is to the data       how max. likelihood methods to select model        analogous to a sum of squares in linear model</a:t>
            </a:r>
            <a:endParaRPr i="1"/>
          </a:p>
          <a:p>
            <a:pPr/>
            <a:r>
              <a:t>Binary data: C-statistic                                      </a:t>
            </a:r>
            <a:r>
              <a:rPr i="1"/>
              <a:t>area under ROC curve                              “proportion of person with event has higher risk than someone without event”</a:t>
            </a:r>
          </a:p>
        </p:txBody>
      </p:sp>
      <p:sp>
        <p:nvSpPr>
          <p:cNvPr id="265" name="A good model optimizes these"/>
          <p:cNvSpPr txBox="1"/>
          <p:nvPr/>
        </p:nvSpPr>
        <p:spPr>
          <a:xfrm>
            <a:off x="749300" y="6578600"/>
            <a:ext cx="83693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i="1"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A good model optimizes these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Best Subsets"/>
          <p:cNvSpPr txBox="1"/>
          <p:nvPr>
            <p:ph type="title"/>
          </p:nvPr>
        </p:nvSpPr>
        <p:spPr>
          <a:xfrm>
            <a:off x="990600" y="203200"/>
            <a:ext cx="8178800" cy="990600"/>
          </a:xfrm>
          <a:prstGeom prst="rect">
            <a:avLst/>
          </a:prstGeom>
        </p:spPr>
        <p:txBody>
          <a:bodyPr/>
          <a:lstStyle/>
          <a:p>
            <a:pPr/>
            <a:r>
              <a:t>Best Subsets</a:t>
            </a:r>
          </a:p>
        </p:txBody>
      </p:sp>
      <p:sp>
        <p:nvSpPr>
          <p:cNvPr id="268" name="Consider all possible models…"/>
          <p:cNvSpPr txBox="1"/>
          <p:nvPr>
            <p:ph type="body" idx="1"/>
          </p:nvPr>
        </p:nvSpPr>
        <p:spPr>
          <a:xfrm>
            <a:off x="838200" y="1562100"/>
            <a:ext cx="8178800" cy="5664200"/>
          </a:xfrm>
          <a:prstGeom prst="rect">
            <a:avLst/>
          </a:prstGeom>
        </p:spPr>
        <p:txBody>
          <a:bodyPr/>
          <a:lstStyle/>
          <a:p>
            <a:pPr/>
            <a:r>
              <a:t>Consider all possible models</a:t>
            </a:r>
          </a:p>
          <a:p>
            <a:pPr/>
            <a:r>
              <a:t>Each variable may be in or out                        </a:t>
            </a:r>
            <a:r>
              <a:rPr i="1"/>
              <a:t>2 possibilities</a:t>
            </a:r>
          </a:p>
          <a:p>
            <a:pPr/>
            <a:r>
              <a:t>Repeated for each predictor                      </a:t>
            </a:r>
            <a:r>
              <a:rPr i="1"/>
              <a:t>total number of predictors p</a:t>
            </a:r>
          </a:p>
          <a:p>
            <a:pPr/>
            <a:r>
              <a:t>2 x ........ x 2 (p times) = 2</a:t>
            </a:r>
            <a:r>
              <a:rPr baseline="31999"/>
              <a:t>p</a:t>
            </a:r>
            <a:endParaRPr baseline="31999"/>
          </a:p>
          <a:p>
            <a:pPr/>
            <a:r>
              <a:t>Increases very fast 2</a:t>
            </a:r>
            <a:r>
              <a:rPr baseline="31999"/>
              <a:t>42</a:t>
            </a:r>
            <a:r>
              <a:t> = 4.4 trillion models  </a:t>
            </a:r>
            <a:r>
              <a:rPr i="1"/>
              <a:t>trillion seconds &gt; 31,000 years                         cut predictors in half:  2.1 million models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Backward Selec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Backward Selection</a:t>
            </a:r>
          </a:p>
        </p:txBody>
      </p:sp>
      <p:sp>
        <p:nvSpPr>
          <p:cNvPr id="271" name="Start all variables in the model…"/>
          <p:cNvSpPr txBox="1"/>
          <p:nvPr>
            <p:ph type="body" idx="1"/>
          </p:nvPr>
        </p:nvSpPr>
        <p:spPr>
          <a:xfrm>
            <a:off x="990600" y="1879600"/>
            <a:ext cx="8178800" cy="4470400"/>
          </a:xfrm>
          <a:prstGeom prst="rect">
            <a:avLst/>
          </a:prstGeom>
        </p:spPr>
        <p:txBody>
          <a:bodyPr/>
          <a:lstStyle/>
          <a:p>
            <a:pPr>
              <a:buSzPct val="100000"/>
              <a:buAutoNum type="arabicPeriod" startAt="1"/>
            </a:pPr>
            <a:r>
              <a:t>Start all variables in the model</a:t>
            </a:r>
          </a:p>
          <a:p>
            <a:pPr>
              <a:buSzPct val="100000"/>
              <a:buAutoNum type="arabicPeriod" startAt="1"/>
            </a:pPr>
            <a:r>
              <a:t>Fit model</a:t>
            </a:r>
          </a:p>
          <a:p>
            <a:pPr>
              <a:buSzPct val="100000"/>
              <a:buAutoNum type="arabicPeriod" startAt="1"/>
            </a:pPr>
            <a:r>
              <a:t>Drop term with highest p-value</a:t>
            </a:r>
          </a:p>
          <a:p>
            <a:pPr>
              <a:buSzPct val="100000"/>
              <a:buAutoNum type="arabicPeriod" startAt="1"/>
            </a:pPr>
            <a:r>
              <a:t>Repeat 2 and 3 until all p-value less than some threshold (e.g., p &lt; 0.05)</a:t>
            </a:r>
          </a:p>
        </p:txBody>
      </p:sp>
      <p:sp>
        <p:nvSpPr>
          <p:cNvPr id="272" name="what is the right threshold? Avoid overfitting"/>
          <p:cNvSpPr txBox="1"/>
          <p:nvPr/>
        </p:nvSpPr>
        <p:spPr>
          <a:xfrm>
            <a:off x="673100" y="6045200"/>
            <a:ext cx="78105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i="1"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what is the right threshold? Avoid overfitting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tepwise Model Selection"/>
          <p:cNvSpPr txBox="1"/>
          <p:nvPr>
            <p:ph type="title"/>
          </p:nvPr>
        </p:nvSpPr>
        <p:spPr>
          <a:xfrm>
            <a:off x="152400" y="203200"/>
            <a:ext cx="9753600" cy="1905000"/>
          </a:xfrm>
          <a:prstGeom prst="rect">
            <a:avLst/>
          </a:prstGeom>
        </p:spPr>
        <p:txBody>
          <a:bodyPr/>
          <a:lstStyle/>
          <a:p>
            <a:pPr/>
            <a:r>
              <a:t>Stepwise Model Selection</a:t>
            </a:r>
          </a:p>
        </p:txBody>
      </p:sp>
      <p:sp>
        <p:nvSpPr>
          <p:cNvPr id="275" name="Reduces the model selection immensely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Reduces the model selection immensely</a:t>
            </a:r>
          </a:p>
          <a:p>
            <a:pPr/>
            <a:r>
              <a:t>42 predictors =&gt; 42 possible models              </a:t>
            </a:r>
            <a:r>
              <a:rPr i="1"/>
              <a:t>43 predictors =&gt; 43 possible models</a:t>
            </a:r>
          </a:p>
          <a:p>
            <a:pPr/>
            <a:r>
              <a:t>Gives a logical sequence for fitting               </a:t>
            </a:r>
            <a:r>
              <a:rPr i="1"/>
              <a:t>probably don’t need to fit all 42                    fit until some criterion is reached</a:t>
            </a:r>
            <a:endParaRPr i="1"/>
          </a:p>
          <a:p>
            <a:pPr/>
            <a:r>
              <a:t>But will not select the best model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Overfitting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Overfitting</a:t>
            </a:r>
          </a:p>
        </p:txBody>
      </p:sp>
      <p:sp>
        <p:nvSpPr>
          <p:cNvPr id="278" name="Overfitting is a broad term that refers to entering too many terms into the model -- for the amount of available data.…"/>
          <p:cNvSpPr txBox="1"/>
          <p:nvPr/>
        </p:nvSpPr>
        <p:spPr>
          <a:xfrm>
            <a:off x="1041400" y="2178050"/>
            <a:ext cx="8077200" cy="422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3200">
                <a:latin typeface="+mn-lt"/>
                <a:ea typeface="+mn-ea"/>
                <a:cs typeface="+mn-cs"/>
                <a:sym typeface="Gill Sans"/>
              </a:defRPr>
            </a:pPr>
            <a:r>
              <a:rPr i="1"/>
              <a:t>Overfitting</a:t>
            </a:r>
            <a:r>
              <a:t> is a broad term that refers to entering too many terms into the model -- for the amount of available data.</a:t>
            </a:r>
          </a:p>
          <a:p>
            <a:pPr>
              <a:defRPr sz="3200">
                <a:latin typeface="+mn-lt"/>
                <a:ea typeface="+mn-ea"/>
                <a:cs typeface="+mn-cs"/>
                <a:sym typeface="Gill Sans"/>
              </a:defRPr>
            </a:pPr>
          </a:p>
          <a:p>
            <a:pPr>
              <a:defRPr sz="3200">
                <a:latin typeface="+mn-lt"/>
                <a:ea typeface="+mn-ea"/>
                <a:cs typeface="+mn-cs"/>
                <a:sym typeface="Gill Sans"/>
              </a:defRPr>
            </a:pPr>
            <a:r>
              <a:t>This produces unstable, variable estimates.  The extreme ones </a:t>
            </a:r>
            <a:r>
              <a:rPr i="1"/>
              <a:t>tend</a:t>
            </a:r>
            <a:r>
              <a:t> to be both spurious and also</a:t>
            </a:r>
            <a:r>
              <a:rPr i="1"/>
              <a:t> tend</a:t>
            </a:r>
            <a:r>
              <a:t> to get the most focus.</a:t>
            </a:r>
          </a:p>
          <a:p>
            <a:pPr>
              <a:defRPr sz="3200">
                <a:latin typeface="+mn-lt"/>
                <a:ea typeface="+mn-ea"/>
                <a:cs typeface="+mn-cs"/>
                <a:sym typeface="Gill Sans"/>
              </a:defRPr>
            </a:pPr>
          </a:p>
          <a:p>
            <a:pPr>
              <a:defRPr sz="3200">
                <a:latin typeface="+mn-lt"/>
                <a:ea typeface="+mn-ea"/>
                <a:cs typeface="+mn-cs"/>
                <a:sym typeface="Gill Sans"/>
              </a:defRPr>
            </a:pPr>
            <a:r>
              <a:t>Hence,  results are frequently unreplicable.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ropensity Fit: Example"/>
          <p:cNvSpPr txBox="1"/>
          <p:nvPr>
            <p:ph type="title"/>
          </p:nvPr>
        </p:nvSpPr>
        <p:spPr>
          <a:xfrm>
            <a:off x="114300" y="203200"/>
            <a:ext cx="9944100" cy="1905000"/>
          </a:xfrm>
          <a:prstGeom prst="rect">
            <a:avLst/>
          </a:prstGeom>
        </p:spPr>
        <p:txBody>
          <a:bodyPr/>
          <a:lstStyle/>
          <a:p>
            <a:pPr/>
            <a:r>
              <a:t>Propensity Fit: Example</a:t>
            </a:r>
          </a:p>
        </p:txBody>
      </p:sp>
      <p:sp>
        <p:nvSpPr>
          <p:cNvPr id="172" name="Splines for age, age of donor year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Splines for age, age of donor year</a:t>
            </a:r>
          </a:p>
          <a:p>
            <a:pPr/>
            <a:r>
              <a:t>Interactions of these with presence of previous transplant</a:t>
            </a:r>
          </a:p>
          <a:p>
            <a:pPr/>
            <a:r>
              <a:t>logistic txtype prevtx prevtx##c.yearsp* prevtx##c.agesp* prevtx##c.agedonsp* i.hla</a:t>
            </a:r>
          </a:p>
          <a:p>
            <a:pPr/>
            <a:r>
              <a:t>predict prop</a:t>
            </a:r>
            <a:endParaRPr sz="1156">
              <a:latin typeface="Menlo"/>
              <a:ea typeface="Menlo"/>
              <a:cs typeface="Menlo"/>
              <a:sym typeface="Menlo"/>
            </a:endParaRPr>
          </a:p>
          <a:p>
            <a:pPr/>
            <a:r>
              <a:t>xtile group=prop, nq(5)</a:t>
            </a:r>
          </a:p>
        </p:txBody>
      </p:sp>
      <p:sp>
        <p:nvSpPr>
          <p:cNvPr id="173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Testimation Bia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Testimation Bias</a:t>
            </a:r>
          </a:p>
        </p:txBody>
      </p:sp>
      <p:sp>
        <p:nvSpPr>
          <p:cNvPr id="281" name="The combination of testing a hypothesis and…"/>
          <p:cNvSpPr txBox="1"/>
          <p:nvPr/>
        </p:nvSpPr>
        <p:spPr>
          <a:xfrm>
            <a:off x="863600" y="2768600"/>
            <a:ext cx="8420100" cy="238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3200">
                <a:latin typeface="+mn-lt"/>
                <a:ea typeface="+mn-ea"/>
                <a:cs typeface="+mn-cs"/>
                <a:sym typeface="Gill Sans"/>
              </a:defRPr>
            </a:pPr>
            <a:r>
              <a:t>The combination of testing a hypothesis and</a:t>
            </a:r>
          </a:p>
          <a:p>
            <a:pPr>
              <a:defRPr sz="3200">
                <a:latin typeface="+mn-lt"/>
                <a:ea typeface="+mn-ea"/>
                <a:cs typeface="+mn-cs"/>
                <a:sym typeface="Gill Sans"/>
              </a:defRPr>
            </a:pPr>
            <a:r>
              <a:t>then estimating a quantity, resulting in estimation of an effect which is stronger than is true. One example the process of estimating regression coefficients only among significant predictors.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Examp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Example</a:t>
            </a:r>
          </a:p>
        </p:txBody>
      </p:sp>
      <p:sp>
        <p:nvSpPr>
          <p:cNvPr id="284" name="Take 5% sample of Lee data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SzPct val="125000"/>
            </a:pPr>
            <a:r>
              <a:t>Take 5% sample of Lee data</a:t>
            </a:r>
          </a:p>
          <a:p>
            <a:pPr>
              <a:buSzPct val="125000"/>
            </a:pPr>
            <a:r>
              <a:t>Fit all variables to data subset</a:t>
            </a:r>
          </a:p>
          <a:p>
            <a:pPr>
              <a:buSzPct val="125000"/>
            </a:pPr>
            <a:r>
              <a:t>0.05 criterion with backward selection</a:t>
            </a:r>
          </a:p>
          <a:p>
            <a:pPr>
              <a:buSzPct val="125000"/>
            </a:pPr>
            <a:r>
              <a:t>Would results be reliable?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Model Replication"/>
          <p:cNvSpPr txBox="1"/>
          <p:nvPr>
            <p:ph type="title"/>
          </p:nvPr>
        </p:nvSpPr>
        <p:spPr>
          <a:xfrm>
            <a:off x="990600" y="88900"/>
            <a:ext cx="8178800" cy="1320800"/>
          </a:xfrm>
          <a:prstGeom prst="rect">
            <a:avLst/>
          </a:prstGeom>
        </p:spPr>
        <p:txBody>
          <a:bodyPr/>
          <a:lstStyle/>
          <a:p>
            <a:pPr/>
            <a:r>
              <a:t>Model Replication</a:t>
            </a:r>
          </a:p>
        </p:txBody>
      </p:sp>
      <p:graphicFrame>
        <p:nvGraphicFramePr>
          <p:cNvPr id="287" name="Table"/>
          <p:cNvGraphicFramePr/>
          <p:nvPr/>
        </p:nvGraphicFramePr>
        <p:xfrm>
          <a:off x="1358900" y="1905000"/>
          <a:ext cx="7213600" cy="49657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404533"/>
                <a:gridCol w="2404533"/>
                <a:gridCol w="2404533"/>
              </a:tblGrid>
              <a:tr h="496569"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2800">
                          <a:latin typeface="+mn-lt"/>
                          <a:ea typeface="+mn-ea"/>
                          <a:cs typeface="+mn-cs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Odds Ratio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496569"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Variable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test data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full data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9656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hrsdm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2.9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1.8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9656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bmicat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3.3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2.2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9656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hrsmemory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45.7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FFB0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2.7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FFB00"/>
                    </a:solidFill>
                  </a:tcPr>
                </a:tc>
              </a:tr>
              <a:tr h="49656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hrsarth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FFB0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1.3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FFB00"/>
                    </a:solidFill>
                  </a:tcPr>
                </a:tc>
              </a:tr>
              <a:tr h="49656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hrscad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4.2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FFB0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1.4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FFB00"/>
                    </a:solidFill>
                  </a:tcPr>
                </a:tc>
              </a:tr>
              <a:tr h="49656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hrslung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4.8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2.3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9656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meals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5.4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2.7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9656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 walkjog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9.5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FFB0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3.8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FFB00"/>
                    </a:solidFill>
                  </a:tcPr>
                </a:tc>
              </a:tr>
            </a:tbl>
          </a:graphicData>
        </a:graphic>
      </p:graphicFrame>
      <p:sp>
        <p:nvSpPr>
          <p:cNvPr id="288" name="mortality model"/>
          <p:cNvSpPr txBox="1"/>
          <p:nvPr/>
        </p:nvSpPr>
        <p:spPr>
          <a:xfrm>
            <a:off x="2628900" y="1130300"/>
            <a:ext cx="46736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mortality model</a:t>
            </a:r>
          </a:p>
        </p:txBody>
      </p:sp>
      <p:sp>
        <p:nvSpPr>
          <p:cNvPr id="289" name="yellow: test result lies outside CI for full data"/>
          <p:cNvSpPr txBox="1"/>
          <p:nvPr/>
        </p:nvSpPr>
        <p:spPr>
          <a:xfrm>
            <a:off x="546100" y="7073900"/>
            <a:ext cx="88265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i="1"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yellow: test result lies outside CI for full data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Poor Valid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Poor Validation</a:t>
            </a:r>
          </a:p>
        </p:txBody>
      </p:sp>
      <p:sp>
        <p:nvSpPr>
          <p:cNvPr id="292" name="Odds Ratios consistently overestimated       consistent overestimation -&gt; bia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Odds Ratios consistently overestimated       consistent overestimation -&gt; bias</a:t>
            </a:r>
          </a:p>
          <a:p>
            <a:pPr/>
            <a:r>
              <a:t>Many estimates outside CI</a:t>
            </a:r>
          </a:p>
          <a:p>
            <a:pPr/>
            <a:r>
              <a:t>More extreme OR -&gt; more overestimated</a:t>
            </a:r>
          </a:p>
          <a:p>
            <a:pPr/>
            <a:r>
              <a:t>Artifact of model selection procedure         </a:t>
            </a:r>
            <a:r>
              <a:rPr i="1"/>
              <a:t>retained only if p &lt; 0.05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Cross-Valid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Cross-Validation</a:t>
            </a:r>
          </a:p>
        </p:txBody>
      </p:sp>
      <p:sp>
        <p:nvSpPr>
          <p:cNvPr id="295" name="Correcting for model-based optimism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Correcting for model-based optimism</a:t>
            </a:r>
          </a:p>
          <a:p>
            <a:pPr/>
            <a:r>
              <a:t>Split data into a series of random subsets      </a:t>
            </a:r>
            <a:r>
              <a:rPr i="1"/>
              <a:t>usually 10 of them</a:t>
            </a:r>
            <a:endParaRPr i="1"/>
          </a:p>
          <a:p>
            <a:pPr/>
            <a:r>
              <a:t>one-at-time, leave subset out</a:t>
            </a:r>
          </a:p>
          <a:p>
            <a:pPr/>
            <a:r>
              <a:t>Build model on 90%                                     </a:t>
            </a:r>
            <a:r>
              <a:rPr i="1"/>
              <a:t>use other 10% for validation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tata Cod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Stata Code</a:t>
            </a:r>
          </a:p>
        </p:txBody>
      </p:sp>
      <p:sp>
        <p:nvSpPr>
          <p:cNvPr id="298" name="gen u = uniform()                                        makes random # and puts in “u”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gen u = uniform()                                        </a:t>
            </a:r>
            <a:r>
              <a:rPr i="1"/>
              <a:t>makes random # and puts in “u”</a:t>
            </a:r>
          </a:p>
          <a:p>
            <a:pPr/>
            <a:r>
              <a:t>xtile cat=u, nq(10)                                      </a:t>
            </a:r>
            <a:r>
              <a:rPr i="1"/>
              <a:t>creates “cat” 10 groups based on “u”</a:t>
            </a:r>
            <a:endParaRPr i="1"/>
          </a:p>
          <a:p>
            <a:pPr/>
            <a:r>
              <a:t>logistic dead </a:t>
            </a:r>
            <a:r>
              <a:rPr i="1"/>
              <a:t>predictors</a:t>
            </a:r>
            <a:r>
              <a:t> if  cat!=k                     </a:t>
            </a:r>
            <a:r>
              <a:rPr i="1"/>
              <a:t>xtile cat1=u if dead==1, nq(10)</a:t>
            </a:r>
          </a:p>
          <a:p>
            <a:pPr/>
            <a:r>
              <a:t>predict </a:t>
            </a:r>
            <a:r>
              <a:rPr i="1"/>
              <a:t>prediction</a:t>
            </a:r>
            <a:r>
              <a:t> if cat==k                            </a:t>
            </a:r>
            <a:r>
              <a:rPr i="1"/>
              <a:t>save prediction for kth group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How it work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How it works</a:t>
            </a:r>
          </a:p>
        </p:txBody>
      </p:sp>
      <p:sp>
        <p:nvSpPr>
          <p:cNvPr id="301" name="Uses data to build and validate model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Uses data to build and validate model</a:t>
            </a:r>
          </a:p>
          <a:p>
            <a:pPr/>
            <a:r>
              <a:t>90% builds model, 10% validates it</a:t>
            </a:r>
          </a:p>
          <a:p>
            <a:pPr/>
            <a:r>
              <a:t>Every observation gets used in 1 test set</a:t>
            </a:r>
          </a:p>
          <a:p>
            <a:pPr/>
            <a:r>
              <a:t>Provides an internal validation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Model Fit and Complexity"/>
          <p:cNvSpPr txBox="1"/>
          <p:nvPr>
            <p:ph type="title"/>
          </p:nvPr>
        </p:nvSpPr>
        <p:spPr>
          <a:xfrm>
            <a:off x="482600" y="203200"/>
            <a:ext cx="9537700" cy="1905000"/>
          </a:xfrm>
          <a:prstGeom prst="rect">
            <a:avLst/>
          </a:prstGeom>
        </p:spPr>
        <p:txBody>
          <a:bodyPr/>
          <a:lstStyle/>
          <a:p>
            <a:pPr/>
            <a:r>
              <a:t>Model Fit and Complexity</a:t>
            </a:r>
          </a:p>
        </p:txBody>
      </p:sp>
      <p:sp>
        <p:nvSpPr>
          <p:cNvPr id="304" name="Log-likelihood (LL) measures closeness of data to model…"/>
          <p:cNvSpPr txBox="1"/>
          <p:nvPr>
            <p:ph type="body" idx="1"/>
          </p:nvPr>
        </p:nvSpPr>
        <p:spPr>
          <a:xfrm>
            <a:off x="990600" y="2159000"/>
            <a:ext cx="8178800" cy="4762500"/>
          </a:xfrm>
          <a:prstGeom prst="rect">
            <a:avLst/>
          </a:prstGeom>
        </p:spPr>
        <p:txBody>
          <a:bodyPr/>
          <a:lstStyle/>
          <a:p>
            <a:pPr/>
            <a:r>
              <a:t>Log-likelihood (LL) measures closeness of data to model</a:t>
            </a:r>
          </a:p>
          <a:p>
            <a:pPr/>
            <a:r>
              <a:t>-2*Log-likelihood: like a sum of squares             </a:t>
            </a:r>
            <a:r>
              <a:rPr i="1"/>
              <a:t>smaller means more variation explained</a:t>
            </a:r>
          </a:p>
          <a:p>
            <a:pPr/>
            <a:r>
              <a:t>Always goes down with more predictors</a:t>
            </a:r>
          </a:p>
          <a:p>
            <a:pPr/>
            <a:r>
              <a:t>LR test: must go down by 3.84 for 1 predictor to be significant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Aikake Info. Criterion"/>
          <p:cNvSpPr txBox="1"/>
          <p:nvPr>
            <p:ph type="title"/>
          </p:nvPr>
        </p:nvSpPr>
        <p:spPr>
          <a:xfrm>
            <a:off x="990600" y="203200"/>
            <a:ext cx="8178800" cy="1447800"/>
          </a:xfrm>
          <a:prstGeom prst="rect">
            <a:avLst/>
          </a:prstGeom>
        </p:spPr>
        <p:txBody>
          <a:bodyPr/>
          <a:lstStyle/>
          <a:p>
            <a:pPr/>
            <a:r>
              <a:t>Aikake Info. Criterion</a:t>
            </a:r>
          </a:p>
        </p:txBody>
      </p:sp>
      <p:sp>
        <p:nvSpPr>
          <p:cNvPr id="307" name="Turns out -2*log-likelihood is biased…"/>
          <p:cNvSpPr txBox="1"/>
          <p:nvPr>
            <p:ph type="body" idx="1"/>
          </p:nvPr>
        </p:nvSpPr>
        <p:spPr>
          <a:xfrm>
            <a:off x="990600" y="1917700"/>
            <a:ext cx="8178800" cy="4953000"/>
          </a:xfrm>
          <a:prstGeom prst="rect">
            <a:avLst/>
          </a:prstGeom>
        </p:spPr>
        <p:txBody>
          <a:bodyPr/>
          <a:lstStyle/>
          <a:p>
            <a:pPr/>
            <a:r>
              <a:t>Turns out -2*log-likelihood is biased</a:t>
            </a:r>
          </a:p>
          <a:p>
            <a:pPr/>
            <a:r>
              <a:t>Assessed on same data use to minimize</a:t>
            </a:r>
          </a:p>
          <a:p>
            <a:pPr/>
            <a:r>
              <a:t>Unbiased version:</a:t>
            </a:r>
          </a:p>
          <a:p>
            <a:pPr/>
            <a:r>
              <a:t>-2*log-likelihood - 2*K</a:t>
            </a:r>
          </a:p>
          <a:p>
            <a:pPr/>
            <a:r>
              <a:t>K is # parameters in model                               </a:t>
            </a:r>
          </a:p>
          <a:p>
            <a:pPr/>
            <a:r>
              <a:t>Call the </a:t>
            </a:r>
            <a:r>
              <a:rPr>
                <a:solidFill>
                  <a:srgbClr val="FF2600"/>
                </a:solidFill>
              </a:rPr>
              <a:t>Aikake Info. Criterion</a:t>
            </a:r>
            <a:r>
              <a:t> (AIC)</a:t>
            </a:r>
          </a:p>
          <a:p>
            <a:pPr/>
            <a:r>
              <a:t>p-value criterion p &lt; 0.16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Bayesian Info. Criteri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Bayesian Info. Criteria</a:t>
            </a:r>
          </a:p>
        </p:txBody>
      </p:sp>
      <p:sp>
        <p:nvSpPr>
          <p:cNvPr id="310" name="A more stringent version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 more stringent version</a:t>
            </a:r>
          </a:p>
          <a:p>
            <a:pPr/>
            <a:r>
              <a:t>-2*LL - K*log(n)</a:t>
            </a:r>
          </a:p>
          <a:p>
            <a:pPr/>
            <a:r>
              <a:t>n is number of predictors</a:t>
            </a:r>
          </a:p>
          <a:p>
            <a:pPr/>
            <a:r>
              <a:t>bigger penalty for adding predictor               </a:t>
            </a:r>
            <a:r>
              <a:rPr i="1"/>
              <a:t>increases with sample size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plin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Spline</a:t>
            </a:r>
          </a:p>
        </p:txBody>
      </p:sp>
      <p:sp>
        <p:nvSpPr>
          <p:cNvPr id="176" name=". mkspline prop_sp = prop, cubic nknots(7)…"/>
          <p:cNvSpPr txBox="1"/>
          <p:nvPr/>
        </p:nvSpPr>
        <p:spPr>
          <a:xfrm>
            <a:off x="152400" y="1936750"/>
            <a:ext cx="10160000" cy="5626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. mkspline prop_sp = prop, cubic nknots(7)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. logistic death txtype prop_sp*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Logistic regression                               Number of obs   =       7347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                                        LR chi2(7)      =      23.23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                                        Prob &gt; chi2     =     0.0016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Log likelihood = -1398.3454                       Pseudo R2       =     0.0082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death | Odds Ratio   Std. Err.      z    P&gt;|z|     [95% Conf. Interval]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-------------+----------------------------------------------------------------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txtype |   1.399637   .2433085     1.93   0.053     .9955092    1.967821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prop_sp1 |   144.3345   1024.966     0.70   0.484     .0001302    1.60e+08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prop_sp2 |   9.0e-203   5.8e-200    -0.73   0.467            0           .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prop_sp3 |          .          .     0.72   0.470            0           .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prop_sp4 |   2.6e-213   1.8e-210    -0.71   0.478            0           .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prop_sp5 |    4.36994    197.448     0.03   0.974     1.52e-38    1.26e+39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prop_sp6 |   1.03e+67   1.47e+69     1.08   0.281     1.79e-55    5.9e+188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_cons |   .0241336   .0161688    -5.56   0.000     .0064914    .0897228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</a:p>
        </p:txBody>
      </p:sp>
      <p:sp>
        <p:nvSpPr>
          <p:cNvPr id="177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BIC Tab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BIC Table</a:t>
            </a:r>
          </a:p>
        </p:txBody>
      </p:sp>
      <p:graphicFrame>
        <p:nvGraphicFramePr>
          <p:cNvPr id="313" name="Table"/>
          <p:cNvGraphicFramePr/>
          <p:nvPr/>
        </p:nvGraphicFramePr>
        <p:xfrm>
          <a:off x="1473200" y="2336800"/>
          <a:ext cx="7213600" cy="44577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404533"/>
                <a:gridCol w="2404533"/>
                <a:gridCol w="2404533"/>
              </a:tblGrid>
              <a:tr h="742950"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Chi2 &gt; 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p-value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0.083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4.6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0.032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5.3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0.021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500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6.2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0.013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2000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7.6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2800">
                          <a:latin typeface="+mn-lt"/>
                          <a:ea typeface="+mn-ea"/>
                          <a:cs typeface="+mn-cs"/>
                        </a:rPr>
                        <a:t>0.006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Information Criteri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Information Criteria</a:t>
            </a:r>
          </a:p>
        </p:txBody>
      </p:sp>
      <p:sp>
        <p:nvSpPr>
          <p:cNvPr id="316" name="Choose model with lowest AIC/BIC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Choose model with lowest AIC/BIC</a:t>
            </a:r>
          </a:p>
          <a:p>
            <a:pPr/>
            <a:r>
              <a:t>Very big difference</a:t>
            </a:r>
          </a:p>
          <a:p>
            <a:pPr/>
            <a:r>
              <a:t>AIC will allow some non-sig predictors</a:t>
            </a:r>
          </a:p>
          <a:p>
            <a:pPr/>
            <a:r>
              <a:t>BIC will exclude some non-sig predictors       </a:t>
            </a:r>
            <a:r>
              <a:rPr i="1"/>
              <a:t>BIC can lead to underfitting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Building Prediction Models"/>
          <p:cNvSpPr txBox="1"/>
          <p:nvPr>
            <p:ph type="title"/>
          </p:nvPr>
        </p:nvSpPr>
        <p:spPr>
          <a:xfrm>
            <a:off x="622300" y="203200"/>
            <a:ext cx="9220200" cy="1905000"/>
          </a:xfrm>
          <a:prstGeom prst="rect">
            <a:avLst/>
          </a:prstGeom>
        </p:spPr>
        <p:txBody>
          <a:bodyPr/>
          <a:lstStyle/>
          <a:p>
            <a:pPr/>
            <a:r>
              <a:t>Building Prediction Models</a:t>
            </a:r>
          </a:p>
        </p:txBody>
      </p:sp>
      <p:sp>
        <p:nvSpPr>
          <p:cNvPr id="319" name="Balance utility, prior knowledg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Balance utility, prior knowledge</a:t>
            </a:r>
          </a:p>
          <a:p>
            <a:pPr/>
            <a:r>
              <a:t>Predictors powerful, portable, interpretable, accessible</a:t>
            </a:r>
          </a:p>
          <a:p>
            <a:pPr/>
            <a:r>
              <a:t>Mitigate overfitting: BIC, cross-validation,         Construct simple score</a:t>
            </a:r>
          </a:p>
          <a:p>
            <a:pPr/>
            <a:r>
              <a:t>Context dependent cutpoints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Prediction w/ Logistic Regression"/>
          <p:cNvSpPr txBox="1"/>
          <p:nvPr>
            <p:ph type="title"/>
          </p:nvPr>
        </p:nvSpPr>
        <p:spPr>
          <a:xfrm>
            <a:off x="50800" y="203200"/>
            <a:ext cx="10045700" cy="1905000"/>
          </a:xfrm>
          <a:prstGeom prst="rect">
            <a:avLst/>
          </a:prstGeom>
        </p:spPr>
        <p:txBody>
          <a:bodyPr/>
          <a:lstStyle/>
          <a:p>
            <a:pPr/>
            <a:r>
              <a:t>Prediction w/ Logistic Regression</a:t>
            </a:r>
          </a:p>
        </p:txBody>
      </p:sp>
      <p:sp>
        <p:nvSpPr>
          <p:cNvPr id="322" name="x1, ......, xp"/>
          <p:cNvSpPr txBox="1"/>
          <p:nvPr/>
        </p:nvSpPr>
        <p:spPr>
          <a:xfrm>
            <a:off x="3111500" y="2527300"/>
            <a:ext cx="232410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3200">
                <a:latin typeface="+mn-lt"/>
                <a:ea typeface="+mn-ea"/>
                <a:cs typeface="+mn-cs"/>
                <a:sym typeface="Gill Sans"/>
              </a:defRPr>
            </a:pPr>
            <a:r>
              <a:t>x</a:t>
            </a:r>
            <a:r>
              <a:rPr baseline="-5999"/>
              <a:t>1</a:t>
            </a:r>
            <a:r>
              <a:t>, ......, x</a:t>
            </a:r>
            <a:r>
              <a:rPr baseline="-5999"/>
              <a:t>p</a:t>
            </a:r>
          </a:p>
        </p:txBody>
      </p:sp>
      <p:sp>
        <p:nvSpPr>
          <p:cNvPr id="323" name="x1β1+ ...... + xpβp"/>
          <p:cNvSpPr txBox="1"/>
          <p:nvPr/>
        </p:nvSpPr>
        <p:spPr>
          <a:xfrm>
            <a:off x="3048000" y="3816350"/>
            <a:ext cx="3238500" cy="596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3200">
                <a:latin typeface="+mn-lt"/>
                <a:ea typeface="+mn-ea"/>
                <a:cs typeface="+mn-cs"/>
                <a:sym typeface="Gill Sans"/>
              </a:defRPr>
            </a:pPr>
            <a:r>
              <a:t>x</a:t>
            </a:r>
            <a:r>
              <a:rPr baseline="-5999"/>
              <a:t>1</a:t>
            </a:r>
            <a:r>
              <a:t>β</a:t>
            </a:r>
            <a:r>
              <a:rPr baseline="-5999"/>
              <a:t>1</a:t>
            </a:r>
            <a:r>
              <a:t>+ ...... + x</a:t>
            </a:r>
            <a:r>
              <a:rPr baseline="-5999"/>
              <a:t>p</a:t>
            </a:r>
            <a:r>
              <a:t>β</a:t>
            </a:r>
            <a:r>
              <a:rPr baseline="-5999"/>
              <a:t>p</a:t>
            </a:r>
          </a:p>
        </p:txBody>
      </p:sp>
      <p:sp>
        <p:nvSpPr>
          <p:cNvPr id="324" name="Predictor"/>
          <p:cNvSpPr txBox="1"/>
          <p:nvPr/>
        </p:nvSpPr>
        <p:spPr>
          <a:xfrm>
            <a:off x="228600" y="2527300"/>
            <a:ext cx="25019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Predictor</a:t>
            </a:r>
          </a:p>
        </p:txBody>
      </p:sp>
      <p:sp>
        <p:nvSpPr>
          <p:cNvPr id="325" name="Linear Pred."/>
          <p:cNvSpPr txBox="1"/>
          <p:nvPr/>
        </p:nvSpPr>
        <p:spPr>
          <a:xfrm>
            <a:off x="419100" y="3848100"/>
            <a:ext cx="21209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Linear Pred.</a:t>
            </a:r>
          </a:p>
        </p:txBody>
      </p:sp>
      <p:sp>
        <p:nvSpPr>
          <p:cNvPr id="326" name="Predicted  Probability"/>
          <p:cNvSpPr txBox="1"/>
          <p:nvPr/>
        </p:nvSpPr>
        <p:spPr>
          <a:xfrm>
            <a:off x="403324" y="5308600"/>
            <a:ext cx="2159001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Predicted  Probability</a:t>
            </a:r>
          </a:p>
        </p:txBody>
      </p:sp>
      <p:sp>
        <p:nvSpPr>
          <p:cNvPr id="327" name="exp(β0+x1β1+ ...... + xpβp)…"/>
          <p:cNvSpPr txBox="1"/>
          <p:nvPr/>
        </p:nvSpPr>
        <p:spPr>
          <a:xfrm>
            <a:off x="2882900" y="5270500"/>
            <a:ext cx="4775200" cy="1092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3200" u="sng">
                <a:latin typeface="+mn-lt"/>
                <a:ea typeface="+mn-ea"/>
                <a:cs typeface="+mn-cs"/>
                <a:sym typeface="Gill Sans"/>
              </a:defRPr>
            </a:pPr>
            <a:r>
              <a:t> exp(β</a:t>
            </a:r>
            <a:r>
              <a:rPr baseline="-5999"/>
              <a:t>0</a:t>
            </a:r>
            <a:r>
              <a:t>+x</a:t>
            </a:r>
            <a:r>
              <a:rPr baseline="-5999"/>
              <a:t>1</a:t>
            </a:r>
            <a:r>
              <a:t>β</a:t>
            </a:r>
            <a:r>
              <a:rPr baseline="-5999"/>
              <a:t>1</a:t>
            </a:r>
            <a:r>
              <a:t>+ ...... + x</a:t>
            </a:r>
            <a:r>
              <a:rPr baseline="-5999"/>
              <a:t>p</a:t>
            </a:r>
            <a:r>
              <a:t>β</a:t>
            </a:r>
            <a:r>
              <a:rPr baseline="-5999"/>
              <a:t>p</a:t>
            </a:r>
            <a:r>
              <a:t>) </a:t>
            </a:r>
          </a:p>
          <a:p>
            <a:pPr algn="ctr">
              <a:defRPr sz="3200">
                <a:latin typeface="+mn-lt"/>
                <a:ea typeface="+mn-ea"/>
                <a:cs typeface="+mn-cs"/>
                <a:sym typeface="Gill Sans"/>
              </a:defRPr>
            </a:pPr>
            <a:r>
              <a:t>1+exp(β</a:t>
            </a:r>
            <a:r>
              <a:rPr baseline="-5999"/>
              <a:t>0</a:t>
            </a:r>
            <a:r>
              <a:t>+x</a:t>
            </a:r>
            <a:r>
              <a:rPr baseline="-5999"/>
              <a:t>1</a:t>
            </a:r>
            <a:r>
              <a:t>β</a:t>
            </a:r>
            <a:r>
              <a:rPr baseline="-5999"/>
              <a:t>1</a:t>
            </a:r>
            <a:r>
              <a:t>+ ...... + x</a:t>
            </a:r>
            <a:r>
              <a:rPr baseline="-5999"/>
              <a:t>p</a:t>
            </a:r>
            <a:r>
              <a:t>β</a:t>
            </a:r>
            <a:r>
              <a:rPr baseline="-5999"/>
              <a:t>p</a:t>
            </a:r>
            <a:r>
              <a:t>)</a:t>
            </a:r>
          </a:p>
        </p:txBody>
      </p:sp>
      <p:sp>
        <p:nvSpPr>
          <p:cNvPr id="328" name="Line"/>
          <p:cNvSpPr/>
          <p:nvPr/>
        </p:nvSpPr>
        <p:spPr>
          <a:xfrm flipV="1">
            <a:off x="4445000" y="3225800"/>
            <a:ext cx="0" cy="762000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329" name="Line"/>
          <p:cNvSpPr/>
          <p:nvPr/>
        </p:nvSpPr>
        <p:spPr>
          <a:xfrm flipV="1">
            <a:off x="4445000" y="4584700"/>
            <a:ext cx="0" cy="762000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330" name="Line"/>
          <p:cNvSpPr/>
          <p:nvPr/>
        </p:nvSpPr>
        <p:spPr>
          <a:xfrm flipH="1" flipV="1">
            <a:off x="6451600" y="4178300"/>
            <a:ext cx="1943100" cy="12700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331" name="Score"/>
          <p:cNvSpPr txBox="1"/>
          <p:nvPr/>
        </p:nvSpPr>
        <p:spPr>
          <a:xfrm>
            <a:off x="7112000" y="3327400"/>
            <a:ext cx="25146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Score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17 df predictor model"/>
          <p:cNvSpPr txBox="1"/>
          <p:nvPr>
            <p:ph type="title"/>
          </p:nvPr>
        </p:nvSpPr>
        <p:spPr>
          <a:xfrm>
            <a:off x="698500" y="355600"/>
            <a:ext cx="8750300" cy="1270000"/>
          </a:xfrm>
          <a:prstGeom prst="rect">
            <a:avLst/>
          </a:prstGeom>
        </p:spPr>
        <p:txBody>
          <a:bodyPr/>
          <a:lstStyle/>
          <a:p>
            <a:pPr/>
            <a:r>
              <a:t>17 df predictor model</a:t>
            </a:r>
          </a:p>
        </p:txBody>
      </p:sp>
      <p:sp>
        <p:nvSpPr>
          <p:cNvPr id="334" name=". xi: logistic dead i.agecat male hrsdm hrsca hrslung hrschf bmi smoke bath money walkjog push, coef…"/>
          <p:cNvSpPr txBox="1"/>
          <p:nvPr/>
        </p:nvSpPr>
        <p:spPr>
          <a:xfrm>
            <a:off x="749300" y="1892300"/>
            <a:ext cx="10160000" cy="561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. xi: logistic dead i.agecat male hrsdm hrsca hrslung hrschf bmi smoke bath money walkjog push, coef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i.agecat          _Iagecat_0-6        (naturally coded; _Iagecat_0 omitted)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Logistic regression                               Number of obs   =      11652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                                             LR chi2(17)     =    2080.12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                                             Prob &gt; chi2     =     0.0000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Log likelihood = -3132.1774                       Pseudo R2       =     0.2493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   dead |      Coef.   Std. Err.      z    P&gt;|z|     [95% Conf. Interval]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-------------+----------------------------------------------------------------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_Iagecat_1 |   .6345948   .1454731     4.36   0.000     .3494727    .9197169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_Iagecat_2 |   1.039148   .1413782     7.35   0.000     .7620513    1.316244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_Iagecat_3 |   1.314136   .1370846     9.59   0.000     1.045455    1.582817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_Iagecat_4 |   1.689447   .1371779    12.32   0.000     1.420583    1.958311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_Iagecat_5 |    2.11972   .1429917    14.82   0.000     1.839461    2.399979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_Iagecat_6 |   2.789075   .1451113    19.22   0.000     2.504662    3.073487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   male |    .712165   .0704824    10.10   0.000     .5740221    .8503079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  hrsdm |   .5781861   .0848568     6.81   0.000     .4118699    .7445023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  hrsca |   .7208027   .0851805     8.46   0.000      .553852    .8877534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hrslung |   .8225759   .1244037     6.61   0.000     .5787491    1.066403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 hrschf |    .851144    .145293     5.86   0.000     .5663751    1.135913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 bmicat |   .5017212   .0698006     7.19   0.000     .3649147    .6385278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  smoke |   .7204122   .0927079     7.77   0.000     .5387081    .9021163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   bath |   .6721684   .1055242     6.37   0.000     .4653448    .8789919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  money |    .643781   .0961402     6.70   0.000     .4553498    .8322122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walkjog |   .7358055   .0786537     9.36   0.000     .5816471    .8899639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   push |   .4231833   .0791656     5.35   0.000     .2680215     .578345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  _cons |  -4.903092   .1321857   -37.09   0.000    -5.162171   -4.644013</a:t>
            </a:r>
          </a:p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</a:t>
            </a:r>
          </a:p>
        </p:txBody>
      </p:sp>
      <p:sp>
        <p:nvSpPr>
          <p:cNvPr id="335" name="coefficients"/>
          <p:cNvSpPr txBox="1"/>
          <p:nvPr/>
        </p:nvSpPr>
        <p:spPr>
          <a:xfrm>
            <a:off x="2146300" y="1346200"/>
            <a:ext cx="50419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coefficients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Creating a Sco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Creating a Score</a:t>
            </a:r>
          </a:p>
        </p:txBody>
      </p:sp>
      <p:sp>
        <p:nvSpPr>
          <p:cNvPr id="338" name="Mimics the linear predictor (lp)                           if model is right, lp summarizes risk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Mimics the linear predictor (lp)                           </a:t>
            </a:r>
            <a:r>
              <a:rPr i="1"/>
              <a:t>if model is right, lp summarizes risk</a:t>
            </a:r>
            <a:endParaRPr i="1"/>
          </a:p>
          <a:p>
            <a:pPr/>
            <a:r>
              <a:t>Simple score requires categorical predictor</a:t>
            </a:r>
          </a:p>
          <a:p>
            <a:pPr/>
            <a:r>
              <a:t>Recode them so 1=high risk, 0 = low</a:t>
            </a:r>
          </a:p>
          <a:p>
            <a:pPr/>
            <a:r>
              <a:t>Score is sum of points for each predictor</a:t>
            </a:r>
          </a:p>
          <a:p>
            <a:pPr/>
            <a:r>
              <a:t>Score for jth predictor: round( β</a:t>
            </a:r>
            <a:r>
              <a:rPr baseline="-5999"/>
              <a:t>j</a:t>
            </a:r>
            <a:r>
              <a:t>/min(β))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Push:   HR = 1.53"/>
          <p:cNvSpPr txBox="1"/>
          <p:nvPr/>
        </p:nvSpPr>
        <p:spPr>
          <a:xfrm>
            <a:off x="-444500" y="2336800"/>
            <a:ext cx="62103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Push:   HR = 1.53</a:t>
            </a:r>
          </a:p>
        </p:txBody>
      </p:sp>
      <p:sp>
        <p:nvSpPr>
          <p:cNvPr id="341" name="coef = 0.42"/>
          <p:cNvSpPr txBox="1"/>
          <p:nvPr/>
        </p:nvSpPr>
        <p:spPr>
          <a:xfrm>
            <a:off x="1689100" y="2844800"/>
            <a:ext cx="30607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coef = 0.42</a:t>
            </a:r>
          </a:p>
        </p:txBody>
      </p:sp>
      <p:sp>
        <p:nvSpPr>
          <p:cNvPr id="342" name="(smallest coef)"/>
          <p:cNvSpPr txBox="1"/>
          <p:nvPr/>
        </p:nvSpPr>
        <p:spPr>
          <a:xfrm>
            <a:off x="4737100" y="2844800"/>
            <a:ext cx="32639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(smallest coef)</a:t>
            </a:r>
          </a:p>
        </p:txBody>
      </p:sp>
      <p:sp>
        <p:nvSpPr>
          <p:cNvPr id="343" name="Calculating Points"/>
          <p:cNvSpPr txBox="1"/>
          <p:nvPr/>
        </p:nvSpPr>
        <p:spPr>
          <a:xfrm>
            <a:off x="990600" y="203200"/>
            <a:ext cx="8178800" cy="190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defRPr sz="64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Calculating Points</a:t>
            </a:r>
          </a:p>
        </p:txBody>
      </p:sp>
      <p:sp>
        <p:nvSpPr>
          <p:cNvPr id="344" name="points = +1"/>
          <p:cNvSpPr txBox="1"/>
          <p:nvPr/>
        </p:nvSpPr>
        <p:spPr>
          <a:xfrm>
            <a:off x="1879600" y="3314700"/>
            <a:ext cx="26924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points = +1</a:t>
            </a:r>
          </a:p>
        </p:txBody>
      </p:sp>
      <p:sp>
        <p:nvSpPr>
          <p:cNvPr id="345" name="0.42/0.42"/>
          <p:cNvSpPr txBox="1"/>
          <p:nvPr/>
        </p:nvSpPr>
        <p:spPr>
          <a:xfrm>
            <a:off x="5118100" y="3314700"/>
            <a:ext cx="25146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0.42/0.42</a:t>
            </a:r>
          </a:p>
        </p:txBody>
      </p:sp>
      <p:sp>
        <p:nvSpPr>
          <p:cNvPr id="346" name="Walk/Jog   HR = 2.1"/>
          <p:cNvSpPr txBox="1"/>
          <p:nvPr/>
        </p:nvSpPr>
        <p:spPr>
          <a:xfrm>
            <a:off x="-279400" y="4508500"/>
            <a:ext cx="62103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Walk/Jog   HR = 2.1</a:t>
            </a:r>
          </a:p>
        </p:txBody>
      </p:sp>
      <p:sp>
        <p:nvSpPr>
          <p:cNvPr id="347" name="coef = 0.736"/>
          <p:cNvSpPr txBox="1"/>
          <p:nvPr/>
        </p:nvSpPr>
        <p:spPr>
          <a:xfrm>
            <a:off x="1689100" y="5080000"/>
            <a:ext cx="30607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coef = 0.736</a:t>
            </a:r>
          </a:p>
        </p:txBody>
      </p:sp>
      <p:sp>
        <p:nvSpPr>
          <p:cNvPr id="348" name="points = +2"/>
          <p:cNvSpPr txBox="1"/>
          <p:nvPr/>
        </p:nvSpPr>
        <p:spPr>
          <a:xfrm>
            <a:off x="1879600" y="5651500"/>
            <a:ext cx="26924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points = +2</a:t>
            </a:r>
          </a:p>
        </p:txBody>
      </p:sp>
      <p:sp>
        <p:nvSpPr>
          <p:cNvPr id="349" name="0.736/0.42 ≈ 2"/>
          <p:cNvSpPr txBox="1"/>
          <p:nvPr/>
        </p:nvSpPr>
        <p:spPr>
          <a:xfrm>
            <a:off x="5422900" y="5619750"/>
            <a:ext cx="2679700" cy="596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0.736/0.42 ≈ 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1" name="Table"/>
          <p:cNvGraphicFramePr/>
          <p:nvPr/>
        </p:nvGraphicFramePr>
        <p:xfrm>
          <a:off x="736600" y="658906"/>
          <a:ext cx="8458200" cy="656539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4229100"/>
                <a:gridCol w="4229100"/>
              </a:tblGrid>
              <a:tr h="364744"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Variable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FFB0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Lee Points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FFFB00"/>
                    </a:solidFill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Age 60-64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+1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Age 65-69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+2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Age 70-74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+3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Age 75-79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+4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Age 80-84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+5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Age &gt; 85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+7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Male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+2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Diabetes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+1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Cancer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+2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Lung Disease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+2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Heart Failure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+2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BMI &lt; 25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+1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Smoking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+2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Bathing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+2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Money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+2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Walking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+2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64744">
                <a:tc>
                  <a:txBody>
                    <a:bodyPr/>
                    <a:lstStyle/>
                    <a:p>
                      <a:pPr algn="l" defTabSz="914400">
                        <a:tabLst>
                          <a:tab pos="711200" algn="l"/>
                        </a:tabLst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Pushing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900">
                          <a:latin typeface="+mn-lt"/>
                          <a:ea typeface="+mn-ea"/>
                          <a:cs typeface="+mn-cs"/>
                        </a:rPr>
                        <a:t>+1</a:t>
                      </a:r>
                    </a:p>
                  </a:txBody>
                  <a:tcPr marL="12700" marR="12700" marT="12700" marB="127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Points v. Linear Predictor"/>
          <p:cNvSpPr txBox="1"/>
          <p:nvPr>
            <p:ph type="title"/>
          </p:nvPr>
        </p:nvSpPr>
        <p:spPr>
          <a:xfrm>
            <a:off x="215900" y="165100"/>
            <a:ext cx="9715500" cy="1308100"/>
          </a:xfrm>
          <a:prstGeom prst="rect">
            <a:avLst/>
          </a:prstGeom>
        </p:spPr>
        <p:txBody>
          <a:bodyPr/>
          <a:lstStyle/>
          <a:p>
            <a:pPr/>
            <a:r>
              <a:t>Points v. Linear Predictor</a:t>
            </a:r>
          </a:p>
        </p:txBody>
      </p:sp>
      <p:pic>
        <p:nvPicPr>
          <p:cNvPr id="354" name="point-v-lp.pdf" descr="point-v-lp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5600" y="1395845"/>
            <a:ext cx="8839200" cy="642851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Probability of Death"/>
          <p:cNvSpPr txBox="1"/>
          <p:nvPr>
            <p:ph type="title"/>
          </p:nvPr>
        </p:nvSpPr>
        <p:spPr>
          <a:xfrm>
            <a:off x="990600" y="203200"/>
            <a:ext cx="8178800" cy="1549400"/>
          </a:xfrm>
          <a:prstGeom prst="rect">
            <a:avLst/>
          </a:prstGeom>
        </p:spPr>
        <p:txBody>
          <a:bodyPr/>
          <a:lstStyle/>
          <a:p>
            <a:pPr/>
            <a:r>
              <a:t>Probability of Death</a:t>
            </a:r>
          </a:p>
        </p:txBody>
      </p:sp>
      <p:pic>
        <p:nvPicPr>
          <p:cNvPr id="357" name="point-v-pr.pdf" descr="point-v-pr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8800" y="1597890"/>
            <a:ext cx="8318500" cy="604982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Quinti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Quintile</a:t>
            </a:r>
          </a:p>
        </p:txBody>
      </p:sp>
      <p:sp>
        <p:nvSpPr>
          <p:cNvPr id="180" name=". logistic death i.txtype i.group…"/>
          <p:cNvSpPr txBox="1"/>
          <p:nvPr/>
        </p:nvSpPr>
        <p:spPr>
          <a:xfrm>
            <a:off x="152400" y="2298700"/>
            <a:ext cx="10160000" cy="4902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. logistic death i.txtype i.group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Logistic regression                               Number of obs   =       7347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                                        LR chi2(5)      =      23.85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                                        Prob &gt; chi2     =     0.0002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Log likelihood = -1398.0372                       Pseudo R2       =     0.0085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death | Odds Ratio   Std. Err.      z    P&gt;|z|     [95% Conf. Interval]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-------------+----------------------------------------------------------------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1.txtype |   1.460813   .2433996     2.27   0.023     1.053823    2.024982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   |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group |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2  |   1.301893   .2544977     1.35   0.177     .8875235    1.909723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3  |   1.274882   .2676887     1.16   0.247     .8447766    1.923968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4  |    1.07496   .2522625     0.31   0.758     .6786397    1.702727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5  |   1.480443   .3480316     1.67   0.095     .9338694    2.346915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      |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 _cons |   .0327919   .0048379   -23.16   0.000     .0245576    .0437872</a:t>
            </a:r>
          </a:p>
          <a:p>
            <a:pPr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</a:t>
            </a:r>
          </a:p>
        </p:txBody>
      </p:sp>
      <p:sp>
        <p:nvSpPr>
          <p:cNvPr id="181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Causal Effect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Causal Effects</a:t>
            </a:r>
          </a:p>
        </p:txBody>
      </p:sp>
      <p:sp>
        <p:nvSpPr>
          <p:cNvPr id="184" name="p0 = Probability of death if everyone got living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</a:t>
            </a:r>
            <a:r>
              <a:rPr baseline="-5999"/>
              <a:t>0</a:t>
            </a:r>
            <a:r>
              <a:t> = </a:t>
            </a:r>
            <a:r>
              <a:rPr i="1"/>
              <a:t>Probability of death if everyone got living </a:t>
            </a:r>
            <a:endParaRPr i="1"/>
          </a:p>
          <a:p>
            <a:pPr/>
            <a:r>
              <a:t>p</a:t>
            </a:r>
            <a:r>
              <a:rPr baseline="-5999"/>
              <a:t>1 = </a:t>
            </a:r>
            <a:r>
              <a:rPr i="1"/>
              <a:t>Probability of death “ “         got cadaveric        </a:t>
            </a:r>
            <a:endParaRPr i="1"/>
          </a:p>
          <a:p>
            <a:pPr/>
            <a:r>
              <a:t>Can be estimated by “margins”                    based on a particular model</a:t>
            </a:r>
            <a:endParaRPr i="1"/>
          </a:p>
          <a:p>
            <a:pPr/>
            <a:r>
              <a:rPr i="1"/>
              <a:t>p</a:t>
            </a:r>
            <a:r>
              <a:rPr baseline="-5999" i="1"/>
              <a:t>1</a:t>
            </a:r>
            <a:r>
              <a:rPr i="1"/>
              <a:t> - p</a:t>
            </a:r>
            <a:r>
              <a:rPr baseline="-5999" i="1"/>
              <a:t>0</a:t>
            </a:r>
            <a:r>
              <a:rPr i="1"/>
              <a:t> = ACE </a:t>
            </a:r>
            <a:endParaRPr i="1"/>
          </a:p>
          <a:p>
            <a:pPr/>
            <a:r>
              <a:rPr i="1"/>
              <a:t>p</a:t>
            </a:r>
            <a:r>
              <a:rPr baseline="-5999" i="1"/>
              <a:t>1</a:t>
            </a:r>
            <a:r>
              <a:rPr i="1"/>
              <a:t>/p</a:t>
            </a:r>
            <a:r>
              <a:rPr baseline="-5999" i="1"/>
              <a:t>0</a:t>
            </a:r>
            <a:r>
              <a:rPr i="1"/>
              <a:t> = Causal RR</a:t>
            </a:r>
            <a:endParaRPr i="1"/>
          </a:p>
          <a:p>
            <a:pPr/>
            <a:r>
              <a:rPr i="1"/>
              <a:t>p</a:t>
            </a:r>
            <a:r>
              <a:rPr baseline="-5999" i="1"/>
              <a:t>1 </a:t>
            </a:r>
            <a:r>
              <a:rPr i="1"/>
              <a:t>(1-p</a:t>
            </a:r>
            <a:r>
              <a:rPr baseline="-5999" i="1"/>
              <a:t>0</a:t>
            </a:r>
            <a:r>
              <a:rPr i="1"/>
              <a:t>)/(1-p</a:t>
            </a:r>
            <a:r>
              <a:rPr baseline="-5999" i="1"/>
              <a:t>1</a:t>
            </a:r>
            <a:r>
              <a:rPr i="1"/>
              <a:t>) p</a:t>
            </a:r>
            <a:r>
              <a:rPr baseline="-5999" i="1"/>
              <a:t>0</a:t>
            </a:r>
            <a:r>
              <a:rPr i="1"/>
              <a:t>  Causal OR</a:t>
            </a:r>
          </a:p>
        </p:txBody>
      </p:sp>
      <p:sp>
        <p:nvSpPr>
          <p:cNvPr id="185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Marginal Effect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Marginal Effects</a:t>
            </a:r>
          </a:p>
        </p:txBody>
      </p:sp>
      <p:sp>
        <p:nvSpPr>
          <p:cNvPr id="188" name=". margins txtype…"/>
          <p:cNvSpPr txBox="1"/>
          <p:nvPr/>
        </p:nvSpPr>
        <p:spPr>
          <a:xfrm>
            <a:off x="317500" y="2032000"/>
            <a:ext cx="10160000" cy="223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. margins txtype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  |            Delta-method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  |     Margin   Std. Err.      z    P&gt;|z|     [95% Conf. Interval]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-------------+----------------------------------------------------------------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txtype |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0  |   .0386335   .0041469     9.32   0.000     .0305057    .0467613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1  |   .0554319   .0046479    11.93   0.000     .0463223    .0645416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</a:t>
            </a:r>
          </a:p>
        </p:txBody>
      </p:sp>
      <p:sp>
        <p:nvSpPr>
          <p:cNvPr id="189" name=". margins, dydx(txtype)…"/>
          <p:cNvSpPr txBox="1"/>
          <p:nvPr/>
        </p:nvSpPr>
        <p:spPr>
          <a:xfrm>
            <a:off x="317500" y="4419600"/>
            <a:ext cx="10160000" cy="180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. margins, dydx(txtype)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  |            Delta-method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         |      dy/dx   Std. Err.      z    P&gt;|z|     [95% Conf. Interval]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-------------+----------------------------------------------------------------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    1.txtype |   .0167985   .0072948     2.30   0.021     .0025008    .0310961</a:t>
            </a:r>
          </a:p>
          <a:p>
            <a:pPr>
              <a:defRPr sz="1400">
                <a:latin typeface="Courier"/>
                <a:ea typeface="Courier"/>
                <a:cs typeface="Courier"/>
                <a:sym typeface="Courier"/>
              </a:defRPr>
            </a:pPr>
            <a:r>
              <a:t>------------------------------------------------------------------------------</a:t>
            </a:r>
          </a:p>
        </p:txBody>
      </p:sp>
      <p:sp>
        <p:nvSpPr>
          <p:cNvPr id="190" name="Margined Over Quintile"/>
          <p:cNvSpPr txBox="1"/>
          <p:nvPr/>
        </p:nvSpPr>
        <p:spPr>
          <a:xfrm>
            <a:off x="1816100" y="1574800"/>
            <a:ext cx="6019800" cy="53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>
            <a:lvl1pPr algn="ctr">
              <a:defRPr sz="3200">
                <a:latin typeface="+mn-lt"/>
                <a:ea typeface="+mn-ea"/>
                <a:cs typeface="+mn-cs"/>
                <a:sym typeface="Gill Sans"/>
              </a:defRPr>
            </a:lvl1pPr>
          </a:lstStyle>
          <a:p>
            <a:pPr/>
            <a:r>
              <a:t>Margined Over Quintile</a:t>
            </a:r>
          </a:p>
        </p:txBody>
      </p:sp>
      <p:sp>
        <p:nvSpPr>
          <p:cNvPr id="191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Code for ACE Risk Difference"/>
          <p:cNvSpPr txBox="1"/>
          <p:nvPr>
            <p:ph type="title"/>
          </p:nvPr>
        </p:nvSpPr>
        <p:spPr>
          <a:xfrm>
            <a:off x="0" y="546100"/>
            <a:ext cx="10109200" cy="1905000"/>
          </a:xfrm>
          <a:prstGeom prst="rect">
            <a:avLst/>
          </a:prstGeom>
        </p:spPr>
        <p:txBody>
          <a:bodyPr/>
          <a:lstStyle/>
          <a:p>
            <a:pPr/>
            <a:r>
              <a:t>Code for ACE Risk Difference</a:t>
            </a:r>
          </a:p>
        </p:txBody>
      </p:sp>
      <p:sp>
        <p:nvSpPr>
          <p:cNvPr id="194" name="logistic death i.txtype i.group                       fits propensity model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logistic death i.txtype i.group                       </a:t>
            </a:r>
            <a:r>
              <a:rPr i="1"/>
              <a:t>fits propensity model</a:t>
            </a:r>
          </a:p>
          <a:p>
            <a:pPr/>
            <a:r>
              <a:t>margins txtype                                       </a:t>
            </a:r>
            <a:r>
              <a:rPr i="1"/>
              <a:t>calculate predicted </a:t>
            </a:r>
            <a:endParaRPr i="1"/>
          </a:p>
          <a:p>
            <a:pPr/>
            <a:r>
              <a:t>margins  dxdy(txtype)                                 </a:t>
            </a:r>
            <a:r>
              <a:rPr i="1"/>
              <a:t>calculate different</a:t>
            </a:r>
          </a:p>
        </p:txBody>
      </p:sp>
      <p:sp>
        <p:nvSpPr>
          <p:cNvPr id="195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Code for Causal R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Code for Causal RR</a:t>
            </a:r>
          </a:p>
        </p:txBody>
      </p:sp>
      <p:sp>
        <p:nvSpPr>
          <p:cNvPr id="198" name="logistic death i.txtype i.group                       could be any model for the data…"/>
          <p:cNvSpPr txBox="1"/>
          <p:nvPr>
            <p:ph type="body" idx="1"/>
          </p:nvPr>
        </p:nvSpPr>
        <p:spPr>
          <a:xfrm>
            <a:off x="990600" y="2159000"/>
            <a:ext cx="8178800" cy="4965700"/>
          </a:xfrm>
          <a:prstGeom prst="rect">
            <a:avLst/>
          </a:prstGeom>
        </p:spPr>
        <p:txBody>
          <a:bodyPr/>
          <a:lstStyle/>
          <a:p>
            <a:pPr/>
            <a:r>
              <a:t>logistic death i.txtype i.group                       </a:t>
            </a:r>
            <a:r>
              <a:rPr i="1"/>
              <a:t>could be any model for the data</a:t>
            </a:r>
            <a:endParaRPr i="1"/>
          </a:p>
          <a:p>
            <a:pPr/>
            <a:r>
              <a:rPr i="1"/>
              <a:t>margins txtype, post                                         post saves some key results</a:t>
            </a:r>
            <a:endParaRPr i="1"/>
          </a:p>
          <a:p>
            <a:pPr/>
            <a:r>
              <a:t>nlcom (RR: _b[1.txtype] / _b[0.txtype]) </a:t>
            </a:r>
            <a:r>
              <a:rPr i="1"/>
              <a:t>            SE can a little off</a:t>
            </a:r>
            <a:endParaRPr i="1"/>
          </a:p>
          <a:p>
            <a:pPr/>
            <a:r>
              <a:t>nlcom (logRR: log(_b[1.txtype]) - log(_b[0.txtype]))                                          then exponentiate -- always better SE/CI</a:t>
            </a:r>
          </a:p>
        </p:txBody>
      </p:sp>
      <p:sp>
        <p:nvSpPr>
          <p:cNvPr id="199" name="Slide Number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2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