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7" r:id="rId2"/>
    <p:sldId id="372" r:id="rId3"/>
    <p:sldId id="375" r:id="rId4"/>
    <p:sldId id="373" r:id="rId5"/>
    <p:sldId id="369" r:id="rId6"/>
    <p:sldId id="374"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318"/>
    <p:restoredTop sz="76735"/>
  </p:normalViewPr>
  <p:slideViewPr>
    <p:cSldViewPr snapToGrid="0" snapToObjects="1">
      <p:cViewPr varScale="1">
        <p:scale>
          <a:sx n="92" d="100"/>
          <a:sy n="92" d="100"/>
        </p:scale>
        <p:origin x="41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3F970C-BCC1-2147-AC9A-F00A2B178028}" type="datetimeFigureOut">
              <a:rPr lang="en-US" smtClean="0"/>
              <a:t>1/12/21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44589A-40B0-0546-A5F0-836C6066EE4F}" type="slidenum">
              <a:rPr lang="en-US" smtClean="0"/>
              <a:t>‹#›</a:t>
            </a:fld>
            <a:endParaRPr lang="en-US"/>
          </a:p>
        </p:txBody>
      </p:sp>
    </p:spTree>
    <p:extLst>
      <p:ext uri="{BB962C8B-B14F-4D97-AF65-F5344CB8AC3E}">
        <p14:creationId xmlns:p14="http://schemas.microsoft.com/office/powerpoint/2010/main" val="39582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44589A-40B0-0546-A5F0-836C6066EE4F}" type="slidenum">
              <a:rPr lang="en-US" smtClean="0"/>
              <a:t>4</a:t>
            </a:fld>
            <a:endParaRPr lang="en-US"/>
          </a:p>
        </p:txBody>
      </p:sp>
    </p:spTree>
    <p:extLst>
      <p:ext uri="{BB962C8B-B14F-4D97-AF65-F5344CB8AC3E}">
        <p14:creationId xmlns:p14="http://schemas.microsoft.com/office/powerpoint/2010/main" val="2836273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29FF9D-C14F-C94D-93A0-CB0F9C93954D}"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2309904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29FF9D-C14F-C94D-93A0-CB0F9C93954D}"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3534882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29FF9D-C14F-C94D-93A0-CB0F9C93954D}"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4179568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29FF9D-C14F-C94D-93A0-CB0F9C93954D}"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305117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29FF9D-C14F-C94D-93A0-CB0F9C93954D}"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1334437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29FF9D-C14F-C94D-93A0-CB0F9C93954D}" type="datetimeFigureOut">
              <a:rPr lang="en-US" smtClean="0"/>
              <a:t>1/12/21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1873070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29FF9D-C14F-C94D-93A0-CB0F9C93954D}" type="datetimeFigureOut">
              <a:rPr lang="en-US" smtClean="0"/>
              <a:t>1/12/21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684771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29FF9D-C14F-C94D-93A0-CB0F9C93954D}" type="datetimeFigureOut">
              <a:rPr lang="en-US" smtClean="0"/>
              <a:t>1/12/21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2022171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9FF9D-C14F-C94D-93A0-CB0F9C93954D}" type="datetimeFigureOut">
              <a:rPr lang="en-US" smtClean="0"/>
              <a:t>1/12/21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3172156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29FF9D-C14F-C94D-93A0-CB0F9C93954D}" type="datetimeFigureOut">
              <a:rPr lang="en-US" smtClean="0"/>
              <a:t>1/12/21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393082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29FF9D-C14F-C94D-93A0-CB0F9C93954D}" type="datetimeFigureOut">
              <a:rPr lang="en-US" smtClean="0"/>
              <a:t>1/12/21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A1E736-2FFC-CB45-AD2B-A9B644020217}" type="slidenum">
              <a:rPr lang="en-US" smtClean="0"/>
              <a:t>‹#›</a:t>
            </a:fld>
            <a:endParaRPr lang="en-US"/>
          </a:p>
        </p:txBody>
      </p:sp>
    </p:spTree>
    <p:extLst>
      <p:ext uri="{BB962C8B-B14F-4D97-AF65-F5344CB8AC3E}">
        <p14:creationId xmlns:p14="http://schemas.microsoft.com/office/powerpoint/2010/main" val="667130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9FF9D-C14F-C94D-93A0-CB0F9C93954D}" type="datetimeFigureOut">
              <a:rPr lang="en-US" smtClean="0"/>
              <a:t>1/12/21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A1E736-2FFC-CB45-AD2B-A9B644020217}" type="slidenum">
              <a:rPr lang="en-US" smtClean="0"/>
              <a:t>‹#›</a:t>
            </a:fld>
            <a:endParaRPr lang="en-US"/>
          </a:p>
        </p:txBody>
      </p:sp>
    </p:spTree>
    <p:extLst>
      <p:ext uri="{BB962C8B-B14F-4D97-AF65-F5344CB8AC3E}">
        <p14:creationId xmlns:p14="http://schemas.microsoft.com/office/powerpoint/2010/main" val="4106642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01777"/>
            <a:ext cx="7772400" cy="1470025"/>
          </a:xfrm>
        </p:spPr>
        <p:txBody>
          <a:bodyPr>
            <a:normAutofit/>
          </a:bodyPr>
          <a:lstStyle/>
          <a:p>
            <a:r>
              <a:rPr lang="en-US" sz="4000" dirty="0"/>
              <a:t>EPI258: Grant Writing Workshop</a:t>
            </a:r>
            <a:br>
              <a:rPr lang="en-US" sz="4000" dirty="0"/>
            </a:br>
            <a:r>
              <a:rPr lang="en-US" sz="4000" dirty="0"/>
              <a:t>Week 2</a:t>
            </a:r>
          </a:p>
        </p:txBody>
      </p:sp>
      <p:sp>
        <p:nvSpPr>
          <p:cNvPr id="3" name="Subtitle 2"/>
          <p:cNvSpPr>
            <a:spLocks noGrp="1"/>
          </p:cNvSpPr>
          <p:nvPr>
            <p:ph type="subTitle" idx="1"/>
          </p:nvPr>
        </p:nvSpPr>
        <p:spPr>
          <a:xfrm>
            <a:off x="1371600" y="3429000"/>
            <a:ext cx="6400800" cy="2438400"/>
          </a:xfrm>
        </p:spPr>
        <p:txBody>
          <a:bodyPr>
            <a:noAutofit/>
          </a:bodyPr>
          <a:lstStyle/>
          <a:p>
            <a:r>
              <a:rPr lang="en-US" sz="2000" dirty="0"/>
              <a:t>January 13, 2021</a:t>
            </a:r>
          </a:p>
          <a:p>
            <a:endParaRPr lang="en-US" sz="2000" dirty="0"/>
          </a:p>
          <a:p>
            <a:endParaRPr lang="en-US" sz="2000" dirty="0"/>
          </a:p>
        </p:txBody>
      </p:sp>
    </p:spTree>
    <p:extLst>
      <p:ext uri="{BB962C8B-B14F-4D97-AF65-F5344CB8AC3E}">
        <p14:creationId xmlns:p14="http://schemas.microsoft.com/office/powerpoint/2010/main" val="1956875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2E3D8-7EF9-A34F-B759-EDB674496EA8}"/>
              </a:ext>
            </a:extLst>
          </p:cNvPr>
          <p:cNvSpPr>
            <a:spLocks noGrp="1"/>
          </p:cNvSpPr>
          <p:nvPr>
            <p:ph type="title"/>
          </p:nvPr>
        </p:nvSpPr>
        <p:spPr/>
        <p:txBody>
          <a:bodyPr/>
          <a:lstStyle/>
          <a:p>
            <a:r>
              <a:rPr lang="en-US" dirty="0"/>
              <a:t>Plan for Today</a:t>
            </a:r>
          </a:p>
        </p:txBody>
      </p:sp>
      <p:sp>
        <p:nvSpPr>
          <p:cNvPr id="3" name="Content Placeholder 2">
            <a:extLst>
              <a:ext uri="{FF2B5EF4-FFF2-40B4-BE49-F238E27FC236}">
                <a16:creationId xmlns:a16="http://schemas.microsoft.com/office/drawing/2014/main" id="{7A668261-6C1B-AB4F-A04B-05467D4BB77C}"/>
              </a:ext>
            </a:extLst>
          </p:cNvPr>
          <p:cNvSpPr>
            <a:spLocks noGrp="1"/>
          </p:cNvSpPr>
          <p:nvPr>
            <p:ph idx="1"/>
          </p:nvPr>
        </p:nvSpPr>
        <p:spPr/>
        <p:txBody>
          <a:bodyPr>
            <a:normAutofit/>
          </a:bodyPr>
          <a:lstStyle/>
          <a:p>
            <a:r>
              <a:rPr lang="en-US" dirty="0"/>
              <a:t>Advice from Recent Fellowship / Mentored Career Award Applicants</a:t>
            </a:r>
          </a:p>
          <a:p>
            <a:endParaRPr lang="en-US" dirty="0"/>
          </a:p>
          <a:p>
            <a:pPr marL="0" indent="0">
              <a:buNone/>
            </a:pPr>
            <a:r>
              <a:rPr lang="en-US" dirty="0"/>
              <a:t>10 min break</a:t>
            </a:r>
          </a:p>
          <a:p>
            <a:pPr marL="0" indent="0">
              <a:buNone/>
            </a:pPr>
            <a:endParaRPr lang="en-US" dirty="0"/>
          </a:p>
          <a:p>
            <a:r>
              <a:rPr lang="en-US" dirty="0"/>
              <a:t>Discuss Assignment 1 in Small Groups</a:t>
            </a:r>
          </a:p>
          <a:p>
            <a:endParaRPr lang="en-US" dirty="0"/>
          </a:p>
          <a:p>
            <a:endParaRPr lang="en-US" dirty="0"/>
          </a:p>
          <a:p>
            <a:endParaRPr lang="en-US" dirty="0"/>
          </a:p>
        </p:txBody>
      </p:sp>
    </p:spTree>
    <p:extLst>
      <p:ext uri="{BB962C8B-B14F-4D97-AF65-F5344CB8AC3E}">
        <p14:creationId xmlns:p14="http://schemas.microsoft.com/office/powerpoint/2010/main" val="1323975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C9AD0-E8F6-B241-9E37-494FD8FF8D32}"/>
              </a:ext>
            </a:extLst>
          </p:cNvPr>
          <p:cNvSpPr>
            <a:spLocks noGrp="1"/>
          </p:cNvSpPr>
          <p:nvPr>
            <p:ph type="title"/>
          </p:nvPr>
        </p:nvSpPr>
        <p:spPr/>
        <p:txBody>
          <a:bodyPr/>
          <a:lstStyle/>
          <a:p>
            <a:pPr algn="ctr"/>
            <a:r>
              <a:rPr lang="en-US" dirty="0"/>
              <a:t>Homework Clarification</a:t>
            </a:r>
          </a:p>
        </p:txBody>
      </p:sp>
      <p:graphicFrame>
        <p:nvGraphicFramePr>
          <p:cNvPr id="4" name="Table 4">
            <a:extLst>
              <a:ext uri="{FF2B5EF4-FFF2-40B4-BE49-F238E27FC236}">
                <a16:creationId xmlns:a16="http://schemas.microsoft.com/office/drawing/2014/main" id="{72B9C6D6-2BF2-4648-BD77-C65AF8872D89}"/>
              </a:ext>
            </a:extLst>
          </p:cNvPr>
          <p:cNvGraphicFramePr>
            <a:graphicFrameLocks noGrp="1"/>
          </p:cNvGraphicFramePr>
          <p:nvPr>
            <p:ph idx="1"/>
            <p:extLst>
              <p:ext uri="{D42A27DB-BD31-4B8C-83A1-F6EECF244321}">
                <p14:modId xmlns:p14="http://schemas.microsoft.com/office/powerpoint/2010/main" val="4045429955"/>
              </p:ext>
            </p:extLst>
          </p:nvPr>
        </p:nvGraphicFramePr>
        <p:xfrm>
          <a:off x="288290" y="1690689"/>
          <a:ext cx="8567420" cy="3977640"/>
        </p:xfrm>
        <a:graphic>
          <a:graphicData uri="http://schemas.openxmlformats.org/drawingml/2006/table">
            <a:tbl>
              <a:tblPr firstRow="1" bandRow="1">
                <a:tableStyleId>{5C22544A-7EE6-4342-B048-85BDC9FD1C3A}</a:tableStyleId>
              </a:tblPr>
              <a:tblGrid>
                <a:gridCol w="1339660">
                  <a:extLst>
                    <a:ext uri="{9D8B030D-6E8A-4147-A177-3AD203B41FA5}">
                      <a16:colId xmlns:a16="http://schemas.microsoft.com/office/drawing/2014/main" val="3013889927"/>
                    </a:ext>
                  </a:extLst>
                </a:gridCol>
                <a:gridCol w="1076642">
                  <a:extLst>
                    <a:ext uri="{9D8B030D-6E8A-4147-A177-3AD203B41FA5}">
                      <a16:colId xmlns:a16="http://schemas.microsoft.com/office/drawing/2014/main" val="1322990250"/>
                    </a:ext>
                  </a:extLst>
                </a:gridCol>
                <a:gridCol w="960755">
                  <a:extLst>
                    <a:ext uri="{9D8B030D-6E8A-4147-A177-3AD203B41FA5}">
                      <a16:colId xmlns:a16="http://schemas.microsoft.com/office/drawing/2014/main" val="1754496975"/>
                    </a:ext>
                  </a:extLst>
                </a:gridCol>
                <a:gridCol w="1507046">
                  <a:extLst>
                    <a:ext uri="{9D8B030D-6E8A-4147-A177-3AD203B41FA5}">
                      <a16:colId xmlns:a16="http://schemas.microsoft.com/office/drawing/2014/main" val="3336083842"/>
                    </a:ext>
                  </a:extLst>
                </a:gridCol>
                <a:gridCol w="2230247">
                  <a:extLst>
                    <a:ext uri="{9D8B030D-6E8A-4147-A177-3AD203B41FA5}">
                      <a16:colId xmlns:a16="http://schemas.microsoft.com/office/drawing/2014/main" val="4013647436"/>
                    </a:ext>
                  </a:extLst>
                </a:gridCol>
                <a:gridCol w="1453070">
                  <a:extLst>
                    <a:ext uri="{9D8B030D-6E8A-4147-A177-3AD203B41FA5}">
                      <a16:colId xmlns:a16="http://schemas.microsoft.com/office/drawing/2014/main" val="4075643699"/>
                    </a:ext>
                  </a:extLst>
                </a:gridCol>
              </a:tblGrid>
              <a:tr h="370840">
                <a:tc>
                  <a:txBody>
                    <a:bodyPr/>
                    <a:lstStyle/>
                    <a:p>
                      <a:pPr algn="ctr"/>
                      <a:r>
                        <a:rPr lang="en-US" dirty="0"/>
                        <a:t>Assignment</a:t>
                      </a:r>
                    </a:p>
                  </a:txBody>
                  <a:tcPr anchor="ctr"/>
                </a:tc>
                <a:tc>
                  <a:txBody>
                    <a:bodyPr/>
                    <a:lstStyle/>
                    <a:p>
                      <a:pPr algn="ctr"/>
                      <a:r>
                        <a:rPr lang="en-US" dirty="0"/>
                        <a:t>Date</a:t>
                      </a:r>
                    </a:p>
                    <a:p>
                      <a:pPr algn="ctr"/>
                      <a:r>
                        <a:rPr lang="en-US" dirty="0"/>
                        <a:t>Assigned</a:t>
                      </a:r>
                    </a:p>
                  </a:txBody>
                  <a:tcPr anchor="ctr"/>
                </a:tc>
                <a:tc>
                  <a:txBody>
                    <a:bodyPr/>
                    <a:lstStyle/>
                    <a:p>
                      <a:pPr algn="ctr"/>
                      <a:r>
                        <a:rPr lang="en-US" dirty="0"/>
                        <a:t>Due</a:t>
                      </a:r>
                    </a:p>
                    <a:p>
                      <a:pPr algn="ctr"/>
                      <a:r>
                        <a:rPr lang="en-US" dirty="0"/>
                        <a:t>Date</a:t>
                      </a:r>
                    </a:p>
                  </a:txBody>
                  <a:tcPr anchor="ctr"/>
                </a:tc>
                <a:tc>
                  <a:txBody>
                    <a:bodyPr/>
                    <a:lstStyle/>
                    <a:p>
                      <a:pPr algn="ctr"/>
                      <a:r>
                        <a:rPr lang="en-US" dirty="0"/>
                        <a:t>Peer Review?</a:t>
                      </a:r>
                    </a:p>
                  </a:txBody>
                  <a:tcPr anchor="ctr"/>
                </a:tc>
                <a:tc>
                  <a:txBody>
                    <a:bodyPr/>
                    <a:lstStyle/>
                    <a:p>
                      <a:pPr algn="ctr"/>
                      <a:r>
                        <a:rPr lang="en-US" dirty="0"/>
                        <a:t>Peer Review </a:t>
                      </a:r>
                    </a:p>
                    <a:p>
                      <a:pPr algn="ctr"/>
                      <a:r>
                        <a:rPr lang="en-US" dirty="0"/>
                        <a:t>Assigned</a:t>
                      </a:r>
                    </a:p>
                  </a:txBody>
                  <a:tcPr anchor="ctr"/>
                </a:tc>
                <a:tc>
                  <a:txBody>
                    <a:bodyPr/>
                    <a:lstStyle/>
                    <a:p>
                      <a:pPr algn="ctr"/>
                      <a:r>
                        <a:rPr lang="en-US" dirty="0"/>
                        <a:t>Peer Review </a:t>
                      </a:r>
                    </a:p>
                    <a:p>
                      <a:pPr algn="ctr"/>
                      <a:r>
                        <a:rPr lang="en-US" dirty="0"/>
                        <a:t>Due</a:t>
                      </a:r>
                    </a:p>
                  </a:txBody>
                  <a:tcPr anchor="ctr"/>
                </a:tc>
                <a:extLst>
                  <a:ext uri="{0D108BD9-81ED-4DB2-BD59-A6C34878D82A}">
                    <a16:rowId xmlns:a16="http://schemas.microsoft.com/office/drawing/2014/main" val="886804926"/>
                  </a:ext>
                </a:extLst>
              </a:tr>
              <a:tr h="370840">
                <a:tc>
                  <a:txBody>
                    <a:bodyPr/>
                    <a:lstStyle/>
                    <a:p>
                      <a:pPr algn="ctr"/>
                      <a:r>
                        <a:rPr lang="en-US" dirty="0"/>
                        <a:t>2</a:t>
                      </a:r>
                    </a:p>
                  </a:txBody>
                  <a:tcPr anchor="ctr"/>
                </a:tc>
                <a:tc>
                  <a:txBody>
                    <a:bodyPr/>
                    <a:lstStyle/>
                    <a:p>
                      <a:pPr algn="ctr"/>
                      <a:r>
                        <a:rPr lang="en-US" dirty="0"/>
                        <a:t>1/13</a:t>
                      </a:r>
                    </a:p>
                  </a:txBody>
                  <a:tcPr anchor="ctr"/>
                </a:tc>
                <a:tc>
                  <a:txBody>
                    <a:bodyPr/>
                    <a:lstStyle/>
                    <a:p>
                      <a:pPr algn="ctr"/>
                      <a:r>
                        <a:rPr lang="en-US" dirty="0"/>
                        <a:t>1/20 1p</a:t>
                      </a:r>
                    </a:p>
                  </a:txBody>
                  <a:tcPr anchor="ctr"/>
                </a:tc>
                <a:tc>
                  <a:txBody>
                    <a:bodyPr/>
                    <a:lstStyle/>
                    <a:p>
                      <a:pPr algn="ctr"/>
                      <a:r>
                        <a:rPr lang="en-US" dirty="0"/>
                        <a:t>NO</a:t>
                      </a:r>
                    </a:p>
                  </a:txBody>
                  <a:tcPr anchor="ctr"/>
                </a:tc>
                <a:tc>
                  <a:txBody>
                    <a:bodyPr/>
                    <a:lstStyle/>
                    <a:p>
                      <a:pPr algn="ctr"/>
                      <a:r>
                        <a:rPr lang="en-US" dirty="0"/>
                        <a:t>-</a:t>
                      </a:r>
                    </a:p>
                  </a:txBody>
                  <a:tcPr anchor="ctr"/>
                </a:tc>
                <a:tc>
                  <a:txBody>
                    <a:bodyPr/>
                    <a:lstStyle/>
                    <a:p>
                      <a:pPr algn="ctr"/>
                      <a:r>
                        <a:rPr lang="en-US" dirty="0"/>
                        <a:t>-</a:t>
                      </a:r>
                    </a:p>
                  </a:txBody>
                  <a:tcPr anchor="ctr"/>
                </a:tc>
                <a:extLst>
                  <a:ext uri="{0D108BD9-81ED-4DB2-BD59-A6C34878D82A}">
                    <a16:rowId xmlns:a16="http://schemas.microsoft.com/office/drawing/2014/main" val="3470892239"/>
                  </a:ext>
                </a:extLst>
              </a:tr>
              <a:tr h="370840">
                <a:tc>
                  <a:txBody>
                    <a:bodyPr/>
                    <a:lstStyle/>
                    <a:p>
                      <a:pPr algn="ctr"/>
                      <a:r>
                        <a:rPr lang="en-US" dirty="0"/>
                        <a:t>3</a:t>
                      </a:r>
                    </a:p>
                  </a:txBody>
                  <a:tcPr anchor="ctr"/>
                </a:tc>
                <a:tc>
                  <a:txBody>
                    <a:bodyPr/>
                    <a:lstStyle/>
                    <a:p>
                      <a:pPr algn="ctr"/>
                      <a:r>
                        <a:rPr lang="en-US" dirty="0"/>
                        <a:t>1/20</a:t>
                      </a:r>
                    </a:p>
                  </a:txBody>
                  <a:tcPr anchor="ctr"/>
                </a:tc>
                <a:tc>
                  <a:txBody>
                    <a:bodyPr/>
                    <a:lstStyle/>
                    <a:p>
                      <a:pPr algn="ctr"/>
                      <a:r>
                        <a:rPr lang="en-US" dirty="0"/>
                        <a:t>1/25 8a</a:t>
                      </a:r>
                    </a:p>
                  </a:txBody>
                  <a:tcPr anchor="ctr"/>
                </a:tc>
                <a:tc>
                  <a:txBody>
                    <a:bodyPr/>
                    <a:lstStyle/>
                    <a:p>
                      <a:pPr algn="ctr"/>
                      <a:r>
                        <a:rPr lang="en-US" dirty="0"/>
                        <a:t>YES</a:t>
                      </a:r>
                    </a:p>
                  </a:txBody>
                  <a:tcPr anchor="ctr"/>
                </a:tc>
                <a:tc>
                  <a:txBody>
                    <a:bodyPr/>
                    <a:lstStyle/>
                    <a:p>
                      <a:pPr algn="ctr"/>
                      <a:r>
                        <a:rPr lang="en-US" dirty="0"/>
                        <a:t>1/25</a:t>
                      </a:r>
                    </a:p>
                  </a:txBody>
                  <a:tcPr anchor="ctr"/>
                </a:tc>
                <a:tc>
                  <a:txBody>
                    <a:bodyPr/>
                    <a:lstStyle/>
                    <a:p>
                      <a:pPr algn="ctr"/>
                      <a:r>
                        <a:rPr lang="en-US" dirty="0"/>
                        <a:t>1/27 1p</a:t>
                      </a:r>
                    </a:p>
                  </a:txBody>
                  <a:tcPr anchor="ctr"/>
                </a:tc>
                <a:extLst>
                  <a:ext uri="{0D108BD9-81ED-4DB2-BD59-A6C34878D82A}">
                    <a16:rowId xmlns:a16="http://schemas.microsoft.com/office/drawing/2014/main" val="2001186467"/>
                  </a:ext>
                </a:extLst>
              </a:tr>
              <a:tr h="370840">
                <a:tc>
                  <a:txBody>
                    <a:bodyPr/>
                    <a:lstStyle/>
                    <a:p>
                      <a:pPr algn="ctr"/>
                      <a:r>
                        <a:rPr lang="en-US" dirty="0"/>
                        <a:t>4</a:t>
                      </a:r>
                    </a:p>
                  </a:txBody>
                  <a:tcPr anchor="ctr"/>
                </a:tc>
                <a:tc>
                  <a:txBody>
                    <a:bodyPr/>
                    <a:lstStyle/>
                    <a:p>
                      <a:pPr algn="ctr"/>
                      <a:r>
                        <a:rPr lang="en-US" dirty="0"/>
                        <a:t>1/27</a:t>
                      </a:r>
                    </a:p>
                  </a:txBody>
                  <a:tcPr anchor="ctr"/>
                </a:tc>
                <a:tc>
                  <a:txBody>
                    <a:bodyPr/>
                    <a:lstStyle/>
                    <a:p>
                      <a:pPr algn="ctr"/>
                      <a:r>
                        <a:rPr lang="en-US" dirty="0"/>
                        <a:t>2/1 8a</a:t>
                      </a:r>
                    </a:p>
                  </a:txBody>
                  <a:tcPr anchor="ctr"/>
                </a:tc>
                <a:tc>
                  <a:txBody>
                    <a:bodyPr/>
                    <a:lstStyle/>
                    <a:p>
                      <a:pPr algn="ctr"/>
                      <a:r>
                        <a:rPr lang="en-US" dirty="0"/>
                        <a:t>YES</a:t>
                      </a:r>
                    </a:p>
                  </a:txBody>
                  <a:tcPr anchor="ctr"/>
                </a:tc>
                <a:tc>
                  <a:txBody>
                    <a:bodyPr/>
                    <a:lstStyle/>
                    <a:p>
                      <a:pPr algn="ctr"/>
                      <a:r>
                        <a:rPr lang="en-US" dirty="0"/>
                        <a:t>2/1</a:t>
                      </a:r>
                    </a:p>
                  </a:txBody>
                  <a:tcPr anchor="ctr"/>
                </a:tc>
                <a:tc>
                  <a:txBody>
                    <a:bodyPr/>
                    <a:lstStyle/>
                    <a:p>
                      <a:pPr algn="ctr"/>
                      <a:r>
                        <a:rPr lang="en-US" dirty="0"/>
                        <a:t>2/3 1p</a:t>
                      </a:r>
                    </a:p>
                  </a:txBody>
                  <a:tcPr anchor="ctr"/>
                </a:tc>
                <a:extLst>
                  <a:ext uri="{0D108BD9-81ED-4DB2-BD59-A6C34878D82A}">
                    <a16:rowId xmlns:a16="http://schemas.microsoft.com/office/drawing/2014/main" val="198139197"/>
                  </a:ext>
                </a:extLst>
              </a:tr>
              <a:tr h="370840">
                <a:tc>
                  <a:txBody>
                    <a:bodyPr/>
                    <a:lstStyle/>
                    <a:p>
                      <a:pPr algn="ctr"/>
                      <a:r>
                        <a:rPr lang="en-US" dirty="0"/>
                        <a:t>5</a:t>
                      </a:r>
                    </a:p>
                  </a:txBody>
                  <a:tcPr anchor="ctr"/>
                </a:tc>
                <a:tc>
                  <a:txBody>
                    <a:bodyPr/>
                    <a:lstStyle/>
                    <a:p>
                      <a:pPr algn="ctr"/>
                      <a:r>
                        <a:rPr lang="en-US" dirty="0"/>
                        <a:t>2/3</a:t>
                      </a:r>
                    </a:p>
                  </a:txBody>
                  <a:tcPr anchor="ctr"/>
                </a:tc>
                <a:tc>
                  <a:txBody>
                    <a:bodyPr/>
                    <a:lstStyle/>
                    <a:p>
                      <a:pPr algn="ctr"/>
                      <a:r>
                        <a:rPr lang="en-US" dirty="0"/>
                        <a:t>2/8 8a</a:t>
                      </a:r>
                    </a:p>
                  </a:txBody>
                  <a:tcPr anchor="ctr"/>
                </a:tc>
                <a:tc>
                  <a:txBody>
                    <a:bodyPr/>
                    <a:lstStyle/>
                    <a:p>
                      <a:pPr algn="ctr"/>
                      <a:r>
                        <a:rPr lang="en-US" dirty="0"/>
                        <a:t>YES</a:t>
                      </a:r>
                    </a:p>
                  </a:txBody>
                  <a:tcPr anchor="ctr"/>
                </a:tc>
                <a:tc>
                  <a:txBody>
                    <a:bodyPr/>
                    <a:lstStyle/>
                    <a:p>
                      <a:pPr algn="ctr"/>
                      <a:r>
                        <a:rPr lang="en-US" dirty="0"/>
                        <a:t>2/8</a:t>
                      </a:r>
                    </a:p>
                  </a:txBody>
                  <a:tcPr anchor="ctr"/>
                </a:tc>
                <a:tc>
                  <a:txBody>
                    <a:bodyPr/>
                    <a:lstStyle/>
                    <a:p>
                      <a:pPr algn="ctr"/>
                      <a:r>
                        <a:rPr lang="en-US" dirty="0"/>
                        <a:t>2/10 1p</a:t>
                      </a:r>
                    </a:p>
                  </a:txBody>
                  <a:tcPr anchor="ctr"/>
                </a:tc>
                <a:extLst>
                  <a:ext uri="{0D108BD9-81ED-4DB2-BD59-A6C34878D82A}">
                    <a16:rowId xmlns:a16="http://schemas.microsoft.com/office/drawing/2014/main" val="4058358216"/>
                  </a:ext>
                </a:extLst>
              </a:tr>
              <a:tr h="370840">
                <a:tc>
                  <a:txBody>
                    <a:bodyPr/>
                    <a:lstStyle/>
                    <a:p>
                      <a:pPr algn="ctr"/>
                      <a:r>
                        <a:rPr lang="en-US" dirty="0"/>
                        <a:t>6</a:t>
                      </a:r>
                    </a:p>
                  </a:txBody>
                  <a:tcPr anchor="ctr"/>
                </a:tc>
                <a:tc>
                  <a:txBody>
                    <a:bodyPr/>
                    <a:lstStyle/>
                    <a:p>
                      <a:pPr algn="ctr"/>
                      <a:r>
                        <a:rPr lang="en-US" dirty="0"/>
                        <a:t>2/10</a:t>
                      </a:r>
                    </a:p>
                  </a:txBody>
                  <a:tcPr anchor="ctr"/>
                </a:tc>
                <a:tc>
                  <a:txBody>
                    <a:bodyPr/>
                    <a:lstStyle/>
                    <a:p>
                      <a:pPr algn="ctr"/>
                      <a:r>
                        <a:rPr lang="en-US" dirty="0"/>
                        <a:t>2/17 1p</a:t>
                      </a:r>
                    </a:p>
                  </a:txBody>
                  <a:tcPr anchor="ctr"/>
                </a:tc>
                <a:tc>
                  <a:txBody>
                    <a:bodyPr/>
                    <a:lstStyle/>
                    <a:p>
                      <a:pPr algn="ctr"/>
                      <a:r>
                        <a:rPr lang="en-US" dirty="0"/>
                        <a:t>NO</a:t>
                      </a:r>
                    </a:p>
                  </a:txBody>
                  <a:tcPr anchor="ctr"/>
                </a:tc>
                <a:tc>
                  <a:txBody>
                    <a:bodyPr/>
                    <a:lstStyle/>
                    <a:p>
                      <a:pPr algn="ctr"/>
                      <a:r>
                        <a:rPr lang="en-US" dirty="0"/>
                        <a:t>-</a:t>
                      </a:r>
                    </a:p>
                  </a:txBody>
                  <a:tcPr anchor="ctr"/>
                </a:tc>
                <a:tc>
                  <a:txBody>
                    <a:bodyPr/>
                    <a:lstStyle/>
                    <a:p>
                      <a:pPr algn="ctr"/>
                      <a:r>
                        <a:rPr lang="en-US" dirty="0"/>
                        <a:t>-</a:t>
                      </a:r>
                    </a:p>
                  </a:txBody>
                  <a:tcPr anchor="ctr"/>
                </a:tc>
                <a:extLst>
                  <a:ext uri="{0D108BD9-81ED-4DB2-BD59-A6C34878D82A}">
                    <a16:rowId xmlns:a16="http://schemas.microsoft.com/office/drawing/2014/main" val="971576186"/>
                  </a:ext>
                </a:extLst>
              </a:tr>
              <a:tr h="370840">
                <a:tc>
                  <a:txBody>
                    <a:bodyPr/>
                    <a:lstStyle/>
                    <a:p>
                      <a:pPr algn="ctr"/>
                      <a:r>
                        <a:rPr lang="en-US" dirty="0"/>
                        <a:t>7</a:t>
                      </a:r>
                    </a:p>
                  </a:txBody>
                  <a:tcPr anchor="ctr"/>
                </a:tc>
                <a:tc>
                  <a:txBody>
                    <a:bodyPr/>
                    <a:lstStyle/>
                    <a:p>
                      <a:pPr algn="ctr"/>
                      <a:r>
                        <a:rPr lang="en-US" dirty="0"/>
                        <a:t>2/17</a:t>
                      </a:r>
                    </a:p>
                  </a:txBody>
                  <a:tcPr anchor="ctr"/>
                </a:tc>
                <a:tc>
                  <a:txBody>
                    <a:bodyPr/>
                    <a:lstStyle/>
                    <a:p>
                      <a:pPr algn="ctr"/>
                      <a:r>
                        <a:rPr lang="en-US" dirty="0"/>
                        <a:t>2/24 1p</a:t>
                      </a:r>
                    </a:p>
                  </a:txBody>
                  <a:tcPr anchor="ctr"/>
                </a:tc>
                <a:tc>
                  <a:txBody>
                    <a:bodyPr/>
                    <a:lstStyle/>
                    <a:p>
                      <a:pPr algn="ctr"/>
                      <a:r>
                        <a:rPr lang="en-US" dirty="0"/>
                        <a:t>NO</a:t>
                      </a:r>
                    </a:p>
                  </a:txBody>
                  <a:tcPr anchor="ctr"/>
                </a:tc>
                <a:tc>
                  <a:txBody>
                    <a:bodyPr/>
                    <a:lstStyle/>
                    <a:p>
                      <a:pPr algn="ctr"/>
                      <a:r>
                        <a:rPr lang="en-US" dirty="0"/>
                        <a:t>-</a:t>
                      </a:r>
                    </a:p>
                  </a:txBody>
                  <a:tcPr anchor="ctr"/>
                </a:tc>
                <a:tc>
                  <a:txBody>
                    <a:bodyPr/>
                    <a:lstStyle/>
                    <a:p>
                      <a:pPr algn="ctr"/>
                      <a:r>
                        <a:rPr lang="en-US" dirty="0"/>
                        <a:t>-</a:t>
                      </a:r>
                    </a:p>
                  </a:txBody>
                  <a:tcPr anchor="ctr"/>
                </a:tc>
                <a:extLst>
                  <a:ext uri="{0D108BD9-81ED-4DB2-BD59-A6C34878D82A}">
                    <a16:rowId xmlns:a16="http://schemas.microsoft.com/office/drawing/2014/main" val="1184653388"/>
                  </a:ext>
                </a:extLst>
              </a:tr>
              <a:tr h="370840">
                <a:tc>
                  <a:txBody>
                    <a:bodyPr/>
                    <a:lstStyle/>
                    <a:p>
                      <a:pPr algn="ctr"/>
                      <a:r>
                        <a:rPr lang="en-US" dirty="0"/>
                        <a:t>8</a:t>
                      </a:r>
                    </a:p>
                  </a:txBody>
                  <a:tcPr anchor="ctr"/>
                </a:tc>
                <a:tc>
                  <a:txBody>
                    <a:bodyPr/>
                    <a:lstStyle/>
                    <a:p>
                      <a:pPr algn="ctr"/>
                      <a:r>
                        <a:rPr lang="en-US" dirty="0"/>
                        <a:t>2/24</a:t>
                      </a:r>
                    </a:p>
                  </a:txBody>
                  <a:tcPr anchor="ctr"/>
                </a:tc>
                <a:tc>
                  <a:txBody>
                    <a:bodyPr/>
                    <a:lstStyle/>
                    <a:p>
                      <a:pPr algn="ctr"/>
                      <a:r>
                        <a:rPr lang="en-US" dirty="0"/>
                        <a:t>3/1 8a</a:t>
                      </a:r>
                    </a:p>
                  </a:txBody>
                  <a:tcPr anchor="ctr"/>
                </a:tc>
                <a:tc>
                  <a:txBody>
                    <a:bodyPr/>
                    <a:lstStyle/>
                    <a:p>
                      <a:pPr algn="ctr"/>
                      <a:r>
                        <a:rPr lang="en-US" dirty="0"/>
                        <a:t>YES</a:t>
                      </a:r>
                    </a:p>
                  </a:txBody>
                  <a:tcPr anchor="ctr"/>
                </a:tc>
                <a:tc>
                  <a:txBody>
                    <a:bodyPr/>
                    <a:lstStyle/>
                    <a:p>
                      <a:pPr algn="ctr"/>
                      <a:r>
                        <a:rPr lang="en-US" dirty="0"/>
                        <a:t>3/1</a:t>
                      </a:r>
                    </a:p>
                  </a:txBody>
                  <a:tcPr anchor="ctr"/>
                </a:tc>
                <a:tc>
                  <a:txBody>
                    <a:bodyPr/>
                    <a:lstStyle/>
                    <a:p>
                      <a:pPr algn="ctr"/>
                      <a:r>
                        <a:rPr lang="en-US" dirty="0"/>
                        <a:t>3/3 1p</a:t>
                      </a:r>
                    </a:p>
                  </a:txBody>
                  <a:tcPr anchor="ctr"/>
                </a:tc>
                <a:extLst>
                  <a:ext uri="{0D108BD9-81ED-4DB2-BD59-A6C34878D82A}">
                    <a16:rowId xmlns:a16="http://schemas.microsoft.com/office/drawing/2014/main" val="3011724471"/>
                  </a:ext>
                </a:extLst>
              </a:tr>
              <a:tr h="370840">
                <a:tc>
                  <a:txBody>
                    <a:bodyPr/>
                    <a:lstStyle/>
                    <a:p>
                      <a:pPr algn="ctr"/>
                      <a:r>
                        <a:rPr lang="en-US" dirty="0"/>
                        <a:t>9</a:t>
                      </a:r>
                    </a:p>
                  </a:txBody>
                  <a:tcPr anchor="ctr"/>
                </a:tc>
                <a:tc>
                  <a:txBody>
                    <a:bodyPr/>
                    <a:lstStyle/>
                    <a:p>
                      <a:pPr algn="ctr"/>
                      <a:r>
                        <a:rPr lang="en-US" dirty="0"/>
                        <a:t>3/3</a:t>
                      </a:r>
                    </a:p>
                  </a:txBody>
                  <a:tcPr anchor="ctr"/>
                </a:tc>
                <a:tc>
                  <a:txBody>
                    <a:bodyPr/>
                    <a:lstStyle/>
                    <a:p>
                      <a:pPr algn="ctr"/>
                      <a:r>
                        <a:rPr lang="en-US" dirty="0"/>
                        <a:t>3/10 1p</a:t>
                      </a:r>
                    </a:p>
                  </a:txBody>
                  <a:tcPr anchor="ctr"/>
                </a:tc>
                <a:tc>
                  <a:txBody>
                    <a:bodyPr/>
                    <a:lstStyle/>
                    <a:p>
                      <a:pPr algn="ctr"/>
                      <a:r>
                        <a:rPr lang="en-US" dirty="0"/>
                        <a:t>YES</a:t>
                      </a:r>
                    </a:p>
                  </a:txBody>
                  <a:tcPr anchor="ctr"/>
                </a:tc>
                <a:tc>
                  <a:txBody>
                    <a:bodyPr/>
                    <a:lstStyle/>
                    <a:p>
                      <a:pPr algn="ctr"/>
                      <a:r>
                        <a:rPr lang="en-US" dirty="0"/>
                        <a:t>3/10 (Assignment 10)</a:t>
                      </a:r>
                    </a:p>
                  </a:txBody>
                  <a:tcPr anchor="ctr"/>
                </a:tc>
                <a:tc>
                  <a:txBody>
                    <a:bodyPr/>
                    <a:lstStyle/>
                    <a:p>
                      <a:pPr algn="ctr"/>
                      <a:r>
                        <a:rPr lang="en-US" dirty="0"/>
                        <a:t>3/17</a:t>
                      </a:r>
                    </a:p>
                  </a:txBody>
                  <a:tcPr anchor="ctr"/>
                </a:tc>
                <a:extLst>
                  <a:ext uri="{0D108BD9-81ED-4DB2-BD59-A6C34878D82A}">
                    <a16:rowId xmlns:a16="http://schemas.microsoft.com/office/drawing/2014/main" val="1941673615"/>
                  </a:ext>
                </a:extLst>
              </a:tr>
              <a:tr h="370840">
                <a:tc>
                  <a:txBody>
                    <a:bodyPr/>
                    <a:lstStyle/>
                    <a:p>
                      <a:pPr algn="ctr"/>
                      <a:r>
                        <a:rPr lang="en-US" dirty="0"/>
                        <a:t>10</a:t>
                      </a:r>
                    </a:p>
                  </a:txBody>
                  <a:tcPr anchor="ctr"/>
                </a:tc>
                <a:tc>
                  <a:txBody>
                    <a:bodyPr/>
                    <a:lstStyle/>
                    <a:p>
                      <a:pPr algn="ctr"/>
                      <a:r>
                        <a:rPr lang="en-US" dirty="0"/>
                        <a:t>3/10</a:t>
                      </a:r>
                    </a:p>
                  </a:txBody>
                  <a:tcPr anchor="ctr"/>
                </a:tc>
                <a:tc>
                  <a:txBody>
                    <a:bodyPr/>
                    <a:lstStyle/>
                    <a:p>
                      <a:pPr algn="ctr"/>
                      <a:r>
                        <a:rPr lang="en-US" dirty="0"/>
                        <a:t>3/17 1p</a:t>
                      </a:r>
                    </a:p>
                  </a:txBody>
                  <a:tcPr anchor="ctr"/>
                </a:tc>
                <a:tc>
                  <a:txBody>
                    <a:bodyPr/>
                    <a:lstStyle/>
                    <a:p>
                      <a:pPr algn="ctr"/>
                      <a:r>
                        <a:rPr lang="en-US" dirty="0"/>
                        <a:t>NO</a:t>
                      </a:r>
                    </a:p>
                  </a:txBody>
                  <a:tcPr anchor="ctr"/>
                </a:tc>
                <a:tc>
                  <a:txBody>
                    <a:bodyPr/>
                    <a:lstStyle/>
                    <a:p>
                      <a:pPr algn="ctr"/>
                      <a:r>
                        <a:rPr lang="en-US" dirty="0"/>
                        <a:t>-</a:t>
                      </a:r>
                    </a:p>
                  </a:txBody>
                  <a:tcPr anchor="ctr"/>
                </a:tc>
                <a:tc>
                  <a:txBody>
                    <a:bodyPr/>
                    <a:lstStyle/>
                    <a:p>
                      <a:pPr algn="ctr"/>
                      <a:r>
                        <a:rPr lang="en-US" dirty="0"/>
                        <a:t>-</a:t>
                      </a:r>
                    </a:p>
                  </a:txBody>
                  <a:tcPr anchor="ctr"/>
                </a:tc>
                <a:extLst>
                  <a:ext uri="{0D108BD9-81ED-4DB2-BD59-A6C34878D82A}">
                    <a16:rowId xmlns:a16="http://schemas.microsoft.com/office/drawing/2014/main" val="164949183"/>
                  </a:ext>
                </a:extLst>
              </a:tr>
            </a:tbl>
          </a:graphicData>
        </a:graphic>
      </p:graphicFrame>
      <p:sp>
        <p:nvSpPr>
          <p:cNvPr id="5" name="TextBox 4">
            <a:extLst>
              <a:ext uri="{FF2B5EF4-FFF2-40B4-BE49-F238E27FC236}">
                <a16:creationId xmlns:a16="http://schemas.microsoft.com/office/drawing/2014/main" id="{11B120DC-720F-EE42-8EA5-4C20D2774B11}"/>
              </a:ext>
            </a:extLst>
          </p:cNvPr>
          <p:cNvSpPr txBox="1"/>
          <p:nvPr/>
        </p:nvSpPr>
        <p:spPr>
          <a:xfrm>
            <a:off x="0" y="5902312"/>
            <a:ext cx="9144000" cy="830997"/>
          </a:xfrm>
          <a:prstGeom prst="rect">
            <a:avLst/>
          </a:prstGeom>
          <a:noFill/>
        </p:spPr>
        <p:txBody>
          <a:bodyPr wrap="square" rtlCol="0">
            <a:spAutoFit/>
          </a:bodyPr>
          <a:lstStyle/>
          <a:p>
            <a:r>
              <a:rPr lang="en-US" sz="1600" dirty="0"/>
              <a:t>On peer review weeks (except #9), you will be emailed your classmate’s document on Monday to read prior to class on Wednesday. Be prepared to discuss your feedback in class on Wednesday. We encourage you to provide comments to your classmate using track changes, but this will not be tracked or graded. </a:t>
            </a:r>
          </a:p>
        </p:txBody>
      </p:sp>
    </p:spTree>
    <p:extLst>
      <p:ext uri="{BB962C8B-B14F-4D97-AF65-F5344CB8AC3E}">
        <p14:creationId xmlns:p14="http://schemas.microsoft.com/office/powerpoint/2010/main" val="2707222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B5F9C-08DC-7D4A-AF75-A21FC85BC6DC}"/>
              </a:ext>
            </a:extLst>
          </p:cNvPr>
          <p:cNvSpPr>
            <a:spLocks noGrp="1"/>
          </p:cNvSpPr>
          <p:nvPr>
            <p:ph type="title"/>
          </p:nvPr>
        </p:nvSpPr>
        <p:spPr/>
        <p:txBody>
          <a:bodyPr/>
          <a:lstStyle/>
          <a:p>
            <a:r>
              <a:rPr lang="en-US" b="1" dirty="0"/>
              <a:t>Assignment 2</a:t>
            </a:r>
            <a:r>
              <a:rPr lang="en-US" dirty="0"/>
              <a:t> </a:t>
            </a:r>
            <a:r>
              <a:rPr lang="en-US" b="1" dirty="0"/>
              <a:t>due 1 pm 1/20</a:t>
            </a:r>
            <a:endParaRPr lang="en-US" dirty="0"/>
          </a:p>
        </p:txBody>
      </p:sp>
      <p:sp>
        <p:nvSpPr>
          <p:cNvPr id="3" name="Content Placeholder 2">
            <a:extLst>
              <a:ext uri="{FF2B5EF4-FFF2-40B4-BE49-F238E27FC236}">
                <a16:creationId xmlns:a16="http://schemas.microsoft.com/office/drawing/2014/main" id="{F5EDF17E-A486-C84D-AEBA-5CFC3AED5805}"/>
              </a:ext>
            </a:extLst>
          </p:cNvPr>
          <p:cNvSpPr>
            <a:spLocks noGrp="1"/>
          </p:cNvSpPr>
          <p:nvPr>
            <p:ph idx="1"/>
          </p:nvPr>
        </p:nvSpPr>
        <p:spPr/>
        <p:txBody>
          <a:bodyPr>
            <a:noAutofit/>
          </a:bodyPr>
          <a:lstStyle/>
          <a:p>
            <a:pPr lvl="0"/>
            <a:r>
              <a:rPr lang="en-US" sz="1800" dirty="0"/>
              <a:t>Start to outline your Training (F) / Career (K) Goals. In a sentence or two each, what are your overall training goals (for F writers) or long-term and short-term career development goals (for K writers)? Under each goal statement, write out a few bullet points for: a) what you have done in the past that supports your ability to achieve that goal and b) what you need to do/learn to achieve your goal (e.g., coursework, seminars, workshops, research experience, etc.)</a:t>
            </a:r>
          </a:p>
          <a:p>
            <a:pPr lvl="0"/>
            <a:r>
              <a:rPr lang="en-US" sz="1800" dirty="0"/>
              <a:t>Make an appointment with your most likely lead mentor (“sponsor”) to review your aims within the next 3 weeks. The meeting or review should be completed before 2/3/2021. Submit the name of the person and the scheduled meeting date.</a:t>
            </a:r>
            <a:endParaRPr lang="en-US" sz="1800" b="1" dirty="0"/>
          </a:p>
          <a:p>
            <a:pPr marL="0" indent="0">
              <a:buNone/>
            </a:pPr>
            <a:r>
              <a:rPr lang="en-US" sz="1800" b="1" dirty="0"/>
              <a:t>Reading to be completed prior to next class on 1/20</a:t>
            </a:r>
            <a:r>
              <a:rPr lang="en-US" sz="1800" dirty="0"/>
              <a:t>: Read 2 examples of successful training grant applications. </a:t>
            </a:r>
          </a:p>
          <a:p>
            <a:pPr marL="0" indent="0">
              <a:buNone/>
            </a:pPr>
            <a:r>
              <a:rPr lang="en-US" sz="1800" dirty="0"/>
              <a:t>You will be assigned one grant’s Specific Aims to present to the group next week. In ~5 minutes (orally, no slides), what is the grant about? What research question do they propose to answer and how do they plan to do so? What strengths and limitations do you see? Use the checklist from Lecture 1 to organize your thoughts.</a:t>
            </a:r>
          </a:p>
          <a:p>
            <a:pPr lvl="0"/>
            <a:endParaRPr lang="en-US" sz="1800" dirty="0"/>
          </a:p>
          <a:p>
            <a:endParaRPr lang="en-US" sz="1800" dirty="0"/>
          </a:p>
        </p:txBody>
      </p:sp>
    </p:spTree>
    <p:extLst>
      <p:ext uri="{BB962C8B-B14F-4D97-AF65-F5344CB8AC3E}">
        <p14:creationId xmlns:p14="http://schemas.microsoft.com/office/powerpoint/2010/main" val="468197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Checklist of Specific Aims for F/K’s</a:t>
            </a:r>
          </a:p>
        </p:txBody>
      </p:sp>
      <p:sp>
        <p:nvSpPr>
          <p:cNvPr id="3" name="Content Placeholder 2"/>
          <p:cNvSpPr>
            <a:spLocks noGrp="1"/>
          </p:cNvSpPr>
          <p:nvPr>
            <p:ph idx="1"/>
          </p:nvPr>
        </p:nvSpPr>
        <p:spPr>
          <a:xfrm>
            <a:off x="342900" y="1676400"/>
            <a:ext cx="8458200" cy="4525963"/>
          </a:xfrm>
        </p:spPr>
        <p:txBody>
          <a:bodyPr>
            <a:normAutofit/>
          </a:bodyPr>
          <a:lstStyle/>
          <a:p>
            <a:pPr>
              <a:buFont typeface="Wingdings" charset="2"/>
              <a:buChar char="q"/>
            </a:pPr>
            <a:r>
              <a:rPr lang="en-US" sz="2400" dirty="0"/>
              <a:t>Attention grabbing opening sentence</a:t>
            </a:r>
          </a:p>
          <a:p>
            <a:pPr>
              <a:buFont typeface="Wingdings" charset="2"/>
              <a:buChar char="q"/>
            </a:pPr>
            <a:r>
              <a:rPr lang="en-US" sz="2400" i="1" dirty="0"/>
              <a:t>Briefly</a:t>
            </a:r>
            <a:r>
              <a:rPr lang="en-US" sz="2400" dirty="0"/>
              <a:t> summarize current knowledge</a:t>
            </a:r>
          </a:p>
          <a:p>
            <a:pPr>
              <a:buFont typeface="Wingdings" charset="2"/>
              <a:buChar char="q"/>
            </a:pPr>
            <a:r>
              <a:rPr lang="en-US" sz="2400" dirty="0"/>
              <a:t>Explicitly state gap in knowledge/unmet need</a:t>
            </a:r>
          </a:p>
          <a:p>
            <a:pPr>
              <a:buFont typeface="Wingdings" charset="2"/>
              <a:buChar char="q"/>
            </a:pPr>
            <a:r>
              <a:rPr lang="en-US" sz="2400" dirty="0"/>
              <a:t>Long-term goal</a:t>
            </a:r>
          </a:p>
          <a:p>
            <a:pPr>
              <a:buFont typeface="Wingdings" charset="2"/>
              <a:buChar char="q"/>
            </a:pPr>
            <a:r>
              <a:rPr lang="en-US" sz="2400" dirty="0"/>
              <a:t>Objectives of the application [research &amp; training for F/K grants]</a:t>
            </a:r>
          </a:p>
          <a:p>
            <a:pPr>
              <a:buFont typeface="Wingdings" charset="2"/>
              <a:buChar char="q"/>
            </a:pPr>
            <a:r>
              <a:rPr lang="en-US" sz="2400" dirty="0"/>
              <a:t>Central hypothesis / rationale</a:t>
            </a:r>
          </a:p>
          <a:p>
            <a:pPr>
              <a:buFont typeface="Wingdings" charset="2"/>
              <a:buChar char="q"/>
            </a:pPr>
            <a:r>
              <a:rPr lang="en-US" sz="2400" dirty="0"/>
              <a:t>Aims</a:t>
            </a:r>
          </a:p>
          <a:p>
            <a:pPr>
              <a:buFont typeface="Wingdings" charset="2"/>
              <a:buChar char="q"/>
            </a:pPr>
            <a:r>
              <a:rPr lang="en-US" sz="2400" dirty="0"/>
              <a:t>Payoff</a:t>
            </a:r>
          </a:p>
          <a:p>
            <a:pPr lvl="1">
              <a:buFont typeface="Wingdings" charset="2"/>
              <a:buChar char="q"/>
            </a:pPr>
            <a:r>
              <a:rPr lang="en-US" sz="2400" dirty="0"/>
              <a:t>Expected outcomes</a:t>
            </a:r>
          </a:p>
          <a:p>
            <a:pPr lvl="1">
              <a:buFont typeface="Wingdings" charset="2"/>
              <a:buChar char="q"/>
            </a:pPr>
            <a:r>
              <a:rPr lang="en-US" sz="2400" dirty="0"/>
              <a:t>Generality regarding positive impact</a:t>
            </a:r>
          </a:p>
          <a:p>
            <a:pPr marL="0" indent="0">
              <a:buNone/>
            </a:pPr>
            <a:endParaRPr lang="en-US" sz="2400" dirty="0"/>
          </a:p>
        </p:txBody>
      </p:sp>
    </p:spTree>
    <p:extLst>
      <p:ext uri="{BB962C8B-B14F-4D97-AF65-F5344CB8AC3E}">
        <p14:creationId xmlns:p14="http://schemas.microsoft.com/office/powerpoint/2010/main" val="3927141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02847-DA86-5546-9A29-060184D27113}"/>
              </a:ext>
            </a:extLst>
          </p:cNvPr>
          <p:cNvSpPr>
            <a:spLocks noGrp="1"/>
          </p:cNvSpPr>
          <p:nvPr>
            <p:ph type="title"/>
          </p:nvPr>
        </p:nvSpPr>
        <p:spPr>
          <a:xfrm>
            <a:off x="277586" y="365126"/>
            <a:ext cx="8588828" cy="1325563"/>
          </a:xfrm>
        </p:spPr>
        <p:txBody>
          <a:bodyPr/>
          <a:lstStyle/>
          <a:p>
            <a:pPr algn="ctr"/>
            <a:r>
              <a:rPr lang="en-US" dirty="0"/>
              <a:t>Specific Aims to present on 1/20</a:t>
            </a:r>
          </a:p>
        </p:txBody>
      </p:sp>
      <p:graphicFrame>
        <p:nvGraphicFramePr>
          <p:cNvPr id="4" name="Table 4">
            <a:extLst>
              <a:ext uri="{FF2B5EF4-FFF2-40B4-BE49-F238E27FC236}">
                <a16:creationId xmlns:a16="http://schemas.microsoft.com/office/drawing/2014/main" id="{794FA514-D73F-0C4C-B88E-1B334C52BD08}"/>
              </a:ext>
            </a:extLst>
          </p:cNvPr>
          <p:cNvGraphicFramePr>
            <a:graphicFrameLocks noGrp="1"/>
          </p:cNvGraphicFramePr>
          <p:nvPr>
            <p:ph idx="1"/>
            <p:extLst>
              <p:ext uri="{D42A27DB-BD31-4B8C-83A1-F6EECF244321}">
                <p14:modId xmlns:p14="http://schemas.microsoft.com/office/powerpoint/2010/main" val="213132081"/>
              </p:ext>
            </p:extLst>
          </p:nvPr>
        </p:nvGraphicFramePr>
        <p:xfrm>
          <a:off x="379340" y="1510579"/>
          <a:ext cx="8487074" cy="4546600"/>
        </p:xfrm>
        <a:graphic>
          <a:graphicData uri="http://schemas.openxmlformats.org/drawingml/2006/table">
            <a:tbl>
              <a:tblPr firstRow="1" bandRow="1">
                <a:tableStyleId>{3B4B98B0-60AC-42C2-AFA5-B58CD77FA1E5}</a:tableStyleId>
              </a:tblPr>
              <a:tblGrid>
                <a:gridCol w="1631142">
                  <a:extLst>
                    <a:ext uri="{9D8B030D-6E8A-4147-A177-3AD203B41FA5}">
                      <a16:colId xmlns:a16="http://schemas.microsoft.com/office/drawing/2014/main" val="3794044738"/>
                    </a:ext>
                  </a:extLst>
                </a:gridCol>
                <a:gridCol w="3406645">
                  <a:extLst>
                    <a:ext uri="{9D8B030D-6E8A-4147-A177-3AD203B41FA5}">
                      <a16:colId xmlns:a16="http://schemas.microsoft.com/office/drawing/2014/main" val="2454152799"/>
                    </a:ext>
                  </a:extLst>
                </a:gridCol>
                <a:gridCol w="3449287">
                  <a:extLst>
                    <a:ext uri="{9D8B030D-6E8A-4147-A177-3AD203B41FA5}">
                      <a16:colId xmlns:a16="http://schemas.microsoft.com/office/drawing/2014/main" val="4070907149"/>
                    </a:ext>
                  </a:extLst>
                </a:gridCol>
              </a:tblGrid>
              <a:tr h="370840">
                <a:tc>
                  <a:txBody>
                    <a:bodyPr/>
                    <a:lstStyle/>
                    <a:p>
                      <a:pPr algn="ctr"/>
                      <a:r>
                        <a:rPr lang="en-US" sz="1400" dirty="0">
                          <a:latin typeface="Helvetica Neue" panose="02000503000000020004" pitchFamily="2" charset="0"/>
                          <a:ea typeface="Helvetica Neue" panose="02000503000000020004" pitchFamily="2" charset="0"/>
                          <a:cs typeface="Helvetica Neue" panose="02000503000000020004" pitchFamily="2" charset="0"/>
                        </a:rPr>
                        <a:t>Name</a:t>
                      </a:r>
                    </a:p>
                  </a:txBody>
                  <a:tcPr/>
                </a:tc>
                <a:tc>
                  <a:txBody>
                    <a:bodyPr/>
                    <a:lstStyle/>
                    <a:p>
                      <a:pPr algn="ctr"/>
                      <a:r>
                        <a:rPr lang="en-US" sz="1400" dirty="0">
                          <a:latin typeface="Helvetica Neue" panose="02000503000000020004" pitchFamily="2" charset="0"/>
                          <a:ea typeface="Helvetica Neue" panose="02000503000000020004" pitchFamily="2" charset="0"/>
                          <a:cs typeface="Helvetica Neue" panose="02000503000000020004" pitchFamily="2" charset="0"/>
                        </a:rPr>
                        <a:t>Assigned Grant Title</a:t>
                      </a:r>
                    </a:p>
                  </a:txBody>
                  <a:tcPr/>
                </a:tc>
                <a:tc>
                  <a:txBody>
                    <a:bodyPr/>
                    <a:lstStyle/>
                    <a:p>
                      <a:pPr algn="ctr"/>
                      <a:r>
                        <a:rPr lang="en-US" sz="1400" dirty="0">
                          <a:latin typeface="Helvetica Neue" panose="02000503000000020004" pitchFamily="2" charset="0"/>
                          <a:ea typeface="Helvetica Neue" panose="02000503000000020004" pitchFamily="2" charset="0"/>
                          <a:cs typeface="Helvetica Neue" panose="02000503000000020004" pitchFamily="2" charset="0"/>
                        </a:rPr>
                        <a:t>Location</a:t>
                      </a:r>
                    </a:p>
                  </a:txBody>
                  <a:tcPr/>
                </a:tc>
                <a:extLst>
                  <a:ext uri="{0D108BD9-81ED-4DB2-BD59-A6C34878D82A}">
                    <a16:rowId xmlns:a16="http://schemas.microsoft.com/office/drawing/2014/main" val="534822494"/>
                  </a:ext>
                </a:extLst>
              </a:tr>
              <a:tr h="370840">
                <a:tc>
                  <a:txBody>
                    <a:bodyPr/>
                    <a:lstStyle/>
                    <a:p>
                      <a:pPr algn="l" fontAlgn="b"/>
                      <a:r>
                        <a:rPr lang="en-US" sz="14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Kaul </a:t>
                      </a:r>
                      <a:r>
                        <a:rPr lang="en-US" sz="1400" b="0" i="0" u="none" strike="noStrike" dirty="0" err="1">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Bhavika</a:t>
                      </a:r>
                      <a:endParaRPr lang="en-US" sz="14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0" anchor="b"/>
                </a:tc>
                <a:tc>
                  <a:txBody>
                    <a:bodyPr/>
                    <a:lstStyle/>
                    <a:p>
                      <a:r>
                        <a:rPr lang="en-US" sz="1400" b="0" i="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Improving Metabolic Screening in Diverse Severely Mentally Ill Populations</a:t>
                      </a:r>
                      <a:endParaRPr lang="en-US" sz="1400" b="0" dirty="0">
                        <a:latin typeface="Helvetica Neue" panose="02000503000000020004" pitchFamily="2" charset="0"/>
                        <a:ea typeface="Helvetica Neue" panose="02000503000000020004" pitchFamily="2" charset="0"/>
                        <a:cs typeface="Helvetica Neue" panose="02000503000000020004" pitchFamily="2" charset="0"/>
                      </a:endParaRPr>
                    </a:p>
                  </a:txBody>
                  <a:tcPr/>
                </a:tc>
                <a:tc>
                  <a:txBody>
                    <a:bodyPr/>
                    <a:lstStyle/>
                    <a:p>
                      <a:r>
                        <a:rPr lang="en-US" sz="1400" b="0" dirty="0">
                          <a:latin typeface="Helvetica Neue" panose="02000503000000020004" pitchFamily="2" charset="0"/>
                          <a:ea typeface="Helvetica Neue" panose="02000503000000020004" pitchFamily="2" charset="0"/>
                          <a:cs typeface="Helvetica Neue" panose="02000503000000020004" pitchFamily="2" charset="0"/>
                        </a:rPr>
                        <a:t>https://</a:t>
                      </a:r>
                      <a:r>
                        <a:rPr lang="en-US" sz="1400" b="0" dirty="0" err="1">
                          <a:latin typeface="Helvetica Neue" panose="02000503000000020004" pitchFamily="2" charset="0"/>
                          <a:ea typeface="Helvetica Neue" panose="02000503000000020004" pitchFamily="2" charset="0"/>
                          <a:cs typeface="Helvetica Neue" panose="02000503000000020004" pitchFamily="2" charset="0"/>
                        </a:rPr>
                        <a:t>guides.ucsf.edu</a:t>
                      </a:r>
                      <a:r>
                        <a:rPr lang="en-US" sz="1400" b="0" dirty="0">
                          <a:latin typeface="Helvetica Neue" panose="02000503000000020004" pitchFamily="2" charset="0"/>
                          <a:ea typeface="Helvetica Neue" panose="02000503000000020004" pitchFamily="2" charset="0"/>
                          <a:cs typeface="Helvetica Neue" panose="02000503000000020004" pitchFamily="2" charset="0"/>
                        </a:rPr>
                        <a:t>/</a:t>
                      </a:r>
                      <a:r>
                        <a:rPr lang="en-US" sz="1400" b="0" dirty="0" err="1">
                          <a:latin typeface="Helvetica Neue" panose="02000503000000020004" pitchFamily="2" charset="0"/>
                          <a:ea typeface="Helvetica Neue" panose="02000503000000020004" pitchFamily="2" charset="0"/>
                          <a:cs typeface="Helvetica Neue" panose="02000503000000020004" pitchFamily="2" charset="0"/>
                        </a:rPr>
                        <a:t>rdo</a:t>
                      </a:r>
                      <a:r>
                        <a:rPr lang="en-US" sz="1400" b="0" dirty="0">
                          <a:latin typeface="Helvetica Neue" panose="02000503000000020004" pitchFamily="2" charset="0"/>
                          <a:ea typeface="Helvetica Neue" panose="02000503000000020004" pitchFamily="2" charset="0"/>
                          <a:cs typeface="Helvetica Neue" panose="02000503000000020004" pitchFamily="2" charset="0"/>
                        </a:rPr>
                        <a:t>/career</a:t>
                      </a:r>
                    </a:p>
                  </a:txBody>
                  <a:tcPr/>
                </a:tc>
                <a:extLst>
                  <a:ext uri="{0D108BD9-81ED-4DB2-BD59-A6C34878D82A}">
                    <a16:rowId xmlns:a16="http://schemas.microsoft.com/office/drawing/2014/main" val="1775498069"/>
                  </a:ext>
                </a:extLst>
              </a:tr>
              <a:tr h="370840">
                <a:tc>
                  <a:txBody>
                    <a:bodyPr/>
                    <a:lstStyle/>
                    <a:p>
                      <a:pPr algn="l" fontAlgn="b"/>
                      <a:r>
                        <a:rPr lang="en-US" sz="14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Marie-Coralie Cornet</a:t>
                      </a:r>
                    </a:p>
                  </a:txBody>
                  <a:tcPr marL="9525" marR="9525" marT="9525" marB="0" anchor="b"/>
                </a:tc>
                <a:tc>
                  <a:txBody>
                    <a:bodyPr/>
                    <a:lstStyle/>
                    <a:p>
                      <a:r>
                        <a:rPr lang="en-US" sz="1400" b="0" i="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Understanding and Preventing Pediatric Asthma Readmissions</a:t>
                      </a:r>
                      <a:endParaRPr lang="en-US" sz="1400" b="0" dirty="0">
                        <a:latin typeface="Helvetica Neue" panose="02000503000000020004" pitchFamily="2" charset="0"/>
                        <a:ea typeface="Helvetica Neue" panose="02000503000000020004" pitchFamily="2" charset="0"/>
                        <a:cs typeface="Helvetica Neue" panose="02000503000000020004" pitchFamily="2" charset="0"/>
                      </a:endParaRPr>
                    </a:p>
                  </a:txBody>
                  <a:tcPr/>
                </a:tc>
                <a:tc>
                  <a:txBody>
                    <a:bodyPr/>
                    <a:lstStyle/>
                    <a:p>
                      <a:r>
                        <a:rPr lang="en-US" sz="1400" b="0" dirty="0">
                          <a:latin typeface="Helvetica Neue" panose="02000503000000020004" pitchFamily="2" charset="0"/>
                          <a:ea typeface="Helvetica Neue" panose="02000503000000020004" pitchFamily="2" charset="0"/>
                          <a:cs typeface="Helvetica Neue" panose="02000503000000020004" pitchFamily="2" charset="0"/>
                        </a:rPr>
                        <a:t>https://</a:t>
                      </a:r>
                      <a:r>
                        <a:rPr lang="en-US" sz="1400" b="0" dirty="0" err="1">
                          <a:latin typeface="Helvetica Neue" panose="02000503000000020004" pitchFamily="2" charset="0"/>
                          <a:ea typeface="Helvetica Neue" panose="02000503000000020004" pitchFamily="2" charset="0"/>
                          <a:cs typeface="Helvetica Neue" panose="02000503000000020004" pitchFamily="2" charset="0"/>
                        </a:rPr>
                        <a:t>guides.ucsf.edu</a:t>
                      </a:r>
                      <a:r>
                        <a:rPr lang="en-US" sz="1400" b="0" dirty="0">
                          <a:latin typeface="Helvetica Neue" panose="02000503000000020004" pitchFamily="2" charset="0"/>
                          <a:ea typeface="Helvetica Neue" panose="02000503000000020004" pitchFamily="2" charset="0"/>
                          <a:cs typeface="Helvetica Neue" panose="02000503000000020004" pitchFamily="2" charset="0"/>
                        </a:rPr>
                        <a:t>/</a:t>
                      </a:r>
                      <a:r>
                        <a:rPr lang="en-US" sz="1400" b="0" dirty="0" err="1">
                          <a:latin typeface="Helvetica Neue" panose="02000503000000020004" pitchFamily="2" charset="0"/>
                          <a:ea typeface="Helvetica Neue" panose="02000503000000020004" pitchFamily="2" charset="0"/>
                          <a:cs typeface="Helvetica Neue" panose="02000503000000020004" pitchFamily="2" charset="0"/>
                        </a:rPr>
                        <a:t>rdo</a:t>
                      </a:r>
                      <a:r>
                        <a:rPr lang="en-US" sz="1400" b="0" dirty="0">
                          <a:latin typeface="Helvetica Neue" panose="02000503000000020004" pitchFamily="2" charset="0"/>
                          <a:ea typeface="Helvetica Neue" panose="02000503000000020004" pitchFamily="2" charset="0"/>
                          <a:cs typeface="Helvetica Neue" panose="02000503000000020004" pitchFamily="2" charset="0"/>
                        </a:rPr>
                        <a:t>/career</a:t>
                      </a:r>
                    </a:p>
                  </a:txBody>
                  <a:tcPr/>
                </a:tc>
                <a:extLst>
                  <a:ext uri="{0D108BD9-81ED-4DB2-BD59-A6C34878D82A}">
                    <a16:rowId xmlns:a16="http://schemas.microsoft.com/office/drawing/2014/main" val="3689419633"/>
                  </a:ext>
                </a:extLst>
              </a:tr>
              <a:tr h="370840">
                <a:tc>
                  <a:txBody>
                    <a:bodyPr/>
                    <a:lstStyle/>
                    <a:p>
                      <a:pPr algn="l" fontAlgn="b"/>
                      <a:r>
                        <a:rPr lang="en-US" sz="14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Shelley </a:t>
                      </a:r>
                      <a:r>
                        <a:rPr lang="en-US" sz="1400" b="0" i="0" u="none" strike="noStrike" dirty="0" err="1">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DeVost</a:t>
                      </a:r>
                      <a:endParaRPr lang="en-US" sz="14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0" anchor="b"/>
                </a:tc>
                <a:tc>
                  <a:txBody>
                    <a:bodyPr/>
                    <a:lstStyle/>
                    <a:p>
                      <a:r>
                        <a:rPr lang="en-US" sz="1400" b="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The Role of Structural Factors in Mammography Screening Behavior in the United States</a:t>
                      </a:r>
                    </a:p>
                  </a:txBody>
                  <a:tcPr/>
                </a:tc>
                <a:tc>
                  <a:txBody>
                    <a:bodyPr/>
                    <a:lstStyle/>
                    <a:p>
                      <a:r>
                        <a:rPr lang="en-US" sz="1400" b="0" dirty="0">
                          <a:effectLst/>
                          <a:latin typeface="Helvetica Neue" panose="02000503000000020004" pitchFamily="2" charset="0"/>
                          <a:ea typeface="Helvetica Neue" panose="02000503000000020004" pitchFamily="2" charset="0"/>
                          <a:cs typeface="Helvetica Neue" panose="02000503000000020004" pitchFamily="2" charset="0"/>
                        </a:rPr>
                        <a:t>F31 Box folder (link through CLE): </a:t>
                      </a:r>
                      <a:r>
                        <a:rPr lang="en-US" sz="1400" b="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https://</a:t>
                      </a:r>
                      <a:r>
                        <a:rPr lang="en-US" sz="1400" b="0" kern="1200" dirty="0" err="1">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ucsf.box.com</a:t>
                      </a:r>
                      <a:r>
                        <a:rPr lang="en-US" sz="1400" b="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/s/0re8dfglx64elkbs8c3ufg4i573gtbbk</a:t>
                      </a:r>
                    </a:p>
                  </a:txBody>
                  <a:tcPr/>
                </a:tc>
                <a:extLst>
                  <a:ext uri="{0D108BD9-81ED-4DB2-BD59-A6C34878D82A}">
                    <a16:rowId xmlns:a16="http://schemas.microsoft.com/office/drawing/2014/main" val="1073609579"/>
                  </a:ext>
                </a:extLst>
              </a:tr>
              <a:tr h="370840">
                <a:tc>
                  <a:txBody>
                    <a:bodyPr/>
                    <a:lstStyle/>
                    <a:p>
                      <a:pPr algn="l" fontAlgn="b"/>
                      <a:r>
                        <a:rPr lang="en-US" sz="14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Matthew Hickey</a:t>
                      </a:r>
                    </a:p>
                  </a:txBody>
                  <a:tcPr marL="9525" marR="9525" marT="9525" marB="0" anchor="b"/>
                </a:tc>
                <a:tc>
                  <a:txBody>
                    <a:bodyPr/>
                    <a:lstStyle/>
                    <a:p>
                      <a:r>
                        <a:rPr lang="en-US" sz="1400" b="0" i="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Assessing Antiretroviral Exposure in Diverse Populations</a:t>
                      </a:r>
                      <a:endParaRPr lang="en-US" sz="1400" b="0" dirty="0">
                        <a:latin typeface="Helvetica Neue" panose="02000503000000020004" pitchFamily="2" charset="0"/>
                        <a:ea typeface="Helvetica Neue" panose="02000503000000020004" pitchFamily="2" charset="0"/>
                        <a:cs typeface="Helvetica Neue" panose="02000503000000020004"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latin typeface="Helvetica Neue" panose="02000503000000020004" pitchFamily="2" charset="0"/>
                          <a:ea typeface="Helvetica Neue" panose="02000503000000020004" pitchFamily="2" charset="0"/>
                          <a:cs typeface="Helvetica Neue" panose="02000503000000020004" pitchFamily="2" charset="0"/>
                        </a:rPr>
                        <a:t>https://</a:t>
                      </a:r>
                      <a:r>
                        <a:rPr lang="en-US" sz="1400" b="0" dirty="0" err="1">
                          <a:latin typeface="Helvetica Neue" panose="02000503000000020004" pitchFamily="2" charset="0"/>
                          <a:ea typeface="Helvetica Neue" panose="02000503000000020004" pitchFamily="2" charset="0"/>
                          <a:cs typeface="Helvetica Neue" panose="02000503000000020004" pitchFamily="2" charset="0"/>
                        </a:rPr>
                        <a:t>guides.ucsf.edu</a:t>
                      </a:r>
                      <a:r>
                        <a:rPr lang="en-US" sz="1400" b="0" dirty="0">
                          <a:latin typeface="Helvetica Neue" panose="02000503000000020004" pitchFamily="2" charset="0"/>
                          <a:ea typeface="Helvetica Neue" panose="02000503000000020004" pitchFamily="2" charset="0"/>
                          <a:cs typeface="Helvetica Neue" panose="02000503000000020004" pitchFamily="2" charset="0"/>
                        </a:rPr>
                        <a:t>/</a:t>
                      </a:r>
                      <a:r>
                        <a:rPr lang="en-US" sz="1400" b="0" dirty="0" err="1">
                          <a:latin typeface="Helvetica Neue" panose="02000503000000020004" pitchFamily="2" charset="0"/>
                          <a:ea typeface="Helvetica Neue" panose="02000503000000020004" pitchFamily="2" charset="0"/>
                          <a:cs typeface="Helvetica Neue" panose="02000503000000020004" pitchFamily="2" charset="0"/>
                        </a:rPr>
                        <a:t>rdo</a:t>
                      </a:r>
                      <a:r>
                        <a:rPr lang="en-US" sz="1400" b="0" dirty="0">
                          <a:latin typeface="Helvetica Neue" panose="02000503000000020004" pitchFamily="2" charset="0"/>
                          <a:ea typeface="Helvetica Neue" panose="02000503000000020004" pitchFamily="2" charset="0"/>
                          <a:cs typeface="Helvetica Neue" panose="02000503000000020004" pitchFamily="2" charset="0"/>
                        </a:rPr>
                        <a:t>/career</a:t>
                      </a:r>
                    </a:p>
                  </a:txBody>
                  <a:tcPr/>
                </a:tc>
                <a:extLst>
                  <a:ext uri="{0D108BD9-81ED-4DB2-BD59-A6C34878D82A}">
                    <a16:rowId xmlns:a16="http://schemas.microsoft.com/office/drawing/2014/main" val="2439435464"/>
                  </a:ext>
                </a:extLst>
              </a:tr>
              <a:tr h="370840">
                <a:tc>
                  <a:txBody>
                    <a:bodyPr/>
                    <a:lstStyle/>
                    <a:p>
                      <a:pPr algn="l" fontAlgn="b"/>
                      <a:r>
                        <a:rPr lang="en-US" sz="14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Jennifer Jain</a:t>
                      </a:r>
                    </a:p>
                  </a:txBody>
                  <a:tcPr marL="9525" marR="9525" marT="9525" marB="0" anchor="b"/>
                </a:tc>
                <a:tc>
                  <a:txBody>
                    <a:bodyPr/>
                    <a:lstStyle/>
                    <a:p>
                      <a:r>
                        <a:rPr lang="en-US" sz="1400" b="0" dirty="0">
                          <a:effectLst/>
                          <a:latin typeface="Helvetica Neue" panose="02000503000000020004" pitchFamily="2" charset="0"/>
                          <a:ea typeface="Helvetica Neue" panose="02000503000000020004" pitchFamily="2" charset="0"/>
                          <a:cs typeface="Helvetica Neue" panose="02000503000000020004" pitchFamily="2" charset="0"/>
                        </a:rPr>
                        <a:t> Alcohol and condom use among HIV+ Ugandan adults: A prospective event-level study </a:t>
                      </a:r>
                    </a:p>
                  </a:txBody>
                  <a:tcPr marL="47625" marR="47625" marT="0" marB="0"/>
                </a:tc>
                <a:tc>
                  <a:txBody>
                    <a:bodyPr/>
                    <a:lstStyle/>
                    <a:p>
                      <a:r>
                        <a:rPr lang="en-US" sz="1400" b="0" dirty="0">
                          <a:effectLst/>
                          <a:latin typeface="Helvetica Neue" panose="02000503000000020004" pitchFamily="2" charset="0"/>
                          <a:ea typeface="Helvetica Neue" panose="02000503000000020004" pitchFamily="2" charset="0"/>
                          <a:cs typeface="Helvetica Neue" panose="02000503000000020004" pitchFamily="2" charset="0"/>
                        </a:rPr>
                        <a:t>K award Box folder (link through CLE): https://</a:t>
                      </a:r>
                      <a:r>
                        <a:rPr lang="en-US" sz="1400" b="0" dirty="0" err="1">
                          <a:effectLst/>
                          <a:latin typeface="Helvetica Neue" panose="02000503000000020004" pitchFamily="2" charset="0"/>
                          <a:ea typeface="Helvetica Neue" panose="02000503000000020004" pitchFamily="2" charset="0"/>
                          <a:cs typeface="Helvetica Neue" panose="02000503000000020004" pitchFamily="2" charset="0"/>
                        </a:rPr>
                        <a:t>ucsf.box.com</a:t>
                      </a:r>
                      <a:r>
                        <a:rPr lang="en-US" sz="1400" b="0" dirty="0">
                          <a:effectLst/>
                          <a:latin typeface="Helvetica Neue" panose="02000503000000020004" pitchFamily="2" charset="0"/>
                          <a:ea typeface="Helvetica Neue" panose="02000503000000020004" pitchFamily="2" charset="0"/>
                          <a:cs typeface="Helvetica Neue" panose="02000503000000020004" pitchFamily="2" charset="0"/>
                        </a:rPr>
                        <a:t>/s/pq2n55nch9m1vbnrekn7s2dxg2nzt29l</a:t>
                      </a:r>
                    </a:p>
                  </a:txBody>
                  <a:tcPr marL="47625" marR="47625" marT="0" marB="0"/>
                </a:tc>
                <a:extLst>
                  <a:ext uri="{0D108BD9-81ED-4DB2-BD59-A6C34878D82A}">
                    <a16:rowId xmlns:a16="http://schemas.microsoft.com/office/drawing/2014/main" val="3071363754"/>
                  </a:ext>
                </a:extLst>
              </a:tr>
              <a:tr h="370840">
                <a:tc>
                  <a:txBody>
                    <a:bodyPr/>
                    <a:lstStyle/>
                    <a:p>
                      <a:pPr algn="l" fontAlgn="b"/>
                      <a:r>
                        <a:rPr lang="en-US" sz="1400" b="0" i="0" u="none" strike="noStrike" dirty="0" err="1">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Safyer</a:t>
                      </a:r>
                      <a:r>
                        <a:rPr lang="en-US" sz="14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 McKenzie-Sampson</a:t>
                      </a:r>
                    </a:p>
                  </a:txBody>
                  <a:tcPr marL="9525" marR="9525" marT="9525" marB="0" anchor="b"/>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Alternative Sentencing Policy for Drug Possession: Impacts on Substance Use, Drug Treatment, and Racial Disparities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effectLst/>
                          <a:latin typeface="Helvetica Neue" panose="02000503000000020004" pitchFamily="2" charset="0"/>
                          <a:ea typeface="Helvetica Neue" panose="02000503000000020004" pitchFamily="2" charset="0"/>
                          <a:cs typeface="Helvetica Neue" panose="02000503000000020004" pitchFamily="2" charset="0"/>
                        </a:rPr>
                        <a:t>F31 Box folder (link through CLE)</a:t>
                      </a:r>
                      <a:r>
                        <a:rPr lang="en-US" sz="1400" b="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 https://</a:t>
                      </a:r>
                      <a:r>
                        <a:rPr lang="en-US" sz="1400" b="0" kern="1200" dirty="0" err="1">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ucsf.box.com</a:t>
                      </a:r>
                      <a:r>
                        <a:rPr lang="en-US" sz="1400" b="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/s/31o33a5dzn8er392kkviq45rqcw9pnwy</a:t>
                      </a:r>
                    </a:p>
                  </a:txBody>
                  <a:tcPr/>
                </a:tc>
                <a:extLst>
                  <a:ext uri="{0D108BD9-81ED-4DB2-BD59-A6C34878D82A}">
                    <a16:rowId xmlns:a16="http://schemas.microsoft.com/office/drawing/2014/main" val="2245806026"/>
                  </a:ext>
                </a:extLst>
              </a:tr>
              <a:tr h="370840">
                <a:tc>
                  <a:txBody>
                    <a:bodyPr/>
                    <a:lstStyle/>
                    <a:p>
                      <a:pPr algn="l" fontAlgn="b"/>
                      <a:r>
                        <a:rPr lang="en-US" sz="14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Nader Najafi</a:t>
                      </a:r>
                    </a:p>
                  </a:txBody>
                  <a:tcPr marL="9525" marR="9525" marT="9525" marB="0" anchor="b"/>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kern="1200" dirty="0">
                          <a:solidFill>
                            <a:schemeClr val="tx1"/>
                          </a:solidFill>
                          <a:effectLst/>
                          <a:latin typeface="Helvetica Neue" panose="02000503000000020004" pitchFamily="2" charset="0"/>
                          <a:ea typeface="Helvetica Neue" panose="02000503000000020004" pitchFamily="2" charset="0"/>
                          <a:cs typeface="Helvetica Neue" panose="02000503000000020004" pitchFamily="2" charset="0"/>
                        </a:rPr>
                        <a:t>Improving the Care of Frequently Hospitalized Urban Poor</a:t>
                      </a:r>
                      <a:endParaRPr lang="en-US" sz="1400" b="0" dirty="0">
                        <a:latin typeface="Helvetica Neue" panose="02000503000000020004" pitchFamily="2" charset="0"/>
                        <a:ea typeface="Helvetica Neue" panose="02000503000000020004" pitchFamily="2" charset="0"/>
                        <a:cs typeface="Helvetica Neue" panose="02000503000000020004"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latin typeface="Helvetica Neue" panose="02000503000000020004" pitchFamily="2" charset="0"/>
                          <a:ea typeface="Helvetica Neue" panose="02000503000000020004" pitchFamily="2" charset="0"/>
                          <a:cs typeface="Helvetica Neue" panose="02000503000000020004" pitchFamily="2" charset="0"/>
                        </a:rPr>
                        <a:t>https://</a:t>
                      </a:r>
                      <a:r>
                        <a:rPr lang="en-US" sz="1400" b="0" dirty="0" err="1">
                          <a:latin typeface="Helvetica Neue" panose="02000503000000020004" pitchFamily="2" charset="0"/>
                          <a:ea typeface="Helvetica Neue" panose="02000503000000020004" pitchFamily="2" charset="0"/>
                          <a:cs typeface="Helvetica Neue" panose="02000503000000020004" pitchFamily="2" charset="0"/>
                        </a:rPr>
                        <a:t>guides.ucsf.edu</a:t>
                      </a:r>
                      <a:r>
                        <a:rPr lang="en-US" sz="1400" b="0" dirty="0">
                          <a:latin typeface="Helvetica Neue" panose="02000503000000020004" pitchFamily="2" charset="0"/>
                          <a:ea typeface="Helvetica Neue" panose="02000503000000020004" pitchFamily="2" charset="0"/>
                          <a:cs typeface="Helvetica Neue" panose="02000503000000020004" pitchFamily="2" charset="0"/>
                        </a:rPr>
                        <a:t>/</a:t>
                      </a:r>
                      <a:r>
                        <a:rPr lang="en-US" sz="1400" b="0" dirty="0" err="1">
                          <a:latin typeface="Helvetica Neue" panose="02000503000000020004" pitchFamily="2" charset="0"/>
                          <a:ea typeface="Helvetica Neue" panose="02000503000000020004" pitchFamily="2" charset="0"/>
                          <a:cs typeface="Helvetica Neue" panose="02000503000000020004" pitchFamily="2" charset="0"/>
                        </a:rPr>
                        <a:t>rdo</a:t>
                      </a:r>
                      <a:r>
                        <a:rPr lang="en-US" sz="1400" b="0" dirty="0">
                          <a:latin typeface="Helvetica Neue" panose="02000503000000020004" pitchFamily="2" charset="0"/>
                          <a:ea typeface="Helvetica Neue" panose="02000503000000020004" pitchFamily="2" charset="0"/>
                          <a:cs typeface="Helvetica Neue" panose="02000503000000020004" pitchFamily="2" charset="0"/>
                        </a:rPr>
                        <a:t>/career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Helvetica Neue" panose="02000503000000020004" pitchFamily="2" charset="0"/>
                        <a:ea typeface="Helvetica Neue" panose="02000503000000020004" pitchFamily="2" charset="0"/>
                        <a:cs typeface="Helvetica Neue" panose="02000503000000020004" pitchFamily="2" charset="0"/>
                      </a:endParaRPr>
                    </a:p>
                  </a:txBody>
                  <a:tcPr/>
                </a:tc>
                <a:extLst>
                  <a:ext uri="{0D108BD9-81ED-4DB2-BD59-A6C34878D82A}">
                    <a16:rowId xmlns:a16="http://schemas.microsoft.com/office/drawing/2014/main" val="2203926676"/>
                  </a:ext>
                </a:extLst>
              </a:tr>
            </a:tbl>
          </a:graphicData>
        </a:graphic>
      </p:graphicFrame>
    </p:spTree>
    <p:extLst>
      <p:ext uri="{BB962C8B-B14F-4D97-AF65-F5344CB8AC3E}">
        <p14:creationId xmlns:p14="http://schemas.microsoft.com/office/powerpoint/2010/main" val="27412146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TotalTime>
  <Words>677</Words>
  <Application>Microsoft Macintosh PowerPoint</Application>
  <PresentationFormat>On-screen Show (4:3)</PresentationFormat>
  <Paragraphs>117</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Helvetica Neue</vt:lpstr>
      <vt:lpstr>Wingdings</vt:lpstr>
      <vt:lpstr>Office Theme</vt:lpstr>
      <vt:lpstr>EPI258: Grant Writing Workshop Week 2</vt:lpstr>
      <vt:lpstr>Plan for Today</vt:lpstr>
      <vt:lpstr>Homework Clarification</vt:lpstr>
      <vt:lpstr>Assignment 2 due 1 pm 1/20</vt:lpstr>
      <vt:lpstr>Checklist of Specific Aims for F/K’s</vt:lpstr>
      <vt:lpstr>Specific Aims to present on 1/20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EPI258: Grant Writing Workshop Week 2</dc:title>
  <dc:creator>Van Blarigan, Erin</dc:creator>
  <cp:lastModifiedBy>Van Blarigan, Erin</cp:lastModifiedBy>
  <cp:revision>8</cp:revision>
  <dcterms:created xsi:type="dcterms:W3CDTF">2021-01-04T21:28:40Z</dcterms:created>
  <dcterms:modified xsi:type="dcterms:W3CDTF">2021-01-13T00:47:34Z</dcterms:modified>
</cp:coreProperties>
</file>