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4550" r:id="rId2"/>
  </p:sldMasterIdLst>
  <p:notesMasterIdLst>
    <p:notesMasterId r:id="rId32"/>
  </p:notesMasterIdLst>
  <p:sldIdLst>
    <p:sldId id="257" r:id="rId3"/>
    <p:sldId id="283" r:id="rId4"/>
    <p:sldId id="432" r:id="rId5"/>
    <p:sldId id="494" r:id="rId6"/>
    <p:sldId id="433" r:id="rId7"/>
    <p:sldId id="458" r:id="rId8"/>
    <p:sldId id="508" r:id="rId9"/>
    <p:sldId id="496" r:id="rId10"/>
    <p:sldId id="459" r:id="rId11"/>
    <p:sldId id="461" r:id="rId12"/>
    <p:sldId id="498" r:id="rId13"/>
    <p:sldId id="452" r:id="rId14"/>
    <p:sldId id="453" r:id="rId15"/>
    <p:sldId id="504" r:id="rId16"/>
    <p:sldId id="495" r:id="rId17"/>
    <p:sldId id="462" r:id="rId18"/>
    <p:sldId id="465" r:id="rId19"/>
    <p:sldId id="467" r:id="rId20"/>
    <p:sldId id="468" r:id="rId21"/>
    <p:sldId id="469" r:id="rId22"/>
    <p:sldId id="497" r:id="rId23"/>
    <p:sldId id="471" r:id="rId24"/>
    <p:sldId id="501" r:id="rId25"/>
    <p:sldId id="487" r:id="rId26"/>
    <p:sldId id="489" r:id="rId27"/>
    <p:sldId id="490" r:id="rId28"/>
    <p:sldId id="507" r:id="rId29"/>
    <p:sldId id="500" r:id="rId30"/>
    <p:sldId id="492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29" autoAdjust="0"/>
    <p:restoredTop sz="85671" autoAdjust="0"/>
  </p:normalViewPr>
  <p:slideViewPr>
    <p:cSldViewPr snapToGrid="0" snapToObjects="1">
      <p:cViewPr varScale="1">
        <p:scale>
          <a:sx n="97" d="100"/>
          <a:sy n="97" d="100"/>
        </p:scale>
        <p:origin x="130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08"/>
    </p:cViewPr>
  </p:sorterViewPr>
  <p:notesViewPr>
    <p:cSldViewPr snapToGrid="0" snapToObjects="1">
      <p:cViewPr varScale="1">
        <p:scale>
          <a:sx n="154" d="100"/>
          <a:sy n="154" d="100"/>
        </p:scale>
        <p:origin x="-605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C5A4F-567A-B04C-A8E4-9B4BA21D8B87}" type="datetimeFigureOut">
              <a:rPr lang="en-US" smtClean="0"/>
              <a:t>3/28/22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0955E-2D55-5645-9F86-E26668306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5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12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BB38C-5AE7-1F48-9309-399DA3C5231D}" type="slidenum">
              <a:rPr lang="en-AU"/>
              <a:pPr/>
              <a:t>2</a:t>
            </a:fld>
            <a:endParaRPr lang="en-AU"/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000" dirty="0"/>
              <a:t>Meta: how to assess quant data, especially when different studies present different values (</a:t>
            </a:r>
            <a:r>
              <a:rPr lang="en-NZ" sz="1000" dirty="0" err="1"/>
              <a:t>OR,Pval</a:t>
            </a:r>
            <a:r>
              <a:rPr lang="en-NZ" sz="1000" dirty="0"/>
              <a:t>, etc)</a:t>
            </a:r>
          </a:p>
          <a:p>
            <a:endParaRPr lang="en-NZ" sz="1000" dirty="0"/>
          </a:p>
        </p:txBody>
      </p:sp>
    </p:spTree>
    <p:extLst>
      <p:ext uri="{BB962C8B-B14F-4D97-AF65-F5344CB8AC3E}">
        <p14:creationId xmlns:p14="http://schemas.microsoft.com/office/powerpoint/2010/main" val="4174678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3343A0-656E-40DF-8851-54AF5EB12DFA}" type="slidenum">
              <a:rPr lang="en-US"/>
              <a:pPr/>
              <a:t>3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2625"/>
            <a:ext cx="4554538" cy="3416300"/>
          </a:xfrm>
          <a:ln w="12700" cap="flat"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  <a:ln/>
        </p:spPr>
        <p:txBody>
          <a:bodyPr lIns="92072" tIns="46036" rIns="92072" bIns="46036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66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2136B4-7506-4D59-830F-097BCEF115C8}" type="slidenum">
              <a:rPr lang="en-US"/>
              <a:pPr/>
              <a:t>5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use a tool that has been validated is less bias</a:t>
            </a:r>
          </a:p>
          <a:p>
            <a:r>
              <a:rPr lang="en-US" dirty="0"/>
              <a:t>Assess tools used to get your results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32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34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0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5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3/28/22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3/28/22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3/28/22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3/28/22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3/28/22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15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0711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61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3/28/22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B0828-72D1-AA4E-B8F1-88622A9C5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209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00E2A3B-AC10-674A-9B18-099A891350C6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695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02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3/28/22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6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3/28/22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0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3/28/22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84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3/28/22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05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3/28/22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79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3/28/22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7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17822-12B3-AD4C-8C29-1F632553333B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0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17822-12B3-AD4C-8C29-1F632553333B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51" r:id="rId1"/>
    <p:sldLayoutId id="2147484552" r:id="rId2"/>
    <p:sldLayoutId id="2147484553" r:id="rId3"/>
    <p:sldLayoutId id="2147484554" r:id="rId4"/>
    <p:sldLayoutId id="2147484555" r:id="rId5"/>
    <p:sldLayoutId id="2147484556" r:id="rId6"/>
    <p:sldLayoutId id="2147484557" r:id="rId7"/>
    <p:sldLayoutId id="2147484558" r:id="rId8"/>
    <p:sldLayoutId id="2147484559" r:id="rId9"/>
    <p:sldLayoutId id="2147484560" r:id="rId10"/>
    <p:sldLayoutId id="2147484561" r:id="rId11"/>
    <p:sldLayoutId id="2147484562" r:id="rId12"/>
    <p:sldLayoutId id="21474845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hyperlink" Target="http://www.equator-network.org/resource-centre/library-of-health-research-reporting/" TargetMode="Externa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247" y="656574"/>
            <a:ext cx="8878753" cy="2586539"/>
          </a:xfrm>
        </p:spPr>
        <p:txBody>
          <a:bodyPr>
            <a:normAutofit/>
          </a:bodyPr>
          <a:lstStyle/>
          <a:p>
            <a:r>
              <a:rPr lang="en-US" dirty="0"/>
              <a:t>Systematic Reviews </a:t>
            </a:r>
            <a:br>
              <a:rPr lang="en-US" dirty="0"/>
            </a:br>
            <a:r>
              <a:rPr lang="en-US" dirty="0"/>
              <a:t>(EPI 214)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4223" y="4316304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Module 2 – C: Data Extraction &amp; Standardization </a:t>
            </a:r>
          </a:p>
          <a:p>
            <a:r>
              <a:rPr lang="en-US" dirty="0"/>
              <a:t>Mohsen Malekinejad, MD, </a:t>
            </a:r>
            <a:r>
              <a:rPr lang="en-US" dirty="0" err="1"/>
              <a:t>DrPH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357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1733"/>
            <a:ext cx="9017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of data extraction codebook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1-19 at 9.55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379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97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EQUATOR 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8640762" cy="504031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GB" dirty="0">
                <a:solidFill>
                  <a:srgbClr val="FFFFFF"/>
                </a:solidFill>
              </a:rPr>
              <a:t>Detailed reporting guidelines</a:t>
            </a:r>
          </a:p>
          <a:p>
            <a:pPr lvl="1">
              <a:buClr>
                <a:srgbClr val="800000"/>
              </a:buClr>
            </a:pPr>
            <a:r>
              <a:rPr lang="en-GB" sz="2300" b="1" dirty="0">
                <a:solidFill>
                  <a:srgbClr val="FFFFFF"/>
                </a:solidFill>
              </a:rPr>
              <a:t>CONSORT Statement (reporting of randomized controlled trials) </a:t>
            </a:r>
          </a:p>
          <a:p>
            <a:pPr lvl="1">
              <a:buClr>
                <a:srgbClr val="800000"/>
              </a:buClr>
            </a:pPr>
            <a:r>
              <a:rPr lang="en-GB" sz="2300" b="1" dirty="0">
                <a:solidFill>
                  <a:srgbClr val="FFFFFF"/>
                </a:solidFill>
              </a:rPr>
              <a:t>STARD (reporting of diagnostic accuracy studies) </a:t>
            </a:r>
          </a:p>
          <a:p>
            <a:pPr lvl="1">
              <a:buClr>
                <a:srgbClr val="800000"/>
              </a:buClr>
            </a:pPr>
            <a:r>
              <a:rPr lang="en-GB" sz="2300" b="1" dirty="0">
                <a:solidFill>
                  <a:srgbClr val="FFFFFF"/>
                </a:solidFill>
              </a:rPr>
              <a:t>STROBE (reporting of observational studies in epidemiology) </a:t>
            </a:r>
          </a:p>
          <a:p>
            <a:pPr lvl="1">
              <a:buClr>
                <a:srgbClr val="800000"/>
              </a:buClr>
            </a:pPr>
            <a:r>
              <a:rPr lang="en-GB" sz="2300" b="1" dirty="0">
                <a:solidFill>
                  <a:srgbClr val="FFFFFF"/>
                </a:solidFill>
              </a:rPr>
              <a:t>PRISMA (reporting of systematic reviews), which replaced QUOROM </a:t>
            </a:r>
          </a:p>
          <a:p>
            <a:pPr lvl="1">
              <a:buClr>
                <a:srgbClr val="800000"/>
              </a:buClr>
            </a:pPr>
            <a:r>
              <a:rPr lang="en-GB" sz="2300" b="1" dirty="0">
                <a:solidFill>
                  <a:srgbClr val="FFFFFF"/>
                </a:solidFill>
              </a:rPr>
              <a:t>MOOSE (reporting of meta-analyses of observational studies) </a:t>
            </a:r>
          </a:p>
          <a:p>
            <a:pPr>
              <a:buClr>
                <a:srgbClr val="800000"/>
              </a:buClr>
              <a:buFontTx/>
              <a:buNone/>
            </a:pPr>
            <a:endParaRPr lang="en-GB" b="1" dirty="0"/>
          </a:p>
        </p:txBody>
      </p:sp>
      <p:pic>
        <p:nvPicPr>
          <p:cNvPr id="144388" name="Picture 14" descr="equator-network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928688"/>
            <a:ext cx="23812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9" name="TextBox 18"/>
          <p:cNvSpPr txBox="1">
            <a:spLocks noChangeArrowheads="1"/>
          </p:cNvSpPr>
          <p:nvPr/>
        </p:nvSpPr>
        <p:spPr bwMode="auto">
          <a:xfrm>
            <a:off x="2266950" y="6519863"/>
            <a:ext cx="6769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742950" indent="-285750" algn="l"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1143000" indent="-228600" algn="l"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600200" indent="-228600" algn="l"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2057400" indent="-228600" algn="l"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/>
            <a:r>
              <a:rPr lang="en-GB" sz="1400" dirty="0">
                <a:hlinkClick r:id="rId5"/>
              </a:rPr>
              <a:t>http://www.equator-network.org/resource-centre/library-of-health-research-reporting/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207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34" y="2508250"/>
            <a:ext cx="3492500" cy="232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534" y="4182534"/>
            <a:ext cx="4419600" cy="1841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533" y="586317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95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472" y="3429000"/>
            <a:ext cx="4357196" cy="30177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4A9E08-9E65-CD44-A4F0-EED1DFE54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67" y="535977"/>
            <a:ext cx="4017615" cy="267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98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6-01-21 at 7.28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3683"/>
            <a:ext cx="9144000" cy="491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37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extraction – missing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Plan to collect “key” missing data</a:t>
            </a:r>
          </a:p>
          <a:p>
            <a:pPr lvl="1"/>
            <a:r>
              <a:rPr lang="en-US" dirty="0"/>
              <a:t>Look for cited past work associated with the same study in Intro, method, and discussion</a:t>
            </a:r>
          </a:p>
          <a:p>
            <a:pPr lvl="1"/>
            <a:r>
              <a:rPr lang="en-US" dirty="0"/>
              <a:t>Should link multiple reports of the same study </a:t>
            </a:r>
          </a:p>
          <a:p>
            <a:pPr lvl="1"/>
            <a:r>
              <a:rPr lang="en-US" dirty="0"/>
              <a:t>Published protocol (sometimes on project's website)</a:t>
            </a:r>
          </a:p>
          <a:p>
            <a:pPr lvl="1"/>
            <a:r>
              <a:rPr lang="en-US" dirty="0"/>
              <a:t>Contact authors</a:t>
            </a:r>
          </a:p>
          <a:p>
            <a:pPr lvl="1"/>
            <a:r>
              <a:rPr lang="en-US" dirty="0"/>
              <a:t>Grey literature ( project final reports, </a:t>
            </a:r>
            <a:r>
              <a:rPr lang="en-US" dirty="0" err="1"/>
              <a:t>conf</a:t>
            </a:r>
            <a:r>
              <a:rPr lang="en-US" dirty="0"/>
              <a:t> abstracts)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773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standardization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process for generating common and comparable (combinable) data within and across primary studies</a:t>
            </a:r>
          </a:p>
          <a:p>
            <a:pPr lvl="1"/>
            <a:r>
              <a:rPr lang="en-US" dirty="0"/>
              <a:t>Descriptive  info : e.g., characteristics of intervention, study settings, target population</a:t>
            </a:r>
          </a:p>
          <a:p>
            <a:pPr lvl="1"/>
            <a:r>
              <a:rPr lang="en-US" dirty="0"/>
              <a:t>Quantitative info: effect size (Numerators &amp; Denominators of 2 X2 table, Risk Ratio, Odds Ratio, Hazard Ratio, Prevalence, Incidence, Number Need to Treat, Confidence Interval, P-value,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811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18532"/>
            <a:ext cx="8873066" cy="1481667"/>
          </a:xfrm>
        </p:spPr>
        <p:txBody>
          <a:bodyPr>
            <a:normAutofit fontScale="90000"/>
          </a:bodyPr>
          <a:lstStyle/>
          <a:p>
            <a:r>
              <a:rPr lang="en-US" dirty="0"/>
              <a:t>Description of Intervention</a:t>
            </a:r>
            <a:br>
              <a:rPr lang="en-US" dirty="0"/>
            </a:br>
            <a:r>
              <a:rPr lang="en-US" dirty="0"/>
              <a:t>Example 1-  Seller 1994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latin typeface="Arial Narrow"/>
                <a:ea typeface="Arial Narrow"/>
                <a:cs typeface="Arial Narrow"/>
              </a:rPr>
              <a:t>Community-wide intervention focused on Latino youth. Included </a:t>
            </a:r>
            <a:r>
              <a:rPr lang="en-US" dirty="0">
                <a:solidFill>
                  <a:schemeClr val="accent1"/>
                </a:solidFill>
                <a:latin typeface="Arial Narrow"/>
                <a:ea typeface="Arial Narrow"/>
                <a:cs typeface="Arial Narrow"/>
              </a:rPr>
              <a:t>activities and promotion to educate and promote awareness of HIV/AIDS and use of condoms</a:t>
            </a:r>
            <a:r>
              <a:rPr lang="en-US" dirty="0">
                <a:latin typeface="Arial Narrow"/>
                <a:ea typeface="Arial Narrow"/>
                <a:cs typeface="Arial Narrow"/>
              </a:rPr>
              <a:t>. Workshops and presentations at schools, community orgs, health centers, at community events; group discussions at adolescents' homes. Also, </a:t>
            </a:r>
            <a:r>
              <a:rPr lang="en-US" dirty="0">
                <a:solidFill>
                  <a:schemeClr val="accent1"/>
                </a:solidFill>
                <a:latin typeface="Arial Narrow"/>
                <a:ea typeface="Arial Narrow"/>
                <a:cs typeface="Arial Narrow"/>
              </a:rPr>
              <a:t>radio and television PSAs, posters in public spaces and businesses, and a newsletter produced by peer leaders</a:t>
            </a:r>
            <a:r>
              <a:rPr lang="en-US" dirty="0">
                <a:latin typeface="Arial Narrow"/>
                <a:ea typeface="Arial Narrow"/>
                <a:cs typeface="Arial Narrow"/>
              </a:rPr>
              <a:t>. Street "canvassing included </a:t>
            </a:r>
            <a:r>
              <a:rPr lang="en-US" dirty="0">
                <a:solidFill>
                  <a:schemeClr val="accent1"/>
                </a:solidFill>
                <a:latin typeface="Arial Narrow"/>
                <a:ea typeface="Arial Narrow"/>
                <a:cs typeface="Arial Narrow"/>
              </a:rPr>
              <a:t>distribution of a kit that provided condoms and pamphlets on how to use them</a:t>
            </a:r>
            <a:r>
              <a:rPr lang="en-US" dirty="0">
                <a:latin typeface="Arial Narrow"/>
                <a:ea typeface="Arial Narrow"/>
                <a:cs typeface="Arial Narrow"/>
              </a:rPr>
              <a:t>. Condoms were also </a:t>
            </a:r>
            <a:r>
              <a:rPr lang="en-US" dirty="0">
                <a:solidFill>
                  <a:schemeClr val="accent1"/>
                </a:solidFill>
                <a:latin typeface="Arial Narrow"/>
                <a:ea typeface="Arial Narrow"/>
                <a:cs typeface="Arial Narrow"/>
              </a:rPr>
              <a:t>freely available </a:t>
            </a:r>
            <a:r>
              <a:rPr lang="en-US" dirty="0">
                <a:latin typeface="Arial Narrow"/>
                <a:ea typeface="Arial Narrow"/>
                <a:cs typeface="Arial Narrow"/>
              </a:rPr>
              <a:t>at the intervention office and at all intervention activities.”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83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008532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  <a:latin typeface="Arial Narrow"/>
                <a:ea typeface="Arial Narrow"/>
                <a:cs typeface="Arial Narrow"/>
              </a:rPr>
              <a:t>Description of intervention </a:t>
            </a:r>
            <a:br>
              <a:rPr lang="en-US" dirty="0">
                <a:solidFill>
                  <a:srgbClr val="FFFFFF"/>
                </a:solidFill>
                <a:latin typeface="Arial Narrow"/>
                <a:ea typeface="Arial Narrow"/>
                <a:cs typeface="Arial Narrow"/>
              </a:rPr>
            </a:br>
            <a:r>
              <a:rPr lang="en-US" dirty="0">
                <a:solidFill>
                  <a:srgbClr val="FFFFFF"/>
                </a:solidFill>
                <a:latin typeface="Arial Narrow"/>
                <a:ea typeface="Arial Narrow"/>
                <a:cs typeface="Arial Narrow"/>
              </a:rPr>
              <a:t>Example 2 - Alstead 1999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51333" cy="4969933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Arial Narrow"/>
                <a:ea typeface="Arial Narrow"/>
                <a:cs typeface="Arial Narrow"/>
              </a:rPr>
              <a:t>A media campaign promoting condom use among youth including posters, radio spots, and billboards/bus signs, as well as t-shirt giveaways, condom instruction cards, and brochures distributed at schools/health fairs. </a:t>
            </a:r>
            <a:r>
              <a:rPr lang="en-US" sz="160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</a:rPr>
              <a:t>Free condom bins or vending machines (w/condoms for $.25) were placed in targeted locations (e.g., "men's and women's restrooms at community centers, parks, bowling alleys, pizza parlors, and coffee shops; …public recreation area of a community center,...community service agencies, record stores, and clothing stores."). From p499-500: </a:t>
            </a:r>
            <a:r>
              <a:rPr lang="en-US" sz="1600" dirty="0">
                <a:solidFill>
                  <a:schemeClr val="accent1"/>
                </a:solidFill>
                <a:latin typeface="Arial Narrow"/>
                <a:ea typeface="Arial Narrow"/>
                <a:cs typeface="Arial Narrow"/>
              </a:rPr>
              <a:t>The media campaign and condom distribution </a:t>
            </a:r>
            <a:r>
              <a:rPr lang="en-US" sz="160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</a:rPr>
              <a:t>was implemented in 3 communities in/around Seattle with relatively high rates of STD and teenage pregnancy, but that differed in terms of pre-existing HIV/AIDS resources</a:t>
            </a:r>
            <a:r>
              <a:rPr lang="en-US" sz="1600" dirty="0">
                <a:solidFill>
                  <a:schemeClr val="accent1"/>
                </a:solidFill>
                <a:latin typeface="Arial Narrow"/>
                <a:ea typeface="Arial Narrow"/>
                <a:cs typeface="Arial Narrow"/>
              </a:rPr>
              <a:t>. Southeast Seattle had condom vending machines in high schools, HIV/AIDS peer education in high schools, and "a CBO serving people of color had an office in the community that offered HIV testing, condoms, and a variety of HIV and STD education programs</a:t>
            </a:r>
            <a:r>
              <a:rPr lang="en-US" sz="160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</a:rPr>
              <a:t>." West Seattle had condom vending machines in some high schools, but no other identified pre-existing services. Renton did not have any identified pre-existing condom distribution/peer mentoring/education programs. 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330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Standardized Intervention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Seller 1994: </a:t>
            </a:r>
            <a:r>
              <a:rPr lang="en-US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Ongoing CD </a:t>
            </a:r>
            <a:r>
              <a:rPr lang="en-US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+ [General HIV &amp; sexual health education + Formal condom use training + Street outreach] (Professional staff + Peers + Media)</a:t>
            </a:r>
          </a:p>
          <a:p>
            <a:r>
              <a:rPr lang="en-US" dirty="0">
                <a:solidFill>
                  <a:srgbClr val="FFFFFF"/>
                </a:solidFill>
                <a:latin typeface="Arial Narrow"/>
                <a:ea typeface="Arial Narrow"/>
                <a:cs typeface="Arial Narrow"/>
              </a:rPr>
              <a:t>Alstead 1999: </a:t>
            </a:r>
            <a:r>
              <a:rPr lang="en-US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Ongoing CD</a:t>
            </a:r>
            <a:r>
              <a:rPr lang="en-US" dirty="0">
                <a:latin typeface="Calibri"/>
                <a:ea typeface="Calibri"/>
                <a:cs typeface="Calibri"/>
              </a:rPr>
              <a:t> + [Behavioral &amp; skill building] (Media)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693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800" b="1" dirty="0"/>
              <a:t>Main steps for conducting</a:t>
            </a:r>
            <a:r>
              <a:rPr lang="en-AU" sz="3800" b="1" baseline="0" dirty="0"/>
              <a:t> </a:t>
            </a:r>
            <a:r>
              <a:rPr lang="en-AU" sz="3800" b="1" dirty="0"/>
              <a:t>SR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0010" y="1417638"/>
            <a:ext cx="8476793" cy="5087767"/>
          </a:xfrm>
        </p:spPr>
        <p:txBody>
          <a:bodyPr>
            <a:normAutofit lnSpcReduction="10000"/>
          </a:bodyPr>
          <a:lstStyle/>
          <a:p>
            <a:pPr marL="533400" indent="-533400">
              <a:lnSpc>
                <a:spcPct val="90000"/>
              </a:lnSpc>
              <a:buFont typeface="Wingdings" charset="0"/>
              <a:buNone/>
              <a:tabLst>
                <a:tab pos="457200" algn="l"/>
                <a:tab pos="804863" algn="l"/>
              </a:tabLst>
            </a:pPr>
            <a:r>
              <a:rPr lang="en-AU" sz="2800" dirty="0">
                <a:solidFill>
                  <a:srgbClr val="FF0000"/>
                </a:solidFill>
              </a:rPr>
              <a:t>Structured</a:t>
            </a:r>
            <a:r>
              <a:rPr lang="en-AU" sz="2800" dirty="0"/>
              <a:t> and </a:t>
            </a:r>
            <a:r>
              <a:rPr lang="en-AU" sz="2800" dirty="0">
                <a:solidFill>
                  <a:srgbClr val="FF0000"/>
                </a:solidFill>
              </a:rPr>
              <a:t>transparent</a:t>
            </a:r>
            <a:r>
              <a:rPr lang="en-AU" sz="2800" dirty="0"/>
              <a:t> </a:t>
            </a:r>
          </a:p>
          <a:p>
            <a:pPr marL="533400" indent="-533400">
              <a:lnSpc>
                <a:spcPct val="90000"/>
              </a:lnSpc>
              <a:buFont typeface="Wingdings" charset="0"/>
              <a:buNone/>
              <a:tabLst>
                <a:tab pos="457200" algn="l"/>
                <a:tab pos="804863" algn="l"/>
              </a:tabLst>
            </a:pPr>
            <a:r>
              <a:rPr lang="en-AU" sz="2800" dirty="0"/>
              <a:t>process involving:</a:t>
            </a:r>
          </a:p>
          <a:p>
            <a:pPr marL="533400" indent="-533400">
              <a:lnSpc>
                <a:spcPct val="90000"/>
              </a:lnSpc>
              <a:buFont typeface="Wingdings" charset="0"/>
              <a:buNone/>
              <a:tabLst>
                <a:tab pos="457200" algn="l"/>
                <a:tab pos="804863" algn="l"/>
              </a:tabLst>
            </a:pPr>
            <a:endParaRPr lang="en-AU" sz="1400" dirty="0"/>
          </a:p>
          <a:p>
            <a:pPr marL="1009650" lvl="1" indent="-465138">
              <a:lnSpc>
                <a:spcPct val="90000"/>
              </a:lnSpc>
              <a:buClr>
                <a:schemeClr val="tx1"/>
              </a:buClr>
              <a:buFont typeface="Wingdings" charset="0"/>
              <a:buAutoNum type="arabicPeriod"/>
              <a:tabLst>
                <a:tab pos="457200" algn="l"/>
                <a:tab pos="804863" algn="l"/>
              </a:tabLst>
            </a:pPr>
            <a:r>
              <a:rPr lang="en-AU" sz="2400" dirty="0"/>
              <a:t>Formulate research question (s)</a:t>
            </a:r>
          </a:p>
          <a:p>
            <a:pPr marL="1009650" lvl="1" indent="-465138">
              <a:lnSpc>
                <a:spcPct val="90000"/>
              </a:lnSpc>
              <a:buClr>
                <a:schemeClr val="tx1"/>
              </a:buClr>
              <a:buFont typeface="Wingdings" charset="0"/>
              <a:buAutoNum type="arabicPeriod"/>
              <a:tabLst>
                <a:tab pos="457200" algn="l"/>
                <a:tab pos="804863" algn="l"/>
              </a:tabLst>
            </a:pPr>
            <a:r>
              <a:rPr lang="en-AU" sz="2400" dirty="0"/>
              <a:t>Plan the review (via a protocol)</a:t>
            </a:r>
          </a:p>
          <a:p>
            <a:pPr marL="1009650" lvl="1" indent="-465138">
              <a:lnSpc>
                <a:spcPct val="90000"/>
              </a:lnSpc>
              <a:buClr>
                <a:schemeClr val="tx1"/>
              </a:buClr>
              <a:buFont typeface="Wingdings" charset="0"/>
              <a:buAutoNum type="arabicPeriod"/>
              <a:tabLst>
                <a:tab pos="457200" algn="l"/>
                <a:tab pos="804863" algn="l"/>
              </a:tabLst>
            </a:pPr>
            <a:r>
              <a:rPr lang="en-AU" sz="2400" dirty="0"/>
              <a:t>Comprehensive search</a:t>
            </a:r>
          </a:p>
          <a:p>
            <a:pPr marL="1009650" lvl="1" indent="-465138">
              <a:lnSpc>
                <a:spcPct val="90000"/>
              </a:lnSpc>
              <a:buClr>
                <a:schemeClr val="tx1"/>
              </a:buClr>
              <a:buFont typeface="Wingdings" charset="0"/>
              <a:buAutoNum type="arabicPeriod"/>
              <a:tabLst>
                <a:tab pos="457200" algn="l"/>
                <a:tab pos="804863" algn="l"/>
              </a:tabLst>
            </a:pPr>
            <a:r>
              <a:rPr lang="en-AU" sz="2400" dirty="0"/>
              <a:t>Selection</a:t>
            </a:r>
            <a:r>
              <a:rPr lang="en-AU" sz="2400" baseline="0" dirty="0"/>
              <a:t> </a:t>
            </a:r>
            <a:r>
              <a:rPr lang="en-AU" sz="2400" dirty="0"/>
              <a:t>of studies </a:t>
            </a:r>
          </a:p>
          <a:p>
            <a:pPr marL="1009650" lvl="1" indent="-465138">
              <a:lnSpc>
                <a:spcPct val="90000"/>
              </a:lnSpc>
              <a:buClr>
                <a:schemeClr val="tx1"/>
              </a:buClr>
              <a:buFont typeface="Wingdings" charset="0"/>
              <a:buAutoNum type="arabicPeriod"/>
              <a:tabLst>
                <a:tab pos="457200" algn="l"/>
                <a:tab pos="804863" algn="l"/>
              </a:tabLst>
            </a:pPr>
            <a:r>
              <a:rPr lang="en-AU" sz="2400" dirty="0">
                <a:solidFill>
                  <a:srgbClr val="FFFF00"/>
                </a:solidFill>
              </a:rPr>
              <a:t>Data extraction </a:t>
            </a:r>
          </a:p>
          <a:p>
            <a:pPr marL="1009650" lvl="1" indent="-465138">
              <a:lnSpc>
                <a:spcPct val="90000"/>
              </a:lnSpc>
              <a:buClr>
                <a:schemeClr val="tx1"/>
              </a:buClr>
              <a:buFont typeface="Wingdings" charset="0"/>
              <a:buAutoNum type="arabicPeriod"/>
              <a:tabLst>
                <a:tab pos="457200" algn="l"/>
                <a:tab pos="804863" algn="l"/>
              </a:tabLst>
            </a:pPr>
            <a:r>
              <a:rPr lang="en-AU" sz="2400" dirty="0">
                <a:solidFill>
                  <a:srgbClr val="FFFF00"/>
                </a:solidFill>
              </a:rPr>
              <a:t>Standardization of data</a:t>
            </a:r>
          </a:p>
          <a:p>
            <a:pPr marL="1009650" lvl="1" indent="-465138">
              <a:lnSpc>
                <a:spcPct val="90000"/>
              </a:lnSpc>
              <a:buClr>
                <a:schemeClr val="tx1"/>
              </a:buClr>
              <a:buFont typeface="Wingdings" charset="0"/>
              <a:buAutoNum type="arabicPeriod"/>
              <a:tabLst>
                <a:tab pos="457200" algn="l"/>
                <a:tab pos="804863" algn="l"/>
              </a:tabLst>
            </a:pPr>
            <a:r>
              <a:rPr lang="en-AU" sz="2400" dirty="0"/>
              <a:t>Assess risk of bias</a:t>
            </a:r>
          </a:p>
          <a:p>
            <a:pPr marL="1009650" lvl="1" indent="-465138">
              <a:lnSpc>
                <a:spcPct val="90000"/>
              </a:lnSpc>
              <a:buClr>
                <a:schemeClr val="tx1"/>
              </a:buClr>
              <a:buFont typeface="Wingdings" charset="0"/>
              <a:buAutoNum type="arabicPeriod"/>
              <a:tabLst>
                <a:tab pos="457200" algn="l"/>
                <a:tab pos="804863" algn="l"/>
              </a:tabLst>
            </a:pPr>
            <a:r>
              <a:rPr lang="en-AU" sz="2400" dirty="0"/>
              <a:t>Data synthesis (may include meta-analysis)</a:t>
            </a:r>
          </a:p>
          <a:p>
            <a:pPr marL="1009650" lvl="1" indent="-465138">
              <a:lnSpc>
                <a:spcPct val="90000"/>
              </a:lnSpc>
              <a:buClr>
                <a:schemeClr val="tx1"/>
              </a:buClr>
              <a:buFont typeface="Wingdings" charset="0"/>
              <a:buAutoNum type="arabicPeriod"/>
              <a:tabLst>
                <a:tab pos="457200" algn="l"/>
                <a:tab pos="804863" algn="l"/>
              </a:tabLst>
            </a:pPr>
            <a:r>
              <a:rPr lang="en-AU" sz="2400" dirty="0"/>
              <a:t>Interpretation of results</a:t>
            </a:r>
          </a:p>
          <a:p>
            <a:pPr marL="1009650" lvl="1" indent="-465138">
              <a:lnSpc>
                <a:spcPct val="90000"/>
              </a:lnSpc>
              <a:buClr>
                <a:schemeClr val="tx1"/>
              </a:buClr>
              <a:buFont typeface="Wingdings" charset="0"/>
              <a:buAutoNum type="arabicPeriod"/>
              <a:tabLst>
                <a:tab pos="457200" algn="l"/>
                <a:tab pos="804863" algn="l"/>
              </a:tabLst>
            </a:pPr>
            <a:r>
              <a:rPr lang="en-AU" sz="2400" dirty="0"/>
              <a:t>Reporting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6130" b="-4148"/>
          <a:stretch/>
        </p:blipFill>
        <p:spPr>
          <a:xfrm>
            <a:off x="6547580" y="1567645"/>
            <a:ext cx="2596420" cy="444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2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003" y="321733"/>
            <a:ext cx="6668053" cy="639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08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587500"/>
          </a:xfrm>
        </p:spPr>
        <p:txBody>
          <a:bodyPr>
            <a:normAutofit fontScale="90000"/>
          </a:bodyPr>
          <a:lstStyle/>
          <a:p>
            <a:r>
              <a:rPr lang="en-US" dirty="0"/>
              <a:t>Standardized Condom Use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00533" cy="49191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 Non-condom use at sex episode</a:t>
            </a:r>
            <a:r>
              <a:rPr lang="en-US" dirty="0"/>
              <a:t>: Self-report of having unprotected sex at last episode, or the proportion of a set of episodes that are unprotected.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 Not always using condoms</a:t>
            </a:r>
            <a:r>
              <a:rPr lang="en-US" dirty="0"/>
              <a:t>: Self-report of having at least one episode of unprotected sex in the recall period.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520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Randomized controlled trial</a:t>
            </a:r>
          </a:p>
        </p:txBody>
      </p:sp>
      <p:graphicFrame>
        <p:nvGraphicFramePr>
          <p:cNvPr id="367619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080648530"/>
              </p:ext>
            </p:extLst>
          </p:nvPr>
        </p:nvGraphicFramePr>
        <p:xfrm>
          <a:off x="685800" y="1628831"/>
          <a:ext cx="8066314" cy="4908642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5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71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26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The Present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The Future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7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 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Condom Use distribution (CUD)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 Condom Use+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Condom use –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200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7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 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 Condom Use distribution (CUD)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Condom Use+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Condom use -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367682" name="AutoShape 66"/>
          <p:cNvCxnSpPr>
            <a:cxnSpLocks noChangeShapeType="1"/>
          </p:cNvCxnSpPr>
          <p:nvPr/>
        </p:nvCxnSpPr>
        <p:spPr bwMode="auto">
          <a:xfrm flipV="1">
            <a:off x="1981200" y="3427413"/>
            <a:ext cx="735013" cy="823912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7683" name="AutoShape 67"/>
          <p:cNvCxnSpPr>
            <a:cxnSpLocks noChangeShapeType="1"/>
          </p:cNvCxnSpPr>
          <p:nvPr/>
        </p:nvCxnSpPr>
        <p:spPr bwMode="auto">
          <a:xfrm>
            <a:off x="1981200" y="4251325"/>
            <a:ext cx="735013" cy="82232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7684" name="AutoShape 68"/>
          <p:cNvCxnSpPr>
            <a:cxnSpLocks noChangeShapeType="1"/>
          </p:cNvCxnSpPr>
          <p:nvPr/>
        </p:nvCxnSpPr>
        <p:spPr bwMode="auto">
          <a:xfrm>
            <a:off x="4572000" y="3429000"/>
            <a:ext cx="1295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7685" name="AutoShape 69"/>
          <p:cNvCxnSpPr>
            <a:cxnSpLocks noChangeShapeType="1"/>
          </p:cNvCxnSpPr>
          <p:nvPr/>
        </p:nvCxnSpPr>
        <p:spPr bwMode="auto">
          <a:xfrm>
            <a:off x="4572000" y="5181600"/>
            <a:ext cx="1295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51947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Strength of associations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defRPr/>
            </a:pPr>
            <a:r>
              <a:rPr lang="en-US" sz="2400">
                <a:cs typeface="+mn-cs"/>
              </a:rPr>
              <a:t>Need a way to indicate </a:t>
            </a:r>
            <a:r>
              <a:rPr lang="en-US" sz="2400" i="1">
                <a:solidFill>
                  <a:srgbClr val="FF6666"/>
                </a:solidFill>
                <a:cs typeface="+mn-cs"/>
              </a:rPr>
              <a:t>strength of association</a:t>
            </a:r>
            <a:r>
              <a:rPr lang="en-US" sz="2400">
                <a:cs typeface="+mn-cs"/>
              </a:rPr>
              <a:t> between predictor and outcome variables.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en-US" sz="2400">
                <a:cs typeface="+mn-cs"/>
              </a:rPr>
              <a:t>This  can be estimated by:</a:t>
            </a:r>
            <a:endParaRPr lang="en-US" sz="2800">
              <a:cs typeface="+mn-cs"/>
            </a:endParaRPr>
          </a:p>
          <a:p>
            <a:pPr marL="914400" lvl="1" indent="-457200" eaLnBrk="1" hangingPunct="1">
              <a:lnSpc>
                <a:spcPct val="90000"/>
              </a:lnSpc>
              <a:defRPr/>
            </a:pPr>
            <a:r>
              <a:rPr lang="en-US" sz="2000"/>
              <a:t>Risk ratio</a:t>
            </a:r>
          </a:p>
          <a:p>
            <a:pPr marL="914400" lvl="1" indent="-457200" eaLnBrk="1" hangingPunct="1">
              <a:lnSpc>
                <a:spcPct val="90000"/>
              </a:lnSpc>
              <a:defRPr/>
            </a:pPr>
            <a:r>
              <a:rPr lang="en-US" sz="2000"/>
              <a:t>Relative risk</a:t>
            </a:r>
          </a:p>
          <a:p>
            <a:pPr marL="914400" lvl="1" indent="-457200" eaLnBrk="1" hangingPunct="1">
              <a:lnSpc>
                <a:spcPct val="90000"/>
              </a:lnSpc>
              <a:defRPr/>
            </a:pPr>
            <a:r>
              <a:rPr lang="en-US" sz="2000"/>
              <a:t>Relative risk for incidence (hazard)</a:t>
            </a:r>
          </a:p>
          <a:p>
            <a:pPr marL="914400" lvl="1" indent="-457200" eaLnBrk="1" hangingPunct="1">
              <a:lnSpc>
                <a:spcPct val="90000"/>
              </a:lnSpc>
              <a:defRPr/>
            </a:pPr>
            <a:r>
              <a:rPr lang="en-US" sz="2000"/>
              <a:t>Odds ratio</a:t>
            </a:r>
          </a:p>
          <a:p>
            <a:pPr marL="914400" lvl="1" indent="-457200" eaLnBrk="1" hangingPunct="1">
              <a:lnSpc>
                <a:spcPct val="90000"/>
              </a:lnSpc>
              <a:defRPr/>
            </a:pPr>
            <a:r>
              <a:rPr lang="en-US" sz="2000"/>
              <a:t>Correlation coefficient </a:t>
            </a:r>
          </a:p>
          <a:p>
            <a:pPr marL="914400" lvl="1" indent="-457200" eaLnBrk="1" hangingPunct="1">
              <a:lnSpc>
                <a:spcPct val="90000"/>
              </a:lnSpc>
              <a:defRPr/>
            </a:pPr>
            <a:endParaRPr lang="en-US" sz="2000"/>
          </a:p>
          <a:p>
            <a:pPr marL="914400" lvl="1" indent="-457200" eaLnBrk="1" hangingPunct="1">
              <a:lnSpc>
                <a:spcPct val="90000"/>
              </a:lnSpc>
              <a:buFont typeface="Symbol" charset="0"/>
              <a:buNone/>
              <a:defRPr/>
            </a:pPr>
            <a:r>
              <a:rPr lang="en-US" sz="2000" i="1"/>
              <a:t>Terms risk ratio, rate ratio, relative risk, relative hazard are often mixed and confused </a:t>
            </a:r>
            <a:endParaRPr lang="en-US" sz="1600" u="sng"/>
          </a:p>
        </p:txBody>
      </p:sp>
    </p:spTree>
    <p:extLst>
      <p:ext uri="{BB962C8B-B14F-4D97-AF65-F5344CB8AC3E}">
        <p14:creationId xmlns:p14="http://schemas.microsoft.com/office/powerpoint/2010/main" val="2820580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cs typeface="+mj-cs"/>
              </a:rPr>
              <a:t>Relative risk is the risk of outcome in intervention group compared to risk in control</a:t>
            </a:r>
            <a:endParaRPr lang="en-US" sz="3600" dirty="0">
              <a:cs typeface="+mj-cs"/>
            </a:endParaRPr>
          </a:p>
        </p:txBody>
      </p:sp>
      <p:graphicFrame>
        <p:nvGraphicFramePr>
          <p:cNvPr id="429059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125011753"/>
              </p:ext>
            </p:extLst>
          </p:nvPr>
        </p:nvGraphicFramePr>
        <p:xfrm>
          <a:off x="1143000" y="2057400"/>
          <a:ext cx="6858000" cy="3321686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12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Predicto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sng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Outcome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variable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at end of 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Condom Use 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Condom Use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CUD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a+b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 CUD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c+d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a+c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b+d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29088" name="Text Box 32"/>
          <p:cNvSpPr txBox="1">
            <a:spLocks noChangeArrowheads="1"/>
          </p:cNvSpPr>
          <p:nvPr/>
        </p:nvSpPr>
        <p:spPr bwMode="auto">
          <a:xfrm>
            <a:off x="152400" y="5638800"/>
            <a:ext cx="3657600" cy="369332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Arial" charset="0"/>
                <a:cs typeface="+mn-cs"/>
              </a:rPr>
              <a:t>Relative risk = [</a:t>
            </a:r>
            <a:r>
              <a:rPr lang="en-US" u="sng" dirty="0">
                <a:solidFill>
                  <a:srgbClr val="FFFF00"/>
                </a:solidFill>
                <a:latin typeface="Arial" charset="0"/>
                <a:cs typeface="+mn-cs"/>
              </a:rPr>
              <a:t>a/(</a:t>
            </a:r>
            <a:r>
              <a:rPr lang="en-US" u="sng" dirty="0" err="1">
                <a:solidFill>
                  <a:srgbClr val="FFFF00"/>
                </a:solidFill>
                <a:latin typeface="Arial" charset="0"/>
              </a:rPr>
              <a:t>a+b</a:t>
            </a:r>
            <a:r>
              <a:rPr lang="en-US" u="sng" dirty="0">
                <a:solidFill>
                  <a:srgbClr val="FFFF00"/>
                </a:solidFill>
                <a:latin typeface="Arial" charset="0"/>
              </a:rPr>
              <a:t>)] /[ </a:t>
            </a:r>
            <a:r>
              <a:rPr lang="en-US" dirty="0">
                <a:solidFill>
                  <a:srgbClr val="FFFF00"/>
                </a:solidFill>
                <a:latin typeface="Arial" charset="0"/>
                <a:cs typeface="+mn-cs"/>
              </a:rPr>
              <a:t>c/(</a:t>
            </a:r>
            <a:r>
              <a:rPr lang="en-US" dirty="0" err="1">
                <a:solidFill>
                  <a:srgbClr val="FFFF00"/>
                </a:solidFill>
                <a:latin typeface="Arial" charset="0"/>
                <a:cs typeface="+mn-cs"/>
              </a:rPr>
              <a:t>c+d</a:t>
            </a:r>
            <a:r>
              <a:rPr lang="en-US" dirty="0">
                <a:solidFill>
                  <a:srgbClr val="FFFF00"/>
                </a:solidFill>
                <a:latin typeface="Arial" charset="0"/>
                <a:cs typeface="+mn-cs"/>
              </a:rPr>
              <a:t>)]</a:t>
            </a:r>
            <a:endParaRPr lang="en-US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429089" name="Text Box 33"/>
          <p:cNvSpPr txBox="1">
            <a:spLocks noChangeArrowheads="1"/>
          </p:cNvSpPr>
          <p:nvPr/>
        </p:nvSpPr>
        <p:spPr bwMode="auto">
          <a:xfrm>
            <a:off x="3911600" y="5638800"/>
            <a:ext cx="5029200" cy="7302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>
                <a:solidFill>
                  <a:srgbClr val="FFFF00"/>
                </a:solidFill>
                <a:latin typeface="Tahoma" charset="0"/>
                <a:cs typeface="+mn-cs"/>
              </a:rPr>
              <a:t>Risk of outcome in group with predictor ÷</a:t>
            </a:r>
          </a:p>
          <a:p>
            <a:pPr eaLnBrk="0" hangingPunct="0">
              <a:defRPr/>
            </a:pPr>
            <a:r>
              <a:rPr lang="en-US" sz="2000">
                <a:solidFill>
                  <a:srgbClr val="FFFF00"/>
                </a:solidFill>
                <a:latin typeface="Tahoma" charset="0"/>
                <a:cs typeface="+mn-cs"/>
              </a:rPr>
              <a:t>risk of outcome in group without predictor</a:t>
            </a:r>
            <a:r>
              <a:rPr lang="en-US" sz="1800">
                <a:solidFill>
                  <a:srgbClr val="FFFF00"/>
                </a:solidFill>
                <a:latin typeface="Tahoma" charset="0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48754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534400" cy="1143000"/>
          </a:xfrm>
        </p:spPr>
        <p:txBody>
          <a:bodyPr/>
          <a:lstStyle/>
          <a:p>
            <a:pPr eaLnBrk="1" hangingPunct="1">
              <a:defRPr/>
            </a:pPr>
            <a:br>
              <a:rPr lang="en-US" sz="3200" u="sng">
                <a:cs typeface="+mj-cs"/>
              </a:rPr>
            </a:br>
            <a:endParaRPr lang="en-US" sz="3200">
              <a:cs typeface="+mj-cs"/>
            </a:endParaRPr>
          </a:p>
        </p:txBody>
      </p:sp>
      <p:sp>
        <p:nvSpPr>
          <p:cNvPr id="433155" name="Text Box 3"/>
          <p:cNvSpPr txBox="1">
            <a:spLocks noChangeArrowheads="1"/>
          </p:cNvSpPr>
          <p:nvPr/>
        </p:nvSpPr>
        <p:spPr bwMode="auto">
          <a:xfrm>
            <a:off x="914400" y="4876800"/>
            <a:ext cx="74874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latin typeface="Tahoma" charset="0"/>
                <a:cs typeface="+mn-cs"/>
              </a:rPr>
              <a:t>N=400 subjects, Condom </a:t>
            </a:r>
            <a:r>
              <a:rPr lang="en-US" dirty="0">
                <a:latin typeface="Tahoma" charset="0"/>
              </a:rPr>
              <a:t>use </a:t>
            </a:r>
            <a:r>
              <a:rPr lang="en-US" sz="1800" dirty="0">
                <a:latin typeface="Tahoma" charset="0"/>
                <a:cs typeface="+mn-cs"/>
              </a:rPr>
              <a:t>measured over 1-year period, no drop-out</a:t>
            </a:r>
          </a:p>
        </p:txBody>
      </p:sp>
      <p:graphicFrame>
        <p:nvGraphicFramePr>
          <p:cNvPr id="433156" name="Group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22431534"/>
              </p:ext>
            </p:extLst>
          </p:nvPr>
        </p:nvGraphicFramePr>
        <p:xfrm>
          <a:off x="762000" y="2209800"/>
          <a:ext cx="7391400" cy="2590875"/>
        </p:xfrm>
        <a:graphic>
          <a:graphicData uri="http://schemas.openxmlformats.org/drawingml/2006/table">
            <a:tbl>
              <a:tblPr/>
              <a:tblGrid>
                <a:gridCol w="1806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5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9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0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194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Predicto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 variable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Outcome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variable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Total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Condom Use +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Condom Use - 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8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CUD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40 (20%)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160 (80%)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6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 CUD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 (50%)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 (50%)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Total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150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250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400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33185" name="Text Box 33"/>
          <p:cNvSpPr txBox="1">
            <a:spLocks noChangeArrowheads="1"/>
          </p:cNvSpPr>
          <p:nvPr/>
        </p:nvSpPr>
        <p:spPr bwMode="auto">
          <a:xfrm>
            <a:off x="457200" y="5410200"/>
            <a:ext cx="7964488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dirty="0">
                <a:solidFill>
                  <a:srgbClr val="FFFF00"/>
                </a:solidFill>
                <a:latin typeface="Tahoma" charset="0"/>
                <a:cs typeface="+mn-cs"/>
              </a:rPr>
              <a:t>Relative risk =  (40/200) / (100/200) = 0.4</a:t>
            </a:r>
          </a:p>
          <a:p>
            <a:pPr eaLnBrk="0" hangingPunct="0">
              <a:defRPr/>
            </a:pPr>
            <a:r>
              <a:rPr lang="en-US" sz="2000" dirty="0">
                <a:solidFill>
                  <a:srgbClr val="FFFF00"/>
                </a:solidFill>
                <a:latin typeface="Tahoma" charset="0"/>
                <a:cs typeface="+mn-cs"/>
              </a:rPr>
              <a:t>Relative Risk Reduction = (50 % - 20%) / 50% = .6 </a:t>
            </a:r>
          </a:p>
          <a:p>
            <a:pPr eaLnBrk="0" hangingPunct="0">
              <a:defRPr/>
            </a:pPr>
            <a:r>
              <a:rPr lang="en-US" sz="2000" dirty="0">
                <a:solidFill>
                  <a:srgbClr val="FFFF00"/>
                </a:solidFill>
                <a:latin typeface="Tahoma" charset="0"/>
                <a:cs typeface="+mn-cs"/>
              </a:rPr>
              <a:t> </a:t>
            </a:r>
          </a:p>
          <a:p>
            <a:pPr eaLnBrk="0" hangingPunct="0">
              <a:defRPr/>
            </a:pPr>
            <a:r>
              <a:rPr lang="en-US" sz="2000" dirty="0">
                <a:solidFill>
                  <a:srgbClr val="FFFF00"/>
                </a:solidFill>
                <a:latin typeface="Tahoma" charset="0"/>
                <a:cs typeface="+mn-cs"/>
              </a:rPr>
              <a:t>RRR = 1 – RR = 1 – 0.4 = .6  OR 60%</a:t>
            </a:r>
          </a:p>
        </p:txBody>
      </p:sp>
      <p:sp>
        <p:nvSpPr>
          <p:cNvPr id="433186" name="Text Box 34"/>
          <p:cNvSpPr txBox="1">
            <a:spLocks noChangeArrowheads="1"/>
          </p:cNvSpPr>
          <p:nvPr/>
        </p:nvSpPr>
        <p:spPr bwMode="auto">
          <a:xfrm>
            <a:off x="914400" y="381000"/>
            <a:ext cx="184150" cy="58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3200">
              <a:latin typeface="Tahoma" charset="0"/>
              <a:cs typeface="+mn-cs"/>
            </a:endParaRPr>
          </a:p>
        </p:txBody>
      </p:sp>
      <p:sp>
        <p:nvSpPr>
          <p:cNvPr id="433187" name="Text Box 35"/>
          <p:cNvSpPr txBox="1">
            <a:spLocks noChangeArrowheads="1"/>
          </p:cNvSpPr>
          <p:nvPr/>
        </p:nvSpPr>
        <p:spPr bwMode="auto">
          <a:xfrm>
            <a:off x="147638" y="652463"/>
            <a:ext cx="8767762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 dirty="0">
                <a:solidFill>
                  <a:schemeClr val="tx2"/>
                </a:solidFill>
                <a:latin typeface="Arial" charset="0"/>
                <a:cs typeface="+mn-cs"/>
              </a:rPr>
              <a:t>Relative Risk  &amp; Relative Risk Reduction</a:t>
            </a:r>
          </a:p>
        </p:txBody>
      </p:sp>
    </p:spTree>
    <p:extLst>
      <p:ext uri="{BB962C8B-B14F-4D97-AF65-F5344CB8AC3E}">
        <p14:creationId xmlns:p14="http://schemas.microsoft.com/office/powerpoint/2010/main" val="1233077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Odds ratio</a:t>
            </a:r>
            <a:endParaRPr lang="en-US" sz="3600">
              <a:cs typeface="+mj-cs"/>
            </a:endParaRPr>
          </a:p>
        </p:txBody>
      </p:sp>
      <p:graphicFrame>
        <p:nvGraphicFramePr>
          <p:cNvPr id="435203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991729208"/>
              </p:ext>
            </p:extLst>
          </p:nvPr>
        </p:nvGraphicFramePr>
        <p:xfrm>
          <a:off x="1143000" y="1905000"/>
          <a:ext cx="6858000" cy="1828800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86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sng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Predicto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sng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Outcome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variable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Condom Use 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Condom Use -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CUD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a+b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 CUD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c+d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a+c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b+d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35232" name="Text Box 32"/>
          <p:cNvSpPr txBox="1">
            <a:spLocks noChangeArrowheads="1"/>
          </p:cNvSpPr>
          <p:nvPr/>
        </p:nvSpPr>
        <p:spPr bwMode="auto">
          <a:xfrm>
            <a:off x="381000" y="3962400"/>
            <a:ext cx="8458200" cy="23272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800" b="1">
                <a:solidFill>
                  <a:srgbClr val="FFFF00"/>
                </a:solidFill>
                <a:latin typeface="Tahoma" charset="0"/>
                <a:cs typeface="+mn-cs"/>
              </a:rPr>
              <a:t>Odds Ratio:</a:t>
            </a:r>
          </a:p>
          <a:p>
            <a:pPr eaLnBrk="0" hangingPunct="0">
              <a:defRPr/>
            </a:pPr>
            <a:r>
              <a:rPr lang="en-US" sz="1800" b="1" u="sng">
                <a:solidFill>
                  <a:srgbClr val="FFFF00"/>
                </a:solidFill>
                <a:latin typeface="Tahoma" charset="0"/>
                <a:cs typeface="+mn-cs"/>
              </a:rPr>
              <a:t>Cohort study</a:t>
            </a:r>
            <a:r>
              <a:rPr lang="en-US" sz="1800">
                <a:solidFill>
                  <a:srgbClr val="FFFF00"/>
                </a:solidFill>
                <a:latin typeface="Tahoma" charset="0"/>
                <a:cs typeface="+mn-cs"/>
              </a:rPr>
              <a:t> 	Odds of outcome in those </a:t>
            </a:r>
            <a:r>
              <a:rPr lang="en-US" sz="1800" u="sng">
                <a:solidFill>
                  <a:srgbClr val="FFFF00"/>
                </a:solidFill>
                <a:latin typeface="Tahoma" charset="0"/>
                <a:cs typeface="+mn-cs"/>
              </a:rPr>
              <a:t>with</a:t>
            </a:r>
            <a:r>
              <a:rPr lang="en-US" sz="1800">
                <a:solidFill>
                  <a:srgbClr val="FFFF00"/>
                </a:solidFill>
                <a:latin typeface="Tahoma" charset="0"/>
                <a:cs typeface="+mn-cs"/>
              </a:rPr>
              <a:t> predictor/</a:t>
            </a:r>
          </a:p>
          <a:p>
            <a:pPr eaLnBrk="0" hangingPunct="0">
              <a:defRPr/>
            </a:pPr>
            <a:r>
              <a:rPr lang="en-US" sz="1800">
                <a:solidFill>
                  <a:srgbClr val="FFFF00"/>
                </a:solidFill>
                <a:latin typeface="Tahoma" charset="0"/>
                <a:cs typeface="+mn-cs"/>
              </a:rPr>
              <a:t>		Odds of outcome in those </a:t>
            </a:r>
            <a:r>
              <a:rPr lang="en-US" sz="1800" u="sng">
                <a:solidFill>
                  <a:srgbClr val="FFFF00"/>
                </a:solidFill>
                <a:latin typeface="Tahoma" charset="0"/>
                <a:cs typeface="+mn-cs"/>
              </a:rPr>
              <a:t>without</a:t>
            </a:r>
            <a:r>
              <a:rPr lang="en-US" sz="1800">
                <a:solidFill>
                  <a:srgbClr val="FFFF00"/>
                </a:solidFill>
                <a:latin typeface="Tahoma" charset="0"/>
                <a:cs typeface="+mn-cs"/>
              </a:rPr>
              <a:t> predictor =</a:t>
            </a:r>
          </a:p>
          <a:p>
            <a:pPr eaLnBrk="0" hangingPunct="0">
              <a:defRPr/>
            </a:pPr>
            <a:r>
              <a:rPr lang="en-US" sz="1800">
                <a:solidFill>
                  <a:srgbClr val="FFFF00"/>
                </a:solidFill>
                <a:latin typeface="Tahoma" charset="0"/>
                <a:cs typeface="+mn-cs"/>
              </a:rPr>
              <a:t>		</a:t>
            </a:r>
            <a:r>
              <a:rPr lang="en-US" sz="1800" b="1">
                <a:solidFill>
                  <a:srgbClr val="FFFF00"/>
                </a:solidFill>
                <a:latin typeface="Tahoma" charset="0"/>
                <a:cs typeface="+mn-cs"/>
              </a:rPr>
              <a:t>(a/b) / (c/d) = ad/bc</a:t>
            </a:r>
            <a:r>
              <a:rPr lang="en-US" sz="1800">
                <a:solidFill>
                  <a:srgbClr val="FFFF00"/>
                </a:solidFill>
                <a:latin typeface="Tahoma" charset="0"/>
                <a:cs typeface="+mn-cs"/>
              </a:rPr>
              <a:t> </a:t>
            </a:r>
          </a:p>
          <a:p>
            <a:pPr eaLnBrk="0" hangingPunct="0">
              <a:defRPr/>
            </a:pPr>
            <a:endParaRPr lang="en-US" sz="1800">
              <a:solidFill>
                <a:srgbClr val="FFFF00"/>
              </a:solidFill>
              <a:latin typeface="Tahoma" charset="0"/>
              <a:cs typeface="+mn-cs"/>
            </a:endParaRPr>
          </a:p>
          <a:p>
            <a:pPr eaLnBrk="0" hangingPunct="0">
              <a:defRPr/>
            </a:pPr>
            <a:r>
              <a:rPr lang="en-US" sz="1800" b="1" u="sng">
                <a:solidFill>
                  <a:srgbClr val="FFFF00"/>
                </a:solidFill>
                <a:latin typeface="Tahoma" charset="0"/>
                <a:cs typeface="+mn-cs"/>
              </a:rPr>
              <a:t>Case control</a:t>
            </a:r>
            <a:r>
              <a:rPr lang="en-US" sz="1800">
                <a:solidFill>
                  <a:srgbClr val="FFFF00"/>
                </a:solidFill>
                <a:latin typeface="Tahoma" charset="0"/>
                <a:cs typeface="+mn-cs"/>
              </a:rPr>
              <a:t>: 	Odds of predictor in those </a:t>
            </a:r>
            <a:r>
              <a:rPr lang="en-US" sz="1800" u="sng">
                <a:solidFill>
                  <a:srgbClr val="FFFF00"/>
                </a:solidFill>
                <a:latin typeface="Tahoma" charset="0"/>
                <a:cs typeface="+mn-cs"/>
              </a:rPr>
              <a:t>with</a:t>
            </a:r>
            <a:r>
              <a:rPr lang="en-US" sz="1800">
                <a:solidFill>
                  <a:srgbClr val="FFFF00"/>
                </a:solidFill>
                <a:latin typeface="Tahoma" charset="0"/>
                <a:cs typeface="+mn-cs"/>
              </a:rPr>
              <a:t> outcome/</a:t>
            </a:r>
          </a:p>
          <a:p>
            <a:pPr eaLnBrk="0" hangingPunct="0">
              <a:defRPr/>
            </a:pPr>
            <a:r>
              <a:rPr lang="en-US" sz="1800">
                <a:solidFill>
                  <a:srgbClr val="FFFF00"/>
                </a:solidFill>
                <a:latin typeface="Tahoma" charset="0"/>
                <a:cs typeface="+mn-cs"/>
              </a:rPr>
              <a:t>		Odds of predictors in those </a:t>
            </a:r>
            <a:r>
              <a:rPr lang="en-US" sz="1800" u="sng">
                <a:solidFill>
                  <a:srgbClr val="FFFF00"/>
                </a:solidFill>
                <a:latin typeface="Tahoma" charset="0"/>
                <a:cs typeface="+mn-cs"/>
              </a:rPr>
              <a:t>without</a:t>
            </a:r>
            <a:r>
              <a:rPr lang="en-US" sz="1800">
                <a:solidFill>
                  <a:srgbClr val="FFFF00"/>
                </a:solidFill>
                <a:latin typeface="Tahoma" charset="0"/>
                <a:cs typeface="+mn-cs"/>
              </a:rPr>
              <a:t> outcome =</a:t>
            </a:r>
          </a:p>
          <a:p>
            <a:pPr eaLnBrk="0" hangingPunct="0">
              <a:defRPr/>
            </a:pPr>
            <a:r>
              <a:rPr lang="en-US" sz="1800">
                <a:solidFill>
                  <a:srgbClr val="FFFF00"/>
                </a:solidFill>
                <a:latin typeface="Tahoma" charset="0"/>
                <a:cs typeface="+mn-cs"/>
              </a:rPr>
              <a:t>		</a:t>
            </a:r>
            <a:r>
              <a:rPr lang="en-US" sz="1800" b="1">
                <a:solidFill>
                  <a:srgbClr val="FFFF00"/>
                </a:solidFill>
                <a:latin typeface="Tahoma" charset="0"/>
                <a:cs typeface="+mn-cs"/>
              </a:rPr>
              <a:t>(a/c) / (b/d)  = ad/bc</a:t>
            </a:r>
          </a:p>
        </p:txBody>
      </p:sp>
    </p:spTree>
    <p:extLst>
      <p:ext uri="{BB962C8B-B14F-4D97-AF65-F5344CB8AC3E}">
        <p14:creationId xmlns:p14="http://schemas.microsoft.com/office/powerpoint/2010/main" val="1498638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Placeholder 2"/>
          <p:cNvSpPr txBox="1">
            <a:spLocks/>
          </p:cNvSpPr>
          <p:nvPr/>
        </p:nvSpPr>
        <p:spPr bwMode="auto">
          <a:xfrm>
            <a:off x="163171" y="5238750"/>
            <a:ext cx="2008529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0" rIns="127000" bIns="635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latin typeface="Helvetica" charset="0"/>
                <a:cs typeface="Helvetica" charset="0"/>
              </a:rPr>
              <a:t>JAMA. Zhang 1998</a:t>
            </a:r>
          </a:p>
        </p:txBody>
      </p:sp>
      <p:sp>
        <p:nvSpPr>
          <p:cNvPr id="14344" name="Text Placeholder 2"/>
          <p:cNvSpPr txBox="1">
            <a:spLocks/>
          </p:cNvSpPr>
          <p:nvPr/>
        </p:nvSpPr>
        <p:spPr bwMode="auto">
          <a:xfrm>
            <a:off x="624229" y="342900"/>
            <a:ext cx="7783171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0" rIns="0" bIns="635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dirty="0">
                <a:latin typeface="Helvetica" charset="0"/>
                <a:cs typeface="Helvetica" charset="0"/>
              </a:rPr>
              <a:t> Risk Ratio &amp; Odds Ratio Relationship</a:t>
            </a:r>
          </a:p>
        </p:txBody>
      </p:sp>
      <p:pic>
        <p:nvPicPr>
          <p:cNvPr id="14349" name="Picture 13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71" y="977899"/>
            <a:ext cx="6745630" cy="41613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00" y="5302148"/>
            <a:ext cx="4368800" cy="1232002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3786084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 Shot 2016-01-19 at 11.43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77368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924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>
                <a:cs typeface="+mj-cs"/>
              </a:rPr>
              <a:t>Precision of measurements -</a:t>
            </a:r>
            <a:br>
              <a:rPr lang="en-US" sz="3600">
                <a:cs typeface="+mj-cs"/>
              </a:rPr>
            </a:br>
            <a:r>
              <a:rPr lang="en-US" sz="3600">
                <a:cs typeface="+mj-cs"/>
              </a:rPr>
              <a:t>95% confidence intervals 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153400" cy="2743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cs typeface="+mn-cs"/>
              </a:rPr>
              <a:t>Generally – indicates that if the study were repeated numerous times, 95% of the time, the true value would lie between these limits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2800" dirty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cs typeface="+mn-cs"/>
              </a:rPr>
              <a:t>Not symmetrical around a point values for RR,  OR, RRR (because calculated using log-values)</a:t>
            </a:r>
            <a:r>
              <a:rPr lang="en-US" sz="2400" dirty="0"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3241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39175" cy="1143000"/>
          </a:xfrm>
          <a:noFill/>
          <a:ln/>
        </p:spPr>
        <p:txBody>
          <a:bodyPr lIns="90488" tIns="44450" rIns="90488" bIns="44450"/>
          <a:lstStyle/>
          <a:p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b="1" dirty="0">
                <a:latin typeface="+mn-lt"/>
              </a:rPr>
              <a:t>Data extraction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idx="1"/>
          </p:nvPr>
        </p:nvSpPr>
        <p:spPr>
          <a:xfrm>
            <a:off x="635000" y="1397000"/>
            <a:ext cx="7772400" cy="4908550"/>
          </a:xfrm>
          <a:noFill/>
          <a:ln/>
        </p:spPr>
        <p:txBody>
          <a:bodyPr lIns="90488" tIns="44450" rIns="90488" bIns="44450">
            <a:normAutofit fontScale="85000" lnSpcReduction="20000"/>
          </a:bodyPr>
          <a:lstStyle/>
          <a:p>
            <a:r>
              <a:rPr lang="en-US" dirty="0"/>
              <a:t>Structured process for abstracting and collecting  key information from primary studies </a:t>
            </a:r>
          </a:p>
          <a:p>
            <a:pPr lvl="1"/>
            <a:r>
              <a:rPr lang="en-US" dirty="0"/>
              <a:t>Informed by PICO </a:t>
            </a:r>
          </a:p>
          <a:p>
            <a:pPr lvl="1"/>
            <a:r>
              <a:rPr lang="en-US" dirty="0"/>
              <a:t>Meet systematic review objective &amp; analysis needs</a:t>
            </a:r>
          </a:p>
          <a:p>
            <a:pPr lvl="1"/>
            <a:r>
              <a:rPr lang="en-US" dirty="0"/>
              <a:t>Should follow methods as described in protocol</a:t>
            </a:r>
          </a:p>
          <a:p>
            <a:pPr lvl="1"/>
            <a:r>
              <a:rPr lang="en-US" sz="3200" dirty="0">
                <a:cs typeface="Arial" charset="0"/>
              </a:rPr>
              <a:t>Use standardized data collection forms</a:t>
            </a:r>
            <a:r>
              <a:rPr lang="en-US" sz="3200" dirty="0"/>
              <a:t> </a:t>
            </a:r>
          </a:p>
          <a:p>
            <a:pPr lvl="1"/>
            <a:r>
              <a:rPr lang="en-US" sz="3200" dirty="0">
                <a:cs typeface="Arial" charset="0"/>
              </a:rPr>
              <a:t>Pretest the method</a:t>
            </a:r>
            <a:r>
              <a:rPr lang="en-US" sz="3200" dirty="0"/>
              <a:t> </a:t>
            </a:r>
          </a:p>
          <a:p>
            <a:pPr lvl="1"/>
            <a:r>
              <a:rPr lang="en-US" sz="3200" dirty="0">
                <a:cs typeface="Arial" charset="0"/>
              </a:rPr>
              <a:t>Use two coders  (ideally working independently)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542C-10D2-4740-9A5D-E3C125C282C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04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33" y="457200"/>
            <a:ext cx="9000067" cy="1143000"/>
          </a:xfrm>
        </p:spPr>
        <p:txBody>
          <a:bodyPr>
            <a:noAutofit/>
          </a:bodyPr>
          <a:lstStyle/>
          <a:p>
            <a:r>
              <a:rPr lang="en-US" sz="4200" dirty="0"/>
              <a:t>Data extraction: abstracting vs. coding</a:t>
            </a:r>
            <a:br>
              <a:rPr lang="en-US" sz="4200" dirty="0"/>
            </a:b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66667" cy="45259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Abstracting: </a:t>
            </a:r>
            <a:r>
              <a:rPr lang="en-US" sz="2800" dirty="0"/>
              <a:t>transferring key information from PS in a narrative format sometimes  “almost” as written in source document</a:t>
            </a:r>
          </a:p>
          <a:p>
            <a:r>
              <a:rPr lang="en-US" sz="2800" dirty="0">
                <a:solidFill>
                  <a:srgbClr val="FFFF00"/>
                </a:solidFill>
              </a:rPr>
              <a:t>Coding: </a:t>
            </a:r>
            <a:r>
              <a:rPr lang="en-US" sz="2800" dirty="0"/>
              <a:t>transforming narrative information into numerical and categorical variables using pre-specified decision roles and definitions</a:t>
            </a:r>
          </a:p>
        </p:txBody>
      </p:sp>
    </p:spTree>
    <p:extLst>
      <p:ext uri="{BB962C8B-B14F-4D97-AF65-F5344CB8AC3E}">
        <p14:creationId xmlns:p14="http://schemas.microsoft.com/office/powerpoint/2010/main" val="3144482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to extract?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8666"/>
            <a:ext cx="8458200" cy="4747683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Key data :</a:t>
            </a:r>
          </a:p>
          <a:p>
            <a:pPr lvl="2"/>
            <a:r>
              <a:rPr lang="en-US" dirty="0"/>
              <a:t>PICO components </a:t>
            </a:r>
          </a:p>
          <a:p>
            <a:pPr lvl="2"/>
            <a:r>
              <a:rPr lang="en-US" dirty="0"/>
              <a:t>Findings</a:t>
            </a:r>
          </a:p>
          <a:p>
            <a:pPr lvl="3"/>
            <a:r>
              <a:rPr lang="en-US" sz="2000" dirty="0"/>
              <a:t>Sample size</a:t>
            </a:r>
          </a:p>
          <a:p>
            <a:pPr lvl="3"/>
            <a:r>
              <a:rPr lang="en-US" sz="2000" dirty="0"/>
              <a:t>Time period over which data were collected</a:t>
            </a:r>
          </a:p>
          <a:p>
            <a:pPr lvl="2"/>
            <a:r>
              <a:rPr lang="en-US" dirty="0"/>
              <a:t>Research design</a:t>
            </a:r>
          </a:p>
          <a:p>
            <a:pPr lvl="2"/>
            <a:r>
              <a:rPr lang="en-US" dirty="0"/>
              <a:t>Data to assess risk of bias </a:t>
            </a:r>
          </a:p>
          <a:p>
            <a:pPr lvl="2"/>
            <a:r>
              <a:rPr lang="en-US" dirty="0"/>
              <a:t>Other data as necessary</a:t>
            </a:r>
          </a:p>
          <a:p>
            <a:endParaRPr lang="en-US" sz="24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B3E68-9967-4F35-829B-14240FDF769E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58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8483600" cy="4822296"/>
          </a:xfrm>
        </p:spPr>
        <p:txBody>
          <a:bodyPr>
            <a:normAutofit/>
          </a:bodyPr>
          <a:lstStyle/>
          <a:p>
            <a:r>
              <a:rPr lang="en-US" sz="2800" dirty="0"/>
              <a:t>Paper and pencil</a:t>
            </a:r>
          </a:p>
          <a:p>
            <a:r>
              <a:rPr lang="en-US" sz="2800" dirty="0"/>
              <a:t>Spreadsheet software </a:t>
            </a:r>
          </a:p>
          <a:p>
            <a:r>
              <a:rPr lang="en-US" sz="2800" dirty="0"/>
              <a:t>Specialized  software: </a:t>
            </a:r>
            <a:r>
              <a:rPr lang="en-US" sz="2800" dirty="0" err="1"/>
              <a:t>RevMan</a:t>
            </a:r>
            <a:endParaRPr lang="en-US" sz="2800" dirty="0"/>
          </a:p>
          <a:p>
            <a:r>
              <a:rPr lang="en-US" sz="2800" dirty="0"/>
              <a:t>Database software</a:t>
            </a:r>
          </a:p>
          <a:p>
            <a:r>
              <a:rPr lang="en-US" sz="2800" dirty="0"/>
              <a:t>Web-based survey</a:t>
            </a:r>
          </a:p>
          <a:p>
            <a:r>
              <a:rPr lang="en-US" sz="2800" dirty="0"/>
              <a:t>Web-based specialized apps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2237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, Word&#10;&#10;Description automatically generated">
            <a:extLst>
              <a:ext uri="{FF2B5EF4-FFF2-40B4-BE49-F238E27FC236}">
                <a16:creationId xmlns:a16="http://schemas.microsoft.com/office/drawing/2014/main" id="{B46F8EF3-828B-DE4F-8A8E-326CCE024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834" y="0"/>
            <a:ext cx="49723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98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collection tools comparison</a:t>
            </a:r>
          </a:p>
        </p:txBody>
      </p:sp>
      <p:pic>
        <p:nvPicPr>
          <p:cNvPr id="5" name="Picture 4" descr="Screen Shot 2016-01-18 at 5.57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0780"/>
            <a:ext cx="9144000" cy="313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368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to extract?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Depends on your:</a:t>
            </a:r>
          </a:p>
          <a:p>
            <a:pPr lvl="1"/>
            <a:r>
              <a:rPr lang="en-US" dirty="0"/>
              <a:t> Objective</a:t>
            </a:r>
          </a:p>
          <a:p>
            <a:pPr lvl="1"/>
            <a:r>
              <a:rPr lang="en-US" dirty="0"/>
              <a:t>Data analysis plan</a:t>
            </a:r>
          </a:p>
          <a:p>
            <a:pPr lvl="1"/>
            <a:r>
              <a:rPr lang="en-US" dirty="0"/>
              <a:t>Resources</a:t>
            </a:r>
          </a:p>
          <a:p>
            <a:r>
              <a:rPr lang="en-US" dirty="0"/>
              <a:t>Avoid extracting info unlikely be used</a:t>
            </a:r>
          </a:p>
        </p:txBody>
      </p:sp>
    </p:spTree>
    <p:extLst>
      <p:ext uri="{BB962C8B-B14F-4D97-AF65-F5344CB8AC3E}">
        <p14:creationId xmlns:p14="http://schemas.microsoft.com/office/powerpoint/2010/main" val="3338590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0,-1366623418,\\DCNSKULL\vol1\trialdev\elearning\MSc Course\MSc Tutorial Workspace\3_MASTER Offline Development\New development 2011-12\Susan Shenkin Sys Reviews\Systematic reviews 20110801_khFORWEBSITE.ppc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3809</TotalTime>
  <Words>1388</Words>
  <Application>Microsoft Macintosh PowerPoint</Application>
  <PresentationFormat>On-screen Show (4:3)</PresentationFormat>
  <Paragraphs>196</Paragraphs>
  <Slides>29</Slides>
  <Notes>7</Notes>
  <HiddenSlides>6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Arial Narrow</vt:lpstr>
      <vt:lpstr>Calibri</vt:lpstr>
      <vt:lpstr>Corbel</vt:lpstr>
      <vt:lpstr>Helvetica</vt:lpstr>
      <vt:lpstr>Symbol</vt:lpstr>
      <vt:lpstr>Tahoma</vt:lpstr>
      <vt:lpstr>Times New Roman</vt:lpstr>
      <vt:lpstr>Wingdings</vt:lpstr>
      <vt:lpstr>Custom Design</vt:lpstr>
      <vt:lpstr>Twilight</vt:lpstr>
      <vt:lpstr>Systematic Reviews  (EPI 214)</vt:lpstr>
      <vt:lpstr>Main steps for conducting SR</vt:lpstr>
      <vt:lpstr> Data extraction</vt:lpstr>
      <vt:lpstr>Data extraction: abstracting vs. coding </vt:lpstr>
      <vt:lpstr>What to extract?</vt:lpstr>
      <vt:lpstr>Data collection tools</vt:lpstr>
      <vt:lpstr>PowerPoint Presentation</vt:lpstr>
      <vt:lpstr>Data collection tools comparison</vt:lpstr>
      <vt:lpstr>How much to extract?</vt:lpstr>
      <vt:lpstr>Example of data extraction codebook</vt:lpstr>
      <vt:lpstr>EQUATOR </vt:lpstr>
      <vt:lpstr>PowerPoint Presentation</vt:lpstr>
      <vt:lpstr>PowerPoint Presentation</vt:lpstr>
      <vt:lpstr>PowerPoint Presentation</vt:lpstr>
      <vt:lpstr>Data extraction – missing data</vt:lpstr>
      <vt:lpstr>Data standardization </vt:lpstr>
      <vt:lpstr>Description of Intervention Example 1-  Seller 1994</vt:lpstr>
      <vt:lpstr>Description of intervention  Example 2 - Alstead 1999</vt:lpstr>
      <vt:lpstr>Standardized Intervention</vt:lpstr>
      <vt:lpstr>PowerPoint Presentation</vt:lpstr>
      <vt:lpstr>Standardized Condom Use Outcomes</vt:lpstr>
      <vt:lpstr>Randomized controlled trial</vt:lpstr>
      <vt:lpstr>Strength of associations</vt:lpstr>
      <vt:lpstr>Relative risk is the risk of outcome in intervention group compared to risk in control</vt:lpstr>
      <vt:lpstr> </vt:lpstr>
      <vt:lpstr>Odds ratio</vt:lpstr>
      <vt:lpstr>PowerPoint Presentation</vt:lpstr>
      <vt:lpstr>PowerPoint Presentation</vt:lpstr>
      <vt:lpstr>Precision of measurements - 95% confidence intervals </vt:lpstr>
    </vt:vector>
  </TitlesOfParts>
  <Company>UCSF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Mohsen Malekinejad</dc:creator>
  <cp:lastModifiedBy>Malekinejad, Mohsen</cp:lastModifiedBy>
  <cp:revision>693</cp:revision>
  <dcterms:created xsi:type="dcterms:W3CDTF">2016-01-04T14:56:55Z</dcterms:created>
  <dcterms:modified xsi:type="dcterms:W3CDTF">2022-03-29T00:24:21Z</dcterms:modified>
</cp:coreProperties>
</file>