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256" r:id="rId2"/>
    <p:sldId id="353" r:id="rId3"/>
    <p:sldId id="344" r:id="rId4"/>
    <p:sldId id="354" r:id="rId5"/>
    <p:sldId id="345" r:id="rId6"/>
    <p:sldId id="355" r:id="rId7"/>
    <p:sldId id="270" r:id="rId8"/>
    <p:sldId id="352" r:id="rId9"/>
    <p:sldId id="346" r:id="rId10"/>
    <p:sldId id="347" r:id="rId11"/>
    <p:sldId id="348" r:id="rId12"/>
    <p:sldId id="349" r:id="rId13"/>
    <p:sldId id="350" r:id="rId14"/>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906" autoAdjust="0"/>
  </p:normalViewPr>
  <p:slideViewPr>
    <p:cSldViewPr>
      <p:cViewPr varScale="1">
        <p:scale>
          <a:sx n="56" d="100"/>
          <a:sy n="56" d="100"/>
        </p:scale>
        <p:origin x="-1050" y="-96"/>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a:t>Measurements:  Reproducibility and Validity  </a:t>
            </a:r>
            <a:fld id="{8DD11E6B-55F8-4242-A87E-8CE775DECF19}" type="slidenum">
              <a:rPr lang="en-US"/>
              <a:pPr/>
              <a:t>‹#›</a:t>
            </a:fld>
            <a:endParaRPr lang="en-US"/>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225E14-10DB-49D8-A855-C02B4E9AC72E}" type="slidenum">
              <a:rPr lang="en-US"/>
              <a:pPr/>
              <a:t>1</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r>
              <a:rPr lang="en-US" dirty="0"/>
              <a:t>Welcome to Epidemiologic Methods.  Here is our roadmap for the quarter, the next </a:t>
            </a:r>
            <a:r>
              <a:rPr lang="en-US" dirty="0" smtClean="0"/>
              <a:t>three</a:t>
            </a:r>
            <a:r>
              <a:rPr lang="en-US" baseline="0" dirty="0" smtClean="0"/>
              <a:t> </a:t>
            </a:r>
            <a:r>
              <a:rPr lang="en-US" dirty="0" smtClean="0"/>
              <a:t>months</a:t>
            </a:r>
            <a:r>
              <a:rPr lang="en-US" dirty="0"/>
              <a:t>.  </a:t>
            </a:r>
            <a:r>
              <a:rPr lang="en-US" dirty="0" smtClean="0"/>
              <a:t>Ann </a:t>
            </a:r>
            <a:r>
              <a:rPr lang="en-US" dirty="0"/>
              <a:t>Schwartz from our Department of Epidemiology and Biostatistics </a:t>
            </a:r>
            <a:r>
              <a:rPr lang="en-US" dirty="0" smtClean="0"/>
              <a:t>will start us off with a series </a:t>
            </a:r>
            <a:r>
              <a:rPr lang="en-US" dirty="0"/>
              <a:t>of 5 lectures.  </a:t>
            </a:r>
            <a:r>
              <a:rPr lang="en-US" dirty="0" smtClean="0"/>
              <a:t>The</a:t>
            </a:r>
            <a:r>
              <a:rPr lang="en-US" baseline="0" dirty="0" smtClean="0"/>
              <a:t> first is a</a:t>
            </a:r>
            <a:r>
              <a:rPr lang="en-US" dirty="0" smtClean="0"/>
              <a:t> </a:t>
            </a:r>
            <a:r>
              <a:rPr lang="en-US" dirty="0"/>
              <a:t>lecture on study design </a:t>
            </a:r>
            <a:r>
              <a:rPr lang="en-US" dirty="0" smtClean="0"/>
              <a:t>in which the</a:t>
            </a:r>
            <a:r>
              <a:rPr lang="en-US" baseline="0" dirty="0" smtClean="0"/>
              <a:t> emphasis will be </a:t>
            </a:r>
            <a:r>
              <a:rPr lang="en-US" dirty="0" smtClean="0"/>
              <a:t>on </a:t>
            </a:r>
            <a:r>
              <a:rPr lang="en-US" dirty="0"/>
              <a:t>a unifying </a:t>
            </a:r>
            <a:r>
              <a:rPr lang="en-US" dirty="0" smtClean="0"/>
              <a:t>concept– </a:t>
            </a:r>
            <a:r>
              <a:rPr lang="en-US" dirty="0"/>
              <a:t>the study base-- that will hopefully make it easier, rather than harder, to understand the various options we have in designing our studies.  Then, Ann will focus on the most basic parameters that we estimate in human subjects studies - the measurement of disease occurrence and the </a:t>
            </a:r>
            <a:r>
              <a:rPr lang="en-US" dirty="0" smtClean="0"/>
              <a:t>relationship between certain measurements (called</a:t>
            </a:r>
            <a:r>
              <a:rPr lang="en-US" baseline="0" dirty="0" smtClean="0"/>
              <a:t> “</a:t>
            </a:r>
            <a:r>
              <a:rPr lang="en-US" dirty="0" smtClean="0"/>
              <a:t>exposures” </a:t>
            </a:r>
            <a:r>
              <a:rPr lang="en-US" dirty="0"/>
              <a:t>or predictor variables) to disease outcomes, what we call measures of disease association.  At that point, I will take over to give a series of 6 lectures about the various threats we face in getting the right answer in our work, in other words, selection bias, measurement bias, and confounding, with a major emphasis on confounding, because with the exception of randomized designs, confounding is generally our biggest opponent.  </a:t>
            </a:r>
            <a:endParaRPr lang="en-US" dirty="0" smtClean="0"/>
          </a:p>
          <a:p>
            <a:endParaRPr lang="en-US" dirty="0" smtClean="0"/>
          </a:p>
          <a:p>
            <a:r>
              <a:rPr lang="en-US" dirty="0" smtClean="0"/>
              <a:t>Beginning</a:t>
            </a:r>
            <a:r>
              <a:rPr lang="en-US" baseline="0" dirty="0" smtClean="0"/>
              <a:t> in the 2</a:t>
            </a:r>
            <a:r>
              <a:rPr lang="en-US" baseline="30000" dirty="0" smtClean="0"/>
              <a:t>nd</a:t>
            </a:r>
            <a:r>
              <a:rPr lang="en-US" baseline="0" dirty="0" smtClean="0"/>
              <a:t> week, we will have our weekly small group discussion session where we will review the weekly homework.  </a:t>
            </a:r>
            <a:r>
              <a:rPr lang="en-US" dirty="0" smtClean="0"/>
              <a:t>You </a:t>
            </a:r>
            <a:r>
              <a:rPr lang="en-US" dirty="0"/>
              <a:t>will notice that on week 3, we begin to sprinkle in Journal Clubs where we apply what we have learned in lecture to the critical dissection of the contemporary literature.  As you can see, we have several of these Journal Clubs because we feel it is critical </a:t>
            </a:r>
            <a:r>
              <a:rPr lang="en-US" dirty="0" smtClean="0"/>
              <a:t>for </a:t>
            </a:r>
            <a:r>
              <a:rPr lang="en-US" dirty="0"/>
              <a:t>you </a:t>
            </a:r>
            <a:r>
              <a:rPr lang="en-US" dirty="0" smtClean="0"/>
              <a:t>to</a:t>
            </a:r>
            <a:r>
              <a:rPr lang="en-US" baseline="0" dirty="0" smtClean="0"/>
              <a:t> learn </a:t>
            </a:r>
            <a:r>
              <a:rPr lang="en-US" dirty="0" smtClean="0"/>
              <a:t>to </a:t>
            </a:r>
            <a:r>
              <a:rPr lang="en-US" dirty="0"/>
              <a:t>read real life papers.</a:t>
            </a:r>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4BAB5-CE67-4562-9C4A-A095D42ECC97}" type="slidenum">
              <a:rPr lang="en-US"/>
              <a:pPr/>
              <a:t>10</a:t>
            </a:fld>
            <a:endParaRPr lang="en-US"/>
          </a:p>
        </p:txBody>
      </p:sp>
      <p:sp>
        <p:nvSpPr>
          <p:cNvPr id="307202" name="Rectangle 2"/>
          <p:cNvSpPr>
            <a:spLocks noGrp="1" noRot="1" noChangeAspect="1" noChangeArrowheads="1" noTextEdit="1"/>
          </p:cNvSpPr>
          <p:nvPr>
            <p:ph type="sldImg"/>
          </p:nvPr>
        </p:nvSpPr>
        <p:spPr>
          <a:ln/>
        </p:spPr>
      </p:sp>
      <p:sp>
        <p:nvSpPr>
          <p:cNvPr id="307203" name="Rectangle 3"/>
          <p:cNvSpPr>
            <a:spLocks noGrp="1" noChangeArrowheads="1"/>
          </p:cNvSpPr>
          <p:nvPr>
            <p:ph type="body" idx="1"/>
          </p:nvPr>
        </p:nvSpPr>
        <p:spPr/>
        <p:txBody>
          <a:bodyPr/>
          <a:lstStyle/>
          <a:p>
            <a:r>
              <a:rPr lang="en-US" dirty="0"/>
              <a:t>The answer:  Well, it is not clinical practice.  This takes a degree and a license to start.  It is also not laboratory research.  You need physical lab space and equipment; you just cannot start this in your garage on a weekend.  So, the answer is clearly epidemiologic research:  all you need is an idea, a </a:t>
            </a:r>
            <a:r>
              <a:rPr lang="en-US" dirty="0" smtClean="0"/>
              <a:t>dataset (which these</a:t>
            </a:r>
            <a:r>
              <a:rPr lang="en-US" baseline="0" dirty="0" smtClean="0"/>
              <a:t> days you can just pull down from the web)</a:t>
            </a:r>
            <a:r>
              <a:rPr lang="en-US" dirty="0" smtClean="0"/>
              <a:t>, </a:t>
            </a:r>
            <a:r>
              <a:rPr lang="en-US" dirty="0"/>
              <a:t>and a calculator and you could start your project.  </a:t>
            </a:r>
            <a:r>
              <a:rPr lang="en-US" dirty="0" smtClean="0"/>
              <a:t>Today.  This </a:t>
            </a:r>
            <a:r>
              <a:rPr lang="en-US" dirty="0"/>
              <a:t>ease of start time often gives the impression that </a:t>
            </a:r>
            <a:r>
              <a:rPr lang="en-US" dirty="0" smtClean="0"/>
              <a:t>clinical/epidemiologic  </a:t>
            </a:r>
            <a:r>
              <a:rPr lang="en-US" dirty="0"/>
              <a:t>research is child’s play and </a:t>
            </a:r>
            <a:r>
              <a:rPr lang="en-US" dirty="0" smtClean="0"/>
              <a:t>that </a:t>
            </a:r>
            <a:r>
              <a:rPr lang="en-US" dirty="0"/>
              <a:t>anyone can easily do it.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5C96A-F1F2-4CDE-A09A-0B9030DDC9D7}" type="slidenum">
              <a:rPr lang="en-US"/>
              <a:pPr/>
              <a:t>11</a:t>
            </a:fld>
            <a:endParaRPr lang="en-US"/>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r>
              <a:rPr lang="en-US"/>
              <a:t>But, the more relevant question is which is the easiest to perform well?</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0167B-6045-4AEC-928C-6642BCB27359}" type="slidenum">
              <a:rPr lang="en-US"/>
              <a:pPr/>
              <a:t>12</a:t>
            </a:fld>
            <a:endParaRPr lang="en-US"/>
          </a:p>
        </p:txBody>
      </p:sp>
      <p:sp>
        <p:nvSpPr>
          <p:cNvPr id="309250" name="Rectangle 2050"/>
          <p:cNvSpPr>
            <a:spLocks noGrp="1" noRot="1" noChangeAspect="1" noChangeArrowheads="1" noTextEdit="1"/>
          </p:cNvSpPr>
          <p:nvPr>
            <p:ph type="sldImg"/>
          </p:nvPr>
        </p:nvSpPr>
        <p:spPr>
          <a:ln/>
        </p:spPr>
      </p:sp>
      <p:sp>
        <p:nvSpPr>
          <p:cNvPr id="309251" name="Rectangle 2051"/>
          <p:cNvSpPr>
            <a:spLocks noGrp="1" noChangeArrowheads="1"/>
          </p:cNvSpPr>
          <p:nvPr>
            <p:ph type="body" idx="1"/>
          </p:nvPr>
        </p:nvSpPr>
        <p:spPr/>
        <p:txBody>
          <a:bodyPr/>
          <a:lstStyle/>
          <a:p>
            <a:r>
              <a:rPr lang="en-US" dirty="0"/>
              <a:t>This is a bit of trick question, because, in fact, each of these require extensive knowledge and experience to perform well.  In particular, epidemiologic or clinical research is not where you go if you fail out of laboratory research.  Indeed, what we hope to show you in this course (and for many of you, throughout our entire program) is despite how easy it is to get started in epidemiologic research, there is a quite a bit to know to do it well and to get what we want in the end – the right answer.  </a:t>
            </a:r>
            <a:r>
              <a:rPr lang="en-US" dirty="0" smtClean="0"/>
              <a:t>We</a:t>
            </a:r>
            <a:r>
              <a:rPr lang="en-US" baseline="0" dirty="0" smtClean="0"/>
              <a:t> look forward to working with everyone throughout the course </a:t>
            </a:r>
            <a:r>
              <a:rPr lang="en-US" dirty="0" smtClean="0"/>
              <a:t>for </a:t>
            </a:r>
            <a:r>
              <a:rPr lang="en-US" dirty="0"/>
              <a:t>the next step on this journey.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2</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r>
              <a:rPr lang="en-US" dirty="0"/>
              <a:t>A few housekeeping details, all of which are listed on the course </a:t>
            </a:r>
            <a:r>
              <a:rPr lang="en-US" dirty="0" smtClean="0"/>
              <a:t>website.</a:t>
            </a:r>
          </a:p>
          <a:p>
            <a:endParaRPr lang="en-US" dirty="0"/>
          </a:p>
          <a:p>
            <a:r>
              <a:rPr lang="en-US" dirty="0"/>
              <a:t>All lectures will be here on Tuesdays at 8:45 am and will last 90 minutes.    Note that we have a lot to cover and will start on time.  Lectures will also be available online, usually within about 60 minutes of the completion of the lecture.  </a:t>
            </a:r>
            <a:endParaRPr lang="en-US" dirty="0" smtClean="0"/>
          </a:p>
          <a:p>
            <a:endParaRPr lang="en-US" dirty="0"/>
          </a:p>
          <a:p>
            <a:r>
              <a:rPr lang="en-US" dirty="0"/>
              <a:t>Each Tuesday afternoon at 1:30 pm we will have our small group </a:t>
            </a:r>
            <a:r>
              <a:rPr lang="en-US" dirty="0" smtClean="0"/>
              <a:t>sections</a:t>
            </a:r>
            <a:r>
              <a:rPr lang="en-US" baseline="0" dirty="0" smtClean="0"/>
              <a:t>, led by Josh Demb, Natalie Engmann, Raj. K, and Megha Mehrotra here in the U.S. in our in-person sessions, and Aggrey Semeere in Uganda and Vivian Avelino-Silva in Brazil leading small group sessions.</a:t>
            </a:r>
            <a:r>
              <a:rPr lang="en-US" dirty="0" smtClean="0"/>
              <a:t>  Hence,</a:t>
            </a:r>
            <a:r>
              <a:rPr lang="en-US" baseline="0" dirty="0" smtClean="0"/>
              <a:t> this is truly an international course.  </a:t>
            </a:r>
            <a:r>
              <a:rPr lang="en-US" dirty="0" smtClean="0"/>
              <a:t>Our section </a:t>
            </a:r>
            <a:r>
              <a:rPr lang="en-US" dirty="0"/>
              <a:t>leaders are scholars who took the course </a:t>
            </a:r>
            <a:r>
              <a:rPr lang="en-US" dirty="0" smtClean="0"/>
              <a:t>in</a:t>
            </a:r>
            <a:r>
              <a:rPr lang="en-US" baseline="0" dirty="0" smtClean="0"/>
              <a:t> the past</a:t>
            </a:r>
            <a:r>
              <a:rPr lang="en-US" dirty="0" smtClean="0"/>
              <a:t> </a:t>
            </a:r>
            <a:r>
              <a:rPr lang="en-US" dirty="0"/>
              <a:t>and who because of their exemplary performance were asked to help us teach the course this year.  As has been our tradition, we always look to those who excel in understanding our material to </a:t>
            </a:r>
            <a:r>
              <a:rPr lang="en-US" dirty="0" smtClean="0"/>
              <a:t>help us </a:t>
            </a:r>
            <a:r>
              <a:rPr lang="en-US" dirty="0"/>
              <a:t>in teaching the following year.  These teaching </a:t>
            </a:r>
            <a:r>
              <a:rPr lang="en-US" dirty="0" smtClean="0"/>
              <a:t>assistants here in the U.S. </a:t>
            </a:r>
            <a:r>
              <a:rPr lang="en-US" dirty="0"/>
              <a:t>will be joined by one of the members of the faculty, either me</a:t>
            </a:r>
            <a:r>
              <a:rPr lang="en-US" dirty="0" smtClean="0"/>
              <a:t>, Ann Schwartz,</a:t>
            </a:r>
            <a:r>
              <a:rPr lang="en-US" baseline="0" dirty="0" smtClean="0"/>
              <a:t> Trisha Hue, or Kristen </a:t>
            </a:r>
            <a:r>
              <a:rPr lang="en-US" baseline="0" dirty="0" err="1" smtClean="0"/>
              <a:t>Aiemjoy</a:t>
            </a:r>
            <a:r>
              <a:rPr lang="en-US" baseline="0" dirty="0" smtClean="0"/>
              <a:t>.  </a:t>
            </a:r>
            <a:r>
              <a:rPr lang="en-US" dirty="0" smtClean="0"/>
              <a:t>The </a:t>
            </a:r>
            <a:r>
              <a:rPr lang="en-US" dirty="0"/>
              <a:t>content of the small group sections will be to review the prior week’s </a:t>
            </a:r>
            <a:r>
              <a:rPr lang="en-US" dirty="0" smtClean="0"/>
              <a:t>lecture,</a:t>
            </a:r>
            <a:r>
              <a:rPr lang="en-US" baseline="0" dirty="0" smtClean="0"/>
              <a:t> review</a:t>
            </a:r>
            <a:r>
              <a:rPr lang="en-US" dirty="0" smtClean="0"/>
              <a:t> </a:t>
            </a:r>
            <a:r>
              <a:rPr lang="en-US" dirty="0"/>
              <a:t>the weekly problem </a:t>
            </a:r>
            <a:r>
              <a:rPr lang="en-US" dirty="0" smtClean="0"/>
              <a:t>set, and have a dialogue about</a:t>
            </a:r>
            <a:r>
              <a:rPr lang="en-US" baseline="0" dirty="0" smtClean="0"/>
              <a:t> the material. </a:t>
            </a:r>
            <a:r>
              <a:rPr lang="en-US" dirty="0" smtClean="0"/>
              <a:t> </a:t>
            </a:r>
            <a:r>
              <a:rPr lang="en-US" dirty="0"/>
              <a:t>You have each been assigned to one of the sections, either here, across the hall in 6601, or in conference room 5721 or 5759, on the 5</a:t>
            </a:r>
            <a:r>
              <a:rPr lang="en-US" baseline="30000" dirty="0"/>
              <a:t>th</a:t>
            </a:r>
            <a:r>
              <a:rPr lang="en-US" dirty="0"/>
              <a:t> floor.  Please see your group assignment on the course website</a:t>
            </a:r>
            <a:r>
              <a:rPr lang="en-US" dirty="0" smtClean="0"/>
              <a:t>.  Traditionally,</a:t>
            </a:r>
            <a:r>
              <a:rPr lang="en-US" baseline="0" dirty="0" smtClean="0"/>
              <a:t> the small groups sections are where a lot of questions are clarified and a lot learning takes place.  We are not taking attendance but given that you took the time to enroll in the course, we would  very much expect that you will attend.</a:t>
            </a:r>
            <a:endParaRPr lang="en-US" dirty="0" smtClean="0"/>
          </a:p>
          <a:p>
            <a:endParaRPr lang="en-US" dirty="0"/>
          </a:p>
          <a:p>
            <a:r>
              <a:rPr lang="en-US" dirty="0"/>
              <a:t>We will also have at </a:t>
            </a:r>
            <a:r>
              <a:rPr lang="en-US" dirty="0" smtClean="0"/>
              <a:t>6 </a:t>
            </a:r>
            <a:r>
              <a:rPr lang="en-US" dirty="0"/>
              <a:t>journal clubs throughout the course.  They will be from 3:15 to 4:15 in the same room as your small group sections, beginning </a:t>
            </a:r>
            <a:r>
              <a:rPr lang="en-US" dirty="0" smtClean="0"/>
              <a:t>in two weeks.  </a:t>
            </a:r>
            <a:r>
              <a:rPr lang="en-US" dirty="0"/>
              <a:t>As mentioned, the purpose of these sessions is to apply the concepts learned in class to understanding and critiquing the contemporary biomedical literature.   This is a big part of the course because if you cannot apply what we have learned here to actual scientific practice, we have not achieved much.  Hence, we are going to practice this A LOT.</a:t>
            </a:r>
          </a:p>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3</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will draw upon one main textbook.  It is Epidemiology: Beyond the Basics by </a:t>
            </a:r>
            <a:r>
              <a:rPr lang="en-US" dirty="0" err="1"/>
              <a:t>Szklo</a:t>
            </a:r>
            <a:r>
              <a:rPr lang="en-US" dirty="0"/>
              <a:t> and Nieto (show</a:t>
            </a:r>
            <a:r>
              <a:rPr lang="en-US" dirty="0" smtClean="0"/>
              <a:t>), now in its 3</a:t>
            </a:r>
            <a:r>
              <a:rPr lang="en-US" baseline="30000" dirty="0" smtClean="0"/>
              <a:t>rd</a:t>
            </a:r>
            <a:r>
              <a:rPr lang="en-US" dirty="0" smtClean="0"/>
              <a:t> edition.  It is available</a:t>
            </a:r>
            <a:r>
              <a:rPr lang="en-US" baseline="0" dirty="0" smtClean="0"/>
              <a:t> from the usual vendors. </a:t>
            </a:r>
            <a:r>
              <a:rPr lang="en-US" dirty="0" smtClean="0"/>
              <a:t>In general, doing the reading before the lecture will really help you get the most out of lecture.</a:t>
            </a:r>
          </a:p>
          <a:p>
            <a:r>
              <a:rPr lang="en-US" baseline="0" dirty="0" smtClean="0"/>
              <a:t> </a:t>
            </a:r>
          </a:p>
          <a:p>
            <a:r>
              <a:rPr lang="en-US" baseline="0" dirty="0" smtClean="0"/>
              <a:t>The book is a fine resource but it becomes less and less relevant as the course progresses.  Instead, the single most important resource is our slide sets and their accompanying notes; these can be found and downloaded from the course syllabus website.   I will note that whenever there is a difference between our lectures and the text (or some other reading), our lectures trump everything else.</a:t>
            </a:r>
            <a:r>
              <a:rPr lang="en-US" dirty="0" smtClean="0"/>
              <a:t>  For example, there is a lot of imprecision</a:t>
            </a:r>
            <a:r>
              <a:rPr lang="en-US" baseline="0" dirty="0" smtClean="0"/>
              <a:t> in terminology and language in epidemiology.  What we use in class trumps other terminology.  </a:t>
            </a:r>
            <a:r>
              <a:rPr lang="en-US" dirty="0" smtClean="0"/>
              <a:t>In </a:t>
            </a:r>
            <a:r>
              <a:rPr lang="en-US" dirty="0"/>
              <a:t>addition, we have selected several other required and optional passages, which are </a:t>
            </a:r>
            <a:r>
              <a:rPr lang="en-US" dirty="0" smtClean="0"/>
              <a:t> also posted </a:t>
            </a:r>
            <a:r>
              <a:rPr lang="en-US" dirty="0"/>
              <a:t>on the website</a:t>
            </a:r>
            <a:r>
              <a:rPr lang="en-US" dirty="0" smtClean="0"/>
              <a:t>.</a:t>
            </a:r>
          </a:p>
          <a:p>
            <a:endParaRPr lang="en-US" dirty="0"/>
          </a:p>
          <a:p>
            <a:r>
              <a:rPr lang="en-US" dirty="0"/>
              <a:t>We will also be using statistical software, specifically Stata</a:t>
            </a:r>
            <a:r>
              <a:rPr lang="en-US" dirty="0" smtClean="0"/>
              <a:t>.  Version 13</a:t>
            </a:r>
            <a:r>
              <a:rPr lang="en-US" baseline="0" dirty="0" smtClean="0"/>
              <a:t> or higher will work.  We expect that you understand the basics of working in Stata, namely how to load a dataset and basic command syntax.  Completing our BIOSTAT 212 course easily suffices for this background.  </a:t>
            </a:r>
            <a:endParaRPr lang="en-US" dirty="0"/>
          </a:p>
          <a:p>
            <a:endParaRPr lang="en-US" dirty="0"/>
          </a:p>
          <a:p>
            <a:r>
              <a:rPr lang="en-US" dirty="0"/>
              <a:t>Finally, later in the course, we will be using a web-based free software called dagitty.net, which is used to create and solve DAGs.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I say that</a:t>
            </a:r>
            <a:r>
              <a:rPr lang="en-US" baseline="0" dirty="0" smtClean="0"/>
              <a:t> the resources are available on the course website, what I really mean is what is called the Collaborative Learning Environment or CLE syllabus.  As those of who have already taken one of our courses know, you can reach the this CLE site by clicking on Syllabus on the course’s main homepage.  All of the course materials will be placed on the CLE syllabus.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4</a:t>
            </a:fld>
            <a:endParaRPr lang="en-US"/>
          </a:p>
        </p:txBody>
      </p:sp>
    </p:spTree>
    <p:extLst>
      <p:ext uri="{BB962C8B-B14F-4D97-AF65-F5344CB8AC3E}">
        <p14:creationId xmlns:p14="http://schemas.microsoft.com/office/powerpoint/2010/main" val="3375574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01F2A-3A41-4018-A427-390F727838EC}" type="slidenum">
              <a:rPr lang="en-US"/>
              <a:pPr/>
              <a:t>5</a:t>
            </a:fld>
            <a:endParaRPr 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r>
              <a:rPr lang="en-US" dirty="0"/>
              <a:t>Grades are based on homework and the final exam.  </a:t>
            </a:r>
            <a:r>
              <a:rPr lang="en-US" dirty="0" smtClean="0"/>
              <a:t>They</a:t>
            </a:r>
            <a:r>
              <a:rPr lang="en-US" baseline="0" dirty="0" smtClean="0"/>
              <a:t> are based approximately 75% on homework, after we allow you to drop your lowest weekly score, and 25% on the final.  </a:t>
            </a:r>
            <a:r>
              <a:rPr lang="en-US" dirty="0" smtClean="0"/>
              <a:t>We </a:t>
            </a:r>
            <a:r>
              <a:rPr lang="en-US" dirty="0"/>
              <a:t>have problem sets every week and they are due at the beginning of section the following week.  For example, the problem sets that will be posted on the website after </a:t>
            </a:r>
            <a:r>
              <a:rPr lang="en-US" dirty="0" smtClean="0"/>
              <a:t>the first</a:t>
            </a:r>
            <a:r>
              <a:rPr lang="en-US" baseline="0" dirty="0" smtClean="0"/>
              <a:t> lecture </a:t>
            </a:r>
            <a:r>
              <a:rPr lang="en-US" dirty="0" smtClean="0"/>
              <a:t>will </a:t>
            </a:r>
            <a:r>
              <a:rPr lang="en-US" dirty="0"/>
              <a:t>be due at 1:30  </a:t>
            </a:r>
            <a:r>
              <a:rPr lang="en-US" dirty="0" smtClean="0"/>
              <a:t>pm on the following </a:t>
            </a:r>
            <a:r>
              <a:rPr lang="en-US" dirty="0"/>
              <a:t>Tuesday at the beginning of small group section.  We </a:t>
            </a:r>
            <a:r>
              <a:rPr lang="en-US" dirty="0" smtClean="0"/>
              <a:t>do not accept late </a:t>
            </a:r>
            <a:r>
              <a:rPr lang="en-US" dirty="0"/>
              <a:t>assignments, but because we have plenty of points in this course, missing one or two homework assignments, won’t jeopardize your passing the course, assuming satisfactory performance on the rest of the material.  If you are absent, then we expect you to email your assignment to your section leader by 1:30 pm.</a:t>
            </a:r>
          </a:p>
          <a:p>
            <a:endParaRPr lang="en-US" dirty="0"/>
          </a:p>
          <a:p>
            <a:r>
              <a:rPr lang="en-US" dirty="0" smtClean="0"/>
              <a:t>Regarding</a:t>
            </a:r>
            <a:r>
              <a:rPr lang="en-US" baseline="0" dirty="0" smtClean="0"/>
              <a:t> attendance, we don’t formally require that you attend any of the sessions.  Lectures in particular are a personal choice in terms of whether you want to attend in person or watch the video or both.  The Small Groups and Journal Club, on the other hand, although not required, are highly recommended.  This is because it is at these sessions where we will actively discuss the material, and this is where most people really learn the material.</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brings us to an what we do and why we do it? </a:t>
            </a:r>
          </a:p>
          <a:p>
            <a:endParaRPr lang="en-US" dirty="0" smtClean="0"/>
          </a:p>
          <a:p>
            <a:endParaRPr lang="en-US" dirty="0" smtClean="0"/>
          </a:p>
          <a:p>
            <a:r>
              <a:rPr lang="en-US" dirty="0" smtClean="0"/>
              <a:t>This</a:t>
            </a:r>
            <a:r>
              <a:rPr lang="en-US" baseline="0" dirty="0" smtClean="0"/>
              <a:t> is why while you might think you fully understand the problem sets by working through them on your own, it is likely you can learn even the better more deeply if you attend the Small Groups and Journal Clubs and listen to your classmates and discuss the material.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6</a:t>
            </a:fld>
            <a:endParaRPr lang="en-US"/>
          </a:p>
        </p:txBody>
      </p:sp>
    </p:spTree>
    <p:extLst>
      <p:ext uri="{BB962C8B-B14F-4D97-AF65-F5344CB8AC3E}">
        <p14:creationId xmlns:p14="http://schemas.microsoft.com/office/powerpoint/2010/main" val="2158094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7</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smtClean="0"/>
              <a:t>Finally, what we really have not said is what</a:t>
            </a:r>
            <a:r>
              <a:rPr lang="en-US" baseline="0" dirty="0" smtClean="0"/>
              <a:t> is this course about?  W</a:t>
            </a:r>
            <a:r>
              <a:rPr lang="en-US" dirty="0" smtClean="0"/>
              <a:t>e </a:t>
            </a:r>
            <a:r>
              <a:rPr lang="en-US" dirty="0"/>
              <a:t>should take a moment to define what we mean by epidemiology.  These days, epidemiology really has two meanings.  The first is the traditional definition where epidemiology means the study of the distribution or determinants of disease.  For example, a cardiovascular epidemiologist would study patterns of occurrence of heart disease and the </a:t>
            </a:r>
            <a:r>
              <a:rPr lang="en-US" dirty="0" smtClean="0"/>
              <a:t>“risk factors” </a:t>
            </a:r>
            <a:r>
              <a:rPr lang="en-US" dirty="0"/>
              <a:t>for heart disease.  More broadly, the second definition is a more recent definition that I actually think is more appropriate today.  In this definition, epidemiology stands for the body of methods used to conduct any type of research where individual humans or groups of human are the unit of observation.  In other words, epidemiology is the basic science, or basic foundation, for all human subject research.  I wish there was a better way to describe this basic science, but I don’t think there is one.  Some people think this is what biostatistics is, but  biostatistics is only a component of what I am talking about here.  Our intent with this course is not to impart knowledge that is useful only for studies of the distribution or risk factors of disease.  In other words, we don’t expect all of you will become epidemiologists in the traditional sense.  Instead, we feel this information are the basic building blocks no matter if you think of yourself as a risk factor epidemiologist, clinical </a:t>
            </a:r>
            <a:r>
              <a:rPr lang="en-US" dirty="0" err="1"/>
              <a:t>trialist</a:t>
            </a:r>
            <a:r>
              <a:rPr lang="en-US" dirty="0"/>
              <a:t>, health services or policy researcher, or a meta-analyst.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8</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smtClean="0"/>
              <a:t>So, just what does epidemiology</a:t>
            </a:r>
            <a:r>
              <a:rPr lang="en-US" baseline="0" dirty="0" smtClean="0"/>
              <a:t> do?  What kinds of questions does epidemiology answer?  The answer is many, and each of them is highly relevant.</a:t>
            </a:r>
          </a:p>
          <a:p>
            <a:endParaRPr lang="en-US" baseline="0" dirty="0" smtClean="0"/>
          </a:p>
          <a:p>
            <a:r>
              <a:rPr lang="en-US" baseline="0" dirty="0" smtClean="0"/>
              <a:t>First, is description.</a:t>
            </a:r>
          </a:p>
          <a:p>
            <a:endParaRPr lang="en-US" baseline="0" dirty="0" smtClean="0"/>
          </a:p>
          <a:p>
            <a:endParaRPr lang="en-US" baseline="0" dirty="0" smtClean="0"/>
          </a:p>
          <a:p>
            <a:endParaRPr lang="en-US" baseline="0" dirty="0" smtClean="0"/>
          </a:p>
          <a:p>
            <a:r>
              <a:rPr lang="en-US" baseline="0" dirty="0" smtClean="0"/>
              <a:t>Lastly, is prediction.  Can we identify a factor or set of factors that predicts the occurrence of disease or some outcome in a diseased person.  Doing this prediction concurrently is basically diagnosis.  Using prediction to predict the future is prognosis.  </a:t>
            </a:r>
          </a:p>
          <a:p>
            <a:endParaRPr lang="en-US" baseline="0" dirty="0" smtClean="0"/>
          </a:p>
          <a:p>
            <a:r>
              <a:rPr lang="en-US" baseline="0" dirty="0" smtClean="0"/>
              <a:t>I’m guessing that each of you is working at least one of these questions.  If true, then this is course is for you.</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0D4E3-92C2-44D1-9B7D-ADE5FE7C46A6}" type="slidenum">
              <a:rPr lang="en-US"/>
              <a:pPr/>
              <a:t>9</a:t>
            </a:fld>
            <a:endParaRPr lang="en-US"/>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r>
              <a:rPr lang="en-US" dirty="0"/>
              <a:t>Let’s end with having the first quiz of the </a:t>
            </a:r>
            <a:r>
              <a:rPr lang="en-US" dirty="0" smtClean="0"/>
              <a:t>course. </a:t>
            </a:r>
          </a:p>
          <a:p>
            <a:endParaRPr lang="en-US" dirty="0" smtClean="0"/>
          </a:p>
          <a:p>
            <a:r>
              <a:rPr lang="en-US" dirty="0" smtClean="0"/>
              <a:t>Which </a:t>
            </a:r>
            <a:r>
              <a:rPr lang="en-US" dirty="0"/>
              <a:t>of the following is the easiest to </a:t>
            </a:r>
            <a:r>
              <a:rPr lang="en-US" u="sng" dirty="0"/>
              <a:t>begin</a:t>
            </a:r>
            <a:r>
              <a:rPr lang="en-US" dirty="0"/>
              <a:t> to perform? Clinical practice?  Epidemiologic or clinical research (in other words, any form of research where humans are the unit of observation)?  Or, laboratory research?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7"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5"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838200" y="228600"/>
            <a:ext cx="8743950" cy="249238"/>
          </a:xfrm>
        </p:spPr>
        <p:txBody>
          <a:bodyPr/>
          <a:lstStyle/>
          <a:p>
            <a:r>
              <a:rPr lang="en-US" i="1" dirty="0"/>
              <a:t>Epidemiologic </a:t>
            </a:r>
            <a:r>
              <a:rPr lang="en-US" i="1" dirty="0" smtClean="0"/>
              <a:t>Methods</a:t>
            </a:r>
            <a:r>
              <a:rPr lang="en-US" dirty="0"/>
              <a:t> </a:t>
            </a:r>
            <a:r>
              <a:rPr lang="en-US" dirty="0" smtClean="0"/>
              <a:t>(EPI 203): Fall 2015</a:t>
            </a:r>
            <a:endParaRPr lang="en-US" dirty="0"/>
          </a:p>
        </p:txBody>
      </p:sp>
      <p:graphicFrame>
        <p:nvGraphicFramePr>
          <p:cNvPr id="2051" name="Object 3"/>
          <p:cNvGraphicFramePr>
            <a:graphicFrameLocks noGrp="1" noChangeAspect="1"/>
          </p:cNvGraphicFramePr>
          <p:nvPr>
            <p:ph type="tbl" idx="1"/>
            <p:extLst>
              <p:ext uri="{D42A27DB-BD31-4B8C-83A1-F6EECF244321}">
                <p14:modId xmlns:p14="http://schemas.microsoft.com/office/powerpoint/2010/main" val="3805443232"/>
              </p:ext>
            </p:extLst>
          </p:nvPr>
        </p:nvGraphicFramePr>
        <p:xfrm>
          <a:off x="1289050" y="746125"/>
          <a:ext cx="7893050" cy="6340475"/>
        </p:xfrm>
        <a:graphic>
          <a:graphicData uri="http://schemas.openxmlformats.org/presentationml/2006/ole">
            <mc:AlternateContent xmlns:mc="http://schemas.openxmlformats.org/markup-compatibility/2006">
              <mc:Choice xmlns:v="urn:schemas-microsoft-com:vml" Requires="v">
                <p:oleObj spid="_x0000_s2068" name="Document" r:id="rId4" imgW="10258848" imgH="8241399" progId="Word.Document.8">
                  <p:embed/>
                </p:oleObj>
              </mc:Choice>
              <mc:Fallback>
                <p:oleObj name="Document" r:id="rId4" imgW="10258848" imgH="8241399" progId="Word.Document.8">
                  <p:embed/>
                  <p:pic>
                    <p:nvPicPr>
                      <p:cNvPr id="0" name="Picture 3"/>
                      <p:cNvPicPr>
                        <a:picLocks noChangeAspect="1" noChangeArrowheads="1"/>
                      </p:cNvPicPr>
                      <p:nvPr/>
                    </p:nvPicPr>
                    <p:blipFill>
                      <a:blip r:embed="rId5"/>
                      <a:srcRect/>
                      <a:stretch>
                        <a:fillRect/>
                      </a:stretch>
                    </p:blipFill>
                    <p:spPr bwMode="auto">
                      <a:xfrm>
                        <a:off x="1289050" y="746125"/>
                        <a:ext cx="7893050" cy="6340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02083" name="Line 3"/>
          <p:cNvSpPr>
            <a:spLocks noChangeShapeType="1"/>
          </p:cNvSpPr>
          <p:nvPr/>
        </p:nvSpPr>
        <p:spPr bwMode="auto">
          <a:xfrm>
            <a:off x="942975" y="3048000"/>
            <a:ext cx="3686175" cy="457200"/>
          </a:xfrm>
          <a:prstGeom prst="line">
            <a:avLst/>
          </a:prstGeom>
          <a:noFill/>
          <a:ln w="25400">
            <a:solidFill>
              <a:srgbClr val="FF0000"/>
            </a:solidFill>
            <a:round/>
            <a:headEnd/>
            <a:tailEnd/>
          </a:ln>
          <a:effectLst/>
        </p:spPr>
        <p:txBody>
          <a:bodyPr/>
          <a:lstStyle/>
          <a:p>
            <a:endParaRPr lang="en-US"/>
          </a:p>
        </p:txBody>
      </p:sp>
      <p:sp>
        <p:nvSpPr>
          <p:cNvPr id="302084" name="Line 4"/>
          <p:cNvSpPr>
            <a:spLocks noChangeShapeType="1"/>
          </p:cNvSpPr>
          <p:nvPr/>
        </p:nvSpPr>
        <p:spPr bwMode="auto">
          <a:xfrm flipV="1">
            <a:off x="942975" y="2895600"/>
            <a:ext cx="3600450" cy="609600"/>
          </a:xfrm>
          <a:prstGeom prst="line">
            <a:avLst/>
          </a:prstGeom>
          <a:noFill/>
          <a:ln w="25400">
            <a:solidFill>
              <a:srgbClr val="FF0000"/>
            </a:solidFill>
            <a:round/>
            <a:headEnd/>
            <a:tailEnd/>
          </a:ln>
          <a:effectLst/>
        </p:spPr>
        <p:txBody>
          <a:bodyPr/>
          <a:lstStyle/>
          <a:p>
            <a:endParaRPr lang="en-US"/>
          </a:p>
        </p:txBody>
      </p:sp>
      <p:sp>
        <p:nvSpPr>
          <p:cNvPr id="302085" name="Text Box 5"/>
          <p:cNvSpPr txBox="1">
            <a:spLocks noChangeArrowheads="1"/>
          </p:cNvSpPr>
          <p:nvPr/>
        </p:nvSpPr>
        <p:spPr bwMode="auto">
          <a:xfrm>
            <a:off x="4886325" y="2819400"/>
            <a:ext cx="4543425" cy="457200"/>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a degree and a license</a:t>
            </a:r>
          </a:p>
        </p:txBody>
      </p:sp>
      <p:sp>
        <p:nvSpPr>
          <p:cNvPr id="302086" name="Line 6"/>
          <p:cNvSpPr>
            <a:spLocks noChangeShapeType="1"/>
          </p:cNvSpPr>
          <p:nvPr/>
        </p:nvSpPr>
        <p:spPr bwMode="auto">
          <a:xfrm flipV="1">
            <a:off x="1219200" y="4724400"/>
            <a:ext cx="3600450" cy="609600"/>
          </a:xfrm>
          <a:prstGeom prst="line">
            <a:avLst/>
          </a:prstGeom>
          <a:noFill/>
          <a:ln w="25400">
            <a:solidFill>
              <a:srgbClr val="FF0000"/>
            </a:solidFill>
            <a:round/>
            <a:headEnd/>
            <a:tailEnd/>
          </a:ln>
          <a:effectLst/>
        </p:spPr>
        <p:txBody>
          <a:bodyPr/>
          <a:lstStyle/>
          <a:p>
            <a:endParaRPr lang="en-US"/>
          </a:p>
        </p:txBody>
      </p:sp>
      <p:sp>
        <p:nvSpPr>
          <p:cNvPr id="302088" name="Text Box 8"/>
          <p:cNvSpPr txBox="1">
            <a:spLocks noChangeArrowheads="1"/>
          </p:cNvSpPr>
          <p:nvPr/>
        </p:nvSpPr>
        <p:spPr bwMode="auto">
          <a:xfrm>
            <a:off x="5029200" y="4816475"/>
            <a:ext cx="4543425" cy="822325"/>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physical lab space and equipment</a:t>
            </a:r>
            <a:r>
              <a:rPr lang="en-US"/>
              <a:t> </a:t>
            </a:r>
          </a:p>
        </p:txBody>
      </p:sp>
      <p:sp>
        <p:nvSpPr>
          <p:cNvPr id="302090" name="Line 10"/>
          <p:cNvSpPr>
            <a:spLocks noChangeShapeType="1"/>
          </p:cNvSpPr>
          <p:nvPr/>
        </p:nvSpPr>
        <p:spPr bwMode="auto">
          <a:xfrm>
            <a:off x="1219200" y="4800600"/>
            <a:ext cx="3686175" cy="457200"/>
          </a:xfrm>
          <a:prstGeom prst="line">
            <a:avLst/>
          </a:prstGeom>
          <a:noFill/>
          <a:ln w="25400">
            <a:solidFill>
              <a:srgbClr val="FF0000"/>
            </a:solidFill>
            <a:round/>
            <a:headEnd/>
            <a:tailEnd/>
          </a:ln>
          <a:effectLst/>
        </p:spPr>
        <p:txBody>
          <a:bodyPr/>
          <a:lstStyle/>
          <a:p>
            <a:endParaRPr lang="en-US"/>
          </a:p>
        </p:txBody>
      </p:sp>
      <p:sp>
        <p:nvSpPr>
          <p:cNvPr id="302091" name="Rectangle 11"/>
          <p:cNvSpPr>
            <a:spLocks noChangeArrowheads="1"/>
          </p:cNvSpPr>
          <p:nvPr/>
        </p:nvSpPr>
        <p:spPr bwMode="auto">
          <a:xfrm>
            <a:off x="542925" y="3810000"/>
            <a:ext cx="257175"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302092" name="Text Box 12"/>
          <p:cNvSpPr txBox="1">
            <a:spLocks noChangeArrowheads="1"/>
          </p:cNvSpPr>
          <p:nvPr/>
        </p:nvSpPr>
        <p:spPr bwMode="auto">
          <a:xfrm>
            <a:off x="5105400" y="4038600"/>
            <a:ext cx="4029075" cy="762000"/>
          </a:xfrm>
          <a:prstGeom prst="rect">
            <a:avLst/>
          </a:prstGeom>
          <a:noFill/>
          <a:ln w="9525">
            <a:noFill/>
            <a:miter lim="800000"/>
            <a:headEnd/>
            <a:tailEnd/>
          </a:ln>
          <a:effectLst/>
        </p:spPr>
        <p:txBody>
          <a:bodyPr>
            <a:spAutoFit/>
          </a:bodyPr>
          <a:lstStyle/>
          <a:p>
            <a:pPr eaLnBrk="1" hangingPunct="1">
              <a:spcBef>
                <a:spcPct val="50000"/>
              </a:spcBef>
            </a:pPr>
            <a:r>
              <a:rPr lang="en-US" sz="2200">
                <a:solidFill>
                  <a:srgbClr val="339933"/>
                </a:solidFill>
              </a:rPr>
              <a:t>Need idea, dataset from internet, and a calculator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02082">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02082">
                                            <p:txEl>
                                              <p:pRg st="2" end="2"/>
                                            </p:txEl>
                                          </p:spTgt>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02082">
                                            <p:txEl>
                                              <p:pRg st="3" end="3"/>
                                            </p:txEl>
                                          </p:spTgt>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302082">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302083"/>
                                        </p:tgtEl>
                                        <p:attrNameLst>
                                          <p:attrName>style.visibility</p:attrName>
                                        </p:attrNameLst>
                                      </p:cBhvr>
                                      <p:to>
                                        <p:strVal val="visible"/>
                                      </p:to>
                                    </p:se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499"/>
                                          </p:stCondLst>
                                        </p:cTn>
                                        <p:tgtEl>
                                          <p:spTgt spid="302084"/>
                                        </p:tgtEl>
                                        <p:attrNameLst>
                                          <p:attrName>style.visibility</p:attrName>
                                        </p:attrNameLst>
                                      </p:cBhvr>
                                      <p:to>
                                        <p:strVal val="visible"/>
                                      </p:to>
                                    </p:set>
                                  </p:childTnLst>
                                </p:cTn>
                              </p:par>
                            </p:childTnLst>
                          </p:cTn>
                        </p:par>
                        <p:par>
                          <p:cTn id="23" fill="hold">
                            <p:stCondLst>
                              <p:cond delay="1000"/>
                            </p:stCondLst>
                            <p:childTnLst>
                              <p:par>
                                <p:cTn id="24" presetID="1" presetClass="entr" presetSubtype="0" fill="hold" grpId="0" nodeType="afterEffect">
                                  <p:stCondLst>
                                    <p:cond delay="0"/>
                                  </p:stCondLst>
                                  <p:childTnLst>
                                    <p:set>
                                      <p:cBhvr>
                                        <p:cTn id="25" dur="1" fill="hold">
                                          <p:stCondLst>
                                            <p:cond delay="499"/>
                                          </p:stCondLst>
                                        </p:cTn>
                                        <p:tgtEl>
                                          <p:spTgt spid="30208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302086"/>
                                        </p:tgtEl>
                                        <p:attrNameLst>
                                          <p:attrName>style.visibility</p:attrName>
                                        </p:attrNameLst>
                                      </p:cBhvr>
                                      <p:to>
                                        <p:strVal val="visible"/>
                                      </p:to>
                                    </p:se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499"/>
                                          </p:stCondLst>
                                        </p:cTn>
                                        <p:tgtEl>
                                          <p:spTgt spid="302088"/>
                                        </p:tgtEl>
                                        <p:attrNameLst>
                                          <p:attrName>style.visibility</p:attrName>
                                        </p:attrNameLst>
                                      </p:cBhvr>
                                      <p:to>
                                        <p:strVal val="visible"/>
                                      </p:to>
                                    </p:set>
                                  </p:childTnLst>
                                </p:cTn>
                              </p:par>
                            </p:childTnLst>
                          </p:cTn>
                        </p:par>
                        <p:par>
                          <p:cTn id="33" fill="hold">
                            <p:stCondLst>
                              <p:cond delay="1000"/>
                            </p:stCondLst>
                            <p:childTnLst>
                              <p:par>
                                <p:cTn id="34" presetID="1" presetClass="entr" presetSubtype="0" fill="hold" grpId="0" nodeType="afterEffect">
                                  <p:stCondLst>
                                    <p:cond delay="0"/>
                                  </p:stCondLst>
                                  <p:childTnLst>
                                    <p:set>
                                      <p:cBhvr>
                                        <p:cTn id="35" dur="1" fill="hold">
                                          <p:stCondLst>
                                            <p:cond delay="499"/>
                                          </p:stCondLst>
                                        </p:cTn>
                                        <p:tgtEl>
                                          <p:spTgt spid="30209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302091"/>
                                        </p:tgtEl>
                                        <p:attrNameLst>
                                          <p:attrName>style.visibility</p:attrName>
                                        </p:attrNameLst>
                                      </p:cBhvr>
                                      <p:to>
                                        <p:strVal val="visible"/>
                                      </p:to>
                                    </p:set>
                                  </p:childTnLst>
                                </p:cTn>
                              </p:par>
                            </p:childTnLst>
                          </p:cTn>
                        </p:par>
                        <p:par>
                          <p:cTn id="40" fill="hold">
                            <p:stCondLst>
                              <p:cond delay="500"/>
                            </p:stCondLst>
                            <p:childTnLst>
                              <p:par>
                                <p:cTn id="41" presetID="1" presetClass="entr" presetSubtype="0" fill="hold" grpId="0" nodeType="afterEffect">
                                  <p:stCondLst>
                                    <p:cond delay="0"/>
                                  </p:stCondLst>
                                  <p:childTnLst>
                                    <p:set>
                                      <p:cBhvr>
                                        <p:cTn id="42" dur="1" fill="hold">
                                          <p:stCondLst>
                                            <p:cond delay="499"/>
                                          </p:stCondLst>
                                        </p:cTn>
                                        <p:tgtEl>
                                          <p:spTgt spid="302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2" grpId="0" build="p" autoUpdateAnimBg="0" advAuto="0"/>
      <p:bldP spid="302083" grpId="0" animBg="1"/>
      <p:bldP spid="302084" grpId="0" animBg="1"/>
      <p:bldP spid="302085" grpId="0" autoUpdateAnimBg="0"/>
      <p:bldP spid="302086" grpId="0" animBg="1"/>
      <p:bldP spid="302088" grpId="0" autoUpdateAnimBg="0"/>
      <p:bldP spid="302090" grpId="0" animBg="1"/>
      <p:bldP spid="302091" grpId="0" animBg="1"/>
      <p:bldP spid="302092"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a:t>
            </a:r>
            <a:r>
              <a:rPr lang="en-US" u="sng" dirty="0"/>
              <a:t>perform</a:t>
            </a:r>
            <a:r>
              <a:rPr lang="en-US" dirty="0"/>
              <a:t> </a:t>
            </a:r>
            <a:r>
              <a:rPr lang="en-US" u="sng" dirty="0"/>
              <a:t>well</a:t>
            </a:r>
            <a:r>
              <a:rPr lang="en-US" dirty="0"/>
              <a:t>?</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t> </a:t>
            </a:r>
            <a:r>
              <a:rPr lang="en-US" dirty="0"/>
              <a:t>Epidemiologic/Clinical 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542925"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542925"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5715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perform well?</a:t>
            </a:r>
          </a:p>
          <a:p>
            <a:pPr>
              <a:buFontTx/>
              <a:buNone/>
            </a:pPr>
            <a:endParaRPr lang="en-US" sz="1200"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t>
            </a:r>
            <a:r>
              <a:rPr lang="en-US" dirty="0" err="1"/>
              <a:t>ie</a:t>
            </a:r>
            <a:r>
              <a:rPr lang="en-US" dirty="0"/>
              <a:t> human      	subjects research)</a:t>
            </a:r>
          </a:p>
          <a:p>
            <a:pPr>
              <a:buFontTx/>
              <a:buNone/>
            </a:pPr>
            <a:r>
              <a:rPr lang="en-US" dirty="0">
                <a:cs typeface="Times New Roman" pitchFamily="18" charset="0"/>
              </a:rPr>
              <a:t>	</a:t>
            </a:r>
            <a:r>
              <a:rPr lang="en-US" dirty="0" smtClean="0">
                <a:cs typeface="Times New Roman" pitchFamily="18" charset="0"/>
              </a:rPr>
              <a:t> </a:t>
            </a:r>
            <a:r>
              <a:rPr lang="en-US" dirty="0" smtClean="0"/>
              <a:t> </a:t>
            </a:r>
            <a:r>
              <a:rPr lang="en-US" dirty="0"/>
              <a:t>Laboratory research</a:t>
            </a:r>
          </a:p>
          <a:p>
            <a:pPr>
              <a:buFontTx/>
              <a:buNone/>
            </a:pPr>
            <a:r>
              <a:rPr lang="en-US" dirty="0"/>
              <a:t>	</a:t>
            </a:r>
            <a:r>
              <a:rPr lang="en-US" dirty="0" smtClean="0"/>
              <a:t>  All </a:t>
            </a:r>
            <a:r>
              <a:rPr lang="en-US" dirty="0"/>
              <a:t>of the above require extensive knowledge &amp; experience to perform well and get right answers</a:t>
            </a:r>
          </a:p>
        </p:txBody>
      </p:sp>
      <p:sp>
        <p:nvSpPr>
          <p:cNvPr id="304131" name="Line 3"/>
          <p:cNvSpPr>
            <a:spLocks noChangeShapeType="1"/>
          </p:cNvSpPr>
          <p:nvPr/>
        </p:nvSpPr>
        <p:spPr bwMode="auto">
          <a:xfrm>
            <a:off x="1371600" y="3505200"/>
            <a:ext cx="3257550" cy="457200"/>
          </a:xfrm>
          <a:prstGeom prst="line">
            <a:avLst/>
          </a:prstGeom>
          <a:noFill/>
          <a:ln w="25400">
            <a:solidFill>
              <a:srgbClr val="FF0000"/>
            </a:solidFill>
            <a:round/>
            <a:headEnd/>
            <a:tailEnd/>
          </a:ln>
          <a:effectLst/>
        </p:spPr>
        <p:txBody>
          <a:bodyPr/>
          <a:lstStyle/>
          <a:p>
            <a:endParaRPr lang="en-US"/>
          </a:p>
        </p:txBody>
      </p:sp>
      <p:sp>
        <p:nvSpPr>
          <p:cNvPr id="304132" name="Line 4"/>
          <p:cNvSpPr>
            <a:spLocks noChangeShapeType="1"/>
          </p:cNvSpPr>
          <p:nvPr/>
        </p:nvSpPr>
        <p:spPr bwMode="auto">
          <a:xfrm flipV="1">
            <a:off x="1457325" y="2819400"/>
            <a:ext cx="3000375" cy="304800"/>
          </a:xfrm>
          <a:prstGeom prst="line">
            <a:avLst/>
          </a:prstGeom>
          <a:noFill/>
          <a:ln w="25400">
            <a:solidFill>
              <a:srgbClr val="FF0000"/>
            </a:solidFill>
            <a:round/>
            <a:headEnd/>
            <a:tailEnd/>
          </a:ln>
          <a:effectLst/>
        </p:spPr>
        <p:txBody>
          <a:bodyPr/>
          <a:lstStyle/>
          <a:p>
            <a:endParaRPr lang="en-US"/>
          </a:p>
        </p:txBody>
      </p:sp>
      <p:sp>
        <p:nvSpPr>
          <p:cNvPr id="304133" name="Line 5"/>
          <p:cNvSpPr>
            <a:spLocks noChangeShapeType="1"/>
          </p:cNvSpPr>
          <p:nvPr/>
        </p:nvSpPr>
        <p:spPr bwMode="auto">
          <a:xfrm>
            <a:off x="1457325" y="4419600"/>
            <a:ext cx="3257550" cy="457200"/>
          </a:xfrm>
          <a:prstGeom prst="line">
            <a:avLst/>
          </a:prstGeom>
          <a:noFill/>
          <a:ln w="25400">
            <a:solidFill>
              <a:srgbClr val="FF0000"/>
            </a:solidFill>
            <a:round/>
            <a:headEnd/>
            <a:tailEnd/>
          </a:ln>
          <a:effectLst/>
        </p:spPr>
        <p:txBody>
          <a:bodyPr/>
          <a:lstStyle/>
          <a:p>
            <a:endParaRPr lang="en-US"/>
          </a:p>
        </p:txBody>
      </p:sp>
      <p:sp>
        <p:nvSpPr>
          <p:cNvPr id="304134" name="Line 6"/>
          <p:cNvSpPr>
            <a:spLocks noChangeShapeType="1"/>
          </p:cNvSpPr>
          <p:nvPr/>
        </p:nvSpPr>
        <p:spPr bwMode="auto">
          <a:xfrm flipV="1">
            <a:off x="1543050" y="3581400"/>
            <a:ext cx="3000375" cy="304800"/>
          </a:xfrm>
          <a:prstGeom prst="line">
            <a:avLst/>
          </a:prstGeom>
          <a:noFill/>
          <a:ln w="25400">
            <a:solidFill>
              <a:srgbClr val="FF0000"/>
            </a:solidFill>
            <a:round/>
            <a:headEnd/>
            <a:tailEnd/>
          </a:ln>
          <a:effectLst/>
        </p:spPr>
        <p:txBody>
          <a:bodyPr/>
          <a:lstStyle/>
          <a:p>
            <a:endParaRPr lang="en-US"/>
          </a:p>
        </p:txBody>
      </p:sp>
      <p:sp>
        <p:nvSpPr>
          <p:cNvPr id="304135" name="Line 7"/>
          <p:cNvSpPr>
            <a:spLocks noChangeShapeType="1"/>
          </p:cNvSpPr>
          <p:nvPr/>
        </p:nvSpPr>
        <p:spPr bwMode="auto">
          <a:xfrm>
            <a:off x="1371600" y="2743200"/>
            <a:ext cx="3257550" cy="457200"/>
          </a:xfrm>
          <a:prstGeom prst="line">
            <a:avLst/>
          </a:prstGeom>
          <a:noFill/>
          <a:ln w="25400">
            <a:solidFill>
              <a:srgbClr val="FF0000"/>
            </a:solidFill>
            <a:round/>
            <a:headEnd/>
            <a:tailEnd/>
          </a:ln>
          <a:effectLst/>
        </p:spPr>
        <p:txBody>
          <a:bodyPr/>
          <a:lstStyle/>
          <a:p>
            <a:endParaRPr lang="en-US"/>
          </a:p>
        </p:txBody>
      </p:sp>
      <p:sp>
        <p:nvSpPr>
          <p:cNvPr id="304136" name="Line 8"/>
          <p:cNvSpPr>
            <a:spLocks noChangeShapeType="1"/>
          </p:cNvSpPr>
          <p:nvPr/>
        </p:nvSpPr>
        <p:spPr bwMode="auto">
          <a:xfrm flipV="1">
            <a:off x="1714500" y="4495800"/>
            <a:ext cx="3000375" cy="304800"/>
          </a:xfrm>
          <a:prstGeom prst="line">
            <a:avLst/>
          </a:prstGeom>
          <a:noFill/>
          <a:ln w="25400">
            <a:solidFill>
              <a:srgbClr val="FF0000"/>
            </a:solidFill>
            <a:round/>
            <a:headEnd/>
            <a:tailEnd/>
          </a:ln>
          <a:effectLst/>
        </p:spPr>
        <p:txBody>
          <a:bodyPr/>
          <a:lstStyle/>
          <a:p>
            <a:endParaRPr lang="en-US"/>
          </a:p>
        </p:txBody>
      </p:sp>
      <p:sp>
        <p:nvSpPr>
          <p:cNvPr id="304137" name="Rectangle 9"/>
          <p:cNvSpPr>
            <a:spLocks noChangeArrowheads="1"/>
          </p:cNvSpPr>
          <p:nvPr/>
        </p:nvSpPr>
        <p:spPr bwMode="auto">
          <a:xfrm>
            <a:off x="542924" y="5029200"/>
            <a:ext cx="333375" cy="381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 name="Rectangle 11"/>
          <p:cNvSpPr>
            <a:spLocks noChangeArrowheads="1"/>
          </p:cNvSpPr>
          <p:nvPr/>
        </p:nvSpPr>
        <p:spPr bwMode="auto">
          <a:xfrm>
            <a:off x="571500" y="2819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1" name="Rectangle 11"/>
          <p:cNvSpPr>
            <a:spLocks noChangeArrowheads="1"/>
          </p:cNvSpPr>
          <p:nvPr/>
        </p:nvSpPr>
        <p:spPr bwMode="auto">
          <a:xfrm>
            <a:off x="542925" y="3352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2" name="Rectangle 11"/>
          <p:cNvSpPr>
            <a:spLocks noChangeArrowheads="1"/>
          </p:cNvSpPr>
          <p:nvPr/>
        </p:nvSpPr>
        <p:spPr bwMode="auto">
          <a:xfrm>
            <a:off x="571500" y="4419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2743200"/>
            <a:ext cx="9601199" cy="533400"/>
          </a:xfrm>
        </p:spPr>
        <p:txBody>
          <a:bodyPr/>
          <a:lstStyle/>
          <a:p>
            <a:r>
              <a:rPr lang="en-US" dirty="0" smtClean="0"/>
              <a:t>We</a:t>
            </a:r>
            <a:r>
              <a:rPr lang="en-US" baseline="0" dirty="0" smtClean="0"/>
              <a:t> look forward to working with everyone throughout the course </a:t>
            </a:r>
            <a:r>
              <a:rPr lang="en-US" dirty="0" smtClean="0"/>
              <a:t>on the journey towards performing epidemiologic/clinical research </a:t>
            </a:r>
            <a:r>
              <a:rPr lang="en-US" u="sng" dirty="0" smtClean="0"/>
              <a:t>well</a:t>
            </a:r>
            <a:r>
              <a:rPr lang="en-US" dirty="0" smtClean="0"/>
              <a:t>.  </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dirty="0"/>
              <a:t>Course Administration</a:t>
            </a:r>
          </a:p>
        </p:txBody>
      </p:sp>
      <p:sp>
        <p:nvSpPr>
          <p:cNvPr id="193539" name="Rectangle 3"/>
          <p:cNvSpPr>
            <a:spLocks noGrp="1" noChangeArrowheads="1"/>
          </p:cNvSpPr>
          <p:nvPr>
            <p:ph type="body" idx="1"/>
          </p:nvPr>
        </p:nvSpPr>
        <p:spPr>
          <a:xfrm>
            <a:off x="0" y="762000"/>
            <a:ext cx="10287000" cy="5562600"/>
          </a:xfrm>
        </p:spPr>
        <p:txBody>
          <a:bodyPr/>
          <a:lstStyle/>
          <a:p>
            <a:pPr marL="533400" indent="-533400">
              <a:lnSpc>
                <a:spcPct val="80000"/>
              </a:lnSpc>
            </a:pPr>
            <a:r>
              <a:rPr lang="en-US" sz="2400" b="1" dirty="0"/>
              <a:t>Format</a:t>
            </a:r>
          </a:p>
          <a:p>
            <a:pPr marL="914400" lvl="1" indent="-457200">
              <a:lnSpc>
                <a:spcPct val="80000"/>
              </a:lnSpc>
            </a:pPr>
            <a:r>
              <a:rPr lang="en-US" sz="2400" b="1" dirty="0">
                <a:cs typeface="Times New Roman" pitchFamily="18" charset="0"/>
              </a:rPr>
              <a:t>Lectures: </a:t>
            </a:r>
            <a:r>
              <a:rPr lang="en-US" sz="2400" dirty="0">
                <a:cs typeface="Times New Roman" pitchFamily="18" charset="0"/>
              </a:rPr>
              <a:t>Tuesdays 8:45 – 10:15 am.  A</a:t>
            </a:r>
            <a:r>
              <a:rPr lang="en-US" sz="2400" dirty="0" smtClean="0">
                <a:cs typeface="Times New Roman" pitchFamily="18" charset="0"/>
              </a:rPr>
              <a:t>vailable on website.</a:t>
            </a:r>
          </a:p>
          <a:p>
            <a:pPr marL="914400" lvl="1" indent="-457200">
              <a:lnSpc>
                <a:spcPct val="80000"/>
              </a:lnSpc>
            </a:pPr>
            <a:endParaRPr lang="en-US" sz="800" b="1" dirty="0">
              <a:cs typeface="Times New Roman" pitchFamily="18" charset="0"/>
            </a:endParaRPr>
          </a:p>
          <a:p>
            <a:pPr marL="914400" lvl="1" indent="-457200">
              <a:lnSpc>
                <a:spcPct val="80000"/>
              </a:lnSpc>
            </a:pPr>
            <a:r>
              <a:rPr lang="en-US" sz="2400" b="1" dirty="0">
                <a:cs typeface="Times New Roman" pitchFamily="18" charset="0"/>
              </a:rPr>
              <a:t>Small Group Sections: </a:t>
            </a:r>
            <a:r>
              <a:rPr lang="en-US" sz="2400" dirty="0">
                <a:cs typeface="Times New Roman" pitchFamily="18" charset="0"/>
              </a:rPr>
              <a:t>Tuesdays 1:30 pm. Begin </a:t>
            </a:r>
            <a:r>
              <a:rPr lang="en-US" sz="2400" dirty="0" smtClean="0">
                <a:cs typeface="Times New Roman" pitchFamily="18" charset="0"/>
              </a:rPr>
              <a:t>week 2.</a:t>
            </a:r>
            <a:endParaRPr lang="en-US" sz="2400" dirty="0">
              <a:cs typeface="Times New Roman" pitchFamily="18" charset="0"/>
            </a:endParaRPr>
          </a:p>
          <a:p>
            <a:pPr marL="1295400" lvl="2" indent="-381000">
              <a:lnSpc>
                <a:spcPct val="80000"/>
              </a:lnSpc>
            </a:pPr>
            <a:r>
              <a:rPr lang="en-US" dirty="0">
                <a:cs typeface="Times New Roman" pitchFamily="18" charset="0"/>
              </a:rPr>
              <a:t>Overview of lectures, review of </a:t>
            </a:r>
            <a:r>
              <a:rPr lang="en-US" dirty="0" smtClean="0">
                <a:cs typeface="Times New Roman" pitchFamily="18" charset="0"/>
              </a:rPr>
              <a:t>assignments </a:t>
            </a:r>
            <a:endParaRPr lang="en-US" dirty="0">
              <a:cs typeface="Times New Roman" pitchFamily="18" charset="0"/>
            </a:endParaRPr>
          </a:p>
          <a:p>
            <a:pPr marL="1295400" lvl="2" indent="-381000">
              <a:lnSpc>
                <a:spcPct val="80000"/>
              </a:lnSpc>
            </a:pPr>
            <a:r>
              <a:rPr lang="en-US" dirty="0" smtClean="0">
                <a:cs typeface="Times New Roman" pitchFamily="18" charset="0"/>
              </a:rPr>
              <a:t>Location: MH 2105, 2106, 2107, 2108 or online </a:t>
            </a:r>
            <a:r>
              <a:rPr lang="en-US" dirty="0">
                <a:cs typeface="Times New Roman" pitchFamily="18" charset="0"/>
              </a:rPr>
              <a:t>(see website) </a:t>
            </a:r>
            <a:endParaRPr lang="en-US" dirty="0" smtClean="0">
              <a:cs typeface="Times New Roman" pitchFamily="18" charset="0"/>
            </a:endParaRPr>
          </a:p>
          <a:p>
            <a:pPr marL="1295400" lvl="2" indent="-381000">
              <a:lnSpc>
                <a:spcPct val="80000"/>
              </a:lnSpc>
            </a:pPr>
            <a:endParaRPr lang="en-US" sz="800" dirty="0">
              <a:cs typeface="Times New Roman" pitchFamily="18" charset="0"/>
            </a:endParaRPr>
          </a:p>
          <a:p>
            <a:pPr marL="914400" lvl="1" indent="-457200">
              <a:lnSpc>
                <a:spcPct val="80000"/>
              </a:lnSpc>
            </a:pPr>
            <a:r>
              <a:rPr lang="en-US" sz="2400" b="1" dirty="0">
                <a:cs typeface="Times New Roman" pitchFamily="18" charset="0"/>
              </a:rPr>
              <a:t>Journal Clubs:</a:t>
            </a:r>
            <a:r>
              <a:rPr lang="en-US" dirty="0">
                <a:cs typeface="Times New Roman" pitchFamily="18" charset="0"/>
              </a:rPr>
              <a:t> </a:t>
            </a:r>
            <a:r>
              <a:rPr lang="en-US" sz="2400" dirty="0">
                <a:cs typeface="Times New Roman" pitchFamily="18" charset="0"/>
              </a:rPr>
              <a:t>Tuesdays 3:15 to 4:15 pm.  Begin </a:t>
            </a:r>
            <a:r>
              <a:rPr lang="en-US" sz="2400" dirty="0" smtClean="0">
                <a:cs typeface="Times New Roman" pitchFamily="18" charset="0"/>
              </a:rPr>
              <a:t>in week 3.</a:t>
            </a:r>
            <a:endParaRPr lang="en-US" sz="2400" dirty="0">
              <a:cs typeface="Times New Roman" pitchFamily="18" charset="0"/>
            </a:endParaRPr>
          </a:p>
          <a:p>
            <a:pPr marL="1295400" lvl="2" indent="-381000">
              <a:lnSpc>
                <a:spcPct val="80000"/>
              </a:lnSpc>
            </a:pPr>
            <a:r>
              <a:rPr lang="en-US" dirty="0">
                <a:cs typeface="Times New Roman" pitchFamily="18" charset="0"/>
              </a:rPr>
              <a:t>Application of lecture concepts to contemporary literature</a:t>
            </a: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400" b="1" dirty="0" smtClean="0"/>
              <a:t>Instructors</a:t>
            </a:r>
            <a:endParaRPr lang="en-US" sz="2400" b="1" dirty="0"/>
          </a:p>
          <a:p>
            <a:pPr marL="914400" lvl="1" indent="-457200">
              <a:lnSpc>
                <a:spcPct val="80000"/>
              </a:lnSpc>
            </a:pPr>
            <a:r>
              <a:rPr lang="en-US" sz="2400" b="1" dirty="0" smtClean="0">
                <a:cs typeface="Times New Roman" pitchFamily="18" charset="0"/>
              </a:rPr>
              <a:t>Small Group Section Leaders:</a:t>
            </a:r>
          </a:p>
          <a:p>
            <a:pPr marL="1314450" lvl="2" indent="-457200">
              <a:lnSpc>
                <a:spcPct val="80000"/>
              </a:lnSpc>
            </a:pPr>
            <a:r>
              <a:rPr lang="en-US" b="1" dirty="0" smtClean="0">
                <a:cs typeface="Times New Roman" pitchFamily="18" charset="0"/>
              </a:rPr>
              <a:t>U.S.:  </a:t>
            </a:r>
            <a:r>
              <a:rPr lang="en-US" dirty="0"/>
              <a:t>Josh Demb, Natalie Engmann, </a:t>
            </a:r>
            <a:r>
              <a:rPr lang="en-US" dirty="0" smtClean="0"/>
              <a:t>Raj K., &amp; Megha </a:t>
            </a:r>
            <a:r>
              <a:rPr lang="en-US" dirty="0"/>
              <a:t>Mehrotra </a:t>
            </a:r>
            <a:endParaRPr lang="en-US" b="1" dirty="0" smtClean="0">
              <a:cs typeface="Times New Roman" pitchFamily="18" charset="0"/>
            </a:endParaRPr>
          </a:p>
          <a:p>
            <a:pPr marL="1314450" lvl="2" indent="-457200">
              <a:lnSpc>
                <a:spcPct val="80000"/>
              </a:lnSpc>
            </a:pPr>
            <a:r>
              <a:rPr lang="en-US" b="1" dirty="0" smtClean="0">
                <a:cs typeface="Times New Roman" pitchFamily="18" charset="0"/>
              </a:rPr>
              <a:t>Brazil: </a:t>
            </a:r>
            <a:r>
              <a:rPr lang="en-US" dirty="0"/>
              <a:t>Vivian Avelino-Silva </a:t>
            </a:r>
            <a:endParaRPr lang="en-US" b="1" dirty="0" smtClean="0">
              <a:cs typeface="Times New Roman" pitchFamily="18" charset="0"/>
            </a:endParaRPr>
          </a:p>
          <a:p>
            <a:pPr marL="1314450" lvl="2" indent="-457200">
              <a:lnSpc>
                <a:spcPct val="80000"/>
              </a:lnSpc>
            </a:pPr>
            <a:r>
              <a:rPr lang="en-US" b="1" dirty="0" smtClean="0">
                <a:cs typeface="Times New Roman" pitchFamily="18" charset="0"/>
              </a:rPr>
              <a:t>Uganda:  </a:t>
            </a:r>
            <a:r>
              <a:rPr lang="en-US" dirty="0"/>
              <a:t>Aggrey Semeere </a:t>
            </a:r>
            <a:endParaRPr lang="en-US" dirty="0" smtClean="0"/>
          </a:p>
          <a:p>
            <a:pPr marL="1314450" lvl="2" indent="-457200">
              <a:lnSpc>
                <a:spcPct val="80000"/>
              </a:lnSpc>
            </a:pPr>
            <a:endParaRPr lang="en-US" sz="1100" dirty="0" smtClean="0"/>
          </a:p>
          <a:p>
            <a:pPr marL="914400" lvl="1" indent="-457200">
              <a:lnSpc>
                <a:spcPct val="80000"/>
              </a:lnSpc>
            </a:pPr>
            <a:r>
              <a:rPr lang="en-US" sz="2400" b="1" dirty="0" smtClean="0"/>
              <a:t>Faculty Overseers: </a:t>
            </a:r>
          </a:p>
          <a:p>
            <a:pPr marL="1314450" lvl="2" indent="-457200">
              <a:lnSpc>
                <a:spcPct val="80000"/>
              </a:lnSpc>
            </a:pPr>
            <a:r>
              <a:rPr lang="en-US" dirty="0" smtClean="0"/>
              <a:t>Kristen </a:t>
            </a:r>
            <a:r>
              <a:rPr lang="en-US" dirty="0" err="1" smtClean="0"/>
              <a:t>Aiemjoy</a:t>
            </a:r>
            <a:r>
              <a:rPr lang="en-US" dirty="0" smtClean="0"/>
              <a:t>, Trisha Hue, Ann Schwartz and J. Martin</a:t>
            </a:r>
            <a:endParaRPr lang="en-US" dirty="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600053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dirty="0" smtClean="0"/>
              <a:t>Resources</a:t>
            </a:r>
            <a:endParaRPr lang="en-US" dirty="0"/>
          </a:p>
        </p:txBody>
      </p:sp>
      <p:sp>
        <p:nvSpPr>
          <p:cNvPr id="193539" name="Rectangle 3"/>
          <p:cNvSpPr>
            <a:spLocks noGrp="1" noChangeArrowheads="1"/>
          </p:cNvSpPr>
          <p:nvPr>
            <p:ph type="body" idx="1"/>
          </p:nvPr>
        </p:nvSpPr>
        <p:spPr>
          <a:xfrm>
            <a:off x="0" y="6096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600" b="1" dirty="0" smtClean="0"/>
              <a:t>Textbook</a:t>
            </a:r>
          </a:p>
          <a:p>
            <a:pPr marL="933450" lvl="1" indent="-533400"/>
            <a:r>
              <a:rPr lang="en-US" sz="2400" b="1" dirty="0" smtClean="0">
                <a:cs typeface="Times New Roman" pitchFamily="18" charset="0"/>
              </a:rPr>
              <a:t>Epidemiology</a:t>
            </a:r>
            <a:r>
              <a:rPr lang="en-US" sz="2400" b="1" dirty="0">
                <a:cs typeface="Times New Roman" pitchFamily="18" charset="0"/>
              </a:rPr>
              <a:t>: Beyond the Basics</a:t>
            </a:r>
            <a:r>
              <a:rPr lang="en-US" sz="2400" dirty="0">
                <a:cs typeface="Times New Roman" pitchFamily="18" charset="0"/>
              </a:rPr>
              <a:t> by </a:t>
            </a:r>
            <a:r>
              <a:rPr lang="en-US" sz="2400" dirty="0" err="1">
                <a:cs typeface="Times New Roman" pitchFamily="18" charset="0"/>
              </a:rPr>
              <a:t>Szklo</a:t>
            </a:r>
            <a:r>
              <a:rPr lang="en-US" sz="2400" dirty="0">
                <a:cs typeface="Times New Roman" pitchFamily="18" charset="0"/>
              </a:rPr>
              <a:t> and Nieto (S &amp; N).</a:t>
            </a:r>
            <a:r>
              <a:rPr lang="en-US" sz="2400" dirty="0"/>
              <a:t> </a:t>
            </a:r>
            <a:r>
              <a:rPr lang="en-US" sz="2400" dirty="0" smtClean="0"/>
              <a:t> 3</a:t>
            </a:r>
            <a:r>
              <a:rPr lang="en-US" sz="2400" baseline="30000" dirty="0" smtClean="0"/>
              <a:t>rd</a:t>
            </a:r>
            <a:r>
              <a:rPr lang="en-US" sz="2400" dirty="0" smtClean="0"/>
              <a:t> edition.</a:t>
            </a:r>
          </a:p>
          <a:p>
            <a:pPr marL="914400" lvl="1" indent="-457200">
              <a:lnSpc>
                <a:spcPct val="80000"/>
              </a:lnSpc>
            </a:pPr>
            <a:endParaRPr lang="en-US" sz="2400" dirty="0" smtClean="0"/>
          </a:p>
          <a:p>
            <a:pPr marL="514350" indent="-457200">
              <a:lnSpc>
                <a:spcPct val="80000"/>
              </a:lnSpc>
            </a:pPr>
            <a:r>
              <a:rPr lang="en-US" sz="2600" b="1" dirty="0" smtClean="0"/>
              <a:t>Other Reading</a:t>
            </a:r>
            <a:endParaRPr lang="en-US" sz="2600" b="1" dirty="0"/>
          </a:p>
          <a:p>
            <a:pPr marL="914400" lvl="1" indent="-457200">
              <a:lnSpc>
                <a:spcPct val="80000"/>
              </a:lnSpc>
            </a:pPr>
            <a:r>
              <a:rPr lang="en-US" sz="2400" b="1" dirty="0"/>
              <a:t>Slide </a:t>
            </a:r>
            <a:r>
              <a:rPr lang="en-US" sz="2400" b="1" dirty="0" smtClean="0"/>
              <a:t>sets (and narrative notes) </a:t>
            </a:r>
            <a:r>
              <a:rPr lang="en-US" sz="2400" dirty="0" smtClean="0"/>
              <a:t>from </a:t>
            </a:r>
            <a:r>
              <a:rPr lang="en-US" sz="2400" dirty="0"/>
              <a:t>each lecture (website)</a:t>
            </a:r>
          </a:p>
          <a:p>
            <a:pPr marL="1295400" lvl="2" indent="-381000">
              <a:lnSpc>
                <a:spcPct val="80000"/>
              </a:lnSpc>
            </a:pPr>
            <a:r>
              <a:rPr lang="en-US" sz="2000" u="sng" dirty="0" smtClean="0"/>
              <a:t>Single</a:t>
            </a:r>
            <a:r>
              <a:rPr lang="en-US" sz="2000" dirty="0" smtClean="0"/>
              <a:t> most important resource</a:t>
            </a:r>
          </a:p>
          <a:p>
            <a:pPr marL="1295400" lvl="2" indent="-381000">
              <a:lnSpc>
                <a:spcPct val="80000"/>
              </a:lnSpc>
            </a:pPr>
            <a:r>
              <a:rPr lang="en-US" sz="2000" dirty="0" smtClean="0"/>
              <a:t>In </a:t>
            </a:r>
            <a:r>
              <a:rPr lang="en-US" sz="2000" dirty="0"/>
              <a:t>view of the imprecision in language, our lectures trump everything </a:t>
            </a:r>
            <a:r>
              <a:rPr lang="en-US" sz="2000" dirty="0" smtClean="0"/>
              <a:t>else</a:t>
            </a:r>
          </a:p>
          <a:p>
            <a:pPr marL="1295400" lvl="2" indent="-381000">
              <a:lnSpc>
                <a:spcPct val="80000"/>
              </a:lnSpc>
            </a:pPr>
            <a:endParaRPr lang="en-US" sz="800" dirty="0"/>
          </a:p>
          <a:p>
            <a:pPr marL="914400" lvl="1" indent="-457200">
              <a:lnSpc>
                <a:spcPct val="80000"/>
              </a:lnSpc>
            </a:pPr>
            <a:r>
              <a:rPr lang="en-US" sz="2400" dirty="0" smtClean="0"/>
              <a:t>Selected </a:t>
            </a:r>
            <a:r>
              <a:rPr lang="en-US" sz="2400" b="1" dirty="0"/>
              <a:t>other</a:t>
            </a:r>
            <a:r>
              <a:rPr lang="en-US" sz="2400" dirty="0"/>
              <a:t> required and optional </a:t>
            </a:r>
            <a:r>
              <a:rPr lang="en-US" sz="2400" b="1" dirty="0" smtClean="0"/>
              <a:t>articles </a:t>
            </a:r>
            <a:r>
              <a:rPr lang="en-US" sz="2400" dirty="0" smtClean="0"/>
              <a:t>(website</a:t>
            </a:r>
            <a:r>
              <a:rPr lang="en-US" sz="2400" dirty="0"/>
              <a:t>)</a:t>
            </a:r>
          </a:p>
          <a:p>
            <a:pPr marL="1295400" lvl="2" indent="-381000">
              <a:lnSpc>
                <a:spcPct val="80000"/>
              </a:lnSpc>
            </a:pPr>
            <a:endParaRPr lang="en-US" sz="2000" dirty="0"/>
          </a:p>
          <a:p>
            <a:pPr marL="514350" indent="-457200">
              <a:lnSpc>
                <a:spcPct val="80000"/>
              </a:lnSpc>
            </a:pPr>
            <a:r>
              <a:rPr lang="en-US" sz="2600" b="1" dirty="0" smtClean="0"/>
              <a:t>Software</a:t>
            </a:r>
          </a:p>
          <a:p>
            <a:pPr marL="914400" lvl="1" indent="-457200">
              <a:lnSpc>
                <a:spcPct val="80000"/>
              </a:lnSpc>
            </a:pPr>
            <a:r>
              <a:rPr lang="en-US" sz="2400" b="1" dirty="0" smtClean="0"/>
              <a:t>Statistical </a:t>
            </a:r>
            <a:r>
              <a:rPr lang="en-US" sz="2400" b="1" dirty="0"/>
              <a:t>software</a:t>
            </a:r>
            <a:r>
              <a:rPr lang="en-US" sz="2400" dirty="0"/>
              <a:t>: Stata version </a:t>
            </a:r>
            <a:r>
              <a:rPr lang="en-US" sz="2400" dirty="0" smtClean="0"/>
              <a:t>13 or higher</a:t>
            </a:r>
          </a:p>
          <a:p>
            <a:pPr marL="1314450" lvl="2" indent="-457200">
              <a:lnSpc>
                <a:spcPct val="80000"/>
              </a:lnSpc>
            </a:pPr>
            <a:r>
              <a:rPr lang="en-US" sz="2000" dirty="0" smtClean="0"/>
              <a:t>Beginning Week 2</a:t>
            </a:r>
          </a:p>
          <a:p>
            <a:pPr marL="1314450" lvl="2" indent="-457200">
              <a:lnSpc>
                <a:spcPct val="80000"/>
              </a:lnSpc>
            </a:pPr>
            <a:r>
              <a:rPr lang="en-US" sz="2000" dirty="0" smtClean="0"/>
              <a:t>We expect that you know how to load datasets and basic command syntax</a:t>
            </a:r>
          </a:p>
          <a:p>
            <a:pPr marL="1314450" lvl="2" indent="-457200">
              <a:lnSpc>
                <a:spcPct val="80000"/>
              </a:lnSpc>
            </a:pPr>
            <a:endParaRPr lang="en-US" sz="600" dirty="0"/>
          </a:p>
          <a:p>
            <a:pPr marL="914400" lvl="1" indent="-457200">
              <a:lnSpc>
                <a:spcPct val="80000"/>
              </a:lnSpc>
            </a:pPr>
            <a:r>
              <a:rPr lang="en-US" sz="2400" b="1" dirty="0" smtClean="0"/>
              <a:t>dagitty.net</a:t>
            </a:r>
            <a:r>
              <a:rPr lang="en-US" sz="2400" dirty="0" smtClean="0"/>
              <a:t> </a:t>
            </a:r>
            <a:r>
              <a:rPr lang="en-US" sz="2400" dirty="0"/>
              <a:t>– free web-based software for DAGs</a:t>
            </a:r>
          </a:p>
          <a:p>
            <a:pPr marL="914400" lvl="1" indent="-457200">
              <a:lnSpc>
                <a:spcPct val="80000"/>
              </a:lnSpc>
              <a:buFontTx/>
              <a:buNone/>
            </a:pPr>
            <a:endParaRPr lang="en-US" sz="2400" dirty="0"/>
          </a:p>
          <a:p>
            <a:pPr marL="914400" lvl="1" indent="-457200">
              <a:lnSpc>
                <a:spcPct val="80000"/>
              </a:lnSpc>
            </a:pPr>
            <a:endParaRPr lang="en-US" sz="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r="7481"/>
          <a:stretch/>
        </p:blipFill>
        <p:spPr bwMode="auto">
          <a:xfrm>
            <a:off x="266700" y="256274"/>
            <a:ext cx="4934952" cy="37061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22324" r="8117"/>
          <a:stretch/>
        </p:blipFill>
        <p:spPr bwMode="auto">
          <a:xfrm>
            <a:off x="5143500" y="2568980"/>
            <a:ext cx="4737281" cy="3908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bwMode="auto">
          <a:xfrm>
            <a:off x="-114300" y="3997611"/>
            <a:ext cx="4800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a:lstStyle>
          <a:p>
            <a:r>
              <a:rPr lang="en-US" kern="0" dirty="0" smtClean="0"/>
              <a:t>Course Homepage</a:t>
            </a:r>
            <a:endParaRPr lang="en-US" kern="0" dirty="0"/>
          </a:p>
        </p:txBody>
      </p:sp>
      <p:sp>
        <p:nvSpPr>
          <p:cNvPr id="2" name="Title 1"/>
          <p:cNvSpPr>
            <a:spLocks noGrp="1"/>
          </p:cNvSpPr>
          <p:nvPr>
            <p:ph type="title"/>
          </p:nvPr>
        </p:nvSpPr>
        <p:spPr>
          <a:xfrm>
            <a:off x="5981700" y="5867400"/>
            <a:ext cx="4800600" cy="533400"/>
          </a:xfrm>
        </p:spPr>
        <p:txBody>
          <a:bodyPr/>
          <a:lstStyle/>
          <a:p>
            <a:r>
              <a:rPr lang="en-US" dirty="0" smtClean="0"/>
              <a:t>“CLE” (Syllabus)</a:t>
            </a:r>
            <a:endParaRPr lang="en-US" dirty="0"/>
          </a:p>
        </p:txBody>
      </p:sp>
      <p:sp>
        <p:nvSpPr>
          <p:cNvPr id="4" name="Oval 3"/>
          <p:cNvSpPr/>
          <p:nvPr/>
        </p:nvSpPr>
        <p:spPr bwMode="auto">
          <a:xfrm>
            <a:off x="190500" y="990600"/>
            <a:ext cx="990600" cy="457200"/>
          </a:xfrm>
          <a:prstGeom prst="ellipse">
            <a:avLst/>
          </a:prstGeom>
          <a:noFill/>
          <a:ln w="666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Freeform 4"/>
          <p:cNvSpPr/>
          <p:nvPr/>
        </p:nvSpPr>
        <p:spPr bwMode="auto">
          <a:xfrm>
            <a:off x="1162373" y="1176895"/>
            <a:ext cx="6995629" cy="1442319"/>
          </a:xfrm>
          <a:custGeom>
            <a:avLst/>
            <a:gdLst>
              <a:gd name="connsiteX0" fmla="*/ 0 w 6995629"/>
              <a:gd name="connsiteY0" fmla="*/ 976 h 1442319"/>
              <a:gd name="connsiteX1" fmla="*/ 6106332 w 6995629"/>
              <a:gd name="connsiteY1" fmla="*/ 233451 h 1442319"/>
              <a:gd name="connsiteX2" fmla="*/ 6958739 w 6995629"/>
              <a:gd name="connsiteY2" fmla="*/ 1442319 h 1442319"/>
              <a:gd name="connsiteX3" fmla="*/ 6958739 w 6995629"/>
              <a:gd name="connsiteY3" fmla="*/ 1442319 h 1442319"/>
              <a:gd name="connsiteX4" fmla="*/ 6974237 w 6995629"/>
              <a:gd name="connsiteY4" fmla="*/ 1442319 h 14423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5629" h="1442319">
                <a:moveTo>
                  <a:pt x="0" y="976"/>
                </a:moveTo>
                <a:cubicBezTo>
                  <a:pt x="2473271" y="-2899"/>
                  <a:pt x="4946542" y="-6773"/>
                  <a:pt x="6106332" y="233451"/>
                </a:cubicBezTo>
                <a:cubicBezTo>
                  <a:pt x="7266122" y="473675"/>
                  <a:pt x="6958739" y="1442319"/>
                  <a:pt x="6958739" y="1442319"/>
                </a:cubicBezTo>
                <a:lnTo>
                  <a:pt x="6958739" y="1442319"/>
                </a:lnTo>
                <a:lnTo>
                  <a:pt x="6974237" y="1442319"/>
                </a:lnTo>
              </a:path>
            </a:pathLst>
          </a:custGeom>
          <a:noFill/>
          <a:ln w="635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70573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1026"/>
          <p:cNvSpPr>
            <a:spLocks noGrp="1" noChangeArrowheads="1"/>
          </p:cNvSpPr>
          <p:nvPr>
            <p:ph type="title"/>
          </p:nvPr>
        </p:nvSpPr>
        <p:spPr/>
        <p:txBody>
          <a:bodyPr/>
          <a:lstStyle/>
          <a:p>
            <a:endParaRPr lang="en-US"/>
          </a:p>
        </p:txBody>
      </p:sp>
      <p:sp>
        <p:nvSpPr>
          <p:cNvPr id="300035" name="Rectangle 1027"/>
          <p:cNvSpPr>
            <a:spLocks noGrp="1" noChangeArrowheads="1"/>
          </p:cNvSpPr>
          <p:nvPr>
            <p:ph type="body" idx="1"/>
          </p:nvPr>
        </p:nvSpPr>
        <p:spPr>
          <a:xfrm>
            <a:off x="76200" y="457200"/>
            <a:ext cx="10248900" cy="5791200"/>
          </a:xfrm>
        </p:spPr>
        <p:txBody>
          <a:bodyPr/>
          <a:lstStyle/>
          <a:p>
            <a:r>
              <a:rPr lang="en-US" sz="2800" b="1" dirty="0"/>
              <a:t>Grading</a:t>
            </a:r>
          </a:p>
          <a:p>
            <a:pPr lvl="1"/>
            <a:r>
              <a:rPr lang="en-US" sz="2600" dirty="0">
                <a:cs typeface="Times New Roman" pitchFamily="18" charset="0"/>
              </a:rPr>
              <a:t>Based on points achieved </a:t>
            </a:r>
            <a:r>
              <a:rPr lang="en-US" sz="2600" dirty="0" smtClean="0">
                <a:cs typeface="Times New Roman" pitchFamily="18" charset="0"/>
              </a:rPr>
              <a:t>on weekly homework </a:t>
            </a:r>
            <a:r>
              <a:rPr lang="en-US" sz="2600" dirty="0">
                <a:cs typeface="Times New Roman" pitchFamily="18" charset="0"/>
              </a:rPr>
              <a:t>(~75</a:t>
            </a:r>
            <a:r>
              <a:rPr lang="en-US" sz="2600" dirty="0" smtClean="0">
                <a:cs typeface="Times New Roman" pitchFamily="18" charset="0"/>
              </a:rPr>
              <a:t>%, after dropping lowest score) </a:t>
            </a:r>
            <a:r>
              <a:rPr lang="en-US" sz="2600" dirty="0">
                <a:cs typeface="Times New Roman" pitchFamily="18" charset="0"/>
              </a:rPr>
              <a:t>&amp; final (~25%). </a:t>
            </a:r>
            <a:r>
              <a:rPr lang="en-US" sz="2600" dirty="0" smtClean="0">
                <a:cs typeface="Times New Roman" pitchFamily="18" charset="0"/>
              </a:rPr>
              <a:t> </a:t>
            </a:r>
            <a:endParaRPr lang="en-US" sz="2600" dirty="0">
              <a:cs typeface="Times New Roman" pitchFamily="18" charset="0"/>
            </a:endParaRPr>
          </a:p>
          <a:p>
            <a:pPr lvl="1"/>
            <a:r>
              <a:rPr lang="en-US" sz="2600" dirty="0">
                <a:solidFill>
                  <a:srgbClr val="FF0000"/>
                </a:solidFill>
                <a:cs typeface="Times New Roman" pitchFamily="18" charset="0"/>
              </a:rPr>
              <a:t>Late assignments are not accepted</a:t>
            </a:r>
            <a:r>
              <a:rPr lang="en-US" sz="2600" dirty="0">
                <a:cs typeface="Times New Roman" pitchFamily="18" charset="0"/>
              </a:rPr>
              <a:t> (but plenty of pts)</a:t>
            </a:r>
          </a:p>
          <a:p>
            <a:pPr lvl="1"/>
            <a:r>
              <a:rPr lang="en-US" sz="2600" dirty="0">
                <a:cs typeface="Times New Roman" pitchFamily="18" charset="0"/>
              </a:rPr>
              <a:t>Weekly Problem Sets: </a:t>
            </a:r>
          </a:p>
          <a:p>
            <a:pPr lvl="2"/>
            <a:r>
              <a:rPr lang="en-US" b="1" i="1" u="sng" dirty="0">
                <a:solidFill>
                  <a:srgbClr val="FF0000"/>
                </a:solidFill>
                <a:cs typeface="Times New Roman" pitchFamily="18" charset="0"/>
              </a:rPr>
              <a:t>files should be pulled from website</a:t>
            </a:r>
          </a:p>
          <a:p>
            <a:pPr lvl="2"/>
            <a:r>
              <a:rPr lang="en-US" dirty="0">
                <a:cs typeface="Times New Roman" pitchFamily="18" charset="0"/>
              </a:rPr>
              <a:t>word process your </a:t>
            </a:r>
            <a:r>
              <a:rPr lang="en-US" dirty="0" smtClean="0">
                <a:cs typeface="Times New Roman" pitchFamily="18" charset="0"/>
              </a:rPr>
              <a:t>responses (OK to handwrite some equations)</a:t>
            </a:r>
            <a:endParaRPr lang="en-US" dirty="0">
              <a:cs typeface="Times New Roman" pitchFamily="18" charset="0"/>
            </a:endParaRPr>
          </a:p>
          <a:p>
            <a:pPr lvl="2"/>
            <a:r>
              <a:rPr lang="en-US" dirty="0">
                <a:cs typeface="Times New Roman" pitchFamily="18" charset="0"/>
              </a:rPr>
              <a:t>documents are all-inclusive; no need to lookup articles</a:t>
            </a:r>
          </a:p>
          <a:p>
            <a:pPr lvl="2"/>
            <a:r>
              <a:rPr lang="en-US" dirty="0">
                <a:cs typeface="Times New Roman" pitchFamily="18" charset="0"/>
              </a:rPr>
              <a:t>due at start of </a:t>
            </a:r>
            <a:r>
              <a:rPr lang="en-US" dirty="0" smtClean="0">
                <a:cs typeface="Times New Roman" pitchFamily="18" charset="0"/>
              </a:rPr>
              <a:t>Small Group Section</a:t>
            </a:r>
            <a:endParaRPr lang="en-US" dirty="0">
              <a:cs typeface="Times New Roman" pitchFamily="18" charset="0"/>
            </a:endParaRPr>
          </a:p>
          <a:p>
            <a:pPr lvl="2"/>
            <a:r>
              <a:rPr lang="en-US" dirty="0">
                <a:cs typeface="Times New Roman" pitchFamily="18" charset="0"/>
              </a:rPr>
              <a:t>If absent, e-mail to section leader by </a:t>
            </a:r>
            <a:r>
              <a:rPr lang="en-US" dirty="0" smtClean="0">
                <a:cs typeface="Times New Roman" pitchFamily="18" charset="0"/>
              </a:rPr>
              <a:t>start of session (eg,1:30 pm)</a:t>
            </a:r>
            <a:endParaRPr lang="en-US" dirty="0">
              <a:cs typeface="Times New Roman" pitchFamily="18" charset="0"/>
            </a:endParaRPr>
          </a:p>
          <a:p>
            <a:endParaRPr lang="en-US" sz="1000" dirty="0"/>
          </a:p>
          <a:p>
            <a:r>
              <a:rPr lang="en-US" sz="2800" b="1" dirty="0" smtClean="0"/>
              <a:t>Attendance</a:t>
            </a:r>
            <a:endParaRPr lang="en-US" sz="2800" b="1" dirty="0"/>
          </a:p>
          <a:p>
            <a:pPr lvl="1"/>
            <a:r>
              <a:rPr lang="en-US" sz="2600" dirty="0" smtClean="0"/>
              <a:t>Lectures: Live attendance not required.  Personal choice.</a:t>
            </a:r>
          </a:p>
          <a:p>
            <a:pPr lvl="1"/>
            <a:r>
              <a:rPr lang="en-US" sz="2600" dirty="0" smtClean="0"/>
              <a:t>Small Groups/J. Clubs: Not required, but highly recommended.  </a:t>
            </a:r>
            <a:endParaRPr lang="en-US" sz="2600"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525" y="152400"/>
            <a:ext cx="8743950" cy="533400"/>
          </a:xfrm>
        </p:spPr>
        <p:txBody>
          <a:bodyPr/>
          <a:lstStyle/>
          <a:p>
            <a:r>
              <a:rPr lang="en-US" dirty="0" smtClean="0"/>
              <a:t>What We Do and Why We Do It</a:t>
            </a:r>
            <a:endParaRPr lang="en-US" dirty="0"/>
          </a:p>
        </p:txBody>
      </p:sp>
      <p:sp>
        <p:nvSpPr>
          <p:cNvPr id="3" name="Content Placeholder 2"/>
          <p:cNvSpPr>
            <a:spLocks noGrp="1"/>
          </p:cNvSpPr>
          <p:nvPr>
            <p:ph idx="1"/>
          </p:nvPr>
        </p:nvSpPr>
        <p:spPr>
          <a:xfrm>
            <a:off x="152400" y="762000"/>
            <a:ext cx="10172700" cy="5181600"/>
          </a:xfrm>
        </p:spPr>
        <p:txBody>
          <a:bodyPr/>
          <a:lstStyle/>
          <a:p>
            <a:r>
              <a:rPr lang="en-US" sz="2600" b="1" dirty="0" smtClean="0"/>
              <a:t>Spectrum of content</a:t>
            </a:r>
          </a:p>
          <a:p>
            <a:pPr lvl="1"/>
            <a:r>
              <a:rPr lang="en-US" sz="2400" dirty="0"/>
              <a:t>Each week, new material is </a:t>
            </a:r>
            <a:r>
              <a:rPr lang="en-US" sz="2400" dirty="0" smtClean="0"/>
              <a:t>outlined via </a:t>
            </a:r>
            <a:r>
              <a:rPr lang="en-US" sz="2400" dirty="0"/>
              <a:t>lecture </a:t>
            </a:r>
            <a:r>
              <a:rPr lang="en-US" sz="2400" dirty="0" smtClean="0"/>
              <a:t>&amp; required readings</a:t>
            </a:r>
          </a:p>
          <a:p>
            <a:pPr lvl="1"/>
            <a:endParaRPr lang="en-US" sz="600" dirty="0" smtClean="0"/>
          </a:p>
          <a:p>
            <a:r>
              <a:rPr lang="en-US" sz="2600" b="1" dirty="0" smtClean="0"/>
              <a:t>Learning the material</a:t>
            </a:r>
          </a:p>
          <a:p>
            <a:pPr lvl="1"/>
            <a:r>
              <a:rPr lang="en-US" sz="2400" dirty="0" smtClean="0"/>
              <a:t>Working through the weekly problem sets</a:t>
            </a:r>
          </a:p>
          <a:p>
            <a:pPr lvl="1"/>
            <a:r>
              <a:rPr lang="en-US" sz="2400" dirty="0" smtClean="0"/>
              <a:t>Discussing the problem sets at Small Group section</a:t>
            </a:r>
          </a:p>
          <a:p>
            <a:pPr lvl="1"/>
            <a:r>
              <a:rPr lang="en-US" sz="2400" dirty="0" smtClean="0"/>
              <a:t>Reading and discussing the Journal Club articles</a:t>
            </a:r>
          </a:p>
          <a:p>
            <a:pPr lvl="1"/>
            <a:r>
              <a:rPr lang="en-US" sz="2400" dirty="0" smtClean="0"/>
              <a:t>Many </a:t>
            </a:r>
            <a:r>
              <a:rPr lang="en-US" sz="2400" dirty="0"/>
              <a:t>students have also </a:t>
            </a:r>
            <a:r>
              <a:rPr lang="en-US" sz="2400" dirty="0" smtClean="0"/>
              <a:t>benefited from student-run </a:t>
            </a:r>
            <a:r>
              <a:rPr lang="en-US" sz="2400" dirty="0"/>
              <a:t>study </a:t>
            </a:r>
            <a:r>
              <a:rPr lang="en-US" sz="2400" dirty="0" smtClean="0"/>
              <a:t>groups</a:t>
            </a:r>
          </a:p>
          <a:p>
            <a:pPr lvl="1"/>
            <a:endParaRPr lang="en-US" sz="600" dirty="0" smtClean="0"/>
          </a:p>
          <a:p>
            <a:r>
              <a:rPr lang="en-US" sz="2600" b="1" dirty="0" smtClean="0"/>
              <a:t>Philosophy</a:t>
            </a:r>
          </a:p>
          <a:p>
            <a:pPr lvl="1"/>
            <a:r>
              <a:rPr lang="en-US" sz="2400" dirty="0" smtClean="0"/>
              <a:t>Steadily </a:t>
            </a:r>
            <a:r>
              <a:rPr lang="en-US" sz="2400" dirty="0"/>
              <a:t>build a knowledge base over the course of </a:t>
            </a:r>
            <a:r>
              <a:rPr lang="en-US" sz="2400" dirty="0" smtClean="0"/>
              <a:t>quarter</a:t>
            </a:r>
          </a:p>
          <a:p>
            <a:pPr lvl="1"/>
            <a:r>
              <a:rPr lang="en-US" sz="2400" dirty="0" smtClean="0"/>
              <a:t>Ample time needed </a:t>
            </a:r>
            <a:r>
              <a:rPr lang="en-US" sz="2400" dirty="0"/>
              <a:t>between each new installment of material to optimize </a:t>
            </a:r>
            <a:r>
              <a:rPr lang="en-US" sz="2400" dirty="0" smtClean="0"/>
              <a:t>comprehension</a:t>
            </a:r>
            <a:r>
              <a:rPr lang="en-US" sz="2400" dirty="0"/>
              <a:t>  </a:t>
            </a:r>
            <a:endParaRPr lang="en-US" sz="2400" dirty="0" smtClean="0"/>
          </a:p>
          <a:p>
            <a:pPr lvl="1"/>
            <a:r>
              <a:rPr lang="en-US" sz="2400" dirty="0" smtClean="0"/>
              <a:t>Learning </a:t>
            </a:r>
            <a:r>
              <a:rPr lang="en-US" sz="2400" dirty="0"/>
              <a:t>is facilitated by engaging a variety of senses and motor </a:t>
            </a:r>
            <a:r>
              <a:rPr lang="en-US" sz="2400" dirty="0" smtClean="0"/>
              <a:t>functions (following “multiple intelligences” educational theory)</a:t>
            </a:r>
            <a:endParaRPr lang="en-US" sz="2000" dirty="0"/>
          </a:p>
        </p:txBody>
      </p:sp>
    </p:spTree>
    <p:extLst>
      <p:ext uri="{BB962C8B-B14F-4D97-AF65-F5344CB8AC3E}">
        <p14:creationId xmlns:p14="http://schemas.microsoft.com/office/powerpoint/2010/main" val="40691053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a:t>Definitions of Epidemiology</a:t>
            </a:r>
          </a:p>
        </p:txBody>
      </p:sp>
      <p:sp>
        <p:nvSpPr>
          <p:cNvPr id="18435" name="Rectangle 3"/>
          <p:cNvSpPr>
            <a:spLocks noGrp="1" noChangeArrowheads="1"/>
          </p:cNvSpPr>
          <p:nvPr>
            <p:ph type="body" idx="1"/>
          </p:nvPr>
        </p:nvSpPr>
        <p:spPr>
          <a:xfrm>
            <a:off x="342900" y="1066800"/>
            <a:ext cx="9753600" cy="4953000"/>
          </a:xfrm>
        </p:spPr>
        <p:txBody>
          <a:bodyPr/>
          <a:lstStyle/>
          <a:p>
            <a:r>
              <a:rPr lang="en-US" u="sng" dirty="0"/>
              <a:t>Traditional</a:t>
            </a:r>
            <a:r>
              <a:rPr lang="en-US" dirty="0"/>
              <a:t>: The study of the distribution and determinants (causes) of disease</a:t>
            </a:r>
          </a:p>
          <a:p>
            <a:pPr lvl="1"/>
            <a:r>
              <a:rPr lang="en-US" dirty="0"/>
              <a:t>e.g., cardiovascular epidemiology would study </a:t>
            </a:r>
            <a:r>
              <a:rPr lang="en-US" dirty="0" smtClean="0"/>
              <a:t>frequency and risk </a:t>
            </a:r>
            <a:r>
              <a:rPr lang="en-US" dirty="0"/>
              <a:t>for various heart diseases</a:t>
            </a:r>
          </a:p>
          <a:p>
            <a:pPr lvl="1"/>
            <a:endParaRPr lang="en-US" sz="1000" dirty="0"/>
          </a:p>
          <a:p>
            <a:r>
              <a:rPr lang="en-US" u="sng" dirty="0"/>
              <a:t>Contemporary</a:t>
            </a:r>
            <a:r>
              <a:rPr lang="en-US" dirty="0"/>
              <a:t>: Method used to conduct human subject research</a:t>
            </a:r>
          </a:p>
          <a:p>
            <a:pPr lvl="1"/>
            <a:r>
              <a:rPr lang="en-US" dirty="0"/>
              <a:t>the </a:t>
            </a:r>
            <a:r>
              <a:rPr lang="en-US" dirty="0" err="1"/>
              <a:t>methodologic</a:t>
            </a:r>
            <a:r>
              <a:rPr lang="en-US" dirty="0"/>
              <a:t> foundation (“basic science”) of any research (experimental, observational, “translational”, etc.) where individual humans or groups of humans are the unit of observation</a:t>
            </a:r>
          </a:p>
          <a:p>
            <a:pPr lvl="2"/>
            <a:r>
              <a:rPr lang="en-US" i="1" dirty="0"/>
              <a:t>This means everything that each of you are doing!</a:t>
            </a:r>
          </a:p>
          <a:p>
            <a:pPr lv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90500" y="152400"/>
            <a:ext cx="10058400" cy="533400"/>
          </a:xfrm>
        </p:spPr>
        <p:txBody>
          <a:bodyPr/>
          <a:lstStyle/>
          <a:p>
            <a:r>
              <a:rPr lang="en-US" sz="2800" dirty="0" smtClean="0"/>
              <a:t>What Kinds of Questions Does Epidemiology Answer?</a:t>
            </a:r>
            <a:endParaRPr lang="en-US" sz="2800" dirty="0"/>
          </a:p>
        </p:txBody>
      </p:sp>
      <p:sp>
        <p:nvSpPr>
          <p:cNvPr id="18435" name="Rectangle 3"/>
          <p:cNvSpPr>
            <a:spLocks noGrp="1" noChangeArrowheads="1"/>
          </p:cNvSpPr>
          <p:nvPr>
            <p:ph type="body" idx="1"/>
          </p:nvPr>
        </p:nvSpPr>
        <p:spPr>
          <a:xfrm>
            <a:off x="495300" y="533400"/>
            <a:ext cx="9944100" cy="4953000"/>
          </a:xfrm>
        </p:spPr>
        <p:txBody>
          <a:bodyPr/>
          <a:lstStyle/>
          <a:p>
            <a:pPr lvl="1"/>
            <a:endParaRPr lang="en-US" sz="1000" dirty="0"/>
          </a:p>
          <a:p>
            <a:r>
              <a:rPr lang="en-US" sz="2600" b="1" dirty="0" smtClean="0"/>
              <a:t>Description</a:t>
            </a:r>
            <a:r>
              <a:rPr lang="en-US" sz="2600" dirty="0" smtClean="0"/>
              <a:t> </a:t>
            </a:r>
          </a:p>
          <a:p>
            <a:pPr lvl="1"/>
            <a:r>
              <a:rPr lang="en-US" sz="2200" dirty="0" smtClean="0"/>
              <a:t>What are the most frequent and serious conditions/diseases?</a:t>
            </a:r>
          </a:p>
          <a:p>
            <a:pPr lvl="1"/>
            <a:endParaRPr lang="en-US" sz="500" dirty="0" smtClean="0"/>
          </a:p>
          <a:p>
            <a:r>
              <a:rPr lang="en-US" sz="2600" b="1" dirty="0" smtClean="0"/>
              <a:t>Causation</a:t>
            </a:r>
          </a:p>
          <a:p>
            <a:pPr lvl="1"/>
            <a:r>
              <a:rPr lang="en-US" sz="2200" dirty="0" smtClean="0"/>
              <a:t>The </a:t>
            </a:r>
            <a:r>
              <a:rPr lang="en-US" sz="2200" dirty="0"/>
              <a:t>science of establishing causal relationships among biological, behavioral, environmental (etc.) factors among </a:t>
            </a:r>
            <a:r>
              <a:rPr lang="en-US" sz="2200" dirty="0" smtClean="0"/>
              <a:t>humans</a:t>
            </a:r>
          </a:p>
          <a:p>
            <a:pPr lvl="1"/>
            <a:r>
              <a:rPr lang="en-US" sz="2200" dirty="0" smtClean="0"/>
              <a:t>Does </a:t>
            </a:r>
            <a:r>
              <a:rPr lang="en-US" sz="2200" dirty="0"/>
              <a:t>X </a:t>
            </a:r>
            <a:r>
              <a:rPr lang="en-US" sz="2200" dirty="0" smtClean="0"/>
              <a:t>cause </a:t>
            </a:r>
            <a:r>
              <a:rPr lang="en-US" sz="2200" dirty="0"/>
              <a:t>Y</a:t>
            </a:r>
            <a:r>
              <a:rPr lang="en-US" sz="2200" dirty="0" smtClean="0"/>
              <a:t>?</a:t>
            </a:r>
          </a:p>
          <a:p>
            <a:pPr lvl="1"/>
            <a:endParaRPr lang="en-US" sz="500" dirty="0" smtClean="0"/>
          </a:p>
          <a:p>
            <a:r>
              <a:rPr lang="en-US" sz="2600" b="1" dirty="0" smtClean="0"/>
              <a:t>Mediation</a:t>
            </a:r>
            <a:endParaRPr lang="en-US" sz="2600" b="1" dirty="0"/>
          </a:p>
          <a:p>
            <a:pPr lvl="1"/>
            <a:r>
              <a:rPr lang="en-US" sz="2200" dirty="0" smtClean="0"/>
              <a:t>Understanding the mechanisms of causation</a:t>
            </a:r>
          </a:p>
          <a:p>
            <a:pPr lvl="1"/>
            <a:r>
              <a:rPr lang="en-US" sz="2200" dirty="0" smtClean="0"/>
              <a:t>How does X cause Y?</a:t>
            </a:r>
          </a:p>
          <a:p>
            <a:pPr lvl="1"/>
            <a:endParaRPr lang="en-US" sz="500" dirty="0" smtClean="0"/>
          </a:p>
          <a:p>
            <a:r>
              <a:rPr lang="en-US" sz="2600" b="1" dirty="0" smtClean="0"/>
              <a:t>Interaction</a:t>
            </a:r>
          </a:p>
          <a:p>
            <a:pPr lvl="1"/>
            <a:r>
              <a:rPr lang="en-US" sz="2200" dirty="0" smtClean="0"/>
              <a:t>When and for whom does X cause Y?</a:t>
            </a:r>
          </a:p>
          <a:p>
            <a:pPr lvl="1"/>
            <a:endParaRPr lang="en-US" sz="500" dirty="0" smtClean="0"/>
          </a:p>
          <a:p>
            <a:pPr>
              <a:spcBef>
                <a:spcPts val="0"/>
              </a:spcBef>
            </a:pPr>
            <a:r>
              <a:rPr lang="en-US" sz="2600" b="1" dirty="0" smtClean="0"/>
              <a:t>Prediction</a:t>
            </a:r>
            <a:r>
              <a:rPr lang="en-US" b="1" dirty="0" smtClean="0"/>
              <a:t> </a:t>
            </a:r>
          </a:p>
          <a:p>
            <a:pPr lvl="1"/>
            <a:r>
              <a:rPr lang="en-US" sz="2200" dirty="0" smtClean="0"/>
              <a:t>Do A, B, and C predict occurrence of Y? (e.g., </a:t>
            </a:r>
            <a:r>
              <a:rPr lang="en-US" sz="2200" dirty="0"/>
              <a:t>d</a:t>
            </a:r>
            <a:r>
              <a:rPr lang="en-US" sz="2200" dirty="0" smtClean="0"/>
              <a:t>iagnosis or prognosis)</a:t>
            </a:r>
          </a:p>
          <a:p>
            <a:pPr lvl="1"/>
            <a:endParaRPr lang="en-US" sz="1000" dirty="0"/>
          </a:p>
          <a:p>
            <a:pPr lvl="3"/>
            <a:endParaRPr lang="en-US" sz="1000" dirty="0"/>
          </a:p>
          <a:p>
            <a:pPr lvl="1"/>
            <a:endParaRPr lang="en-US" dirty="0"/>
          </a:p>
        </p:txBody>
      </p:sp>
      <p:sp>
        <p:nvSpPr>
          <p:cNvPr id="2" name="TextBox 1"/>
          <p:cNvSpPr txBox="1"/>
          <p:nvPr/>
        </p:nvSpPr>
        <p:spPr>
          <a:xfrm>
            <a:off x="6239933" y="1600200"/>
            <a:ext cx="3329245" cy="430887"/>
          </a:xfrm>
          <a:prstGeom prst="rect">
            <a:avLst/>
          </a:prstGeom>
          <a:noFill/>
        </p:spPr>
        <p:txBody>
          <a:bodyPr wrap="none" rtlCol="0">
            <a:spAutoFit/>
          </a:bodyPr>
          <a:lstStyle/>
          <a:p>
            <a:r>
              <a:rPr lang="en-US" sz="2200" dirty="0" smtClean="0">
                <a:latin typeface="+mn-lt"/>
              </a:rPr>
              <a:t>How often does Y occur?</a:t>
            </a:r>
            <a:endParaRPr lang="en-US" sz="2200" dirty="0">
              <a:latin typeface="+mn-lt"/>
            </a:endParaRPr>
          </a:p>
        </p:txBody>
      </p:sp>
    </p:spTree>
    <p:extLst>
      <p:ext uri="{BB962C8B-B14F-4D97-AF65-F5344CB8AC3E}">
        <p14:creationId xmlns:p14="http://schemas.microsoft.com/office/powerpoint/2010/main" val="5735540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 </a:t>
            </a:r>
            <a:r>
              <a:rPr lang="en-US" sz="2000" dirty="0"/>
              <a:t>(e.g., medicine, nursing, dentistry, pharmacy)</a:t>
            </a:r>
          </a:p>
          <a:p>
            <a:pPr>
              <a:buFontTx/>
              <a:buNone/>
            </a:pPr>
            <a:r>
              <a:rPr lang="en-US" dirty="0">
                <a:cs typeface="Times New Roman" pitchFamily="18" charset="0"/>
              </a:rPr>
              <a:t>	</a:t>
            </a:r>
            <a:r>
              <a:rPr lang="en-US" dirty="0" smtClean="0"/>
              <a:t> Epidemiologic (Clinical)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495300"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495300"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4953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12936</TotalTime>
  <Words>2716</Words>
  <Application>Microsoft Office PowerPoint</Application>
  <PresentationFormat>35mm Slides</PresentationFormat>
  <Paragraphs>175</Paragraphs>
  <Slides>13</Slides>
  <Notes>12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Default Design</vt:lpstr>
      <vt:lpstr>Document</vt:lpstr>
      <vt:lpstr>Epidemiologic Methods (EPI 203): Fall 2015</vt:lpstr>
      <vt:lpstr>Course Administration</vt:lpstr>
      <vt:lpstr>Resources</vt:lpstr>
      <vt:lpstr>“CLE” (Syllabus)</vt:lpstr>
      <vt:lpstr>PowerPoint Presentation</vt:lpstr>
      <vt:lpstr>What We Do and Why We Do It</vt:lpstr>
      <vt:lpstr>Definitions of Epidemiology</vt:lpstr>
      <vt:lpstr>What Kinds of Questions Does Epidemiology Answer?</vt:lpstr>
      <vt:lpstr>PowerPoint Presentation</vt:lpstr>
      <vt:lpstr>PowerPoint Presentation</vt:lpstr>
      <vt:lpstr>PowerPoint Presentation</vt:lpstr>
      <vt:lpstr>PowerPoint Presentation</vt:lpstr>
      <vt:lpstr>We look forward to working with everyone throughout the course on the journey towards performing epidemiologic/clinical research well.   </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Jeff Martin</cp:lastModifiedBy>
  <cp:revision>119</cp:revision>
  <cp:lastPrinted>2001-09-24T19:01:03Z</cp:lastPrinted>
  <dcterms:created xsi:type="dcterms:W3CDTF">1999-10-19T18:58:44Z</dcterms:created>
  <dcterms:modified xsi:type="dcterms:W3CDTF">2015-09-03T02:35:51Z</dcterms:modified>
</cp:coreProperties>
</file>