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ink/inkAction1.xml" ContentType="application/vnd.ms-office.inkAction+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tags/tag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84"/>
  </p:notesMasterIdLst>
  <p:handoutMasterIdLst>
    <p:handoutMasterId r:id="rId85"/>
  </p:handoutMasterIdLst>
  <p:sldIdLst>
    <p:sldId id="841" r:id="rId5"/>
    <p:sldId id="280" r:id="rId6"/>
    <p:sldId id="321" r:id="rId7"/>
    <p:sldId id="323" r:id="rId8"/>
    <p:sldId id="324" r:id="rId9"/>
    <p:sldId id="843" r:id="rId10"/>
    <p:sldId id="258" r:id="rId11"/>
    <p:sldId id="259" r:id="rId12"/>
    <p:sldId id="326" r:id="rId13"/>
    <p:sldId id="866" r:id="rId14"/>
    <p:sldId id="879" r:id="rId15"/>
    <p:sldId id="318" r:id="rId16"/>
    <p:sldId id="327" r:id="rId17"/>
    <p:sldId id="868" r:id="rId18"/>
    <p:sldId id="869" r:id="rId19"/>
    <p:sldId id="871" r:id="rId20"/>
    <p:sldId id="874" r:id="rId21"/>
    <p:sldId id="873" r:id="rId22"/>
    <p:sldId id="875" r:id="rId23"/>
    <p:sldId id="876" r:id="rId24"/>
    <p:sldId id="290" r:id="rId25"/>
    <p:sldId id="885" r:id="rId26"/>
    <p:sldId id="877" r:id="rId27"/>
    <p:sldId id="852" r:id="rId28"/>
    <p:sldId id="853" r:id="rId29"/>
    <p:sldId id="854" r:id="rId30"/>
    <p:sldId id="855" r:id="rId31"/>
    <p:sldId id="856" r:id="rId32"/>
    <p:sldId id="263" r:id="rId33"/>
    <p:sldId id="886" r:id="rId34"/>
    <p:sldId id="857" r:id="rId35"/>
    <p:sldId id="858" r:id="rId36"/>
    <p:sldId id="269" r:id="rId37"/>
    <p:sldId id="859" r:id="rId38"/>
    <p:sldId id="861" r:id="rId39"/>
    <p:sldId id="862" r:id="rId40"/>
    <p:sldId id="268" r:id="rId41"/>
    <p:sldId id="279" r:id="rId42"/>
    <p:sldId id="842" r:id="rId43"/>
    <p:sldId id="878" r:id="rId44"/>
    <p:sldId id="828" r:id="rId45"/>
    <p:sldId id="829" r:id="rId46"/>
    <p:sldId id="830" r:id="rId47"/>
    <p:sldId id="281" r:id="rId48"/>
    <p:sldId id="285" r:id="rId49"/>
    <p:sldId id="287" r:id="rId50"/>
    <p:sldId id="887" r:id="rId51"/>
    <p:sldId id="288" r:id="rId52"/>
    <p:sldId id="291" r:id="rId53"/>
    <p:sldId id="831" r:id="rId54"/>
    <p:sldId id="888" r:id="rId55"/>
    <p:sldId id="880" r:id="rId56"/>
    <p:sldId id="825" r:id="rId57"/>
    <p:sldId id="881" r:id="rId58"/>
    <p:sldId id="293" r:id="rId59"/>
    <p:sldId id="294" r:id="rId60"/>
    <p:sldId id="891" r:id="rId61"/>
    <p:sldId id="296" r:id="rId62"/>
    <p:sldId id="297" r:id="rId63"/>
    <p:sldId id="882" r:id="rId64"/>
    <p:sldId id="883" r:id="rId65"/>
    <p:sldId id="884" r:id="rId66"/>
    <p:sldId id="298" r:id="rId67"/>
    <p:sldId id="834" r:id="rId68"/>
    <p:sldId id="835" r:id="rId69"/>
    <p:sldId id="299" r:id="rId70"/>
    <p:sldId id="301" r:id="rId71"/>
    <p:sldId id="300" r:id="rId72"/>
    <p:sldId id="302" r:id="rId73"/>
    <p:sldId id="260" r:id="rId74"/>
    <p:sldId id="865" r:id="rId75"/>
    <p:sldId id="833" r:id="rId76"/>
    <p:sldId id="836" r:id="rId77"/>
    <p:sldId id="838" r:id="rId78"/>
    <p:sldId id="839" r:id="rId79"/>
    <p:sldId id="305" r:id="rId80"/>
    <p:sldId id="890" r:id="rId81"/>
    <p:sldId id="304" r:id="rId82"/>
    <p:sldId id="303"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7"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80692" autoAdjust="0"/>
  </p:normalViewPr>
  <p:slideViewPr>
    <p:cSldViewPr snapToGrid="0" snapToObjects="1">
      <p:cViewPr varScale="1">
        <p:scale>
          <a:sx n="104" d="100"/>
          <a:sy n="104" d="100"/>
        </p:scale>
        <p:origin x="1416" y="20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8T02:43:51.128"/>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in="-2.14748E9" max="2.14748E9" units="cm"/>
          <inkml:channel name="Y" type="integer" min="-2.14748E9" max="2.14748E9" units="cm"/>
          <inkml:channel name="F" type="integer" max="32767"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1" timeString="2021-12-08T02:39:27.287"/>
    </inkml:context>
  </inkml:definitions>
  <inkml:trace contextRef="#ctx0" brushRef="#br0">12069 2019 24575,'0'0'0</inkml:trace>
  <inkml:trace contextRef="#ctx1" brushRef="#br0">12069 2019 24575 0,'0'0'0'44</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9085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418620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12</a:t>
            </a:fld>
            <a:endParaRPr lang="en-US"/>
          </a:p>
        </p:txBody>
      </p:sp>
    </p:spTree>
    <p:extLst>
      <p:ext uri="{BB962C8B-B14F-4D97-AF65-F5344CB8AC3E}">
        <p14:creationId xmlns:p14="http://schemas.microsoft.com/office/powerpoint/2010/main" val="147581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13</a:t>
            </a:fld>
            <a:endParaRPr lang="en-US"/>
          </a:p>
        </p:txBody>
      </p:sp>
    </p:spTree>
    <p:extLst>
      <p:ext uri="{BB962C8B-B14F-4D97-AF65-F5344CB8AC3E}">
        <p14:creationId xmlns:p14="http://schemas.microsoft.com/office/powerpoint/2010/main" val="486258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altLang="en-US" sz="1200" dirty="0"/>
              <a:t>In an ideal world, you could rewind time, NOT give Zeus the heart transplant and observe what happens.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altLang="en-US" sz="1200" dirty="0"/>
              <a:t>Then you could compare the outcome when Zeus had the transplant vs. did not have the transplant, and draw an inference about whether the transplant caused his death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14</a:t>
            </a:fld>
            <a:endParaRPr lang="en-US"/>
          </a:p>
        </p:txBody>
      </p:sp>
    </p:spTree>
    <p:extLst>
      <p:ext uri="{BB962C8B-B14F-4D97-AF65-F5344CB8AC3E}">
        <p14:creationId xmlns:p14="http://schemas.microsoft.com/office/powerpoint/2010/main" val="642289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15</a:t>
            </a:fld>
            <a:endParaRPr lang="en-US"/>
          </a:p>
        </p:txBody>
      </p:sp>
    </p:spTree>
    <p:extLst>
      <p:ext uri="{BB962C8B-B14F-4D97-AF65-F5344CB8AC3E}">
        <p14:creationId xmlns:p14="http://schemas.microsoft.com/office/powerpoint/2010/main" val="67349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35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4A107E05-40DC-FD45-8388-749FC3D8F328}" type="slidenum">
              <a:rPr lang="en-US" smtClean="0"/>
              <a:t>17</a:t>
            </a:fld>
            <a:endParaRPr lang="en-US"/>
          </a:p>
        </p:txBody>
      </p:sp>
    </p:spTree>
    <p:extLst>
      <p:ext uri="{BB962C8B-B14F-4D97-AF65-F5344CB8AC3E}">
        <p14:creationId xmlns:p14="http://schemas.microsoft.com/office/powerpoint/2010/main" val="14682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Yes,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random variables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outcome had the individual been treated and the outcome had the individual been untreated are random variables since they can take on different values for different individuals.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It just happens that we’re evaluating the random variable Y under a certain condition of another variable A.</a:t>
            </a:r>
          </a:p>
        </p:txBody>
      </p:sp>
      <p:sp>
        <p:nvSpPr>
          <p:cNvPr id="4" name="Slide Number Placeholder 3"/>
          <p:cNvSpPr>
            <a:spLocks noGrp="1"/>
          </p:cNvSpPr>
          <p:nvPr>
            <p:ph type="sldNum" sz="quarter" idx="5"/>
          </p:nvPr>
        </p:nvSpPr>
        <p:spPr/>
        <p:txBody>
          <a:bodyPr/>
          <a:lstStyle/>
          <a:p>
            <a:fld id="{4A107E05-40DC-FD45-8388-749FC3D8F328}" type="slidenum">
              <a:rPr lang="en-US" smtClean="0"/>
              <a:t>18</a:t>
            </a:fld>
            <a:endParaRPr lang="en-US"/>
          </a:p>
        </p:txBody>
      </p:sp>
    </p:spTree>
    <p:extLst>
      <p:ext uri="{BB962C8B-B14F-4D97-AF65-F5344CB8AC3E}">
        <p14:creationId xmlns:p14="http://schemas.microsoft.com/office/powerpoint/2010/main" val="2736644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Identifiability criteria that enable inference of causal relationships</a:t>
            </a:r>
          </a:p>
          <a:p>
            <a:pPr marL="171450" indent="-171450">
              <a:buFontTx/>
              <a:buChar char="-"/>
            </a:pPr>
            <a:r>
              <a:rPr lang="en-US" dirty="0"/>
              <a:t>The first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(A = 1) then her counterfactual outcome had she been treated (</a:t>
            </a:r>
            <a:r>
              <a:rPr lang="en-US" dirty="0" err="1"/>
              <a:t>Ya</a:t>
            </a:r>
            <a:r>
              <a:rPr lang="en-US" dirty="0"/>
              <a:t>=1 = 1) will be equal to her observed outcome (Y =1)</a:t>
            </a:r>
          </a:p>
          <a:p>
            <a:pPr marL="628650" lvl="1" indent="-171450">
              <a:buFontTx/>
              <a:buChar char="-"/>
            </a:pPr>
            <a:r>
              <a:rPr lang="en-US" dirty="0"/>
              <a:t>For Zeus, his exposure was heart transplant, A = 1</a:t>
            </a:r>
          </a:p>
          <a:p>
            <a:pPr marL="628650" lvl="1" indent="-171450">
              <a:buFontTx/>
              <a:buChar char="-"/>
            </a:pPr>
            <a:r>
              <a:rPr lang="en-US" dirty="0"/>
              <a:t>If consistency can be assumed to hold, then his outcome had he been treated is equal to his observed outcome</a:t>
            </a:r>
          </a:p>
          <a:p>
            <a:pPr marL="171450" indent="-171450">
              <a:buFontTx/>
              <a:buChar char="-"/>
            </a:pPr>
            <a:r>
              <a:rPr lang="en-US" dirty="0"/>
              <a:t>This equality can be expressed as is seen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a:p>
            <a:pPr marL="171450" indent="-171450">
              <a:buFontTx/>
              <a:buChar char="-"/>
            </a:pPr>
            <a:endParaRPr lang="en-US" dirty="0"/>
          </a:p>
          <a:p>
            <a:pPr marL="171450" indent="-171450">
              <a:buFontTx/>
              <a:buChar char="-"/>
            </a:pPr>
            <a:r>
              <a:rPr lang="en-US" dirty="0"/>
              <a:t>Note: this consistency is a different concept from the consistency described in the Bradford Hill criteria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02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8470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Aspirin: </a:t>
            </a:r>
            <a:r>
              <a:rPr lang="en-US" sz="1200" kern="1200" dirty="0">
                <a:solidFill>
                  <a:schemeClr val="tx1"/>
                </a:solidFill>
                <a:effectLst/>
                <a:latin typeface="+mn-lt"/>
                <a:ea typeface="+mn-ea"/>
                <a:cs typeface="+mn-cs"/>
              </a:rPr>
              <a:t>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are assigned to receive either a daily aspirin dose of 150 mg (A = 1), or no aspirin (A = 0), would allow us to compute the causal effect on whatever outcome of daily aspirin use.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Salt Intake: not 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meaning of ‘low salt diet’ is not explicit, and there may be multiple ways in which a subject can have a low salt diet, leading to different counterfactual outcomes.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more precise question would estimate the causal effect of a particular specification of a low salt diet (e.g., A = 1, defined as addition to diet of &lt;=1500 mg of table salt a day) vs A = 0, defined as addition to diet of &gt; 1500 mg of table salt a day).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were assigned to one of these groups and presented with identical meals except for the addition of salt as described, would be able to answer a causal question.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Cholesterol: not 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There are many ways in which serum LDL-cholesterol can be high or low: due to diet, due to genetic makeup, being on cholesterol affecting drugs, due to exercise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leading to different counterfactual outcomes.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more precise question would evaluate the causal effect of having low vs high cholesterol due to a specific version of treatment: [e.g., low cholesterol due to the administration of cholesterol lowering drugs (A = 0), vs high cholesterol due to cholesterol lowering drugs being withheld (A = 1)].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were assigned to one of these groups, would be able to answer a causal question.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96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Assume that Zeus and each member of his family represent one million individuals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0" indent="0">
              <a:buFontTx/>
              <a:buNone/>
            </a:pPr>
            <a:endParaRPr lang="en-US" dirty="0"/>
          </a:p>
        </p:txBody>
      </p:sp>
    </p:spTree>
    <p:extLst>
      <p:ext uri="{BB962C8B-B14F-4D97-AF65-F5344CB8AC3E}">
        <p14:creationId xmlns:p14="http://schemas.microsoft.com/office/powerpoint/2010/main" val="805215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4267430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521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3387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 harm in 6 and benefit in 6 is not an accident. This exact opposite effect in an equivalent number of people is what makes the average causal effect 0 or null</a:t>
            </a:r>
          </a:p>
          <a:p>
            <a:pPr marL="171450" indent="-171450">
              <a:buFontTx/>
              <a:buChar char="-"/>
            </a:pPr>
            <a:endParaRPr lang="en-US" dirty="0"/>
          </a:p>
        </p:txBody>
      </p:sp>
    </p:spTree>
    <p:extLst>
      <p:ext uri="{BB962C8B-B14F-4D97-AF65-F5344CB8AC3E}">
        <p14:creationId xmlns:p14="http://schemas.microsoft.com/office/powerpoint/2010/main" val="74419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know that the probability of the outcome had everyone been treated was equal to the probability of the outcome had everyone been untreated, which was equal to 0.5.</a:t>
            </a:r>
          </a:p>
          <a:p>
            <a:pPr marL="628650" lvl="1" indent="-171450">
              <a:buFontTx/>
              <a:buChar char="-"/>
            </a:pPr>
            <a:r>
              <a:rPr lang="en-US" dirty="0"/>
              <a:t>That means that in these data, the average causal null hypothesis holds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average causal null hypothesis holds if the probability of the outcome had everyone been treated is equal to the probability of the outcome had everyone been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19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The sharp causal null hypothesis holds if, for all individuals, the outcome under treatment is equal to the outcome under lack of treatment</a:t>
            </a:r>
          </a:p>
          <a:p>
            <a:pPr marL="171450" lvl="0" indent="-171450">
              <a:buFontTx/>
              <a:buChar char="-"/>
            </a:pPr>
            <a:r>
              <a:rPr lang="en-US" dirty="0"/>
              <a:t>So if we ask if the sharp causal null hypothesis holds for these data, we would find that it does not, because for some of the individuals in this population, the outcome under treatment and lack of treatment is not the same.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811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table on the left, we have the exposure and outcome that occurred in reality for each member of Zeus’s family</a:t>
            </a:r>
          </a:p>
          <a:p>
            <a:pPr marL="171450" indent="-171450">
              <a:buFontTx/>
              <a:buChar char="-"/>
            </a:pPr>
            <a:r>
              <a:rPr lang="en-US" dirty="0"/>
              <a:t>In the table on the right, we magically know what outcome each individual would have experienced given each exposure</a:t>
            </a:r>
          </a:p>
        </p:txBody>
      </p:sp>
    </p:spTree>
    <p:extLst>
      <p:ext uri="{BB962C8B-B14F-4D97-AF65-F5344CB8AC3E}">
        <p14:creationId xmlns:p14="http://schemas.microsoft.com/office/powerpoint/2010/main" val="388286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842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167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that we see on this slide are the observed exposure and observed outcome</a:t>
            </a:r>
          </a:p>
          <a:p>
            <a:pPr marL="171450" indent="-171450">
              <a:buFontTx/>
              <a:buChar char="-"/>
            </a:pPr>
            <a:r>
              <a:rPr lang="en-US" dirty="0"/>
              <a:t>If we look at the probability of the outcome among those who were exposed, which is to say among those for whom A was equal to one, we would see that there are 13 individuals who were exposed...and among them 7 experienced the outcome</a:t>
            </a:r>
          </a:p>
          <a:p>
            <a:pPr marL="171450" indent="-171450">
              <a:buFontTx/>
              <a:buChar char="-"/>
            </a:pPr>
            <a:r>
              <a:rPr lang="en-US" dirty="0"/>
              <a:t>We can do a similar calculation among the unexposed and find that 3 out of 7 individuals experienced the outcome</a:t>
            </a:r>
          </a:p>
          <a:p>
            <a:pPr marL="171450" indent="-171450">
              <a:buFontTx/>
              <a:buChar char="-"/>
            </a:pPr>
            <a:r>
              <a:rPr lang="en-US" dirty="0"/>
              <a:t>Exposure A and outcome Y are associated if the probability of the outcome among the exposed is not equal to the probability of the outcome among the unexposed </a:t>
            </a:r>
          </a:p>
          <a:p>
            <a:pPr marL="171450" indent="-171450">
              <a:buFontTx/>
              <a:buChar char="-"/>
            </a:pPr>
            <a:r>
              <a:rPr lang="en-US" dirty="0"/>
              <a:t>Independence is the scenario in which these two quantities are equal and it can alternatively be expressed using this particular notation.</a:t>
            </a:r>
          </a:p>
          <a:p>
            <a:pPr marL="171450" indent="-171450">
              <a:buFontTx/>
              <a:buChar char="-"/>
            </a:pPr>
            <a:r>
              <a:rPr lang="en-US" dirty="0"/>
              <a:t>And so we ask in this case, are A and Y independent, and we find that they are not because these two values are not comparable.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53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029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35</a:t>
            </a:fld>
            <a:endParaRPr lang="en-US"/>
          </a:p>
        </p:txBody>
      </p:sp>
    </p:spTree>
    <p:extLst>
      <p:ext uri="{BB962C8B-B14F-4D97-AF65-F5344CB8AC3E}">
        <p14:creationId xmlns:p14="http://schemas.microsoft.com/office/powerpoint/2010/main" val="3052966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36</a:t>
            </a:fld>
            <a:endParaRPr lang="en-US"/>
          </a:p>
        </p:txBody>
      </p:sp>
    </p:spTree>
    <p:extLst>
      <p:ext uri="{BB962C8B-B14F-4D97-AF65-F5344CB8AC3E}">
        <p14:creationId xmlns:p14="http://schemas.microsoft.com/office/powerpoint/2010/main" val="83456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probability of the outcome under a specified value of exposure is an unconditional or marginal probability</a:t>
            </a:r>
          </a:p>
          <a:p>
            <a:pPr marL="628650" lvl="1" indent="-171450">
              <a:buFontTx/>
              <a:buChar char="-"/>
            </a:pPr>
            <a:r>
              <a:rPr lang="en-US" dirty="0"/>
              <a:t>It’s the proportion of subjects that would have developed the outcome Y had all subjects in the population of interest received exposure value a</a:t>
            </a:r>
          </a:p>
          <a:p>
            <a:pPr marL="628650" lvl="1" indent="-171450">
              <a:buFontTx/>
              <a:buChar char="-"/>
            </a:pPr>
            <a:r>
              <a:rPr lang="en-US" dirty="0"/>
              <a:t>So it’s calculated using the entire population and it’s considered to be a causal quantity</a:t>
            </a:r>
          </a:p>
          <a:p>
            <a:pPr marL="628650" lvl="1" indent="-171450">
              <a:buFontTx/>
              <a:buChar char="-"/>
            </a:pPr>
            <a:r>
              <a:rPr lang="en-US" dirty="0"/>
              <a:t>It’s not typically measured in humans, so much as it is a construct to which we aspire. The same person isn’t generally going to be exposed AND unexposed, so we can’t know what would happen had the entire population been exposed or unexposed.</a:t>
            </a:r>
          </a:p>
          <a:p>
            <a:pPr marL="171450" lvl="0" indent="-171450">
              <a:buFontTx/>
              <a:buChar char="-"/>
            </a:pPr>
            <a:r>
              <a:rPr lang="en-US" dirty="0"/>
              <a:t>The probability that Y = 1 given that A =1 is a conditional probability</a:t>
            </a:r>
          </a:p>
          <a:p>
            <a:pPr marL="628650" lvl="1" indent="-171450">
              <a:buFontTx/>
              <a:buChar char="-"/>
            </a:pPr>
            <a:r>
              <a:rPr lang="en-US" dirty="0"/>
              <a:t>It’s the proportion of subjects that developed the outcome Y among subjects who received exposure value a in the population</a:t>
            </a:r>
          </a:p>
          <a:p>
            <a:pPr marL="628650" lvl="1" indent="-171450">
              <a:buFontTx/>
              <a:buChar char="-"/>
            </a:pPr>
            <a:r>
              <a:rPr lang="en-US" dirty="0"/>
              <a:t>So it’s calculated using a subset of the population and it’s an associational quantity</a:t>
            </a:r>
          </a:p>
          <a:p>
            <a:pPr marL="628650" lvl="1" indent="-171450">
              <a:buFontTx/>
              <a:buChar char="-"/>
            </a:pPr>
            <a:r>
              <a:rPr lang="en-US" dirty="0"/>
              <a:t>When calculating conditional probabilities, I find it useful to start with the denominator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79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32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 it’s important to consider the populations that we are comparing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04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unobserved risks are unattainable from observational research, we use ideal randomized experiments as a framework to discuss the calculation of effect measures without having to make any assumptions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280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55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7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71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181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data correspond to a hypothetical ideal randomized experiment</a:t>
            </a:r>
          </a:p>
          <a:p>
            <a:pPr marL="171450" indent="-171450">
              <a:buFontTx/>
              <a:buChar char="-"/>
            </a:pPr>
            <a:r>
              <a:rPr lang="en-US" dirty="0"/>
              <a:t>What you can see is that only one counterfactual outcome is known for each individual and that’s the counterfactual outcome corresponding to the treatment that the subject actually received</a:t>
            </a:r>
          </a:p>
          <a:p>
            <a:pPr marL="171450" lvl="0" indent="-171450">
              <a:buFontTx/>
              <a:buChar char="-"/>
            </a:pPr>
            <a:r>
              <a:rPr lang="en-US" dirty="0"/>
              <a:t>Randomization in the context of an ideal experiment ensures that the missing values occur by chance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46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DRAW between the counterfactual outcome and the observed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It’s the second of the three identifiability conditions that enable inference of causal relationships</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28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98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Taking into account both exchangeability and consistency, we can see why it is possible to infer causal effects from associational data in an ideal randomized </a:t>
            </a:r>
            <a:r>
              <a:rPr lang="en-US" dirty="0" err="1"/>
              <a:t>expt</a:t>
            </a:r>
            <a:endParaRPr lang="en-US" dirty="0"/>
          </a:p>
          <a:p>
            <a:pPr marL="171450" indent="-171450">
              <a:buFontTx/>
              <a:buChar char="-"/>
            </a:pPr>
            <a:r>
              <a:rPr lang="en-US" dirty="0"/>
              <a:t>How can we figure out the risk had everyone been untreated just from looking at the population that was actually untreated?</a:t>
            </a:r>
          </a:p>
          <a:p>
            <a:pPr marL="628650" lvl="1" indent="-171450">
              <a:buFontTx/>
              <a:buChar char="-"/>
            </a:pPr>
            <a:r>
              <a:rPr lang="en-US" dirty="0"/>
              <a:t>First, because of consistency, we know that the counterfactual risk under lack of treatment is equal to the observed risk under lack of treatment among those who weren’t treated</a:t>
            </a:r>
          </a:p>
          <a:p>
            <a:pPr marL="628650" lvl="1" indent="-171450">
              <a:buFontTx/>
              <a:buChar char="-"/>
            </a:pPr>
            <a:r>
              <a:rPr lang="en-US" dirty="0"/>
              <a:t>Then, because of exchangeability, we know that the risk had everyone been untreated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362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an ideal randomized experiment, causation is association (by design)</a:t>
            </a:r>
          </a:p>
          <a:p>
            <a:pPr marL="171450" indent="-171450">
              <a:buFontTx/>
              <a:buChar char="-"/>
            </a:pPr>
            <a:r>
              <a:rPr lang="en-US" sz="1200" kern="1200" dirty="0">
                <a:solidFill>
                  <a:schemeClr val="tx1"/>
                </a:solidFill>
                <a:effectLst/>
                <a:latin typeface="+mn-lt"/>
                <a:ea typeface="+mn-ea"/>
                <a:cs typeface="+mn-cs"/>
              </a:rPr>
              <a:t>When, as here, a counterfactual quantity can be expressed as a function of the distribution (i.e., probabilities) of the observed data, we say that the counterfactual quantity is identified or identifiable; otherwise, we say it is unidentified or not identifiable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5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consider whether exchangeability holds in the data from our hypothetical ideal randomized experiment</a:t>
            </a:r>
          </a:p>
          <a:p>
            <a:pPr marL="171450" indent="-171450">
              <a:buFontTx/>
              <a:buChar char="-"/>
            </a:pPr>
            <a:r>
              <a:rPr lang="en-US" dirty="0"/>
              <a:t>To do so, we’ll suppose that we magically have the counterfactual data</a:t>
            </a:r>
          </a:p>
          <a:p>
            <a:pPr marL="171450" indent="-171450">
              <a:buFontTx/>
              <a:buChar char="-"/>
            </a:pPr>
            <a:r>
              <a:rPr lang="en-US" dirty="0"/>
              <a:t>We need for the risk of death had everyone been untreated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Similarly, we’d need for risk of death had everyone been 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But starting with these risks of death had everyone been untreated, we see that they are actually distinct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That’s enough to tell us that </a:t>
            </a:r>
            <a:r>
              <a:rPr lang="en-US" baseline="0" dirty="0"/>
              <a:t>exchangeability does not hold in our ideal randomized experiment</a:t>
            </a:r>
          </a:p>
          <a:p>
            <a:pPr marL="171450" indent="-171450">
              <a:buFontTx/>
              <a:buChar char="-"/>
            </a:pPr>
            <a:r>
              <a:rPr lang="en-US" baseline="0" dirty="0"/>
              <a:t>But these data still could have come from an ideal randomized experiment on account of randomization according to more than one coin flip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567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109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52</a:t>
            </a:fld>
            <a:endParaRPr lang="en-US"/>
          </a:p>
        </p:txBody>
      </p:sp>
    </p:spTree>
    <p:extLst>
      <p:ext uri="{BB962C8B-B14F-4D97-AF65-F5344CB8AC3E}">
        <p14:creationId xmlns:p14="http://schemas.microsoft.com/office/powerpoint/2010/main" val="1003221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228644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Again, as you learned in Epi 203, causal inference is the process of figuring out whether a certain biological, behavioral, or environmental factor causes some other biological, behavioral, or environmental factor.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If one determines that a given factor causes some other factor, this typically (though not always) means that intervening upon that factor will alter the other factor. This is essentially the end game in epidemiologic and clinical research.  What can we do to change health outcomes?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Our goal in this set of lectures will be to consider what makes a factor a cause of another factor.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848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579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55</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dirty="0"/>
              <a:t>We know that these data can’t be from a marginally randomized</a:t>
            </a:r>
            <a:r>
              <a:rPr lang="en-US" baseline="0" dirty="0"/>
              <a:t> experiment since exchangeability doesn’t hold</a:t>
            </a:r>
          </a:p>
          <a:p>
            <a:pPr marL="685800" marR="0" lvl="1" indent="-228600" algn="l" defTabSz="457200" rtl="0" eaLnBrk="1" fontAlgn="auto" latinLnBrk="0" hangingPunct="1">
              <a:lnSpc>
                <a:spcPct val="100000"/>
              </a:lnSpc>
              <a:spcBef>
                <a:spcPts val="0"/>
              </a:spcBef>
              <a:spcAft>
                <a:spcPts val="0"/>
              </a:spcAft>
              <a:buClrTx/>
              <a:buSzTx/>
              <a:buFont typeface="Arial"/>
              <a:buChar char="•"/>
              <a:tabLst/>
              <a:defRPr/>
            </a:pPr>
            <a:r>
              <a:rPr lang="en-US" baseline="0" dirty="0"/>
              <a:t>We showed that the risk of death had everyone been untreated </a:t>
            </a:r>
            <a:r>
              <a:rPr lang="en-US" baseline="0" dirty="0" err="1"/>
              <a:t>wasn</a:t>
            </a:r>
            <a:r>
              <a:rPr lang="mr-IN" baseline="0" dirty="0"/>
              <a:t>’</a:t>
            </a:r>
            <a:r>
              <a:rPr lang="en-US" baseline="0" dirty="0"/>
              <a:t>t the same among the treated and untreated</a:t>
            </a:r>
          </a:p>
          <a:p>
            <a:pPr marL="685800" lvl="1" indent="-228600">
              <a:buFont typeface="Arial"/>
              <a:buChar char="•"/>
            </a:pPr>
            <a:r>
              <a:rPr lang="en-US" baseline="0" dirty="0"/>
              <a:t>In addition, we can now see that 9/13 of the exposed vs. 3/7 of the unexposed were in critical condition</a:t>
            </a:r>
          </a:p>
          <a:p>
            <a:pPr marL="1143000" lvl="2" indent="-228600">
              <a:buFont typeface="Arial"/>
              <a:buChar char="•"/>
            </a:pPr>
            <a:r>
              <a:rPr lang="en-US" sz="1200" b="0" i="0" u="none" strike="noStrike" kern="1200" baseline="0" dirty="0">
                <a:solidFill>
                  <a:schemeClr val="tx1"/>
                </a:solidFill>
                <a:latin typeface="+mn-lt"/>
                <a:ea typeface="+mn-ea"/>
                <a:cs typeface="+mn-cs"/>
              </a:rPr>
              <a:t>This imbalance indicates that the risk of death in the treated, had they been untreated, would have been higher than the risk of death in the untreated</a:t>
            </a:r>
            <a:endParaRPr lang="en-US" baseline="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The data are consistent with conditional randomization, which is essentially</a:t>
            </a:r>
            <a:r>
              <a:rPr lang="en-US" baseline="0" dirty="0"/>
              <a:t> two marginally randomized experiments, one in L = 1 and one in L = 0</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Exchangeability is then conditional on L</a:t>
            </a: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56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Same definition as marginal exchangeability, except that we only have the exchangeability within levels of L</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Generally implies no confounding within levels of L</a:t>
            </a:r>
          </a:p>
          <a:p>
            <a:pPr marL="171450" lvl="0" indent="-171450">
              <a:buFontTx/>
              <a:buChar char="-"/>
            </a:pPr>
            <a:r>
              <a:rPr lang="en-US" b="0" i="0" u="none" strike="noStrike" kern="1200" baseline="0" dirty="0">
                <a:solidFill>
                  <a:schemeClr val="tx1"/>
                </a:solidFill>
                <a:latin typeface="+mn-lt"/>
                <a:ea typeface="+mn-ea"/>
                <a:cs typeface="+mn-cs"/>
              </a:rPr>
              <a:t>When we think about whether an observational study mimics an ideal randomized experiment, we’re much more likely to consider conditional exchangeability than marginal exchangeability as one of our three identifiability criteria; we would ask ourselves the question whether exchangeability hold within levels of covariables for which we can adjust</a:t>
            </a:r>
          </a:p>
          <a:p>
            <a:pPr marL="628650" lvl="1" indent="-171450">
              <a:buFontTx/>
              <a:buChar char="-"/>
            </a:pPr>
            <a:r>
              <a:rPr lang="en-US" b="0" i="0" u="none" strike="noStrike" kern="1200" baseline="0" dirty="0">
                <a:solidFill>
                  <a:schemeClr val="tx1"/>
                </a:solidFill>
                <a:latin typeface="+mn-lt"/>
                <a:ea typeface="+mn-ea"/>
                <a:cs typeface="+mn-cs"/>
              </a:rPr>
              <a:t>Very rarely would we expect for there to be no confounding variables at all</a:t>
            </a:r>
          </a:p>
          <a:p>
            <a:pPr marL="628650" lvl="1" indent="-171450">
              <a:buFontTx/>
              <a:buChar char="-"/>
            </a:pPr>
            <a:r>
              <a:rPr lang="en-US" b="0" i="0" u="none" strike="noStrike" kern="1200" baseline="0" dirty="0">
                <a:solidFill>
                  <a:schemeClr val="tx1"/>
                </a:solidFill>
                <a:latin typeface="+mn-lt"/>
                <a:ea typeface="+mn-ea"/>
                <a:cs typeface="+mn-cs"/>
              </a:rPr>
              <a:t>But even if conditional rather than marginal exchangeability holds in addition to the other identifiability criteria, then we still can estimate causal effects from our observational data</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57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p:txBody>
      </p:sp>
      <p:sp>
        <p:nvSpPr>
          <p:cNvPr id="4" name="Slide Number Placeholder 3"/>
          <p:cNvSpPr>
            <a:spLocks noGrp="1"/>
          </p:cNvSpPr>
          <p:nvPr>
            <p:ph type="sldNum" sz="quarter" idx="10"/>
          </p:nvPr>
        </p:nvSpPr>
        <p:spPr/>
        <p:txBody>
          <a:bodyPr/>
          <a:lstStyle/>
          <a:p>
            <a:fld id="{4A107E05-40DC-FD45-8388-749FC3D8F328}" type="slidenum">
              <a:rPr lang="en-US" smtClean="0"/>
              <a:t>58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59</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9392271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804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722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We already calculated the standardized risk in the exposed during Part III</a:t>
            </a:r>
          </a:p>
        </p:txBody>
      </p:sp>
      <p:sp>
        <p:nvSpPr>
          <p:cNvPr id="4" name="Slide Number Placeholder 3"/>
          <p:cNvSpPr>
            <a:spLocks noGrp="1"/>
          </p:cNvSpPr>
          <p:nvPr>
            <p:ph type="sldNum" sz="quarter" idx="10"/>
          </p:nvPr>
        </p:nvSpPr>
        <p:spPr/>
        <p:txBody>
          <a:bodyPr/>
          <a:lstStyle/>
          <a:p>
            <a:fld id="{4A107E05-40DC-FD45-8388-749FC3D8F328}" type="slidenum">
              <a:rPr lang="en-US" smtClean="0"/>
              <a:t>63</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475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64</a:t>
            </a:fld>
            <a:endParaRPr lang="en-US"/>
          </a:p>
        </p:txBody>
      </p:sp>
    </p:spTree>
    <p:extLst>
      <p:ext uri="{BB962C8B-B14F-4D97-AF65-F5344CB8AC3E}">
        <p14:creationId xmlns:p14="http://schemas.microsoft.com/office/powerpoint/2010/main" val="2816325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65</a:t>
            </a:fld>
            <a:endParaRPr lang="en-US"/>
          </a:p>
        </p:txBody>
      </p:sp>
    </p:spTree>
    <p:extLst>
      <p:ext uri="{BB962C8B-B14F-4D97-AF65-F5344CB8AC3E}">
        <p14:creationId xmlns:p14="http://schemas.microsoft.com/office/powerpoint/2010/main" val="1201511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p:txBody>
      </p:sp>
      <p:sp>
        <p:nvSpPr>
          <p:cNvPr id="4" name="Slide Number Placeholder 3"/>
          <p:cNvSpPr>
            <a:spLocks noGrp="1"/>
          </p:cNvSpPr>
          <p:nvPr>
            <p:ph type="sldNum" sz="quarter" idx="10"/>
          </p:nvPr>
        </p:nvSpPr>
        <p:spPr/>
        <p:txBody>
          <a:bodyPr/>
          <a:lstStyle/>
          <a:p>
            <a:fld id="{4A107E05-40DC-FD45-8388-749FC3D8F328}" type="slidenum">
              <a:rPr lang="en-US" smtClean="0"/>
              <a:t>66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fld id="{4A107E05-40DC-FD45-8388-749FC3D8F328}" type="slidenum">
              <a:rPr lang="en-US" smtClean="0"/>
              <a:t>67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fld id="{4A107E05-40DC-FD45-8388-749FC3D8F328}" type="slidenum">
              <a:rPr lang="en-US" smtClean="0"/>
              <a:t>68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69</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8251649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Note that both IPW and standardization can be carried out when exposure has more than two categories</a:t>
            </a:r>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2241178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72</a:t>
            </a:fld>
            <a:endParaRPr lang="en-US"/>
          </a:p>
        </p:txBody>
      </p:sp>
    </p:spTree>
    <p:extLst>
      <p:ext uri="{BB962C8B-B14F-4D97-AF65-F5344CB8AC3E}">
        <p14:creationId xmlns:p14="http://schemas.microsoft.com/office/powerpoint/2010/main" val="17489849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73</a:t>
            </a:fld>
            <a:endParaRPr lang="en-US"/>
          </a:p>
        </p:txBody>
      </p:sp>
    </p:spTree>
    <p:extLst>
      <p:ext uri="{BB962C8B-B14F-4D97-AF65-F5344CB8AC3E}">
        <p14:creationId xmlns:p14="http://schemas.microsoft.com/office/powerpoint/2010/main" val="240525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800" dirty="0"/>
              <a:t>Strength: magnitude of the association size, wherein the criterion suggests that larger associations make causality more likely.</a:t>
            </a:r>
          </a:p>
          <a:p>
            <a:pPr marL="171450" indent="-171450">
              <a:buFontTx/>
              <a:buChar char="-"/>
            </a:pPr>
            <a:r>
              <a:rPr lang="en-US" sz="800" dirty="0"/>
              <a:t>Consistency: consistent findings observed by different persons from different places with different samples strengthens the likelihood of an effect.</a:t>
            </a:r>
          </a:p>
          <a:p>
            <a:pPr marL="628650" lvl="1" indent="-171450">
              <a:buFontTx/>
              <a:buChar char="-"/>
            </a:pPr>
            <a:r>
              <a:rPr lang="en-US" sz="800" dirty="0"/>
              <a:t>Different from the identifiability criterion </a:t>
            </a:r>
          </a:p>
          <a:p>
            <a:pPr marL="171450" lvl="0" indent="-171450">
              <a:buFontTx/>
              <a:buChar char="-"/>
            </a:pPr>
            <a:r>
              <a:rPr lang="en-US" sz="800" dirty="0"/>
              <a:t>Specificity: causation is likely if a particular factor gives rise to only one outcome.</a:t>
            </a:r>
          </a:p>
          <a:p>
            <a:pPr marL="171450" lvl="0" indent="-171450">
              <a:buFontTx/>
              <a:buChar char="-"/>
            </a:pPr>
            <a:r>
              <a:rPr lang="en-US" sz="800" dirty="0"/>
              <a:t>Temporality: indicates that exposure must precede disease</a:t>
            </a:r>
          </a:p>
          <a:p>
            <a:pPr marL="171450" lvl="0" indent="-171450">
              <a:buFontTx/>
              <a:buChar char="-"/>
            </a:pPr>
            <a:r>
              <a:rPr lang="en-US" sz="800" dirty="0"/>
              <a:t>Biological gradient: greater exposure generally leads to greater incidence of the effect, i.e., presence of a dose-response relationship</a:t>
            </a:r>
          </a:p>
          <a:p>
            <a:pPr marL="171450" lvl="0" indent="-171450">
              <a:buFontTx/>
              <a:buChar char="-"/>
            </a:pPr>
            <a:r>
              <a:rPr lang="en-US" sz="800" dirty="0"/>
              <a:t>Plausibility: a plausible mechanism between exposure and outcome</a:t>
            </a:r>
          </a:p>
          <a:p>
            <a:pPr marL="171450" lvl="0" indent="-171450">
              <a:buFontTx/>
              <a:buChar char="-"/>
            </a:pPr>
            <a:r>
              <a:rPr lang="en-US" sz="800" dirty="0"/>
              <a:t>Coherence: a cause and effect interpretation for an association does not conflict with what is known of the natural history and biology of disease</a:t>
            </a:r>
          </a:p>
          <a:p>
            <a:pPr marL="171450" lvl="0" indent="-171450">
              <a:buFontTx/>
              <a:buChar char="-"/>
            </a:pPr>
            <a:r>
              <a:rPr lang="en-US" sz="800" dirty="0"/>
              <a:t>Experiment: cessation of exposure should result in cessation of the outcome</a:t>
            </a:r>
          </a:p>
          <a:p>
            <a:pPr marL="171450" lvl="0" indent="-171450">
              <a:buFontTx/>
              <a:buChar char="-"/>
            </a:pPr>
            <a:r>
              <a:rPr lang="en-US" sz="800" dirty="0"/>
              <a:t>Analogy: similar exposures should be associated with similar outcomes</a:t>
            </a:r>
          </a:p>
        </p:txBody>
      </p:sp>
      <p:sp>
        <p:nvSpPr>
          <p:cNvPr id="4" name="Slide Number Placeholder 3"/>
          <p:cNvSpPr>
            <a:spLocks noGrp="1"/>
          </p:cNvSpPr>
          <p:nvPr>
            <p:ph type="sldNum" sz="quarter" idx="10"/>
          </p:nvPr>
        </p:nvSpPr>
        <p:spPr/>
        <p:txBody>
          <a:bodyPr/>
          <a:lstStyle/>
          <a:p>
            <a:fld id="{4A107E05-40DC-FD45-8388-749FC3D8F328}" type="slidenum">
              <a:rPr lang="en-US" smtClean="0"/>
              <a:t>7</a:t>
            </a:fld>
            <a:endParaRPr lang="en-US"/>
          </a:p>
        </p:txBody>
      </p:sp>
    </p:spTree>
    <p:extLst>
      <p:ext uri="{BB962C8B-B14F-4D97-AF65-F5344CB8AC3E}">
        <p14:creationId xmlns:p14="http://schemas.microsoft.com/office/powerpoint/2010/main" val="1468273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74</a:t>
            </a:fld>
            <a:endParaRPr lang="en-US"/>
          </a:p>
        </p:txBody>
      </p:sp>
    </p:spTree>
    <p:extLst>
      <p:ext uri="{BB962C8B-B14F-4D97-AF65-F5344CB8AC3E}">
        <p14:creationId xmlns:p14="http://schemas.microsoft.com/office/powerpoint/2010/main" val="4026730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75</a:t>
            </a:fld>
            <a:endParaRPr lang="en-US"/>
          </a:p>
        </p:txBody>
      </p:sp>
    </p:spTree>
    <p:extLst>
      <p:ext uri="{BB962C8B-B14F-4D97-AF65-F5344CB8AC3E}">
        <p14:creationId xmlns:p14="http://schemas.microsoft.com/office/powerpoint/2010/main" val="13044073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both standardization and IP weighting simulate what would have been observed if the variable (or variables in the vector)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had not been used to decide the probability of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both methods can be viewed as procedures to build a new tree in which all individuals receive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a:t>
            </a:r>
          </a:p>
          <a:p>
            <a:pPr marL="171450" indent="-171450">
              <a:buFontTx/>
              <a:buChar char="-"/>
            </a:pPr>
            <a:r>
              <a:rPr lang="en-US" sz="1200" kern="1200" dirty="0">
                <a:solidFill>
                  <a:schemeClr val="tx1"/>
                </a:solidFill>
                <a:effectLst/>
                <a:latin typeface="+mn-lt"/>
                <a:ea typeface="+mn-ea"/>
                <a:cs typeface="+mn-cs"/>
              </a:rPr>
              <a:t>standardization and IP weighting are mathematically equivalent</a:t>
            </a:r>
          </a:p>
          <a:p>
            <a:pPr marL="171450" indent="-171450">
              <a:buFontTx/>
              <a:buChar char="-"/>
            </a:pPr>
            <a:r>
              <a:rPr lang="en-US" sz="1200" kern="1200" dirty="0">
                <a:solidFill>
                  <a:schemeClr val="tx1"/>
                </a:solidFill>
                <a:effectLst/>
                <a:latin typeface="+mn-lt"/>
                <a:ea typeface="+mn-ea"/>
                <a:cs typeface="+mn-cs"/>
              </a:rPr>
              <a:t>Each method uses a different set of the probabilities to build the counterfactual tree: </a:t>
            </a:r>
          </a:p>
          <a:p>
            <a:pPr marL="628650" lvl="1" indent="-171450">
              <a:buFontTx/>
              <a:buChar char="-"/>
            </a:pPr>
            <a:r>
              <a:rPr lang="en-US" sz="1200" kern="1200" dirty="0">
                <a:solidFill>
                  <a:schemeClr val="tx1"/>
                </a:solidFill>
                <a:effectLst/>
                <a:latin typeface="+mn-lt"/>
                <a:ea typeface="+mn-ea"/>
                <a:cs typeface="+mn-cs"/>
              </a:rPr>
              <a:t>IP weighting uses the conditional probability of treatment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given the covariate </a:t>
            </a:r>
            <a:r>
              <a:rPr lang="en-US" sz="1200" i="1" kern="1200" dirty="0">
                <a:solidFill>
                  <a:schemeClr val="tx1"/>
                </a:solidFill>
                <a:effectLst/>
                <a:latin typeface="+mn-lt"/>
                <a:ea typeface="+mn-ea"/>
                <a:cs typeface="+mn-cs"/>
              </a:rPr>
              <a:t>L</a:t>
            </a:r>
          </a:p>
          <a:p>
            <a:pPr marL="628650" lvl="1" indent="-171450">
              <a:buFontTx/>
              <a:buChar char="-"/>
            </a:pPr>
            <a:r>
              <a:rPr lang="en-US" sz="1200" kern="1200" dirty="0">
                <a:solidFill>
                  <a:schemeClr val="tx1"/>
                </a:solidFill>
                <a:effectLst/>
                <a:latin typeface="+mn-lt"/>
                <a:ea typeface="+mn-ea"/>
                <a:cs typeface="+mn-cs"/>
              </a:rPr>
              <a:t>standardization uses the probability of the covariate </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and the conditional probability of outcome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given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L</a:t>
            </a:r>
          </a:p>
          <a:p>
            <a:pPr marL="171450" lvl="0" indent="-171450">
              <a:buFontTx/>
              <a:buChar char="-"/>
            </a:pPr>
            <a:r>
              <a:rPr lang="en-US" sz="1200" kern="1200" dirty="0">
                <a:solidFill>
                  <a:schemeClr val="tx1"/>
                </a:solidFill>
                <a:effectLst/>
                <a:latin typeface="+mn-lt"/>
                <a:ea typeface="+mn-ea"/>
                <a:cs typeface="+mn-cs"/>
              </a:rPr>
              <a:t>IP weighted and the standardized mean are only exactly equal when no models are used to estimate them</a:t>
            </a:r>
          </a:p>
          <a:p>
            <a:pPr marL="628650" lvl="1" indent="-171450">
              <a:buFontTx/>
              <a:buChar char="-"/>
            </a:pPr>
            <a:r>
              <a:rPr lang="en-US" sz="1200" kern="1200" dirty="0">
                <a:solidFill>
                  <a:schemeClr val="tx1"/>
                </a:solidFill>
                <a:effectLst/>
                <a:latin typeface="+mn-lt"/>
                <a:ea typeface="+mn-ea"/>
                <a:cs typeface="+mn-cs"/>
              </a:rPr>
              <a:t>Some degree of misspecification is inescapable in all models, and model misspecification will introduce some bias</a:t>
            </a:r>
          </a:p>
        </p:txBody>
      </p:sp>
      <p:sp>
        <p:nvSpPr>
          <p:cNvPr id="4" name="Slide Number Placeholder 3"/>
          <p:cNvSpPr>
            <a:spLocks noGrp="1"/>
          </p:cNvSpPr>
          <p:nvPr>
            <p:ph type="sldNum" sz="quarter" idx="10"/>
          </p:nvPr>
        </p:nvSpPr>
        <p:spPr/>
        <p:txBody>
          <a:bodyPr/>
          <a:lstStyle/>
          <a:p>
            <a:fld id="{4A107E05-40DC-FD45-8388-749FC3D8F328}" type="slidenum">
              <a:rPr lang="en-US" smtClean="0"/>
              <a:t>76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values of treatment under comparison correspond to well-defined interventions that, in turn, correspond to the versions of treatment in the data</a:t>
            </a:r>
          </a:p>
          <a:p>
            <a:pPr marL="628650" lvl="1" indent="-171450">
              <a:buFontTx/>
              <a:buChar char="-"/>
            </a:pPr>
            <a:r>
              <a:rPr lang="en-US" sz="1200" b="0" i="0" u="none" strike="noStrike" kern="1200" baseline="0" dirty="0">
                <a:solidFill>
                  <a:schemeClr val="tx1"/>
                </a:solidFill>
                <a:latin typeface="+mn-lt"/>
                <a:ea typeface="+mn-ea"/>
                <a:cs typeface="+mn-cs"/>
              </a:rPr>
              <a:t>the conditional probability of receiving every value of treatment, though not decided by the investigators, depends only on measured covariates </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77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78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79</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A sufficient cause is a set of minimal conditions	or events that inevitably result in disease</a:t>
            </a:r>
          </a:p>
          <a:p>
            <a:pPr marL="628650" lvl="1" indent="-171450">
              <a:buFontTx/>
              <a:buChar char="-"/>
            </a:pPr>
            <a:r>
              <a:rPr lang="en-US" dirty="0"/>
              <a:t>Each individual instance of disease occurs through a single sufficient cause</a:t>
            </a:r>
          </a:p>
          <a:p>
            <a:pPr marL="171450" lvl="0" indent="-171450">
              <a:buFontTx/>
              <a:buChar char="-"/>
            </a:pPr>
            <a:r>
              <a:rPr lang="en-US" dirty="0"/>
              <a:t>Each chunk of a sufficient cause is called a component cause</a:t>
            </a:r>
          </a:p>
          <a:p>
            <a:pPr marL="628650" lvl="1" indent="-171450">
              <a:buFontTx/>
              <a:buChar char="-"/>
            </a:pPr>
            <a:r>
              <a:rPr lang="en-US" dirty="0"/>
              <a:t>A component cause is any one of a set of conditions that is necessary for the completion of a sufficient cause</a:t>
            </a:r>
          </a:p>
          <a:p>
            <a:pPr marL="628650" lvl="1" indent="-171450">
              <a:buFontTx/>
              <a:buChar char="-"/>
            </a:pPr>
            <a:r>
              <a:rPr lang="en-US" dirty="0"/>
              <a:t>A strong component cause is one that plays a role in disease in a high proportion of a population</a:t>
            </a:r>
          </a:p>
          <a:p>
            <a:pPr marL="171450" lvl="0" indent="-171450">
              <a:buFontTx/>
              <a:buChar char="-"/>
            </a:pPr>
            <a:r>
              <a:rPr lang="en-US" dirty="0"/>
              <a:t>A component cause that plays a role in every instance of disease in a population, in this case B, is called a necessary component cause</a:t>
            </a:r>
          </a:p>
          <a:p>
            <a:pPr marL="628650" lvl="1" indent="-171450">
              <a:buFontTx/>
              <a:buChar char="-"/>
            </a:pPr>
            <a:r>
              <a:rPr lang="en-US" dirty="0"/>
              <a:t>It’s one that is a member of every sufficient cause</a:t>
            </a:r>
          </a:p>
          <a:p>
            <a:pPr marL="171450" lvl="0" indent="-171450">
              <a:buFontTx/>
              <a:buChar char="-"/>
            </a:pPr>
            <a:r>
              <a:rPr lang="en-US" dirty="0"/>
              <a:t>The sufficient and component cause model accepts that an effect can have more than one cause – in this case it has two – and that component causes interact to form a sufficient cause over time</a:t>
            </a:r>
          </a:p>
          <a:p>
            <a:pPr marL="628650" lvl="1" indent="-171450">
              <a:buFontTx/>
              <a:buChar char="-"/>
            </a:pPr>
            <a:r>
              <a:rPr lang="en-US" dirty="0"/>
              <a:t>So, A, B, and U can interact to result in the disease, or T, X, and B can interact to result in the disease</a:t>
            </a:r>
          </a:p>
        </p:txBody>
      </p:sp>
      <p:sp>
        <p:nvSpPr>
          <p:cNvPr id="4" name="Slide Number Placeholder 3"/>
          <p:cNvSpPr>
            <a:spLocks noGrp="1"/>
          </p:cNvSpPr>
          <p:nvPr>
            <p:ph type="sldNum" sz="quarter" idx="10"/>
          </p:nvPr>
        </p:nvSpPr>
        <p:spPr/>
        <p:txBody>
          <a:bodyPr/>
          <a:lstStyle/>
          <a:p>
            <a:fld id="{4A107E05-40DC-FD45-8388-749FC3D8F328}" type="slidenum">
              <a:rPr lang="en-US" smtClean="0"/>
              <a:t>8</a:t>
            </a:fld>
            <a:endParaRPr lang="en-US"/>
          </a:p>
        </p:txBody>
      </p:sp>
    </p:spTree>
    <p:extLst>
      <p:ext uri="{BB962C8B-B14F-4D97-AF65-F5344CB8AC3E}">
        <p14:creationId xmlns:p14="http://schemas.microsoft.com/office/powerpoint/2010/main" val="309079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Ever vs. never exposure to asbestos and mesothelioma</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There is an individual exposed to asbestos who developed mesothelioma. That’s one of her counterfactual outcomes (the one observed in reality)</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Her other counterfactual outcome is what would have happened - whether or not she would have developed mesothelioma - if she hadn’t been exposed to asbestos.</a:t>
            </a:r>
          </a:p>
        </p:txBody>
      </p:sp>
      <p:sp>
        <p:nvSpPr>
          <p:cNvPr id="4" name="Slide Number Placeholder 3"/>
          <p:cNvSpPr>
            <a:spLocks noGrp="1"/>
          </p:cNvSpPr>
          <p:nvPr>
            <p:ph type="sldNum" sz="quarter" idx="10"/>
          </p:nvPr>
        </p:nvSpPr>
        <p:spPr/>
        <p:txBody>
          <a:bodyPr/>
          <a:lstStyle/>
          <a:p>
            <a:fld id="{4A107E05-40DC-FD45-8388-749FC3D8F328}" type="slidenum">
              <a:rPr lang="en-US" smtClean="0"/>
              <a:t>9</a:t>
            </a:fld>
            <a:endParaRPr lang="en-US"/>
          </a:p>
        </p:txBody>
      </p:sp>
    </p:spTree>
    <p:extLst>
      <p:ext uri="{BB962C8B-B14F-4D97-AF65-F5344CB8AC3E}">
        <p14:creationId xmlns:p14="http://schemas.microsoft.com/office/powerpoint/2010/main" val="1857656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520532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fld id="{00000000-1234-1234-1234-123412341234}" type="slidenum">
              <a:rPr lang="en" smtClean="0">
                <a:solidFill>
                  <a:schemeClr val="dk2"/>
                </a:solidFill>
              </a:rPr>
              <a:pPr/>
              <a:t>‹#›</a:t>
            </a:fld>
            <a:endParaRPr lang="en">
              <a:solidFill>
                <a:schemeClr val="dk2"/>
              </a:solidFill>
            </a:endParaRPr>
          </a:p>
        </p:txBody>
      </p:sp>
    </p:spTree>
    <p:extLst>
      <p:ext uri="{BB962C8B-B14F-4D97-AF65-F5344CB8AC3E}">
        <p14:creationId xmlns:p14="http://schemas.microsoft.com/office/powerpoint/2010/main" val="168406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400215628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theme" Target="../theme/theme3.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theme" Target="../theme/theme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80" r:id="rId28"/>
    <p:sldLayoutId id="2147483781" r:id="rId29"/>
    <p:sldLayoutId id="2147483782"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notesSlide" Target="../notesSlides/notesSlide21.xml"/><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9.png"/><Relationship Id="rId2" Type="http://schemas.openxmlformats.org/officeDocument/2006/relationships/slideLayout" Target="../slideLayouts/slideLayout29.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png"/><Relationship Id="rId24" Type="http://schemas.microsoft.com/office/2011/relationships/inkAction" Target="../ink/inkAction1.xml"/><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37.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2.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37.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3.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37.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4.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45.png"/><Relationship Id="rId3" Type="http://schemas.openxmlformats.org/officeDocument/2006/relationships/image" Target="../media/image42.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44.png"/><Relationship Id="rId2" Type="http://schemas.openxmlformats.org/officeDocument/2006/relationships/notesSlide" Target="../notesSlides/notesSlide3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30.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43.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42.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9.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customXml" Target="../ink/ink1.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2.xml"/><Relationship Id="rId1" Type="http://schemas.openxmlformats.org/officeDocument/2006/relationships/tags" Target="../tags/tag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4.xml"/><Relationship Id="rId1" Type="http://schemas.openxmlformats.org/officeDocument/2006/relationships/slideLayout" Target="../slideLayouts/slideLayout4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845498171"/>
      </p:ext>
    </p:extLst>
  </p:cSld>
  <p:clrMapOvr>
    <a:masterClrMapping/>
  </p:clrMapOvr>
  <p:transition advTm="9406">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1902244951"/>
      </p:ext>
    </p:extLst>
  </p:cSld>
  <p:clrMapOvr>
    <a:masterClrMapping/>
  </p:clrMapOvr>
  <p:transition advTm="975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72275864"/>
      </p:ext>
    </p:extLst>
  </p:cSld>
  <p:clrMapOvr>
    <a:masterClrMapping/>
  </p:clrMapOvr>
  <p:transition advTm="19565">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sp>
        <p:nvSpPr>
          <p:cNvPr id="4" name="Title 3"/>
          <p:cNvSpPr>
            <a:spLocks noGrp="1"/>
          </p:cNvSpPr>
          <p:nvPr>
            <p:ph type="title"/>
          </p:nvPr>
        </p:nvSpPr>
        <p:spPr/>
        <p:txBody>
          <a:bodyPr/>
          <a:lstStyle/>
          <a:p>
            <a:r>
              <a:rPr lang="en-US" dirty="0"/>
              <a:t>Questions from the Recorded Lecture?</a:t>
            </a:r>
          </a:p>
        </p:txBody>
      </p:sp>
    </p:spTree>
    <p:extLst>
      <p:ext uri="{BB962C8B-B14F-4D97-AF65-F5344CB8AC3E}">
        <p14:creationId xmlns:p14="http://schemas.microsoft.com/office/powerpoint/2010/main" val="16487954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13</a:t>
            </a:fld>
            <a:endParaRPr lang="en-US" dirty="0">
              <a:solidFill>
                <a:srgbClr val="052049"/>
              </a:solidFill>
            </a:endParaRPr>
          </a:p>
        </p:txBody>
      </p:sp>
      <p:sp>
        <p:nvSpPr>
          <p:cNvPr id="4" name="Title 3"/>
          <p:cNvSpPr>
            <a:spLocks noGrp="1"/>
          </p:cNvSpPr>
          <p:nvPr>
            <p:ph type="title"/>
          </p:nvPr>
        </p:nvSpPr>
        <p:spPr/>
        <p:txBody>
          <a:bodyPr/>
          <a:lstStyle/>
          <a:p>
            <a:r>
              <a:rPr lang="en-US" dirty="0"/>
              <a:t>In-Depth on Counterfactuals</a:t>
            </a:r>
          </a:p>
        </p:txBody>
      </p:sp>
    </p:spTree>
    <p:extLst>
      <p:ext uri="{BB962C8B-B14F-4D97-AF65-F5344CB8AC3E}">
        <p14:creationId xmlns:p14="http://schemas.microsoft.com/office/powerpoint/2010/main" val="3618761003"/>
      </p:ext>
    </p:extLst>
  </p:cSld>
  <p:clrMapOvr>
    <a:masterClrMapping/>
  </p:clrMapOvr>
  <p:transition advTm="10357">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Scenario – Zeus</a:t>
            </a:r>
          </a:p>
        </p:txBody>
      </p:sp>
      <p:sp>
        <p:nvSpPr>
          <p:cNvPr id="6" name="Content Placeholder 5"/>
          <p:cNvSpPr>
            <a:spLocks noGrp="1"/>
          </p:cNvSpPr>
          <p:nvPr>
            <p:ph idx="1"/>
          </p:nvPr>
        </p:nvSpPr>
        <p:spPr>
          <a:xfrm>
            <a:off x="459686" y="1496816"/>
            <a:ext cx="8137665" cy="3909393"/>
          </a:xfrm>
        </p:spPr>
        <p:txBody>
          <a:bodyPr/>
          <a:lstStyle/>
          <a:p>
            <a:r>
              <a:rPr lang="en-US" dirty="0"/>
              <a:t>Zeus is a patient waiting for a heart transplant</a:t>
            </a:r>
          </a:p>
          <a:p>
            <a:pPr lvl="1"/>
            <a:r>
              <a:rPr lang="en-US" dirty="0"/>
              <a:t>Truth: Zeus receives a heart transplant </a:t>
            </a:r>
            <a:r>
              <a:rPr lang="en-US" dirty="0">
                <a:sym typeface="Wingdings" pitchFamily="2" charset="2"/>
              </a:rPr>
              <a:t> </a:t>
            </a:r>
            <a:r>
              <a:rPr lang="en-US" dirty="0"/>
              <a:t>dies on Day 5</a:t>
            </a:r>
          </a:p>
          <a:p>
            <a:pPr lvl="1"/>
            <a:r>
              <a:rPr lang="en-US" dirty="0"/>
              <a:t>Suppose: Zeus does not receive a heart transplant </a:t>
            </a:r>
            <a:r>
              <a:rPr lang="en-US" dirty="0">
                <a:sym typeface="Wingdings" pitchFamily="2" charset="2"/>
              </a:rPr>
              <a:t> </a:t>
            </a:r>
            <a:r>
              <a:rPr lang="en-US" dirty="0"/>
              <a:t>living on Day 5</a:t>
            </a:r>
          </a:p>
          <a:p>
            <a:r>
              <a:rPr lang="en-US" dirty="0"/>
              <a:t>If we know the outcome in both scenarios, what do we conclude?</a:t>
            </a:r>
          </a:p>
          <a:p>
            <a:pPr lvl="1"/>
            <a:r>
              <a:rPr lang="en-US" dirty="0"/>
              <a:t>The transplant </a:t>
            </a:r>
            <a:r>
              <a:rPr lang="en-US" u="sng" dirty="0"/>
              <a:t>caused</a:t>
            </a:r>
            <a:r>
              <a:rPr lang="en-US" dirty="0"/>
              <a:t> Zeus’s death</a:t>
            </a:r>
          </a:p>
          <a:p>
            <a:pPr lvl="1"/>
            <a:r>
              <a:rPr lang="en-US" dirty="0"/>
              <a:t>I.e., The transplant had a </a:t>
            </a:r>
            <a:r>
              <a:rPr lang="en-US" u="sng" dirty="0"/>
              <a:t>causal effect</a:t>
            </a:r>
            <a:r>
              <a:rPr lang="en-US" dirty="0"/>
              <a:t> on Zeus’s five-day survival</a:t>
            </a:r>
          </a:p>
          <a:p>
            <a:r>
              <a:rPr lang="en-US" dirty="0"/>
              <a:t>Zeus’s outcome (death) had he received the transplant and Zeus’s outcome (survival) had he not received the transplant are his </a:t>
            </a:r>
            <a:r>
              <a:rPr lang="en-US" u="sng" dirty="0"/>
              <a:t>counterfactual outcomes</a:t>
            </a:r>
            <a:r>
              <a:rPr lang="en-US" dirty="0"/>
              <a:t>.</a:t>
            </a:r>
            <a:endParaRPr lang="en-US" u="sng" dirty="0"/>
          </a:p>
          <a:p>
            <a:pPr lvl="1"/>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spTree>
    <p:extLst>
      <p:ext uri="{BB962C8B-B14F-4D97-AF65-F5344CB8AC3E}">
        <p14:creationId xmlns:p14="http://schemas.microsoft.com/office/powerpoint/2010/main" val="371407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Scenario – Hera</a:t>
            </a:r>
          </a:p>
        </p:txBody>
      </p:sp>
      <p:sp>
        <p:nvSpPr>
          <p:cNvPr id="6" name="Content Placeholder 5"/>
          <p:cNvSpPr>
            <a:spLocks noGrp="1"/>
          </p:cNvSpPr>
          <p:nvPr>
            <p:ph idx="1"/>
          </p:nvPr>
        </p:nvSpPr>
        <p:spPr>
          <a:xfrm>
            <a:off x="459686" y="1496816"/>
            <a:ext cx="8137665" cy="3909393"/>
          </a:xfrm>
        </p:spPr>
        <p:txBody>
          <a:bodyPr/>
          <a:lstStyle/>
          <a:p>
            <a:r>
              <a:rPr lang="en-US" dirty="0"/>
              <a:t>Hera is a patient waiting for a heart transplant</a:t>
            </a:r>
          </a:p>
          <a:p>
            <a:pPr lvl="1"/>
            <a:r>
              <a:rPr lang="en-US" dirty="0"/>
              <a:t>Truth: Hera receives a heart transplant </a:t>
            </a:r>
            <a:r>
              <a:rPr lang="en-US" dirty="0">
                <a:sym typeface="Wingdings" pitchFamily="2" charset="2"/>
              </a:rPr>
              <a:t> </a:t>
            </a:r>
            <a:r>
              <a:rPr lang="en-US" dirty="0"/>
              <a:t>living on Day 5</a:t>
            </a:r>
          </a:p>
          <a:p>
            <a:pPr lvl="1"/>
            <a:r>
              <a:rPr lang="en-US" dirty="0"/>
              <a:t>Suppose: Hera does not receive a heart transplant </a:t>
            </a:r>
            <a:r>
              <a:rPr lang="en-US" dirty="0">
                <a:sym typeface="Wingdings" pitchFamily="2" charset="2"/>
              </a:rPr>
              <a:t> </a:t>
            </a:r>
            <a:r>
              <a:rPr lang="en-US" dirty="0"/>
              <a:t>living on Day 5</a:t>
            </a:r>
          </a:p>
          <a:p>
            <a:r>
              <a:rPr lang="en-US" dirty="0"/>
              <a:t>Does the heart transplant have a causal effect for Hera?</a:t>
            </a:r>
          </a:p>
          <a:p>
            <a:pPr lvl="1"/>
            <a:r>
              <a:rPr lang="en-US" dirty="0"/>
              <a:t>No!</a:t>
            </a:r>
          </a:p>
          <a:p>
            <a:r>
              <a:rPr lang="en-US" dirty="0"/>
              <a:t>What are the values of Hera’s counterfactuals?</a:t>
            </a:r>
          </a:p>
          <a:p>
            <a:pPr lvl="1"/>
            <a:r>
              <a:rPr lang="en-US" dirty="0"/>
              <a:t>Survival had she received the transplant</a:t>
            </a:r>
          </a:p>
          <a:p>
            <a:pPr lvl="1"/>
            <a:r>
              <a:rPr lang="en-US" dirty="0"/>
              <a:t>Survival had she not received the transplant</a:t>
            </a:r>
          </a:p>
          <a:p>
            <a:pPr lvl="1"/>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15</a:t>
            </a:fld>
            <a:endParaRPr lang="en-US" dirty="0">
              <a:solidFill>
                <a:srgbClr val="052049"/>
              </a:solidFill>
            </a:endParaRPr>
          </a:p>
        </p:txBody>
      </p:sp>
    </p:spTree>
    <p:extLst>
      <p:ext uri="{BB962C8B-B14F-4D97-AF65-F5344CB8AC3E}">
        <p14:creationId xmlns:p14="http://schemas.microsoft.com/office/powerpoint/2010/main" val="2768761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Notation for Random Variables</a:t>
            </a:r>
          </a:p>
        </p:txBody>
      </p:sp>
      <p:sp>
        <p:nvSpPr>
          <p:cNvPr id="6" name="Content Placeholder 5"/>
          <p:cNvSpPr>
            <a:spLocks noGrp="1"/>
          </p:cNvSpPr>
          <p:nvPr>
            <p:ph idx="1"/>
          </p:nvPr>
        </p:nvSpPr>
        <p:spPr>
          <a:xfrm>
            <a:off x="459686" y="1496816"/>
            <a:ext cx="8137665" cy="3909393"/>
          </a:xfrm>
        </p:spPr>
        <p:txBody>
          <a:bodyPr/>
          <a:lstStyle/>
          <a:p>
            <a:pPr marL="295268" lvl="1" indent="-295268">
              <a:buClr>
                <a:schemeClr val="accent1"/>
              </a:buClr>
              <a:buSzPct val="80000"/>
              <a:buFont typeface="Wingdings" charset="2"/>
              <a:buChar char="§"/>
            </a:pPr>
            <a:r>
              <a:rPr lang="en-US" dirty="0"/>
              <a:t>Let </a:t>
            </a:r>
            <a:r>
              <a:rPr lang="en-US" i="1" dirty="0"/>
              <a:t>A</a:t>
            </a:r>
            <a:r>
              <a:rPr lang="en-US" dirty="0"/>
              <a:t> reflect a dichotomous treatment (e.g., heart transplant)</a:t>
            </a:r>
          </a:p>
          <a:p>
            <a:pPr marL="522274" lvl="2" indent="-295268"/>
            <a:r>
              <a:rPr lang="en-US" i="1" dirty="0"/>
              <a:t>A</a:t>
            </a:r>
            <a:r>
              <a:rPr lang="en-US" dirty="0"/>
              <a:t>=1 means treated</a:t>
            </a:r>
          </a:p>
          <a:p>
            <a:pPr marL="522274" lvl="2" indent="-295268"/>
            <a:r>
              <a:rPr lang="en-US" i="1" dirty="0"/>
              <a:t>A</a:t>
            </a:r>
            <a:r>
              <a:rPr lang="en-US" dirty="0"/>
              <a:t>=0 means not treated</a:t>
            </a:r>
          </a:p>
          <a:p>
            <a:pPr marL="295268" lvl="1" indent="-295268">
              <a:buClr>
                <a:schemeClr val="accent1"/>
              </a:buClr>
              <a:buSzPct val="80000"/>
              <a:buFont typeface="Wingdings" charset="2"/>
              <a:buChar char="§"/>
            </a:pPr>
            <a:r>
              <a:rPr lang="en-US" dirty="0"/>
              <a:t>Let </a:t>
            </a:r>
            <a:r>
              <a:rPr lang="en-US" i="1" dirty="0"/>
              <a:t>Y</a:t>
            </a:r>
            <a:r>
              <a:rPr lang="en-US" dirty="0"/>
              <a:t> reflect a dichotomous outcome</a:t>
            </a:r>
          </a:p>
          <a:p>
            <a:pPr marL="522274" lvl="2" indent="-295268"/>
            <a:r>
              <a:rPr lang="en-US" i="1" dirty="0"/>
              <a:t>Y</a:t>
            </a:r>
            <a:r>
              <a:rPr lang="en-US" dirty="0"/>
              <a:t>=1 means dead</a:t>
            </a:r>
          </a:p>
          <a:p>
            <a:pPr marL="522274" lvl="2" indent="-295268"/>
            <a:r>
              <a:rPr lang="en-US" i="1" dirty="0"/>
              <a:t>Y</a:t>
            </a:r>
            <a:r>
              <a:rPr lang="en-US" dirty="0"/>
              <a:t>=0 means alive</a:t>
            </a:r>
          </a:p>
          <a:p>
            <a:pPr marL="295268" lvl="1" indent="-295268">
              <a:buClr>
                <a:srgbClr val="0093D0"/>
              </a:buClr>
              <a:buSzPct val="80000"/>
              <a:buFont typeface="Wingdings" charset="2"/>
              <a:buChar char="§"/>
            </a:pPr>
            <a:endParaRPr lang="en-US" dirty="0">
              <a:solidFill>
                <a:srgbClr val="052049"/>
              </a:solidFill>
            </a:endParaRPr>
          </a:p>
          <a:p>
            <a:pPr marL="295268" lvl="1" indent="-295268">
              <a:buClr>
                <a:srgbClr val="0093D0"/>
              </a:buClr>
              <a:buSzPct val="80000"/>
              <a:buFont typeface="Wingdings" charset="2"/>
              <a:buChar char="§"/>
            </a:pPr>
            <a:r>
              <a:rPr lang="en-US" dirty="0"/>
              <a:t>Variables such as </a:t>
            </a:r>
            <a:r>
              <a:rPr lang="en-US" i="1" dirty="0"/>
              <a:t>A</a:t>
            </a:r>
            <a:r>
              <a:rPr lang="en-US" dirty="0"/>
              <a:t> and </a:t>
            </a:r>
            <a:r>
              <a:rPr lang="en-US" i="1" dirty="0"/>
              <a:t>Y</a:t>
            </a:r>
            <a:r>
              <a:rPr lang="en-US" dirty="0"/>
              <a:t> that can take on different values for different individuals are referred to as </a:t>
            </a:r>
            <a:r>
              <a:rPr lang="en-US" u="sng" dirty="0"/>
              <a:t>random variables</a:t>
            </a:r>
          </a:p>
          <a:p>
            <a:pPr marL="295268" lvl="1" indent="-295268">
              <a:buClr>
                <a:srgbClr val="0093D0"/>
              </a:buClr>
              <a:buSzPct val="80000"/>
              <a:buFont typeface="Wingdings" charset="2"/>
              <a:buChar char="§"/>
            </a:pPr>
            <a:r>
              <a:rPr lang="en-US" dirty="0"/>
              <a:t>They are denoted by capital letters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9924639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E2908B-AD25-1B42-A270-9F2B3C726AE0}"/>
              </a:ext>
            </a:extLst>
          </p:cNvPr>
          <p:cNvSpPr>
            <a:spLocks noGrp="1"/>
          </p:cNvSpPr>
          <p:nvPr>
            <p:ph type="sldNum" sz="quarter" idx="13"/>
          </p:nvPr>
        </p:nvSpPr>
        <p:spPr/>
        <p:txBody>
          <a:bodyPr/>
          <a:lstStyle/>
          <a:p>
            <a:fld id="{7BCC8D0D-EAEC-449D-9161-023DFF90F2E2}" type="slidenum">
              <a:rPr lang="en-US" smtClean="0">
                <a:solidFill>
                  <a:srgbClr val="052049"/>
                </a:solidFill>
              </a:rPr>
              <a:pPr/>
              <a:t>17</a:t>
            </a:fld>
            <a:endParaRPr lang="en-US" dirty="0">
              <a:solidFill>
                <a:srgbClr val="052049"/>
              </a:solidFill>
            </a:endParaRPr>
          </a:p>
        </p:txBody>
      </p:sp>
      <p:sp>
        <p:nvSpPr>
          <p:cNvPr id="3" name="Title 2">
            <a:extLst>
              <a:ext uri="{FF2B5EF4-FFF2-40B4-BE49-F238E27FC236}">
                <a16:creationId xmlns:a16="http://schemas.microsoft.com/office/drawing/2014/main" id="{6D5DB615-FDED-D544-BEE0-B09BA804CD26}"/>
              </a:ext>
            </a:extLst>
          </p:cNvPr>
          <p:cNvSpPr>
            <a:spLocks noGrp="1"/>
          </p:cNvSpPr>
          <p:nvPr>
            <p:ph type="title"/>
          </p:nvPr>
        </p:nvSpPr>
        <p:spPr/>
        <p:txBody>
          <a:bodyPr/>
          <a:lstStyle/>
          <a:p>
            <a:r>
              <a:rPr lang="en-US" dirty="0"/>
              <a:t>Notation for Realizations</a:t>
            </a:r>
          </a:p>
        </p:txBody>
      </p:sp>
      <p:sp>
        <p:nvSpPr>
          <p:cNvPr id="5" name="Content Placeholder 4">
            <a:extLst>
              <a:ext uri="{FF2B5EF4-FFF2-40B4-BE49-F238E27FC236}">
                <a16:creationId xmlns:a16="http://schemas.microsoft.com/office/drawing/2014/main" id="{69D30DD8-436A-4444-8023-50A96D765C4A}"/>
              </a:ext>
            </a:extLst>
          </p:cNvPr>
          <p:cNvSpPr>
            <a:spLocks noGrp="1"/>
          </p:cNvSpPr>
          <p:nvPr>
            <p:ph idx="1"/>
          </p:nvPr>
        </p:nvSpPr>
        <p:spPr/>
        <p:txBody>
          <a:bodyPr/>
          <a:lstStyle/>
          <a:p>
            <a:r>
              <a:rPr lang="en-US" dirty="0"/>
              <a:t>Lowercase letters denote possible values (realizations) of random variables</a:t>
            </a:r>
          </a:p>
          <a:p>
            <a:pPr marL="522274" lvl="2" indent="-295268"/>
            <a:r>
              <a:rPr lang="en-US" i="1" dirty="0"/>
              <a:t>a</a:t>
            </a:r>
            <a:r>
              <a:rPr lang="en-US" dirty="0"/>
              <a:t> is a possible value (0 or 1) of the random variable </a:t>
            </a:r>
            <a:r>
              <a:rPr lang="en-US" i="1" dirty="0"/>
              <a:t>A</a:t>
            </a:r>
            <a:endParaRPr lang="en-US" i="1" baseline="30000" dirty="0"/>
          </a:p>
          <a:p>
            <a:endParaRPr lang="en-US" dirty="0"/>
          </a:p>
        </p:txBody>
      </p:sp>
    </p:spTree>
    <p:extLst>
      <p:ext uri="{BB962C8B-B14F-4D97-AF65-F5344CB8AC3E}">
        <p14:creationId xmlns:p14="http://schemas.microsoft.com/office/powerpoint/2010/main" val="193963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14265-47C6-354D-8BE9-17F776664AD7}"/>
              </a:ext>
            </a:extLst>
          </p:cNvPr>
          <p:cNvSpPr>
            <a:spLocks noGrp="1"/>
          </p:cNvSpPr>
          <p:nvPr>
            <p:ph type="sldNum" sz="quarter" idx="13"/>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3" name="Title 2">
            <a:extLst>
              <a:ext uri="{FF2B5EF4-FFF2-40B4-BE49-F238E27FC236}">
                <a16:creationId xmlns:a16="http://schemas.microsoft.com/office/drawing/2014/main" id="{71E0E4E4-7878-8A46-84E6-9D1C04036195}"/>
              </a:ext>
            </a:extLst>
          </p:cNvPr>
          <p:cNvSpPr>
            <a:spLocks noGrp="1"/>
          </p:cNvSpPr>
          <p:nvPr>
            <p:ph type="title"/>
          </p:nvPr>
        </p:nvSpPr>
        <p:spPr/>
        <p:txBody>
          <a:bodyPr/>
          <a:lstStyle/>
          <a:p>
            <a:r>
              <a:rPr lang="en-US" dirty="0"/>
              <a:t>Notation for Counterfactuals</a:t>
            </a:r>
          </a:p>
        </p:txBody>
      </p:sp>
      <p:sp>
        <p:nvSpPr>
          <p:cNvPr id="5" name="Content Placeholder 4">
            <a:extLst>
              <a:ext uri="{FF2B5EF4-FFF2-40B4-BE49-F238E27FC236}">
                <a16:creationId xmlns:a16="http://schemas.microsoft.com/office/drawing/2014/main" id="{1B0ACA35-2C9B-1C47-A2E9-B3A761115923}"/>
              </a:ext>
            </a:extLst>
          </p:cNvPr>
          <p:cNvSpPr>
            <a:spLocks noGrp="1"/>
          </p:cNvSpPr>
          <p:nvPr>
            <p:ph idx="1"/>
          </p:nvPr>
        </p:nvSpPr>
        <p:spPr/>
        <p:txBody>
          <a:bodyPr/>
          <a:lstStyle/>
          <a:p>
            <a:r>
              <a:rPr lang="en-US" i="1" dirty="0" err="1"/>
              <a:t>Y</a:t>
            </a:r>
            <a:r>
              <a:rPr lang="en-US" i="1" baseline="30000" dirty="0" err="1"/>
              <a:t>a</a:t>
            </a:r>
            <a:r>
              <a:rPr lang="en-US" i="1" baseline="30000" dirty="0"/>
              <a:t>=1</a:t>
            </a:r>
            <a:endParaRPr lang="en-US" dirty="0"/>
          </a:p>
          <a:p>
            <a:pPr lvl="1"/>
            <a:r>
              <a:rPr lang="en-US" i="1" dirty="0"/>
              <a:t>Y</a:t>
            </a:r>
            <a:r>
              <a:rPr lang="en-US" dirty="0"/>
              <a:t> under treatment </a:t>
            </a:r>
            <a:r>
              <a:rPr lang="en-US" i="1" dirty="0"/>
              <a:t>a</a:t>
            </a:r>
            <a:r>
              <a:rPr lang="en-US" dirty="0"/>
              <a:t> = 1 (or </a:t>
            </a:r>
            <a:r>
              <a:rPr lang="en-US" i="1" dirty="0"/>
              <a:t>Y</a:t>
            </a:r>
            <a:r>
              <a:rPr lang="en-US" dirty="0"/>
              <a:t> had the individual received treatment </a:t>
            </a:r>
            <a:r>
              <a:rPr lang="en-US" i="1" dirty="0"/>
              <a:t>a</a:t>
            </a:r>
            <a:r>
              <a:rPr lang="en-US" dirty="0"/>
              <a:t> = 1)</a:t>
            </a:r>
          </a:p>
          <a:p>
            <a:pPr lvl="1"/>
            <a:r>
              <a:rPr lang="en-US" dirty="0"/>
              <a:t>Outcome that would have been observed under the treatment value </a:t>
            </a:r>
            <a:r>
              <a:rPr lang="en-US" i="1" dirty="0"/>
              <a:t>a</a:t>
            </a:r>
            <a:r>
              <a:rPr lang="en-US" dirty="0"/>
              <a:t> = 1</a:t>
            </a:r>
          </a:p>
          <a:p>
            <a:r>
              <a:rPr lang="en-US" i="1" dirty="0" err="1"/>
              <a:t>Y</a:t>
            </a:r>
            <a:r>
              <a:rPr lang="en-US" i="1" baseline="30000" dirty="0" err="1"/>
              <a:t>a</a:t>
            </a:r>
            <a:r>
              <a:rPr lang="en-US" i="1" baseline="30000" dirty="0"/>
              <a:t>=0</a:t>
            </a:r>
            <a:endParaRPr lang="en-US" dirty="0"/>
          </a:p>
          <a:p>
            <a:pPr lvl="1"/>
            <a:r>
              <a:rPr lang="en-US" i="1" dirty="0"/>
              <a:t>Y</a:t>
            </a:r>
            <a:r>
              <a:rPr lang="en-US" dirty="0"/>
              <a:t> under treatment </a:t>
            </a:r>
            <a:r>
              <a:rPr lang="en-US" i="1" dirty="0"/>
              <a:t>a</a:t>
            </a:r>
            <a:r>
              <a:rPr lang="en-US" dirty="0"/>
              <a:t> = 0 (or </a:t>
            </a:r>
            <a:r>
              <a:rPr lang="en-US" i="1" dirty="0"/>
              <a:t>Y</a:t>
            </a:r>
            <a:r>
              <a:rPr lang="en-US" dirty="0"/>
              <a:t> had the individual received treatment </a:t>
            </a:r>
            <a:r>
              <a:rPr lang="en-US" i="1" dirty="0"/>
              <a:t>a</a:t>
            </a:r>
            <a:r>
              <a:rPr lang="en-US" dirty="0"/>
              <a:t> = 0)</a:t>
            </a:r>
          </a:p>
          <a:p>
            <a:pPr lvl="1"/>
            <a:r>
              <a:rPr lang="en-US" dirty="0"/>
              <a:t>Outcome that would have been observed under the treatment value </a:t>
            </a:r>
            <a:r>
              <a:rPr lang="en-US" i="1" dirty="0"/>
              <a:t>a</a:t>
            </a:r>
            <a:r>
              <a:rPr lang="en-US" dirty="0"/>
              <a:t> = 0</a:t>
            </a:r>
          </a:p>
          <a:p>
            <a:r>
              <a:rPr lang="en-US" dirty="0"/>
              <a:t>Are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random variables?</a:t>
            </a:r>
          </a:p>
        </p:txBody>
      </p:sp>
    </p:spTree>
    <p:extLst>
      <p:ext uri="{BB962C8B-B14F-4D97-AF65-F5344CB8AC3E}">
        <p14:creationId xmlns:p14="http://schemas.microsoft.com/office/powerpoint/2010/main" val="336828800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4CE8B-0C39-0546-90A3-A1CC7A9A669A}"/>
              </a:ext>
            </a:extLst>
          </p:cNvPr>
          <p:cNvSpPr>
            <a:spLocks noGrp="1"/>
          </p:cNvSpPr>
          <p:nvPr>
            <p:ph type="sldNum" sz="quarter" idx="13"/>
          </p:nvPr>
        </p:nvSpPr>
        <p:spPr/>
        <p:txBody>
          <a:bodyPr/>
          <a:lstStyle/>
          <a:p>
            <a:fld id="{7BCC8D0D-EAEC-449D-9161-023DFF90F2E2}" type="slidenum">
              <a:rPr lang="en-US" smtClean="0">
                <a:solidFill>
                  <a:srgbClr val="052049"/>
                </a:solidFill>
              </a:rPr>
              <a:pPr/>
              <a:t>19</a:t>
            </a:fld>
            <a:endParaRPr lang="en-US" dirty="0">
              <a:solidFill>
                <a:srgbClr val="052049"/>
              </a:solidFill>
            </a:endParaRPr>
          </a:p>
        </p:txBody>
      </p:sp>
      <p:sp>
        <p:nvSpPr>
          <p:cNvPr id="3" name="Title 2">
            <a:extLst>
              <a:ext uri="{FF2B5EF4-FFF2-40B4-BE49-F238E27FC236}">
                <a16:creationId xmlns:a16="http://schemas.microsoft.com/office/drawing/2014/main" id="{835D9BC0-F235-D94D-9DFF-5B1E0A235D16}"/>
              </a:ext>
            </a:extLst>
          </p:cNvPr>
          <p:cNvSpPr>
            <a:spLocks noGrp="1"/>
          </p:cNvSpPr>
          <p:nvPr>
            <p:ph type="title"/>
          </p:nvPr>
        </p:nvSpPr>
        <p:spPr/>
        <p:txBody>
          <a:bodyPr/>
          <a:lstStyle/>
          <a:p>
            <a:r>
              <a:rPr lang="en-US" dirty="0"/>
              <a:t>Causal Effect for an Individual</a:t>
            </a:r>
          </a:p>
        </p:txBody>
      </p:sp>
      <p:sp>
        <p:nvSpPr>
          <p:cNvPr id="6" name="Content Placeholder 5">
            <a:extLst>
              <a:ext uri="{FF2B5EF4-FFF2-40B4-BE49-F238E27FC236}">
                <a16:creationId xmlns:a16="http://schemas.microsoft.com/office/drawing/2014/main" id="{6B88B251-59C4-5241-9B46-AEE5C8E27C44}"/>
              </a:ext>
            </a:extLst>
          </p:cNvPr>
          <p:cNvSpPr>
            <a:spLocks noGrp="1"/>
          </p:cNvSpPr>
          <p:nvPr>
            <p:ph idx="1"/>
          </p:nvPr>
        </p:nvSpPr>
        <p:spPr>
          <a:xfrm>
            <a:off x="459686" y="1496816"/>
            <a:ext cx="8137665" cy="3909393"/>
          </a:xfrm>
        </p:spPr>
        <p:txBody>
          <a:bodyPr/>
          <a:lstStyle/>
          <a:p>
            <a:r>
              <a:rPr lang="en-US" dirty="0"/>
              <a:t>Zeus:</a:t>
            </a:r>
          </a:p>
          <a:p>
            <a:pPr lvl="1"/>
            <a:r>
              <a:rPr lang="en-US" i="1" dirty="0" err="1"/>
              <a:t>Y</a:t>
            </a:r>
            <a:r>
              <a:rPr lang="en-US" i="1" baseline="30000" dirty="0" err="1"/>
              <a:t>a</a:t>
            </a:r>
            <a:r>
              <a:rPr lang="en-US" i="1" baseline="30000" dirty="0"/>
              <a:t>=1</a:t>
            </a:r>
            <a:r>
              <a:rPr lang="en-US" dirty="0"/>
              <a:t> = 1</a:t>
            </a:r>
          </a:p>
          <a:p>
            <a:pPr lvl="1"/>
            <a:r>
              <a:rPr lang="en-US" i="1" dirty="0" err="1"/>
              <a:t>Y</a:t>
            </a:r>
            <a:r>
              <a:rPr lang="en-US" i="1" baseline="30000" dirty="0" err="1"/>
              <a:t>a</a:t>
            </a:r>
            <a:r>
              <a:rPr lang="en-US" i="1" baseline="30000" dirty="0"/>
              <a:t>=0</a:t>
            </a:r>
            <a:r>
              <a:rPr lang="en-US" dirty="0"/>
              <a:t> = 0</a:t>
            </a:r>
          </a:p>
          <a:p>
            <a:pPr lvl="1"/>
            <a:r>
              <a:rPr lang="en-US" dirty="0"/>
              <a:t>Does treatment have a causal effect on Zeus’s outcome?</a:t>
            </a:r>
          </a:p>
          <a:p>
            <a:pPr lvl="1"/>
            <a:endParaRPr lang="en-US" dirty="0"/>
          </a:p>
          <a:p>
            <a:r>
              <a:rPr lang="en-US" dirty="0"/>
              <a:t>Hera:</a:t>
            </a:r>
          </a:p>
          <a:p>
            <a:pPr lvl="1"/>
            <a:r>
              <a:rPr lang="en-US" i="1" dirty="0" err="1"/>
              <a:t>Y</a:t>
            </a:r>
            <a:r>
              <a:rPr lang="en-US" i="1" baseline="30000" dirty="0" err="1"/>
              <a:t>a</a:t>
            </a:r>
            <a:r>
              <a:rPr lang="en-US" i="1" baseline="30000" dirty="0"/>
              <a:t>=1</a:t>
            </a:r>
            <a:r>
              <a:rPr lang="en-US" dirty="0"/>
              <a:t> = 0</a:t>
            </a:r>
          </a:p>
          <a:p>
            <a:pPr lvl="1"/>
            <a:r>
              <a:rPr lang="en-US" i="1" dirty="0" err="1"/>
              <a:t>Y</a:t>
            </a:r>
            <a:r>
              <a:rPr lang="en-US" i="1" baseline="30000" dirty="0" err="1"/>
              <a:t>a</a:t>
            </a:r>
            <a:r>
              <a:rPr lang="en-US" i="1" baseline="30000" dirty="0"/>
              <a:t>=0</a:t>
            </a:r>
            <a:r>
              <a:rPr lang="en-US" dirty="0"/>
              <a:t> = 0</a:t>
            </a:r>
          </a:p>
          <a:p>
            <a:pPr lvl="1"/>
            <a:r>
              <a:rPr lang="en-US" dirty="0"/>
              <a:t>Does treatment have a causal effect on Hera’s outcome?</a:t>
            </a:r>
          </a:p>
          <a:p>
            <a:pPr lvl="1"/>
            <a:endParaRPr lang="en-US" dirty="0"/>
          </a:p>
          <a:p>
            <a:r>
              <a:rPr lang="en-US" dirty="0"/>
              <a:t>Treatment </a:t>
            </a:r>
            <a:r>
              <a:rPr lang="en-US" i="1" dirty="0"/>
              <a:t>A</a:t>
            </a:r>
            <a:r>
              <a:rPr lang="en-US" dirty="0"/>
              <a:t> has a causal effect on an individual’s outcome </a:t>
            </a:r>
            <a:r>
              <a:rPr lang="en-US" i="1" dirty="0"/>
              <a:t>Y</a:t>
            </a:r>
            <a:r>
              <a:rPr lang="en-US" dirty="0"/>
              <a:t> if </a:t>
            </a:r>
            <a:r>
              <a:rPr lang="en-US" sz="2400" i="1" dirty="0" err="1"/>
              <a:t>Y</a:t>
            </a:r>
            <a:r>
              <a:rPr lang="en-US" sz="2400" i="1" baseline="30000" dirty="0" err="1"/>
              <a:t>a</a:t>
            </a:r>
            <a:r>
              <a:rPr lang="en-US" sz="2400" i="1" baseline="30000" dirty="0"/>
              <a:t>=1</a:t>
            </a:r>
            <a:r>
              <a:rPr lang="en-US" sz="2400" dirty="0"/>
              <a:t> ≠ </a:t>
            </a:r>
            <a:r>
              <a:rPr lang="en-US" sz="2400" i="1" dirty="0" err="1"/>
              <a:t>Y</a:t>
            </a:r>
            <a:r>
              <a:rPr lang="en-US" sz="2400" i="1" baseline="30000" dirty="0" err="1"/>
              <a:t>a</a:t>
            </a:r>
            <a:r>
              <a:rPr lang="en-US" sz="2400" i="1" baseline="30000" dirty="0"/>
              <a:t>=0</a:t>
            </a:r>
            <a:r>
              <a:rPr lang="en-US" sz="2400" dirty="0"/>
              <a:t> for the individual</a:t>
            </a:r>
          </a:p>
          <a:p>
            <a:endParaRPr lang="en-US" dirty="0"/>
          </a:p>
          <a:p>
            <a:endParaRPr lang="en-US" dirty="0"/>
          </a:p>
          <a:p>
            <a:pPr lvl="1"/>
            <a:endParaRPr lang="en-US" dirty="0"/>
          </a:p>
        </p:txBody>
      </p:sp>
      <p:sp>
        <p:nvSpPr>
          <p:cNvPr id="7" name="Right Brace 6">
            <a:extLst>
              <a:ext uri="{FF2B5EF4-FFF2-40B4-BE49-F238E27FC236}">
                <a16:creationId xmlns:a16="http://schemas.microsoft.com/office/drawing/2014/main" id="{66D5EBE7-4C99-2645-AE8B-3D0A7CA7D999}"/>
              </a:ext>
            </a:extLst>
          </p:cNvPr>
          <p:cNvSpPr/>
          <p:nvPr/>
        </p:nvSpPr>
        <p:spPr>
          <a:xfrm>
            <a:off x="2146300" y="1892300"/>
            <a:ext cx="177800" cy="80010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64EC280-832F-A646-BF34-FEB8CF9E491D}"/>
              </a:ext>
            </a:extLst>
          </p:cNvPr>
          <p:cNvSpPr txBox="1"/>
          <p:nvPr/>
        </p:nvSpPr>
        <p:spPr bwMode="auto">
          <a:xfrm>
            <a:off x="2413000" y="2131714"/>
            <a:ext cx="2029786" cy="307777"/>
          </a:xfrm>
          <a:prstGeom prst="rect">
            <a:avLst/>
          </a:prstGeom>
          <a:noFill/>
          <a:ln w="19050" algn="ctr">
            <a:noFill/>
            <a:miter lim="800000"/>
            <a:headEnd/>
            <a:tailEnd/>
          </a:ln>
        </p:spPr>
        <p:txBody>
          <a:bodyPr wrap="none" lIns="0" tIns="0" rIns="0" bIns="0" rtlCol="0">
            <a:spAutoFit/>
          </a:bodyPr>
          <a:lstStyle/>
          <a:p>
            <a:r>
              <a:rPr lang="en-US" sz="2000" i="1" dirty="0" err="1"/>
              <a:t>Y</a:t>
            </a:r>
            <a:r>
              <a:rPr lang="en-US" sz="2000" i="1" baseline="30000" dirty="0" err="1"/>
              <a:t>a</a:t>
            </a:r>
            <a:r>
              <a:rPr lang="en-US" sz="2000" i="1" baseline="30000" dirty="0"/>
              <a:t>=1</a:t>
            </a:r>
            <a:r>
              <a:rPr lang="en-US" sz="2000" dirty="0"/>
              <a:t> = 1 ≠ 0 = </a:t>
            </a:r>
            <a:r>
              <a:rPr lang="en-US" sz="2000" i="1" dirty="0" err="1"/>
              <a:t>Y</a:t>
            </a:r>
            <a:r>
              <a:rPr lang="en-US" sz="2000" i="1" baseline="30000" dirty="0" err="1"/>
              <a:t>a</a:t>
            </a:r>
            <a:r>
              <a:rPr lang="en-US" sz="2000" i="1" baseline="30000" dirty="0"/>
              <a:t>=0</a:t>
            </a:r>
            <a:endParaRPr lang="en-US" sz="2000" dirty="0"/>
          </a:p>
        </p:txBody>
      </p:sp>
      <p:sp>
        <p:nvSpPr>
          <p:cNvPr id="10" name="Right Brace 9">
            <a:extLst>
              <a:ext uri="{FF2B5EF4-FFF2-40B4-BE49-F238E27FC236}">
                <a16:creationId xmlns:a16="http://schemas.microsoft.com/office/drawing/2014/main" id="{77E959F8-13FF-AB41-A3F2-0FF65D6C1079}"/>
              </a:ext>
            </a:extLst>
          </p:cNvPr>
          <p:cNvSpPr/>
          <p:nvPr/>
        </p:nvSpPr>
        <p:spPr>
          <a:xfrm>
            <a:off x="2146300" y="3826509"/>
            <a:ext cx="177800" cy="80010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94E6111-14D1-8846-B914-2C97E4FAEC53}"/>
              </a:ext>
            </a:extLst>
          </p:cNvPr>
          <p:cNvSpPr txBox="1"/>
          <p:nvPr/>
        </p:nvSpPr>
        <p:spPr bwMode="auto">
          <a:xfrm>
            <a:off x="2413000" y="4065923"/>
            <a:ext cx="1604991" cy="307777"/>
          </a:xfrm>
          <a:prstGeom prst="rect">
            <a:avLst/>
          </a:prstGeom>
          <a:noFill/>
          <a:ln w="19050" algn="ctr">
            <a:noFill/>
            <a:miter lim="800000"/>
            <a:headEnd/>
            <a:tailEnd/>
          </a:ln>
        </p:spPr>
        <p:txBody>
          <a:bodyPr wrap="none" lIns="0" tIns="0" rIns="0" bIns="0" rtlCol="0">
            <a:spAutoFit/>
          </a:bodyPr>
          <a:lstStyle/>
          <a:p>
            <a:r>
              <a:rPr lang="en-US" sz="2000" i="1" dirty="0" err="1"/>
              <a:t>Y</a:t>
            </a:r>
            <a:r>
              <a:rPr lang="en-US" sz="2000" i="1" baseline="30000" dirty="0" err="1"/>
              <a:t>a</a:t>
            </a:r>
            <a:r>
              <a:rPr lang="en-US" sz="2000" i="1" baseline="30000" dirty="0"/>
              <a:t>=1</a:t>
            </a:r>
            <a:r>
              <a:rPr lang="en-US" sz="2000" dirty="0"/>
              <a:t> = 0 = </a:t>
            </a:r>
            <a:r>
              <a:rPr lang="en-US" sz="2000" i="1" dirty="0" err="1"/>
              <a:t>Y</a:t>
            </a:r>
            <a:r>
              <a:rPr lang="en-US" sz="2000" i="1" baseline="30000" dirty="0" err="1"/>
              <a:t>a</a:t>
            </a:r>
            <a:r>
              <a:rPr lang="en-US" sz="2000" i="1" baseline="30000" dirty="0"/>
              <a:t>=0</a:t>
            </a:r>
            <a:endParaRPr lang="en-US" sz="2000" dirty="0"/>
          </a:p>
        </p:txBody>
      </p:sp>
    </p:spTree>
    <p:extLst>
      <p:ext uri="{BB962C8B-B14F-4D97-AF65-F5344CB8AC3E}">
        <p14:creationId xmlns:p14="http://schemas.microsoft.com/office/powerpoint/2010/main" val="2914756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63429521"/>
      </p:ext>
    </p:extLst>
  </p:cSld>
  <p:clrMapOvr>
    <a:masterClrMapping/>
  </p:clrMapOvr>
  <p:transition advTm="18161">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DA58CE-9C85-244F-9EBA-898D053328DF}"/>
              </a:ext>
            </a:extLst>
          </p:cNvPr>
          <p:cNvSpPr>
            <a:spLocks noGrp="1"/>
          </p:cNvSpPr>
          <p:nvPr>
            <p:ph type="sldNum" sz="quarter" idx="13"/>
          </p:nvPr>
        </p:nvSpPr>
        <p:spPr/>
        <p:txBody>
          <a:bodyPr/>
          <a:lstStyle/>
          <a:p>
            <a:fld id="{7BCC8D0D-EAEC-449D-9161-023DFF90F2E2}" type="slidenum">
              <a:rPr lang="en-US" smtClean="0">
                <a:solidFill>
                  <a:srgbClr val="052049"/>
                </a:solidFill>
              </a:rPr>
              <a:pPr/>
              <a:t>20</a:t>
            </a:fld>
            <a:endParaRPr lang="en-US" dirty="0">
              <a:solidFill>
                <a:srgbClr val="052049"/>
              </a:solidFill>
            </a:endParaRPr>
          </a:p>
        </p:txBody>
      </p:sp>
      <p:sp>
        <p:nvSpPr>
          <p:cNvPr id="3" name="Title 2">
            <a:extLst>
              <a:ext uri="{FF2B5EF4-FFF2-40B4-BE49-F238E27FC236}">
                <a16:creationId xmlns:a16="http://schemas.microsoft.com/office/drawing/2014/main" id="{6F88073E-E7CD-954D-A337-965B9BD12AFA}"/>
              </a:ext>
            </a:extLst>
          </p:cNvPr>
          <p:cNvSpPr>
            <a:spLocks noGrp="1"/>
          </p:cNvSpPr>
          <p:nvPr>
            <p:ph type="title"/>
          </p:nvPr>
        </p:nvSpPr>
        <p:spPr/>
        <p:txBody>
          <a:bodyPr/>
          <a:lstStyle/>
          <a:p>
            <a:r>
              <a:rPr lang="en-US" dirty="0"/>
              <a:t>In real life…</a:t>
            </a:r>
          </a:p>
        </p:txBody>
      </p:sp>
      <p:sp>
        <p:nvSpPr>
          <p:cNvPr id="5" name="Content Placeholder 4">
            <a:extLst>
              <a:ext uri="{FF2B5EF4-FFF2-40B4-BE49-F238E27FC236}">
                <a16:creationId xmlns:a16="http://schemas.microsoft.com/office/drawing/2014/main" id="{58A28D65-EF81-5149-B709-6D20F65E00E7}"/>
              </a:ext>
            </a:extLst>
          </p:cNvPr>
          <p:cNvSpPr>
            <a:spLocks noGrp="1"/>
          </p:cNvSpPr>
          <p:nvPr>
            <p:ph idx="1"/>
          </p:nvPr>
        </p:nvSpPr>
        <p:spPr/>
        <p:txBody>
          <a:bodyPr/>
          <a:lstStyle/>
          <a:p>
            <a:r>
              <a:rPr lang="en-US" dirty="0"/>
              <a:t>…only one counterfactual outcome is typically observed for each individual</a:t>
            </a:r>
          </a:p>
          <a:p>
            <a:pPr lvl="1"/>
            <a:r>
              <a:rPr lang="en-US" dirty="0"/>
              <a:t>In particular, the one corresponding to the treatment value actually experienced by the individual</a:t>
            </a:r>
          </a:p>
          <a:p>
            <a:pPr lvl="1"/>
            <a:endParaRPr lang="en-US" dirty="0"/>
          </a:p>
          <a:p>
            <a:r>
              <a:rPr lang="en-US" dirty="0"/>
              <a:t>E.g., for Zeus:</a:t>
            </a:r>
          </a:p>
          <a:p>
            <a:pPr lvl="1"/>
            <a:r>
              <a:rPr lang="en-US" i="1" dirty="0"/>
              <a:t>A</a:t>
            </a:r>
            <a:r>
              <a:rPr lang="en-US" dirty="0"/>
              <a:t> = 1 (Zeus was treated)</a:t>
            </a:r>
          </a:p>
          <a:p>
            <a:pPr lvl="1"/>
            <a:r>
              <a:rPr lang="en-US" i="1" dirty="0" err="1"/>
              <a:t>Y</a:t>
            </a:r>
            <a:r>
              <a:rPr lang="en-US" i="1" baseline="30000" dirty="0" err="1"/>
              <a:t>a</a:t>
            </a:r>
            <a:r>
              <a:rPr lang="en-US" i="1" baseline="30000" dirty="0"/>
              <a:t>=1</a:t>
            </a:r>
            <a:r>
              <a:rPr lang="en-US" dirty="0"/>
              <a:t> = 1 is equal to his observed outcome </a:t>
            </a:r>
            <a:r>
              <a:rPr lang="en-US" i="1" dirty="0"/>
              <a:t>Y</a:t>
            </a:r>
            <a:r>
              <a:rPr lang="en-US" dirty="0"/>
              <a:t> = 1</a:t>
            </a:r>
            <a:endParaRPr lang="en-US" i="1" dirty="0"/>
          </a:p>
        </p:txBody>
      </p:sp>
    </p:spTree>
    <p:extLst>
      <p:ext uri="{BB962C8B-B14F-4D97-AF65-F5344CB8AC3E}">
        <p14:creationId xmlns:p14="http://schemas.microsoft.com/office/powerpoint/2010/main" val="2286453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#1)</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6204285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When is an Exposure Well Defined?</a:t>
            </a:r>
          </a:p>
        </p:txBody>
      </p:sp>
      <p:sp>
        <p:nvSpPr>
          <p:cNvPr id="6" name="Content Placeholder 5"/>
          <p:cNvSpPr>
            <a:spLocks noGrp="1"/>
          </p:cNvSpPr>
          <p:nvPr>
            <p:ph idx="1"/>
          </p:nvPr>
        </p:nvSpPr>
        <p:spPr>
          <a:xfrm>
            <a:off x="459686" y="1496816"/>
            <a:ext cx="8137665" cy="3909393"/>
          </a:xfrm>
        </p:spPr>
        <p:txBody>
          <a:bodyPr/>
          <a:lstStyle/>
          <a:p>
            <a:r>
              <a:rPr lang="en-US" dirty="0"/>
              <a:t>Consider the following exposures:</a:t>
            </a:r>
          </a:p>
          <a:p>
            <a:pPr marL="0" indent="0">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3" name="Table 3">
            <a:extLst>
              <a:ext uri="{FF2B5EF4-FFF2-40B4-BE49-F238E27FC236}">
                <a16:creationId xmlns:a16="http://schemas.microsoft.com/office/drawing/2014/main" id="{B282554D-ECA2-B645-832F-800C9786FC26}"/>
              </a:ext>
            </a:extLst>
          </p:cNvPr>
          <p:cNvGraphicFramePr>
            <a:graphicFrameLocks noGrp="1"/>
          </p:cNvGraphicFramePr>
          <p:nvPr>
            <p:extLst>
              <p:ext uri="{D42A27DB-BD31-4B8C-83A1-F6EECF244321}">
                <p14:modId xmlns:p14="http://schemas.microsoft.com/office/powerpoint/2010/main" val="2920608552"/>
              </p:ext>
            </p:extLst>
          </p:nvPr>
        </p:nvGraphicFramePr>
        <p:xfrm>
          <a:off x="546649" y="2336800"/>
          <a:ext cx="8137664" cy="2552700"/>
        </p:xfrm>
        <a:graphic>
          <a:graphicData uri="http://schemas.openxmlformats.org/drawingml/2006/table">
            <a:tbl>
              <a:tblPr firstRow="1" bandRow="1">
                <a:tableStyleId>{21E4AEA4-8DFA-4A89-87EB-49C32662AFE0}</a:tableStyleId>
              </a:tblPr>
              <a:tblGrid>
                <a:gridCol w="4068832">
                  <a:extLst>
                    <a:ext uri="{9D8B030D-6E8A-4147-A177-3AD203B41FA5}">
                      <a16:colId xmlns:a16="http://schemas.microsoft.com/office/drawing/2014/main" val="990016942"/>
                    </a:ext>
                  </a:extLst>
                </a:gridCol>
                <a:gridCol w="4068832">
                  <a:extLst>
                    <a:ext uri="{9D8B030D-6E8A-4147-A177-3AD203B41FA5}">
                      <a16:colId xmlns:a16="http://schemas.microsoft.com/office/drawing/2014/main" val="3231712660"/>
                    </a:ext>
                  </a:extLst>
                </a:gridCol>
              </a:tblGrid>
              <a:tr h="638175">
                <a:tc>
                  <a:txBody>
                    <a:bodyPr/>
                    <a:lstStyle/>
                    <a:p>
                      <a:pPr algn="ctr"/>
                      <a:r>
                        <a:rPr lang="en-US" dirty="0"/>
                        <a:t>A = 1</a:t>
                      </a:r>
                    </a:p>
                  </a:txBody>
                  <a:tcPr anchor="ct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dirty="0"/>
                        <a:t>A = 0</a:t>
                      </a:r>
                    </a:p>
                  </a:txBody>
                  <a:tcPr anchor="ctr"/>
                </a:tc>
                <a:extLst>
                  <a:ext uri="{0D108BD9-81ED-4DB2-BD59-A6C34878D82A}">
                    <a16:rowId xmlns:a16="http://schemas.microsoft.com/office/drawing/2014/main" val="1306167888"/>
                  </a:ext>
                </a:extLst>
              </a:tr>
              <a:tr h="638175">
                <a:tc>
                  <a:txBody>
                    <a:bodyPr/>
                    <a:lstStyle/>
                    <a:p>
                      <a:pPr algn="ctr"/>
                      <a:r>
                        <a:rPr lang="en-US" dirty="0"/>
                        <a:t>Daily use 150mg aspirin</a:t>
                      </a:r>
                    </a:p>
                  </a:txBody>
                  <a:tcPr anchor="ctr"/>
                </a:tc>
                <a:tc>
                  <a:txBody>
                    <a:bodyPr/>
                    <a:lstStyle/>
                    <a:p>
                      <a:pPr algn="ctr"/>
                      <a:r>
                        <a:rPr lang="en-US" dirty="0"/>
                        <a:t>No use of aspirin</a:t>
                      </a:r>
                    </a:p>
                  </a:txBody>
                  <a:tcPr anchor="ctr"/>
                </a:tc>
                <a:extLst>
                  <a:ext uri="{0D108BD9-81ED-4DB2-BD59-A6C34878D82A}">
                    <a16:rowId xmlns:a16="http://schemas.microsoft.com/office/drawing/2014/main" val="3660271107"/>
                  </a:ext>
                </a:extLst>
              </a:tr>
              <a:tr h="638175">
                <a:tc>
                  <a:txBody>
                    <a:bodyPr/>
                    <a:lstStyle/>
                    <a:p>
                      <a:pPr algn="ctr"/>
                      <a:r>
                        <a:rPr lang="en-US" dirty="0"/>
                        <a:t>Low salt diet</a:t>
                      </a:r>
                    </a:p>
                  </a:txBody>
                  <a:tcPr anchor="ctr"/>
                </a:tc>
                <a:tc>
                  <a:txBody>
                    <a:bodyPr/>
                    <a:lstStyle/>
                    <a:p>
                      <a:pPr algn="ctr"/>
                      <a:r>
                        <a:rPr lang="en-US" dirty="0"/>
                        <a:t>High salt diet</a:t>
                      </a:r>
                    </a:p>
                  </a:txBody>
                  <a:tcPr anchor="ctr"/>
                </a:tc>
                <a:extLst>
                  <a:ext uri="{0D108BD9-81ED-4DB2-BD59-A6C34878D82A}">
                    <a16:rowId xmlns:a16="http://schemas.microsoft.com/office/drawing/2014/main" val="3347626879"/>
                  </a:ext>
                </a:extLst>
              </a:tr>
              <a:tr h="638175">
                <a:tc>
                  <a:txBody>
                    <a:bodyPr/>
                    <a:lstStyle/>
                    <a:p>
                      <a:pPr algn="ctr"/>
                      <a:r>
                        <a:rPr lang="en-US" dirty="0"/>
                        <a:t>Serum LDL cholesterol ≥130 mg/dL</a:t>
                      </a:r>
                    </a:p>
                  </a:txBody>
                  <a:tcPr anchor="ct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dirty="0"/>
                        <a:t>Serum LDL cholesterol &lt;130 mg/dL</a:t>
                      </a:r>
                    </a:p>
                  </a:txBody>
                  <a:tcPr anchor="ctr"/>
                </a:tc>
                <a:extLst>
                  <a:ext uri="{0D108BD9-81ED-4DB2-BD59-A6C34878D82A}">
                    <a16:rowId xmlns:a16="http://schemas.microsoft.com/office/drawing/2014/main" val="3855216137"/>
                  </a:ext>
                </a:extLst>
              </a:tr>
            </a:tbl>
          </a:graphicData>
        </a:graphic>
      </p:graphicFrame>
    </p:spTree>
    <p:extLst>
      <p:ext uri="{BB962C8B-B14F-4D97-AF65-F5344CB8AC3E}">
        <p14:creationId xmlns:p14="http://schemas.microsoft.com/office/powerpoint/2010/main" val="30139554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22D7FE-F59E-2743-AC05-A1647836D341}"/>
              </a:ext>
            </a:extLst>
          </p:cNvPr>
          <p:cNvSpPr>
            <a:spLocks noGrp="1"/>
          </p:cNvSpPr>
          <p:nvPr>
            <p:ph type="sldNum" sz="quarter" idx="13"/>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
        <p:nvSpPr>
          <p:cNvPr id="3" name="Title 2">
            <a:extLst>
              <a:ext uri="{FF2B5EF4-FFF2-40B4-BE49-F238E27FC236}">
                <a16:creationId xmlns:a16="http://schemas.microsoft.com/office/drawing/2014/main" id="{C2956D0D-0CA4-3943-87DA-BAA06DE212D1}"/>
              </a:ext>
            </a:extLst>
          </p:cNvPr>
          <p:cNvSpPr>
            <a:spLocks noGrp="1"/>
          </p:cNvSpPr>
          <p:nvPr>
            <p:ph type="title"/>
          </p:nvPr>
        </p:nvSpPr>
        <p:spPr/>
        <p:txBody>
          <a:bodyPr/>
          <a:lstStyle/>
          <a:p>
            <a:r>
              <a:rPr lang="en-US" dirty="0"/>
              <a:t>Beyond the Individual</a:t>
            </a:r>
          </a:p>
        </p:txBody>
      </p:sp>
      <p:sp>
        <p:nvSpPr>
          <p:cNvPr id="5" name="Content Placeholder 4">
            <a:extLst>
              <a:ext uri="{FF2B5EF4-FFF2-40B4-BE49-F238E27FC236}">
                <a16:creationId xmlns:a16="http://schemas.microsoft.com/office/drawing/2014/main" id="{C2213843-BE40-2548-BD8C-93FD1519F68B}"/>
              </a:ext>
            </a:extLst>
          </p:cNvPr>
          <p:cNvSpPr>
            <a:spLocks noGrp="1"/>
          </p:cNvSpPr>
          <p:nvPr>
            <p:ph idx="1"/>
          </p:nvPr>
        </p:nvSpPr>
        <p:spPr/>
        <p:txBody>
          <a:bodyPr/>
          <a:lstStyle/>
          <a:p>
            <a:r>
              <a:rPr lang="en-US" dirty="0"/>
              <a:t>Individual causal effects cannot typically be identified due to missing data</a:t>
            </a:r>
          </a:p>
          <a:p>
            <a:pPr lvl="1"/>
            <a:r>
              <a:rPr lang="en-US" dirty="0"/>
              <a:t>We only know one counterfactual outcome for each subject</a:t>
            </a:r>
          </a:p>
          <a:p>
            <a:r>
              <a:rPr lang="en-US" dirty="0"/>
              <a:t>So we turn to populations of individuals…</a:t>
            </a:r>
          </a:p>
          <a:p>
            <a:pPr lvl="1"/>
            <a:endParaRPr lang="en-US" dirty="0"/>
          </a:p>
        </p:txBody>
      </p:sp>
    </p:spTree>
    <p:extLst>
      <p:ext uri="{BB962C8B-B14F-4D97-AF65-F5344CB8AC3E}">
        <p14:creationId xmlns:p14="http://schemas.microsoft.com/office/powerpoint/2010/main" val="34654969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55207" y="30723"/>
            <a:ext cx="5749822" cy="5895260"/>
            <a:chOff x="37707" y="30723"/>
            <a:chExt cx="5749822" cy="5895260"/>
          </a:xfrm>
        </p:grpSpPr>
        <p:pic>
          <p:nvPicPr>
            <p:cNvPr id="2"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8"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18"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b="1" dirty="0" err="1">
                    <a:solidFill>
                      <a:schemeClr val="bg2">
                        <a:lumMod val="50000"/>
                      </a:schemeClr>
                    </a:solidFill>
                    <a:latin typeface="Germania One"/>
                    <a:ea typeface="Germania One"/>
                    <a:cs typeface="Germania One"/>
                    <a:sym typeface="Germania One"/>
                  </a:rPr>
                  <a:t>Cyclope</a:t>
                </a:r>
                <a:endParaRPr lang="en" sz="1867" b="1" dirty="0">
                  <a:solidFill>
                    <a:schemeClr val="bg2">
                      <a:lumMod val="50000"/>
                    </a:schemeClr>
                  </a:solidFill>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28"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10" name="TextBox 9"/>
          <p:cNvSpPr txBox="1"/>
          <p:nvPr/>
        </p:nvSpPr>
        <p:spPr bwMode="auto">
          <a:xfrm>
            <a:off x="6338771" y="1813361"/>
            <a:ext cx="2460858" cy="1723549"/>
          </a:xfrm>
          <a:prstGeom prst="rect">
            <a:avLst/>
          </a:prstGeom>
          <a:noFill/>
          <a:ln w="19050" algn="ctr">
            <a:noFill/>
            <a:miter lim="800000"/>
            <a:headEnd/>
            <a:tailEnd/>
          </a:ln>
        </p:spPr>
        <p:txBody>
          <a:bodyPr wrap="square" lIns="0" tIns="0" rIns="0" bIns="0" rtlCol="0">
            <a:spAutoFit/>
          </a:bodyPr>
          <a:lstStyle/>
          <a:p>
            <a:r>
              <a:rPr lang="en-US" sz="2800" dirty="0"/>
              <a:t>Zeus &amp; his extended family!</a:t>
            </a:r>
          </a:p>
          <a:p>
            <a:r>
              <a:rPr lang="en-US" sz="2800" dirty="0"/>
              <a:t>N = 20</a:t>
            </a:r>
          </a:p>
        </p:txBody>
      </p:sp>
      <mc:AlternateContent xmlns:mc="http://schemas.openxmlformats.org/markup-compatibility/2006" xmlns:p14="http://schemas.microsoft.com/office/powerpoint/2010/main" xmlns:iact="http://schemas.microsoft.com/office/powerpoint/2014/inkAction">
        <mc:Choice Requires="p14 iact">
          <p:contentPart p14:bwMode="auto" r:id="rId24">
            <p14:nvContentPartPr>
              <p14:cNvPr id="34" name="Ink 33"/>
              <p14:cNvContentPartPr/>
              <p14:nvPr>
                <p:custDataLst>
                  <p:tags r:id="rId1"/>
                </p:custDataLst>
                <p:extLst>
                  <p:ext uri="{42D2F446-02D8-4167-A562-619A0277C38B}">
                    <p15:isNarration xmlns:p15="http://schemas.microsoft.com/office/powerpoint/2012/main" val="1"/>
                  </p:ext>
                </p:extLst>
              </p14:nvPr>
            </p14:nvContentPartPr>
            <p14:xfrm>
              <a:off x="4382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25"/>
              <a:stretch>
                <a:fillRect/>
              </a:stretch>
            </p:blipFill>
            <p:spPr>
              <a:xfrm>
                <a:off x="429644" y="1512014"/>
                <a:ext cx="1083703" cy="130752"/>
              </a:xfrm>
              <a:prstGeom prst="rect">
                <a:avLst/>
              </a:prstGeom>
            </p:spPr>
          </p:pic>
        </mc:Fallback>
      </mc:AlternateContent>
    </p:spTree>
    <p:extLst>
      <p:ext uri="{BB962C8B-B14F-4D97-AF65-F5344CB8AC3E}">
        <p14:creationId xmlns:p14="http://schemas.microsoft.com/office/powerpoint/2010/main" val="3008063160"/>
      </p:ext>
    </p:extLst>
  </p:cSld>
  <p:clrMapOvr>
    <a:masterClrMapping/>
  </p:clrMapOvr>
  <p:transition advTm="21937">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25</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477326" y="729581"/>
            <a:ext cx="3638217" cy="3170239"/>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4255417"/>
            <a:ext cx="5252595" cy="738664"/>
          </a:xfrm>
          <a:prstGeom prst="rect">
            <a:avLst/>
          </a:prstGeom>
          <a:noFill/>
          <a:ln w="19050" algn="ctr">
            <a:noFill/>
            <a:miter lim="800000"/>
            <a:headEnd/>
            <a:tailEnd/>
          </a:ln>
        </p:spPr>
        <p:txBody>
          <a:bodyPr wrap="square" lIns="0" tIns="0" rIns="0" bIns="0" rtlCol="0">
            <a:spAutoFit/>
          </a:bodyPr>
          <a:lstStyle/>
          <a:p>
            <a:r>
              <a:rPr lang="en-US" sz="2400" dirty="0"/>
              <a:t>Probability of death under a=1 = 10/20</a:t>
            </a:r>
          </a:p>
          <a:p>
            <a:r>
              <a:rPr lang="en-US" sz="2400" dirty="0"/>
              <a:t>Probability of death under a=0 = 10/20</a:t>
            </a:r>
          </a:p>
        </p:txBody>
      </p:sp>
      <p:sp>
        <p:nvSpPr>
          <p:cNvPr id="67" name="TextBox 66"/>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1810338801"/>
      </p:ext>
    </p:extLst>
  </p:cSld>
  <p:clrMapOvr>
    <a:masterClrMapping/>
  </p:clrMapOvr>
  <p:transition advTm="919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26</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66" name="TextBox 65"/>
          <p:cNvSpPr txBox="1"/>
          <p:nvPr/>
        </p:nvSpPr>
        <p:spPr bwMode="auto">
          <a:xfrm>
            <a:off x="477326" y="4163766"/>
            <a:ext cx="5441560" cy="1846659"/>
          </a:xfrm>
          <a:prstGeom prst="rect">
            <a:avLst/>
          </a:prstGeom>
          <a:noFill/>
          <a:ln w="19050" algn="ctr">
            <a:noFill/>
            <a:miter lim="800000"/>
            <a:headEnd/>
            <a:tailEnd/>
          </a:ln>
        </p:spPr>
        <p:txBody>
          <a:bodyPr wrap="square" lIns="0" tIns="0" rIns="0" bIns="0" rtlCol="0">
            <a:spAutoFit/>
          </a:bodyPr>
          <a:lstStyle/>
          <a:p>
            <a:r>
              <a:rPr lang="en-US" sz="2000" dirty="0"/>
              <a:t>Probability of death when a=1 is 10/20: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a:t>
            </a:r>
          </a:p>
          <a:p>
            <a:r>
              <a:rPr lang="en-US" sz="2000" dirty="0"/>
              <a:t>Probability of death when a=0 is 10/20: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 = .5</a:t>
            </a:r>
          </a:p>
          <a:p>
            <a:r>
              <a:rPr lang="en-US" sz="2000" b="1" i="1" dirty="0">
                <a:solidFill>
                  <a:schemeClr val="accent6"/>
                </a:solidFill>
              </a:rPr>
              <a:t>We infer that on average, in this population, </a:t>
            </a:r>
            <a:r>
              <a:rPr lang="en-US" sz="2000" b="1" i="1" u="sng" dirty="0">
                <a:solidFill>
                  <a:schemeClr val="accent6"/>
                </a:solidFill>
              </a:rPr>
              <a:t>heart transplant does </a:t>
            </a:r>
            <a:r>
              <a:rPr lang="en-US" sz="2000" b="1" u="sng" dirty="0">
                <a:solidFill>
                  <a:schemeClr val="accent6"/>
                </a:solidFill>
              </a:rPr>
              <a:t>not</a:t>
            </a:r>
            <a:r>
              <a:rPr lang="en-US" sz="2000" b="1" i="1" u="sng" dirty="0">
                <a:solidFill>
                  <a:schemeClr val="accent6"/>
                </a:solidFill>
              </a:rPr>
              <a:t> cause death</a:t>
            </a:r>
          </a:p>
        </p:txBody>
      </p:sp>
      <p:pic>
        <p:nvPicPr>
          <p:cNvPr id="67" name="Content Placeholder 5">
            <a:extLst>
              <a:ext uri="{FF2B5EF4-FFF2-40B4-BE49-F238E27FC236}">
                <a16:creationId xmlns:a16="http://schemas.microsoft.com/office/drawing/2014/main" id="{402E13CF-9AA9-AA4F-952D-C02633463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a:prstGeom prst="rect">
            <a:avLst/>
          </a:prstGeom>
        </p:spPr>
      </p:pic>
      <p:grpSp>
        <p:nvGrpSpPr>
          <p:cNvPr id="69" name="Group 68">
            <a:extLst>
              <a:ext uri="{FF2B5EF4-FFF2-40B4-BE49-F238E27FC236}">
                <a16:creationId xmlns:a16="http://schemas.microsoft.com/office/drawing/2014/main" id="{711F53A5-01B6-1840-AB28-A4901FB9026F}"/>
              </a:ext>
            </a:extLst>
          </p:cNvPr>
          <p:cNvGrpSpPr/>
          <p:nvPr/>
        </p:nvGrpSpPr>
        <p:grpSpPr>
          <a:xfrm>
            <a:off x="477326" y="729581"/>
            <a:ext cx="3638217" cy="3170239"/>
            <a:chOff x="37707" y="30723"/>
            <a:chExt cx="5749822" cy="5895260"/>
          </a:xfrm>
        </p:grpSpPr>
        <p:pic>
          <p:nvPicPr>
            <p:cNvPr id="70" name="Shape 87">
              <a:extLst>
                <a:ext uri="{FF2B5EF4-FFF2-40B4-BE49-F238E27FC236}">
                  <a16:creationId xmlns:a16="http://schemas.microsoft.com/office/drawing/2014/main" id="{1C185A81-9215-4745-ADA7-3356EA592E20}"/>
                </a:ext>
              </a:extLst>
            </p:cNvPr>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71" name="Shape 94">
              <a:extLst>
                <a:ext uri="{FF2B5EF4-FFF2-40B4-BE49-F238E27FC236}">
                  <a16:creationId xmlns:a16="http://schemas.microsoft.com/office/drawing/2014/main" id="{ACCA5522-A67E-3A43-8BCC-D31F1C77D3B6}"/>
                </a:ext>
              </a:extLst>
            </p:cNvPr>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2" name="Shape 101">
              <a:extLst>
                <a:ext uri="{FF2B5EF4-FFF2-40B4-BE49-F238E27FC236}">
                  <a16:creationId xmlns:a16="http://schemas.microsoft.com/office/drawing/2014/main" id="{8B62C24C-38C9-4841-AC6F-C5EA746FC602}"/>
                </a:ext>
              </a:extLst>
            </p:cNvPr>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3" name="Group 72">
              <a:extLst>
                <a:ext uri="{FF2B5EF4-FFF2-40B4-BE49-F238E27FC236}">
                  <a16:creationId xmlns:a16="http://schemas.microsoft.com/office/drawing/2014/main" id="{5E80D35D-CEA4-1B46-B1DF-76710DEEF4F0}"/>
                </a:ext>
              </a:extLst>
            </p:cNvPr>
            <p:cNvGrpSpPr/>
            <p:nvPr/>
          </p:nvGrpSpPr>
          <p:grpSpPr>
            <a:xfrm>
              <a:off x="4339743" y="30723"/>
              <a:ext cx="1152949" cy="1449541"/>
              <a:chOff x="600891" y="1560036"/>
              <a:chExt cx="2133600" cy="2668615"/>
            </a:xfrm>
          </p:grpSpPr>
          <p:pic>
            <p:nvPicPr>
              <p:cNvPr id="96" name="Shape 108">
                <a:extLst>
                  <a:ext uri="{FF2B5EF4-FFF2-40B4-BE49-F238E27FC236}">
                    <a16:creationId xmlns:a16="http://schemas.microsoft.com/office/drawing/2014/main" id="{73A7273F-0C04-8342-833A-10CA88A993FF}"/>
                  </a:ext>
                </a:extLst>
              </p:cNvPr>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7" name="Shape 106">
                <a:extLst>
                  <a:ext uri="{FF2B5EF4-FFF2-40B4-BE49-F238E27FC236}">
                    <a16:creationId xmlns:a16="http://schemas.microsoft.com/office/drawing/2014/main" id="{AC7D904D-BE92-E04E-9A77-114E1DF6670F}"/>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4" name="Shape 115">
              <a:extLst>
                <a:ext uri="{FF2B5EF4-FFF2-40B4-BE49-F238E27FC236}">
                  <a16:creationId xmlns:a16="http://schemas.microsoft.com/office/drawing/2014/main" id="{BE45FF3C-F688-7E44-B073-D949D46AB7D5}"/>
                </a:ext>
              </a:extLst>
            </p:cNvPr>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5" name="Shape 122">
              <a:extLst>
                <a:ext uri="{FF2B5EF4-FFF2-40B4-BE49-F238E27FC236}">
                  <a16:creationId xmlns:a16="http://schemas.microsoft.com/office/drawing/2014/main" id="{61B5D92B-602B-5541-90C7-2AE78680482D}"/>
                </a:ext>
              </a:extLst>
            </p:cNvPr>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6" name="Shape 136">
              <a:extLst>
                <a:ext uri="{FF2B5EF4-FFF2-40B4-BE49-F238E27FC236}">
                  <a16:creationId xmlns:a16="http://schemas.microsoft.com/office/drawing/2014/main" id="{6E7404EF-7755-5841-85E3-BBA3A3162685}"/>
                </a:ext>
              </a:extLst>
            </p:cNvPr>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7" name="Shape 129">
              <a:extLst>
                <a:ext uri="{FF2B5EF4-FFF2-40B4-BE49-F238E27FC236}">
                  <a16:creationId xmlns:a16="http://schemas.microsoft.com/office/drawing/2014/main" id="{6EFC69D1-2F54-E642-B3D4-FE5D83A8CE5C}"/>
                </a:ext>
              </a:extLst>
            </p:cNvPr>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8" name="Shape 143">
              <a:extLst>
                <a:ext uri="{FF2B5EF4-FFF2-40B4-BE49-F238E27FC236}">
                  <a16:creationId xmlns:a16="http://schemas.microsoft.com/office/drawing/2014/main" id="{1D6FB050-B097-6C4A-A8B9-C6999120E240}"/>
                </a:ext>
              </a:extLst>
            </p:cNvPr>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9" name="Shape 150">
              <a:extLst>
                <a:ext uri="{FF2B5EF4-FFF2-40B4-BE49-F238E27FC236}">
                  <a16:creationId xmlns:a16="http://schemas.microsoft.com/office/drawing/2014/main" id="{745C3168-BB5B-FC43-BE3A-1BAB894119A9}"/>
                </a:ext>
              </a:extLst>
            </p:cNvPr>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80" name="Group 79">
              <a:extLst>
                <a:ext uri="{FF2B5EF4-FFF2-40B4-BE49-F238E27FC236}">
                  <a16:creationId xmlns:a16="http://schemas.microsoft.com/office/drawing/2014/main" id="{CDAEF82C-8A61-BD48-8101-BDC088BAF5B4}"/>
                </a:ext>
              </a:extLst>
            </p:cNvPr>
            <p:cNvGrpSpPr/>
            <p:nvPr/>
          </p:nvGrpSpPr>
          <p:grpSpPr>
            <a:xfrm>
              <a:off x="3205654" y="1888285"/>
              <a:ext cx="981745" cy="1203947"/>
              <a:chOff x="233767" y="1581600"/>
              <a:chExt cx="1764506" cy="2471738"/>
            </a:xfrm>
          </p:grpSpPr>
          <p:pic>
            <p:nvPicPr>
              <p:cNvPr id="94" name="Shape 157">
                <a:extLst>
                  <a:ext uri="{FF2B5EF4-FFF2-40B4-BE49-F238E27FC236}">
                    <a16:creationId xmlns:a16="http://schemas.microsoft.com/office/drawing/2014/main" id="{C0A59012-BA19-214A-8CAA-E0BBF6B1F7F8}"/>
                  </a:ext>
                </a:extLst>
              </p:cNvPr>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5" name="Shape 155">
                <a:extLst>
                  <a:ext uri="{FF2B5EF4-FFF2-40B4-BE49-F238E27FC236}">
                    <a16:creationId xmlns:a16="http://schemas.microsoft.com/office/drawing/2014/main" id="{5F42C8ED-2978-5B40-9F34-B1CFDF0ACCD4}"/>
                  </a:ext>
                </a:extLst>
              </p:cNvPr>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81" name="Shape 165">
              <a:extLst>
                <a:ext uri="{FF2B5EF4-FFF2-40B4-BE49-F238E27FC236}">
                  <a16:creationId xmlns:a16="http://schemas.microsoft.com/office/drawing/2014/main" id="{084FAA52-9BB6-634F-9867-02A753800755}"/>
                </a:ext>
              </a:extLst>
            </p:cNvPr>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2" name="Shape 172">
              <a:extLst>
                <a:ext uri="{FF2B5EF4-FFF2-40B4-BE49-F238E27FC236}">
                  <a16:creationId xmlns:a16="http://schemas.microsoft.com/office/drawing/2014/main" id="{60119A55-0143-7143-B445-B11B23940935}"/>
                </a:ext>
              </a:extLst>
            </p:cNvPr>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3" name="Shape 179">
              <a:extLst>
                <a:ext uri="{FF2B5EF4-FFF2-40B4-BE49-F238E27FC236}">
                  <a16:creationId xmlns:a16="http://schemas.microsoft.com/office/drawing/2014/main" id="{3D16A919-8058-B14F-BBEC-FD1D74696D7E}"/>
                </a:ext>
              </a:extLst>
            </p:cNvPr>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4" name="Shape 186">
              <a:extLst>
                <a:ext uri="{FF2B5EF4-FFF2-40B4-BE49-F238E27FC236}">
                  <a16:creationId xmlns:a16="http://schemas.microsoft.com/office/drawing/2014/main" id="{19467C00-08AC-CD46-AFC0-7FCDCD1DD950}"/>
                </a:ext>
              </a:extLst>
            </p:cNvPr>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5" name="Group 84">
              <a:extLst>
                <a:ext uri="{FF2B5EF4-FFF2-40B4-BE49-F238E27FC236}">
                  <a16:creationId xmlns:a16="http://schemas.microsoft.com/office/drawing/2014/main" id="{5AA41B2B-F621-B846-AFF1-FE9D79FFFFC5}"/>
                </a:ext>
              </a:extLst>
            </p:cNvPr>
            <p:cNvGrpSpPr/>
            <p:nvPr/>
          </p:nvGrpSpPr>
          <p:grpSpPr>
            <a:xfrm>
              <a:off x="268464" y="3092232"/>
              <a:ext cx="1024971" cy="1382597"/>
              <a:chOff x="669977" y="2139885"/>
              <a:chExt cx="1639590" cy="2076660"/>
            </a:xfrm>
          </p:grpSpPr>
          <p:pic>
            <p:nvPicPr>
              <p:cNvPr id="92" name="Shape 193">
                <a:extLst>
                  <a:ext uri="{FF2B5EF4-FFF2-40B4-BE49-F238E27FC236}">
                    <a16:creationId xmlns:a16="http://schemas.microsoft.com/office/drawing/2014/main" id="{6FB1704F-93F2-0747-B159-59B13C1D5FF4}"/>
                  </a:ext>
                </a:extLst>
              </p:cNvPr>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3" name="Shape 191">
                <a:extLst>
                  <a:ext uri="{FF2B5EF4-FFF2-40B4-BE49-F238E27FC236}">
                    <a16:creationId xmlns:a16="http://schemas.microsoft.com/office/drawing/2014/main" id="{0793F868-4041-894F-8A5B-6A774BADCF22}"/>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6" name="Group 85">
              <a:extLst>
                <a:ext uri="{FF2B5EF4-FFF2-40B4-BE49-F238E27FC236}">
                  <a16:creationId xmlns:a16="http://schemas.microsoft.com/office/drawing/2014/main" id="{8EE53728-E668-AF4C-91D5-A1461A79080E}"/>
                </a:ext>
              </a:extLst>
            </p:cNvPr>
            <p:cNvGrpSpPr/>
            <p:nvPr/>
          </p:nvGrpSpPr>
          <p:grpSpPr>
            <a:xfrm>
              <a:off x="1342131" y="3205775"/>
              <a:ext cx="1112988" cy="1213092"/>
              <a:chOff x="835744" y="1565344"/>
              <a:chExt cx="1896771" cy="2403341"/>
            </a:xfrm>
          </p:grpSpPr>
          <p:pic>
            <p:nvPicPr>
              <p:cNvPr id="90" name="Shape 200">
                <a:extLst>
                  <a:ext uri="{FF2B5EF4-FFF2-40B4-BE49-F238E27FC236}">
                    <a16:creationId xmlns:a16="http://schemas.microsoft.com/office/drawing/2014/main" id="{04AC433B-1013-B04E-A16F-BD5C3B569EE7}"/>
                  </a:ext>
                </a:extLst>
              </p:cNvPr>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91" name="Shape 198">
                <a:extLst>
                  <a:ext uri="{FF2B5EF4-FFF2-40B4-BE49-F238E27FC236}">
                    <a16:creationId xmlns:a16="http://schemas.microsoft.com/office/drawing/2014/main" id="{A70C3EE3-0B28-F64E-A434-9C45AC6B167B}"/>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7" name="Shape 207">
              <a:extLst>
                <a:ext uri="{FF2B5EF4-FFF2-40B4-BE49-F238E27FC236}">
                  <a16:creationId xmlns:a16="http://schemas.microsoft.com/office/drawing/2014/main" id="{2AAA4DA5-4B84-964F-BABE-363518A82C54}"/>
                </a:ext>
              </a:extLst>
            </p:cNvPr>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8" name="Shape 221">
              <a:extLst>
                <a:ext uri="{FF2B5EF4-FFF2-40B4-BE49-F238E27FC236}">
                  <a16:creationId xmlns:a16="http://schemas.microsoft.com/office/drawing/2014/main" id="{0345282C-2D72-2540-899D-2092F8E34EEF}"/>
                </a:ext>
              </a:extLst>
            </p:cNvPr>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9" name="Shape 214">
              <a:extLst>
                <a:ext uri="{FF2B5EF4-FFF2-40B4-BE49-F238E27FC236}">
                  <a16:creationId xmlns:a16="http://schemas.microsoft.com/office/drawing/2014/main" id="{57F3F383-AAB9-2942-B629-EFA7B257C09F}"/>
                </a:ext>
              </a:extLst>
            </p:cNvPr>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98" name="TextBox 97">
            <a:extLst>
              <a:ext uri="{FF2B5EF4-FFF2-40B4-BE49-F238E27FC236}">
                <a16:creationId xmlns:a16="http://schemas.microsoft.com/office/drawing/2014/main" id="{42420F04-BDB7-FE4E-93B7-F1F2BA9201CD}"/>
              </a:ext>
            </a:extLst>
          </p:cNvPr>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234880917"/>
      </p:ext>
    </p:extLst>
  </p:cSld>
  <p:clrMapOvr>
    <a:masterClrMapping/>
  </p:clrMapOvr>
  <p:transition advTm="4143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27</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66" name="TextBox 65"/>
          <p:cNvSpPr txBox="1"/>
          <p:nvPr/>
        </p:nvSpPr>
        <p:spPr bwMode="auto">
          <a:xfrm>
            <a:off x="633364" y="4056829"/>
            <a:ext cx="5285522" cy="2154436"/>
          </a:xfrm>
          <a:prstGeom prst="rect">
            <a:avLst/>
          </a:prstGeom>
          <a:noFill/>
          <a:ln w="19050" algn="ctr">
            <a:noFill/>
            <a:miter lim="800000"/>
            <a:headEnd/>
            <a:tailEnd/>
          </a:ln>
        </p:spPr>
        <p:txBody>
          <a:bodyPr wrap="square" lIns="0" tIns="0" rIns="0" bIns="0" rtlCol="0">
            <a:spAutoFit/>
          </a:bodyPr>
          <a:lstStyle/>
          <a:p>
            <a:r>
              <a:rPr lang="en-US" sz="2000" dirty="0"/>
              <a:t>We infer that there is an average causal effect if: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a:t>
            </a:r>
            <a:r>
              <a:rPr lang="en-US" altLang="en-US" sz="2000" b="1" dirty="0"/>
              <a:t>≠</a:t>
            </a:r>
            <a:r>
              <a:rPr lang="en-US" altLang="en-US" sz="2000" dirty="0"/>
              <a:t>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endParaRPr lang="en-US" sz="2000" dirty="0"/>
          </a:p>
          <a:p>
            <a:r>
              <a:rPr lang="en-US" sz="2000" dirty="0"/>
              <a:t>There is an average causal effect if the probabilities of the counterfactual outcomes are different.</a:t>
            </a:r>
          </a:p>
        </p:txBody>
      </p:sp>
      <p:pic>
        <p:nvPicPr>
          <p:cNvPr id="67" name="Content Placeholder 5">
            <a:extLst>
              <a:ext uri="{FF2B5EF4-FFF2-40B4-BE49-F238E27FC236}">
                <a16:creationId xmlns:a16="http://schemas.microsoft.com/office/drawing/2014/main" id="{45A73D23-CF4B-C34F-9660-3563EC8896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p:spPr>
      </p:pic>
      <p:grpSp>
        <p:nvGrpSpPr>
          <p:cNvPr id="69" name="Group 68">
            <a:extLst>
              <a:ext uri="{FF2B5EF4-FFF2-40B4-BE49-F238E27FC236}">
                <a16:creationId xmlns:a16="http://schemas.microsoft.com/office/drawing/2014/main" id="{2E84FA26-9A3E-8546-950E-20BFBDDF8878}"/>
              </a:ext>
            </a:extLst>
          </p:cNvPr>
          <p:cNvGrpSpPr/>
          <p:nvPr/>
        </p:nvGrpSpPr>
        <p:grpSpPr>
          <a:xfrm>
            <a:off x="477326" y="729581"/>
            <a:ext cx="3638217" cy="3170239"/>
            <a:chOff x="37707" y="30723"/>
            <a:chExt cx="5749822" cy="5895260"/>
          </a:xfrm>
        </p:grpSpPr>
        <p:pic>
          <p:nvPicPr>
            <p:cNvPr id="70" name="Shape 87">
              <a:extLst>
                <a:ext uri="{FF2B5EF4-FFF2-40B4-BE49-F238E27FC236}">
                  <a16:creationId xmlns:a16="http://schemas.microsoft.com/office/drawing/2014/main" id="{375DE14A-7958-924C-9855-2B1476A90D20}"/>
                </a:ext>
              </a:extLst>
            </p:cNvPr>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71" name="Shape 94">
              <a:extLst>
                <a:ext uri="{FF2B5EF4-FFF2-40B4-BE49-F238E27FC236}">
                  <a16:creationId xmlns:a16="http://schemas.microsoft.com/office/drawing/2014/main" id="{565F5D96-4644-B641-9C6C-3BF04C5F4E0D}"/>
                </a:ext>
              </a:extLst>
            </p:cNvPr>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2" name="Shape 101">
              <a:extLst>
                <a:ext uri="{FF2B5EF4-FFF2-40B4-BE49-F238E27FC236}">
                  <a16:creationId xmlns:a16="http://schemas.microsoft.com/office/drawing/2014/main" id="{4613F910-2D23-EE4C-8666-70FE09FA1849}"/>
                </a:ext>
              </a:extLst>
            </p:cNvPr>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3" name="Group 72">
              <a:extLst>
                <a:ext uri="{FF2B5EF4-FFF2-40B4-BE49-F238E27FC236}">
                  <a16:creationId xmlns:a16="http://schemas.microsoft.com/office/drawing/2014/main" id="{98DFB34E-9433-414F-B5F8-CA9CB26DB193}"/>
                </a:ext>
              </a:extLst>
            </p:cNvPr>
            <p:cNvGrpSpPr/>
            <p:nvPr/>
          </p:nvGrpSpPr>
          <p:grpSpPr>
            <a:xfrm>
              <a:off x="4339743" y="30723"/>
              <a:ext cx="1152949" cy="1449541"/>
              <a:chOff x="600891" y="1560036"/>
              <a:chExt cx="2133600" cy="2668615"/>
            </a:xfrm>
          </p:grpSpPr>
          <p:pic>
            <p:nvPicPr>
              <p:cNvPr id="96" name="Shape 108">
                <a:extLst>
                  <a:ext uri="{FF2B5EF4-FFF2-40B4-BE49-F238E27FC236}">
                    <a16:creationId xmlns:a16="http://schemas.microsoft.com/office/drawing/2014/main" id="{85F91B92-97C1-5A47-A516-4327B00A0F92}"/>
                  </a:ext>
                </a:extLst>
              </p:cNvPr>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7" name="Shape 106">
                <a:extLst>
                  <a:ext uri="{FF2B5EF4-FFF2-40B4-BE49-F238E27FC236}">
                    <a16:creationId xmlns:a16="http://schemas.microsoft.com/office/drawing/2014/main" id="{ABF99691-B034-9742-B2C8-285E292829BE}"/>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4" name="Shape 115">
              <a:extLst>
                <a:ext uri="{FF2B5EF4-FFF2-40B4-BE49-F238E27FC236}">
                  <a16:creationId xmlns:a16="http://schemas.microsoft.com/office/drawing/2014/main" id="{48398ED1-4E5F-334A-97CE-0DB0AB273519}"/>
                </a:ext>
              </a:extLst>
            </p:cNvPr>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5" name="Shape 122">
              <a:extLst>
                <a:ext uri="{FF2B5EF4-FFF2-40B4-BE49-F238E27FC236}">
                  <a16:creationId xmlns:a16="http://schemas.microsoft.com/office/drawing/2014/main" id="{88AF4663-77FA-F544-BBD2-E01405763EED}"/>
                </a:ext>
              </a:extLst>
            </p:cNvPr>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6" name="Shape 136">
              <a:extLst>
                <a:ext uri="{FF2B5EF4-FFF2-40B4-BE49-F238E27FC236}">
                  <a16:creationId xmlns:a16="http://schemas.microsoft.com/office/drawing/2014/main" id="{E236D513-2470-0140-BE5B-4C2395A490AB}"/>
                </a:ext>
              </a:extLst>
            </p:cNvPr>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7" name="Shape 129">
              <a:extLst>
                <a:ext uri="{FF2B5EF4-FFF2-40B4-BE49-F238E27FC236}">
                  <a16:creationId xmlns:a16="http://schemas.microsoft.com/office/drawing/2014/main" id="{2EFCAA88-7971-8344-90B1-DBDD2FC6F32F}"/>
                </a:ext>
              </a:extLst>
            </p:cNvPr>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8" name="Shape 143">
              <a:extLst>
                <a:ext uri="{FF2B5EF4-FFF2-40B4-BE49-F238E27FC236}">
                  <a16:creationId xmlns:a16="http://schemas.microsoft.com/office/drawing/2014/main" id="{32374DA8-AE5F-A94B-91C9-C4E47F52EEBE}"/>
                </a:ext>
              </a:extLst>
            </p:cNvPr>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9" name="Shape 150">
              <a:extLst>
                <a:ext uri="{FF2B5EF4-FFF2-40B4-BE49-F238E27FC236}">
                  <a16:creationId xmlns:a16="http://schemas.microsoft.com/office/drawing/2014/main" id="{751ABCCE-4848-E144-B49E-17CF13933C65}"/>
                </a:ext>
              </a:extLst>
            </p:cNvPr>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80" name="Group 79">
              <a:extLst>
                <a:ext uri="{FF2B5EF4-FFF2-40B4-BE49-F238E27FC236}">
                  <a16:creationId xmlns:a16="http://schemas.microsoft.com/office/drawing/2014/main" id="{D3BBCF4F-5F13-2B40-A19A-075A7348FF97}"/>
                </a:ext>
              </a:extLst>
            </p:cNvPr>
            <p:cNvGrpSpPr/>
            <p:nvPr/>
          </p:nvGrpSpPr>
          <p:grpSpPr>
            <a:xfrm>
              <a:off x="3205654" y="1888285"/>
              <a:ext cx="981745" cy="1203947"/>
              <a:chOff x="233767" y="1581600"/>
              <a:chExt cx="1764506" cy="2471738"/>
            </a:xfrm>
          </p:grpSpPr>
          <p:pic>
            <p:nvPicPr>
              <p:cNvPr id="94" name="Shape 157">
                <a:extLst>
                  <a:ext uri="{FF2B5EF4-FFF2-40B4-BE49-F238E27FC236}">
                    <a16:creationId xmlns:a16="http://schemas.microsoft.com/office/drawing/2014/main" id="{FC07282F-E84B-ED43-9B20-6A56A2F7FCDC}"/>
                  </a:ext>
                </a:extLst>
              </p:cNvPr>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5" name="Shape 155">
                <a:extLst>
                  <a:ext uri="{FF2B5EF4-FFF2-40B4-BE49-F238E27FC236}">
                    <a16:creationId xmlns:a16="http://schemas.microsoft.com/office/drawing/2014/main" id="{E9350FA5-0782-1448-BC90-541588D893A5}"/>
                  </a:ext>
                </a:extLst>
              </p:cNvPr>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81" name="Shape 165">
              <a:extLst>
                <a:ext uri="{FF2B5EF4-FFF2-40B4-BE49-F238E27FC236}">
                  <a16:creationId xmlns:a16="http://schemas.microsoft.com/office/drawing/2014/main" id="{0E110D79-9179-1A4B-817C-E5FAA2CA6EF3}"/>
                </a:ext>
              </a:extLst>
            </p:cNvPr>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2" name="Shape 172">
              <a:extLst>
                <a:ext uri="{FF2B5EF4-FFF2-40B4-BE49-F238E27FC236}">
                  <a16:creationId xmlns:a16="http://schemas.microsoft.com/office/drawing/2014/main" id="{47DFA8C0-FBEA-1344-8B4C-F21022EC053E}"/>
                </a:ext>
              </a:extLst>
            </p:cNvPr>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3" name="Shape 179">
              <a:extLst>
                <a:ext uri="{FF2B5EF4-FFF2-40B4-BE49-F238E27FC236}">
                  <a16:creationId xmlns:a16="http://schemas.microsoft.com/office/drawing/2014/main" id="{1FBB2CE8-A2B5-3245-A629-7037ED5CDA5A}"/>
                </a:ext>
              </a:extLst>
            </p:cNvPr>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4" name="Shape 186">
              <a:extLst>
                <a:ext uri="{FF2B5EF4-FFF2-40B4-BE49-F238E27FC236}">
                  <a16:creationId xmlns:a16="http://schemas.microsoft.com/office/drawing/2014/main" id="{B445E246-2C57-8D42-85BC-E66DCAB8A541}"/>
                </a:ext>
              </a:extLst>
            </p:cNvPr>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5" name="Group 84">
              <a:extLst>
                <a:ext uri="{FF2B5EF4-FFF2-40B4-BE49-F238E27FC236}">
                  <a16:creationId xmlns:a16="http://schemas.microsoft.com/office/drawing/2014/main" id="{6C6C8726-5E49-6047-8802-13E64F4366F7}"/>
                </a:ext>
              </a:extLst>
            </p:cNvPr>
            <p:cNvGrpSpPr/>
            <p:nvPr/>
          </p:nvGrpSpPr>
          <p:grpSpPr>
            <a:xfrm>
              <a:off x="268464" y="3092232"/>
              <a:ext cx="1024971" cy="1382597"/>
              <a:chOff x="669977" y="2139885"/>
              <a:chExt cx="1639590" cy="2076660"/>
            </a:xfrm>
          </p:grpSpPr>
          <p:pic>
            <p:nvPicPr>
              <p:cNvPr id="92" name="Shape 193">
                <a:extLst>
                  <a:ext uri="{FF2B5EF4-FFF2-40B4-BE49-F238E27FC236}">
                    <a16:creationId xmlns:a16="http://schemas.microsoft.com/office/drawing/2014/main" id="{40FBBA5F-F5F8-A942-84BA-83C1ED3F64E7}"/>
                  </a:ext>
                </a:extLst>
              </p:cNvPr>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3" name="Shape 191">
                <a:extLst>
                  <a:ext uri="{FF2B5EF4-FFF2-40B4-BE49-F238E27FC236}">
                    <a16:creationId xmlns:a16="http://schemas.microsoft.com/office/drawing/2014/main" id="{E87D73CA-129F-8B4C-8089-79C6FEC67D68}"/>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6" name="Group 85">
              <a:extLst>
                <a:ext uri="{FF2B5EF4-FFF2-40B4-BE49-F238E27FC236}">
                  <a16:creationId xmlns:a16="http://schemas.microsoft.com/office/drawing/2014/main" id="{073CB4BB-BE27-1143-9EA2-C654BCFAA82E}"/>
                </a:ext>
              </a:extLst>
            </p:cNvPr>
            <p:cNvGrpSpPr/>
            <p:nvPr/>
          </p:nvGrpSpPr>
          <p:grpSpPr>
            <a:xfrm>
              <a:off x="1342131" y="3205775"/>
              <a:ext cx="1112988" cy="1213092"/>
              <a:chOff x="835744" y="1565344"/>
              <a:chExt cx="1896771" cy="2403341"/>
            </a:xfrm>
          </p:grpSpPr>
          <p:pic>
            <p:nvPicPr>
              <p:cNvPr id="90" name="Shape 200">
                <a:extLst>
                  <a:ext uri="{FF2B5EF4-FFF2-40B4-BE49-F238E27FC236}">
                    <a16:creationId xmlns:a16="http://schemas.microsoft.com/office/drawing/2014/main" id="{5775284D-BA9A-0A46-B592-D4E6589B6CCF}"/>
                  </a:ext>
                </a:extLst>
              </p:cNvPr>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91" name="Shape 198">
                <a:extLst>
                  <a:ext uri="{FF2B5EF4-FFF2-40B4-BE49-F238E27FC236}">
                    <a16:creationId xmlns:a16="http://schemas.microsoft.com/office/drawing/2014/main" id="{2E92E8E5-DC9E-E941-9413-0D55B5460592}"/>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7" name="Shape 207">
              <a:extLst>
                <a:ext uri="{FF2B5EF4-FFF2-40B4-BE49-F238E27FC236}">
                  <a16:creationId xmlns:a16="http://schemas.microsoft.com/office/drawing/2014/main" id="{24663F9B-1DFC-4941-A787-59C02D3DAB63}"/>
                </a:ext>
              </a:extLst>
            </p:cNvPr>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8" name="Shape 221">
              <a:extLst>
                <a:ext uri="{FF2B5EF4-FFF2-40B4-BE49-F238E27FC236}">
                  <a16:creationId xmlns:a16="http://schemas.microsoft.com/office/drawing/2014/main" id="{2D60E2C8-7692-CE4D-98DF-82BC1788B859}"/>
                </a:ext>
              </a:extLst>
            </p:cNvPr>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9" name="Shape 214">
              <a:extLst>
                <a:ext uri="{FF2B5EF4-FFF2-40B4-BE49-F238E27FC236}">
                  <a16:creationId xmlns:a16="http://schemas.microsoft.com/office/drawing/2014/main" id="{69F09777-64D6-404F-836F-81AD31CADFC2}"/>
                </a:ext>
              </a:extLst>
            </p:cNvPr>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98" name="TextBox 97">
            <a:extLst>
              <a:ext uri="{FF2B5EF4-FFF2-40B4-BE49-F238E27FC236}">
                <a16:creationId xmlns:a16="http://schemas.microsoft.com/office/drawing/2014/main" id="{764CBB28-47A5-1241-9D52-AE03034E83D3}"/>
              </a:ext>
            </a:extLst>
          </p:cNvPr>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653797248"/>
      </p:ext>
    </p:extLst>
  </p:cSld>
  <p:clrMapOvr>
    <a:masterClrMapping/>
  </p:clrMapOvr>
  <p:transition advTm="29152">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 vs Individual Effects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3277"/>
          <a:stretch/>
        </p:blipFill>
        <p:spPr>
          <a:xfrm>
            <a:off x="5983388" y="640079"/>
            <a:ext cx="2928238" cy="5431215"/>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28</a:t>
            </a:fld>
            <a:endParaRPr lang="en-US" altLang="en-US" dirty="0"/>
          </a:p>
        </p:txBody>
      </p:sp>
      <p:sp>
        <p:nvSpPr>
          <p:cNvPr id="5" name="TextBox 4"/>
          <p:cNvSpPr txBox="1"/>
          <p:nvPr/>
        </p:nvSpPr>
        <p:spPr bwMode="auto">
          <a:xfrm>
            <a:off x="320462" y="731162"/>
            <a:ext cx="5436380" cy="2462213"/>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000" dirty="0"/>
              <a:t>There is no average causal effect in this population:  </a:t>
            </a:r>
            <a:r>
              <a:rPr lang="en-US" sz="2000" dirty="0" err="1"/>
              <a:t>Pr</a:t>
            </a:r>
            <a:r>
              <a:rPr lang="en-US" sz="2000" dirty="0"/>
              <a:t>(</a:t>
            </a:r>
            <a:r>
              <a:rPr lang="en-US" sz="2000" i="1" dirty="0" err="1"/>
              <a:t>Y</a:t>
            </a:r>
            <a:r>
              <a:rPr lang="en-US" sz="2000" i="1" baseline="30000" dirty="0" err="1"/>
              <a:t>a</a:t>
            </a:r>
            <a:r>
              <a:rPr lang="en-US" sz="2000" i="1" baseline="30000" dirty="0"/>
              <a:t>=1</a:t>
            </a:r>
            <a:r>
              <a:rPr lang="en-US" sz="2000" dirty="0"/>
              <a:t>=1) = .5 = </a:t>
            </a:r>
            <a:r>
              <a:rPr lang="en-US" sz="2000" dirty="0" err="1"/>
              <a:t>Pr</a:t>
            </a:r>
            <a:r>
              <a:rPr lang="en-US" sz="2000" dirty="0"/>
              <a:t>(</a:t>
            </a:r>
            <a:r>
              <a:rPr lang="en-US" sz="2000" i="1" dirty="0" err="1"/>
              <a:t>Y</a:t>
            </a:r>
            <a:r>
              <a:rPr lang="en-US" sz="2000" i="1" baseline="30000" dirty="0" err="1"/>
              <a:t>a</a:t>
            </a:r>
            <a:r>
              <a:rPr lang="en-US" sz="2000" i="1" baseline="30000" dirty="0"/>
              <a:t>=0</a:t>
            </a:r>
            <a:r>
              <a:rPr lang="en-US" sz="2000" dirty="0"/>
              <a:t>=1)</a:t>
            </a:r>
          </a:p>
          <a:p>
            <a:pPr marL="342900" indent="-342900">
              <a:buFont typeface="Arial" charset="0"/>
              <a:buChar char="•"/>
            </a:pPr>
            <a:r>
              <a:rPr lang="en-US" sz="2000" dirty="0"/>
              <a:t>However, we observe an individual causal effect in 12 subjects</a:t>
            </a:r>
          </a:p>
          <a:p>
            <a:pPr marL="342900" indent="-342900">
              <a:buFont typeface="Arial" charset="0"/>
              <a:buChar char="•"/>
            </a:pPr>
            <a:r>
              <a:rPr lang="en-US" sz="2000" dirty="0"/>
              <a:t>For 6 subjects, the treatment causes </a:t>
            </a:r>
            <a:r>
              <a:rPr lang="en-US" sz="2000" dirty="0">
                <a:solidFill>
                  <a:schemeClr val="accent4"/>
                </a:solidFill>
              </a:rPr>
              <a:t>harm</a:t>
            </a:r>
            <a:r>
              <a:rPr lang="en-US" sz="2000" dirty="0"/>
              <a:t>; in 6 subjects the treatment is </a:t>
            </a:r>
            <a:r>
              <a:rPr lang="en-US" sz="2000" dirty="0">
                <a:solidFill>
                  <a:schemeClr val="accent1"/>
                </a:solidFill>
              </a:rPr>
              <a:t>beneficial</a:t>
            </a:r>
          </a:p>
          <a:p>
            <a:pPr marL="342900" indent="-342900">
              <a:buFont typeface="Arial" charset="0"/>
              <a:buChar char="•"/>
            </a:pPr>
            <a:r>
              <a:rPr lang="en-US" sz="2000" dirty="0"/>
              <a:t>For the other 8 subjects, the outcome is the same regardless of treatment</a:t>
            </a:r>
          </a:p>
        </p:txBody>
      </p:sp>
      <p:sp>
        <p:nvSpPr>
          <p:cNvPr id="7" name="Oval 6"/>
          <p:cNvSpPr/>
          <p:nvPr/>
        </p:nvSpPr>
        <p:spPr bwMode="auto">
          <a:xfrm>
            <a:off x="7335060" y="1235675"/>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Oval 37"/>
          <p:cNvSpPr/>
          <p:nvPr/>
        </p:nvSpPr>
        <p:spPr bwMode="auto">
          <a:xfrm>
            <a:off x="7376248" y="146221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9" name="Oval 38"/>
          <p:cNvSpPr/>
          <p:nvPr/>
        </p:nvSpPr>
        <p:spPr bwMode="auto">
          <a:xfrm>
            <a:off x="7318581" y="241780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0" name="Oval 39"/>
          <p:cNvSpPr/>
          <p:nvPr/>
        </p:nvSpPr>
        <p:spPr bwMode="auto">
          <a:xfrm>
            <a:off x="7343294" y="2899720"/>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1" name="Oval 40"/>
          <p:cNvSpPr/>
          <p:nvPr/>
        </p:nvSpPr>
        <p:spPr bwMode="auto">
          <a:xfrm>
            <a:off x="7359768" y="3398109"/>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2" name="Oval 41"/>
          <p:cNvSpPr/>
          <p:nvPr/>
        </p:nvSpPr>
        <p:spPr bwMode="auto">
          <a:xfrm>
            <a:off x="7409195" y="3632889"/>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3" name="Oval 42"/>
          <p:cNvSpPr/>
          <p:nvPr/>
        </p:nvSpPr>
        <p:spPr bwMode="auto">
          <a:xfrm>
            <a:off x="7384481" y="4349581"/>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4" name="Oval 43"/>
          <p:cNvSpPr/>
          <p:nvPr/>
        </p:nvSpPr>
        <p:spPr bwMode="auto">
          <a:xfrm>
            <a:off x="7326814" y="4600836"/>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5" name="Oval 44"/>
          <p:cNvSpPr/>
          <p:nvPr/>
        </p:nvSpPr>
        <p:spPr bwMode="auto">
          <a:xfrm>
            <a:off x="7368001" y="4827378"/>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6" name="Oval 45"/>
          <p:cNvSpPr/>
          <p:nvPr/>
        </p:nvSpPr>
        <p:spPr bwMode="auto">
          <a:xfrm>
            <a:off x="7347407" y="530105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7" name="Oval 46"/>
          <p:cNvSpPr/>
          <p:nvPr/>
        </p:nvSpPr>
        <p:spPr bwMode="auto">
          <a:xfrm>
            <a:off x="7372119" y="556054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8" name="Oval 47"/>
          <p:cNvSpPr/>
          <p:nvPr/>
        </p:nvSpPr>
        <p:spPr bwMode="auto">
          <a:xfrm>
            <a:off x="7400949" y="5811802"/>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TextBox 2"/>
          <p:cNvSpPr txBox="1"/>
          <p:nvPr/>
        </p:nvSpPr>
        <p:spPr bwMode="auto">
          <a:xfrm>
            <a:off x="7023592" y="640079"/>
            <a:ext cx="1669517"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3704665211"/>
      </p:ext>
    </p:extLst>
  </p:cSld>
  <p:clrMapOvr>
    <a:masterClrMapping/>
  </p:clrMapOvr>
  <p:transition advTm="84194">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Average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 = 0.5</a:t>
            </a:r>
          </a:p>
          <a:p>
            <a:endParaRPr lang="en-US" dirty="0"/>
          </a:p>
          <a:p>
            <a:r>
              <a:rPr lang="en-US" dirty="0"/>
              <a:t>The </a:t>
            </a:r>
            <a:r>
              <a:rPr lang="en-US" b="1" dirty="0"/>
              <a:t>average</a:t>
            </a:r>
            <a:r>
              <a:rPr lang="en-US" dirty="0"/>
              <a:t> causal null hypothesis holds if:</a:t>
            </a:r>
          </a:p>
          <a:p>
            <a:pPr marL="0" indent="0" algn="ctr">
              <a:buNone/>
            </a:pPr>
            <a:r>
              <a:rPr lang="en-US" dirty="0" err="1"/>
              <a:t>Pr</a:t>
            </a:r>
            <a:r>
              <a:rPr lang="en-US" dirty="0"/>
              <a:t>(</a:t>
            </a:r>
            <a:r>
              <a:rPr lang="en-US" i="1" dirty="0" err="1"/>
              <a:t>Y</a:t>
            </a:r>
            <a:r>
              <a:rPr lang="en-US" i="1" baseline="30000" dirty="0" err="1"/>
              <a:t>a</a:t>
            </a:r>
            <a:r>
              <a:rPr lang="en-US" i="1" baseline="30000" dirty="0"/>
              <a:t>=1</a:t>
            </a:r>
            <a:r>
              <a:rPr lang="en-US" dirty="0"/>
              <a:t> = 1) = </a:t>
            </a:r>
            <a:r>
              <a:rPr lang="en-US" dirty="0" err="1"/>
              <a:t>Pr</a:t>
            </a:r>
            <a:r>
              <a:rPr lang="en-US" dirty="0"/>
              <a:t>(</a:t>
            </a:r>
            <a:r>
              <a:rPr lang="en-US" i="1" dirty="0" err="1"/>
              <a:t>Y</a:t>
            </a:r>
            <a:r>
              <a:rPr lang="en-US" i="1" baseline="30000" dirty="0" err="1"/>
              <a:t>a</a:t>
            </a:r>
            <a:r>
              <a:rPr lang="en-US" i="1" baseline="30000" dirty="0"/>
              <a:t>=0</a:t>
            </a:r>
            <a:r>
              <a:rPr lang="en-US" dirty="0"/>
              <a:t> = 1)</a:t>
            </a:r>
          </a:p>
          <a:p>
            <a:endParaRPr lang="en-US" dirty="0"/>
          </a:p>
          <a:p>
            <a:r>
              <a:rPr lang="en-US" dirty="0"/>
              <a:t>I.e., the probability of the outcome had everyone been treated is equal to the probability of the outcome had everyone been untreated</a:t>
            </a:r>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212377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What is Causal Inference?</a:t>
            </a:r>
          </a:p>
        </p:txBody>
      </p:sp>
    </p:spTree>
    <p:extLst>
      <p:ext uri="{BB962C8B-B14F-4D97-AF65-F5344CB8AC3E}">
        <p14:creationId xmlns:p14="http://schemas.microsoft.com/office/powerpoint/2010/main" val="2406632531"/>
      </p:ext>
    </p:extLst>
  </p:cSld>
  <p:clrMapOvr>
    <a:masterClrMapping/>
  </p:clrMapOvr>
  <p:transition advTm="2745">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Sharp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a:t>The </a:t>
            </a:r>
            <a:r>
              <a:rPr lang="en-US" b="1" dirty="0"/>
              <a:t>sharp</a:t>
            </a:r>
            <a:r>
              <a:rPr lang="en-US" dirty="0"/>
              <a:t> causal null hypothesis holds if, </a:t>
            </a:r>
            <a:r>
              <a:rPr lang="en-US" u="sng" dirty="0"/>
              <a:t>for all subjects</a:t>
            </a:r>
            <a:r>
              <a:rPr lang="en-US" dirty="0"/>
              <a:t>:</a:t>
            </a:r>
          </a:p>
          <a:p>
            <a:pPr marL="0" indent="0" algn="ctr">
              <a:buNone/>
            </a:pPr>
            <a:r>
              <a:rPr lang="en-US" i="1" dirty="0" err="1"/>
              <a:t>Y</a:t>
            </a:r>
            <a:r>
              <a:rPr lang="en-US" i="1" baseline="30000" dirty="0" err="1"/>
              <a:t>a</a:t>
            </a:r>
            <a:r>
              <a:rPr lang="en-US" i="1" baseline="30000" dirty="0"/>
              <a:t>=1</a:t>
            </a:r>
            <a:r>
              <a:rPr lang="en-US" dirty="0"/>
              <a:t> = </a:t>
            </a:r>
            <a:r>
              <a:rPr lang="en-US" i="1" dirty="0" err="1"/>
              <a:t>Y</a:t>
            </a:r>
            <a:r>
              <a:rPr lang="en-US" i="1" baseline="30000" dirty="0" err="1"/>
              <a:t>a</a:t>
            </a:r>
            <a:r>
              <a:rPr lang="en-US" i="1" baseline="30000" dirty="0"/>
              <a:t>=0</a:t>
            </a:r>
            <a:endParaRPr lang="en-US" dirty="0"/>
          </a:p>
          <a:p>
            <a:endParaRPr lang="en-US" dirty="0"/>
          </a:p>
          <a:p>
            <a:r>
              <a:rPr lang="en-US" dirty="0"/>
              <a:t>I.e., for all individuals, the outcome under treatment is equal to the outcome under lack of treatment</a:t>
            </a:r>
          </a:p>
          <a:p>
            <a:endParaRPr lang="en-US" dirty="0"/>
          </a:p>
          <a:p>
            <a:r>
              <a:rPr lang="en-US" dirty="0"/>
              <a:t>Does the sharp causal null hypothesis hold for these data?</a:t>
            </a:r>
          </a:p>
          <a:p>
            <a:pPr marL="0" indent="0">
              <a:buNone/>
            </a:pPr>
            <a:endParaRPr lang="en-US" dirty="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707265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Outcomes vs Counterfactuals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31</a:t>
            </a:fld>
            <a:endParaRPr lang="en-US" altLang="en-US" dirty="0"/>
          </a:p>
        </p:txBody>
      </p:sp>
      <p:sp>
        <p:nvSpPr>
          <p:cNvPr id="10" name="TextBox 9">
            <a:extLst>
              <a:ext uri="{FF2B5EF4-FFF2-40B4-BE49-F238E27FC236}">
                <a16:creationId xmlns:a16="http://schemas.microsoft.com/office/drawing/2014/main" id="{650478C1-3F0B-B74B-BC99-569640B19767}"/>
              </a:ext>
            </a:extLst>
          </p:cNvPr>
          <p:cNvSpPr txBox="1"/>
          <p:nvPr/>
        </p:nvSpPr>
        <p:spPr bwMode="auto">
          <a:xfrm>
            <a:off x="757179" y="1227175"/>
            <a:ext cx="3180695" cy="2462213"/>
          </a:xfrm>
          <a:prstGeom prst="rect">
            <a:avLst/>
          </a:prstGeom>
          <a:noFill/>
          <a:ln w="19050" algn="ctr">
            <a:noFill/>
            <a:miter lim="800000"/>
            <a:headEnd/>
            <a:tailEnd/>
          </a:ln>
        </p:spPr>
        <p:txBody>
          <a:bodyPr wrap="square" lIns="0" tIns="0" rIns="0" bIns="0" rtlCol="0">
            <a:spAutoFit/>
          </a:bodyPr>
          <a:lstStyle/>
          <a:p>
            <a:r>
              <a:rPr lang="en-US" sz="2000" dirty="0"/>
              <a:t>Recall that in real life, we only observe one treatment (A) and one outcome (Y).</a:t>
            </a:r>
          </a:p>
          <a:p>
            <a:endParaRPr lang="en-US" sz="2000" dirty="0"/>
          </a:p>
          <a:p>
            <a:r>
              <a:rPr lang="en-US" sz="2000" dirty="0"/>
              <a:t>For Zeus’s family, this is shown in Table 1.2.</a:t>
            </a:r>
          </a:p>
          <a:p>
            <a:endParaRPr lang="en-US" sz="2000" dirty="0"/>
          </a:p>
          <a:p>
            <a:endParaRPr lang="en-US" sz="2000" dirty="0"/>
          </a:p>
        </p:txBody>
      </p:sp>
      <p:pic>
        <p:nvPicPr>
          <p:cNvPr id="11" name="Content Placeholder 5">
            <a:extLst>
              <a:ext uri="{FF2B5EF4-FFF2-40B4-BE49-F238E27FC236}">
                <a16:creationId xmlns:a16="http://schemas.microsoft.com/office/drawing/2014/main" id="{430AB36E-C8C7-3E43-A924-BD93FCA33A1A}"/>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2" name="Picture 11">
            <a:extLst>
              <a:ext uri="{FF2B5EF4-FFF2-40B4-BE49-F238E27FC236}">
                <a16:creationId xmlns:a16="http://schemas.microsoft.com/office/drawing/2014/main" id="{DC043F7F-2269-1A40-9F21-BF0001981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3" name="TextBox 12">
            <a:extLst>
              <a:ext uri="{FF2B5EF4-FFF2-40B4-BE49-F238E27FC236}">
                <a16:creationId xmlns:a16="http://schemas.microsoft.com/office/drawing/2014/main" id="{D5412C2F-1D74-3142-98E6-88B9963D5CA3}"/>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rgbClr val="002060"/>
                </a:solidFill>
              </a:rPr>
              <a:t>Counterfactuals</a:t>
            </a:r>
          </a:p>
        </p:txBody>
      </p:sp>
    </p:spTree>
    <p:extLst>
      <p:ext uri="{BB962C8B-B14F-4D97-AF65-F5344CB8AC3E}">
        <p14:creationId xmlns:p14="http://schemas.microsoft.com/office/powerpoint/2010/main" val="1780418725"/>
      </p:ext>
    </p:extLst>
  </p:cSld>
  <p:clrMapOvr>
    <a:masterClrMapping/>
  </p:clrMapOvr>
  <p:transition advTm="71402">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32</a:t>
            </a:fld>
            <a:endParaRPr lang="en-US" altLang="en-US" dirty="0"/>
          </a:p>
        </p:txBody>
      </p:sp>
      <p:sp>
        <p:nvSpPr>
          <p:cNvPr id="12" name="Title 1">
            <a:extLst>
              <a:ext uri="{FF2B5EF4-FFF2-40B4-BE49-F238E27FC236}">
                <a16:creationId xmlns:a16="http://schemas.microsoft.com/office/drawing/2014/main" id="{1E78FFFB-86EB-7E4C-9A8F-B8B14FC7CF05}"/>
              </a:ext>
            </a:extLst>
          </p:cNvPr>
          <p:cNvSpPr>
            <a:spLocks noGrp="1"/>
          </p:cNvSpPr>
          <p:nvPr>
            <p:ph type="title"/>
          </p:nvPr>
        </p:nvSpPr>
        <p:spPr>
          <a:xfrm>
            <a:off x="453585" y="134604"/>
            <a:ext cx="7323917" cy="425512"/>
          </a:xfrm>
        </p:spPr>
        <p:txBody>
          <a:bodyPr>
            <a:normAutofit fontScale="90000"/>
          </a:bodyPr>
          <a:lstStyle/>
          <a:p>
            <a:r>
              <a:rPr lang="en-US" dirty="0"/>
              <a:t>Observed Outcomes and </a:t>
            </a:r>
            <a:r>
              <a:rPr lang="en-US" dirty="0" err="1"/>
              <a:t>Txs</a:t>
            </a:r>
            <a:r>
              <a:rPr lang="en-US" dirty="0"/>
              <a:t> vs Counterfactuals</a:t>
            </a:r>
          </a:p>
        </p:txBody>
      </p:sp>
      <p:pic>
        <p:nvPicPr>
          <p:cNvPr id="13" name="Content Placeholder 5">
            <a:extLst>
              <a:ext uri="{FF2B5EF4-FFF2-40B4-BE49-F238E27FC236}">
                <a16:creationId xmlns:a16="http://schemas.microsoft.com/office/drawing/2014/main" id="{348D8781-DA04-B64C-A22A-1767C0C57290}"/>
              </a:ext>
            </a:extLst>
          </p:cNvPr>
          <p:cNvPicPr>
            <a:picLocks noGrp="1" noChangeAspect="1"/>
          </p:cNvPicPr>
          <p:nvPr>
            <p:ph idx="1"/>
          </p:nvPr>
        </p:nvPicPr>
        <p:blipFill>
          <a:blip r:embed="rId3">
            <a:alphaModFix amt="35000"/>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4" name="Picture 13">
            <a:extLst>
              <a:ext uri="{FF2B5EF4-FFF2-40B4-BE49-F238E27FC236}">
                <a16:creationId xmlns:a16="http://schemas.microsoft.com/office/drawing/2014/main" id="{FA1648D9-E2C0-8A4C-AFDC-785CCEED7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5" name="TextBox 14">
            <a:extLst>
              <a:ext uri="{FF2B5EF4-FFF2-40B4-BE49-F238E27FC236}">
                <a16:creationId xmlns:a16="http://schemas.microsoft.com/office/drawing/2014/main" id="{20B67165-ACDB-6245-B872-B73F62800072}"/>
              </a:ext>
            </a:extLst>
          </p:cNvPr>
          <p:cNvSpPr txBox="1"/>
          <p:nvPr/>
        </p:nvSpPr>
        <p:spPr bwMode="auto">
          <a:xfrm>
            <a:off x="369889" y="1422915"/>
            <a:ext cx="4706169" cy="3323987"/>
          </a:xfrm>
          <a:prstGeom prst="rect">
            <a:avLst/>
          </a:prstGeom>
          <a:noFill/>
          <a:ln w="19050" algn="ctr">
            <a:noFill/>
            <a:miter lim="800000"/>
            <a:headEnd/>
            <a:tailEnd/>
          </a:ln>
        </p:spPr>
        <p:txBody>
          <a:bodyPr wrap="square" lIns="0" tIns="0" rIns="0" bIns="0" rtlCol="0">
            <a:spAutoFit/>
          </a:bodyPr>
          <a:lstStyle/>
          <a:p>
            <a:r>
              <a:rPr lang="en-US" b="1" dirty="0"/>
              <a:t>From Table 1.2:</a:t>
            </a:r>
          </a:p>
          <a:p>
            <a:endParaRPr lang="en-US" dirty="0"/>
          </a:p>
          <a:p>
            <a:r>
              <a:rPr lang="en-US" dirty="0"/>
              <a:t>7 deaths among 13 treated = 7/13=0.54</a:t>
            </a:r>
          </a:p>
          <a:p>
            <a:pPr marL="342900" indent="-342900">
              <a:buFont typeface="Arial" panose="020B0604020202020204" pitchFamily="34" charset="0"/>
              <a:buChar char="•"/>
            </a:pPr>
            <a:endParaRPr lang="en-US" dirty="0"/>
          </a:p>
          <a:p>
            <a:r>
              <a:rPr lang="en-US" dirty="0"/>
              <a:t>3 deaths among 7 untreated = 3/7 = 0.43</a:t>
            </a:r>
          </a:p>
          <a:p>
            <a:endParaRPr lang="en-US" dirty="0"/>
          </a:p>
          <a:p>
            <a:endParaRPr lang="en-US" dirty="0"/>
          </a:p>
          <a:p>
            <a:endParaRPr lang="en-US" dirty="0"/>
          </a:p>
          <a:p>
            <a:r>
              <a:rPr lang="en-US" dirty="0"/>
              <a:t>RR of Tx: (7/13) / (3/7) = 0.54/0.43 = 1.26</a:t>
            </a:r>
          </a:p>
          <a:p>
            <a:endParaRPr lang="en-US" dirty="0"/>
          </a:p>
          <a:p>
            <a:r>
              <a:rPr lang="en-US" dirty="0" err="1"/>
              <a:t>Pr</a:t>
            </a:r>
            <a:r>
              <a:rPr lang="en-US" dirty="0"/>
              <a:t>[Y=1</a:t>
            </a:r>
            <a:r>
              <a:rPr lang="en-US" b="1" dirty="0"/>
              <a:t>|</a:t>
            </a:r>
            <a:r>
              <a:rPr lang="en-US" dirty="0"/>
              <a:t>A=1] </a:t>
            </a:r>
            <a:r>
              <a:rPr lang="en-US" altLang="en-US" b="1" dirty="0"/>
              <a:t>≠ </a:t>
            </a:r>
            <a:r>
              <a:rPr lang="en-US" dirty="0" err="1"/>
              <a:t>Pr</a:t>
            </a:r>
            <a:r>
              <a:rPr lang="en-US" dirty="0"/>
              <a:t>[Y=1</a:t>
            </a:r>
            <a:r>
              <a:rPr lang="en-US" b="1" dirty="0"/>
              <a:t>|</a:t>
            </a:r>
            <a:r>
              <a:rPr lang="en-US" dirty="0"/>
              <a:t>A=0]</a:t>
            </a:r>
          </a:p>
          <a:p>
            <a:endParaRPr lang="en-US" dirty="0"/>
          </a:p>
        </p:txBody>
      </p:sp>
      <p:sp>
        <p:nvSpPr>
          <p:cNvPr id="16" name="TextBox 15">
            <a:extLst>
              <a:ext uri="{FF2B5EF4-FFF2-40B4-BE49-F238E27FC236}">
                <a16:creationId xmlns:a16="http://schemas.microsoft.com/office/drawing/2014/main" id="{EE5D8B56-856C-EB46-91F0-54620FC3721F}"/>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chemeClr val="bg1">
                    <a:lumMod val="50000"/>
                  </a:schemeClr>
                </a:solidFill>
              </a:rPr>
              <a:t>Counterfactuals</a:t>
            </a:r>
          </a:p>
        </p:txBody>
      </p:sp>
    </p:spTree>
    <p:extLst>
      <p:ext uri="{BB962C8B-B14F-4D97-AF65-F5344CB8AC3E}">
        <p14:creationId xmlns:p14="http://schemas.microsoft.com/office/powerpoint/2010/main" val="2086065436"/>
      </p:ext>
    </p:extLst>
  </p:cSld>
  <p:clrMapOvr>
    <a:masterClrMapping/>
  </p:clrMapOvr>
  <p:transition advTm="8618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Independence</a:t>
            </a:r>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 7/13 = 0.54</a:t>
            </a:r>
          </a:p>
          <a:p>
            <a:r>
              <a:rPr lang="en-US" dirty="0" err="1"/>
              <a:t>Pr</a:t>
            </a:r>
            <a:r>
              <a:rPr lang="en-US" dirty="0"/>
              <a:t>(</a:t>
            </a:r>
            <a:r>
              <a:rPr lang="en-US" i="1" dirty="0"/>
              <a:t>Y</a:t>
            </a:r>
            <a:r>
              <a:rPr lang="en-US" dirty="0"/>
              <a:t> = 1 | </a:t>
            </a:r>
            <a:r>
              <a:rPr lang="en-US" i="1" dirty="0"/>
              <a:t>A</a:t>
            </a:r>
            <a:r>
              <a:rPr lang="en-US" dirty="0"/>
              <a:t> = 0) = 3/7 = 0.43</a:t>
            </a:r>
          </a:p>
          <a:p>
            <a:endParaRPr lang="en-US" dirty="0"/>
          </a:p>
          <a:p>
            <a:r>
              <a:rPr lang="en-US" dirty="0"/>
              <a:t>The exposure </a:t>
            </a:r>
            <a:r>
              <a:rPr lang="en-US" i="1" dirty="0"/>
              <a:t>A</a:t>
            </a:r>
            <a:r>
              <a:rPr lang="en-US" dirty="0"/>
              <a:t> and the outcome </a:t>
            </a:r>
            <a:r>
              <a:rPr lang="en-US" i="1" dirty="0"/>
              <a:t>Y</a:t>
            </a:r>
            <a:r>
              <a:rPr lang="en-US" dirty="0"/>
              <a:t> are associated if</a:t>
            </a:r>
          </a:p>
          <a:p>
            <a:pPr marL="0" indent="0" algn="ctr">
              <a:buNone/>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p>
            <a:pPr marL="0" indent="0" algn="ctr">
              <a:buNone/>
            </a:pPr>
            <a:endParaRPr lang="en-US" dirty="0"/>
          </a:p>
          <a:p>
            <a:pPr lvl="0">
              <a:buClr>
                <a:srgbClr val="0093D0"/>
              </a:buClr>
            </a:pPr>
            <a:r>
              <a:rPr lang="en-US" dirty="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a:solidFill>
                  <a:srgbClr val="052049"/>
                </a:solidFill>
              </a:rPr>
              <a:t>Y</a:t>
            </a:r>
            <a:endParaRPr lang="en-US" dirty="0">
              <a:solidFill>
                <a:srgbClr val="052049"/>
              </a:solidFill>
            </a:endParaRPr>
          </a:p>
          <a:p>
            <a:pPr>
              <a:buClr>
                <a:srgbClr val="0093D0"/>
              </a:buClr>
            </a:pPr>
            <a:endParaRPr lang="en-US" dirty="0">
              <a:solidFill>
                <a:srgbClr val="052049"/>
              </a:solidFill>
            </a:endParaRPr>
          </a:p>
          <a:p>
            <a:pPr>
              <a:buClr>
                <a:srgbClr val="0093D0"/>
              </a:buClr>
            </a:pPr>
            <a:r>
              <a:rPr lang="en-US" dirty="0">
                <a:solidFill>
                  <a:srgbClr val="052049"/>
                </a:solidFill>
              </a:rPr>
              <a:t>Are </a:t>
            </a:r>
            <a:r>
              <a:rPr lang="en-US" i="1" dirty="0">
                <a:solidFill>
                  <a:srgbClr val="052049"/>
                </a:solidFill>
              </a:rPr>
              <a:t>A</a:t>
            </a:r>
            <a:r>
              <a:rPr lang="en-US" dirty="0">
                <a:solidFill>
                  <a:srgbClr val="052049"/>
                </a:solidFill>
              </a:rPr>
              <a:t> and </a:t>
            </a:r>
            <a:r>
              <a:rPr lang="en-US" i="1" dirty="0">
                <a:solidFill>
                  <a:srgbClr val="052049"/>
                </a:solidFill>
              </a:rPr>
              <a:t>Y</a:t>
            </a:r>
            <a:r>
              <a:rPr lang="en-US" dirty="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a:p>
          <a:p>
            <a:pPr marL="0" indent="0" algn="ctr">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21978540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Outcomes and </a:t>
            </a:r>
            <a:r>
              <a:rPr lang="en-US" dirty="0" err="1"/>
              <a:t>Txs</a:t>
            </a:r>
            <a:r>
              <a:rPr lang="en-US" dirty="0"/>
              <a:t> vs Counterfactuals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34</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5" name="TextBox 4"/>
          <p:cNvSpPr txBox="1"/>
          <p:nvPr/>
        </p:nvSpPr>
        <p:spPr bwMode="auto">
          <a:xfrm>
            <a:off x="495380" y="893124"/>
            <a:ext cx="4363680" cy="5232202"/>
          </a:xfrm>
          <a:prstGeom prst="rect">
            <a:avLst/>
          </a:prstGeom>
          <a:noFill/>
          <a:ln w="19050" algn="ctr">
            <a:noFill/>
            <a:miter lim="800000"/>
            <a:headEnd/>
            <a:tailEnd/>
          </a:ln>
        </p:spPr>
        <p:txBody>
          <a:bodyPr wrap="square" lIns="0" tIns="0" rIns="0" bIns="0" rtlCol="0">
            <a:spAutoFit/>
          </a:bodyPr>
          <a:lstStyle/>
          <a:p>
            <a:r>
              <a:rPr lang="en-US" sz="2000" b="1" dirty="0"/>
              <a:t>From Table 1.2:</a:t>
            </a:r>
          </a:p>
          <a:p>
            <a:endParaRPr lang="en-US" sz="2000" dirty="0"/>
          </a:p>
          <a:p>
            <a:r>
              <a:rPr lang="en-US" sz="2000" dirty="0"/>
              <a:t>RR of Tx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endParaRPr lang="en-US" sz="2000" dirty="0"/>
          </a:p>
          <a:p>
            <a:r>
              <a:rPr lang="en-US" sz="2000" dirty="0"/>
              <a:t>Indicating an association</a:t>
            </a:r>
          </a:p>
          <a:p>
            <a:endParaRPr lang="en-US" sz="2000" dirty="0"/>
          </a:p>
          <a:p>
            <a:endParaRPr lang="en-US" sz="2000" b="1" dirty="0"/>
          </a:p>
          <a:p>
            <a:r>
              <a:rPr lang="en-US" sz="2000" b="1" dirty="0"/>
              <a:t>From Table 1.1:</a:t>
            </a:r>
          </a:p>
          <a:p>
            <a:endParaRPr lang="en-US" sz="2000" dirty="0"/>
          </a:p>
          <a:p>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endParaRPr lang="en-US" sz="2000" dirty="0"/>
          </a:p>
          <a:p>
            <a:r>
              <a:rPr lang="en-US" sz="2000" dirty="0"/>
              <a:t>Indicating NO average causal effect</a:t>
            </a:r>
          </a:p>
          <a:p>
            <a:endParaRPr lang="en-US" sz="2000" dirty="0"/>
          </a:p>
          <a:p>
            <a:r>
              <a:rPr lang="en-US" sz="2000" b="1" i="1" dirty="0"/>
              <a:t>This is an example of how association does NOT equal causation!</a:t>
            </a:r>
          </a:p>
        </p:txBody>
      </p:sp>
      <p:pic>
        <p:nvPicPr>
          <p:cNvPr id="11" name="Content Placeholder 5">
            <a:extLst>
              <a:ext uri="{FF2B5EF4-FFF2-40B4-BE49-F238E27FC236}">
                <a16:creationId xmlns:a16="http://schemas.microsoft.com/office/drawing/2014/main" id="{9290C554-8B57-B745-923A-6A61B1B1E58F}"/>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2" name="Picture 11">
            <a:extLst>
              <a:ext uri="{FF2B5EF4-FFF2-40B4-BE49-F238E27FC236}">
                <a16:creationId xmlns:a16="http://schemas.microsoft.com/office/drawing/2014/main" id="{15EBE481-3761-3241-98B4-940D476F9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3" name="TextBox 12">
            <a:extLst>
              <a:ext uri="{FF2B5EF4-FFF2-40B4-BE49-F238E27FC236}">
                <a16:creationId xmlns:a16="http://schemas.microsoft.com/office/drawing/2014/main" id="{DAF26AAD-5F25-E749-820C-387F75EAB829}"/>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rgbClr val="002060"/>
                </a:solidFill>
              </a:rPr>
              <a:t>Counterfactuals</a:t>
            </a:r>
          </a:p>
        </p:txBody>
      </p:sp>
    </p:spTree>
    <p:extLst>
      <p:ext uri="{BB962C8B-B14F-4D97-AF65-F5344CB8AC3E}">
        <p14:creationId xmlns:p14="http://schemas.microsoft.com/office/powerpoint/2010/main" val="2811458086"/>
      </p:ext>
    </p:extLst>
  </p:cSld>
  <p:clrMapOvr>
    <a:masterClrMapping/>
  </p:clrMapOvr>
  <p:transition advTm="524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a:t>Causation vs. Association</a:t>
            </a:r>
          </a:p>
        </p:txBody>
      </p:sp>
      <p:pic>
        <p:nvPicPr>
          <p:cNvPr id="6" name="Picture 5"/>
          <p:cNvPicPr>
            <a:picLocks noChangeAspect="1"/>
          </p:cNvPicPr>
          <p:nvPr/>
        </p:nvPicPr>
        <p:blipFill rotWithShape="1">
          <a:blip r:embed="rId3"/>
          <a:srcRect l="40849" t="48889" r="34151" b="28966"/>
          <a:stretch/>
        </p:blipFill>
        <p:spPr>
          <a:xfrm>
            <a:off x="1312931" y="1134101"/>
            <a:ext cx="6623222" cy="3666600"/>
          </a:xfrm>
          <a:prstGeom prst="rect">
            <a:avLst/>
          </a:prstGeom>
        </p:spPr>
      </p:pic>
      <p:sp>
        <p:nvSpPr>
          <p:cNvPr id="109" name="Rectangle 108"/>
          <p:cNvSpPr/>
          <p:nvPr/>
        </p:nvSpPr>
        <p:spPr>
          <a:xfrm>
            <a:off x="4675342" y="4980175"/>
            <a:ext cx="3121367"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11" name="Rectangle 110"/>
          <p:cNvSpPr/>
          <p:nvPr/>
        </p:nvSpPr>
        <p:spPr>
          <a:xfrm>
            <a:off x="1661630" y="4980175"/>
            <a:ext cx="2922595"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413786322"/>
      </p:ext>
    </p:extLst>
  </p:cSld>
  <p:clrMapOvr>
    <a:masterClrMapping/>
  </p:clrMapOvr>
  <p:transition advTm="103263">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pic>
        <p:nvPicPr>
          <p:cNvPr id="157" name="Picture 156">
            <a:extLst>
              <a:ext uri="{FF2B5EF4-FFF2-40B4-BE49-F238E27FC236}">
                <a16:creationId xmlns:a16="http://schemas.microsoft.com/office/drawing/2014/main" id="{B33D57B3-17BD-0F4A-9CC1-3A15326C4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812" y="4177570"/>
            <a:ext cx="1474649" cy="1044543"/>
          </a:xfrm>
          <a:prstGeom prst="rect">
            <a:avLst/>
          </a:prstGeom>
        </p:spPr>
      </p:pic>
      <p:pic>
        <p:nvPicPr>
          <p:cNvPr id="158" name="Picture 157">
            <a:extLst>
              <a:ext uri="{FF2B5EF4-FFF2-40B4-BE49-F238E27FC236}">
                <a16:creationId xmlns:a16="http://schemas.microsoft.com/office/drawing/2014/main" id="{D580C9C7-7438-494B-A198-AD0CA580B057}"/>
              </a:ext>
            </a:extLst>
          </p:cNvPr>
          <p:cNvPicPr>
            <a:picLocks noChangeAspect="1"/>
          </p:cNvPicPr>
          <p:nvPr/>
        </p:nvPicPr>
        <p:blipFill rotWithShape="1">
          <a:blip r:embed="rId4">
            <a:extLst>
              <a:ext uri="{28A0092B-C50C-407E-A947-70E740481C1C}">
                <a14:useLocalDpi xmlns:a14="http://schemas.microsoft.com/office/drawing/2010/main" val="0"/>
              </a:ext>
            </a:extLst>
          </a:blip>
          <a:srcRect l="6077" b="8861"/>
          <a:stretch/>
        </p:blipFill>
        <p:spPr>
          <a:xfrm>
            <a:off x="7303488" y="4339051"/>
            <a:ext cx="1419654" cy="883062"/>
          </a:xfrm>
          <a:prstGeom prst="rect">
            <a:avLst/>
          </a:prstGeom>
        </p:spPr>
      </p:pic>
      <p:grpSp>
        <p:nvGrpSpPr>
          <p:cNvPr id="159" name="Group 158">
            <a:extLst>
              <a:ext uri="{FF2B5EF4-FFF2-40B4-BE49-F238E27FC236}">
                <a16:creationId xmlns:a16="http://schemas.microsoft.com/office/drawing/2014/main" id="{96552553-8D3F-FB4B-91E9-1D7B65BF25E0}"/>
              </a:ext>
            </a:extLst>
          </p:cNvPr>
          <p:cNvGrpSpPr/>
          <p:nvPr/>
        </p:nvGrpSpPr>
        <p:grpSpPr>
          <a:xfrm>
            <a:off x="3599148" y="851794"/>
            <a:ext cx="1945703" cy="1384557"/>
            <a:chOff x="37707" y="30723"/>
            <a:chExt cx="5749822" cy="5895260"/>
          </a:xfrm>
        </p:grpSpPr>
        <p:pic>
          <p:nvPicPr>
            <p:cNvPr id="160" name="Shape 87">
              <a:extLst>
                <a:ext uri="{FF2B5EF4-FFF2-40B4-BE49-F238E27FC236}">
                  <a16:creationId xmlns:a16="http://schemas.microsoft.com/office/drawing/2014/main" id="{4F6EF591-3C0C-FF46-92AF-4FB7E628E246}"/>
                </a:ext>
              </a:extLst>
            </p:cNvPr>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161" name="Shape 94">
              <a:extLst>
                <a:ext uri="{FF2B5EF4-FFF2-40B4-BE49-F238E27FC236}">
                  <a16:creationId xmlns:a16="http://schemas.microsoft.com/office/drawing/2014/main" id="{0C4BD5B6-A172-5C4A-8B86-6DC2B253AF41}"/>
                </a:ext>
              </a:extLst>
            </p:cNvPr>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162" name="Shape 101">
              <a:extLst>
                <a:ext uri="{FF2B5EF4-FFF2-40B4-BE49-F238E27FC236}">
                  <a16:creationId xmlns:a16="http://schemas.microsoft.com/office/drawing/2014/main" id="{0A109D06-3F69-2941-B904-882E46AA8264}"/>
                </a:ext>
              </a:extLst>
            </p:cNvPr>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163" name="Group 162">
              <a:extLst>
                <a:ext uri="{FF2B5EF4-FFF2-40B4-BE49-F238E27FC236}">
                  <a16:creationId xmlns:a16="http://schemas.microsoft.com/office/drawing/2014/main" id="{4DC2957A-7DC7-5D4D-A0A3-5F714A01878B}"/>
                </a:ext>
              </a:extLst>
            </p:cNvPr>
            <p:cNvGrpSpPr/>
            <p:nvPr/>
          </p:nvGrpSpPr>
          <p:grpSpPr>
            <a:xfrm>
              <a:off x="4339743" y="30723"/>
              <a:ext cx="1152949" cy="1449541"/>
              <a:chOff x="600891" y="1560036"/>
              <a:chExt cx="2133600" cy="2668615"/>
            </a:xfrm>
          </p:grpSpPr>
          <p:pic>
            <p:nvPicPr>
              <p:cNvPr id="186" name="Shape 108">
                <a:extLst>
                  <a:ext uri="{FF2B5EF4-FFF2-40B4-BE49-F238E27FC236}">
                    <a16:creationId xmlns:a16="http://schemas.microsoft.com/office/drawing/2014/main" id="{7CEF77B0-63AD-5A43-B94F-8898FA6EC95E}"/>
                  </a:ext>
                </a:extLst>
              </p:cNvPr>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187" name="Shape 106">
                <a:extLst>
                  <a:ext uri="{FF2B5EF4-FFF2-40B4-BE49-F238E27FC236}">
                    <a16:creationId xmlns:a16="http://schemas.microsoft.com/office/drawing/2014/main" id="{761238E8-BD51-0042-A2BE-AFB094B24503}"/>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164" name="Shape 115">
              <a:extLst>
                <a:ext uri="{FF2B5EF4-FFF2-40B4-BE49-F238E27FC236}">
                  <a16:creationId xmlns:a16="http://schemas.microsoft.com/office/drawing/2014/main" id="{5E1A312E-3C7F-5049-8D1C-8BF6AD45CD45}"/>
                </a:ext>
              </a:extLst>
            </p:cNvPr>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165" name="Shape 122">
              <a:extLst>
                <a:ext uri="{FF2B5EF4-FFF2-40B4-BE49-F238E27FC236}">
                  <a16:creationId xmlns:a16="http://schemas.microsoft.com/office/drawing/2014/main" id="{2F691166-F423-2240-BA1C-D11A6FC08E91}"/>
                </a:ext>
              </a:extLst>
            </p:cNvPr>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166" name="Shape 136">
              <a:extLst>
                <a:ext uri="{FF2B5EF4-FFF2-40B4-BE49-F238E27FC236}">
                  <a16:creationId xmlns:a16="http://schemas.microsoft.com/office/drawing/2014/main" id="{D9D77ADE-392C-C142-ADDB-94D8D7219DE1}"/>
                </a:ext>
              </a:extLst>
            </p:cNvPr>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167" name="Shape 129">
              <a:extLst>
                <a:ext uri="{FF2B5EF4-FFF2-40B4-BE49-F238E27FC236}">
                  <a16:creationId xmlns:a16="http://schemas.microsoft.com/office/drawing/2014/main" id="{544D7CBC-9A8E-0D45-9A4D-85F1104FEE46}"/>
                </a:ext>
              </a:extLst>
            </p:cNvPr>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168" name="Shape 143">
              <a:extLst>
                <a:ext uri="{FF2B5EF4-FFF2-40B4-BE49-F238E27FC236}">
                  <a16:creationId xmlns:a16="http://schemas.microsoft.com/office/drawing/2014/main" id="{F72E556D-74E4-8E48-B7EB-46903DA0A855}"/>
                </a:ext>
              </a:extLst>
            </p:cNvPr>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169" name="Shape 150">
              <a:extLst>
                <a:ext uri="{FF2B5EF4-FFF2-40B4-BE49-F238E27FC236}">
                  <a16:creationId xmlns:a16="http://schemas.microsoft.com/office/drawing/2014/main" id="{8A7A7F6D-EC4A-974B-92FE-3340B8D509A8}"/>
                </a:ext>
              </a:extLst>
            </p:cNvPr>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170" name="Group 169">
              <a:extLst>
                <a:ext uri="{FF2B5EF4-FFF2-40B4-BE49-F238E27FC236}">
                  <a16:creationId xmlns:a16="http://schemas.microsoft.com/office/drawing/2014/main" id="{6610608E-68BF-2D43-87D4-A638A48D2F8B}"/>
                </a:ext>
              </a:extLst>
            </p:cNvPr>
            <p:cNvGrpSpPr/>
            <p:nvPr/>
          </p:nvGrpSpPr>
          <p:grpSpPr>
            <a:xfrm>
              <a:off x="3205654" y="1888285"/>
              <a:ext cx="981745" cy="1305707"/>
              <a:chOff x="233767" y="1581600"/>
              <a:chExt cx="1764506" cy="2680655"/>
            </a:xfrm>
          </p:grpSpPr>
          <p:pic>
            <p:nvPicPr>
              <p:cNvPr id="184" name="Shape 157">
                <a:extLst>
                  <a:ext uri="{FF2B5EF4-FFF2-40B4-BE49-F238E27FC236}">
                    <a16:creationId xmlns:a16="http://schemas.microsoft.com/office/drawing/2014/main" id="{F583B32C-75AF-084F-B01F-01917420B681}"/>
                  </a:ext>
                </a:extLst>
              </p:cNvPr>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185" name="Shape 155">
                <a:extLst>
                  <a:ext uri="{FF2B5EF4-FFF2-40B4-BE49-F238E27FC236}">
                    <a16:creationId xmlns:a16="http://schemas.microsoft.com/office/drawing/2014/main" id="{DE4E805B-732F-044A-A53D-17A80E8A6321}"/>
                  </a:ext>
                </a:extLst>
              </p:cNvPr>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err="1">
                    <a:latin typeface="Germania One"/>
                    <a:ea typeface="Germania One"/>
                    <a:cs typeface="Germania One"/>
                    <a:sym typeface="Germania One"/>
                  </a:rPr>
                  <a:t>Leto</a:t>
                </a:r>
                <a:endParaRPr lang="en" sz="500" dirty="0">
                  <a:latin typeface="Germania One"/>
                  <a:ea typeface="Germania One"/>
                  <a:cs typeface="Germania One"/>
                  <a:sym typeface="Germania One"/>
                </a:endParaRPr>
              </a:p>
            </p:txBody>
          </p:sp>
        </p:grpSp>
        <p:pic>
          <p:nvPicPr>
            <p:cNvPr id="171" name="Shape 165">
              <a:extLst>
                <a:ext uri="{FF2B5EF4-FFF2-40B4-BE49-F238E27FC236}">
                  <a16:creationId xmlns:a16="http://schemas.microsoft.com/office/drawing/2014/main" id="{95E1FF65-4BE6-194A-ACE6-1B06C4DC7188}"/>
                </a:ext>
              </a:extLst>
            </p:cNvPr>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172" name="Shape 172">
              <a:extLst>
                <a:ext uri="{FF2B5EF4-FFF2-40B4-BE49-F238E27FC236}">
                  <a16:creationId xmlns:a16="http://schemas.microsoft.com/office/drawing/2014/main" id="{D156D41F-2B9D-DD4C-B835-F4FA68998EB2}"/>
                </a:ext>
              </a:extLst>
            </p:cNvPr>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173" name="Shape 179">
              <a:extLst>
                <a:ext uri="{FF2B5EF4-FFF2-40B4-BE49-F238E27FC236}">
                  <a16:creationId xmlns:a16="http://schemas.microsoft.com/office/drawing/2014/main" id="{1E25195A-E7AB-6048-B092-72F684BA94EE}"/>
                </a:ext>
              </a:extLst>
            </p:cNvPr>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174" name="Shape 186">
              <a:extLst>
                <a:ext uri="{FF2B5EF4-FFF2-40B4-BE49-F238E27FC236}">
                  <a16:creationId xmlns:a16="http://schemas.microsoft.com/office/drawing/2014/main" id="{A113AF82-4C48-344E-BFCB-84206E6568B9}"/>
                </a:ext>
              </a:extLst>
            </p:cNvPr>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175" name="Group 174">
              <a:extLst>
                <a:ext uri="{FF2B5EF4-FFF2-40B4-BE49-F238E27FC236}">
                  <a16:creationId xmlns:a16="http://schemas.microsoft.com/office/drawing/2014/main" id="{CFCCE7AF-B5B4-2445-AC2D-D02EC239C7CB}"/>
                </a:ext>
              </a:extLst>
            </p:cNvPr>
            <p:cNvGrpSpPr/>
            <p:nvPr/>
          </p:nvGrpSpPr>
          <p:grpSpPr>
            <a:xfrm>
              <a:off x="268464" y="3092232"/>
              <a:ext cx="1024971" cy="1382597"/>
              <a:chOff x="669977" y="2139885"/>
              <a:chExt cx="1639590" cy="2076660"/>
            </a:xfrm>
          </p:grpSpPr>
          <p:pic>
            <p:nvPicPr>
              <p:cNvPr id="182" name="Shape 193">
                <a:extLst>
                  <a:ext uri="{FF2B5EF4-FFF2-40B4-BE49-F238E27FC236}">
                    <a16:creationId xmlns:a16="http://schemas.microsoft.com/office/drawing/2014/main" id="{4D3E0803-6E0F-C94F-A61B-B4195406716C}"/>
                  </a:ext>
                </a:extLst>
              </p:cNvPr>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183" name="Shape 191">
                <a:extLst>
                  <a:ext uri="{FF2B5EF4-FFF2-40B4-BE49-F238E27FC236}">
                    <a16:creationId xmlns:a16="http://schemas.microsoft.com/office/drawing/2014/main" id="{795563D7-18AB-2846-97B6-86B1BBDAFACD}"/>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600" b="1" dirty="0" err="1">
                    <a:solidFill>
                      <a:schemeClr val="bg2">
                        <a:lumMod val="50000"/>
                      </a:schemeClr>
                    </a:solidFill>
                    <a:latin typeface="Germania One"/>
                    <a:ea typeface="Germania One"/>
                    <a:cs typeface="Germania One"/>
                    <a:sym typeface="Germania One"/>
                  </a:rPr>
                  <a:t>Cyclope</a:t>
                </a:r>
                <a:endParaRPr lang="en" sz="600" b="1" dirty="0">
                  <a:solidFill>
                    <a:schemeClr val="bg2">
                      <a:lumMod val="50000"/>
                    </a:schemeClr>
                  </a:solidFill>
                  <a:latin typeface="Germania One"/>
                  <a:ea typeface="Germania One"/>
                  <a:cs typeface="Germania One"/>
                  <a:sym typeface="Germania One"/>
                </a:endParaRPr>
              </a:p>
            </p:txBody>
          </p:sp>
        </p:grpSp>
        <p:grpSp>
          <p:nvGrpSpPr>
            <p:cNvPr id="176" name="Group 175">
              <a:extLst>
                <a:ext uri="{FF2B5EF4-FFF2-40B4-BE49-F238E27FC236}">
                  <a16:creationId xmlns:a16="http://schemas.microsoft.com/office/drawing/2014/main" id="{41C6A235-CFB1-A14F-9097-7FAC473EE947}"/>
                </a:ext>
              </a:extLst>
            </p:cNvPr>
            <p:cNvGrpSpPr/>
            <p:nvPr/>
          </p:nvGrpSpPr>
          <p:grpSpPr>
            <a:xfrm>
              <a:off x="1342131" y="3205775"/>
              <a:ext cx="1112988" cy="1213092"/>
              <a:chOff x="835744" y="1565344"/>
              <a:chExt cx="1896771" cy="2403341"/>
            </a:xfrm>
          </p:grpSpPr>
          <p:pic>
            <p:nvPicPr>
              <p:cNvPr id="180" name="Shape 200">
                <a:extLst>
                  <a:ext uri="{FF2B5EF4-FFF2-40B4-BE49-F238E27FC236}">
                    <a16:creationId xmlns:a16="http://schemas.microsoft.com/office/drawing/2014/main" id="{026EA50F-21A2-524D-B79D-3D00C246E675}"/>
                  </a:ext>
                </a:extLst>
              </p:cNvPr>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181" name="Shape 198">
                <a:extLst>
                  <a:ext uri="{FF2B5EF4-FFF2-40B4-BE49-F238E27FC236}">
                    <a16:creationId xmlns:a16="http://schemas.microsoft.com/office/drawing/2014/main" id="{D6C92D77-A75D-E54F-AC76-42B1ADE80B49}"/>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a:solidFill>
                      <a:srgbClr val="C00000"/>
                    </a:solidFill>
                    <a:latin typeface="+mj-lt"/>
                    <a:ea typeface="Germania One"/>
                    <a:cs typeface="Germania One"/>
                    <a:sym typeface="Germania One"/>
                  </a:rPr>
                  <a:t>Persephone</a:t>
                </a:r>
              </a:p>
            </p:txBody>
          </p:sp>
        </p:grpSp>
        <p:pic>
          <p:nvPicPr>
            <p:cNvPr id="177" name="Shape 207">
              <a:extLst>
                <a:ext uri="{FF2B5EF4-FFF2-40B4-BE49-F238E27FC236}">
                  <a16:creationId xmlns:a16="http://schemas.microsoft.com/office/drawing/2014/main" id="{C7E89169-0117-8B41-96FB-334A9562EBE7}"/>
                </a:ext>
              </a:extLst>
            </p:cNvPr>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178" name="Shape 221">
              <a:extLst>
                <a:ext uri="{FF2B5EF4-FFF2-40B4-BE49-F238E27FC236}">
                  <a16:creationId xmlns:a16="http://schemas.microsoft.com/office/drawing/2014/main" id="{C2A63F54-8229-0E4D-9644-5CAE15AC3CC3}"/>
                </a:ext>
              </a:extLst>
            </p:cNvPr>
            <p:cNvPicPr preferRelativeResize="0"/>
            <p:nvPr/>
          </p:nvPicPr>
          <p:blipFill rotWithShape="1">
            <a:blip r:embed="rId23">
              <a:alphaModFix/>
            </a:blip>
            <a:srcRect l="12087" t="1268" r="5848" b="8807"/>
            <a:stretch/>
          </p:blipFill>
          <p:spPr>
            <a:xfrm>
              <a:off x="2350783" y="3277581"/>
              <a:ext cx="930112" cy="1176006"/>
            </a:xfrm>
            <a:prstGeom prst="rect">
              <a:avLst/>
            </a:prstGeom>
            <a:noFill/>
            <a:ln>
              <a:noFill/>
            </a:ln>
          </p:spPr>
        </p:pic>
        <p:pic>
          <p:nvPicPr>
            <p:cNvPr id="179" name="Shape 214">
              <a:extLst>
                <a:ext uri="{FF2B5EF4-FFF2-40B4-BE49-F238E27FC236}">
                  <a16:creationId xmlns:a16="http://schemas.microsoft.com/office/drawing/2014/main" id="{E2E27119-CF9E-C842-B778-F6CF94040E1F}"/>
                </a:ext>
              </a:extLst>
            </p:cNvPr>
            <p:cNvPicPr preferRelativeResize="0"/>
            <p:nvPr/>
          </p:nvPicPr>
          <p:blipFill>
            <a:blip r:embed="rId24">
              <a:alphaModFix/>
            </a:blip>
            <a:stretch>
              <a:fillRect/>
            </a:stretch>
          </p:blipFill>
          <p:spPr>
            <a:xfrm>
              <a:off x="3421729" y="3277580"/>
              <a:ext cx="765671" cy="1203705"/>
            </a:xfrm>
            <a:prstGeom prst="rect">
              <a:avLst/>
            </a:prstGeom>
            <a:noFill/>
            <a:ln>
              <a:noFill/>
            </a:ln>
          </p:spPr>
        </p:pic>
      </p:grpSp>
      <p:cxnSp>
        <p:nvCxnSpPr>
          <p:cNvPr id="188" name="Straight Arrow Connector 187">
            <a:extLst>
              <a:ext uri="{FF2B5EF4-FFF2-40B4-BE49-F238E27FC236}">
                <a16:creationId xmlns:a16="http://schemas.microsoft.com/office/drawing/2014/main" id="{F6A16FF9-DDD6-FA4D-A385-42107CA978AB}"/>
              </a:ext>
            </a:extLst>
          </p:cNvPr>
          <p:cNvCxnSpPr>
            <a:cxnSpLocks/>
          </p:cNvCxnSpPr>
          <p:nvPr/>
        </p:nvCxnSpPr>
        <p:spPr>
          <a:xfrm>
            <a:off x="4970690" y="2387507"/>
            <a:ext cx="1586954" cy="1745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0B24331C-B089-E945-8A58-BCEF61FF2E63}"/>
              </a:ext>
            </a:extLst>
          </p:cNvPr>
          <p:cNvCxnSpPr>
            <a:cxnSpLocks/>
          </p:cNvCxnSpPr>
          <p:nvPr/>
        </p:nvCxnSpPr>
        <p:spPr>
          <a:xfrm flipH="1">
            <a:off x="2629573" y="2387507"/>
            <a:ext cx="1569089" cy="172327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00D5A24D-41DA-6445-A40E-6D94AA67BAAA}"/>
              </a:ext>
            </a:extLst>
          </p:cNvPr>
          <p:cNvSpPr txBox="1"/>
          <p:nvPr/>
        </p:nvSpPr>
        <p:spPr bwMode="auto">
          <a:xfrm>
            <a:off x="6328747" y="2336901"/>
            <a:ext cx="2285467" cy="923330"/>
          </a:xfrm>
          <a:prstGeom prst="rect">
            <a:avLst/>
          </a:prstGeom>
          <a:noFill/>
          <a:ln w="19050" algn="ctr">
            <a:noFill/>
            <a:miter lim="800000"/>
            <a:headEnd/>
            <a:tailEnd/>
          </a:ln>
        </p:spPr>
        <p:txBody>
          <a:bodyPr wrap="square" lIns="0" tIns="0" rIns="0" bIns="0" rtlCol="0">
            <a:spAutoFit/>
          </a:bodyPr>
          <a:lstStyle/>
          <a:p>
            <a:r>
              <a:rPr lang="en-US" sz="2000" dirty="0"/>
              <a:t>Assessing </a:t>
            </a:r>
            <a:r>
              <a:rPr lang="en-US" sz="2000" b="1" dirty="0"/>
              <a:t>Association</a:t>
            </a:r>
            <a:r>
              <a:rPr lang="en-US" sz="2000" dirty="0"/>
              <a:t> via </a:t>
            </a:r>
            <a:r>
              <a:rPr lang="en-US" sz="2000" b="1" dirty="0"/>
              <a:t>Observed</a:t>
            </a:r>
            <a:r>
              <a:rPr lang="en-US" sz="2000" dirty="0"/>
              <a:t> Data</a:t>
            </a:r>
          </a:p>
        </p:txBody>
      </p:sp>
      <p:sp>
        <p:nvSpPr>
          <p:cNvPr id="191" name="TextBox 190">
            <a:extLst>
              <a:ext uri="{FF2B5EF4-FFF2-40B4-BE49-F238E27FC236}">
                <a16:creationId xmlns:a16="http://schemas.microsoft.com/office/drawing/2014/main" id="{10AB3C94-2BCB-B243-AA08-7171DB20E4DF}"/>
              </a:ext>
            </a:extLst>
          </p:cNvPr>
          <p:cNvSpPr txBox="1"/>
          <p:nvPr/>
        </p:nvSpPr>
        <p:spPr bwMode="auto">
          <a:xfrm>
            <a:off x="987424" y="2319973"/>
            <a:ext cx="2078506" cy="923330"/>
          </a:xfrm>
          <a:prstGeom prst="rect">
            <a:avLst/>
          </a:prstGeom>
          <a:noFill/>
          <a:ln w="19050" algn="ctr">
            <a:noFill/>
            <a:miter lim="800000"/>
            <a:headEnd/>
            <a:tailEnd/>
          </a:ln>
        </p:spPr>
        <p:txBody>
          <a:bodyPr wrap="square" lIns="0" tIns="0" rIns="0" bIns="0" rtlCol="0">
            <a:spAutoFit/>
          </a:bodyPr>
          <a:lstStyle/>
          <a:p>
            <a:r>
              <a:rPr lang="en-US" sz="2000" dirty="0"/>
              <a:t>Assessing </a:t>
            </a:r>
            <a:r>
              <a:rPr lang="en-US" sz="2000" b="1" dirty="0"/>
              <a:t>Causation</a:t>
            </a:r>
            <a:r>
              <a:rPr lang="en-US" sz="2000" dirty="0"/>
              <a:t> via </a:t>
            </a:r>
            <a:r>
              <a:rPr lang="en-US" sz="2000" b="1" dirty="0"/>
              <a:t>Counterfactuals</a:t>
            </a:r>
          </a:p>
        </p:txBody>
      </p:sp>
      <p:sp>
        <p:nvSpPr>
          <p:cNvPr id="192" name="TextBox 191">
            <a:extLst>
              <a:ext uri="{FF2B5EF4-FFF2-40B4-BE49-F238E27FC236}">
                <a16:creationId xmlns:a16="http://schemas.microsoft.com/office/drawing/2014/main" id="{EE8E90E0-B2AB-974B-8BEA-8D327EFDC105}"/>
              </a:ext>
            </a:extLst>
          </p:cNvPr>
          <p:cNvSpPr txBox="1"/>
          <p:nvPr/>
        </p:nvSpPr>
        <p:spPr bwMode="auto">
          <a:xfrm>
            <a:off x="6722461" y="4531950"/>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sp>
        <p:nvSpPr>
          <p:cNvPr id="193" name="TextBox 192">
            <a:extLst>
              <a:ext uri="{FF2B5EF4-FFF2-40B4-BE49-F238E27FC236}">
                <a16:creationId xmlns:a16="http://schemas.microsoft.com/office/drawing/2014/main" id="{52071F61-1B68-E646-8A2A-A8B78BEFDBFC}"/>
              </a:ext>
            </a:extLst>
          </p:cNvPr>
          <p:cNvSpPr txBox="1"/>
          <p:nvPr/>
        </p:nvSpPr>
        <p:spPr bwMode="auto">
          <a:xfrm>
            <a:off x="1794495" y="4531951"/>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pic>
        <p:nvPicPr>
          <p:cNvPr id="194" name="Picture 193">
            <a:extLst>
              <a:ext uri="{FF2B5EF4-FFF2-40B4-BE49-F238E27FC236}">
                <a16:creationId xmlns:a16="http://schemas.microsoft.com/office/drawing/2014/main" id="{710C5063-3952-8447-A49B-5DD8752B8B7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0142" y="4263264"/>
            <a:ext cx="1621119" cy="1139965"/>
          </a:xfrm>
          <a:prstGeom prst="rect">
            <a:avLst/>
          </a:prstGeom>
        </p:spPr>
      </p:pic>
      <p:pic>
        <p:nvPicPr>
          <p:cNvPr id="195" name="Picture 194">
            <a:extLst>
              <a:ext uri="{FF2B5EF4-FFF2-40B4-BE49-F238E27FC236}">
                <a16:creationId xmlns:a16="http://schemas.microsoft.com/office/drawing/2014/main" id="{EFBBA210-57D7-B04F-8326-185BFA437FAF}"/>
              </a:ext>
            </a:extLst>
          </p:cNvPr>
          <p:cNvPicPr>
            <a:picLocks noChangeAspect="1"/>
          </p:cNvPicPr>
          <p:nvPr/>
        </p:nvPicPr>
        <p:blipFill>
          <a:blip r:embed="rId26"/>
          <a:stretch>
            <a:fillRect/>
          </a:stretch>
        </p:blipFill>
        <p:spPr>
          <a:xfrm>
            <a:off x="2366997" y="4147168"/>
            <a:ext cx="1870224" cy="1156499"/>
          </a:xfrm>
          <a:prstGeom prst="rect">
            <a:avLst/>
          </a:prstGeom>
        </p:spPr>
      </p:pic>
      <p:sp>
        <p:nvSpPr>
          <p:cNvPr id="196" name="Title 1">
            <a:extLst>
              <a:ext uri="{FF2B5EF4-FFF2-40B4-BE49-F238E27FC236}">
                <a16:creationId xmlns:a16="http://schemas.microsoft.com/office/drawing/2014/main" id="{08A178F7-2F77-354D-9B63-FA0BB020C5E4}"/>
              </a:ext>
            </a:extLst>
          </p:cNvPr>
          <p:cNvSpPr>
            <a:spLocks noGrp="1"/>
          </p:cNvSpPr>
          <p:nvPr>
            <p:ph type="title"/>
          </p:nvPr>
        </p:nvSpPr>
        <p:spPr>
          <a:xfrm>
            <a:off x="579592" y="136111"/>
            <a:ext cx="8089901" cy="467820"/>
          </a:xfrm>
        </p:spPr>
        <p:txBody>
          <a:bodyPr/>
          <a:lstStyle/>
          <a:p>
            <a:r>
              <a:rPr lang="en-US" b="1" dirty="0"/>
              <a:t>Causation vs. Association</a:t>
            </a:r>
          </a:p>
        </p:txBody>
      </p:sp>
      <p:sp>
        <p:nvSpPr>
          <p:cNvPr id="197" name="Rectangle 196">
            <a:extLst>
              <a:ext uri="{FF2B5EF4-FFF2-40B4-BE49-F238E27FC236}">
                <a16:creationId xmlns:a16="http://schemas.microsoft.com/office/drawing/2014/main" id="{CC85CC3C-9B86-9946-B6F1-D236B4D6CBAF}"/>
              </a:ext>
            </a:extLst>
          </p:cNvPr>
          <p:cNvSpPr/>
          <p:nvPr/>
        </p:nvSpPr>
        <p:spPr>
          <a:xfrm>
            <a:off x="5465953" y="5502790"/>
            <a:ext cx="3121367"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98" name="Rectangle 197">
            <a:extLst>
              <a:ext uri="{FF2B5EF4-FFF2-40B4-BE49-F238E27FC236}">
                <a16:creationId xmlns:a16="http://schemas.microsoft.com/office/drawing/2014/main" id="{AB5D5DCF-29C2-3C44-BBDF-0D5587E79078}"/>
              </a:ext>
            </a:extLst>
          </p:cNvPr>
          <p:cNvSpPr/>
          <p:nvPr/>
        </p:nvSpPr>
        <p:spPr>
          <a:xfrm>
            <a:off x="905699" y="5499204"/>
            <a:ext cx="2922595"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929426491"/>
      </p:ext>
    </p:extLst>
  </p:cSld>
  <p:clrMapOvr>
    <a:masterClrMapping/>
  </p:clrMapOvr>
  <p:transition advTm="17052">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Unconditional vs. Conditional Probabilities</a:t>
            </a:r>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dirty="0"/>
              <a:t> = 1) is an unconditional (marginal) probability</a:t>
            </a:r>
          </a:p>
          <a:p>
            <a:pPr lvl="1"/>
            <a:r>
              <a:rPr lang="en-US" dirty="0"/>
              <a:t>Proportion of subjects that would have developed the outcome </a:t>
            </a:r>
            <a:r>
              <a:rPr lang="en-US" i="1" dirty="0"/>
              <a:t>Y</a:t>
            </a:r>
            <a:r>
              <a:rPr lang="en-US" dirty="0"/>
              <a:t> </a:t>
            </a:r>
            <a:r>
              <a:rPr lang="en-US" u="sng" dirty="0"/>
              <a:t>had all subjects</a:t>
            </a:r>
            <a:r>
              <a:rPr lang="en-US" dirty="0"/>
              <a:t> </a:t>
            </a:r>
            <a:r>
              <a:rPr lang="en-US" sz="2000" dirty="0"/>
              <a:t>in the population of interest received exposure value </a:t>
            </a:r>
            <a:r>
              <a:rPr lang="en-US" sz="2000" i="1" dirty="0"/>
              <a:t>a</a:t>
            </a:r>
            <a:endParaRPr lang="en-US" sz="2000" dirty="0"/>
          </a:p>
          <a:p>
            <a:pPr lvl="1"/>
            <a:r>
              <a:rPr lang="en-US" dirty="0"/>
              <a:t>Calculated using the entire population</a:t>
            </a:r>
          </a:p>
          <a:p>
            <a:pPr lvl="1"/>
            <a:r>
              <a:rPr lang="en-US" dirty="0"/>
              <a:t>Causal quantity</a:t>
            </a:r>
            <a:endParaRPr lang="en-US" sz="2000" dirty="0"/>
          </a:p>
          <a:p>
            <a:endParaRPr lang="en-US" dirty="0"/>
          </a:p>
          <a:p>
            <a:r>
              <a:rPr lang="en-US" dirty="0" err="1"/>
              <a:t>Pr</a:t>
            </a:r>
            <a:r>
              <a:rPr lang="en-US" dirty="0"/>
              <a:t>(</a:t>
            </a:r>
            <a:r>
              <a:rPr lang="en-US" i="1" dirty="0"/>
              <a:t>Y</a:t>
            </a:r>
            <a:r>
              <a:rPr lang="en-US" dirty="0"/>
              <a:t> = 1 | </a:t>
            </a:r>
            <a:r>
              <a:rPr lang="en-US" i="1" dirty="0"/>
              <a:t>A</a:t>
            </a:r>
            <a:r>
              <a:rPr lang="en-US" dirty="0"/>
              <a:t> = </a:t>
            </a:r>
            <a:r>
              <a:rPr lang="en-US" i="1" dirty="0"/>
              <a:t>a</a:t>
            </a:r>
            <a:r>
              <a:rPr lang="en-US" dirty="0"/>
              <a:t>) is a conditional probability</a:t>
            </a:r>
          </a:p>
          <a:p>
            <a:pPr lvl="1"/>
            <a:r>
              <a:rPr lang="en-US" dirty="0"/>
              <a:t>Proportion of subjects that developed the outcome Y </a:t>
            </a:r>
            <a:r>
              <a:rPr lang="en-US" u="sng" dirty="0"/>
              <a:t>among subjects</a:t>
            </a:r>
            <a:r>
              <a:rPr lang="en-US" dirty="0"/>
              <a:t> who received exposure value </a:t>
            </a:r>
            <a:r>
              <a:rPr lang="en-US" i="1" dirty="0"/>
              <a:t>a</a:t>
            </a:r>
            <a:r>
              <a:rPr lang="en-US" dirty="0"/>
              <a:t> in the population</a:t>
            </a:r>
          </a:p>
          <a:p>
            <a:pPr lvl="1"/>
            <a:r>
              <a:rPr lang="en-US" dirty="0"/>
              <a:t>Calculated using a subset of the population</a:t>
            </a:r>
          </a:p>
          <a:p>
            <a:pPr lvl="1"/>
            <a:r>
              <a:rPr lang="en-US" dirty="0"/>
              <a:t>Associational quantity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331616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8076820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42075105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“Big 6”</a:t>
            </a:r>
          </a:p>
        </p:txBody>
      </p:sp>
      <p:sp>
        <p:nvSpPr>
          <p:cNvPr id="6" name="Content Placeholder 5"/>
          <p:cNvSpPr>
            <a:spLocks noGrp="1"/>
          </p:cNvSpPr>
          <p:nvPr>
            <p:ph idx="1"/>
          </p:nvPr>
        </p:nvSpPr>
        <p:spPr>
          <a:xfrm>
            <a:off x="459686" y="1496816"/>
            <a:ext cx="8137665" cy="3909393"/>
          </a:xfrm>
        </p:spPr>
        <p:txBody>
          <a:bodyPr/>
          <a:lstStyle/>
          <a:p>
            <a:r>
              <a:rPr lang="en-US" dirty="0"/>
              <a:t>Description</a:t>
            </a:r>
          </a:p>
          <a:p>
            <a:r>
              <a:rPr lang="en-US" dirty="0"/>
              <a:t>Causation (“Causal Inference”)</a:t>
            </a:r>
          </a:p>
          <a:p>
            <a:r>
              <a:rPr lang="en-US" dirty="0"/>
              <a:t>Attribution</a:t>
            </a:r>
          </a:p>
          <a:p>
            <a:r>
              <a:rPr lang="en-US" dirty="0"/>
              <a:t>Mediation</a:t>
            </a:r>
          </a:p>
          <a:p>
            <a:r>
              <a:rPr lang="en-US" dirty="0"/>
              <a:t>Interaction</a:t>
            </a:r>
          </a:p>
          <a:p>
            <a:r>
              <a:rPr lang="en-US" dirty="0"/>
              <a:t>Prediction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8" name="Rectangle 7">
            <a:extLst>
              <a:ext uri="{FF2B5EF4-FFF2-40B4-BE49-F238E27FC236}">
                <a16:creationId xmlns:a16="http://schemas.microsoft.com/office/drawing/2014/main" id="{4A038CEA-C033-3E45-8054-EB03D5F128FA}"/>
              </a:ext>
            </a:extLst>
          </p:cNvPr>
          <p:cNvSpPr/>
          <p:nvPr/>
        </p:nvSpPr>
        <p:spPr bwMode="auto">
          <a:xfrm>
            <a:off x="453585" y="1905948"/>
            <a:ext cx="4353193" cy="457200"/>
          </a:xfrm>
          <a:prstGeom prst="rect">
            <a:avLst/>
          </a:prstGeom>
          <a:noFill/>
          <a:ln w="19050" algn="ctr">
            <a:solidFill>
              <a:schemeClr val="tx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custDataLst>
      <p:tags r:id="rId1"/>
    </p:custDataLst>
    <p:extLst>
      <p:ext uri="{BB962C8B-B14F-4D97-AF65-F5344CB8AC3E}">
        <p14:creationId xmlns:p14="http://schemas.microsoft.com/office/powerpoint/2010/main" val="1261405572"/>
      </p:ext>
    </p:extLst>
  </p:cSld>
  <p:clrMapOvr>
    <a:masterClrMapping/>
  </p:clrMapOvr>
  <p:transition advTm="2142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6">
                                            <p:txEl>
                                              <p:pRg st="0" end="0"/>
                                            </p:txEl>
                                          </p:spTgt>
                                        </p:tgtEl>
                                        <p:attrNameLst>
                                          <p:attrName>style.color</p:attrName>
                                        </p:attrNameLst>
                                      </p:cBhvr>
                                      <p:to>
                                        <a:srgbClr val="C1C1C1"/>
                                      </p:to>
                                    </p:animClr>
                                  </p:childTnLst>
                                </p:cTn>
                              </p:par>
                              <p:par>
                                <p:cTn id="7" presetID="3" presetClass="emph" presetSubtype="2" fill="hold" nodeType="withEffect">
                                  <p:stCondLst>
                                    <p:cond delay="0"/>
                                  </p:stCondLst>
                                  <p:childTnLst>
                                    <p:animClr clrSpc="rgb" dir="cw">
                                      <p:cBhvr override="childStyle">
                                        <p:cTn id="8" dur="1000" fill="hold"/>
                                        <p:tgtEl>
                                          <p:spTgt spid="6">
                                            <p:txEl>
                                              <p:pRg st="2" end="2"/>
                                            </p:txEl>
                                          </p:spTgt>
                                        </p:tgtEl>
                                        <p:attrNameLst>
                                          <p:attrName>style.color</p:attrName>
                                        </p:attrNameLst>
                                      </p:cBhvr>
                                      <p:to>
                                        <a:srgbClr val="C1C1C1"/>
                                      </p:to>
                                    </p:animClr>
                                  </p:childTnLst>
                                </p:cTn>
                              </p:par>
                              <p:par>
                                <p:cTn id="9" presetID="3" presetClass="emph" presetSubtype="2" fill="hold" nodeType="withEffect">
                                  <p:stCondLst>
                                    <p:cond delay="0"/>
                                  </p:stCondLst>
                                  <p:childTnLst>
                                    <p:animClr clrSpc="rgb" dir="cw">
                                      <p:cBhvr override="childStyle">
                                        <p:cTn id="10" dur="1000" fill="hold"/>
                                        <p:tgtEl>
                                          <p:spTgt spid="6">
                                            <p:txEl>
                                              <p:pRg st="3" end="3"/>
                                            </p:txEl>
                                          </p:spTgt>
                                        </p:tgtEl>
                                        <p:attrNameLst>
                                          <p:attrName>style.color</p:attrName>
                                        </p:attrNameLst>
                                      </p:cBhvr>
                                      <p:to>
                                        <a:srgbClr val="C1C1C1"/>
                                      </p:to>
                                    </p:animClr>
                                  </p:childTnLst>
                                </p:cTn>
                              </p:par>
                              <p:par>
                                <p:cTn id="11" presetID="3" presetClass="emph" presetSubtype="2" fill="hold" nodeType="withEffect">
                                  <p:stCondLst>
                                    <p:cond delay="0"/>
                                  </p:stCondLst>
                                  <p:childTnLst>
                                    <p:animClr clrSpc="rgb" dir="cw">
                                      <p:cBhvr override="childStyle">
                                        <p:cTn id="12" dur="1000" fill="hold"/>
                                        <p:tgtEl>
                                          <p:spTgt spid="6">
                                            <p:txEl>
                                              <p:pRg st="4" end="4"/>
                                            </p:txEl>
                                          </p:spTgt>
                                        </p:tgtEl>
                                        <p:attrNameLst>
                                          <p:attrName>style.color</p:attrName>
                                        </p:attrNameLst>
                                      </p:cBhvr>
                                      <p:to>
                                        <a:srgbClr val="C1C1C1"/>
                                      </p:to>
                                    </p:animClr>
                                  </p:childTnLst>
                                </p:cTn>
                              </p:par>
                              <p:par>
                                <p:cTn id="13" presetID="3" presetClass="emph" presetSubtype="2" fill="hold" nodeType="withEffect">
                                  <p:stCondLst>
                                    <p:cond delay="0"/>
                                  </p:stCondLst>
                                  <p:childTnLst>
                                    <p:animClr clrSpc="rgb" dir="cw">
                                      <p:cBhvr override="childStyle">
                                        <p:cTn id="14" dur="1000" fill="hold"/>
                                        <p:tgtEl>
                                          <p:spTgt spid="6">
                                            <p:txEl>
                                              <p:pRg st="5" end="5"/>
                                            </p:txEl>
                                          </p:spTgt>
                                        </p:tgtEl>
                                        <p:attrNameLst>
                                          <p:attrName>style.color</p:attrName>
                                        </p:attrNameLst>
                                      </p:cBhvr>
                                      <p:to>
                                        <a:srgbClr val="C1C1C1"/>
                                      </p:to>
                                    </p:animClr>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B068-B16E-AE47-9BA6-1265711A0E8A}"/>
              </a:ext>
            </a:extLst>
          </p:cNvPr>
          <p:cNvSpPr>
            <a:spLocks noGrp="1"/>
          </p:cNvSpPr>
          <p:nvPr>
            <p:ph type="title"/>
          </p:nvPr>
        </p:nvSpPr>
        <p:spPr>
          <a:xfrm>
            <a:off x="653733" y="438914"/>
            <a:ext cx="8089901" cy="467757"/>
          </a:xfrm>
        </p:spPr>
        <p:txBody>
          <a:bodyPr/>
          <a:lstStyle/>
          <a:p>
            <a:r>
              <a:rPr lang="en-US" dirty="0"/>
              <a:t>Why Bother?</a:t>
            </a:r>
          </a:p>
        </p:txBody>
      </p:sp>
      <p:sp>
        <p:nvSpPr>
          <p:cNvPr id="3" name="Content Placeholder 2">
            <a:extLst>
              <a:ext uri="{FF2B5EF4-FFF2-40B4-BE49-F238E27FC236}">
                <a16:creationId xmlns:a16="http://schemas.microsoft.com/office/drawing/2014/main" id="{866BC577-2A92-3743-AD58-0D8C7347D82B}"/>
              </a:ext>
            </a:extLst>
          </p:cNvPr>
          <p:cNvSpPr>
            <a:spLocks noGrp="1"/>
          </p:cNvSpPr>
          <p:nvPr>
            <p:ph idx="1"/>
          </p:nvPr>
        </p:nvSpPr>
        <p:spPr/>
        <p:txBody>
          <a:bodyPr/>
          <a:lstStyle/>
          <a:p>
            <a:r>
              <a:rPr lang="en-US" dirty="0"/>
              <a:t>Counterfactuals give us a paradigm to which to strive</a:t>
            </a:r>
          </a:p>
          <a:p>
            <a:r>
              <a:rPr lang="en-US" dirty="0"/>
              <a:t>Our goal is to create a study in which association is as close to causation as possible</a:t>
            </a:r>
          </a:p>
          <a:p>
            <a:r>
              <a:rPr lang="en-US" dirty="0"/>
              <a:t>Requires comparison groups that are identical </a:t>
            </a:r>
            <a:r>
              <a:rPr lang="en-US" i="1" dirty="0"/>
              <a:t>with the exception of treatment</a:t>
            </a:r>
          </a:p>
        </p:txBody>
      </p:sp>
      <p:sp>
        <p:nvSpPr>
          <p:cNvPr id="5" name="Slide Number Placeholder 4">
            <a:extLst>
              <a:ext uri="{FF2B5EF4-FFF2-40B4-BE49-F238E27FC236}">
                <a16:creationId xmlns:a16="http://schemas.microsoft.com/office/drawing/2014/main" id="{8BD18F08-3215-7A45-8509-9FCEB6D132EA}"/>
              </a:ext>
            </a:extLst>
          </p:cNvPr>
          <p:cNvSpPr>
            <a:spLocks noGrp="1"/>
          </p:cNvSpPr>
          <p:nvPr>
            <p:ph type="sldNum" sz="quarter" idx="4"/>
          </p:nvPr>
        </p:nvSpPr>
        <p:spPr/>
        <p:txBody>
          <a:bodyPr/>
          <a:lstStyle/>
          <a:p>
            <a:fld id="{7BCC8D0D-EAEC-449D-9161-023DFF90F2E2}" type="slidenum">
              <a:rPr lang="en-US" smtClean="0">
                <a:solidFill>
                  <a:srgbClr val="052049"/>
                </a:solidFill>
              </a:rPr>
              <a:pPr/>
              <a:t>40</a:t>
            </a:fld>
            <a:endParaRPr lang="en-US" dirty="0">
              <a:solidFill>
                <a:srgbClr val="052049"/>
              </a:solidFill>
            </a:endParaRPr>
          </a:p>
        </p:txBody>
      </p:sp>
    </p:spTree>
    <p:extLst>
      <p:ext uri="{BB962C8B-B14F-4D97-AF65-F5344CB8AC3E}">
        <p14:creationId xmlns:p14="http://schemas.microsoft.com/office/powerpoint/2010/main" val="395991250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Ideal Randomized Experiments</a:t>
            </a:r>
          </a:p>
        </p:txBody>
      </p:sp>
    </p:spTree>
    <p:extLst>
      <p:ext uri="{BB962C8B-B14F-4D97-AF65-F5344CB8AC3E}">
        <p14:creationId xmlns:p14="http://schemas.microsoft.com/office/powerpoint/2010/main" val="316318424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an Experiment?</a:t>
            </a:r>
          </a:p>
        </p:txBody>
      </p:sp>
      <p:sp>
        <p:nvSpPr>
          <p:cNvPr id="6" name="Content Placeholder 5"/>
          <p:cNvSpPr>
            <a:spLocks noGrp="1"/>
          </p:cNvSpPr>
          <p:nvPr>
            <p:ph idx="1"/>
          </p:nvPr>
        </p:nvSpPr>
        <p:spPr>
          <a:xfrm>
            <a:off x="459686" y="1496816"/>
            <a:ext cx="8137665" cy="3909393"/>
          </a:xfrm>
        </p:spPr>
        <p:txBody>
          <a:bodyPr/>
          <a:lstStyle/>
          <a:p>
            <a:r>
              <a:rPr lang="en-US" dirty="0"/>
              <a:t>A scientific study in which the investigators intervene in the assignment of treatment to the subjects participating in the study</a:t>
            </a:r>
          </a:p>
          <a:p>
            <a:pPr lvl="1"/>
            <a:r>
              <a:rPr lang="en-US" dirty="0"/>
              <a:t>Known as a “clinical trial” when the goal is to study the effects of medications or devices in humans</a:t>
            </a:r>
          </a:p>
          <a:p>
            <a:endParaRPr lang="en-US" dirty="0"/>
          </a:p>
          <a:p>
            <a:r>
              <a:rPr lang="en-US" dirty="0"/>
              <a:t>In contrast, an observational study is a scientific study in which investigators simply observe what exposure / treatment subjects receive and what then happens to them</a:t>
            </a:r>
          </a:p>
          <a:p>
            <a:endParaRPr lang="en-US" dirty="0"/>
          </a:p>
          <a:p>
            <a:pPr lvl="1"/>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748631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Randomized Experiment?</a:t>
            </a:r>
          </a:p>
        </p:txBody>
      </p:sp>
      <p:sp>
        <p:nvSpPr>
          <p:cNvPr id="6" name="Content Placeholder 5"/>
          <p:cNvSpPr>
            <a:spLocks noGrp="1"/>
          </p:cNvSpPr>
          <p:nvPr>
            <p:ph idx="1"/>
          </p:nvPr>
        </p:nvSpPr>
        <p:spPr>
          <a:xfrm>
            <a:off x="459686" y="1496816"/>
            <a:ext cx="8137665" cy="3909393"/>
          </a:xfrm>
        </p:spPr>
        <p:txBody>
          <a:bodyPr/>
          <a:lstStyle/>
          <a:p>
            <a:r>
              <a:rPr lang="en-US" dirty="0"/>
              <a:t>An experiment in which the investigators use a random procedure to allocate treatment</a:t>
            </a:r>
          </a:p>
          <a:p>
            <a:pPr lvl="1"/>
            <a:r>
              <a:rPr lang="en-US" dirty="0"/>
              <a:t>E.g., coin flip (though randomization does not have to be 50/50), computer-generated random numbers</a:t>
            </a:r>
          </a:p>
          <a:p>
            <a:pPr lvl="1"/>
            <a:r>
              <a:rPr lang="en-US" dirty="0"/>
              <a:t>That makes a randomized </a:t>
            </a:r>
            <a:r>
              <a:rPr lang="en-US" i="1" dirty="0"/>
              <a:t>clinical</a:t>
            </a:r>
            <a:r>
              <a:rPr lang="en-US" dirty="0"/>
              <a:t> trial a randomized experiment to study the effects of medications or devices in humans</a:t>
            </a:r>
          </a:p>
          <a:p>
            <a:pPr lvl="1"/>
            <a:r>
              <a:rPr lang="en-US" dirty="0"/>
              <a:t>The goal is to ensure that the only systematic difference between the treated and untreated is their treatment assignment</a:t>
            </a:r>
          </a:p>
          <a:p>
            <a:endParaRPr lang="en-US" sz="1400" dirty="0"/>
          </a:p>
          <a:p>
            <a:r>
              <a:rPr lang="en-US" dirty="0"/>
              <a:t>In a nonrandomized experiment, investigators follow a nonrandom procedure to assign treatment</a:t>
            </a:r>
          </a:p>
          <a:p>
            <a:pPr lvl="1"/>
            <a:r>
              <a:rPr lang="en-US" dirty="0"/>
              <a:t>E.g., give the pill to tall people only</a:t>
            </a:r>
          </a:p>
          <a:p>
            <a:pPr lvl="1"/>
            <a:r>
              <a:rPr lang="en-US" dirty="0"/>
              <a:t>E.g., allow participants to choose their treatment</a:t>
            </a:r>
          </a:p>
          <a:p>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5385184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Ideal Randomized Experiments</a:t>
            </a:r>
          </a:p>
        </p:txBody>
      </p:sp>
      <p:sp>
        <p:nvSpPr>
          <p:cNvPr id="6" name="Content Placeholder 5"/>
          <p:cNvSpPr>
            <a:spLocks noGrp="1"/>
          </p:cNvSpPr>
          <p:nvPr>
            <p:ph idx="1"/>
          </p:nvPr>
        </p:nvSpPr>
        <p:spPr>
          <a:xfrm>
            <a:off x="459686" y="1496816"/>
            <a:ext cx="8137665" cy="3909393"/>
          </a:xfrm>
        </p:spPr>
        <p:txBody>
          <a:bodyPr/>
          <a:lstStyle/>
          <a:p>
            <a:r>
              <a:rPr lang="en-US" dirty="0"/>
              <a:t>Near infinite sample size</a:t>
            </a:r>
          </a:p>
          <a:p>
            <a:r>
              <a:rPr lang="en-US" dirty="0"/>
              <a:t>No loss to follow-up</a:t>
            </a:r>
          </a:p>
          <a:p>
            <a:r>
              <a:rPr lang="en-US" dirty="0"/>
              <a:t>Perfect adherence to the assigned treatment</a:t>
            </a:r>
          </a:p>
          <a:p>
            <a:r>
              <a:rPr lang="en-US" dirty="0"/>
              <a:t>Well defined treatments</a:t>
            </a:r>
          </a:p>
          <a:p>
            <a:r>
              <a:rPr lang="en-US" dirty="0"/>
              <a:t>Double blind assignment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3967980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The Data</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a:t>Only one counterfactual outcome is known (i.e., the actual outcome) for each individual</a:t>
            </a:r>
          </a:p>
          <a:p>
            <a:r>
              <a:rPr lang="en-US" dirty="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406481307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#2)</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spTree>
    <p:extLst>
      <p:ext uri="{BB962C8B-B14F-4D97-AF65-F5344CB8AC3E}">
        <p14:creationId xmlns:p14="http://schemas.microsoft.com/office/powerpoint/2010/main" val="79939468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versus Independence</a:t>
            </a:r>
          </a:p>
        </p:txBody>
      </p:sp>
      <p:sp>
        <p:nvSpPr>
          <p:cNvPr id="6" name="Content Placeholder 5"/>
          <p:cNvSpPr>
            <a:spLocks noGrp="1"/>
          </p:cNvSpPr>
          <p:nvPr>
            <p:ph idx="1"/>
          </p:nvPr>
        </p:nvSpPr>
        <p:spPr>
          <a:xfrm>
            <a:off x="459686" y="1496816"/>
            <a:ext cx="8137665" cy="3909393"/>
          </a:xfrm>
        </p:spPr>
        <p:txBody>
          <a:bodyPr/>
          <a:lstStyle/>
          <a:p>
            <a:r>
              <a:rPr lang="en-US" dirty="0"/>
              <a:t>How does exchangeability differ from </a:t>
            </a:r>
            <a:r>
              <a:rPr lang="en-US" i="1" dirty="0"/>
              <a:t>Y       A?</a:t>
            </a:r>
          </a:p>
          <a:p>
            <a:endParaRPr lang="en-US" i="1" dirty="0"/>
          </a:p>
          <a:p>
            <a:pPr lvl="1"/>
            <a:r>
              <a:rPr lang="en-US" dirty="0"/>
              <a:t>Independence between the counterfactual outcome and the observed treatment does not imply independence between the observed outcome and the observed treatment</a:t>
            </a:r>
          </a:p>
          <a:p>
            <a:endParaRPr lang="en-US" i="1" dirty="0"/>
          </a:p>
          <a:p>
            <a:pPr lvl="1"/>
            <a:r>
              <a:rPr lang="en-US" dirty="0"/>
              <a:t>E.g., In an ideal randomized experiment, randomization ensures exchangeability, but the treatment may have a causal effect on the outcome, which in turn means that treatment and outcome are associated and not independent</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418" y="1496816"/>
            <a:ext cx="380092" cy="402450"/>
          </a:xfrm>
          <a:prstGeom prst="rect">
            <a:avLst/>
          </a:prstGeom>
        </p:spPr>
      </p:pic>
    </p:spTree>
    <p:extLst>
      <p:ext uri="{BB962C8B-B14F-4D97-AF65-F5344CB8AC3E}">
        <p14:creationId xmlns:p14="http://schemas.microsoft.com/office/powerpoint/2010/main" val="416866338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Outcome Had Everyone Been Untreated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31147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a:t>Outcome Had Everyone Been 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7385168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Causal Inference</a:t>
            </a:r>
          </a:p>
        </p:txBody>
      </p:sp>
      <p:sp>
        <p:nvSpPr>
          <p:cNvPr id="6" name="Content Placeholder 5"/>
          <p:cNvSpPr>
            <a:spLocks noGrp="1"/>
          </p:cNvSpPr>
          <p:nvPr>
            <p:ph idx="1"/>
          </p:nvPr>
        </p:nvSpPr>
        <p:spPr>
          <a:xfrm>
            <a:off x="459686" y="1496816"/>
            <a:ext cx="8137665" cy="3909393"/>
          </a:xfrm>
        </p:spPr>
        <p:txBody>
          <a:bodyPr/>
          <a:lstStyle/>
          <a:p>
            <a:r>
              <a:rPr lang="en-US" dirty="0"/>
              <a:t>The science of establishing causal relationships among biological, behavioral, environmental, etc. factors. </a:t>
            </a:r>
          </a:p>
          <a:p>
            <a:pPr lvl="1"/>
            <a:r>
              <a:rPr lang="en-US" dirty="0"/>
              <a:t>Does A cause (or prevent) Y? </a:t>
            </a:r>
          </a:p>
          <a:p>
            <a:pPr lvl="1"/>
            <a:r>
              <a:rPr lang="en-US" dirty="0"/>
              <a:t>Will intervening upon A change occurrence of Y?</a:t>
            </a:r>
          </a:p>
          <a:p>
            <a:endParaRPr lang="en-US" sz="2400" dirty="0"/>
          </a:p>
          <a:p>
            <a:r>
              <a:rPr lang="en-US" dirty="0"/>
              <a:t>Goal of these lectures: how do we establish what is a true cause?</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custDataLst>
      <p:tags r:id="rId1"/>
    </p:custDataLst>
    <p:extLst>
      <p:ext uri="{BB962C8B-B14F-4D97-AF65-F5344CB8AC3E}">
        <p14:creationId xmlns:p14="http://schemas.microsoft.com/office/powerpoint/2010/main" val="3124662438"/>
      </p:ext>
    </p:extLst>
  </p:cSld>
  <p:clrMapOvr>
    <a:masterClrMapping/>
  </p:clrMapOvr>
  <p:transition advTm="4199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Does Exchangeability Hold?</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7/13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0)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3/7</a:t>
            </a:r>
          </a:p>
        </p:txBody>
      </p:sp>
      <p:sp>
        <p:nvSpPr>
          <p:cNvPr id="10" name="Rectangle 9"/>
          <p:cNvSpPr/>
          <p:nvPr/>
        </p:nvSpPr>
        <p:spPr>
          <a:xfrm>
            <a:off x="5692568" y="3164897"/>
            <a:ext cx="29345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2049"/>
                </a:solidFill>
                <a:effectLst/>
                <a:uLnTx/>
                <a:uFillTx/>
                <a:latin typeface="Arial"/>
                <a:ea typeface="+mn-ea"/>
                <a:cs typeface="+mn-cs"/>
              </a:rPr>
              <a:t>Exchangeability doesn’t hold!</a:t>
            </a:r>
          </a:p>
        </p:txBody>
      </p:sp>
    </p:spTree>
    <p:extLst>
      <p:ext uri="{BB962C8B-B14F-4D97-AF65-F5344CB8AC3E}">
        <p14:creationId xmlns:p14="http://schemas.microsoft.com/office/powerpoint/2010/main" val="250990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Until Next Time…</a:t>
            </a:r>
          </a:p>
        </p:txBody>
      </p:sp>
      <p:sp>
        <p:nvSpPr>
          <p:cNvPr id="6" name="Content Placeholder 5"/>
          <p:cNvSpPr>
            <a:spLocks noGrp="1"/>
          </p:cNvSpPr>
          <p:nvPr>
            <p:ph idx="1"/>
          </p:nvPr>
        </p:nvSpPr>
        <p:spPr>
          <a:xfrm>
            <a:off x="459686" y="1496816"/>
            <a:ext cx="8137665" cy="3909393"/>
          </a:xfrm>
        </p:spPr>
        <p:txBody>
          <a:bodyPr/>
          <a:lstStyle/>
          <a:p>
            <a:r>
              <a:rPr lang="en-US" dirty="0"/>
              <a:t>Consider watching the Optional Video Lectures on the Bradford Hill Criteria and Sufficient &amp; Component Cause Model</a:t>
            </a:r>
          </a:p>
          <a:p>
            <a:r>
              <a:rPr lang="en-US" dirty="0"/>
              <a:t>Consider reviewing the slides on notation and probabilities</a:t>
            </a:r>
          </a:p>
          <a:p>
            <a:r>
              <a:rPr lang="en-US" dirty="0"/>
              <a:t>Get started on the first part of Homework #1</a:t>
            </a:r>
          </a:p>
          <a:p>
            <a:r>
              <a:rPr lang="en-US" dirty="0"/>
              <a:t>Read Chapters 2.2-2.4 and 3 in </a:t>
            </a:r>
            <a:r>
              <a:rPr lang="en-US" dirty="0" err="1"/>
              <a:t>Hernán</a:t>
            </a:r>
            <a:r>
              <a:rPr lang="en-US" dirty="0"/>
              <a:t> &amp; Robins</a:t>
            </a:r>
          </a:p>
          <a:p>
            <a:r>
              <a:rPr lang="en-US" dirty="0"/>
              <a:t>Watch “Conceptual Frameworks for Causal Inference – Part III”</a:t>
            </a:r>
          </a:p>
          <a:p>
            <a:r>
              <a:rPr lang="en-US" dirty="0"/>
              <a:t>Read Chapters 6.1-6.3 and 7.1-7.4 in </a:t>
            </a:r>
            <a:r>
              <a:rPr lang="en-US" dirty="0" err="1"/>
              <a:t>Hernán</a:t>
            </a:r>
            <a:r>
              <a:rPr lang="en-US" dirty="0"/>
              <a:t> &amp; Robins</a:t>
            </a:r>
          </a:p>
          <a:p>
            <a:r>
              <a:rPr lang="en-US" dirty="0"/>
              <a:t>Watch “Directed Acyclic Graphs – Part I”</a:t>
            </a:r>
          </a:p>
          <a:p>
            <a:r>
              <a:rPr lang="en-US" dirty="0"/>
              <a:t>Office Hours: Monday @ 4:10pm on Zoom</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909682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52</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25917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683257511"/>
      </p:ext>
    </p:extLst>
  </p:cSld>
  <p:clrMapOvr>
    <a:masterClrMapping/>
  </p:clrMapOvr>
  <p:transition advTm="8935">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50022510"/>
      </p:ext>
    </p:extLst>
  </p:cSld>
  <p:clrMapOvr>
    <a:masterClrMapping/>
  </p:clrMapOvr>
  <p:transition advTm="29622">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55</a:t>
            </a:fld>
            <a:endParaRPr lang="en-US" dirty="0">
              <a:solidFill>
                <a:srgbClr val="052049"/>
              </a:solidFill>
            </a:endParaRPr>
          </a:p>
        </p:txBody>
      </p:sp>
      <p:sp>
        <p:nvSpPr>
          <p:cNvPr id="4" name="Title 3"/>
          <p:cNvSpPr>
            <a:spLocks noGrp="1"/>
          </p:cNvSpPr>
          <p:nvPr>
            <p:ph type="title"/>
          </p:nvPr>
        </p:nvSpPr>
        <p:spPr/>
        <p:txBody>
          <a:bodyPr/>
          <a:lstStyle/>
          <a:p>
            <a:r>
              <a:rPr lang="en-US" dirty="0"/>
              <a:t>Conditional Randomization</a:t>
            </a:r>
          </a:p>
        </p:txBody>
      </p:sp>
    </p:spTree>
    <p:extLst>
      <p:ext uri="{BB962C8B-B14F-4D97-AF65-F5344CB8AC3E}">
        <p14:creationId xmlns:p14="http://schemas.microsoft.com/office/powerpoint/2010/main" val="1869630193"/>
      </p:ext>
    </p:extLst>
  </p:cSld>
  <p:clrMapOvr>
    <a:masterClrMapping/>
  </p:clrMapOvr>
  <p:transition advTm="7461">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Data</a:t>
            </a:r>
          </a:p>
        </p:txBody>
      </p:sp>
      <p:sp>
        <p:nvSpPr>
          <p:cNvPr id="6" name="Content Placeholder 5"/>
          <p:cNvSpPr>
            <a:spLocks noGrp="1"/>
          </p:cNvSpPr>
          <p:nvPr>
            <p:ph idx="1"/>
          </p:nvPr>
        </p:nvSpPr>
        <p:spPr>
          <a:xfrm>
            <a:off x="459686" y="1496816"/>
            <a:ext cx="6147905" cy="3909393"/>
          </a:xfrm>
        </p:spPr>
        <p:txBody>
          <a:bodyPr/>
          <a:lstStyle/>
          <a:p>
            <a:r>
              <a:rPr lang="en-US" i="1" dirty="0"/>
              <a:t>L</a:t>
            </a:r>
            <a:r>
              <a:rPr lang="en-US" dirty="0"/>
              <a:t> = 1 </a:t>
            </a:r>
            <a:r>
              <a:rPr lang="en-US" dirty="0">
                <a:latin typeface="Wingdings"/>
                <a:ea typeface="Wingdings"/>
                <a:cs typeface="Wingdings"/>
                <a:sym typeface="Wingdings"/>
              </a:rPr>
              <a:t></a:t>
            </a:r>
            <a:r>
              <a:rPr lang="en-US" dirty="0">
                <a:sym typeface="Wingdings"/>
              </a:rPr>
              <a:t> critical condition (e.g., hospitalization in ICU)</a:t>
            </a:r>
          </a:p>
          <a:p>
            <a:r>
              <a:rPr lang="en-US" dirty="0">
                <a:sym typeface="Wingdings"/>
              </a:rPr>
              <a:t>Goal: Estimate the effect of </a:t>
            </a:r>
            <a:r>
              <a:rPr lang="en-US" i="1" dirty="0">
                <a:sym typeface="Wingdings"/>
              </a:rPr>
              <a:t>A</a:t>
            </a:r>
            <a:r>
              <a:rPr lang="en-US" dirty="0">
                <a:sym typeface="Wingdings"/>
              </a:rPr>
              <a:t> on </a:t>
            </a:r>
            <a:r>
              <a:rPr lang="en-US" i="1" dirty="0">
                <a:sym typeface="Wingdings"/>
              </a:rPr>
              <a:t>Y</a:t>
            </a:r>
          </a:p>
          <a:p>
            <a:endParaRPr lang="en-US" i="1" dirty="0">
              <a:sym typeface="Wingdings"/>
            </a:endParaRPr>
          </a:p>
          <a:p>
            <a:r>
              <a:rPr lang="en-US" dirty="0">
                <a:sym typeface="Wingdings"/>
              </a:rPr>
              <a:t>Two Options:</a:t>
            </a:r>
          </a:p>
          <a:p>
            <a:pPr marL="752468" lvl="1" indent="-457200">
              <a:buFont typeface="+mj-lt"/>
              <a:buAutoNum type="arabicPeriod"/>
            </a:pPr>
            <a:r>
              <a:rPr lang="en-US" dirty="0">
                <a:sym typeface="Wingdings"/>
              </a:rPr>
              <a:t>Marginally randomized experiment exposing 65% of participants</a:t>
            </a:r>
          </a:p>
          <a:p>
            <a:pPr marL="752468" lvl="1" indent="-457200">
              <a:buFont typeface="+mj-lt"/>
              <a:buAutoNum type="arabicPeriod"/>
            </a:pPr>
            <a:r>
              <a:rPr lang="en-US" dirty="0">
                <a:sym typeface="Wingdings"/>
              </a:rPr>
              <a:t>Conditionally randomized experiment exposing 50% of non-critical participants and 75% of critical participants</a:t>
            </a:r>
          </a:p>
          <a:p>
            <a:pPr marL="979474" lvl="2" indent="-457200"/>
            <a:r>
              <a:rPr lang="en-US" dirty="0">
                <a:sym typeface="Wingdings"/>
              </a:rPr>
              <a:t>Randomization probabilities are conditional on the value of </a:t>
            </a:r>
            <a:r>
              <a:rPr lang="en-US" i="1" dirty="0">
                <a:sym typeface="Wingdings"/>
              </a:rPr>
              <a:t>L</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56</a:t>
            </a:fld>
            <a:endParaRPr lang="en-US" dirty="0">
              <a:solidFill>
                <a:srgbClr val="052049"/>
              </a:solidFill>
            </a:endParaRPr>
          </a:p>
        </p:txBody>
      </p:sp>
      <p:pic>
        <p:nvPicPr>
          <p:cNvPr id="7" name="Picture 6" descr="Screen Shot 2019-12-19 at 3.26.38 PM.png">
            <a:extLst>
              <a:ext uri="{FF2B5EF4-FFF2-40B4-BE49-F238E27FC236}">
                <a16:creationId xmlns:a16="http://schemas.microsoft.com/office/drawing/2014/main" id="{5D88C240-4D22-E84E-BB30-144C26CE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6E5C8F1E-8290-7E4F-B376-EE61CF2D26FB}"/>
                  </a:ext>
                </a:extLst>
              </p14:cNvPr>
              <p14:cNvContentPartPr/>
              <p14:nvPr/>
            </p14:nvContentPartPr>
            <p14:xfrm>
              <a:off x="4344840" y="726840"/>
              <a:ext cx="360" cy="360"/>
            </p14:xfrm>
          </p:contentPart>
        </mc:Choice>
        <mc:Fallback xmlns="">
          <p:pic>
            <p:nvPicPr>
              <p:cNvPr id="9" name="Ink 8">
                <a:extLst>
                  <a:ext uri="{FF2B5EF4-FFF2-40B4-BE49-F238E27FC236}">
                    <a16:creationId xmlns:a16="http://schemas.microsoft.com/office/drawing/2014/main" id="{6E5C8F1E-8290-7E4F-B376-EE61CF2D26FB}"/>
                  </a:ext>
                </a:extLst>
              </p:cNvPr>
              <p:cNvPicPr/>
              <p:nvPr/>
            </p:nvPicPr>
            <p:blipFill>
              <a:blip r:embed="rId8"/>
              <a:stretch>
                <a:fillRect/>
              </a:stretch>
            </p:blipFill>
            <p:spPr>
              <a:xfrm>
                <a:off x="4335480" y="717480"/>
                <a:ext cx="19080" cy="19080"/>
              </a:xfrm>
              <a:prstGeom prst="rect">
                <a:avLst/>
              </a:prstGeom>
            </p:spPr>
          </p:pic>
        </mc:Fallback>
      </mc:AlternateContent>
    </p:spTree>
    <p:extLst>
      <p:ext uri="{BB962C8B-B14F-4D97-AF65-F5344CB8AC3E}">
        <p14:creationId xmlns:p14="http://schemas.microsoft.com/office/powerpoint/2010/main" val="3321475927"/>
      </p:ext>
    </p:extLst>
  </p:cSld>
  <p:clrMapOvr>
    <a:masterClrMapping/>
  </p:clrMapOvr>
  <p:transition advTm="155651">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Alternative </a:t>
            </a:r>
            <a:r>
              <a:rPr lang="en-US" b="1" dirty="0"/>
              <a:t>Identifiability Condition #2</a:t>
            </a:r>
          </a:p>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sz="1600"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sz="1600" dirty="0"/>
          </a:p>
          <a:p>
            <a:pPr marL="0" indent="0" algn="ctr">
              <a:buNone/>
            </a:pPr>
            <a:r>
              <a:rPr lang="en-US" dirty="0"/>
              <a:t>or, equivalently:</a:t>
            </a:r>
          </a:p>
          <a:p>
            <a:pPr marL="0" indent="0" algn="ctr">
              <a:buNone/>
            </a:pPr>
            <a:endParaRPr lang="en-US" sz="1600"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62" y="55261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57</a:t>
            </a:fld>
            <a:endParaRPr lang="en-US" dirty="0">
              <a:solidFill>
                <a:srgbClr val="052049"/>
              </a:solidFill>
            </a:endParaRPr>
          </a:p>
        </p:txBody>
      </p:sp>
    </p:spTree>
    <p:extLst>
      <p:ext uri="{BB962C8B-B14F-4D97-AF65-F5344CB8AC3E}">
        <p14:creationId xmlns:p14="http://schemas.microsoft.com/office/powerpoint/2010/main" val="1558519791"/>
      </p:ext>
    </p:extLst>
  </p:cSld>
  <p:clrMapOvr>
    <a:masterClrMapping/>
  </p:clrMapOvr>
  <p:transition advTm="98054">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58</a:t>
            </a:fld>
            <a:endParaRPr lang="en-US" dirty="0">
              <a:solidFill>
                <a:srgbClr val="052049"/>
              </a:solidFill>
            </a:endParaRPr>
          </a:p>
        </p:txBody>
      </p:sp>
    </p:spTree>
    <p:custDataLst>
      <p:tags r:id="rId1"/>
    </p:custDataLst>
    <p:extLst>
      <p:ext uri="{BB962C8B-B14F-4D97-AF65-F5344CB8AC3E}">
        <p14:creationId xmlns:p14="http://schemas.microsoft.com/office/powerpoint/2010/main" val="2042842015"/>
      </p:ext>
    </p:extLst>
  </p:cSld>
  <p:clrMapOvr>
    <a:masterClrMapping/>
  </p:clrMapOvr>
  <p:transition advTm="12270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Risk in each level of </a:t>
            </a:r>
            <a:r>
              <a:rPr lang="en-US" i="1" dirty="0"/>
              <a:t>L</a:t>
            </a:r>
            <a:r>
              <a:rPr lang="en-US" dirty="0"/>
              <a:t>:</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 = 6/9</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 = 1/4</a:t>
            </a:r>
          </a:p>
          <a:p>
            <a:r>
              <a:rPr lang="en-US" dirty="0"/>
              <a:t>Proportion of subjects in each level of </a:t>
            </a:r>
            <a:r>
              <a:rPr lang="en-US" i="1" dirty="0"/>
              <a:t>L</a:t>
            </a:r>
            <a:r>
              <a:rPr lang="en-US" dirty="0"/>
              <a:t>:</a:t>
            </a:r>
          </a:p>
          <a:p>
            <a:pPr lvl="1"/>
            <a:r>
              <a:rPr lang="en-US" dirty="0" err="1"/>
              <a:t>Pr</a:t>
            </a:r>
            <a:r>
              <a:rPr lang="en-US" dirty="0"/>
              <a:t>(L = 1) = 12/20</a:t>
            </a:r>
          </a:p>
          <a:p>
            <a:pPr lvl="1"/>
            <a:r>
              <a:rPr lang="en-US" dirty="0" err="1"/>
              <a:t>Pr</a:t>
            </a:r>
            <a:r>
              <a:rPr lang="en-US" dirty="0"/>
              <a:t>(L = 0) = 8/20</a:t>
            </a:r>
          </a:p>
          <a:p>
            <a:r>
              <a:rPr lang="en-US" dirty="0"/>
              <a:t>Standardized risk in the exposed using the study population as the standard:</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295268" lvl="1" indent="0">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 </a:t>
            </a:r>
          </a:p>
          <a:p>
            <a:pPr lvl="1">
              <a:buClr>
                <a:srgbClr val="C7CED1">
                  <a:lumMod val="50000"/>
                </a:srgbClr>
              </a:buClr>
            </a:pPr>
            <a:r>
              <a:rPr lang="en-US" dirty="0">
                <a:solidFill>
                  <a:srgbClr val="052049"/>
                </a:solidFill>
              </a:rPr>
              <a:t>(6/9)*(12/20) + (1/4)*(8/20) = 0.5</a:t>
            </a:r>
          </a:p>
          <a:p>
            <a:pPr marL="295268" lvl="1" indent="0">
              <a:buNone/>
            </a:pPr>
            <a:endParaRPr lang="en-US" dirty="0"/>
          </a:p>
          <a:p>
            <a:pPr marL="295268" lvl="1" indent="0">
              <a:buNone/>
            </a:pPr>
            <a:r>
              <a:rPr lang="en-US" dirty="0"/>
              <a:t>   </a:t>
            </a:r>
          </a:p>
          <a:p>
            <a:pPr lvl="1"/>
            <a:endParaRPr lang="en-US" dirty="0"/>
          </a:p>
        </p:txBody>
      </p:sp>
      <p:sp>
        <p:nvSpPr>
          <p:cNvPr id="5" name="Title 4"/>
          <p:cNvSpPr>
            <a:spLocks noGrp="1"/>
          </p:cNvSpPr>
          <p:nvPr>
            <p:ph type="title"/>
          </p:nvPr>
        </p:nvSpPr>
        <p:spPr/>
        <p:txBody>
          <a:bodyPr/>
          <a:lstStyle/>
          <a:p>
            <a:r>
              <a:rPr lang="en-US" dirty="0"/>
              <a:t>In Our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59</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DDD7ECA1-0323-D248-9D90-251FCE63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167154128"/>
      </p:ext>
    </p:extLst>
  </p:cSld>
  <p:clrMapOvr>
    <a:masterClrMapping/>
  </p:clrMapOvr>
  <p:transition advTm="115198">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Causal Models and Heuristics</a:t>
            </a:r>
          </a:p>
        </p:txBody>
      </p:sp>
    </p:spTree>
    <p:extLst>
      <p:ext uri="{BB962C8B-B14F-4D97-AF65-F5344CB8AC3E}">
        <p14:creationId xmlns:p14="http://schemas.microsoft.com/office/powerpoint/2010/main" val="1141747313"/>
      </p:ext>
    </p:extLst>
  </p:cSld>
  <p:clrMapOvr>
    <a:masterClrMapping/>
  </p:clrMapOvr>
  <p:transition advTm="7784">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IV</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31204190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52759455"/>
      </p:ext>
    </p:extLst>
  </p:cSld>
  <p:clrMapOvr>
    <a:masterClrMapping/>
  </p:clrMapOvr>
  <p:transition advTm="19565">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Conditional Randomization (cont.)</a:t>
            </a:r>
          </a:p>
        </p:txBody>
      </p:sp>
    </p:spTree>
    <p:extLst>
      <p:ext uri="{BB962C8B-B14F-4D97-AF65-F5344CB8AC3E}">
        <p14:creationId xmlns:p14="http://schemas.microsoft.com/office/powerpoint/2010/main" val="247293709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a:t>
            </a:r>
            <a:r>
              <a:rPr lang="en-US" u="sng" dirty="0"/>
              <a:t>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63</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72848458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64</a:t>
            </a:fld>
            <a:endParaRPr lang="en-US" dirty="0">
              <a:solidFill>
                <a:srgbClr val="052049"/>
              </a:solidFill>
            </a:endParaRPr>
          </a:p>
        </p:txBody>
      </p:sp>
      <p:sp>
        <p:nvSpPr>
          <p:cNvPr id="7" name="Content Placeholder 5">
            <a:extLst>
              <a:ext uri="{FF2B5EF4-FFF2-40B4-BE49-F238E27FC236}">
                <a16:creationId xmlns:a16="http://schemas.microsoft.com/office/drawing/2014/main" id="{A9ABF24F-51C6-F646-B5C9-74C7FDFEC857}"/>
              </a:ext>
            </a:extLst>
          </p:cNvPr>
          <p:cNvSpPr txBox="1">
            <a:spLocks/>
          </p:cNvSpPr>
          <p:nvPr/>
        </p:nvSpPr>
        <p:spPr>
          <a:xfrm>
            <a:off x="459687" y="1496817"/>
            <a:ext cx="6884228"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3D0"/>
              </a:buClr>
            </a:pPr>
            <a:r>
              <a:rPr lang="en-US" dirty="0" err="1">
                <a:solidFill>
                  <a:srgbClr val="052049"/>
                </a:solidFill>
              </a:rPr>
              <a:t>Pr</a:t>
            </a:r>
            <a:r>
              <a:rPr lang="en-US" dirty="0">
                <a:solidFill>
                  <a:srgbClr val="052049"/>
                </a:solidFill>
              </a:rPr>
              <a:t>(</a:t>
            </a:r>
            <a:r>
              <a:rPr lang="en-US" i="1" dirty="0">
                <a:solidFill>
                  <a:srgbClr val="052049"/>
                </a:solidFill>
              </a:rPr>
              <a:t>L</a:t>
            </a:r>
            <a:r>
              <a:rPr lang="en-US" dirty="0">
                <a:solidFill>
                  <a:srgbClr val="052049"/>
                </a:solidFill>
              </a:rPr>
              <a:t> = 0) = 8/20</a:t>
            </a:r>
          </a:p>
          <a:p>
            <a:pPr>
              <a:buClr>
                <a:srgbClr val="0093D0"/>
              </a:buClr>
            </a:pPr>
            <a:r>
              <a:rPr lang="en-US" dirty="0" err="1">
                <a:solidFill>
                  <a:srgbClr val="052049"/>
                </a:solidFill>
              </a:rPr>
              <a:t>Pr</a:t>
            </a:r>
            <a:r>
              <a:rPr lang="en-US" dirty="0">
                <a:solidFill>
                  <a:srgbClr val="052049"/>
                </a:solidFill>
              </a:rPr>
              <a:t>(</a:t>
            </a:r>
            <a:r>
              <a:rPr lang="en-US" i="1" dirty="0">
                <a:solidFill>
                  <a:srgbClr val="052049"/>
                </a:solidFill>
              </a:rPr>
              <a:t>L</a:t>
            </a:r>
            <a:r>
              <a:rPr lang="en-US" dirty="0">
                <a:solidFill>
                  <a:srgbClr val="052049"/>
                </a:solidFill>
              </a:rPr>
              <a:t> = 1) = 12/20</a:t>
            </a:r>
          </a:p>
          <a:p>
            <a:pPr marL="0" indent="0">
              <a:buFont typeface="Wingdings" charset="2"/>
              <a:buNone/>
            </a:pPr>
            <a:r>
              <a:rPr lang="en-US" dirty="0"/>
              <a:t>Assuming consistency and conditional exchangeability hold:</a:t>
            </a:r>
          </a:p>
          <a:p>
            <a:r>
              <a:rPr lang="en-US" dirty="0" err="1"/>
              <a:t>Pr</a:t>
            </a:r>
            <a:r>
              <a:rPr lang="en-US" dirty="0"/>
              <a:t>(</a:t>
            </a:r>
            <a:r>
              <a:rPr lang="en-US" i="1" dirty="0" err="1"/>
              <a:t>Y</a:t>
            </a:r>
            <a:r>
              <a:rPr lang="en-US" i="1" baseline="30000" dirty="0" err="1"/>
              <a:t>a</a:t>
            </a:r>
            <a:r>
              <a:rPr lang="en-US" baseline="30000" dirty="0"/>
              <a:t>=0</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0) = 1/4</a:t>
            </a:r>
          </a:p>
          <a:p>
            <a:r>
              <a:rPr lang="en-US" dirty="0" err="1"/>
              <a:t>Pr</a:t>
            </a:r>
            <a:r>
              <a:rPr lang="en-US" dirty="0"/>
              <a:t>(</a:t>
            </a:r>
            <a:r>
              <a:rPr lang="en-US" i="1" dirty="0" err="1"/>
              <a:t>Y</a:t>
            </a:r>
            <a:r>
              <a:rPr lang="en-US" i="1" baseline="30000" dirty="0" err="1"/>
              <a:t>a</a:t>
            </a:r>
            <a:r>
              <a:rPr lang="en-US" baseline="30000" dirty="0"/>
              <a:t>=0</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1) = 2/3</a:t>
            </a:r>
          </a:p>
          <a:p>
            <a:pPr marL="285750" indent="-285750"/>
            <a:r>
              <a:rPr lang="en-US" dirty="0" err="1"/>
              <a:t>Pr</a:t>
            </a:r>
            <a:r>
              <a:rPr lang="en-US" dirty="0"/>
              <a:t>(</a:t>
            </a:r>
            <a:r>
              <a:rPr lang="en-US" i="1" dirty="0" err="1"/>
              <a:t>Y</a:t>
            </a:r>
            <a:r>
              <a:rPr lang="en-US" i="1" baseline="30000" dirty="0" err="1"/>
              <a:t>a</a:t>
            </a:r>
            <a:r>
              <a:rPr lang="en-US" baseline="30000" dirty="0"/>
              <a:t>=0</a:t>
            </a:r>
            <a:r>
              <a:rPr lang="en-US" dirty="0"/>
              <a:t> = 1) =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0) * </a:t>
            </a:r>
            <a:r>
              <a:rPr lang="en-US" dirty="0" err="1"/>
              <a:t>Pr</a:t>
            </a:r>
            <a:r>
              <a:rPr lang="en-US" dirty="0"/>
              <a:t>(</a:t>
            </a:r>
            <a:r>
              <a:rPr lang="en-US" i="1" dirty="0"/>
              <a:t>L</a:t>
            </a:r>
            <a:r>
              <a:rPr lang="en-US" dirty="0"/>
              <a:t> = 0) + </a:t>
            </a:r>
          </a:p>
          <a:p>
            <a:pPr marL="0" indent="0">
              <a:buFont typeface="Wingdings" charset="2"/>
              <a:buNone/>
            </a:pPr>
            <a:r>
              <a:rPr lang="en-US" dirty="0"/>
              <a:t> 			  </a:t>
            </a:r>
            <a:r>
              <a:rPr lang="en-US" dirty="0" err="1"/>
              <a:t>Pr</a:t>
            </a:r>
            <a:r>
              <a:rPr lang="en-US" dirty="0"/>
              <a:t>(</a:t>
            </a:r>
            <a:r>
              <a:rPr lang="en-US" i="1" dirty="0"/>
              <a:t>Y</a:t>
            </a:r>
            <a:r>
              <a:rPr lang="en-US" dirty="0"/>
              <a:t> = 1 | </a:t>
            </a:r>
            <a:r>
              <a:rPr lang="en-US" i="1" dirty="0"/>
              <a:t>A</a:t>
            </a:r>
            <a:r>
              <a:rPr lang="en-US" dirty="0"/>
              <a:t> = 0, </a:t>
            </a:r>
            <a:r>
              <a:rPr lang="en-US" i="1" dirty="0"/>
              <a:t>L</a:t>
            </a:r>
            <a:r>
              <a:rPr lang="en-US" dirty="0"/>
              <a:t> = 1) * </a:t>
            </a:r>
            <a:r>
              <a:rPr lang="en-US" dirty="0" err="1"/>
              <a:t>Pr</a:t>
            </a:r>
            <a:r>
              <a:rPr lang="en-US" dirty="0"/>
              <a:t>(</a:t>
            </a:r>
            <a:r>
              <a:rPr lang="en-US" i="1" dirty="0"/>
              <a:t>L</a:t>
            </a:r>
            <a:r>
              <a:rPr lang="en-US" dirty="0"/>
              <a:t> = 1)</a:t>
            </a:r>
          </a:p>
          <a:p>
            <a:pPr marL="0" indent="0">
              <a:buFont typeface="Wingdings" charset="2"/>
              <a:buNone/>
            </a:pPr>
            <a:r>
              <a:rPr lang="en-US" dirty="0"/>
              <a:t>		       = (1/4) * (8/20) + (2/3) * (12/20)</a:t>
            </a:r>
          </a:p>
          <a:p>
            <a:pPr marL="0" indent="0">
              <a:buFont typeface="Wingdings" charset="2"/>
              <a:buNone/>
            </a:pPr>
            <a:r>
              <a:rPr lang="en-US" dirty="0"/>
              <a:t>		       = 0.5</a:t>
            </a:r>
          </a:p>
        </p:txBody>
      </p:sp>
      <p:pic>
        <p:nvPicPr>
          <p:cNvPr id="8" name="Picture 7" descr="Screen Shot 2019-12-19 at 3.26.38 PM.png">
            <a:extLst>
              <a:ext uri="{FF2B5EF4-FFF2-40B4-BE49-F238E27FC236}">
                <a16:creationId xmlns:a16="http://schemas.microsoft.com/office/drawing/2014/main" id="{F8F68ED6-14E9-594B-B0FD-EC7270504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915" y="216027"/>
            <a:ext cx="1602926" cy="3465149"/>
          </a:xfrm>
          <a:prstGeom prst="rect">
            <a:avLst/>
          </a:prstGeom>
        </p:spPr>
      </p:pic>
    </p:spTree>
    <p:extLst>
      <p:ext uri="{BB962C8B-B14F-4D97-AF65-F5344CB8AC3E}">
        <p14:creationId xmlns:p14="http://schemas.microsoft.com/office/powerpoint/2010/main" val="117136014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Part II</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65</a:t>
            </a:fld>
            <a:endParaRPr lang="en-US" dirty="0">
              <a:solidFill>
                <a:srgbClr val="052049"/>
              </a:solidFill>
            </a:endParaRPr>
          </a:p>
        </p:txBody>
      </p:sp>
      <p:sp>
        <p:nvSpPr>
          <p:cNvPr id="7" name="Content Placeholder 5">
            <a:extLst>
              <a:ext uri="{FF2B5EF4-FFF2-40B4-BE49-F238E27FC236}">
                <a16:creationId xmlns:a16="http://schemas.microsoft.com/office/drawing/2014/main" id="{3F577232-E1F0-6441-B13C-9BBFE747513F}"/>
              </a:ext>
            </a:extLst>
          </p:cNvPr>
          <p:cNvSpPr>
            <a:spLocks noGrp="1"/>
          </p:cNvSpPr>
          <p:nvPr>
            <p:ph idx="1"/>
          </p:nvPr>
        </p:nvSpPr>
        <p:spPr>
          <a:xfrm>
            <a:off x="459686" y="1562015"/>
            <a:ext cx="8334631" cy="3203881"/>
          </a:xfrm>
        </p:spPr>
        <p:txBody>
          <a:bodyPr/>
          <a:lstStyle/>
          <a:p>
            <a:pPr>
              <a:buClr>
                <a:srgbClr val="0093D0"/>
              </a:buClr>
            </a:pPr>
            <a:r>
              <a:rPr lang="en-US" dirty="0">
                <a:solidFill>
                  <a:srgbClr val="052049"/>
                </a:solidFill>
              </a:rPr>
              <a:t>Does exchangeability hold?</a:t>
            </a:r>
          </a:p>
          <a:p>
            <a:pPr lvl="1">
              <a:buClr>
                <a:srgbClr val="0093D0"/>
              </a:buClr>
            </a:pPr>
            <a:r>
              <a:rPr lang="en-US" dirty="0">
                <a:solidFill>
                  <a:srgbClr val="052049"/>
                </a:solidFill>
              </a:rPr>
              <a:t>No, </a:t>
            </a:r>
            <a:r>
              <a:rPr lang="en-US" dirty="0" err="1"/>
              <a:t>Pr</a:t>
            </a:r>
            <a:r>
              <a:rPr lang="en-US" dirty="0"/>
              <a:t>(</a:t>
            </a:r>
            <a:r>
              <a:rPr lang="en-US" i="1" dirty="0" err="1"/>
              <a:t>Y</a:t>
            </a:r>
            <a:r>
              <a:rPr lang="en-US" i="1" baseline="30000" dirty="0" err="1"/>
              <a:t>a</a:t>
            </a:r>
            <a:r>
              <a:rPr lang="en-US" i="1" baseline="30000" dirty="0"/>
              <a:t>=0</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=0</a:t>
            </a:r>
            <a:r>
              <a:rPr lang="en-US" dirty="0"/>
              <a:t>=1 | A = 0) and, furthermore, </a:t>
            </a:r>
            <a:r>
              <a:rPr lang="en-US" dirty="0" err="1"/>
              <a:t>Pr</a:t>
            </a:r>
            <a:r>
              <a:rPr lang="en-US" dirty="0"/>
              <a:t>(</a:t>
            </a:r>
            <a:r>
              <a:rPr lang="en-US" i="1" dirty="0" err="1"/>
              <a:t>Y</a:t>
            </a:r>
            <a:r>
              <a:rPr lang="en-US" i="1" baseline="30000" dirty="0" err="1"/>
              <a:t>a</a:t>
            </a:r>
            <a:r>
              <a:rPr lang="en-US" i="1" baseline="30000" dirty="0"/>
              <a:t>=1</a:t>
            </a:r>
            <a:r>
              <a:rPr lang="en-US" dirty="0"/>
              <a:t>=1 | A = 1) </a:t>
            </a:r>
            <a:r>
              <a:rPr lang="en-US" altLang="en-US" b="1" dirty="0"/>
              <a:t>≠</a:t>
            </a:r>
            <a:r>
              <a:rPr lang="en-US" dirty="0"/>
              <a:t> </a:t>
            </a:r>
            <a:r>
              <a:rPr lang="en-US" dirty="0" err="1"/>
              <a:t>Pr</a:t>
            </a:r>
            <a:r>
              <a:rPr lang="en-US" dirty="0"/>
              <a:t>(</a:t>
            </a:r>
            <a:r>
              <a:rPr lang="en-US" i="1" dirty="0" err="1"/>
              <a:t>Y</a:t>
            </a:r>
            <a:r>
              <a:rPr lang="en-US" i="1" baseline="30000" dirty="0" err="1"/>
              <a:t>a</a:t>
            </a:r>
            <a:r>
              <a:rPr lang="en-US" i="1" baseline="30000" dirty="0"/>
              <a:t>=1</a:t>
            </a:r>
            <a:r>
              <a:rPr lang="en-US" dirty="0"/>
              <a:t>=1 | A = 0) (see </a:t>
            </a:r>
            <a:r>
              <a:rPr lang="en-US"/>
              <a:t>earlier Slide)</a:t>
            </a:r>
            <a:endParaRPr lang="en-US" dirty="0">
              <a:solidFill>
                <a:srgbClr val="052049"/>
              </a:solidFill>
            </a:endParaRPr>
          </a:p>
          <a:p>
            <a:pPr>
              <a:buClr>
                <a:srgbClr val="0093D0"/>
              </a:buClr>
            </a:pPr>
            <a:r>
              <a:rPr lang="en-US" dirty="0">
                <a:solidFill>
                  <a:srgbClr val="052049"/>
                </a:solidFill>
              </a:rPr>
              <a:t>Does conditional exchangeability given </a:t>
            </a:r>
            <a:r>
              <a:rPr lang="en-US" i="1" dirty="0">
                <a:solidFill>
                  <a:srgbClr val="052049"/>
                </a:solidFill>
              </a:rPr>
              <a:t>L</a:t>
            </a:r>
            <a:r>
              <a:rPr lang="en-US" dirty="0">
                <a:solidFill>
                  <a:srgbClr val="052049"/>
                </a:solidFill>
              </a:rPr>
              <a:t> hold?</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 for all </a:t>
            </a:r>
            <a:r>
              <a:rPr lang="en-US" i="1" dirty="0"/>
              <a:t>a</a:t>
            </a:r>
            <a:r>
              <a:rPr lang="en-US" dirty="0"/>
              <a:t> and </a:t>
            </a:r>
            <a:r>
              <a:rPr lang="en-US" i="1" dirty="0"/>
              <a:t>l</a:t>
            </a:r>
            <a:endParaRPr lang="en-US" i="1" dirty="0">
              <a:solidFill>
                <a:srgbClr val="052049"/>
              </a:solidFill>
            </a:endParaRPr>
          </a:p>
          <a:p>
            <a:pPr>
              <a:buClr>
                <a:srgbClr val="0093D0"/>
              </a:buClr>
            </a:pPr>
            <a:r>
              <a:rPr lang="en-US" dirty="0">
                <a:solidFill>
                  <a:srgbClr val="052049"/>
                </a:solidFill>
              </a:rPr>
              <a:t>Is there a null average causal effect of A on Y?</a:t>
            </a:r>
          </a:p>
          <a:p>
            <a:pPr lvl="1">
              <a:buClr>
                <a:srgbClr val="0093D0"/>
              </a:buClr>
            </a:pPr>
            <a:r>
              <a:rPr lang="en-US" dirty="0">
                <a:solidFill>
                  <a:srgbClr val="052049"/>
                </a:solidFill>
              </a:rPr>
              <a:t>Yes, </a:t>
            </a: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err="1"/>
              <a:t>Y</a:t>
            </a:r>
            <a:r>
              <a:rPr lang="en-US" i="1" baseline="30000" dirty="0" err="1"/>
              <a:t>a</a:t>
            </a:r>
            <a:r>
              <a:rPr lang="en-US" baseline="30000" dirty="0"/>
              <a:t>=0</a:t>
            </a:r>
            <a:r>
              <a:rPr lang="en-US" dirty="0"/>
              <a:t> = 1)</a:t>
            </a:r>
            <a:endParaRPr lang="en-US" dirty="0">
              <a:solidFill>
                <a:srgbClr val="052049"/>
              </a:solidFill>
            </a:endParaRPr>
          </a:p>
          <a:p>
            <a:pPr>
              <a:buClr>
                <a:srgbClr val="0093D0"/>
              </a:buClr>
            </a:pPr>
            <a:r>
              <a:rPr lang="en-US" dirty="0">
                <a:solidFill>
                  <a:srgbClr val="052049"/>
                </a:solidFill>
              </a:rPr>
              <a:t>Is there a null association between A and Y?</a:t>
            </a:r>
          </a:p>
          <a:p>
            <a:pPr lvl="1">
              <a:buClr>
                <a:srgbClr val="0093D0"/>
              </a:buClr>
            </a:pPr>
            <a:r>
              <a:rPr lang="en-US" dirty="0">
                <a:solidFill>
                  <a:srgbClr val="052049"/>
                </a:solidFill>
              </a:rPr>
              <a:t>No,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1) </a:t>
            </a:r>
            <a:r>
              <a:rPr lang="en-US" altLang="en-US" b="1" dirty="0"/>
              <a:t>≠ </a:t>
            </a:r>
            <a:r>
              <a:rPr lang="en-US" dirty="0" err="1">
                <a:solidFill>
                  <a:srgbClr val="052049"/>
                </a:solidFill>
              </a:rPr>
              <a:t>Pr</a:t>
            </a:r>
            <a:r>
              <a:rPr lang="en-US" dirty="0">
                <a:solidFill>
                  <a:srgbClr val="052049"/>
                </a:solidFill>
              </a:rPr>
              <a:t>(</a:t>
            </a:r>
            <a:r>
              <a:rPr lang="en-US" i="1" dirty="0">
                <a:solidFill>
                  <a:srgbClr val="052049"/>
                </a:solidFill>
              </a:rPr>
              <a:t>Y</a:t>
            </a:r>
            <a:r>
              <a:rPr lang="en-US" dirty="0">
                <a:solidFill>
                  <a:srgbClr val="052049"/>
                </a:solidFill>
              </a:rPr>
              <a:t> = 1 | </a:t>
            </a:r>
            <a:r>
              <a:rPr lang="en-US" i="1" dirty="0">
                <a:solidFill>
                  <a:srgbClr val="052049"/>
                </a:solidFill>
              </a:rPr>
              <a:t>A</a:t>
            </a:r>
            <a:r>
              <a:rPr lang="en-US" dirty="0">
                <a:solidFill>
                  <a:srgbClr val="052049"/>
                </a:solidFill>
              </a:rPr>
              <a:t> = 0)</a:t>
            </a:r>
            <a:endParaRPr lang="en-US" dirty="0"/>
          </a:p>
        </p:txBody>
      </p:sp>
    </p:spTree>
    <p:extLst>
      <p:ext uri="{BB962C8B-B14F-4D97-AF65-F5344CB8AC3E}">
        <p14:creationId xmlns:p14="http://schemas.microsoft.com/office/powerpoint/2010/main" val="406435879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66</a:t>
            </a:fld>
            <a:endParaRPr lang="en-US" dirty="0">
              <a:solidFill>
                <a:srgbClr val="052049"/>
              </a:solidFill>
            </a:endParaRPr>
          </a:p>
        </p:txBody>
      </p:sp>
      <p:sp>
        <p:nvSpPr>
          <p:cNvPr id="7" name="TextBox 6"/>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1</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1</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3</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6</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3</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2</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pic>
        <p:nvPicPr>
          <p:cNvPr id="49" name="Picture 48" descr="Screen Shot 2019-12-19 at 3.26.38 PM.png">
            <a:extLst>
              <a:ext uri="{FF2B5EF4-FFF2-40B4-BE49-F238E27FC236}">
                <a16:creationId xmlns:a16="http://schemas.microsoft.com/office/drawing/2014/main" id="{E3940C87-0B91-DF40-B563-F8D5CC970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456" y="79610"/>
            <a:ext cx="1423662" cy="3077622"/>
          </a:xfrm>
          <a:prstGeom prst="rect">
            <a:avLst/>
          </a:prstGeom>
        </p:spPr>
      </p:pic>
    </p:spTree>
    <p:extLst>
      <p:ext uri="{BB962C8B-B14F-4D97-AF65-F5344CB8AC3E}">
        <p14:creationId xmlns:p14="http://schemas.microsoft.com/office/powerpoint/2010/main" val="3321479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67</a:t>
            </a:fld>
            <a:endParaRPr lang="en-US" dirty="0">
              <a:solidFill>
                <a:srgbClr val="052049"/>
              </a:solidFill>
            </a:endParaRP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2</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2</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6</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8</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4</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8</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r>
              <a:rPr lang="en-US" sz="1400" dirty="0"/>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r>
              <a:rPr lang="en-US" sz="1400" dirty="0"/>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r>
              <a:rPr lang="en-US" sz="1400" dirty="0"/>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r>
              <a:rPr lang="en-US" sz="1400" dirty="0"/>
              <a:t>A=0 12</a:t>
            </a:r>
          </a:p>
        </p:txBody>
      </p:sp>
      <p:sp>
        <p:nvSpPr>
          <p:cNvPr id="49" name="TextBox 48">
            <a:extLst>
              <a:ext uri="{FF2B5EF4-FFF2-40B4-BE49-F238E27FC236}">
                <a16:creationId xmlns:a16="http://schemas.microsoft.com/office/drawing/2014/main" id="{85E892BC-BD7B-E044-B6B0-457BC0B11C50}"/>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50" name="TextBox 49">
            <a:extLst>
              <a:ext uri="{FF2B5EF4-FFF2-40B4-BE49-F238E27FC236}">
                <a16:creationId xmlns:a16="http://schemas.microsoft.com/office/drawing/2014/main" id="{541DC0DC-0AF5-FC41-A325-6EF839C2818C}"/>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217179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68</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endParaRPr lang="en-US" dirty="0"/>
          </a:p>
          <a:p>
            <a:endParaRPr lang="en-US" dirty="0"/>
          </a:p>
          <a:p>
            <a:r>
              <a:rPr lang="en-US" dirty="0" err="1"/>
              <a:t>Pr</a:t>
            </a:r>
            <a:r>
              <a:rPr lang="en-US" dirty="0"/>
              <a:t>(</a:t>
            </a:r>
            <a:r>
              <a:rPr lang="en-US" i="1" dirty="0" err="1"/>
              <a:t>Y</a:t>
            </a:r>
            <a:r>
              <a:rPr lang="en-US" i="1" baseline="30000" dirty="0" err="1"/>
              <a:t>a</a:t>
            </a:r>
            <a:r>
              <a:rPr lang="en-US" baseline="30000" dirty="0"/>
              <a:t>=1</a:t>
            </a:r>
            <a:r>
              <a:rPr lang="en-US" dirty="0"/>
              <a:t> = 1) = 10/20</a:t>
            </a:r>
          </a:p>
          <a:p>
            <a:r>
              <a:rPr lang="en-US" dirty="0" err="1"/>
              <a:t>Pr</a:t>
            </a:r>
            <a:r>
              <a:rPr lang="en-US" dirty="0"/>
              <a:t>(</a:t>
            </a:r>
            <a:r>
              <a:rPr lang="en-US" i="1" dirty="0" err="1"/>
              <a:t>Y</a:t>
            </a:r>
            <a:r>
              <a:rPr lang="en-US" i="1" baseline="30000" dirty="0" err="1"/>
              <a:t>a</a:t>
            </a:r>
            <a:r>
              <a:rPr lang="en-US" baseline="30000" dirty="0"/>
              <a:t>=0</a:t>
            </a:r>
            <a:r>
              <a:rPr lang="en-US" dirty="0"/>
              <a:t> = 1) = 10/20</a:t>
            </a:r>
          </a:p>
          <a:p>
            <a:pPr marL="511162" lvl="2" indent="0">
              <a:buFont typeface="Wingdings" charset="2"/>
              <a:buNone/>
            </a:pPr>
            <a:endParaRPr lang="en-US" dirty="0"/>
          </a:p>
          <a:p>
            <a:pPr marL="0" indent="0" algn="ctr">
              <a:buClr>
                <a:srgbClr val="0093D0"/>
              </a:buClr>
              <a:buFont typeface="Wingdings" charset="2"/>
              <a:buNone/>
            </a:pPr>
            <a:r>
              <a:rPr lang="en-US" sz="3000" b="1" dirty="0">
                <a:solidFill>
                  <a:srgbClr val="052049"/>
                </a:solidFill>
              </a:rPr>
              <a:t>Inverse Probability Weighting!</a:t>
            </a:r>
          </a:p>
          <a:p>
            <a:pPr marL="511162" lvl="2" indent="0">
              <a:buFont typeface="Wingdings" charset="2"/>
              <a:buNone/>
            </a:pPr>
            <a:endParaRPr lang="en-US" dirty="0"/>
          </a:p>
          <a:p>
            <a:pPr marL="968362" lvl="2" indent="-457200">
              <a:buFont typeface="+mj-lt"/>
              <a:buAutoNum type="alphaLcPeriod"/>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0253400"/>
              </p:ext>
            </p:extLst>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65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69</a:t>
            </a:fld>
            <a:endParaRPr lang="en-US" dirty="0">
              <a:solidFill>
                <a:srgbClr val="052049"/>
              </a:solidFill>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r>
              <a:rPr lang="en-US" sz="1400" dirty="0"/>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r>
              <a:rPr lang="en-US" sz="1400" dirty="0"/>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r>
              <a:rPr lang="en-US" sz="1400" dirty="0"/>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r>
              <a:rPr lang="en-US" sz="1400" dirty="0"/>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r>
              <a:rPr lang="en-US" sz="1400" dirty="0"/>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r>
              <a:rPr lang="en-US" sz="1400" dirty="0"/>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r>
              <a:rPr lang="en-US" sz="1400" dirty="0"/>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r>
              <a:rPr lang="en-US" sz="1400" dirty="0"/>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algn="ctr"/>
            <a:r>
              <a:rPr lang="en-US" i="1" u="sng" dirty="0"/>
              <a:t>W</a:t>
            </a:r>
            <a:r>
              <a:rPr lang="en-US" i="1" u="sng" baseline="30000" dirty="0"/>
              <a:t>A</a:t>
            </a:r>
            <a:r>
              <a:rPr lang="en-US" u="sng" dirty="0"/>
              <a:t> = 1/</a:t>
            </a:r>
            <a:r>
              <a:rPr lang="en-US" i="1" u="sng" dirty="0"/>
              <a:t>f</a:t>
            </a:r>
            <a:r>
              <a:rPr lang="en-US" u="sng" dirty="0"/>
              <a:t>(</a:t>
            </a:r>
            <a:r>
              <a:rPr lang="en-US" i="1" u="sng" dirty="0"/>
              <a:t>A</a:t>
            </a:r>
            <a:r>
              <a:rPr lang="en-US" u="sng" dirty="0"/>
              <a:t> | </a:t>
            </a:r>
            <a:r>
              <a:rPr lang="en-US" i="1" u="sng" dirty="0"/>
              <a:t>L</a:t>
            </a:r>
            <a:r>
              <a:rPr lang="en-US" u="sng" dirty="0"/>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
        <p:nvSpPr>
          <p:cNvPr id="47" name="TextBox 46">
            <a:extLst>
              <a:ext uri="{FF2B5EF4-FFF2-40B4-BE49-F238E27FC236}">
                <a16:creationId xmlns:a16="http://schemas.microsoft.com/office/drawing/2014/main" id="{1E28C5C8-5E51-FB47-A8F8-07227E7197AB}"/>
              </a:ext>
            </a:extLst>
          </p:cNvPr>
          <p:cNvSpPr txBox="1"/>
          <p:nvPr/>
        </p:nvSpPr>
        <p:spPr>
          <a:xfrm rot="1403494">
            <a:off x="2136949" y="3645446"/>
            <a:ext cx="1157826" cy="307777"/>
          </a:xfrm>
          <a:prstGeom prst="rect">
            <a:avLst/>
          </a:prstGeom>
          <a:noFill/>
        </p:spPr>
        <p:txBody>
          <a:bodyPr wrap="none" rtlCol="0">
            <a:spAutoFit/>
          </a:bodyPr>
          <a:lstStyle/>
          <a:p>
            <a:r>
              <a:rPr lang="en-US" sz="1400" dirty="0"/>
              <a:t>L=1 (0.6) 12</a:t>
            </a:r>
          </a:p>
        </p:txBody>
      </p:sp>
      <p:sp>
        <p:nvSpPr>
          <p:cNvPr id="48" name="TextBox 47">
            <a:extLst>
              <a:ext uri="{FF2B5EF4-FFF2-40B4-BE49-F238E27FC236}">
                <a16:creationId xmlns:a16="http://schemas.microsoft.com/office/drawing/2014/main" id="{241F3F65-EC9B-A641-9C8A-D1241E9EC77E}"/>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4193508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Bradford Hill Criteria</a:t>
            </a:r>
          </a:p>
        </p:txBody>
      </p:sp>
      <p:sp>
        <p:nvSpPr>
          <p:cNvPr id="6" name="Content Placeholder 5"/>
          <p:cNvSpPr>
            <a:spLocks noGrp="1"/>
          </p:cNvSpPr>
          <p:nvPr>
            <p:ph idx="1"/>
          </p:nvPr>
        </p:nvSpPr>
        <p:spPr>
          <a:xfrm>
            <a:off x="459686" y="1496816"/>
            <a:ext cx="8137665" cy="4771462"/>
          </a:xfrm>
        </p:spPr>
        <p:txBody>
          <a:bodyPr/>
          <a:lstStyle/>
          <a:p>
            <a:pPr marL="457200" indent="-457200">
              <a:buFont typeface="+mj-lt"/>
              <a:buAutoNum type="arabicPeriod"/>
            </a:pPr>
            <a:r>
              <a:rPr lang="en-US" dirty="0"/>
              <a:t>Strength</a:t>
            </a:r>
          </a:p>
          <a:p>
            <a:pPr marL="457200" indent="-457200">
              <a:buFont typeface="+mj-lt"/>
              <a:buAutoNum type="arabicPeriod"/>
            </a:pPr>
            <a:r>
              <a:rPr lang="en-US" dirty="0"/>
              <a:t>Consistency</a:t>
            </a:r>
          </a:p>
          <a:p>
            <a:pPr marL="457200" indent="-457200">
              <a:buFont typeface="+mj-lt"/>
              <a:buAutoNum type="arabicPeriod"/>
            </a:pPr>
            <a:r>
              <a:rPr lang="en-US" dirty="0"/>
              <a:t>Specificity</a:t>
            </a:r>
          </a:p>
          <a:p>
            <a:pPr marL="457200" indent="-457200">
              <a:buFont typeface="+mj-lt"/>
              <a:buAutoNum type="arabicPeriod"/>
            </a:pPr>
            <a:r>
              <a:rPr lang="en-US" dirty="0"/>
              <a:t>Temporality</a:t>
            </a:r>
          </a:p>
          <a:p>
            <a:pPr marL="457200" indent="-457200">
              <a:buFont typeface="+mj-lt"/>
              <a:buAutoNum type="arabicPeriod"/>
            </a:pPr>
            <a:r>
              <a:rPr lang="en-US" dirty="0"/>
              <a:t>Biological gradient</a:t>
            </a:r>
          </a:p>
          <a:p>
            <a:pPr marL="457200" indent="-457200">
              <a:buFont typeface="+mj-lt"/>
              <a:buAutoNum type="arabicPeriod"/>
            </a:pPr>
            <a:r>
              <a:rPr lang="en-US" dirty="0"/>
              <a:t>Plausibility</a:t>
            </a:r>
          </a:p>
          <a:p>
            <a:pPr marL="457200" indent="-457200">
              <a:buFont typeface="+mj-lt"/>
              <a:buAutoNum type="arabicPeriod"/>
            </a:pPr>
            <a:r>
              <a:rPr lang="en-US" dirty="0"/>
              <a:t>Coherence</a:t>
            </a:r>
          </a:p>
          <a:p>
            <a:pPr marL="457200" indent="-457200">
              <a:buFont typeface="+mj-lt"/>
              <a:buAutoNum type="arabicPeriod"/>
            </a:pPr>
            <a:r>
              <a:rPr lang="en-US" dirty="0"/>
              <a:t>Experiment</a:t>
            </a:r>
          </a:p>
          <a:p>
            <a:pPr marL="457200" indent="-457200">
              <a:buFont typeface="+mj-lt"/>
              <a:buAutoNum type="arabicPeriod"/>
            </a:pPr>
            <a:r>
              <a:rPr lang="en-US" dirty="0"/>
              <a:t>Analogy</a:t>
            </a:r>
          </a:p>
          <a:p>
            <a:pPr marL="0" indent="0">
              <a:buNone/>
            </a:pPr>
            <a:endParaRPr lang="en-US" dirty="0"/>
          </a:p>
          <a:p>
            <a:pPr marL="0" indent="0">
              <a:buNone/>
            </a:pPr>
            <a:endParaRPr lang="en-US" sz="1600" dirty="0"/>
          </a:p>
          <a:p>
            <a:pPr marL="0" indent="0">
              <a:buNone/>
            </a:pPr>
            <a:r>
              <a:rPr lang="en-US" sz="1400" dirty="0"/>
              <a:t>For more on the Bradford Hill Criteria, see the optional lecture on the course website</a:t>
            </a:r>
          </a:p>
        </p:txBody>
      </p:sp>
      <p:pic>
        <p:nvPicPr>
          <p:cNvPr id="4" name="Picture 9" descr="http://t3.gstatic.com/images?q=tbn:ANd9GcQrD7p8tXOoxQ9eY7R8p4oO2gRJ3ZH84Obc_Ego6p2LyoMj2e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270" y="1496816"/>
            <a:ext cx="2684021" cy="3631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8" name="Text Box 5"/>
          <p:cNvSpPr txBox="1">
            <a:spLocks noChangeArrowheads="1"/>
          </p:cNvSpPr>
          <p:nvPr/>
        </p:nvSpPr>
        <p:spPr bwMode="auto">
          <a:xfrm>
            <a:off x="5741269" y="5164126"/>
            <a:ext cx="2684021"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lr>
                <a:schemeClr val="tx1"/>
              </a:buClr>
              <a:buSzPct val="75000"/>
              <a:buFont typeface="Wingdings" pitchFamily="2" charset="2"/>
              <a:buChar char="l"/>
              <a:defRPr sz="2400" b="1">
                <a:solidFill>
                  <a:schemeClr val="tx1"/>
                </a:solidFill>
                <a:latin typeface="Arial" charset="0"/>
                <a:cs typeface="Arial" charset="0"/>
              </a:defRPr>
            </a:lvl1pPr>
            <a:lvl2pPr marL="742950" indent="-285750">
              <a:spcBef>
                <a:spcPct val="20000"/>
              </a:spcBef>
              <a:buClr>
                <a:schemeClr val="tx1"/>
              </a:buClr>
              <a:buSzPct val="75000"/>
              <a:buChar char="–"/>
              <a:defRPr sz="2000">
                <a:solidFill>
                  <a:schemeClr val="tx1"/>
                </a:solidFill>
                <a:latin typeface="Arial" charset="0"/>
                <a:cs typeface="Arial" charset="0"/>
              </a:defRPr>
            </a:lvl2pPr>
            <a:lvl3pPr marL="1143000" indent="-2286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600200" indent="-228600">
              <a:spcBef>
                <a:spcPct val="20000"/>
              </a:spcBef>
              <a:buClr>
                <a:schemeClr val="tx1"/>
              </a:buClr>
              <a:buSzPct val="80000"/>
              <a:buChar char="–"/>
              <a:defRPr sz="1600">
                <a:solidFill>
                  <a:schemeClr val="tx1"/>
                </a:solidFill>
                <a:latin typeface="Arial" charset="0"/>
                <a:cs typeface="Arial" charset="0"/>
              </a:defRPr>
            </a:lvl4pPr>
            <a:lvl5pPr marL="2057400" indent="-2286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pPr marL="342900" indent="-342900" algn="ctr" defTabSz="914400">
              <a:spcBef>
                <a:spcPts val="0"/>
              </a:spcBef>
              <a:buClrTx/>
              <a:buSzTx/>
              <a:buFontTx/>
              <a:buAutoNum type="alphaUcPeriod"/>
              <a:defRPr/>
            </a:pPr>
            <a:r>
              <a:rPr lang="en-US" altLang="en-US" sz="1800" dirty="0">
                <a:solidFill>
                  <a:srgbClr val="052049"/>
                </a:solidFill>
              </a:rPr>
              <a:t>Bradford Hill</a:t>
            </a:r>
          </a:p>
          <a:p>
            <a:pPr algn="ctr" defTabSz="914400">
              <a:spcBef>
                <a:spcPts val="0"/>
              </a:spcBef>
              <a:buClrTx/>
              <a:buSzTx/>
              <a:buFont typeface="Wingdings" pitchFamily="2" charset="2"/>
              <a:buNone/>
              <a:defRPr/>
            </a:pPr>
            <a:r>
              <a:rPr lang="en-US" altLang="en-US" sz="1800" dirty="0">
                <a:solidFill>
                  <a:srgbClr val="052049"/>
                </a:solidFill>
              </a:rPr>
              <a:t>(1897 – 1991)</a:t>
            </a:r>
          </a:p>
        </p:txBody>
      </p:sp>
    </p:spTree>
    <p:extLst>
      <p:ext uri="{BB962C8B-B14F-4D97-AF65-F5344CB8AC3E}">
        <p14:creationId xmlns:p14="http://schemas.microsoft.com/office/powerpoint/2010/main" val="3981688878"/>
      </p:ext>
    </p:extLst>
  </p:cSld>
  <p:clrMapOvr>
    <a:masterClrMapping/>
  </p:clrMapOvr>
  <p:transition advTm="164945">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70</a:t>
            </a:fld>
            <a:endParaRPr lang="en-US" dirty="0">
              <a:solidFill>
                <a:srgbClr val="05204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98296"/>
              </p:ext>
            </p:extLst>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568913681"/>
              </p:ext>
            </p:extLst>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Original Data:   	  		    </a:t>
            </a:r>
          </a:p>
          <a:p>
            <a:pPr marL="0" indent="0">
              <a:spcAft>
                <a:spcPts val="0"/>
              </a:spcAft>
              <a:buClr>
                <a:srgbClr val="0093D0"/>
              </a:buClr>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1) = (6+3)/(6+3+2+1) = 0.75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0 | </a:t>
            </a:r>
            <a:r>
              <a:rPr lang="en-US" sz="1600" i="1" dirty="0">
                <a:solidFill>
                  <a:srgbClr val="052049"/>
                </a:solidFill>
              </a:rPr>
              <a:t>L</a:t>
            </a:r>
            <a:r>
              <a:rPr lang="en-US" sz="1600" dirty="0">
                <a:solidFill>
                  <a:srgbClr val="052049"/>
                </a:solidFill>
              </a:rPr>
              <a:t> = 1) = (2+1)/(6+3+2+1) = 0.25</a:t>
            </a:r>
            <a:endParaRPr lang="en-US" dirty="0">
              <a:solidFill>
                <a:srgbClr val="052049"/>
              </a:solidFill>
            </a:endParaRP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endParaRPr lang="en-US"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r>
              <a:rPr lang="en-US" dirty="0">
                <a:solidFill>
                  <a:srgbClr val="052049"/>
                </a:solidFill>
              </a:rPr>
              <a:t>Inverse Probability Weights:</a:t>
            </a:r>
            <a:endParaRPr lang="en-US" dirty="0"/>
          </a:p>
        </p:txBody>
      </p:sp>
    </p:spTree>
    <p:extLst>
      <p:ext uri="{BB962C8B-B14F-4D97-AF65-F5344CB8AC3E}">
        <p14:creationId xmlns:p14="http://schemas.microsoft.com/office/powerpoint/2010/main" val="361366375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71</a:t>
            </a:fld>
            <a:endParaRPr lang="en-US" dirty="0">
              <a:solidFill>
                <a:srgbClr val="052049"/>
              </a:solidFill>
            </a:endParaRPr>
          </a:p>
        </p:txBody>
      </p:sp>
      <p:graphicFrame>
        <p:nvGraphicFramePr>
          <p:cNvPr id="9" name="Content Placeholder 3"/>
          <p:cNvGraphicFramePr>
            <a:graphicFrameLocks/>
          </p:cNvGraphicFramePr>
          <p:nvPr>
            <p:extLst>
              <p:ext uri="{D42A27DB-BD31-4B8C-83A1-F6EECF244321}">
                <p14:modId xmlns:p14="http://schemas.microsoft.com/office/powerpoint/2010/main" val="3907399607"/>
              </p:ext>
            </p:extLst>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Application of Inverse Probability Weights:</a:t>
            </a: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dirty="0">
              <a:solidFill>
                <a:srgbClr val="052049"/>
              </a:solidFill>
            </a:endParaRPr>
          </a:p>
          <a:p>
            <a:pPr marL="0" indent="0">
              <a:buClr>
                <a:srgbClr val="0093D0"/>
              </a:buClr>
              <a:buNone/>
            </a:pPr>
            <a:r>
              <a:rPr lang="en-US" dirty="0" err="1">
                <a:solidFill>
                  <a:srgbClr val="052049"/>
                </a:solidFill>
              </a:rPr>
              <a:t>Pseudopopulation</a:t>
            </a:r>
            <a:r>
              <a:rPr lang="en-US" dirty="0">
                <a:solidFill>
                  <a:srgbClr val="052049"/>
                </a:solidFill>
              </a:rPr>
              <a:t> (having removed the effect of </a:t>
            </a:r>
            <a:r>
              <a:rPr lang="en-US" i="1" dirty="0">
                <a:solidFill>
                  <a:srgbClr val="052049"/>
                </a:solidFill>
              </a:rPr>
              <a:t>L</a:t>
            </a:r>
            <a:r>
              <a:rPr lang="en-US" dirty="0">
                <a:solidFill>
                  <a:srgbClr val="052049"/>
                </a:solidFill>
              </a:rPr>
              <a:t>):</a:t>
            </a:r>
            <a:endParaRPr lang="en-US" dirty="0"/>
          </a:p>
        </p:txBody>
      </p:sp>
      <p:graphicFrame>
        <p:nvGraphicFramePr>
          <p:cNvPr id="12" name="Content Placeholder 3"/>
          <p:cNvGraphicFramePr>
            <a:graphicFrameLocks/>
          </p:cNvGraphicFramePr>
          <p:nvPr>
            <p:extLst>
              <p:ext uri="{D42A27DB-BD31-4B8C-83A1-F6EECF244321}">
                <p14:modId xmlns:p14="http://schemas.microsoft.com/office/powerpoint/2010/main" val="2765741553"/>
              </p:ext>
            </p:extLst>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308380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72</a:t>
            </a:fld>
            <a:endParaRPr lang="en-US" dirty="0">
              <a:solidFill>
                <a:srgbClr val="052049"/>
              </a:solidFill>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extLst>
              <p:ext uri="{D42A27DB-BD31-4B8C-83A1-F6EECF244321}">
                <p14:modId xmlns:p14="http://schemas.microsoft.com/office/powerpoint/2010/main" val="2177688719"/>
              </p:ext>
            </p:extLst>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2536946629"/>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1</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73</a:t>
            </a:fld>
            <a:endParaRPr lang="en-US" dirty="0">
              <a:solidFill>
                <a:srgbClr val="052049"/>
              </a:solidFill>
            </a:endParaRPr>
          </a:p>
        </p:txBody>
      </p:sp>
      <p:sp>
        <p:nvSpPr>
          <p:cNvPr id="50" name="TextBox 49">
            <a:extLst>
              <a:ext uri="{FF2B5EF4-FFF2-40B4-BE49-F238E27FC236}">
                <a16:creationId xmlns:a16="http://schemas.microsoft.com/office/drawing/2014/main" id="{0F2AB893-13D8-5B4F-8B25-4AC7FD3129C3}"/>
              </a:ext>
            </a:extLst>
          </p:cNvPr>
          <p:cNvSpPr txBox="1"/>
          <p:nvPr/>
        </p:nvSpPr>
        <p:spPr>
          <a:xfrm rot="1403494">
            <a:off x="2089729" y="3645446"/>
            <a:ext cx="1252266" cy="307777"/>
          </a:xfrm>
          <a:prstGeom prst="rect">
            <a:avLst/>
          </a:prstGeom>
          <a:noFill/>
        </p:spPr>
        <p:txBody>
          <a:bodyPr wrap="none" rtlCol="0">
            <a:spAutoFit/>
          </a:bodyPr>
          <a:lstStyle/>
          <a:p>
            <a:r>
              <a:rPr lang="en-US" sz="1400" dirty="0"/>
              <a:t>L=0 (0.33) 30</a:t>
            </a:r>
          </a:p>
        </p:txBody>
      </p:sp>
      <p:cxnSp>
        <p:nvCxnSpPr>
          <p:cNvPr id="51" name="Straight Connector 50">
            <a:extLst>
              <a:ext uri="{FF2B5EF4-FFF2-40B4-BE49-F238E27FC236}">
                <a16:creationId xmlns:a16="http://schemas.microsoft.com/office/drawing/2014/main" id="{462F7D14-2E61-3C4F-B5FD-7AE7A13E7503}"/>
              </a:ext>
            </a:extLst>
          </p:cNvPr>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51380F20-4322-D047-A6AB-9FAC57B9875A}"/>
              </a:ext>
            </a:extLst>
          </p:cNvPr>
          <p:cNvSpPr txBox="1"/>
          <p:nvPr/>
        </p:nvSpPr>
        <p:spPr>
          <a:xfrm rot="20406066">
            <a:off x="1971917" y="3208270"/>
            <a:ext cx="1252266" cy="307777"/>
          </a:xfrm>
          <a:prstGeom prst="rect">
            <a:avLst/>
          </a:prstGeom>
          <a:noFill/>
        </p:spPr>
        <p:txBody>
          <a:bodyPr wrap="none" rtlCol="0">
            <a:spAutoFit/>
          </a:bodyPr>
          <a:lstStyle/>
          <a:p>
            <a:r>
              <a:rPr lang="en-US" sz="1400" dirty="0"/>
              <a:t>L=1 (0.67) 60</a:t>
            </a:r>
          </a:p>
        </p:txBody>
      </p:sp>
      <p:sp>
        <p:nvSpPr>
          <p:cNvPr id="53" name="Oval 52">
            <a:extLst>
              <a:ext uri="{FF2B5EF4-FFF2-40B4-BE49-F238E27FC236}">
                <a16:creationId xmlns:a16="http://schemas.microsoft.com/office/drawing/2014/main" id="{52A4BF77-99D3-BC49-8D16-D4638120696B}"/>
              </a:ext>
            </a:extLst>
          </p:cNvPr>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A0A025-3572-A24D-9A1D-2882E33079F5}"/>
              </a:ext>
            </a:extLst>
          </p:cNvPr>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3274AE3-E35E-0644-8A47-B40ECB1E8CB2}"/>
              </a:ext>
            </a:extLst>
          </p:cNvPr>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E5C3996-3F3D-CA46-969E-E957534B413F}"/>
              </a:ext>
            </a:extLst>
          </p:cNvPr>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1624911-5D9F-D34C-A0A8-3AE0D2323C70}"/>
              </a:ext>
            </a:extLst>
          </p:cNvPr>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956B0EEC-CAF0-3F41-B48C-2F3F62EE2F71}"/>
              </a:ext>
            </a:extLst>
          </p:cNvPr>
          <p:cNvSpPr txBox="1"/>
          <p:nvPr/>
        </p:nvSpPr>
        <p:spPr>
          <a:xfrm>
            <a:off x="1235024" y="3455615"/>
            <a:ext cx="704039" cy="369332"/>
          </a:xfrm>
          <a:prstGeom prst="rect">
            <a:avLst/>
          </a:prstGeom>
          <a:noFill/>
        </p:spPr>
        <p:txBody>
          <a:bodyPr wrap="none" rtlCol="0">
            <a:spAutoFit/>
          </a:bodyPr>
          <a:lstStyle/>
          <a:p>
            <a:r>
              <a:rPr lang="en-US" dirty="0"/>
              <a:t>n=90</a:t>
            </a:r>
          </a:p>
        </p:txBody>
      </p:sp>
      <p:cxnSp>
        <p:nvCxnSpPr>
          <p:cNvPr id="59" name="Straight Connector 58">
            <a:extLst>
              <a:ext uri="{FF2B5EF4-FFF2-40B4-BE49-F238E27FC236}">
                <a16:creationId xmlns:a16="http://schemas.microsoft.com/office/drawing/2014/main" id="{22D9B44C-9518-DC46-B8E2-75DC3CF06DAE}"/>
              </a:ext>
            </a:extLst>
          </p:cNvPr>
          <p:cNvCxnSpPr>
            <a:stCxn id="57" idx="2"/>
            <a:endCxn id="57"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52DB3C2-7F4F-354F-AC4E-42097EBA7C02}"/>
              </a:ext>
            </a:extLst>
          </p:cNvPr>
          <p:cNvCxnSpPr>
            <a:endCxn id="56"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D8AD856-208E-BD4B-B03D-2EFDDB111D92}"/>
              </a:ext>
            </a:extLst>
          </p:cNvPr>
          <p:cNvCxnSpPr>
            <a:endCxn id="53"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96C7816-432E-9746-8A63-356679417DD4}"/>
              </a:ext>
            </a:extLst>
          </p:cNvPr>
          <p:cNvCxnSpPr>
            <a:stCxn id="57" idx="5"/>
            <a:endCxn id="54"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FA68EF2-9B6F-8B4A-831D-0CF6AAAC6DE7}"/>
              </a:ext>
            </a:extLst>
          </p:cNvPr>
          <p:cNvCxnSpPr>
            <a:stCxn id="57" idx="5"/>
            <a:endCxn id="55"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11FD3BD-A971-C34F-A8FB-A952CD44B738}"/>
              </a:ext>
            </a:extLst>
          </p:cNvPr>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F45EAF9-A215-1F4A-8819-A33B4A31E048}"/>
              </a:ext>
            </a:extLst>
          </p:cNvPr>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4F2B6BF0-6BF3-F541-A5DC-F9888B8C6A9A}"/>
              </a:ext>
            </a:extLst>
          </p:cNvPr>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6D2633DB-23A0-204B-AA15-62DED9EC8422}"/>
              </a:ext>
            </a:extLst>
          </p:cNvPr>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D42B783-F0E9-D043-8F97-3BFD3E162913}"/>
              </a:ext>
            </a:extLst>
          </p:cNvPr>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7812E4D-983B-3840-93C7-78429E130F00}"/>
              </a:ext>
            </a:extLst>
          </p:cNvPr>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C32902F1-C452-2A4F-A49B-336FC9FD3653}"/>
              </a:ext>
            </a:extLst>
          </p:cNvPr>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41C8F70-3A80-7441-B600-16457DBA75F6}"/>
              </a:ext>
            </a:extLst>
          </p:cNvPr>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F764517B-FF86-294A-8DFC-0DFA8F19C720}"/>
              </a:ext>
            </a:extLst>
          </p:cNvPr>
          <p:cNvSpPr txBox="1"/>
          <p:nvPr/>
        </p:nvSpPr>
        <p:spPr>
          <a:xfrm rot="1403494">
            <a:off x="6109550" y="1731796"/>
            <a:ext cx="1024639" cy="307777"/>
          </a:xfrm>
          <a:prstGeom prst="rect">
            <a:avLst/>
          </a:prstGeom>
          <a:noFill/>
        </p:spPr>
        <p:txBody>
          <a:bodyPr wrap="none" rtlCol="0">
            <a:spAutoFit/>
          </a:bodyPr>
          <a:lstStyle/>
          <a:p>
            <a:r>
              <a:rPr lang="en-US" sz="1400" dirty="0"/>
              <a:t>Y=0 (0.33)</a:t>
            </a:r>
          </a:p>
        </p:txBody>
      </p:sp>
      <p:sp>
        <p:nvSpPr>
          <p:cNvPr id="73" name="TextBox 72">
            <a:extLst>
              <a:ext uri="{FF2B5EF4-FFF2-40B4-BE49-F238E27FC236}">
                <a16:creationId xmlns:a16="http://schemas.microsoft.com/office/drawing/2014/main" id="{29537475-2D4A-9940-8340-D7F062B124A5}"/>
              </a:ext>
            </a:extLst>
          </p:cNvPr>
          <p:cNvSpPr txBox="1"/>
          <p:nvPr/>
        </p:nvSpPr>
        <p:spPr>
          <a:xfrm rot="20406066">
            <a:off x="5955452" y="1276477"/>
            <a:ext cx="1024639" cy="307777"/>
          </a:xfrm>
          <a:prstGeom prst="rect">
            <a:avLst/>
          </a:prstGeom>
          <a:noFill/>
        </p:spPr>
        <p:txBody>
          <a:bodyPr wrap="none" rtlCol="0">
            <a:spAutoFit/>
          </a:bodyPr>
          <a:lstStyle/>
          <a:p>
            <a:pPr algn="ctr"/>
            <a:r>
              <a:rPr lang="en-US" sz="1400" dirty="0"/>
              <a:t>Y=1 (0.67)</a:t>
            </a:r>
          </a:p>
        </p:txBody>
      </p:sp>
      <p:sp>
        <p:nvSpPr>
          <p:cNvPr id="74" name="TextBox 73">
            <a:extLst>
              <a:ext uri="{FF2B5EF4-FFF2-40B4-BE49-F238E27FC236}">
                <a16:creationId xmlns:a16="http://schemas.microsoft.com/office/drawing/2014/main" id="{E831D704-AAF1-9847-BDE9-265EAD13E8F6}"/>
              </a:ext>
            </a:extLst>
          </p:cNvPr>
          <p:cNvSpPr txBox="1"/>
          <p:nvPr/>
        </p:nvSpPr>
        <p:spPr>
          <a:xfrm>
            <a:off x="6988481" y="1141589"/>
            <a:ext cx="383438" cy="307777"/>
          </a:xfrm>
          <a:prstGeom prst="rect">
            <a:avLst/>
          </a:prstGeom>
          <a:noFill/>
        </p:spPr>
        <p:txBody>
          <a:bodyPr wrap="none" rtlCol="0">
            <a:spAutoFit/>
          </a:bodyPr>
          <a:lstStyle/>
          <a:p>
            <a:pPr algn="ctr"/>
            <a:r>
              <a:rPr lang="en-US" sz="1400" dirty="0"/>
              <a:t>40</a:t>
            </a:r>
          </a:p>
        </p:txBody>
      </p:sp>
      <p:sp>
        <p:nvSpPr>
          <p:cNvPr id="75" name="TextBox 74">
            <a:extLst>
              <a:ext uri="{FF2B5EF4-FFF2-40B4-BE49-F238E27FC236}">
                <a16:creationId xmlns:a16="http://schemas.microsoft.com/office/drawing/2014/main" id="{A039ED9D-11E7-1446-BA97-B1F071DA2EFE}"/>
              </a:ext>
            </a:extLst>
          </p:cNvPr>
          <p:cNvSpPr txBox="1"/>
          <p:nvPr/>
        </p:nvSpPr>
        <p:spPr>
          <a:xfrm>
            <a:off x="6988481" y="1966887"/>
            <a:ext cx="383438" cy="307777"/>
          </a:xfrm>
          <a:prstGeom prst="rect">
            <a:avLst/>
          </a:prstGeom>
          <a:noFill/>
        </p:spPr>
        <p:txBody>
          <a:bodyPr wrap="none" rtlCol="0">
            <a:spAutoFit/>
          </a:bodyPr>
          <a:lstStyle/>
          <a:p>
            <a:pPr algn="ctr"/>
            <a:r>
              <a:rPr lang="en-US" sz="1400" dirty="0"/>
              <a:t>20</a:t>
            </a:r>
          </a:p>
        </p:txBody>
      </p:sp>
      <p:sp>
        <p:nvSpPr>
          <p:cNvPr id="76" name="TextBox 75">
            <a:extLst>
              <a:ext uri="{FF2B5EF4-FFF2-40B4-BE49-F238E27FC236}">
                <a16:creationId xmlns:a16="http://schemas.microsoft.com/office/drawing/2014/main" id="{04593759-8AB6-4E4D-AAFD-96008D8089F6}"/>
              </a:ext>
            </a:extLst>
          </p:cNvPr>
          <p:cNvSpPr txBox="1"/>
          <p:nvPr/>
        </p:nvSpPr>
        <p:spPr>
          <a:xfrm rot="1403494">
            <a:off x="6149618" y="3003344"/>
            <a:ext cx="925253" cy="307777"/>
          </a:xfrm>
          <a:prstGeom prst="rect">
            <a:avLst/>
          </a:prstGeom>
          <a:noFill/>
        </p:spPr>
        <p:txBody>
          <a:bodyPr wrap="none" rtlCol="0">
            <a:spAutoFit/>
          </a:bodyPr>
          <a:lstStyle/>
          <a:p>
            <a:r>
              <a:rPr lang="en-US" sz="1400" dirty="0"/>
              <a:t>Y=0 (0.4)</a:t>
            </a:r>
          </a:p>
        </p:txBody>
      </p:sp>
      <p:sp>
        <p:nvSpPr>
          <p:cNvPr id="77" name="TextBox 76">
            <a:extLst>
              <a:ext uri="{FF2B5EF4-FFF2-40B4-BE49-F238E27FC236}">
                <a16:creationId xmlns:a16="http://schemas.microsoft.com/office/drawing/2014/main" id="{6D16F1BB-25C3-784A-8C55-C784010B8791}"/>
              </a:ext>
            </a:extLst>
          </p:cNvPr>
          <p:cNvSpPr txBox="1"/>
          <p:nvPr/>
        </p:nvSpPr>
        <p:spPr>
          <a:xfrm rot="20406066">
            <a:off x="5995520" y="2548025"/>
            <a:ext cx="925253" cy="307777"/>
          </a:xfrm>
          <a:prstGeom prst="rect">
            <a:avLst/>
          </a:prstGeom>
          <a:noFill/>
        </p:spPr>
        <p:txBody>
          <a:bodyPr wrap="none" rtlCol="0">
            <a:spAutoFit/>
          </a:bodyPr>
          <a:lstStyle/>
          <a:p>
            <a:pPr algn="ctr"/>
            <a:r>
              <a:rPr lang="en-US" sz="1400" dirty="0"/>
              <a:t>Y=1 (0.6)</a:t>
            </a:r>
          </a:p>
        </p:txBody>
      </p:sp>
      <p:sp>
        <p:nvSpPr>
          <p:cNvPr id="78" name="TextBox 77">
            <a:extLst>
              <a:ext uri="{FF2B5EF4-FFF2-40B4-BE49-F238E27FC236}">
                <a16:creationId xmlns:a16="http://schemas.microsoft.com/office/drawing/2014/main" id="{670F4E45-21FC-CA4A-BABE-D5E137513D25}"/>
              </a:ext>
            </a:extLst>
          </p:cNvPr>
          <p:cNvSpPr txBox="1"/>
          <p:nvPr/>
        </p:nvSpPr>
        <p:spPr>
          <a:xfrm rot="1403494">
            <a:off x="6099925" y="4285722"/>
            <a:ext cx="1024639" cy="307777"/>
          </a:xfrm>
          <a:prstGeom prst="rect">
            <a:avLst/>
          </a:prstGeom>
          <a:noFill/>
        </p:spPr>
        <p:txBody>
          <a:bodyPr wrap="none" rtlCol="0">
            <a:spAutoFit/>
          </a:bodyPr>
          <a:lstStyle/>
          <a:p>
            <a:r>
              <a:rPr lang="en-US" sz="1400" dirty="0"/>
              <a:t>Y=0 (0.25)</a:t>
            </a:r>
          </a:p>
        </p:txBody>
      </p:sp>
      <p:sp>
        <p:nvSpPr>
          <p:cNvPr id="79" name="TextBox 78">
            <a:extLst>
              <a:ext uri="{FF2B5EF4-FFF2-40B4-BE49-F238E27FC236}">
                <a16:creationId xmlns:a16="http://schemas.microsoft.com/office/drawing/2014/main" id="{952F85C6-51A4-5341-8893-3EA3473BF1D8}"/>
              </a:ext>
            </a:extLst>
          </p:cNvPr>
          <p:cNvSpPr txBox="1"/>
          <p:nvPr/>
        </p:nvSpPr>
        <p:spPr>
          <a:xfrm rot="20406066">
            <a:off x="5945827" y="3830403"/>
            <a:ext cx="1024639" cy="307777"/>
          </a:xfrm>
          <a:prstGeom prst="rect">
            <a:avLst/>
          </a:prstGeom>
          <a:noFill/>
        </p:spPr>
        <p:txBody>
          <a:bodyPr wrap="none" rtlCol="0">
            <a:spAutoFit/>
          </a:bodyPr>
          <a:lstStyle/>
          <a:p>
            <a:pPr algn="ctr"/>
            <a:r>
              <a:rPr lang="en-US" sz="1400" dirty="0"/>
              <a:t>Y=1 (0.75)</a:t>
            </a:r>
          </a:p>
        </p:txBody>
      </p:sp>
      <p:sp>
        <p:nvSpPr>
          <p:cNvPr id="80" name="TextBox 79">
            <a:extLst>
              <a:ext uri="{FF2B5EF4-FFF2-40B4-BE49-F238E27FC236}">
                <a16:creationId xmlns:a16="http://schemas.microsoft.com/office/drawing/2014/main" id="{EA3FE2BE-05A2-F34F-AE2A-6AA5411772A3}"/>
              </a:ext>
            </a:extLst>
          </p:cNvPr>
          <p:cNvSpPr txBox="1"/>
          <p:nvPr/>
        </p:nvSpPr>
        <p:spPr>
          <a:xfrm rot="1403494">
            <a:off x="6159243" y="5568297"/>
            <a:ext cx="925253" cy="307777"/>
          </a:xfrm>
          <a:prstGeom prst="rect">
            <a:avLst/>
          </a:prstGeom>
          <a:noFill/>
        </p:spPr>
        <p:txBody>
          <a:bodyPr wrap="none" rtlCol="0">
            <a:spAutoFit/>
          </a:bodyPr>
          <a:lstStyle/>
          <a:p>
            <a:r>
              <a:rPr lang="en-US" sz="1400" dirty="0"/>
              <a:t>Y=0 (0.5)</a:t>
            </a:r>
          </a:p>
        </p:txBody>
      </p:sp>
      <p:sp>
        <p:nvSpPr>
          <p:cNvPr id="81" name="TextBox 80">
            <a:extLst>
              <a:ext uri="{FF2B5EF4-FFF2-40B4-BE49-F238E27FC236}">
                <a16:creationId xmlns:a16="http://schemas.microsoft.com/office/drawing/2014/main" id="{BD790A37-719B-894C-A0AB-1590FD2EFCC1}"/>
              </a:ext>
            </a:extLst>
          </p:cNvPr>
          <p:cNvSpPr txBox="1"/>
          <p:nvPr/>
        </p:nvSpPr>
        <p:spPr>
          <a:xfrm rot="20406066">
            <a:off x="6005144" y="5112978"/>
            <a:ext cx="925253" cy="307777"/>
          </a:xfrm>
          <a:prstGeom prst="rect">
            <a:avLst/>
          </a:prstGeom>
          <a:noFill/>
        </p:spPr>
        <p:txBody>
          <a:bodyPr wrap="none" rtlCol="0">
            <a:spAutoFit/>
          </a:bodyPr>
          <a:lstStyle/>
          <a:p>
            <a:pPr algn="ctr"/>
            <a:r>
              <a:rPr lang="en-US" sz="1400" dirty="0"/>
              <a:t>Y=1 (0.5)</a:t>
            </a:r>
          </a:p>
        </p:txBody>
      </p:sp>
      <p:sp>
        <p:nvSpPr>
          <p:cNvPr id="82" name="TextBox 81">
            <a:extLst>
              <a:ext uri="{FF2B5EF4-FFF2-40B4-BE49-F238E27FC236}">
                <a16:creationId xmlns:a16="http://schemas.microsoft.com/office/drawing/2014/main" id="{2BEB1A63-6AAF-814B-B29A-34200411591F}"/>
              </a:ext>
            </a:extLst>
          </p:cNvPr>
          <p:cNvSpPr txBox="1"/>
          <p:nvPr/>
        </p:nvSpPr>
        <p:spPr>
          <a:xfrm>
            <a:off x="6988481" y="2464562"/>
            <a:ext cx="383438" cy="307777"/>
          </a:xfrm>
          <a:prstGeom prst="rect">
            <a:avLst/>
          </a:prstGeom>
          <a:noFill/>
        </p:spPr>
        <p:txBody>
          <a:bodyPr wrap="none" rtlCol="0">
            <a:spAutoFit/>
          </a:bodyPr>
          <a:lstStyle/>
          <a:p>
            <a:pPr algn="ctr"/>
            <a:r>
              <a:rPr lang="en-US" sz="1400" dirty="0"/>
              <a:t>36</a:t>
            </a:r>
          </a:p>
        </p:txBody>
      </p:sp>
      <p:sp>
        <p:nvSpPr>
          <p:cNvPr id="83" name="TextBox 82">
            <a:extLst>
              <a:ext uri="{FF2B5EF4-FFF2-40B4-BE49-F238E27FC236}">
                <a16:creationId xmlns:a16="http://schemas.microsoft.com/office/drawing/2014/main" id="{5A6DAB97-1559-2740-BB35-B83CEE57690E}"/>
              </a:ext>
            </a:extLst>
          </p:cNvPr>
          <p:cNvSpPr txBox="1"/>
          <p:nvPr/>
        </p:nvSpPr>
        <p:spPr>
          <a:xfrm>
            <a:off x="6988481" y="3289860"/>
            <a:ext cx="383438" cy="307777"/>
          </a:xfrm>
          <a:prstGeom prst="rect">
            <a:avLst/>
          </a:prstGeom>
          <a:noFill/>
        </p:spPr>
        <p:txBody>
          <a:bodyPr wrap="none" rtlCol="0">
            <a:spAutoFit/>
          </a:bodyPr>
          <a:lstStyle/>
          <a:p>
            <a:pPr algn="ctr"/>
            <a:r>
              <a:rPr lang="en-US" sz="1400" dirty="0"/>
              <a:t>24</a:t>
            </a:r>
          </a:p>
        </p:txBody>
      </p:sp>
      <p:sp>
        <p:nvSpPr>
          <p:cNvPr id="84" name="TextBox 83">
            <a:extLst>
              <a:ext uri="{FF2B5EF4-FFF2-40B4-BE49-F238E27FC236}">
                <a16:creationId xmlns:a16="http://schemas.microsoft.com/office/drawing/2014/main" id="{29DAA700-87F6-614B-8549-E79FD86E6F9D}"/>
              </a:ext>
            </a:extLst>
          </p:cNvPr>
          <p:cNvSpPr txBox="1"/>
          <p:nvPr/>
        </p:nvSpPr>
        <p:spPr>
          <a:xfrm>
            <a:off x="6999669" y="3749140"/>
            <a:ext cx="532518" cy="307777"/>
          </a:xfrm>
          <a:prstGeom prst="rect">
            <a:avLst/>
          </a:prstGeom>
          <a:noFill/>
        </p:spPr>
        <p:txBody>
          <a:bodyPr wrap="none" rtlCol="0">
            <a:spAutoFit/>
          </a:bodyPr>
          <a:lstStyle/>
          <a:p>
            <a:pPr algn="ctr"/>
            <a:r>
              <a:rPr lang="en-US" sz="1400" dirty="0"/>
              <a:t>22.5</a:t>
            </a:r>
          </a:p>
        </p:txBody>
      </p:sp>
      <p:sp>
        <p:nvSpPr>
          <p:cNvPr id="85" name="TextBox 84">
            <a:extLst>
              <a:ext uri="{FF2B5EF4-FFF2-40B4-BE49-F238E27FC236}">
                <a16:creationId xmlns:a16="http://schemas.microsoft.com/office/drawing/2014/main" id="{ACF4A92B-5C61-EA48-B090-1AD82E4F2488}"/>
              </a:ext>
            </a:extLst>
          </p:cNvPr>
          <p:cNvSpPr txBox="1"/>
          <p:nvPr/>
        </p:nvSpPr>
        <p:spPr>
          <a:xfrm>
            <a:off x="6963634" y="4574438"/>
            <a:ext cx="433132" cy="307777"/>
          </a:xfrm>
          <a:prstGeom prst="rect">
            <a:avLst/>
          </a:prstGeom>
          <a:noFill/>
        </p:spPr>
        <p:txBody>
          <a:bodyPr wrap="none" rtlCol="0">
            <a:spAutoFit/>
          </a:bodyPr>
          <a:lstStyle/>
          <a:p>
            <a:pPr algn="ctr"/>
            <a:r>
              <a:rPr lang="en-US" sz="1400" dirty="0"/>
              <a:t>7.5</a:t>
            </a:r>
          </a:p>
        </p:txBody>
      </p:sp>
      <p:sp>
        <p:nvSpPr>
          <p:cNvPr id="86" name="TextBox 85">
            <a:extLst>
              <a:ext uri="{FF2B5EF4-FFF2-40B4-BE49-F238E27FC236}">
                <a16:creationId xmlns:a16="http://schemas.microsoft.com/office/drawing/2014/main" id="{0F882C39-718A-3D42-8D80-EF6DF22A2B32}"/>
              </a:ext>
            </a:extLst>
          </p:cNvPr>
          <p:cNvSpPr txBox="1"/>
          <p:nvPr/>
        </p:nvSpPr>
        <p:spPr>
          <a:xfrm>
            <a:off x="6988481" y="5060590"/>
            <a:ext cx="383438" cy="307777"/>
          </a:xfrm>
          <a:prstGeom prst="rect">
            <a:avLst/>
          </a:prstGeom>
          <a:noFill/>
        </p:spPr>
        <p:txBody>
          <a:bodyPr wrap="none" rtlCol="0">
            <a:spAutoFit/>
          </a:bodyPr>
          <a:lstStyle/>
          <a:p>
            <a:pPr algn="ctr"/>
            <a:r>
              <a:rPr lang="en-US" sz="1400" dirty="0"/>
              <a:t>15</a:t>
            </a:r>
          </a:p>
        </p:txBody>
      </p:sp>
      <p:sp>
        <p:nvSpPr>
          <p:cNvPr id="87" name="TextBox 86">
            <a:extLst>
              <a:ext uri="{FF2B5EF4-FFF2-40B4-BE49-F238E27FC236}">
                <a16:creationId xmlns:a16="http://schemas.microsoft.com/office/drawing/2014/main" id="{BBC0B74F-8DEF-2C41-A952-DC7779BB68E0}"/>
              </a:ext>
            </a:extLst>
          </p:cNvPr>
          <p:cNvSpPr txBox="1"/>
          <p:nvPr/>
        </p:nvSpPr>
        <p:spPr>
          <a:xfrm>
            <a:off x="6988481" y="5885888"/>
            <a:ext cx="383438" cy="307777"/>
          </a:xfrm>
          <a:prstGeom prst="rect">
            <a:avLst/>
          </a:prstGeom>
          <a:noFill/>
        </p:spPr>
        <p:txBody>
          <a:bodyPr wrap="none" rtlCol="0">
            <a:spAutoFit/>
          </a:bodyPr>
          <a:lstStyle/>
          <a:p>
            <a:pPr algn="ctr"/>
            <a:r>
              <a:rPr lang="en-US" sz="1400" dirty="0"/>
              <a:t>15</a:t>
            </a:r>
          </a:p>
        </p:txBody>
      </p:sp>
      <p:sp>
        <p:nvSpPr>
          <p:cNvPr id="88" name="TextBox 87">
            <a:extLst>
              <a:ext uri="{FF2B5EF4-FFF2-40B4-BE49-F238E27FC236}">
                <a16:creationId xmlns:a16="http://schemas.microsoft.com/office/drawing/2014/main" id="{6D5BD05C-0C5A-884B-818C-EC1683CE0C1C}"/>
              </a:ext>
            </a:extLst>
          </p:cNvPr>
          <p:cNvSpPr txBox="1"/>
          <p:nvPr/>
        </p:nvSpPr>
        <p:spPr>
          <a:xfrm rot="19862759">
            <a:off x="4212010" y="2179771"/>
            <a:ext cx="756938" cy="307777"/>
          </a:xfrm>
          <a:prstGeom prst="rect">
            <a:avLst/>
          </a:prstGeom>
          <a:noFill/>
        </p:spPr>
        <p:txBody>
          <a:bodyPr wrap="none" rtlCol="0">
            <a:spAutoFit/>
          </a:bodyPr>
          <a:lstStyle/>
          <a:p>
            <a:r>
              <a:rPr lang="en-US" sz="1400" dirty="0"/>
              <a:t>A=1 60</a:t>
            </a:r>
          </a:p>
        </p:txBody>
      </p:sp>
      <p:sp>
        <p:nvSpPr>
          <p:cNvPr id="89" name="TextBox 88">
            <a:extLst>
              <a:ext uri="{FF2B5EF4-FFF2-40B4-BE49-F238E27FC236}">
                <a16:creationId xmlns:a16="http://schemas.microsoft.com/office/drawing/2014/main" id="{88562893-1CC8-A247-9C90-80EA019D6063}"/>
              </a:ext>
            </a:extLst>
          </p:cNvPr>
          <p:cNvSpPr txBox="1"/>
          <p:nvPr/>
        </p:nvSpPr>
        <p:spPr>
          <a:xfrm rot="21268154">
            <a:off x="4337136" y="2843912"/>
            <a:ext cx="756938" cy="307777"/>
          </a:xfrm>
          <a:prstGeom prst="rect">
            <a:avLst/>
          </a:prstGeom>
          <a:noFill/>
        </p:spPr>
        <p:txBody>
          <a:bodyPr wrap="none" rtlCol="0">
            <a:spAutoFit/>
          </a:bodyPr>
          <a:lstStyle/>
          <a:p>
            <a:r>
              <a:rPr lang="en-US" sz="1400" dirty="0"/>
              <a:t>A=0 60</a:t>
            </a:r>
          </a:p>
        </p:txBody>
      </p:sp>
      <p:sp>
        <p:nvSpPr>
          <p:cNvPr id="90" name="TextBox 89">
            <a:extLst>
              <a:ext uri="{FF2B5EF4-FFF2-40B4-BE49-F238E27FC236}">
                <a16:creationId xmlns:a16="http://schemas.microsoft.com/office/drawing/2014/main" id="{263C6886-C5F3-8746-AC57-F4C6C8EC1048}"/>
              </a:ext>
            </a:extLst>
          </p:cNvPr>
          <p:cNvSpPr txBox="1"/>
          <p:nvPr/>
        </p:nvSpPr>
        <p:spPr>
          <a:xfrm rot="239149">
            <a:off x="4337137" y="3911624"/>
            <a:ext cx="756938" cy="307777"/>
          </a:xfrm>
          <a:prstGeom prst="rect">
            <a:avLst/>
          </a:prstGeom>
          <a:noFill/>
        </p:spPr>
        <p:txBody>
          <a:bodyPr wrap="none" rtlCol="0">
            <a:spAutoFit/>
          </a:bodyPr>
          <a:lstStyle/>
          <a:p>
            <a:r>
              <a:rPr lang="en-US" sz="1400" dirty="0"/>
              <a:t>A=1 30</a:t>
            </a:r>
          </a:p>
        </p:txBody>
      </p:sp>
      <p:sp>
        <p:nvSpPr>
          <p:cNvPr id="91" name="TextBox 90">
            <a:extLst>
              <a:ext uri="{FF2B5EF4-FFF2-40B4-BE49-F238E27FC236}">
                <a16:creationId xmlns:a16="http://schemas.microsoft.com/office/drawing/2014/main" id="{99793D1A-1C2A-764C-8635-484CE299C264}"/>
              </a:ext>
            </a:extLst>
          </p:cNvPr>
          <p:cNvSpPr txBox="1"/>
          <p:nvPr/>
        </p:nvSpPr>
        <p:spPr>
          <a:xfrm rot="1656980">
            <a:off x="4155368" y="4536830"/>
            <a:ext cx="756938" cy="307777"/>
          </a:xfrm>
          <a:prstGeom prst="rect">
            <a:avLst/>
          </a:prstGeom>
          <a:noFill/>
        </p:spPr>
        <p:txBody>
          <a:bodyPr wrap="none" rtlCol="0">
            <a:spAutoFit/>
          </a:bodyPr>
          <a:lstStyle/>
          <a:p>
            <a:r>
              <a:rPr lang="en-US" sz="1400" dirty="0"/>
              <a:t>A=0 30</a:t>
            </a:r>
          </a:p>
        </p:txBody>
      </p:sp>
    </p:spTree>
    <p:extLst>
      <p:ext uri="{BB962C8B-B14F-4D97-AF65-F5344CB8AC3E}">
        <p14:creationId xmlns:p14="http://schemas.microsoft.com/office/powerpoint/2010/main" val="378300578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Option 2</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74</a:t>
            </a:fld>
            <a:endParaRPr lang="en-US" dirty="0">
              <a:solidFill>
                <a:srgbClr val="052049"/>
              </a:solidFill>
            </a:endParaRPr>
          </a:p>
        </p:txBody>
      </p:sp>
      <p:graphicFrame>
        <p:nvGraphicFramePr>
          <p:cNvPr id="7" name="Table 6">
            <a:extLst>
              <a:ext uri="{FF2B5EF4-FFF2-40B4-BE49-F238E27FC236}">
                <a16:creationId xmlns:a16="http://schemas.microsoft.com/office/drawing/2014/main" id="{8CEE72C5-4960-CC42-B651-FEAE5A7BEF04}"/>
              </a:ext>
            </a:extLst>
          </p:cNvPr>
          <p:cNvGraphicFramePr>
            <a:graphicFrameLocks noGrp="1"/>
          </p:cNvGraphicFramePr>
          <p:nvPr>
            <p:extLst>
              <p:ext uri="{D42A27DB-BD31-4B8C-83A1-F6EECF244321}">
                <p14:modId xmlns:p14="http://schemas.microsoft.com/office/powerpoint/2010/main" val="2482957941"/>
              </p:ext>
            </p:extLst>
          </p:nvPr>
        </p:nvGraphicFramePr>
        <p:xfrm>
          <a:off x="870088" y="178076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5(1/0.67)</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5(1/0.33)</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18</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12</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(1/0.5)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graphicFrame>
        <p:nvGraphicFramePr>
          <p:cNvPr id="8" name="Table 7">
            <a:extLst>
              <a:ext uri="{FF2B5EF4-FFF2-40B4-BE49-F238E27FC236}">
                <a16:creationId xmlns:a16="http://schemas.microsoft.com/office/drawing/2014/main" id="{80CDDBBF-1A1F-FA46-B404-D9324A844DF8}"/>
              </a:ext>
            </a:extLst>
          </p:cNvPr>
          <p:cNvGraphicFramePr>
            <a:graphicFrameLocks noGrp="1"/>
          </p:cNvGraphicFramePr>
          <p:nvPr>
            <p:extLst>
              <p:ext uri="{D42A27DB-BD31-4B8C-83A1-F6EECF244321}">
                <p14:modId xmlns:p14="http://schemas.microsoft.com/office/powerpoint/2010/main" val="4008179623"/>
              </p:ext>
            </p:extLst>
          </p:nvPr>
        </p:nvGraphicFramePr>
        <p:xfrm>
          <a:off x="870088" y="4095341"/>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22.5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7.5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40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36</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indent="0" algn="ctr" defTabSz="914378"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24</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56062137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Exercise Solution – Final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75</a:t>
            </a:fld>
            <a:endParaRPr lang="en-US" dirty="0">
              <a:solidFill>
                <a:srgbClr val="052049"/>
              </a:solidFill>
            </a:endParaRPr>
          </a:p>
        </p:txBody>
      </p:sp>
      <p:graphicFrame>
        <p:nvGraphicFramePr>
          <p:cNvPr id="6" name="Table 5">
            <a:extLst>
              <a:ext uri="{FF2B5EF4-FFF2-40B4-BE49-F238E27FC236}">
                <a16:creationId xmlns:a16="http://schemas.microsoft.com/office/drawing/2014/main" id="{DABC5E09-BC83-074A-908C-87EF8F07B144}"/>
              </a:ext>
            </a:extLst>
          </p:cNvPr>
          <p:cNvGraphicFramePr>
            <a:graphicFrameLocks noGrp="1"/>
          </p:cNvGraphicFramePr>
          <p:nvPr>
            <p:extLst>
              <p:ext uri="{D42A27DB-BD31-4B8C-83A1-F6EECF244321}">
                <p14:modId xmlns:p14="http://schemas.microsoft.com/office/powerpoint/2010/main" val="2427724649"/>
              </p:ext>
            </p:extLst>
          </p:nvPr>
        </p:nvGraphicFramePr>
        <p:xfrm>
          <a:off x="1524000" y="231648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62.5</a:t>
                      </a:r>
                    </a:p>
                  </a:txBody>
                  <a:tcPr/>
                </a:tc>
                <a:tc>
                  <a:txBody>
                    <a:bodyPr/>
                    <a:lstStyle/>
                    <a:p>
                      <a:pPr algn="ctr"/>
                      <a:r>
                        <a:rPr lang="en-US" dirty="0"/>
                        <a:t>27.5</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51</a:t>
                      </a:r>
                    </a:p>
                  </a:txBody>
                  <a:tcPr/>
                </a:tc>
                <a:tc>
                  <a:txBody>
                    <a:bodyPr/>
                    <a:lstStyle/>
                    <a:p>
                      <a:pPr algn="ctr"/>
                      <a:r>
                        <a:rPr lang="en-US" dirty="0"/>
                        <a:t>39</a:t>
                      </a:r>
                    </a:p>
                  </a:txBody>
                  <a:tcPr/>
                </a:tc>
                <a:extLst>
                  <a:ext uri="{0D108BD9-81ED-4DB2-BD59-A6C34878D82A}">
                    <a16:rowId xmlns:a16="http://schemas.microsoft.com/office/drawing/2014/main" val="10002"/>
                  </a:ext>
                </a:extLst>
              </a:tr>
            </a:tbl>
          </a:graphicData>
        </a:graphic>
      </p:graphicFrame>
      <p:sp>
        <p:nvSpPr>
          <p:cNvPr id="9" name="Content Placeholder 5">
            <a:extLst>
              <a:ext uri="{FF2B5EF4-FFF2-40B4-BE49-F238E27FC236}">
                <a16:creationId xmlns:a16="http://schemas.microsoft.com/office/drawing/2014/main" id="{014DFD6A-5698-734B-A557-8E950682D7E6}"/>
              </a:ext>
            </a:extLst>
          </p:cNvPr>
          <p:cNvSpPr>
            <a:spLocks noGrp="1"/>
          </p:cNvSpPr>
          <p:nvPr>
            <p:ph idx="1"/>
          </p:nvPr>
        </p:nvSpPr>
        <p:spPr>
          <a:xfrm>
            <a:off x="459686" y="1496817"/>
            <a:ext cx="7531375" cy="3780740"/>
          </a:xfrm>
        </p:spPr>
        <p:txBody>
          <a:bodyPr/>
          <a:lstStyle/>
          <a:p>
            <a:r>
              <a:rPr lang="en-US" dirty="0"/>
              <a:t>Having accounted for the effect of L:</a:t>
            </a:r>
          </a:p>
        </p:txBody>
      </p:sp>
    </p:spTree>
    <p:extLst>
      <p:ext uri="{BB962C8B-B14F-4D97-AF65-F5344CB8AC3E}">
        <p14:creationId xmlns:p14="http://schemas.microsoft.com/office/powerpoint/2010/main" val="187123967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Standardization &amp; IPW Summary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76</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Goal: Adjust for </a:t>
            </a:r>
            <a:r>
              <a:rPr lang="en-US" i="1" dirty="0"/>
              <a:t>L</a:t>
            </a:r>
            <a:r>
              <a:rPr lang="en-US" dirty="0"/>
              <a:t> to compute marginal causal quantities</a:t>
            </a:r>
          </a:p>
          <a:p>
            <a:endParaRPr lang="en-US" dirty="0"/>
          </a:p>
          <a:p>
            <a:r>
              <a:rPr lang="en-US" dirty="0"/>
              <a:t>Mathematically equivalent</a:t>
            </a:r>
          </a:p>
          <a:p>
            <a:pPr lvl="1"/>
            <a:r>
              <a:rPr lang="en-US" dirty="0"/>
              <a:t>Caveat: only when models aren’t used</a:t>
            </a:r>
          </a:p>
        </p:txBody>
      </p:sp>
    </p:spTree>
    <p:extLst>
      <p:ext uri="{BB962C8B-B14F-4D97-AF65-F5344CB8AC3E}">
        <p14:creationId xmlns:p14="http://schemas.microsoft.com/office/powerpoint/2010/main" val="170512789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77</a:t>
            </a:fld>
            <a:endParaRPr lang="en-US" dirty="0">
              <a:solidFill>
                <a:srgbClr val="052049"/>
              </a:solidFill>
            </a:endParaRPr>
          </a:p>
        </p:txBody>
      </p:sp>
      <p:sp>
        <p:nvSpPr>
          <p:cNvPr id="7" name="Content Placeholder 5"/>
          <p:cNvSpPr txBox="1">
            <a:spLocks/>
          </p:cNvSpPr>
          <p:nvPr/>
        </p:nvSpPr>
        <p:spPr>
          <a:xfrm>
            <a:off x="459686" y="1496817"/>
            <a:ext cx="8137665" cy="3227583"/>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en-US" dirty="0"/>
              <a:t>Consistency</a:t>
            </a:r>
          </a:p>
          <a:p>
            <a:pPr marL="342900" indent="-342900">
              <a:buFont typeface="+mj-lt"/>
              <a:buAutoNum type="arabicPeriod"/>
            </a:pPr>
            <a:r>
              <a:rPr lang="en-US" dirty="0"/>
              <a:t>Exchangeability</a:t>
            </a:r>
          </a:p>
          <a:p>
            <a:pPr marL="571500" lvl="1" indent="-228600"/>
            <a:r>
              <a:rPr lang="en-US" dirty="0"/>
              <a:t>Marginal</a:t>
            </a:r>
          </a:p>
          <a:p>
            <a:pPr marL="571500" lvl="1" indent="-228600"/>
            <a:r>
              <a:rPr lang="en-US" dirty="0"/>
              <a:t>Conditional</a:t>
            </a:r>
          </a:p>
          <a:p>
            <a:endParaRPr lang="en-US" dirty="0"/>
          </a:p>
          <a:p>
            <a:pPr marL="342900" indent="-342900">
              <a:buFont typeface="+mj-lt"/>
              <a:buAutoNum type="arabicPeriod" startAt="3"/>
            </a:pPr>
            <a:r>
              <a:rPr lang="en-US" dirty="0"/>
              <a:t>Positivity:</a:t>
            </a:r>
          </a:p>
          <a:p>
            <a:pPr marL="577850" lvl="1" indent="-234950"/>
            <a:r>
              <a:rPr lang="en-US" dirty="0"/>
              <a:t>The probability of receiving every value of treatment conditional on </a:t>
            </a:r>
            <a:r>
              <a:rPr lang="en-US" i="1" dirty="0"/>
              <a:t>L </a:t>
            </a:r>
            <a:r>
              <a:rPr lang="en-US" dirty="0"/>
              <a:t>is greater than zero</a:t>
            </a:r>
          </a:p>
        </p:txBody>
      </p:sp>
    </p:spTree>
    <p:extLst>
      <p:ext uri="{BB962C8B-B14F-4D97-AF65-F5344CB8AC3E}">
        <p14:creationId xmlns:p14="http://schemas.microsoft.com/office/powerpoint/2010/main" val="257902394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78</a:t>
            </a:fld>
            <a:endParaRPr lang="en-US" dirty="0">
              <a:solidFill>
                <a:srgbClr val="052049"/>
              </a:solidFill>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2659547"/>
          </a:xfrm>
          <a:prstGeom prst="rect">
            <a:avLst/>
          </a:prstGeom>
        </p:spPr>
        <p:txBody>
          <a:bodyPr vert="horz" lIns="91440" tIns="45720" rIns="91440" bIns="45720" numCol="2"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June Chan</a:t>
            </a:r>
          </a:p>
          <a:p>
            <a:endParaRPr lang="en-US" dirty="0"/>
          </a:p>
          <a:p>
            <a:endParaRPr lang="en-US" dirty="0"/>
          </a:p>
          <a:p>
            <a:endParaRPr lang="en-US" dirty="0"/>
          </a:p>
          <a:p>
            <a:r>
              <a:rPr lang="en-US" dirty="0"/>
              <a:t>Miguel </a:t>
            </a:r>
            <a:r>
              <a:rPr lang="en-US" dirty="0" err="1"/>
              <a:t>Hernán</a:t>
            </a:r>
            <a:endParaRPr lang="en-US" dirty="0"/>
          </a:p>
          <a:p>
            <a:endParaRPr lang="en-US" dirty="0"/>
          </a:p>
          <a:p>
            <a:r>
              <a:rPr lang="en-US" dirty="0"/>
              <a:t>Dan Kelly</a:t>
            </a:r>
          </a:p>
          <a:p>
            <a:endParaRPr lang="en-US" dirty="0"/>
          </a:p>
          <a:p>
            <a:endParaRPr lang="en-US" dirty="0"/>
          </a:p>
          <a:p>
            <a:endParaRPr lang="en-US" dirty="0"/>
          </a:p>
          <a:p>
            <a:r>
              <a:rPr lang="en-US" dirty="0"/>
              <a:t>Carolyn Smith</a:t>
            </a:r>
          </a:p>
          <a:p>
            <a:pPr marL="0" indent="0">
              <a:buNone/>
              <a:tabLst>
                <a:tab pos="222250" algn="l"/>
              </a:tabLst>
            </a:pPr>
            <a:r>
              <a:rPr lang="en-US" dirty="0"/>
              <a:t>	 Hughes</a:t>
            </a:r>
          </a:p>
        </p:txBody>
      </p:sp>
      <p:pic>
        <p:nvPicPr>
          <p:cNvPr id="9" name="Picture 8" descr="Miguel.jpg">
            <a:extLst>
              <a:ext uri="{FF2B5EF4-FFF2-40B4-BE49-F238E27FC236}">
                <a16:creationId xmlns:a16="http://schemas.microsoft.com/office/drawing/2014/main" id="{DBADFCDD-A014-F944-A3B2-1A6D353DB7B4}"/>
              </a:ext>
            </a:extLst>
          </p:cNvPr>
          <p:cNvPicPr>
            <a:picLocks/>
          </p:cNvPicPr>
          <p:nvPr/>
        </p:nvPicPr>
        <p:blipFill rotWithShape="1">
          <a:blip r:embed="rId3">
            <a:extLst>
              <a:ext uri="{28A0092B-C50C-407E-A947-70E740481C1C}">
                <a14:useLocalDpi xmlns:a14="http://schemas.microsoft.com/office/drawing/2010/main" val="0"/>
              </a:ext>
            </a:extLst>
          </a:blip>
          <a:srcRect l="15293" r="16471" b="41764"/>
          <a:stretch/>
        </p:blipFill>
        <p:spPr>
          <a:xfrm>
            <a:off x="2914744" y="3163820"/>
            <a:ext cx="1088559" cy="1252728"/>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7356116" y="1569944"/>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2914744" y="1569944"/>
            <a:ext cx="1088559" cy="1256259"/>
          </a:xfrm>
          <a:prstGeom prst="rect">
            <a:avLst/>
          </a:prstGeom>
        </p:spPr>
      </p:pic>
      <p:pic>
        <p:nvPicPr>
          <p:cNvPr id="1026" name="Picture 2">
            <a:extLst>
              <a:ext uri="{FF2B5EF4-FFF2-40B4-BE49-F238E27FC236}">
                <a16:creationId xmlns:a16="http://schemas.microsoft.com/office/drawing/2014/main" id="{69F9046D-D312-7F43-8B52-BD5260E2C0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25" t="5498" r="8735"/>
          <a:stretch/>
        </p:blipFill>
        <p:spPr bwMode="auto">
          <a:xfrm>
            <a:off x="7356116" y="3163821"/>
            <a:ext cx="1088558" cy="124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5131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79</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4729747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3" name="Title 2"/>
          <p:cNvSpPr>
            <a:spLocks noGrp="1"/>
          </p:cNvSpPr>
          <p:nvPr>
            <p:ph type="title"/>
          </p:nvPr>
        </p:nvSpPr>
        <p:spPr/>
        <p:txBody>
          <a:bodyPr/>
          <a:lstStyle/>
          <a:p>
            <a:r>
              <a:rPr lang="en-US" dirty="0"/>
              <a:t>Sufficient &amp; Component Cause Model</a:t>
            </a:r>
          </a:p>
        </p:txBody>
      </p:sp>
      <p:sp>
        <p:nvSpPr>
          <p:cNvPr id="5" name="Content Placeholder 4"/>
          <p:cNvSpPr>
            <a:spLocks noGrp="1"/>
          </p:cNvSpPr>
          <p:nvPr>
            <p:ph idx="1"/>
          </p:nvPr>
        </p:nvSpPr>
        <p:spPr>
          <a:xfrm>
            <a:off x="459686" y="1499616"/>
            <a:ext cx="8551792" cy="4689149"/>
          </a:xfrm>
        </p:spPr>
        <p:txBody>
          <a:bodyPr/>
          <a:lstStyle/>
          <a:p>
            <a:r>
              <a:rPr lang="en-US" dirty="0"/>
              <a:t>Sufficient cause</a:t>
            </a:r>
          </a:p>
          <a:p>
            <a:r>
              <a:rPr lang="en-US" dirty="0"/>
              <a:t>Component cause</a:t>
            </a:r>
          </a:p>
          <a:p>
            <a:pPr lvl="1"/>
            <a:r>
              <a:rPr lang="en-US" dirty="0"/>
              <a:t>Strong component cause</a:t>
            </a:r>
          </a:p>
          <a:p>
            <a:r>
              <a:rPr lang="en-US" dirty="0"/>
              <a:t>Necessary cause</a:t>
            </a:r>
          </a:p>
          <a:p>
            <a:endParaRPr lang="en-US" dirty="0"/>
          </a:p>
          <a:p>
            <a:endParaRPr lang="en-US" dirty="0"/>
          </a:p>
          <a:p>
            <a:endParaRPr lang="en-US" dirty="0"/>
          </a:p>
          <a:p>
            <a:endParaRPr lang="en-US" dirty="0"/>
          </a:p>
          <a:p>
            <a:endParaRPr lang="en-US" dirty="0"/>
          </a:p>
          <a:p>
            <a:endParaRPr lang="en-US" dirty="0"/>
          </a:p>
          <a:p>
            <a:endParaRPr lang="en-US" sz="1600" dirty="0"/>
          </a:p>
          <a:p>
            <a:pPr marL="0" lvl="0" indent="0">
              <a:buClr>
                <a:srgbClr val="0093D0"/>
              </a:buClr>
              <a:buNone/>
            </a:pPr>
            <a:r>
              <a:rPr lang="en-US" sz="1400" dirty="0">
                <a:solidFill>
                  <a:srgbClr val="052049"/>
                </a:solidFill>
              </a:rPr>
              <a:t>For more on the Sufficient &amp; Component Cause Model, see the optional lecture on the course website</a:t>
            </a:r>
          </a:p>
        </p:txBody>
      </p:sp>
      <p:pic>
        <p:nvPicPr>
          <p:cNvPr id="6" name="Picture 9" descr="http://www.rti.org/images/K_Rothman_P2752_H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440" y="1501845"/>
            <a:ext cx="2453990" cy="343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6027440" y="4971691"/>
            <a:ext cx="245399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algn="ctr" eaLnBrk="1" hangingPunct="1">
              <a:spcBef>
                <a:spcPct val="50000"/>
              </a:spcBef>
              <a:defRPr/>
            </a:pPr>
            <a:r>
              <a:rPr lang="en-US" altLang="en-US" b="1" dirty="0">
                <a:latin typeface="Arial" charset="0"/>
                <a:ea typeface="Arial" charset="0"/>
                <a:cs typeface="Arial" charset="0"/>
              </a:rPr>
              <a:t>Kenneth Rothman</a:t>
            </a:r>
          </a:p>
        </p:txBody>
      </p:sp>
      <p:grpSp>
        <p:nvGrpSpPr>
          <p:cNvPr id="8" name="Group 3"/>
          <p:cNvGrpSpPr>
            <a:grpSpLocks/>
          </p:cNvGrpSpPr>
          <p:nvPr/>
        </p:nvGrpSpPr>
        <p:grpSpPr bwMode="auto">
          <a:xfrm>
            <a:off x="3112083" y="3592316"/>
            <a:ext cx="1905000" cy="1752600"/>
            <a:chOff x="432" y="2400"/>
            <a:chExt cx="1200" cy="1104"/>
          </a:xfrm>
        </p:grpSpPr>
        <p:grpSp>
          <p:nvGrpSpPr>
            <p:cNvPr id="9" name="Group 4"/>
            <p:cNvGrpSpPr>
              <a:grpSpLocks/>
            </p:cNvGrpSpPr>
            <p:nvPr/>
          </p:nvGrpSpPr>
          <p:grpSpPr bwMode="auto">
            <a:xfrm>
              <a:off x="432" y="2400"/>
              <a:ext cx="1200" cy="1104"/>
              <a:chOff x="336" y="2304"/>
              <a:chExt cx="1200" cy="1104"/>
            </a:xfrm>
          </p:grpSpPr>
          <p:sp>
            <p:nvSpPr>
              <p:cNvPr id="13" name="Oval 5"/>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14" name="Line 6"/>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5" name="Line 7"/>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0" name="Text Box 8"/>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T</a:t>
              </a:r>
            </a:p>
          </p:txBody>
        </p:sp>
        <p:sp>
          <p:nvSpPr>
            <p:cNvPr id="11" name="Text Box 9"/>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12" name="Text Box 10"/>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X</a:t>
              </a:r>
            </a:p>
          </p:txBody>
        </p:sp>
      </p:grpSp>
      <p:grpSp>
        <p:nvGrpSpPr>
          <p:cNvPr id="16" name="Group 11"/>
          <p:cNvGrpSpPr>
            <a:grpSpLocks/>
          </p:cNvGrpSpPr>
          <p:nvPr/>
        </p:nvGrpSpPr>
        <p:grpSpPr bwMode="auto">
          <a:xfrm>
            <a:off x="619873" y="3592316"/>
            <a:ext cx="1905000" cy="1752600"/>
            <a:chOff x="432" y="2400"/>
            <a:chExt cx="1200" cy="1104"/>
          </a:xfrm>
        </p:grpSpPr>
        <p:grpSp>
          <p:nvGrpSpPr>
            <p:cNvPr id="17" name="Group 12"/>
            <p:cNvGrpSpPr>
              <a:grpSpLocks/>
            </p:cNvGrpSpPr>
            <p:nvPr/>
          </p:nvGrpSpPr>
          <p:grpSpPr bwMode="auto">
            <a:xfrm>
              <a:off x="432" y="2400"/>
              <a:ext cx="1200" cy="1104"/>
              <a:chOff x="336" y="2304"/>
              <a:chExt cx="1200" cy="1104"/>
            </a:xfrm>
          </p:grpSpPr>
          <p:sp>
            <p:nvSpPr>
              <p:cNvPr id="21" name="Oval 13"/>
              <p:cNvSpPr>
                <a:spLocks noChangeArrowheads="1"/>
              </p:cNvSpPr>
              <p:nvPr/>
            </p:nvSpPr>
            <p:spPr bwMode="auto">
              <a:xfrm>
                <a:off x="336" y="2304"/>
                <a:ext cx="1200" cy="1104"/>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pPr>
                <a:endParaRPr lang="en-US" altLang="en-US">
                  <a:latin typeface="Arial" charset="0"/>
                  <a:ea typeface="Arial" charset="0"/>
                  <a:cs typeface="Arial" charset="0"/>
                </a:endParaRPr>
              </a:p>
            </p:txBody>
          </p:sp>
          <p:sp>
            <p:nvSpPr>
              <p:cNvPr id="22" name="Line 14"/>
              <p:cNvSpPr>
                <a:spLocks noChangeShapeType="1"/>
              </p:cNvSpPr>
              <p:nvPr/>
            </p:nvSpPr>
            <p:spPr bwMode="auto">
              <a:xfrm>
                <a:off x="336" y="2832"/>
                <a:ext cx="1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23" name="Line 15"/>
              <p:cNvSpPr>
                <a:spLocks noChangeShapeType="1"/>
              </p:cNvSpPr>
              <p:nvPr/>
            </p:nvSpPr>
            <p:spPr bwMode="auto">
              <a:xfrm>
                <a:off x="960" y="2832"/>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sp>
          <p:nvSpPr>
            <p:cNvPr id="18" name="Text Box 16"/>
            <p:cNvSpPr txBox="1">
              <a:spLocks noChangeArrowheads="1"/>
            </p:cNvSpPr>
            <p:nvPr/>
          </p:nvSpPr>
          <p:spPr bwMode="auto">
            <a:xfrm>
              <a:off x="912" y="254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U</a:t>
              </a:r>
            </a:p>
          </p:txBody>
        </p:sp>
        <p:sp>
          <p:nvSpPr>
            <p:cNvPr id="19" name="Text Box 17"/>
            <p:cNvSpPr txBox="1">
              <a:spLocks noChangeArrowheads="1"/>
            </p:cNvSpPr>
            <p:nvPr/>
          </p:nvSpPr>
          <p:spPr bwMode="auto">
            <a:xfrm>
              <a:off x="115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B</a:t>
              </a:r>
            </a:p>
          </p:txBody>
        </p:sp>
        <p:sp>
          <p:nvSpPr>
            <p:cNvPr id="20" name="Text Box 18"/>
            <p:cNvSpPr txBox="1">
              <a:spLocks noChangeArrowheads="1"/>
            </p:cNvSpPr>
            <p:nvPr/>
          </p:nvSpPr>
          <p:spPr bwMode="auto">
            <a:xfrm>
              <a:off x="672" y="3024"/>
              <a:ext cx="24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eaLnBrk="1" hangingPunct="1">
                <a:spcBef>
                  <a:spcPct val="50000"/>
                </a:spcBef>
                <a:defRPr/>
              </a:pPr>
              <a:r>
                <a:rPr lang="en-US" altLang="en-US" sz="2400">
                  <a:solidFill>
                    <a:schemeClr val="folHlink"/>
                  </a:solidFill>
                  <a:latin typeface="Arial Unicode MS" charset="0"/>
                  <a:ea typeface="Arial" charset="0"/>
                  <a:cs typeface="Arial" charset="0"/>
                </a:rPr>
                <a:t>A</a:t>
              </a:r>
            </a:p>
          </p:txBody>
        </p:sp>
      </p:grpSp>
    </p:spTree>
    <p:extLst>
      <p:ext uri="{BB962C8B-B14F-4D97-AF65-F5344CB8AC3E}">
        <p14:creationId xmlns:p14="http://schemas.microsoft.com/office/powerpoint/2010/main" val="709608978"/>
      </p:ext>
    </p:extLst>
  </p:cSld>
  <p:clrMapOvr>
    <a:masterClrMapping/>
  </p:clrMapOvr>
  <p:transition advTm="124809">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Counterfactuals</a:t>
            </a:r>
          </a:p>
        </p:txBody>
      </p:sp>
      <p:sp>
        <p:nvSpPr>
          <p:cNvPr id="6" name="Content Placeholder 5"/>
          <p:cNvSpPr>
            <a:spLocks noGrp="1"/>
          </p:cNvSpPr>
          <p:nvPr>
            <p:ph idx="1"/>
          </p:nvPr>
        </p:nvSpPr>
        <p:spPr>
          <a:xfrm>
            <a:off x="459686" y="1496816"/>
            <a:ext cx="8137665" cy="3909393"/>
          </a:xfrm>
        </p:spPr>
        <p:txBody>
          <a:bodyPr/>
          <a:lstStyle/>
          <a:p>
            <a:r>
              <a:rPr lang="en-US" dirty="0"/>
              <a:t>Potential outcomes occurring based on exposure received</a:t>
            </a:r>
          </a:p>
          <a:p>
            <a:pPr lvl="1"/>
            <a:r>
              <a:rPr lang="en-US" dirty="0"/>
              <a:t>More than one of which is counter-to-the fact for any given individual</a:t>
            </a:r>
          </a:p>
          <a:p>
            <a:pPr lvl="1"/>
            <a:r>
              <a:rPr lang="en-US" dirty="0"/>
              <a:t>Example: ever exposure to asbestos and mesothelioma</a:t>
            </a:r>
          </a:p>
          <a:p>
            <a:endParaRPr lang="en-US" dirty="0"/>
          </a:p>
          <a:p>
            <a:r>
              <a:rPr lang="en-US" dirty="0"/>
              <a:t>More on counterfactual theory in class!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Tree>
    <p:extLst>
      <p:ext uri="{BB962C8B-B14F-4D97-AF65-F5344CB8AC3E}">
        <p14:creationId xmlns:p14="http://schemas.microsoft.com/office/powerpoint/2010/main" val="3727427725"/>
      </p:ext>
    </p:extLst>
  </p:cSld>
  <p:clrMapOvr>
    <a:masterClrMapping/>
  </p:clrMapOvr>
  <p:transition advTm="77659">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1.6"/>
</p:tagLst>
</file>

<file path=ppt/tags/tag2.xml><?xml version="1.0" encoding="utf-8"?>
<p:tagLst xmlns:a="http://schemas.openxmlformats.org/drawingml/2006/main" xmlns:r="http://schemas.openxmlformats.org/officeDocument/2006/relationships" xmlns:p="http://schemas.openxmlformats.org/presentationml/2006/main">
  <p:tag name="TIMING" val="|33.2"/>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ags/tag4.xml><?xml version="1.0" encoding="utf-8"?>
<p:tagLst xmlns:a="http://schemas.openxmlformats.org/drawingml/2006/main" xmlns:r="http://schemas.openxmlformats.org/officeDocument/2006/relationships" xmlns:p="http://schemas.openxmlformats.org/presentationml/2006/main">
  <p:tag name="TIMING" val="|13.6|28.5|29.3"/>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12564</TotalTime>
  <Words>7878</Words>
  <Application>Microsoft Macintosh PowerPoint</Application>
  <PresentationFormat>On-screen Show (4:3)</PresentationFormat>
  <Paragraphs>1056</Paragraphs>
  <Slides>79</Slides>
  <Notes>75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79</vt:i4>
      </vt:variant>
    </vt:vector>
  </HeadingPairs>
  <TitlesOfParts>
    <vt:vector size="92" baseType="lpstr">
      <vt:lpstr>Arial Unicode MS</vt:lpstr>
      <vt:lpstr>.AppleSystemUIFont</vt:lpstr>
      <vt:lpstr>Arial</vt:lpstr>
      <vt:lpstr>Calibri</vt:lpstr>
      <vt:lpstr>Garamond</vt:lpstr>
      <vt:lpstr>Germania One</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vt:lpstr>
      <vt:lpstr>Learning Objectives (Weeks 1 &amp; 2)</vt:lpstr>
      <vt:lpstr>What is Causal Inference?</vt:lpstr>
      <vt:lpstr>The “Big 6”</vt:lpstr>
      <vt:lpstr>Causal Inference</vt:lpstr>
      <vt:lpstr>Causal Models and Heuristics</vt:lpstr>
      <vt:lpstr>Bradford Hill Criteria</vt:lpstr>
      <vt:lpstr>Sufficient &amp; Component Cause Model</vt:lpstr>
      <vt:lpstr>Counterfactuals</vt:lpstr>
      <vt:lpstr>Conceptual Frameworks for Causal Inference – Part II</vt:lpstr>
      <vt:lpstr>Learning Objectives (Weeks 1 &amp; 2)</vt:lpstr>
      <vt:lpstr>Questions from the Recorded Lecture?</vt:lpstr>
      <vt:lpstr>In-Depth on Counterfactuals</vt:lpstr>
      <vt:lpstr>Motivating Scenario – Zeus</vt:lpstr>
      <vt:lpstr>Motivating Scenario – Hera</vt:lpstr>
      <vt:lpstr>Notation for Random Variables</vt:lpstr>
      <vt:lpstr>Notation for Realizations</vt:lpstr>
      <vt:lpstr>Notation for Counterfactuals</vt:lpstr>
      <vt:lpstr>Causal Effect for an Individual</vt:lpstr>
      <vt:lpstr>In real life…</vt:lpstr>
      <vt:lpstr>Consistency (Identifiability Condition #1)</vt:lpstr>
      <vt:lpstr>When is an Exposure Well Defined?</vt:lpstr>
      <vt:lpstr>Beyond the Individual</vt:lpstr>
      <vt:lpstr>PowerPoint Presentation</vt:lpstr>
      <vt:lpstr>Average Causal Effects</vt:lpstr>
      <vt:lpstr>Average Causal Effects</vt:lpstr>
      <vt:lpstr>Average Causal Effects</vt:lpstr>
      <vt:lpstr>Average Causal Effects vs Individual Effects</vt:lpstr>
      <vt:lpstr>Average Causal Null Hypothesis</vt:lpstr>
      <vt:lpstr>Sharp Causal Null Hypothesis</vt:lpstr>
      <vt:lpstr>Observed Outcomes vs Counterfactuals</vt:lpstr>
      <vt:lpstr>Observed Outcomes and Txs vs Counterfactuals</vt:lpstr>
      <vt:lpstr>Independence</vt:lpstr>
      <vt:lpstr>Observed Outcomes and Txs vs Counterfactuals</vt:lpstr>
      <vt:lpstr>Causation vs. Association</vt:lpstr>
      <vt:lpstr>Causation vs. Association</vt:lpstr>
      <vt:lpstr>Unconditional vs. Conditional Probabilities</vt:lpstr>
      <vt:lpstr>Effect vs. Association Measures</vt:lpstr>
      <vt:lpstr>Interpreting Effect vs. Association Measures</vt:lpstr>
      <vt:lpstr>Why Bother?</vt:lpstr>
      <vt:lpstr>Ideal Randomized Experiments</vt:lpstr>
      <vt:lpstr>What is an Experiment?</vt:lpstr>
      <vt:lpstr>What is a Randomized Experiment?</vt:lpstr>
      <vt:lpstr>Features of Ideal Randomized Experiments</vt:lpstr>
      <vt:lpstr>The Data</vt:lpstr>
      <vt:lpstr>Exchangeability (Identifiability Condition #2)</vt:lpstr>
      <vt:lpstr>Exchangeability versus Independence</vt:lpstr>
      <vt:lpstr>Outcome Had Everyone Been Untreated</vt:lpstr>
      <vt:lpstr>Outcome Had Everyone Been Treated</vt:lpstr>
      <vt:lpstr>Does Exchangeability Hold?</vt:lpstr>
      <vt:lpstr>Until Next Time…</vt:lpstr>
      <vt:lpstr>Questions?</vt:lpstr>
      <vt:lpstr>Conceptual Frameworks for Causal Inference – Part III</vt:lpstr>
      <vt:lpstr>Learning Objectives (Weeks 1 &amp; 2)</vt:lpstr>
      <vt:lpstr>Conditional Randomization</vt:lpstr>
      <vt:lpstr>The Data</vt:lpstr>
      <vt:lpstr>Conditional Exchangeability</vt:lpstr>
      <vt:lpstr>Computing the Average Causal Effect</vt:lpstr>
      <vt:lpstr>In Our Data</vt:lpstr>
      <vt:lpstr>Conceptual Frameworks for Causal Inference – Part IV</vt:lpstr>
      <vt:lpstr>Learning Objectives (Weeks 1 &amp; 2)</vt:lpstr>
      <vt:lpstr>Conditional Randomization (cont.)</vt:lpstr>
      <vt:lpstr>Exercise</vt:lpstr>
      <vt:lpstr>Exercise Solution – Part I</vt:lpstr>
      <vt:lpstr>Exercise Solution – Part II</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Exercise Solution – Option 1</vt:lpstr>
      <vt:lpstr>Exercise Solution – Option 2</vt:lpstr>
      <vt:lpstr>Exercise Solution – Final Pseudo-population</vt:lpstr>
      <vt:lpstr>Standardization &amp; IPW Summary</vt:lpstr>
      <vt:lpstr>One More Identifiability Condition</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592</cp:revision>
  <dcterms:created xsi:type="dcterms:W3CDTF">2019-12-18T01:32:47Z</dcterms:created>
  <dcterms:modified xsi:type="dcterms:W3CDTF">2022-01-05T02:01:00Z</dcterms:modified>
</cp:coreProperties>
</file>