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60" r:id="rId6"/>
    <p:sldId id="269" r:id="rId7"/>
    <p:sldId id="261" r:id="rId8"/>
    <p:sldId id="263" r:id="rId9"/>
    <p:sldId id="266" r:id="rId10"/>
    <p:sldId id="264" r:id="rId11"/>
    <p:sldId id="265" r:id="rId12"/>
    <p:sldId id="267" r:id="rId13"/>
    <p:sldId id="268" r:id="rId14"/>
    <p:sldId id="270" r:id="rId15"/>
    <p:sldId id="271" r:id="rId1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0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3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5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07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4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6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7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06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46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7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0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5142-87C5-49C7-8E4E-669731EF33E0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66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accelerate.ucsf.edu/training/grants-librar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EPI 259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Specific Aims Lecture</a:t>
            </a:r>
          </a:p>
        </p:txBody>
      </p:sp>
    </p:spTree>
    <p:extLst>
      <p:ext uri="{BB962C8B-B14F-4D97-AF65-F5344CB8AC3E}">
        <p14:creationId xmlns:p14="http://schemas.microsoft.com/office/powerpoint/2010/main" val="2557633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Each paragraph should end with a sentence that summarizes the main point of the paragraph and how it ties in with the proposal</a:t>
            </a:r>
          </a:p>
          <a:p>
            <a:endParaRPr lang="en-US" dirty="0" smtClean="0"/>
          </a:p>
          <a:p>
            <a:r>
              <a:rPr lang="en-US" dirty="0" smtClean="0"/>
              <a:t>What about background literature?</a:t>
            </a:r>
          </a:p>
          <a:p>
            <a:pPr lvl="1"/>
            <a:r>
              <a:rPr lang="en-US" dirty="0" smtClean="0"/>
              <a:t>Russell and Morrison recommend describing the literature relevant to the methods in the “Approach” section under the “Justification and Feasibility” for each individual aim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umbersome for literature that is overarching (e.g. theoretical model) or relevant to all the aims</a:t>
            </a:r>
          </a:p>
        </p:txBody>
      </p:sp>
    </p:spTree>
    <p:extLst>
      <p:ext uri="{BB962C8B-B14F-4D97-AF65-F5344CB8AC3E}">
        <p14:creationId xmlns:p14="http://schemas.microsoft.com/office/powerpoint/2010/main" val="51714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required for the F31 but may not hurt to include</a:t>
            </a:r>
          </a:p>
          <a:p>
            <a:r>
              <a:rPr lang="en-US" dirty="0" smtClean="0"/>
              <a:t>3 components</a:t>
            </a:r>
          </a:p>
          <a:p>
            <a:pPr lvl="1"/>
            <a:r>
              <a:rPr lang="en-US" dirty="0" smtClean="0"/>
              <a:t>1. Convey the status quo </a:t>
            </a:r>
            <a:endParaRPr lang="en-US" dirty="0"/>
          </a:p>
          <a:p>
            <a:pPr lvl="1"/>
            <a:r>
              <a:rPr lang="en-US" dirty="0" smtClean="0"/>
              <a:t>2. Describe how your work differs from the status quo</a:t>
            </a:r>
          </a:p>
          <a:p>
            <a:pPr lvl="1"/>
            <a:r>
              <a:rPr lang="en-US" dirty="0" smtClean="0"/>
              <a:t>3. Describe the tangible benefits from changing the status quo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134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nuts and bolts of what you are going to do</a:t>
            </a:r>
          </a:p>
          <a:p>
            <a:r>
              <a:rPr lang="en-US" dirty="0" smtClean="0"/>
              <a:t>Needs to have enough detail to convince reviewers of feasibility in your hands</a:t>
            </a:r>
          </a:p>
          <a:p>
            <a:r>
              <a:rPr lang="en-US" dirty="0" smtClean="0"/>
              <a:t>Includes data collection, statistical power, statistical analyses, potential pitfalls, timeline, and future directions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844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specific aims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Attention grabbing opening sentence</a:t>
            </a:r>
          </a:p>
          <a:p>
            <a:r>
              <a:rPr lang="en-US" dirty="0" smtClean="0"/>
              <a:t>Current knowledge</a:t>
            </a:r>
          </a:p>
          <a:p>
            <a:r>
              <a:rPr lang="en-US" dirty="0" smtClean="0"/>
              <a:t>Gap in knowledge/unmet need</a:t>
            </a:r>
          </a:p>
          <a:p>
            <a:r>
              <a:rPr lang="en-US" dirty="0" smtClean="0"/>
              <a:t>Long term goal</a:t>
            </a:r>
          </a:p>
          <a:p>
            <a:r>
              <a:rPr lang="en-US" dirty="0" smtClean="0"/>
              <a:t>Objective of the application</a:t>
            </a:r>
          </a:p>
          <a:p>
            <a:r>
              <a:rPr lang="en-US" dirty="0" smtClean="0"/>
              <a:t>Central hypothesis + rationale</a:t>
            </a:r>
          </a:p>
          <a:p>
            <a:r>
              <a:rPr lang="en-US" dirty="0" smtClean="0"/>
              <a:t>Aims</a:t>
            </a:r>
          </a:p>
          <a:p>
            <a:r>
              <a:rPr lang="en-US" dirty="0" smtClean="0"/>
              <a:t>Payoff</a:t>
            </a:r>
          </a:p>
          <a:p>
            <a:pPr lvl="1"/>
            <a:r>
              <a:rPr lang="en-US" dirty="0" smtClean="0"/>
              <a:t>Expected outcomes</a:t>
            </a:r>
          </a:p>
          <a:p>
            <a:pPr lvl="1"/>
            <a:r>
              <a:rPr lang="en-US" dirty="0" smtClean="0"/>
              <a:t>Generality regarding positive impact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580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in on progress so far</a:t>
            </a:r>
          </a:p>
          <a:p>
            <a:pPr lvl="1"/>
            <a:r>
              <a:rPr lang="en-US" dirty="0" smtClean="0"/>
              <a:t>Feedback from the NIH</a:t>
            </a:r>
          </a:p>
          <a:p>
            <a:pPr lvl="1"/>
            <a:r>
              <a:rPr lang="en-US" dirty="0" smtClean="0"/>
              <a:t>Decisions about mechanisms</a:t>
            </a:r>
          </a:p>
          <a:p>
            <a:pPr lvl="1"/>
            <a:r>
              <a:rPr lang="en-US" dirty="0" smtClean="0"/>
              <a:t>Submission deadlines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9645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 for next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100" b="1" dirty="0"/>
              <a:t>Assignments (all due 4/20)</a:t>
            </a:r>
            <a:r>
              <a:rPr lang="en-US" sz="1100" dirty="0"/>
              <a:t>: </a:t>
            </a:r>
          </a:p>
          <a:p>
            <a:r>
              <a:rPr lang="en-US" sz="1100" dirty="0"/>
              <a:t>Assignment 3a (Advanced students): Turn in a 1 page draft of the Selection of Sponsor and Institution</a:t>
            </a:r>
            <a:endParaRPr lang="en-US" sz="1400" dirty="0"/>
          </a:p>
          <a:p>
            <a:pPr marL="0" indent="0">
              <a:buNone/>
            </a:pPr>
            <a:r>
              <a:rPr lang="en-US" sz="1100" dirty="0"/>
              <a:t> </a:t>
            </a:r>
            <a:endParaRPr lang="en-US" sz="1400" dirty="0"/>
          </a:p>
          <a:p>
            <a:r>
              <a:rPr lang="en-US" sz="1100" dirty="0"/>
              <a:t>Assignment 3b (Advanced students): Turn in a 1 page draft of the Training in the Responsible Conduct of Research	</a:t>
            </a:r>
            <a:endParaRPr lang="en-US" sz="1400" dirty="0"/>
          </a:p>
          <a:p>
            <a:pPr marL="0" indent="0">
              <a:buNone/>
            </a:pPr>
            <a:r>
              <a:rPr lang="en-US" sz="1100" dirty="0"/>
              <a:t> </a:t>
            </a:r>
            <a:endParaRPr lang="en-US" sz="1400" dirty="0"/>
          </a:p>
          <a:p>
            <a:r>
              <a:rPr lang="en-US" sz="1100" dirty="0"/>
              <a:t>Assignment 3c:  Advanced students: send as one document (with section labels) the following to your classmates to be discussed in class of 4/20:</a:t>
            </a:r>
            <a:endParaRPr lang="en-US" sz="1400" dirty="0"/>
          </a:p>
          <a:p>
            <a:pPr marL="457200" lvl="1" indent="0">
              <a:buNone/>
            </a:pPr>
            <a:r>
              <a:rPr lang="en-US" sz="1000" dirty="0"/>
              <a:t>Goals for the fellowship training and career</a:t>
            </a:r>
            <a:endParaRPr lang="en-US" sz="1100" dirty="0"/>
          </a:p>
          <a:p>
            <a:pPr marL="457200" lvl="1" indent="0">
              <a:buNone/>
            </a:pPr>
            <a:r>
              <a:rPr lang="en-US" sz="1000" dirty="0"/>
              <a:t>Activities planned under this award</a:t>
            </a:r>
            <a:endParaRPr lang="en-US" sz="1100" dirty="0"/>
          </a:p>
          <a:p>
            <a:pPr marL="457200" lvl="1" indent="0">
              <a:buNone/>
            </a:pPr>
            <a:r>
              <a:rPr lang="en-US" sz="1000" dirty="0"/>
              <a:t>Doctoral dissertation and research experience</a:t>
            </a:r>
            <a:endParaRPr lang="en-US" sz="1100" dirty="0"/>
          </a:p>
          <a:p>
            <a:pPr marL="457200" lvl="1" indent="0">
              <a:buNone/>
            </a:pPr>
            <a:r>
              <a:rPr lang="en-US" sz="1000" dirty="0"/>
              <a:t>Training plan (this one from the perspective of your sponsor)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 </a:t>
            </a:r>
            <a:endParaRPr lang="en-US" sz="1400" dirty="0"/>
          </a:p>
          <a:p>
            <a:r>
              <a:rPr lang="en-US" sz="1100" dirty="0"/>
              <a:t>Assignment 3d (All new students): Flesh out the public health significance and knowledge gap that comprised the first paragraphs of your specific aims page as a start on the Significance section of the Research Strategy section.  Each paragraph should contain only one main idea, and have a concluding summary sentence that ties in with the central hypothesis. Refer back to funded grants for guidance. Minimum 1 page.</a:t>
            </a:r>
            <a:endParaRPr lang="en-US" sz="1400" dirty="0"/>
          </a:p>
          <a:p>
            <a:pPr marL="0" indent="0">
              <a:buNone/>
            </a:pPr>
            <a:r>
              <a:rPr lang="en-US" sz="1100" dirty="0"/>
              <a:t> </a:t>
            </a:r>
            <a:endParaRPr lang="en-US" sz="1400" dirty="0"/>
          </a:p>
          <a:p>
            <a:r>
              <a:rPr lang="en-US" sz="1100" dirty="0"/>
              <a:t>Assignment 3e </a:t>
            </a:r>
            <a:endParaRPr lang="en-US" sz="1400" dirty="0"/>
          </a:p>
          <a:p>
            <a:pPr marL="0" indent="0">
              <a:buNone/>
            </a:pPr>
            <a:r>
              <a:rPr lang="en-US" sz="1100" dirty="0"/>
              <a:t> </a:t>
            </a:r>
            <a:endParaRPr lang="en-US" sz="1400" dirty="0"/>
          </a:p>
          <a:p>
            <a:pPr marL="457200" lvl="1" indent="0">
              <a:buNone/>
            </a:pPr>
            <a:r>
              <a:rPr lang="en-US" sz="1000" dirty="0"/>
              <a:t>(New students submitting F31s or R36s): Turn in a draft of Doctoral Dissertation and Other Research Experience (2 pages), modeled on those found in the “Example training grants and summary sheets/F31s” folder. Make it more than a list – try to say how each experience relates to your current training goals.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 </a:t>
            </a:r>
            <a:endParaRPr lang="en-US" sz="1400" dirty="0"/>
          </a:p>
          <a:p>
            <a:pPr marL="457200" lvl="1" indent="0">
              <a:buNone/>
            </a:pPr>
            <a:r>
              <a:rPr lang="en-US" sz="1000" dirty="0"/>
              <a:t>(New students submitting K23 or R21): Turn in a draft of the Candidate’s Background section (1-2 pages). See </a:t>
            </a:r>
            <a:r>
              <a:rPr lang="en-US" sz="1000" u="sng" dirty="0">
                <a:hlinkClick r:id="rId2"/>
              </a:rPr>
              <a:t>http://accelerate.ucsf.edu/training/grants-library</a:t>
            </a:r>
            <a:r>
              <a:rPr lang="en-US" sz="1000" dirty="0"/>
              <a:t> for examples. Make it a story of how you have evolved into the unique researcher who needs this training experience to get you to your ultimate goals of XXX.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53877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Advice from </a:t>
            </a:r>
            <a:r>
              <a:rPr lang="en-US" dirty="0" err="1" smtClean="0"/>
              <a:t>Seigle</a:t>
            </a:r>
            <a:r>
              <a:rPr lang="en-US" dirty="0" smtClean="0"/>
              <a:t> </a:t>
            </a:r>
          </a:p>
          <a:p>
            <a:r>
              <a:rPr lang="en-US" dirty="0" smtClean="0"/>
              <a:t>Specific aims components</a:t>
            </a:r>
          </a:p>
          <a:p>
            <a:r>
              <a:rPr lang="en-US" dirty="0" smtClean="0"/>
              <a:t>Research strategy sections </a:t>
            </a:r>
          </a:p>
          <a:p>
            <a:pPr lvl="1"/>
            <a:r>
              <a:rPr lang="en-US" dirty="0" smtClean="0"/>
              <a:t>Significance</a:t>
            </a:r>
          </a:p>
          <a:p>
            <a:pPr lvl="1"/>
            <a:r>
              <a:rPr lang="en-US" dirty="0" smtClean="0"/>
              <a:t>Innovation</a:t>
            </a:r>
          </a:p>
          <a:p>
            <a:pPr lvl="1"/>
            <a:r>
              <a:rPr lang="en-US" dirty="0" smtClean="0"/>
              <a:t>Approach</a:t>
            </a:r>
          </a:p>
          <a:p>
            <a:r>
              <a:rPr lang="en-US" dirty="0" smtClean="0"/>
              <a:t>Review significance pages (</a:t>
            </a:r>
            <a:r>
              <a:rPr lang="en-US" dirty="0" err="1" smtClean="0"/>
              <a:t>Wagman</a:t>
            </a:r>
            <a:r>
              <a:rPr lang="en-US" dirty="0" smtClean="0"/>
              <a:t>, Santos)</a:t>
            </a:r>
          </a:p>
          <a:p>
            <a:r>
              <a:rPr lang="en-US" dirty="0" smtClean="0"/>
              <a:t>Check in on progress so far</a:t>
            </a:r>
          </a:p>
          <a:p>
            <a:pPr lvl="1"/>
            <a:r>
              <a:rPr lang="en-US" dirty="0" smtClean="0"/>
              <a:t>Feedback from the NIH</a:t>
            </a:r>
          </a:p>
          <a:p>
            <a:pPr lvl="1"/>
            <a:r>
              <a:rPr lang="en-US" dirty="0" smtClean="0"/>
              <a:t>Decisions about mechanism</a:t>
            </a:r>
          </a:p>
          <a:p>
            <a:pPr lvl="1"/>
            <a:r>
              <a:rPr lang="en-US" dirty="0" smtClean="0"/>
              <a:t>Submission deadlines</a:t>
            </a:r>
          </a:p>
          <a:p>
            <a:r>
              <a:rPr lang="en-US" dirty="0" smtClean="0"/>
              <a:t>Assignments for next week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974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advice for the entire research plan from </a:t>
            </a:r>
            <a:r>
              <a:rPr lang="en-US" dirty="0" err="1" smtClean="0"/>
              <a:t>Seigle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Hit the relevance hard (even for the more narrow question)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e care about diarrhea in Africa, but why do we care about categorizing it correctly?</a:t>
            </a:r>
          </a:p>
          <a:p>
            <a:pPr lvl="1"/>
            <a:r>
              <a:rPr lang="en-US" dirty="0" smtClean="0"/>
              <a:t>PUBLIC HEALTH NEED! PUBLIC HEALTH NEED! </a:t>
            </a:r>
          </a:p>
          <a:p>
            <a:r>
              <a:rPr lang="en-US" dirty="0" smtClean="0"/>
              <a:t>Use the training sections (to be discussed next week)</a:t>
            </a:r>
          </a:p>
          <a:p>
            <a:pPr lvl="1"/>
            <a:r>
              <a:rPr lang="en-US" dirty="0" smtClean="0"/>
              <a:t>The proposed work must be a good training experience</a:t>
            </a:r>
          </a:p>
          <a:p>
            <a:pPr lvl="1"/>
            <a:r>
              <a:rPr lang="en-US" dirty="0" smtClean="0"/>
              <a:t>AND/OR  you need more training in order to be able to do the research that is so important</a:t>
            </a:r>
          </a:p>
          <a:p>
            <a:r>
              <a:rPr lang="en-US" dirty="0" smtClean="0"/>
              <a:t>Scope</a:t>
            </a:r>
          </a:p>
          <a:p>
            <a:pPr lvl="1"/>
            <a:r>
              <a:rPr lang="en-US" dirty="0" smtClean="0"/>
              <a:t>Feasible!!! Piggybacked onto sponsor’s work</a:t>
            </a:r>
          </a:p>
          <a:p>
            <a:pPr lvl="1"/>
            <a:r>
              <a:rPr lang="en-US" dirty="0" smtClean="0"/>
              <a:t>Publishable</a:t>
            </a:r>
          </a:p>
          <a:p>
            <a:r>
              <a:rPr lang="en-US" dirty="0" smtClean="0"/>
              <a:t>Measures</a:t>
            </a:r>
          </a:p>
          <a:p>
            <a:pPr lvl="1"/>
            <a:r>
              <a:rPr lang="en-US" dirty="0" smtClean="0"/>
              <a:t>Validated scales, etc.</a:t>
            </a:r>
          </a:p>
          <a:p>
            <a:pPr lvl="1"/>
            <a:r>
              <a:rPr lang="en-US" dirty="0" smtClean="0"/>
              <a:t>Biologic outcomes preferred (and often innovative) over self-reported outcomes</a:t>
            </a:r>
          </a:p>
        </p:txBody>
      </p:sp>
    </p:spTree>
    <p:extLst>
      <p:ext uri="{BB962C8B-B14F-4D97-AF65-F5344CB8AC3E}">
        <p14:creationId xmlns:p14="http://schemas.microsoft.com/office/powerpoint/2010/main" val="366457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aims paragraphs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Introductory paragraph: Big picture down to narrower picture and knowledge gap</a:t>
            </a:r>
          </a:p>
          <a:p>
            <a:pPr lvl="1"/>
            <a:r>
              <a:rPr lang="en-US" dirty="0" smtClean="0"/>
              <a:t>What is the big public health problem? </a:t>
            </a:r>
          </a:p>
          <a:p>
            <a:pPr lvl="2"/>
            <a:r>
              <a:rPr lang="en-US" dirty="0" smtClean="0"/>
              <a:t>Heavy alcohol consumption is a big problem worldwide.  HIV is a big problem worldwide. Too obvious?</a:t>
            </a:r>
          </a:p>
          <a:p>
            <a:pPr lvl="1"/>
            <a:r>
              <a:rPr lang="en-US" dirty="0" smtClean="0"/>
              <a:t>What is the more narrow public health problem?</a:t>
            </a:r>
          </a:p>
          <a:p>
            <a:pPr lvl="2"/>
            <a:r>
              <a:rPr lang="en-US" dirty="0" smtClean="0"/>
              <a:t>Alcohol consumption has a negative impact on HIV by increasing transmission and interfering with treatment </a:t>
            </a:r>
          </a:p>
          <a:p>
            <a:pPr lvl="1"/>
            <a:r>
              <a:rPr lang="en-US" dirty="0" smtClean="0"/>
              <a:t>What is known/what is the knowledge gap?</a:t>
            </a:r>
          </a:p>
          <a:p>
            <a:pPr lvl="2"/>
            <a:r>
              <a:rPr lang="en-US" dirty="0" smtClean="0"/>
              <a:t>Interventions exist to reduce alcohol use in sub-Saharan Africa (SSA) but there have been no conclusive trials of single-session intervention in SSA.</a:t>
            </a:r>
          </a:p>
          <a:p>
            <a:r>
              <a:rPr lang="en-US" dirty="0" smtClean="0"/>
              <a:t> Who/what/why</a:t>
            </a:r>
          </a:p>
          <a:p>
            <a:pPr lvl="1"/>
            <a:r>
              <a:rPr lang="en-US" dirty="0" smtClean="0"/>
              <a:t>What is the long term goal of the research?</a:t>
            </a:r>
          </a:p>
          <a:p>
            <a:pPr lvl="2"/>
            <a:r>
              <a:rPr lang="en-US" dirty="0" smtClean="0"/>
              <a:t>To reduce the impact of alcohol on the HIV epidemic in SSA</a:t>
            </a:r>
          </a:p>
          <a:p>
            <a:pPr lvl="1"/>
            <a:r>
              <a:rPr lang="en-US" dirty="0" smtClean="0"/>
              <a:t>What is the short term goal?</a:t>
            </a:r>
          </a:p>
          <a:p>
            <a:pPr lvl="2"/>
            <a:r>
              <a:rPr lang="en-US" dirty="0" smtClean="0"/>
              <a:t>To determine the efficacy of the intervention</a:t>
            </a:r>
          </a:p>
          <a:p>
            <a:pPr lvl="1"/>
            <a:r>
              <a:rPr lang="en-US" dirty="0" smtClean="0"/>
              <a:t>What is the central hypothesis?</a:t>
            </a:r>
          </a:p>
          <a:p>
            <a:pPr lvl="1"/>
            <a:r>
              <a:rPr lang="en-US" dirty="0" smtClean="0"/>
              <a:t>Rationale: How this research will close the gap</a:t>
            </a:r>
          </a:p>
        </p:txBody>
      </p:sp>
    </p:spTree>
    <p:extLst>
      <p:ext uri="{BB962C8B-B14F-4D97-AF65-F5344CB8AC3E}">
        <p14:creationId xmlns:p14="http://schemas.microsoft.com/office/powerpoint/2010/main" val="1753816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aims themselves</a:t>
            </a:r>
          </a:p>
          <a:p>
            <a:pPr lvl="1"/>
            <a:r>
              <a:rPr lang="en-US" dirty="0" smtClean="0"/>
              <a:t>Include testable hypotheses or steps needed before you are able to test the hypothesis that will inform your long term goal</a:t>
            </a:r>
          </a:p>
          <a:p>
            <a:pPr lvl="2"/>
            <a:r>
              <a:rPr lang="en-US" dirty="0" smtClean="0"/>
              <a:t>For example,  developing or piloting an intervention is not a testable hypothesis, but it does inform your central hypothesis that you will eventually test…</a:t>
            </a:r>
          </a:p>
          <a:p>
            <a:pPr lvl="1"/>
            <a:r>
              <a:rPr lang="en-US" dirty="0" smtClean="0"/>
              <a:t>Not dependent on the success of the previous aim</a:t>
            </a:r>
          </a:p>
          <a:p>
            <a:r>
              <a:rPr lang="en-US" dirty="0" smtClean="0"/>
              <a:t>Payoff paragraph</a:t>
            </a:r>
          </a:p>
          <a:p>
            <a:pPr lvl="1"/>
            <a:r>
              <a:rPr lang="en-US" dirty="0" smtClean="0"/>
              <a:t>How this will move the field forward</a:t>
            </a:r>
          </a:p>
          <a:p>
            <a:pPr lvl="1"/>
            <a:r>
              <a:rPr lang="en-US" dirty="0" smtClean="0"/>
              <a:t>What further research this will lead to</a:t>
            </a:r>
          </a:p>
          <a:p>
            <a:pPr lvl="2"/>
            <a:r>
              <a:rPr lang="en-US" dirty="0" smtClean="0"/>
              <a:t>This is where you can say how this will help your training and career development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7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R&amp;M do not think you should include much of the “what” of the proposal</a:t>
            </a:r>
          </a:p>
          <a:p>
            <a:pPr lvl="1"/>
            <a:r>
              <a:rPr lang="en-US" dirty="0" smtClean="0"/>
              <a:t>I do not agree with this – you need to give the reviewer enough information so they are not confused</a:t>
            </a:r>
          </a:p>
        </p:txBody>
      </p:sp>
    </p:spTree>
    <p:extLst>
      <p:ext uri="{BB962C8B-B14F-4D97-AF65-F5344CB8AC3E}">
        <p14:creationId xmlns:p14="http://schemas.microsoft.com/office/powerpoint/2010/main" val="201228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Not too much</a:t>
            </a:r>
          </a:p>
          <a:p>
            <a:pPr lvl="1"/>
            <a:r>
              <a:rPr lang="en-US" dirty="0" smtClean="0"/>
              <a:t>Do you have a cohort, patient base, etc. in which you can easily add on questions, etc.</a:t>
            </a:r>
          </a:p>
          <a:p>
            <a:pPr lvl="1"/>
            <a:r>
              <a:rPr lang="en-US" dirty="0" smtClean="0"/>
              <a:t>How many steps are involved in the data collection?</a:t>
            </a:r>
          </a:p>
          <a:p>
            <a:pPr lvl="1"/>
            <a:r>
              <a:rPr lang="en-US" dirty="0" smtClean="0"/>
              <a:t>Are you and/or your sponsors/consultants capable of doing this?</a:t>
            </a:r>
          </a:p>
          <a:p>
            <a:pPr lvl="1"/>
            <a:r>
              <a:rPr lang="en-US" dirty="0" smtClean="0"/>
              <a:t>Will it fit into the time/budget?</a:t>
            </a:r>
          </a:p>
          <a:p>
            <a:pPr lvl="1"/>
            <a:r>
              <a:rPr lang="en-US" dirty="0" smtClean="0"/>
              <a:t>“Very ambitious” is frequently a critique</a:t>
            </a:r>
          </a:p>
          <a:p>
            <a:r>
              <a:rPr lang="en-US" dirty="0" smtClean="0"/>
              <a:t>But not too little</a:t>
            </a:r>
          </a:p>
          <a:p>
            <a:pPr lvl="1"/>
            <a:r>
              <a:rPr lang="en-US" dirty="0" smtClean="0"/>
              <a:t>How much will it advance the field?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4808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Page limits</a:t>
            </a:r>
          </a:p>
          <a:p>
            <a:pPr lvl="1"/>
            <a:r>
              <a:rPr lang="en-US" dirty="0"/>
              <a:t>https://grants.nih.gov/grants/forms_page_limits.htm </a:t>
            </a:r>
            <a:endParaRPr lang="en-US" dirty="0" smtClean="0"/>
          </a:p>
          <a:p>
            <a:pPr lvl="1"/>
            <a:r>
              <a:rPr lang="en-US" dirty="0" smtClean="0"/>
              <a:t>6 pages (for F31, F32, and R36)</a:t>
            </a:r>
          </a:p>
          <a:p>
            <a:pPr lvl="1"/>
            <a:r>
              <a:rPr lang="en-US" dirty="0" smtClean="0"/>
              <a:t>12 pages for K01 </a:t>
            </a:r>
          </a:p>
          <a:p>
            <a:pPr lvl="2"/>
            <a:r>
              <a:rPr lang="en-US" dirty="0" smtClean="0"/>
              <a:t>“</a:t>
            </a:r>
            <a:r>
              <a:rPr lang="en-US" sz="1800" b="1" dirty="0" smtClean="0"/>
              <a:t>First </a:t>
            </a:r>
            <a:r>
              <a:rPr lang="en-US" sz="1800" b="1" dirty="0"/>
              <a:t>three items of Candidate Information </a:t>
            </a:r>
            <a:r>
              <a:rPr lang="en-US" sz="1800" dirty="0"/>
              <a:t>(Candidate's Background, Career Goals and Objectives, and Candidate's Plan for Career Development/Training Activities During Award Period </a:t>
            </a:r>
            <a:r>
              <a:rPr lang="en-US" sz="1800" b="1" dirty="0"/>
              <a:t>and Research </a:t>
            </a:r>
            <a:r>
              <a:rPr lang="en-US" sz="1800" b="1" dirty="0" smtClean="0"/>
              <a:t>Strategy”</a:t>
            </a:r>
          </a:p>
          <a:p>
            <a:pPr lvl="1"/>
            <a:r>
              <a:rPr lang="en-US" dirty="0" smtClean="0"/>
              <a:t>12 pages for R21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3 major sections</a:t>
            </a:r>
          </a:p>
          <a:p>
            <a:pPr lvl="1"/>
            <a:r>
              <a:rPr lang="en-US" dirty="0" smtClean="0"/>
              <a:t>Significance – Chapter 9 R&amp;M</a:t>
            </a:r>
          </a:p>
          <a:p>
            <a:pPr lvl="1"/>
            <a:r>
              <a:rPr lang="en-US" dirty="0" smtClean="0"/>
              <a:t>Innovation – Chapter 9 R&amp;M</a:t>
            </a:r>
          </a:p>
          <a:p>
            <a:pPr lvl="1"/>
            <a:r>
              <a:rPr lang="en-US" dirty="0" smtClean="0"/>
              <a:t>Approach – Chapter 10-11 R&amp;M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15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Used to be “Background and significance” and was the place for a literature review</a:t>
            </a:r>
          </a:p>
          <a:p>
            <a:r>
              <a:rPr lang="en-US" dirty="0" smtClean="0"/>
              <a:t>Page limits have been severely shortened since that time</a:t>
            </a:r>
          </a:p>
          <a:p>
            <a:r>
              <a:rPr lang="en-US" dirty="0" smtClean="0"/>
              <a:t>Should accomplish 3 things</a:t>
            </a:r>
          </a:p>
          <a:p>
            <a:pPr lvl="1"/>
            <a:r>
              <a:rPr lang="en-US" dirty="0" smtClean="0"/>
              <a:t>1. Review the literature that describes the public health problem </a:t>
            </a:r>
          </a:p>
          <a:p>
            <a:pPr lvl="1"/>
            <a:r>
              <a:rPr lang="en-US" dirty="0" smtClean="0"/>
              <a:t>2. Establish the gap in the literature</a:t>
            </a:r>
          </a:p>
          <a:p>
            <a:pPr lvl="1"/>
            <a:r>
              <a:rPr lang="en-US" dirty="0" smtClean="0"/>
              <a:t>3. Discuss how the results of the proposed study (or the long-term goals) will change practice, health, etc.</a:t>
            </a:r>
          </a:p>
        </p:txBody>
      </p:sp>
    </p:spTree>
    <p:extLst>
      <p:ext uri="{BB962C8B-B14F-4D97-AF65-F5344CB8AC3E}">
        <p14:creationId xmlns:p14="http://schemas.microsoft.com/office/powerpoint/2010/main" val="1890138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4295</TotalTime>
  <Words>848</Words>
  <Application>Microsoft Office PowerPoint</Application>
  <PresentationFormat>On-screen Show (4:3)</PresentationFormat>
  <Paragraphs>132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EPI 259</vt:lpstr>
      <vt:lpstr>Agenda for today</vt:lpstr>
      <vt:lpstr>General advice for the entire research plan from Seigle</vt:lpstr>
      <vt:lpstr>The aims paragraphs</vt:lpstr>
      <vt:lpstr>PowerPoint Presentation</vt:lpstr>
      <vt:lpstr>PowerPoint Presentation</vt:lpstr>
      <vt:lpstr>Scope</vt:lpstr>
      <vt:lpstr>Research Strategy</vt:lpstr>
      <vt:lpstr>Significance</vt:lpstr>
      <vt:lpstr>Significance</vt:lpstr>
      <vt:lpstr>Innovation</vt:lpstr>
      <vt:lpstr>Approach</vt:lpstr>
      <vt:lpstr>Review of specific aims pages</vt:lpstr>
      <vt:lpstr>PowerPoint Presentation</vt:lpstr>
      <vt:lpstr>Assignments for next week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Hahn, Judy</dc:creator>
  <cp:lastModifiedBy>jhahn</cp:lastModifiedBy>
  <cp:revision>41</cp:revision>
  <cp:lastPrinted>2015-04-13T20:53:59Z</cp:lastPrinted>
  <dcterms:created xsi:type="dcterms:W3CDTF">2015-01-30T00:54:10Z</dcterms:created>
  <dcterms:modified xsi:type="dcterms:W3CDTF">2015-04-13T21:47:07Z</dcterms:modified>
</cp:coreProperties>
</file>