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10" r:id="rId4"/>
    <p:sldMasterId id="2147484234" r:id="rId5"/>
  </p:sldMasterIdLst>
  <p:notesMasterIdLst>
    <p:notesMasterId r:id="rId79"/>
  </p:notesMasterIdLst>
  <p:handoutMasterIdLst>
    <p:handoutMasterId r:id="rId80"/>
  </p:handoutMasterIdLst>
  <p:sldIdLst>
    <p:sldId id="573" r:id="rId6"/>
    <p:sldId id="256" r:id="rId7"/>
    <p:sldId id="451" r:id="rId8"/>
    <p:sldId id="625" r:id="rId9"/>
    <p:sldId id="609" r:id="rId10"/>
    <p:sldId id="587" r:id="rId11"/>
    <p:sldId id="610" r:id="rId12"/>
    <p:sldId id="574" r:id="rId13"/>
    <p:sldId id="445" r:id="rId14"/>
    <p:sldId id="661" r:id="rId15"/>
    <p:sldId id="549" r:id="rId16"/>
    <p:sldId id="611" r:id="rId17"/>
    <p:sldId id="584" r:id="rId18"/>
    <p:sldId id="641" r:id="rId19"/>
    <p:sldId id="642" r:id="rId20"/>
    <p:sldId id="605" r:id="rId21"/>
    <p:sldId id="665" r:id="rId22"/>
    <p:sldId id="666" r:id="rId23"/>
    <p:sldId id="553" r:id="rId24"/>
    <p:sldId id="486" r:id="rId25"/>
    <p:sldId id="620" r:id="rId26"/>
    <p:sldId id="621" r:id="rId27"/>
    <p:sldId id="626" r:id="rId28"/>
    <p:sldId id="627" r:id="rId29"/>
    <p:sldId id="623" r:id="rId30"/>
    <p:sldId id="622" r:id="rId31"/>
    <p:sldId id="667" r:id="rId32"/>
    <p:sldId id="691" r:id="rId33"/>
    <p:sldId id="692" r:id="rId34"/>
    <p:sldId id="668" r:id="rId35"/>
    <p:sldId id="644" r:id="rId36"/>
    <p:sldId id="672" r:id="rId37"/>
    <p:sldId id="613" r:id="rId38"/>
    <p:sldId id="614" r:id="rId39"/>
    <p:sldId id="669" r:id="rId40"/>
    <p:sldId id="670" r:id="rId41"/>
    <p:sldId id="671" r:id="rId42"/>
    <p:sldId id="673" r:id="rId43"/>
    <p:sldId id="688" r:id="rId44"/>
    <p:sldId id="556" r:id="rId45"/>
    <p:sldId id="630" r:id="rId46"/>
    <p:sldId id="537" r:id="rId47"/>
    <p:sldId id="695" r:id="rId48"/>
    <p:sldId id="616" r:id="rId49"/>
    <p:sldId id="629" r:id="rId50"/>
    <p:sldId id="589" r:id="rId51"/>
    <p:sldId id="576" r:id="rId52"/>
    <p:sldId id="674" r:id="rId53"/>
    <p:sldId id="675" r:id="rId54"/>
    <p:sldId id="682" r:id="rId55"/>
    <p:sldId id="677" r:id="rId56"/>
    <p:sldId id="679" r:id="rId57"/>
    <p:sldId id="676" r:id="rId58"/>
    <p:sldId id="680" r:id="rId59"/>
    <p:sldId id="678" r:id="rId60"/>
    <p:sldId id="659" r:id="rId61"/>
    <p:sldId id="646" r:id="rId62"/>
    <p:sldId id="693" r:id="rId63"/>
    <p:sldId id="694" r:id="rId64"/>
    <p:sldId id="647" r:id="rId65"/>
    <p:sldId id="683" r:id="rId66"/>
    <p:sldId id="664" r:id="rId67"/>
    <p:sldId id="648" r:id="rId68"/>
    <p:sldId id="649" r:id="rId69"/>
    <p:sldId id="650" r:id="rId70"/>
    <p:sldId id="686" r:id="rId71"/>
    <p:sldId id="687" r:id="rId72"/>
    <p:sldId id="651" r:id="rId73"/>
    <p:sldId id="652" r:id="rId74"/>
    <p:sldId id="653" r:id="rId75"/>
    <p:sldId id="660" r:id="rId76"/>
    <p:sldId id="685" r:id="rId77"/>
    <p:sldId id="273" r:id="rId7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351"/>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89" autoAdjust="0"/>
    <p:restoredTop sz="83199" autoAdjust="0"/>
  </p:normalViewPr>
  <p:slideViewPr>
    <p:cSldViewPr>
      <p:cViewPr varScale="1">
        <p:scale>
          <a:sx n="58" d="100"/>
          <a:sy n="58" d="100"/>
        </p:scale>
        <p:origin x="858" y="72"/>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ireneyen\Downloads\timeline%20(2).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en-US" sz="2000" dirty="0"/>
              <a:t>Biological, social, and physical environmental causes of cancer</a:t>
            </a:r>
          </a:p>
        </c:rich>
      </c:tx>
      <c:layout>
        <c:manualLayout>
          <c:xMode val="edge"/>
          <c:yMode val="edge"/>
          <c:x val="0.11679083383807795"/>
          <c:y val="3.2366640789619609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802637290530991"/>
          <c:y val="0.17344633057231482"/>
          <c:w val="0.40101112961841301"/>
          <c:h val="0.54162542182227214"/>
        </c:manualLayout>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Biological</c:v>
                </c:pt>
                <c:pt idx="1">
                  <c:v>Genetics</c:v>
                </c:pt>
                <c:pt idx="2">
                  <c:v>Physical Environment</c:v>
                </c:pt>
                <c:pt idx="3">
                  <c:v>Social (behavioral)</c:v>
                </c:pt>
                <c:pt idx="4">
                  <c:v>Other</c:v>
                </c:pt>
              </c:strCache>
            </c:strRef>
          </c:cat>
          <c:val>
            <c:numRef>
              <c:f>Sheet1!$B$2:$B$6</c:f>
              <c:numCache>
                <c:formatCode>General</c:formatCode>
                <c:ptCount val="5"/>
                <c:pt idx="0">
                  <c:v>18</c:v>
                </c:pt>
                <c:pt idx="1">
                  <c:v>5</c:v>
                </c:pt>
                <c:pt idx="2">
                  <c:v>31</c:v>
                </c:pt>
                <c:pt idx="3">
                  <c:v>39</c:v>
                </c:pt>
                <c:pt idx="4">
                  <c:v>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451456188168784"/>
          <c:y val="0.78021372328458938"/>
          <c:w val="0.78706061982636777"/>
          <c:h val="0.2046347615638953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NL Whites</c:v>
                </c:pt>
              </c:strCache>
            </c:strRef>
          </c:tx>
          <c:spPr>
            <a:solidFill>
              <a:schemeClr val="accent1"/>
            </a:solidFill>
            <a:ln>
              <a:noFill/>
            </a:ln>
            <a:effectLst/>
          </c:spPr>
          <c:invertIfNegative val="0"/>
          <c:cat>
            <c:strRef>
              <c:f>Sheet1!$A$2:$A$5</c:f>
              <c:strCache>
                <c:ptCount val="4"/>
                <c:pt idx="0">
                  <c:v>&lt; High School</c:v>
                </c:pt>
                <c:pt idx="1">
                  <c:v>High School</c:v>
                </c:pt>
                <c:pt idx="2">
                  <c:v>Some College/Technical School</c:v>
                </c:pt>
                <c:pt idx="3">
                  <c:v>College Graduate or Higher Degree</c:v>
                </c:pt>
              </c:strCache>
            </c:strRef>
          </c:cat>
          <c:val>
            <c:numRef>
              <c:f>Sheet1!$B$2:$B$5</c:f>
              <c:numCache>
                <c:formatCode>General</c:formatCode>
                <c:ptCount val="4"/>
                <c:pt idx="0">
                  <c:v>1.8</c:v>
                </c:pt>
                <c:pt idx="1">
                  <c:v>7.2</c:v>
                </c:pt>
                <c:pt idx="2">
                  <c:v>11.3</c:v>
                </c:pt>
                <c:pt idx="3">
                  <c:v>79.8</c:v>
                </c:pt>
              </c:numCache>
            </c:numRef>
          </c:val>
        </c:ser>
        <c:ser>
          <c:idx val="1"/>
          <c:order val="1"/>
          <c:tx>
            <c:strRef>
              <c:f>Sheet1!$C$1</c:f>
              <c:strCache>
                <c:ptCount val="1"/>
                <c:pt idx="0">
                  <c:v>African American</c:v>
                </c:pt>
              </c:strCache>
            </c:strRef>
          </c:tx>
          <c:spPr>
            <a:solidFill>
              <a:schemeClr val="accent2"/>
            </a:solidFill>
            <a:ln>
              <a:noFill/>
            </a:ln>
            <a:effectLst/>
          </c:spPr>
          <c:invertIfNegative val="0"/>
          <c:cat>
            <c:strRef>
              <c:f>Sheet1!$A$2:$A$5</c:f>
              <c:strCache>
                <c:ptCount val="4"/>
                <c:pt idx="0">
                  <c:v>&lt; High School</c:v>
                </c:pt>
                <c:pt idx="1">
                  <c:v>High School</c:v>
                </c:pt>
                <c:pt idx="2">
                  <c:v>Some College/Technical School</c:v>
                </c:pt>
                <c:pt idx="3">
                  <c:v>College Graduate or Higher Degree</c:v>
                </c:pt>
              </c:strCache>
            </c:strRef>
          </c:cat>
          <c:val>
            <c:numRef>
              <c:f>Sheet1!$C$2:$C$5</c:f>
              <c:numCache>
                <c:formatCode>General</c:formatCode>
                <c:ptCount val="4"/>
                <c:pt idx="0">
                  <c:v>14.2</c:v>
                </c:pt>
                <c:pt idx="1">
                  <c:v>24.8</c:v>
                </c:pt>
                <c:pt idx="2">
                  <c:v>37.200000000000003</c:v>
                </c:pt>
                <c:pt idx="3">
                  <c:v>23.8</c:v>
                </c:pt>
              </c:numCache>
            </c:numRef>
          </c:val>
        </c:ser>
        <c:ser>
          <c:idx val="2"/>
          <c:order val="2"/>
          <c:tx>
            <c:strRef>
              <c:f>Sheet1!$D$1</c:f>
              <c:strCache>
                <c:ptCount val="1"/>
                <c:pt idx="0">
                  <c:v>Latina</c:v>
                </c:pt>
              </c:strCache>
            </c:strRef>
          </c:tx>
          <c:spPr>
            <a:solidFill>
              <a:schemeClr val="accent3"/>
            </a:solidFill>
            <a:ln>
              <a:noFill/>
            </a:ln>
            <a:effectLst/>
          </c:spPr>
          <c:invertIfNegative val="0"/>
          <c:cat>
            <c:strRef>
              <c:f>Sheet1!$A$2:$A$5</c:f>
              <c:strCache>
                <c:ptCount val="4"/>
                <c:pt idx="0">
                  <c:v>&lt; High School</c:v>
                </c:pt>
                <c:pt idx="1">
                  <c:v>High School</c:v>
                </c:pt>
                <c:pt idx="2">
                  <c:v>Some College/Technical School</c:v>
                </c:pt>
                <c:pt idx="3">
                  <c:v>College Graduate or Higher Degree</c:v>
                </c:pt>
              </c:strCache>
            </c:strRef>
          </c:cat>
          <c:val>
            <c:numRef>
              <c:f>Sheet1!$D$2:$D$5</c:f>
              <c:numCache>
                <c:formatCode>General</c:formatCode>
                <c:ptCount val="4"/>
                <c:pt idx="0">
                  <c:v>38</c:v>
                </c:pt>
                <c:pt idx="1">
                  <c:v>23.6</c:v>
                </c:pt>
                <c:pt idx="2">
                  <c:v>22.5</c:v>
                </c:pt>
                <c:pt idx="3">
                  <c:v>15.9</c:v>
                </c:pt>
              </c:numCache>
            </c:numRef>
          </c:val>
        </c:ser>
        <c:ser>
          <c:idx val="3"/>
          <c:order val="3"/>
          <c:tx>
            <c:strRef>
              <c:f>Sheet1!$E$1</c:f>
              <c:strCache>
                <c:ptCount val="1"/>
                <c:pt idx="0">
                  <c:v>Asian American</c:v>
                </c:pt>
              </c:strCache>
            </c:strRef>
          </c:tx>
          <c:spPr>
            <a:solidFill>
              <a:schemeClr val="accent4"/>
            </a:solidFill>
            <a:ln>
              <a:noFill/>
            </a:ln>
            <a:effectLst/>
          </c:spPr>
          <c:invertIfNegative val="0"/>
          <c:cat>
            <c:strRef>
              <c:f>Sheet1!$A$2:$A$5</c:f>
              <c:strCache>
                <c:ptCount val="4"/>
                <c:pt idx="0">
                  <c:v>&lt; High School</c:v>
                </c:pt>
                <c:pt idx="1">
                  <c:v>High School</c:v>
                </c:pt>
                <c:pt idx="2">
                  <c:v>Some College/Technical School</c:v>
                </c:pt>
                <c:pt idx="3">
                  <c:v>College Graduate or Higher Degree</c:v>
                </c:pt>
              </c:strCache>
            </c:strRef>
          </c:cat>
          <c:val>
            <c:numRef>
              <c:f>Sheet1!$E$2:$E$5</c:f>
              <c:numCache>
                <c:formatCode>General</c:formatCode>
                <c:ptCount val="4"/>
                <c:pt idx="0">
                  <c:v>8</c:v>
                </c:pt>
                <c:pt idx="1">
                  <c:v>12.8</c:v>
                </c:pt>
                <c:pt idx="2">
                  <c:v>22.3</c:v>
                </c:pt>
                <c:pt idx="3">
                  <c:v>56.9</c:v>
                </c:pt>
              </c:numCache>
            </c:numRef>
          </c:val>
        </c:ser>
        <c:dLbls>
          <c:showLegendKey val="0"/>
          <c:showVal val="0"/>
          <c:showCatName val="0"/>
          <c:showSerName val="0"/>
          <c:showPercent val="0"/>
          <c:showBubbleSize val="0"/>
        </c:dLbls>
        <c:gapWidth val="219"/>
        <c:overlap val="-27"/>
        <c:axId val="455281776"/>
        <c:axId val="455282168"/>
      </c:barChart>
      <c:catAx>
        <c:axId val="45528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55282168"/>
        <c:crosses val="autoZero"/>
        <c:auto val="1"/>
        <c:lblAlgn val="ctr"/>
        <c:lblOffset val="100"/>
        <c:noMultiLvlLbl val="0"/>
      </c:catAx>
      <c:valAx>
        <c:axId val="455282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5528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NL White</c:v>
                </c:pt>
              </c:strCache>
            </c:strRef>
          </c:tx>
          <c:spPr>
            <a:solidFill>
              <a:schemeClr val="accent1"/>
            </a:solidFill>
            <a:ln>
              <a:noFill/>
            </a:ln>
            <a:effectLst/>
          </c:spPr>
          <c:invertIfNegative val="0"/>
          <c:cat>
            <c:strRef>
              <c:f>Sheet1!$A$2:$A$6</c:f>
              <c:strCache>
                <c:ptCount val="5"/>
                <c:pt idx="0">
                  <c:v>Low nSES, Q1</c:v>
                </c:pt>
                <c:pt idx="1">
                  <c:v>Q2</c:v>
                </c:pt>
                <c:pt idx="2">
                  <c:v>Q3</c:v>
                </c:pt>
                <c:pt idx="3">
                  <c:v>Q4</c:v>
                </c:pt>
                <c:pt idx="4">
                  <c:v>High nSES, Q5</c:v>
                </c:pt>
              </c:strCache>
            </c:strRef>
          </c:cat>
          <c:val>
            <c:numRef>
              <c:f>Sheet1!$B$2:$B$6</c:f>
              <c:numCache>
                <c:formatCode>General</c:formatCode>
                <c:ptCount val="5"/>
                <c:pt idx="0">
                  <c:v>3.2</c:v>
                </c:pt>
                <c:pt idx="1">
                  <c:v>9.6999999999999993</c:v>
                </c:pt>
                <c:pt idx="2">
                  <c:v>17</c:v>
                </c:pt>
                <c:pt idx="3">
                  <c:v>27.1</c:v>
                </c:pt>
                <c:pt idx="4">
                  <c:v>43</c:v>
                </c:pt>
              </c:numCache>
            </c:numRef>
          </c:val>
        </c:ser>
        <c:ser>
          <c:idx val="1"/>
          <c:order val="1"/>
          <c:tx>
            <c:strRef>
              <c:f>Sheet1!$C$1</c:f>
              <c:strCache>
                <c:ptCount val="1"/>
                <c:pt idx="0">
                  <c:v>African American</c:v>
                </c:pt>
              </c:strCache>
            </c:strRef>
          </c:tx>
          <c:spPr>
            <a:solidFill>
              <a:schemeClr val="accent2"/>
            </a:solidFill>
            <a:ln>
              <a:noFill/>
            </a:ln>
            <a:effectLst/>
          </c:spPr>
          <c:invertIfNegative val="0"/>
          <c:cat>
            <c:strRef>
              <c:f>Sheet1!$A$2:$A$6</c:f>
              <c:strCache>
                <c:ptCount val="5"/>
                <c:pt idx="0">
                  <c:v>Low nSES, Q1</c:v>
                </c:pt>
                <c:pt idx="1">
                  <c:v>Q2</c:v>
                </c:pt>
                <c:pt idx="2">
                  <c:v>Q3</c:v>
                </c:pt>
                <c:pt idx="3">
                  <c:v>Q4</c:v>
                </c:pt>
                <c:pt idx="4">
                  <c:v>High nSES, Q5</c:v>
                </c:pt>
              </c:strCache>
            </c:strRef>
          </c:cat>
          <c:val>
            <c:numRef>
              <c:f>Sheet1!$C$2:$C$6</c:f>
              <c:numCache>
                <c:formatCode>General</c:formatCode>
                <c:ptCount val="5"/>
                <c:pt idx="0">
                  <c:v>28.4</c:v>
                </c:pt>
                <c:pt idx="1">
                  <c:v>25.9</c:v>
                </c:pt>
                <c:pt idx="2">
                  <c:v>20.7</c:v>
                </c:pt>
                <c:pt idx="3">
                  <c:v>16.100000000000001</c:v>
                </c:pt>
                <c:pt idx="4">
                  <c:v>8.9</c:v>
                </c:pt>
              </c:numCache>
            </c:numRef>
          </c:val>
        </c:ser>
        <c:ser>
          <c:idx val="2"/>
          <c:order val="2"/>
          <c:tx>
            <c:strRef>
              <c:f>Sheet1!$D$1</c:f>
              <c:strCache>
                <c:ptCount val="1"/>
                <c:pt idx="0">
                  <c:v>Latina</c:v>
                </c:pt>
              </c:strCache>
            </c:strRef>
          </c:tx>
          <c:spPr>
            <a:solidFill>
              <a:schemeClr val="accent3"/>
            </a:solidFill>
            <a:ln>
              <a:noFill/>
            </a:ln>
            <a:effectLst/>
          </c:spPr>
          <c:invertIfNegative val="0"/>
          <c:cat>
            <c:strRef>
              <c:f>Sheet1!$A$2:$A$6</c:f>
              <c:strCache>
                <c:ptCount val="5"/>
                <c:pt idx="0">
                  <c:v>Low nSES, Q1</c:v>
                </c:pt>
                <c:pt idx="1">
                  <c:v>Q2</c:v>
                </c:pt>
                <c:pt idx="2">
                  <c:v>Q3</c:v>
                </c:pt>
                <c:pt idx="3">
                  <c:v>Q4</c:v>
                </c:pt>
                <c:pt idx="4">
                  <c:v>High nSES, Q5</c:v>
                </c:pt>
              </c:strCache>
            </c:strRef>
          </c:cat>
          <c:val>
            <c:numRef>
              <c:f>Sheet1!$D$2:$D$6</c:f>
              <c:numCache>
                <c:formatCode>General</c:formatCode>
                <c:ptCount val="5"/>
                <c:pt idx="0">
                  <c:v>12.9</c:v>
                </c:pt>
                <c:pt idx="1">
                  <c:v>20.5</c:v>
                </c:pt>
                <c:pt idx="2">
                  <c:v>21.8</c:v>
                </c:pt>
                <c:pt idx="3">
                  <c:v>22.3</c:v>
                </c:pt>
                <c:pt idx="4">
                  <c:v>22.5</c:v>
                </c:pt>
              </c:numCache>
            </c:numRef>
          </c:val>
        </c:ser>
        <c:ser>
          <c:idx val="3"/>
          <c:order val="3"/>
          <c:tx>
            <c:strRef>
              <c:f>Sheet1!$E$1</c:f>
              <c:strCache>
                <c:ptCount val="1"/>
                <c:pt idx="0">
                  <c:v>Asian American</c:v>
                </c:pt>
              </c:strCache>
            </c:strRef>
          </c:tx>
          <c:spPr>
            <a:solidFill>
              <a:schemeClr val="accent4"/>
            </a:solidFill>
            <a:ln>
              <a:noFill/>
            </a:ln>
            <a:effectLst/>
          </c:spPr>
          <c:invertIfNegative val="0"/>
          <c:cat>
            <c:strRef>
              <c:f>Sheet1!$A$2:$A$6</c:f>
              <c:strCache>
                <c:ptCount val="5"/>
                <c:pt idx="0">
                  <c:v>Low nSES, Q1</c:v>
                </c:pt>
                <c:pt idx="1">
                  <c:v>Q2</c:v>
                </c:pt>
                <c:pt idx="2">
                  <c:v>Q3</c:v>
                </c:pt>
                <c:pt idx="3">
                  <c:v>Q4</c:v>
                </c:pt>
                <c:pt idx="4">
                  <c:v>High nSES, Q5</c:v>
                </c:pt>
              </c:strCache>
            </c:strRef>
          </c:cat>
          <c:val>
            <c:numRef>
              <c:f>Sheet1!$E$2:$E$6</c:f>
              <c:numCache>
                <c:formatCode>General</c:formatCode>
                <c:ptCount val="5"/>
                <c:pt idx="0">
                  <c:v>9.8000000000000007</c:v>
                </c:pt>
                <c:pt idx="1">
                  <c:v>18</c:v>
                </c:pt>
                <c:pt idx="2">
                  <c:v>19.5</c:v>
                </c:pt>
                <c:pt idx="3">
                  <c:v>25.5</c:v>
                </c:pt>
                <c:pt idx="4">
                  <c:v>27.2</c:v>
                </c:pt>
              </c:numCache>
            </c:numRef>
          </c:val>
        </c:ser>
        <c:dLbls>
          <c:showLegendKey val="0"/>
          <c:showVal val="0"/>
          <c:showCatName val="0"/>
          <c:showSerName val="0"/>
          <c:showPercent val="0"/>
          <c:showBubbleSize val="0"/>
        </c:dLbls>
        <c:gapWidth val="219"/>
        <c:overlap val="-27"/>
        <c:axId val="455280208"/>
        <c:axId val="455280992"/>
      </c:barChart>
      <c:catAx>
        <c:axId val="45528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55280992"/>
        <c:crosses val="autoZero"/>
        <c:auto val="1"/>
        <c:lblAlgn val="ctr"/>
        <c:lblOffset val="100"/>
        <c:noMultiLvlLbl val="0"/>
      </c:catAx>
      <c:valAx>
        <c:axId val="45528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5528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lumMod val="40000"/>
                <a:lumOff val="60000"/>
              </a:schemeClr>
            </a:solidFill>
          </c:spPr>
          <c:invertIfNegative val="0"/>
          <c:val>
            <c:numRef>
              <c:f>'timeline (2)'!$B$28:$B$72</c:f>
              <c:numCache>
                <c:formatCode>General</c:formatCode>
                <c:ptCount val="45"/>
                <c:pt idx="0">
                  <c:v>145</c:v>
                </c:pt>
                <c:pt idx="1">
                  <c:v>209</c:v>
                </c:pt>
                <c:pt idx="2">
                  <c:v>185</c:v>
                </c:pt>
                <c:pt idx="3">
                  <c:v>185</c:v>
                </c:pt>
                <c:pt idx="4">
                  <c:v>194</c:v>
                </c:pt>
                <c:pt idx="5">
                  <c:v>170</c:v>
                </c:pt>
                <c:pt idx="6">
                  <c:v>141</c:v>
                </c:pt>
                <c:pt idx="7">
                  <c:v>127</c:v>
                </c:pt>
                <c:pt idx="8">
                  <c:v>150</c:v>
                </c:pt>
                <c:pt idx="9">
                  <c:v>182</c:v>
                </c:pt>
                <c:pt idx="10">
                  <c:v>136</c:v>
                </c:pt>
                <c:pt idx="11">
                  <c:v>134</c:v>
                </c:pt>
                <c:pt idx="12">
                  <c:v>163</c:v>
                </c:pt>
                <c:pt idx="13">
                  <c:v>191</c:v>
                </c:pt>
                <c:pt idx="14">
                  <c:v>185</c:v>
                </c:pt>
                <c:pt idx="15">
                  <c:v>230</c:v>
                </c:pt>
                <c:pt idx="16">
                  <c:v>198</c:v>
                </c:pt>
                <c:pt idx="17">
                  <c:v>225</c:v>
                </c:pt>
                <c:pt idx="18">
                  <c:v>260</c:v>
                </c:pt>
                <c:pt idx="19">
                  <c:v>249</c:v>
                </c:pt>
                <c:pt idx="20">
                  <c:v>289</c:v>
                </c:pt>
                <c:pt idx="21">
                  <c:v>292</c:v>
                </c:pt>
                <c:pt idx="22">
                  <c:v>313</c:v>
                </c:pt>
                <c:pt idx="23">
                  <c:v>328</c:v>
                </c:pt>
                <c:pt idx="24">
                  <c:v>310</c:v>
                </c:pt>
                <c:pt idx="25">
                  <c:v>345</c:v>
                </c:pt>
                <c:pt idx="26">
                  <c:v>368</c:v>
                </c:pt>
                <c:pt idx="27">
                  <c:v>345</c:v>
                </c:pt>
                <c:pt idx="28">
                  <c:v>433</c:v>
                </c:pt>
                <c:pt idx="29">
                  <c:v>496</c:v>
                </c:pt>
                <c:pt idx="30">
                  <c:v>412</c:v>
                </c:pt>
                <c:pt idx="31">
                  <c:v>515</c:v>
                </c:pt>
                <c:pt idx="32">
                  <c:v>506</c:v>
                </c:pt>
                <c:pt idx="33">
                  <c:v>547</c:v>
                </c:pt>
                <c:pt idx="34">
                  <c:v>557</c:v>
                </c:pt>
                <c:pt idx="35">
                  <c:v>653</c:v>
                </c:pt>
                <c:pt idx="36">
                  <c:v>679</c:v>
                </c:pt>
                <c:pt idx="37">
                  <c:v>785</c:v>
                </c:pt>
                <c:pt idx="38">
                  <c:v>813</c:v>
                </c:pt>
                <c:pt idx="39">
                  <c:v>827</c:v>
                </c:pt>
                <c:pt idx="40">
                  <c:v>885</c:v>
                </c:pt>
                <c:pt idx="41">
                  <c:v>1010</c:v>
                </c:pt>
                <c:pt idx="42">
                  <c:v>1111</c:v>
                </c:pt>
                <c:pt idx="43">
                  <c:v>1197</c:v>
                </c:pt>
                <c:pt idx="44">
                  <c:v>1293</c:v>
                </c:pt>
              </c:numCache>
            </c:numRef>
          </c:val>
        </c:ser>
        <c:dLbls>
          <c:showLegendKey val="0"/>
          <c:showVal val="0"/>
          <c:showCatName val="0"/>
          <c:showSerName val="0"/>
          <c:showPercent val="0"/>
          <c:showBubbleSize val="0"/>
        </c:dLbls>
        <c:gapWidth val="150"/>
        <c:axId val="451578168"/>
        <c:axId val="451580912"/>
      </c:barChart>
      <c:catAx>
        <c:axId val="451578168"/>
        <c:scaling>
          <c:orientation val="minMax"/>
        </c:scaling>
        <c:delete val="1"/>
        <c:axPos val="b"/>
        <c:majorTickMark val="out"/>
        <c:minorTickMark val="none"/>
        <c:tickLblPos val="none"/>
        <c:crossAx val="451580912"/>
        <c:crosses val="autoZero"/>
        <c:auto val="1"/>
        <c:lblAlgn val="ctr"/>
        <c:lblOffset val="100"/>
        <c:noMultiLvlLbl val="0"/>
      </c:catAx>
      <c:valAx>
        <c:axId val="451580912"/>
        <c:scaling>
          <c:orientation val="minMax"/>
        </c:scaling>
        <c:delete val="0"/>
        <c:axPos val="l"/>
        <c:majorGridlines/>
        <c:numFmt formatCode="General" sourceLinked="1"/>
        <c:majorTickMark val="out"/>
        <c:minorTickMark val="none"/>
        <c:tickLblPos val="nextTo"/>
        <c:txPr>
          <a:bodyPr/>
          <a:lstStyle/>
          <a:p>
            <a:pPr>
              <a:defRPr baseline="0">
                <a:solidFill>
                  <a:schemeClr val="bg1"/>
                </a:solidFill>
              </a:defRPr>
            </a:pPr>
            <a:endParaRPr lang="en-US"/>
          </a:p>
        </c:txPr>
        <c:crossAx val="45157816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60B0A-0BC0-4B15-B188-F5B19091D30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C83441E4-4451-4B71-B445-CE35739FDC9B}">
      <dgm:prSet phldrT="[Text]"/>
      <dgm:spPr/>
      <dgm:t>
        <a:bodyPr/>
        <a:lstStyle/>
        <a:p>
          <a:r>
            <a:rPr lang="en-US" dirty="0" smtClean="0"/>
            <a:t>Neighborhood and Built Environment</a:t>
          </a:r>
          <a:endParaRPr lang="en-US" dirty="0"/>
        </a:p>
      </dgm:t>
    </dgm:pt>
    <dgm:pt modelId="{D466174F-8CFC-4B6A-AE4D-23D605E69605}" type="parTrans" cxnId="{AA0D4D75-2B79-4945-9F1A-0304F24684B1}">
      <dgm:prSet/>
      <dgm:spPr/>
      <dgm:t>
        <a:bodyPr/>
        <a:lstStyle/>
        <a:p>
          <a:endParaRPr lang="en-US"/>
        </a:p>
      </dgm:t>
    </dgm:pt>
    <dgm:pt modelId="{DECBC63F-5A6C-4CA1-A41A-7837D306B93D}" type="sibTrans" cxnId="{AA0D4D75-2B79-4945-9F1A-0304F24684B1}">
      <dgm:prSet/>
      <dgm:spPr/>
      <dgm:t>
        <a:bodyPr/>
        <a:lstStyle/>
        <a:p>
          <a:endParaRPr lang="en-US"/>
        </a:p>
      </dgm:t>
    </dgm:pt>
    <dgm:pt modelId="{7C376692-3C23-4D7E-8A3B-7EABCAED988F}">
      <dgm:prSet phldrT="[Text]"/>
      <dgm:spPr/>
      <dgm:t>
        <a:bodyPr/>
        <a:lstStyle/>
        <a:p>
          <a:r>
            <a:rPr lang="en-US" dirty="0" smtClean="0"/>
            <a:t>Health and Health Care</a:t>
          </a:r>
          <a:endParaRPr lang="en-US" dirty="0"/>
        </a:p>
      </dgm:t>
    </dgm:pt>
    <dgm:pt modelId="{9AEED78B-6ECB-4783-8249-06CA60FAAD45}" type="parTrans" cxnId="{8DA6C573-2964-4FB8-8848-BB2F2C986185}">
      <dgm:prSet/>
      <dgm:spPr/>
      <dgm:t>
        <a:bodyPr/>
        <a:lstStyle/>
        <a:p>
          <a:endParaRPr lang="en-US"/>
        </a:p>
      </dgm:t>
    </dgm:pt>
    <dgm:pt modelId="{8E6ED8EA-E7B2-4CD6-B830-7703014D015B}" type="sibTrans" cxnId="{8DA6C573-2964-4FB8-8848-BB2F2C986185}">
      <dgm:prSet/>
      <dgm:spPr/>
      <dgm:t>
        <a:bodyPr/>
        <a:lstStyle/>
        <a:p>
          <a:endParaRPr lang="en-US"/>
        </a:p>
      </dgm:t>
    </dgm:pt>
    <dgm:pt modelId="{C25FF952-8905-4A8F-A152-D2F2921ABC65}">
      <dgm:prSet phldrT="[Text]"/>
      <dgm:spPr/>
      <dgm:t>
        <a:bodyPr/>
        <a:lstStyle/>
        <a:p>
          <a:r>
            <a:rPr lang="en-US" dirty="0" smtClean="0"/>
            <a:t>Social and Community Context</a:t>
          </a:r>
          <a:endParaRPr lang="en-US" dirty="0"/>
        </a:p>
      </dgm:t>
    </dgm:pt>
    <dgm:pt modelId="{DB719508-6F23-4B39-92B6-67BB96B4FF59}" type="parTrans" cxnId="{A7F7BDE7-2906-44A5-AF5E-83A058BC17FF}">
      <dgm:prSet/>
      <dgm:spPr/>
      <dgm:t>
        <a:bodyPr/>
        <a:lstStyle/>
        <a:p>
          <a:endParaRPr lang="en-US"/>
        </a:p>
      </dgm:t>
    </dgm:pt>
    <dgm:pt modelId="{0741ABA1-0E2A-4FCE-9C53-E7E7F50EB15D}" type="sibTrans" cxnId="{A7F7BDE7-2906-44A5-AF5E-83A058BC17FF}">
      <dgm:prSet/>
      <dgm:spPr/>
      <dgm:t>
        <a:bodyPr/>
        <a:lstStyle/>
        <a:p>
          <a:endParaRPr lang="en-US"/>
        </a:p>
      </dgm:t>
    </dgm:pt>
    <dgm:pt modelId="{1968A9A6-8DF9-4A24-B9E8-5B5E85F45EE3}">
      <dgm:prSet phldrT="[Text]"/>
      <dgm:spPr/>
      <dgm:t>
        <a:bodyPr/>
        <a:lstStyle/>
        <a:p>
          <a:r>
            <a:rPr lang="en-US" dirty="0" smtClean="0"/>
            <a:t>Education</a:t>
          </a:r>
          <a:endParaRPr lang="en-US" dirty="0"/>
        </a:p>
      </dgm:t>
    </dgm:pt>
    <dgm:pt modelId="{E378BEAB-C184-4B99-941A-5036048C584B}" type="parTrans" cxnId="{F4FDCA27-753B-4577-9C2E-7D5EFBF75687}">
      <dgm:prSet/>
      <dgm:spPr/>
      <dgm:t>
        <a:bodyPr/>
        <a:lstStyle/>
        <a:p>
          <a:endParaRPr lang="en-US"/>
        </a:p>
      </dgm:t>
    </dgm:pt>
    <dgm:pt modelId="{53C0E0B2-B2E6-4A8A-84EE-A5DFAE451F40}" type="sibTrans" cxnId="{F4FDCA27-753B-4577-9C2E-7D5EFBF75687}">
      <dgm:prSet/>
      <dgm:spPr/>
      <dgm:t>
        <a:bodyPr/>
        <a:lstStyle/>
        <a:p>
          <a:endParaRPr lang="en-US"/>
        </a:p>
      </dgm:t>
    </dgm:pt>
    <dgm:pt modelId="{ABC78474-5A5F-42EC-87BD-2BD76776F803}">
      <dgm:prSet phldrT="[Text]"/>
      <dgm:spPr/>
      <dgm:t>
        <a:bodyPr/>
        <a:lstStyle/>
        <a:p>
          <a:r>
            <a:rPr lang="en-US" dirty="0" smtClean="0"/>
            <a:t>Economic Stability</a:t>
          </a:r>
          <a:endParaRPr lang="en-US" dirty="0"/>
        </a:p>
      </dgm:t>
    </dgm:pt>
    <dgm:pt modelId="{8141A68B-B0AA-4428-BBC7-FCF2205DD0E6}" type="parTrans" cxnId="{A1BBB051-B004-4BC5-BC8D-4134CA81DF71}">
      <dgm:prSet/>
      <dgm:spPr/>
      <dgm:t>
        <a:bodyPr/>
        <a:lstStyle/>
        <a:p>
          <a:endParaRPr lang="en-US"/>
        </a:p>
      </dgm:t>
    </dgm:pt>
    <dgm:pt modelId="{F564B53B-F278-4206-8CAC-00A5DC45E7BA}" type="sibTrans" cxnId="{A1BBB051-B004-4BC5-BC8D-4134CA81DF71}">
      <dgm:prSet/>
      <dgm:spPr/>
      <dgm:t>
        <a:bodyPr/>
        <a:lstStyle/>
        <a:p>
          <a:endParaRPr lang="en-US"/>
        </a:p>
      </dgm:t>
    </dgm:pt>
    <dgm:pt modelId="{5036D361-83F4-4988-AC3B-2D6F819DDFB9}" type="pres">
      <dgm:prSet presAssocID="{7FF60B0A-0BC0-4B15-B188-F5B19091D30A}" presName="cycle" presStyleCnt="0">
        <dgm:presLayoutVars>
          <dgm:dir/>
          <dgm:resizeHandles val="exact"/>
        </dgm:presLayoutVars>
      </dgm:prSet>
      <dgm:spPr/>
      <dgm:t>
        <a:bodyPr/>
        <a:lstStyle/>
        <a:p>
          <a:endParaRPr lang="en-US"/>
        </a:p>
      </dgm:t>
    </dgm:pt>
    <dgm:pt modelId="{BA7ED653-C046-49DC-BFDA-6908F5BCFE69}" type="pres">
      <dgm:prSet presAssocID="{C83441E4-4451-4B71-B445-CE35739FDC9B}" presName="node" presStyleLbl="node1" presStyleIdx="0" presStyleCnt="5">
        <dgm:presLayoutVars>
          <dgm:bulletEnabled val="1"/>
        </dgm:presLayoutVars>
      </dgm:prSet>
      <dgm:spPr/>
      <dgm:t>
        <a:bodyPr/>
        <a:lstStyle/>
        <a:p>
          <a:endParaRPr lang="en-US"/>
        </a:p>
      </dgm:t>
    </dgm:pt>
    <dgm:pt modelId="{08FCFA2A-6E51-4537-9E5D-0E224FDC08F2}" type="pres">
      <dgm:prSet presAssocID="{DECBC63F-5A6C-4CA1-A41A-7837D306B93D}" presName="sibTrans" presStyleLbl="sibTrans2D1" presStyleIdx="0" presStyleCnt="5"/>
      <dgm:spPr/>
      <dgm:t>
        <a:bodyPr/>
        <a:lstStyle/>
        <a:p>
          <a:endParaRPr lang="en-US"/>
        </a:p>
      </dgm:t>
    </dgm:pt>
    <dgm:pt modelId="{125CF9FA-0098-4777-A28D-1AFF679A10B9}" type="pres">
      <dgm:prSet presAssocID="{DECBC63F-5A6C-4CA1-A41A-7837D306B93D}" presName="connectorText" presStyleLbl="sibTrans2D1" presStyleIdx="0" presStyleCnt="5"/>
      <dgm:spPr/>
      <dgm:t>
        <a:bodyPr/>
        <a:lstStyle/>
        <a:p>
          <a:endParaRPr lang="en-US"/>
        </a:p>
      </dgm:t>
    </dgm:pt>
    <dgm:pt modelId="{A495D771-86D2-4578-8323-040B91AA300A}" type="pres">
      <dgm:prSet presAssocID="{7C376692-3C23-4D7E-8A3B-7EABCAED988F}" presName="node" presStyleLbl="node1" presStyleIdx="1" presStyleCnt="5">
        <dgm:presLayoutVars>
          <dgm:bulletEnabled val="1"/>
        </dgm:presLayoutVars>
      </dgm:prSet>
      <dgm:spPr/>
      <dgm:t>
        <a:bodyPr/>
        <a:lstStyle/>
        <a:p>
          <a:endParaRPr lang="en-US"/>
        </a:p>
      </dgm:t>
    </dgm:pt>
    <dgm:pt modelId="{83CDD116-A51C-4907-8BCF-CEA16614E926}" type="pres">
      <dgm:prSet presAssocID="{8E6ED8EA-E7B2-4CD6-B830-7703014D015B}" presName="sibTrans" presStyleLbl="sibTrans2D1" presStyleIdx="1" presStyleCnt="5"/>
      <dgm:spPr/>
      <dgm:t>
        <a:bodyPr/>
        <a:lstStyle/>
        <a:p>
          <a:endParaRPr lang="en-US"/>
        </a:p>
      </dgm:t>
    </dgm:pt>
    <dgm:pt modelId="{054D2BD9-8140-4099-AB93-606A2DE607ED}" type="pres">
      <dgm:prSet presAssocID="{8E6ED8EA-E7B2-4CD6-B830-7703014D015B}" presName="connectorText" presStyleLbl="sibTrans2D1" presStyleIdx="1" presStyleCnt="5"/>
      <dgm:spPr/>
      <dgm:t>
        <a:bodyPr/>
        <a:lstStyle/>
        <a:p>
          <a:endParaRPr lang="en-US"/>
        </a:p>
      </dgm:t>
    </dgm:pt>
    <dgm:pt modelId="{AC59B74B-AD9A-4B85-A153-36D7FDF61B83}" type="pres">
      <dgm:prSet presAssocID="{C25FF952-8905-4A8F-A152-D2F2921ABC65}" presName="node" presStyleLbl="node1" presStyleIdx="2" presStyleCnt="5">
        <dgm:presLayoutVars>
          <dgm:bulletEnabled val="1"/>
        </dgm:presLayoutVars>
      </dgm:prSet>
      <dgm:spPr/>
      <dgm:t>
        <a:bodyPr/>
        <a:lstStyle/>
        <a:p>
          <a:endParaRPr lang="en-US"/>
        </a:p>
      </dgm:t>
    </dgm:pt>
    <dgm:pt modelId="{A4E8C064-72FF-4FC5-AEB5-1B995B6C9C2C}" type="pres">
      <dgm:prSet presAssocID="{0741ABA1-0E2A-4FCE-9C53-E7E7F50EB15D}" presName="sibTrans" presStyleLbl="sibTrans2D1" presStyleIdx="2" presStyleCnt="5"/>
      <dgm:spPr/>
      <dgm:t>
        <a:bodyPr/>
        <a:lstStyle/>
        <a:p>
          <a:endParaRPr lang="en-US"/>
        </a:p>
      </dgm:t>
    </dgm:pt>
    <dgm:pt modelId="{CDB8E495-7CF5-4115-A3CA-3DE3F40F3A04}" type="pres">
      <dgm:prSet presAssocID="{0741ABA1-0E2A-4FCE-9C53-E7E7F50EB15D}" presName="connectorText" presStyleLbl="sibTrans2D1" presStyleIdx="2" presStyleCnt="5"/>
      <dgm:spPr/>
      <dgm:t>
        <a:bodyPr/>
        <a:lstStyle/>
        <a:p>
          <a:endParaRPr lang="en-US"/>
        </a:p>
      </dgm:t>
    </dgm:pt>
    <dgm:pt modelId="{A817298E-7A68-41E7-88E6-3D7F9FE2FE2B}" type="pres">
      <dgm:prSet presAssocID="{1968A9A6-8DF9-4A24-B9E8-5B5E85F45EE3}" presName="node" presStyleLbl="node1" presStyleIdx="3" presStyleCnt="5">
        <dgm:presLayoutVars>
          <dgm:bulletEnabled val="1"/>
        </dgm:presLayoutVars>
      </dgm:prSet>
      <dgm:spPr/>
      <dgm:t>
        <a:bodyPr/>
        <a:lstStyle/>
        <a:p>
          <a:endParaRPr lang="en-US"/>
        </a:p>
      </dgm:t>
    </dgm:pt>
    <dgm:pt modelId="{4D1F7F11-6B50-46DE-A72A-AE73CAD2FC6C}" type="pres">
      <dgm:prSet presAssocID="{53C0E0B2-B2E6-4A8A-84EE-A5DFAE451F40}" presName="sibTrans" presStyleLbl="sibTrans2D1" presStyleIdx="3" presStyleCnt="5"/>
      <dgm:spPr/>
      <dgm:t>
        <a:bodyPr/>
        <a:lstStyle/>
        <a:p>
          <a:endParaRPr lang="en-US"/>
        </a:p>
      </dgm:t>
    </dgm:pt>
    <dgm:pt modelId="{35FDD77F-C1A6-4AA1-84B4-B1E229B2BEBD}" type="pres">
      <dgm:prSet presAssocID="{53C0E0B2-B2E6-4A8A-84EE-A5DFAE451F40}" presName="connectorText" presStyleLbl="sibTrans2D1" presStyleIdx="3" presStyleCnt="5"/>
      <dgm:spPr/>
      <dgm:t>
        <a:bodyPr/>
        <a:lstStyle/>
        <a:p>
          <a:endParaRPr lang="en-US"/>
        </a:p>
      </dgm:t>
    </dgm:pt>
    <dgm:pt modelId="{078EF963-7AC4-4990-B51E-05C6E350BC93}" type="pres">
      <dgm:prSet presAssocID="{ABC78474-5A5F-42EC-87BD-2BD76776F803}" presName="node" presStyleLbl="node1" presStyleIdx="4" presStyleCnt="5">
        <dgm:presLayoutVars>
          <dgm:bulletEnabled val="1"/>
        </dgm:presLayoutVars>
      </dgm:prSet>
      <dgm:spPr/>
      <dgm:t>
        <a:bodyPr/>
        <a:lstStyle/>
        <a:p>
          <a:endParaRPr lang="en-US"/>
        </a:p>
      </dgm:t>
    </dgm:pt>
    <dgm:pt modelId="{620FA24A-F9C4-4B66-950B-484F24649880}" type="pres">
      <dgm:prSet presAssocID="{F564B53B-F278-4206-8CAC-00A5DC45E7BA}" presName="sibTrans" presStyleLbl="sibTrans2D1" presStyleIdx="4" presStyleCnt="5"/>
      <dgm:spPr/>
      <dgm:t>
        <a:bodyPr/>
        <a:lstStyle/>
        <a:p>
          <a:endParaRPr lang="en-US"/>
        </a:p>
      </dgm:t>
    </dgm:pt>
    <dgm:pt modelId="{6CD7F418-CADD-4110-9BC0-6BC5F6E41D0D}" type="pres">
      <dgm:prSet presAssocID="{F564B53B-F278-4206-8CAC-00A5DC45E7BA}" presName="connectorText" presStyleLbl="sibTrans2D1" presStyleIdx="4" presStyleCnt="5"/>
      <dgm:spPr/>
      <dgm:t>
        <a:bodyPr/>
        <a:lstStyle/>
        <a:p>
          <a:endParaRPr lang="en-US"/>
        </a:p>
      </dgm:t>
    </dgm:pt>
  </dgm:ptLst>
  <dgm:cxnLst>
    <dgm:cxn modelId="{09EDA02E-F194-4FCE-98CB-C3669108D787}" type="presOf" srcId="{53C0E0B2-B2E6-4A8A-84EE-A5DFAE451F40}" destId="{4D1F7F11-6B50-46DE-A72A-AE73CAD2FC6C}" srcOrd="0" destOrd="0" presId="urn:microsoft.com/office/officeart/2005/8/layout/cycle2"/>
    <dgm:cxn modelId="{91FFA933-6574-47E2-AF66-461D8FB9914D}" type="presOf" srcId="{53C0E0B2-B2E6-4A8A-84EE-A5DFAE451F40}" destId="{35FDD77F-C1A6-4AA1-84B4-B1E229B2BEBD}" srcOrd="1" destOrd="0" presId="urn:microsoft.com/office/officeart/2005/8/layout/cycle2"/>
    <dgm:cxn modelId="{259E2CE7-EB38-42C4-9D38-87D8E511E3D0}" type="presOf" srcId="{7C376692-3C23-4D7E-8A3B-7EABCAED988F}" destId="{A495D771-86D2-4578-8323-040B91AA300A}" srcOrd="0" destOrd="0" presId="urn:microsoft.com/office/officeart/2005/8/layout/cycle2"/>
    <dgm:cxn modelId="{A1BBB051-B004-4BC5-BC8D-4134CA81DF71}" srcId="{7FF60B0A-0BC0-4B15-B188-F5B19091D30A}" destId="{ABC78474-5A5F-42EC-87BD-2BD76776F803}" srcOrd="4" destOrd="0" parTransId="{8141A68B-B0AA-4428-BBC7-FCF2205DD0E6}" sibTransId="{F564B53B-F278-4206-8CAC-00A5DC45E7BA}"/>
    <dgm:cxn modelId="{43742CA6-8E66-451A-8C33-96618C64B9DC}" type="presOf" srcId="{ABC78474-5A5F-42EC-87BD-2BD76776F803}" destId="{078EF963-7AC4-4990-B51E-05C6E350BC93}" srcOrd="0" destOrd="0" presId="urn:microsoft.com/office/officeart/2005/8/layout/cycle2"/>
    <dgm:cxn modelId="{02B78040-8247-43AB-A9CB-A2761F003E67}" type="presOf" srcId="{0741ABA1-0E2A-4FCE-9C53-E7E7F50EB15D}" destId="{A4E8C064-72FF-4FC5-AEB5-1B995B6C9C2C}" srcOrd="0" destOrd="0" presId="urn:microsoft.com/office/officeart/2005/8/layout/cycle2"/>
    <dgm:cxn modelId="{F7EB18BE-92AC-4BAC-B409-A7865A24A3D8}" type="presOf" srcId="{DECBC63F-5A6C-4CA1-A41A-7837D306B93D}" destId="{08FCFA2A-6E51-4537-9E5D-0E224FDC08F2}" srcOrd="0" destOrd="0" presId="urn:microsoft.com/office/officeart/2005/8/layout/cycle2"/>
    <dgm:cxn modelId="{78DB112A-50F3-4AF1-A1DB-DFFEC97FE795}" type="presOf" srcId="{0741ABA1-0E2A-4FCE-9C53-E7E7F50EB15D}" destId="{CDB8E495-7CF5-4115-A3CA-3DE3F40F3A04}" srcOrd="1" destOrd="0" presId="urn:microsoft.com/office/officeart/2005/8/layout/cycle2"/>
    <dgm:cxn modelId="{E9BBF13C-4C12-42DC-8BB7-66E9CAA9928D}" type="presOf" srcId="{8E6ED8EA-E7B2-4CD6-B830-7703014D015B}" destId="{054D2BD9-8140-4099-AB93-606A2DE607ED}" srcOrd="1" destOrd="0" presId="urn:microsoft.com/office/officeart/2005/8/layout/cycle2"/>
    <dgm:cxn modelId="{8A211830-DEB9-45F8-A50B-1330557BBE0A}" type="presOf" srcId="{F564B53B-F278-4206-8CAC-00A5DC45E7BA}" destId="{620FA24A-F9C4-4B66-950B-484F24649880}" srcOrd="0" destOrd="0" presId="urn:microsoft.com/office/officeart/2005/8/layout/cycle2"/>
    <dgm:cxn modelId="{96D9A54E-AA6A-4EAB-A87A-4C1911215F21}" type="presOf" srcId="{C25FF952-8905-4A8F-A152-D2F2921ABC65}" destId="{AC59B74B-AD9A-4B85-A153-36D7FDF61B83}" srcOrd="0" destOrd="0" presId="urn:microsoft.com/office/officeart/2005/8/layout/cycle2"/>
    <dgm:cxn modelId="{A7F7BDE7-2906-44A5-AF5E-83A058BC17FF}" srcId="{7FF60B0A-0BC0-4B15-B188-F5B19091D30A}" destId="{C25FF952-8905-4A8F-A152-D2F2921ABC65}" srcOrd="2" destOrd="0" parTransId="{DB719508-6F23-4B39-92B6-67BB96B4FF59}" sibTransId="{0741ABA1-0E2A-4FCE-9C53-E7E7F50EB15D}"/>
    <dgm:cxn modelId="{08B6A8FE-BDD5-4FF5-BA48-F17B1909ABB9}" type="presOf" srcId="{1968A9A6-8DF9-4A24-B9E8-5B5E85F45EE3}" destId="{A817298E-7A68-41E7-88E6-3D7F9FE2FE2B}" srcOrd="0" destOrd="0" presId="urn:microsoft.com/office/officeart/2005/8/layout/cycle2"/>
    <dgm:cxn modelId="{CD002CCF-516D-4B22-8D74-3E694D1B5F40}" type="presOf" srcId="{DECBC63F-5A6C-4CA1-A41A-7837D306B93D}" destId="{125CF9FA-0098-4777-A28D-1AFF679A10B9}" srcOrd="1" destOrd="0" presId="urn:microsoft.com/office/officeart/2005/8/layout/cycle2"/>
    <dgm:cxn modelId="{B3168050-8877-4427-8845-376514F7C389}" type="presOf" srcId="{7FF60B0A-0BC0-4B15-B188-F5B19091D30A}" destId="{5036D361-83F4-4988-AC3B-2D6F819DDFB9}" srcOrd="0" destOrd="0" presId="urn:microsoft.com/office/officeart/2005/8/layout/cycle2"/>
    <dgm:cxn modelId="{F4FDCA27-753B-4577-9C2E-7D5EFBF75687}" srcId="{7FF60B0A-0BC0-4B15-B188-F5B19091D30A}" destId="{1968A9A6-8DF9-4A24-B9E8-5B5E85F45EE3}" srcOrd="3" destOrd="0" parTransId="{E378BEAB-C184-4B99-941A-5036048C584B}" sibTransId="{53C0E0B2-B2E6-4A8A-84EE-A5DFAE451F40}"/>
    <dgm:cxn modelId="{54FA94D4-F004-4AA6-AA23-A2031F82DC55}" type="presOf" srcId="{C83441E4-4451-4B71-B445-CE35739FDC9B}" destId="{BA7ED653-C046-49DC-BFDA-6908F5BCFE69}" srcOrd="0" destOrd="0" presId="urn:microsoft.com/office/officeart/2005/8/layout/cycle2"/>
    <dgm:cxn modelId="{D0FCF539-C4D4-469A-B961-9641B1F367E2}" type="presOf" srcId="{F564B53B-F278-4206-8CAC-00A5DC45E7BA}" destId="{6CD7F418-CADD-4110-9BC0-6BC5F6E41D0D}" srcOrd="1" destOrd="0" presId="urn:microsoft.com/office/officeart/2005/8/layout/cycle2"/>
    <dgm:cxn modelId="{AA0D4D75-2B79-4945-9F1A-0304F24684B1}" srcId="{7FF60B0A-0BC0-4B15-B188-F5B19091D30A}" destId="{C83441E4-4451-4B71-B445-CE35739FDC9B}" srcOrd="0" destOrd="0" parTransId="{D466174F-8CFC-4B6A-AE4D-23D605E69605}" sibTransId="{DECBC63F-5A6C-4CA1-A41A-7837D306B93D}"/>
    <dgm:cxn modelId="{8DA6C573-2964-4FB8-8848-BB2F2C986185}" srcId="{7FF60B0A-0BC0-4B15-B188-F5B19091D30A}" destId="{7C376692-3C23-4D7E-8A3B-7EABCAED988F}" srcOrd="1" destOrd="0" parTransId="{9AEED78B-6ECB-4783-8249-06CA60FAAD45}" sibTransId="{8E6ED8EA-E7B2-4CD6-B830-7703014D015B}"/>
    <dgm:cxn modelId="{AF7EC881-CA50-42C6-8DC5-AE9DB0BA183B}" type="presOf" srcId="{8E6ED8EA-E7B2-4CD6-B830-7703014D015B}" destId="{83CDD116-A51C-4907-8BCF-CEA16614E926}" srcOrd="0" destOrd="0" presId="urn:microsoft.com/office/officeart/2005/8/layout/cycle2"/>
    <dgm:cxn modelId="{CC94347D-163D-4367-927D-8D2B7003E3DD}" type="presParOf" srcId="{5036D361-83F4-4988-AC3B-2D6F819DDFB9}" destId="{BA7ED653-C046-49DC-BFDA-6908F5BCFE69}" srcOrd="0" destOrd="0" presId="urn:microsoft.com/office/officeart/2005/8/layout/cycle2"/>
    <dgm:cxn modelId="{B4D74158-CBE8-4A3B-9E65-8784FA858468}" type="presParOf" srcId="{5036D361-83F4-4988-AC3B-2D6F819DDFB9}" destId="{08FCFA2A-6E51-4537-9E5D-0E224FDC08F2}" srcOrd="1" destOrd="0" presId="urn:microsoft.com/office/officeart/2005/8/layout/cycle2"/>
    <dgm:cxn modelId="{5F184C92-619B-4B80-99C7-10B3090F6630}" type="presParOf" srcId="{08FCFA2A-6E51-4537-9E5D-0E224FDC08F2}" destId="{125CF9FA-0098-4777-A28D-1AFF679A10B9}" srcOrd="0" destOrd="0" presId="urn:microsoft.com/office/officeart/2005/8/layout/cycle2"/>
    <dgm:cxn modelId="{EC72B0FB-F63F-415D-ACF0-6AACC91B400A}" type="presParOf" srcId="{5036D361-83F4-4988-AC3B-2D6F819DDFB9}" destId="{A495D771-86D2-4578-8323-040B91AA300A}" srcOrd="2" destOrd="0" presId="urn:microsoft.com/office/officeart/2005/8/layout/cycle2"/>
    <dgm:cxn modelId="{CD6393E7-CFAB-4E3A-8E71-AB2F5A2B4A3F}" type="presParOf" srcId="{5036D361-83F4-4988-AC3B-2D6F819DDFB9}" destId="{83CDD116-A51C-4907-8BCF-CEA16614E926}" srcOrd="3" destOrd="0" presId="urn:microsoft.com/office/officeart/2005/8/layout/cycle2"/>
    <dgm:cxn modelId="{099F133B-988A-40D8-A850-567E89715369}" type="presParOf" srcId="{83CDD116-A51C-4907-8BCF-CEA16614E926}" destId="{054D2BD9-8140-4099-AB93-606A2DE607ED}" srcOrd="0" destOrd="0" presId="urn:microsoft.com/office/officeart/2005/8/layout/cycle2"/>
    <dgm:cxn modelId="{2485E527-F957-4C8A-B46C-47ECCD189A2C}" type="presParOf" srcId="{5036D361-83F4-4988-AC3B-2D6F819DDFB9}" destId="{AC59B74B-AD9A-4B85-A153-36D7FDF61B83}" srcOrd="4" destOrd="0" presId="urn:microsoft.com/office/officeart/2005/8/layout/cycle2"/>
    <dgm:cxn modelId="{826EEB30-E6C6-4092-B121-E52FD69C9166}" type="presParOf" srcId="{5036D361-83F4-4988-AC3B-2D6F819DDFB9}" destId="{A4E8C064-72FF-4FC5-AEB5-1B995B6C9C2C}" srcOrd="5" destOrd="0" presId="urn:microsoft.com/office/officeart/2005/8/layout/cycle2"/>
    <dgm:cxn modelId="{366C509B-A613-4861-9A21-D8B4A26279BE}" type="presParOf" srcId="{A4E8C064-72FF-4FC5-AEB5-1B995B6C9C2C}" destId="{CDB8E495-7CF5-4115-A3CA-3DE3F40F3A04}" srcOrd="0" destOrd="0" presId="urn:microsoft.com/office/officeart/2005/8/layout/cycle2"/>
    <dgm:cxn modelId="{557F387A-9BB5-447F-A12F-77E6AE0A5AF3}" type="presParOf" srcId="{5036D361-83F4-4988-AC3B-2D6F819DDFB9}" destId="{A817298E-7A68-41E7-88E6-3D7F9FE2FE2B}" srcOrd="6" destOrd="0" presId="urn:microsoft.com/office/officeart/2005/8/layout/cycle2"/>
    <dgm:cxn modelId="{F0EE50A9-377C-4288-A48F-4FC0CC5809F4}" type="presParOf" srcId="{5036D361-83F4-4988-AC3B-2D6F819DDFB9}" destId="{4D1F7F11-6B50-46DE-A72A-AE73CAD2FC6C}" srcOrd="7" destOrd="0" presId="urn:microsoft.com/office/officeart/2005/8/layout/cycle2"/>
    <dgm:cxn modelId="{15EEADE7-BAEF-461D-9549-EA43A5BAB0AA}" type="presParOf" srcId="{4D1F7F11-6B50-46DE-A72A-AE73CAD2FC6C}" destId="{35FDD77F-C1A6-4AA1-84B4-B1E229B2BEBD}" srcOrd="0" destOrd="0" presId="urn:microsoft.com/office/officeart/2005/8/layout/cycle2"/>
    <dgm:cxn modelId="{E23EA6AA-1AC1-49FD-8795-7B68C73CF6AE}" type="presParOf" srcId="{5036D361-83F4-4988-AC3B-2D6F819DDFB9}" destId="{078EF963-7AC4-4990-B51E-05C6E350BC93}" srcOrd="8" destOrd="0" presId="urn:microsoft.com/office/officeart/2005/8/layout/cycle2"/>
    <dgm:cxn modelId="{9DFE2043-5415-44CE-96C6-7DB56298DD6F}" type="presParOf" srcId="{5036D361-83F4-4988-AC3B-2D6F819DDFB9}" destId="{620FA24A-F9C4-4B66-950B-484F24649880}" srcOrd="9" destOrd="0" presId="urn:microsoft.com/office/officeart/2005/8/layout/cycle2"/>
    <dgm:cxn modelId="{E5991D24-61AC-427C-ABB0-704B9999DB25}" type="presParOf" srcId="{620FA24A-F9C4-4B66-950B-484F24649880}" destId="{6CD7F418-CADD-4110-9BC0-6BC5F6E41D0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CBE3D-072C-4AEC-9755-63321A72045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2B27723-5481-43BA-B74A-B35E20002D64}">
      <dgm:prSet phldrT="[Text]" custT="1"/>
      <dgm:spPr/>
      <dgm:t>
        <a:bodyPr/>
        <a:lstStyle/>
        <a:p>
          <a:r>
            <a:rPr lang="en-US" sz="2400" b="1" dirty="0" smtClean="0">
              <a:solidFill>
                <a:schemeClr val="bg1"/>
              </a:solidFill>
            </a:rPr>
            <a:t>Social Environment</a:t>
          </a:r>
          <a:endParaRPr lang="en-US" sz="2400" b="1" dirty="0">
            <a:solidFill>
              <a:schemeClr val="bg1"/>
            </a:solidFill>
          </a:endParaRPr>
        </a:p>
      </dgm:t>
    </dgm:pt>
    <dgm:pt modelId="{620A0005-BCE9-4909-AD7A-7323F65782C3}" type="parTrans" cxnId="{F92CB4B9-E716-4845-8E45-B822BF8388A2}">
      <dgm:prSet/>
      <dgm:spPr/>
      <dgm:t>
        <a:bodyPr/>
        <a:lstStyle/>
        <a:p>
          <a:endParaRPr lang="en-US" sz="2000">
            <a:solidFill>
              <a:schemeClr val="tx1"/>
            </a:solidFill>
          </a:endParaRPr>
        </a:p>
      </dgm:t>
    </dgm:pt>
    <dgm:pt modelId="{7D78347C-306E-4FCC-A166-34B559849F52}" type="sibTrans" cxnId="{F92CB4B9-E716-4845-8E45-B822BF8388A2}">
      <dgm:prSet/>
      <dgm:spPr/>
      <dgm:t>
        <a:bodyPr/>
        <a:lstStyle/>
        <a:p>
          <a:endParaRPr lang="en-US" sz="2000">
            <a:solidFill>
              <a:schemeClr val="tx1"/>
            </a:solidFill>
          </a:endParaRPr>
        </a:p>
      </dgm:t>
    </dgm:pt>
    <dgm:pt modelId="{F59C8481-48EF-4E65-BE2F-8101215A9B70}">
      <dgm:prSet phldrT="[Text]" custT="1"/>
      <dgm:spPr/>
      <dgm:t>
        <a:bodyPr/>
        <a:lstStyle/>
        <a:p>
          <a:r>
            <a:rPr lang="en-US" sz="1600" dirty="0" smtClean="0">
              <a:solidFill>
                <a:schemeClr val="tx1"/>
              </a:solidFill>
            </a:rPr>
            <a:t>Socioeconomic status</a:t>
          </a:r>
          <a:endParaRPr lang="en-US" sz="1600" dirty="0">
            <a:solidFill>
              <a:schemeClr val="tx1"/>
            </a:solidFill>
          </a:endParaRPr>
        </a:p>
      </dgm:t>
    </dgm:pt>
    <dgm:pt modelId="{588BD9F3-FC82-4A6C-9C8D-A8D37E4EA0BA}" type="parTrans" cxnId="{9064C460-0455-4D7C-A8AA-DE523C7320A5}">
      <dgm:prSet custT="1"/>
      <dgm:spPr/>
      <dgm:t>
        <a:bodyPr/>
        <a:lstStyle/>
        <a:p>
          <a:endParaRPr lang="en-US" sz="600">
            <a:solidFill>
              <a:schemeClr val="tx1"/>
            </a:solidFill>
          </a:endParaRPr>
        </a:p>
      </dgm:t>
    </dgm:pt>
    <dgm:pt modelId="{72D6B9C4-4CE5-49B3-92CE-DFE1DFED8133}" type="sibTrans" cxnId="{9064C460-0455-4D7C-A8AA-DE523C7320A5}">
      <dgm:prSet/>
      <dgm:spPr/>
      <dgm:t>
        <a:bodyPr/>
        <a:lstStyle/>
        <a:p>
          <a:endParaRPr lang="en-US" sz="2000">
            <a:solidFill>
              <a:schemeClr val="tx1"/>
            </a:solidFill>
          </a:endParaRPr>
        </a:p>
      </dgm:t>
    </dgm:pt>
    <dgm:pt modelId="{9816475A-34DB-4E62-A84F-E33E19D390C6}">
      <dgm:prSet phldrT="[Text]" custT="1"/>
      <dgm:spPr/>
      <dgm:t>
        <a:bodyPr/>
        <a:lstStyle/>
        <a:p>
          <a:r>
            <a:rPr lang="en-US" sz="1600" dirty="0" smtClean="0">
              <a:solidFill>
                <a:schemeClr val="tx1"/>
              </a:solidFill>
            </a:rPr>
            <a:t>Crime</a:t>
          </a:r>
          <a:endParaRPr lang="en-US" sz="1600" dirty="0">
            <a:solidFill>
              <a:schemeClr val="tx1"/>
            </a:solidFill>
          </a:endParaRPr>
        </a:p>
      </dgm:t>
    </dgm:pt>
    <dgm:pt modelId="{24752820-E276-4C36-A2A8-923251135FA8}" type="parTrans" cxnId="{A7384B88-41B1-4986-B743-21B5E12F6B48}">
      <dgm:prSet custT="1"/>
      <dgm:spPr/>
      <dgm:t>
        <a:bodyPr/>
        <a:lstStyle/>
        <a:p>
          <a:endParaRPr lang="en-US" sz="600">
            <a:solidFill>
              <a:schemeClr val="tx1"/>
            </a:solidFill>
          </a:endParaRPr>
        </a:p>
      </dgm:t>
    </dgm:pt>
    <dgm:pt modelId="{F25E6A0E-6050-4C4E-9526-17EAB635C44E}" type="sibTrans" cxnId="{A7384B88-41B1-4986-B743-21B5E12F6B48}">
      <dgm:prSet/>
      <dgm:spPr/>
      <dgm:t>
        <a:bodyPr/>
        <a:lstStyle/>
        <a:p>
          <a:endParaRPr lang="en-US" sz="2000">
            <a:solidFill>
              <a:schemeClr val="tx1"/>
            </a:solidFill>
          </a:endParaRPr>
        </a:p>
      </dgm:t>
    </dgm:pt>
    <dgm:pt modelId="{57755730-8FC7-4C31-A1BA-7E48D385C57F}">
      <dgm:prSet phldrT="[Text]" custT="1"/>
      <dgm:spPr/>
      <dgm:t>
        <a:bodyPr/>
        <a:lstStyle/>
        <a:p>
          <a:r>
            <a:rPr lang="en-US" sz="1600" dirty="0" smtClean="0">
              <a:solidFill>
                <a:schemeClr val="tx1"/>
              </a:solidFill>
            </a:rPr>
            <a:t>Gentrification/ displacement</a:t>
          </a:r>
          <a:endParaRPr lang="en-US" sz="1600" dirty="0">
            <a:solidFill>
              <a:schemeClr val="tx1"/>
            </a:solidFill>
          </a:endParaRPr>
        </a:p>
      </dgm:t>
    </dgm:pt>
    <dgm:pt modelId="{85509928-B39E-40F2-909F-F308A6D77668}" type="parTrans" cxnId="{255A8516-20E9-4A6B-8860-40FA25C09BA1}">
      <dgm:prSet custT="1"/>
      <dgm:spPr/>
      <dgm:t>
        <a:bodyPr/>
        <a:lstStyle/>
        <a:p>
          <a:endParaRPr lang="en-US" sz="600">
            <a:solidFill>
              <a:schemeClr val="tx1"/>
            </a:solidFill>
          </a:endParaRPr>
        </a:p>
      </dgm:t>
    </dgm:pt>
    <dgm:pt modelId="{6F086402-516F-4E25-AE93-59A3B9ED9292}" type="sibTrans" cxnId="{255A8516-20E9-4A6B-8860-40FA25C09BA1}">
      <dgm:prSet/>
      <dgm:spPr/>
      <dgm:t>
        <a:bodyPr/>
        <a:lstStyle/>
        <a:p>
          <a:endParaRPr lang="en-US" sz="2000">
            <a:solidFill>
              <a:schemeClr val="tx1"/>
            </a:solidFill>
          </a:endParaRPr>
        </a:p>
      </dgm:t>
    </dgm:pt>
    <dgm:pt modelId="{B5CE3A0C-44F3-4544-93F1-45997961B908}">
      <dgm:prSet phldrT="[Text]" custT="1"/>
      <dgm:spPr/>
      <dgm:t>
        <a:bodyPr/>
        <a:lstStyle/>
        <a:p>
          <a:r>
            <a:rPr lang="en-US" sz="1600" dirty="0" smtClean="0">
              <a:solidFill>
                <a:schemeClr val="tx1"/>
              </a:solidFill>
            </a:rPr>
            <a:t>Ethnic enclave</a:t>
          </a:r>
          <a:endParaRPr lang="en-US" sz="1600" dirty="0">
            <a:solidFill>
              <a:schemeClr val="tx1"/>
            </a:solidFill>
          </a:endParaRPr>
        </a:p>
      </dgm:t>
    </dgm:pt>
    <dgm:pt modelId="{7622CDA3-6BB0-46C6-9650-464410F0FE71}" type="parTrans" cxnId="{37642E54-F292-4D3D-97D1-29ADFF102FD0}">
      <dgm:prSet custT="1"/>
      <dgm:spPr/>
      <dgm:t>
        <a:bodyPr/>
        <a:lstStyle/>
        <a:p>
          <a:endParaRPr lang="en-US" sz="600">
            <a:solidFill>
              <a:schemeClr val="tx1"/>
            </a:solidFill>
          </a:endParaRPr>
        </a:p>
      </dgm:t>
    </dgm:pt>
    <dgm:pt modelId="{A1AB528B-0A1F-41B9-B04C-3DCE0B7796E9}" type="sibTrans" cxnId="{37642E54-F292-4D3D-97D1-29ADFF102FD0}">
      <dgm:prSet/>
      <dgm:spPr/>
      <dgm:t>
        <a:bodyPr/>
        <a:lstStyle/>
        <a:p>
          <a:endParaRPr lang="en-US" sz="2000">
            <a:solidFill>
              <a:schemeClr val="tx1"/>
            </a:solidFill>
          </a:endParaRPr>
        </a:p>
      </dgm:t>
    </dgm:pt>
    <dgm:pt modelId="{456371DB-C0A5-4057-91A0-B75D8FF9029C}">
      <dgm:prSet phldrT="[Text]" custT="1"/>
      <dgm:spPr/>
      <dgm:t>
        <a:bodyPr/>
        <a:lstStyle/>
        <a:p>
          <a:r>
            <a:rPr lang="en-US" sz="1600" dirty="0" smtClean="0">
              <a:solidFill>
                <a:schemeClr val="tx1"/>
              </a:solidFill>
            </a:rPr>
            <a:t>Segregation</a:t>
          </a:r>
          <a:endParaRPr lang="en-US" sz="1600" dirty="0">
            <a:solidFill>
              <a:schemeClr val="tx1"/>
            </a:solidFill>
          </a:endParaRPr>
        </a:p>
      </dgm:t>
    </dgm:pt>
    <dgm:pt modelId="{3C2EB758-D799-4438-B30A-40CDB6E1E9C5}" type="parTrans" cxnId="{0BF2B4EC-B743-4CCF-9603-0726FBEBA10A}">
      <dgm:prSet custT="1"/>
      <dgm:spPr/>
      <dgm:t>
        <a:bodyPr/>
        <a:lstStyle/>
        <a:p>
          <a:endParaRPr lang="en-US" sz="600">
            <a:solidFill>
              <a:schemeClr val="tx1"/>
            </a:solidFill>
          </a:endParaRPr>
        </a:p>
      </dgm:t>
    </dgm:pt>
    <dgm:pt modelId="{F1185D1D-5C99-4AE5-9A0B-EB543BC1CC6D}" type="sibTrans" cxnId="{0BF2B4EC-B743-4CCF-9603-0726FBEBA10A}">
      <dgm:prSet/>
      <dgm:spPr/>
      <dgm:t>
        <a:bodyPr/>
        <a:lstStyle/>
        <a:p>
          <a:endParaRPr lang="en-US" sz="2000">
            <a:solidFill>
              <a:schemeClr val="tx1"/>
            </a:solidFill>
          </a:endParaRPr>
        </a:p>
      </dgm:t>
    </dgm:pt>
    <dgm:pt modelId="{4178441E-B82E-4823-9CCE-A2D6FCABDDF2}">
      <dgm:prSet phldrT="[Text]" custT="1"/>
      <dgm:spPr/>
      <dgm:t>
        <a:bodyPr/>
        <a:lstStyle/>
        <a:p>
          <a:r>
            <a:rPr lang="en-US" sz="1600" dirty="0" smtClean="0">
              <a:solidFill>
                <a:schemeClr val="tx1"/>
              </a:solidFill>
            </a:rPr>
            <a:t>Racial/ ethnic composition</a:t>
          </a:r>
          <a:endParaRPr lang="en-US" sz="1600" dirty="0">
            <a:solidFill>
              <a:schemeClr val="tx1"/>
            </a:solidFill>
          </a:endParaRPr>
        </a:p>
      </dgm:t>
    </dgm:pt>
    <dgm:pt modelId="{92F9455D-B58A-452F-AD14-1AA0DF50C6D5}" type="parTrans" cxnId="{B1DA7ECE-B162-4A2E-B6C6-3F127851A2B0}">
      <dgm:prSet custT="1"/>
      <dgm:spPr/>
      <dgm:t>
        <a:bodyPr/>
        <a:lstStyle/>
        <a:p>
          <a:endParaRPr lang="en-US" sz="600">
            <a:solidFill>
              <a:schemeClr val="tx1"/>
            </a:solidFill>
          </a:endParaRPr>
        </a:p>
      </dgm:t>
    </dgm:pt>
    <dgm:pt modelId="{A69B26B3-974E-4B9F-A4BC-C18C092FA048}" type="sibTrans" cxnId="{B1DA7ECE-B162-4A2E-B6C6-3F127851A2B0}">
      <dgm:prSet/>
      <dgm:spPr/>
      <dgm:t>
        <a:bodyPr/>
        <a:lstStyle/>
        <a:p>
          <a:endParaRPr lang="en-US" sz="2000">
            <a:solidFill>
              <a:schemeClr val="tx1"/>
            </a:solidFill>
          </a:endParaRPr>
        </a:p>
      </dgm:t>
    </dgm:pt>
    <dgm:pt modelId="{A2423768-7125-4242-94AE-EBDDFA680209}">
      <dgm:prSet phldrT="[Text]" custT="1"/>
      <dgm:spPr/>
      <dgm:t>
        <a:bodyPr/>
        <a:lstStyle/>
        <a:p>
          <a:r>
            <a:rPr lang="en-US" sz="1600" dirty="0" smtClean="0">
              <a:solidFill>
                <a:schemeClr val="tx1"/>
              </a:solidFill>
            </a:rPr>
            <a:t>Social cohesion</a:t>
          </a:r>
          <a:endParaRPr lang="en-US" sz="1600" dirty="0">
            <a:solidFill>
              <a:schemeClr val="tx1"/>
            </a:solidFill>
          </a:endParaRPr>
        </a:p>
      </dgm:t>
    </dgm:pt>
    <dgm:pt modelId="{4F48FAE3-01E6-4806-BF8E-00C91783C5F8}" type="parTrans" cxnId="{68FB7574-077D-425D-A609-A94C96365004}">
      <dgm:prSet custT="1"/>
      <dgm:spPr/>
      <dgm:t>
        <a:bodyPr/>
        <a:lstStyle/>
        <a:p>
          <a:endParaRPr lang="en-US" sz="600">
            <a:solidFill>
              <a:schemeClr val="tx1"/>
            </a:solidFill>
          </a:endParaRPr>
        </a:p>
      </dgm:t>
    </dgm:pt>
    <dgm:pt modelId="{210DE20A-5F69-476A-B5EC-C6255DD7A3D2}" type="sibTrans" cxnId="{68FB7574-077D-425D-A609-A94C96365004}">
      <dgm:prSet/>
      <dgm:spPr/>
      <dgm:t>
        <a:bodyPr/>
        <a:lstStyle/>
        <a:p>
          <a:endParaRPr lang="en-US" sz="2000">
            <a:solidFill>
              <a:schemeClr val="tx1"/>
            </a:solidFill>
          </a:endParaRPr>
        </a:p>
      </dgm:t>
    </dgm:pt>
    <dgm:pt modelId="{E20DEE15-464C-4E05-BF74-546F2E1D08F7}" type="pres">
      <dgm:prSet presAssocID="{46ECBE3D-072C-4AEC-9755-63321A720451}" presName="cycle" presStyleCnt="0">
        <dgm:presLayoutVars>
          <dgm:chMax val="1"/>
          <dgm:dir/>
          <dgm:animLvl val="ctr"/>
          <dgm:resizeHandles val="exact"/>
        </dgm:presLayoutVars>
      </dgm:prSet>
      <dgm:spPr/>
      <dgm:t>
        <a:bodyPr/>
        <a:lstStyle/>
        <a:p>
          <a:endParaRPr lang="en-US"/>
        </a:p>
      </dgm:t>
    </dgm:pt>
    <dgm:pt modelId="{61EAD04A-BFB3-409B-83E3-F3E169A13F97}" type="pres">
      <dgm:prSet presAssocID="{02B27723-5481-43BA-B74A-B35E20002D64}" presName="centerShape" presStyleLbl="node0" presStyleIdx="0" presStyleCnt="1" custScaleX="138641" custScaleY="103100"/>
      <dgm:spPr/>
      <dgm:t>
        <a:bodyPr/>
        <a:lstStyle/>
        <a:p>
          <a:endParaRPr lang="en-US"/>
        </a:p>
      </dgm:t>
    </dgm:pt>
    <dgm:pt modelId="{2F6087AC-44F8-4956-B415-85BE5CC7F999}" type="pres">
      <dgm:prSet presAssocID="{588BD9F3-FC82-4A6C-9C8D-A8D37E4EA0BA}" presName="Name9" presStyleLbl="parChTrans1D2" presStyleIdx="0" presStyleCnt="7"/>
      <dgm:spPr/>
      <dgm:t>
        <a:bodyPr/>
        <a:lstStyle/>
        <a:p>
          <a:endParaRPr lang="en-US"/>
        </a:p>
      </dgm:t>
    </dgm:pt>
    <dgm:pt modelId="{8F2E4EC3-3D38-4F9F-A096-E74A11D8E9EB}" type="pres">
      <dgm:prSet presAssocID="{588BD9F3-FC82-4A6C-9C8D-A8D37E4EA0BA}" presName="connTx" presStyleLbl="parChTrans1D2" presStyleIdx="0" presStyleCnt="7"/>
      <dgm:spPr/>
      <dgm:t>
        <a:bodyPr/>
        <a:lstStyle/>
        <a:p>
          <a:endParaRPr lang="en-US"/>
        </a:p>
      </dgm:t>
    </dgm:pt>
    <dgm:pt modelId="{7D0F7B6C-B6A5-42EF-867A-DDACF7A90E8F}" type="pres">
      <dgm:prSet presAssocID="{F59C8481-48EF-4E65-BE2F-8101215A9B70}" presName="node" presStyleLbl="node1" presStyleIdx="0" presStyleCnt="7" custScaleX="113676" custScaleY="106570" custRadScaleRad="98334" custRadScaleInc="6038">
        <dgm:presLayoutVars>
          <dgm:bulletEnabled val="1"/>
        </dgm:presLayoutVars>
      </dgm:prSet>
      <dgm:spPr/>
      <dgm:t>
        <a:bodyPr/>
        <a:lstStyle/>
        <a:p>
          <a:endParaRPr lang="en-US"/>
        </a:p>
      </dgm:t>
    </dgm:pt>
    <dgm:pt modelId="{6489AEF3-7C70-469C-A413-728D2FC8D9FF}" type="pres">
      <dgm:prSet presAssocID="{24752820-E276-4C36-A2A8-923251135FA8}" presName="Name9" presStyleLbl="parChTrans1D2" presStyleIdx="1" presStyleCnt="7"/>
      <dgm:spPr/>
      <dgm:t>
        <a:bodyPr/>
        <a:lstStyle/>
        <a:p>
          <a:endParaRPr lang="en-US"/>
        </a:p>
      </dgm:t>
    </dgm:pt>
    <dgm:pt modelId="{E147F92A-8431-4D20-B9ED-B8966E12C41F}" type="pres">
      <dgm:prSet presAssocID="{24752820-E276-4C36-A2A8-923251135FA8}" presName="connTx" presStyleLbl="parChTrans1D2" presStyleIdx="1" presStyleCnt="7"/>
      <dgm:spPr/>
      <dgm:t>
        <a:bodyPr/>
        <a:lstStyle/>
        <a:p>
          <a:endParaRPr lang="en-US"/>
        </a:p>
      </dgm:t>
    </dgm:pt>
    <dgm:pt modelId="{83E00137-7139-4CBF-B310-4B24BC9DDC16}" type="pres">
      <dgm:prSet presAssocID="{9816475A-34DB-4E62-A84F-E33E19D390C6}" presName="node" presStyleLbl="node1" presStyleIdx="1" presStyleCnt="7" custRadScaleRad="100491" custRadScaleInc="7215">
        <dgm:presLayoutVars>
          <dgm:bulletEnabled val="1"/>
        </dgm:presLayoutVars>
      </dgm:prSet>
      <dgm:spPr/>
      <dgm:t>
        <a:bodyPr/>
        <a:lstStyle/>
        <a:p>
          <a:endParaRPr lang="en-US"/>
        </a:p>
      </dgm:t>
    </dgm:pt>
    <dgm:pt modelId="{C22D891C-C4CA-451E-A057-CBC944B635D6}" type="pres">
      <dgm:prSet presAssocID="{85509928-B39E-40F2-909F-F308A6D77668}" presName="Name9" presStyleLbl="parChTrans1D2" presStyleIdx="2" presStyleCnt="7"/>
      <dgm:spPr/>
      <dgm:t>
        <a:bodyPr/>
        <a:lstStyle/>
        <a:p>
          <a:endParaRPr lang="en-US"/>
        </a:p>
      </dgm:t>
    </dgm:pt>
    <dgm:pt modelId="{BD4E533C-3BAE-4F93-953A-CE5F463DD78B}" type="pres">
      <dgm:prSet presAssocID="{85509928-B39E-40F2-909F-F308A6D77668}" presName="connTx" presStyleLbl="parChTrans1D2" presStyleIdx="2" presStyleCnt="7"/>
      <dgm:spPr/>
      <dgm:t>
        <a:bodyPr/>
        <a:lstStyle/>
        <a:p>
          <a:endParaRPr lang="en-US"/>
        </a:p>
      </dgm:t>
    </dgm:pt>
    <dgm:pt modelId="{D6853273-1E90-4935-BB8D-03B646F61741}" type="pres">
      <dgm:prSet presAssocID="{57755730-8FC7-4C31-A1BA-7E48D385C57F}" presName="node" presStyleLbl="node1" presStyleIdx="2" presStyleCnt="7" custScaleX="112392" custScaleY="107933">
        <dgm:presLayoutVars>
          <dgm:bulletEnabled val="1"/>
        </dgm:presLayoutVars>
      </dgm:prSet>
      <dgm:spPr/>
      <dgm:t>
        <a:bodyPr/>
        <a:lstStyle/>
        <a:p>
          <a:endParaRPr lang="en-US"/>
        </a:p>
      </dgm:t>
    </dgm:pt>
    <dgm:pt modelId="{14FADD46-621A-40F1-8310-4D54FF4538A2}" type="pres">
      <dgm:prSet presAssocID="{7622CDA3-6BB0-46C6-9650-464410F0FE71}" presName="Name9" presStyleLbl="parChTrans1D2" presStyleIdx="3" presStyleCnt="7"/>
      <dgm:spPr/>
      <dgm:t>
        <a:bodyPr/>
        <a:lstStyle/>
        <a:p>
          <a:endParaRPr lang="en-US"/>
        </a:p>
      </dgm:t>
    </dgm:pt>
    <dgm:pt modelId="{1C054E52-103F-4E04-A03E-F8F23AE0E03C}" type="pres">
      <dgm:prSet presAssocID="{7622CDA3-6BB0-46C6-9650-464410F0FE71}" presName="connTx" presStyleLbl="parChTrans1D2" presStyleIdx="3" presStyleCnt="7"/>
      <dgm:spPr/>
      <dgm:t>
        <a:bodyPr/>
        <a:lstStyle/>
        <a:p>
          <a:endParaRPr lang="en-US"/>
        </a:p>
      </dgm:t>
    </dgm:pt>
    <dgm:pt modelId="{51207A87-D970-47FC-974C-617B877E2DB0}" type="pres">
      <dgm:prSet presAssocID="{B5CE3A0C-44F3-4544-93F1-45997961B908}" presName="node" presStyleLbl="node1" presStyleIdx="3" presStyleCnt="7" custRadScaleRad="101662" custRadScaleInc="-4130">
        <dgm:presLayoutVars>
          <dgm:bulletEnabled val="1"/>
        </dgm:presLayoutVars>
      </dgm:prSet>
      <dgm:spPr/>
      <dgm:t>
        <a:bodyPr/>
        <a:lstStyle/>
        <a:p>
          <a:endParaRPr lang="en-US"/>
        </a:p>
      </dgm:t>
    </dgm:pt>
    <dgm:pt modelId="{D94F69DD-7525-457A-8D4B-86549D7A10A9}" type="pres">
      <dgm:prSet presAssocID="{3C2EB758-D799-4438-B30A-40CDB6E1E9C5}" presName="Name9" presStyleLbl="parChTrans1D2" presStyleIdx="4" presStyleCnt="7"/>
      <dgm:spPr/>
      <dgm:t>
        <a:bodyPr/>
        <a:lstStyle/>
        <a:p>
          <a:endParaRPr lang="en-US"/>
        </a:p>
      </dgm:t>
    </dgm:pt>
    <dgm:pt modelId="{C2B0343A-FEC1-452F-8D93-1F1A0DE066AC}" type="pres">
      <dgm:prSet presAssocID="{3C2EB758-D799-4438-B30A-40CDB6E1E9C5}" presName="connTx" presStyleLbl="parChTrans1D2" presStyleIdx="4" presStyleCnt="7"/>
      <dgm:spPr/>
      <dgm:t>
        <a:bodyPr/>
        <a:lstStyle/>
        <a:p>
          <a:endParaRPr lang="en-US"/>
        </a:p>
      </dgm:t>
    </dgm:pt>
    <dgm:pt modelId="{60E11C46-0A58-459F-A55B-4EA85667A8D7}" type="pres">
      <dgm:prSet presAssocID="{456371DB-C0A5-4057-91A0-B75D8FF9029C}" presName="node" presStyleLbl="node1" presStyleIdx="4" presStyleCnt="7" custRadScaleRad="100027" custRadScaleInc="-5936">
        <dgm:presLayoutVars>
          <dgm:bulletEnabled val="1"/>
        </dgm:presLayoutVars>
      </dgm:prSet>
      <dgm:spPr/>
      <dgm:t>
        <a:bodyPr/>
        <a:lstStyle/>
        <a:p>
          <a:endParaRPr lang="en-US"/>
        </a:p>
      </dgm:t>
    </dgm:pt>
    <dgm:pt modelId="{26B49919-E0D2-412F-9E66-1DB6B26EB7BE}" type="pres">
      <dgm:prSet presAssocID="{92F9455D-B58A-452F-AD14-1AA0DF50C6D5}" presName="Name9" presStyleLbl="parChTrans1D2" presStyleIdx="5" presStyleCnt="7"/>
      <dgm:spPr/>
      <dgm:t>
        <a:bodyPr/>
        <a:lstStyle/>
        <a:p>
          <a:endParaRPr lang="en-US"/>
        </a:p>
      </dgm:t>
    </dgm:pt>
    <dgm:pt modelId="{ACDE2544-2D73-4631-9FDE-F11FB11BEF44}" type="pres">
      <dgm:prSet presAssocID="{92F9455D-B58A-452F-AD14-1AA0DF50C6D5}" presName="connTx" presStyleLbl="parChTrans1D2" presStyleIdx="5" presStyleCnt="7"/>
      <dgm:spPr/>
      <dgm:t>
        <a:bodyPr/>
        <a:lstStyle/>
        <a:p>
          <a:endParaRPr lang="en-US"/>
        </a:p>
      </dgm:t>
    </dgm:pt>
    <dgm:pt modelId="{8C374189-69F1-454F-A953-899D94E73149}" type="pres">
      <dgm:prSet presAssocID="{4178441E-B82E-4823-9CCE-A2D6FCABDDF2}" presName="node" presStyleLbl="node1" presStyleIdx="5" presStyleCnt="7" custRadScaleRad="99590" custRadScaleInc="-7280">
        <dgm:presLayoutVars>
          <dgm:bulletEnabled val="1"/>
        </dgm:presLayoutVars>
      </dgm:prSet>
      <dgm:spPr/>
      <dgm:t>
        <a:bodyPr/>
        <a:lstStyle/>
        <a:p>
          <a:endParaRPr lang="en-US"/>
        </a:p>
      </dgm:t>
    </dgm:pt>
    <dgm:pt modelId="{CBC2834D-9195-4B40-B730-89999DEF3A39}" type="pres">
      <dgm:prSet presAssocID="{4F48FAE3-01E6-4806-BF8E-00C91783C5F8}" presName="Name9" presStyleLbl="parChTrans1D2" presStyleIdx="6" presStyleCnt="7"/>
      <dgm:spPr/>
      <dgm:t>
        <a:bodyPr/>
        <a:lstStyle/>
        <a:p>
          <a:endParaRPr lang="en-US"/>
        </a:p>
      </dgm:t>
    </dgm:pt>
    <dgm:pt modelId="{0D91E00B-FF0E-4FDC-8C7C-71879AD6377F}" type="pres">
      <dgm:prSet presAssocID="{4F48FAE3-01E6-4806-BF8E-00C91783C5F8}" presName="connTx" presStyleLbl="parChTrans1D2" presStyleIdx="6" presStyleCnt="7"/>
      <dgm:spPr/>
      <dgm:t>
        <a:bodyPr/>
        <a:lstStyle/>
        <a:p>
          <a:endParaRPr lang="en-US"/>
        </a:p>
      </dgm:t>
    </dgm:pt>
    <dgm:pt modelId="{242510DC-C570-488B-80A4-C002E23E98A5}" type="pres">
      <dgm:prSet presAssocID="{A2423768-7125-4242-94AE-EBDDFA680209}" presName="node" presStyleLbl="node1" presStyleIdx="6" presStyleCnt="7" custRadScaleRad="97683" custRadScaleInc="-4417">
        <dgm:presLayoutVars>
          <dgm:bulletEnabled val="1"/>
        </dgm:presLayoutVars>
      </dgm:prSet>
      <dgm:spPr/>
      <dgm:t>
        <a:bodyPr/>
        <a:lstStyle/>
        <a:p>
          <a:endParaRPr lang="en-US"/>
        </a:p>
      </dgm:t>
    </dgm:pt>
  </dgm:ptLst>
  <dgm:cxnLst>
    <dgm:cxn modelId="{B1DA7ECE-B162-4A2E-B6C6-3F127851A2B0}" srcId="{02B27723-5481-43BA-B74A-B35E20002D64}" destId="{4178441E-B82E-4823-9CCE-A2D6FCABDDF2}" srcOrd="5" destOrd="0" parTransId="{92F9455D-B58A-452F-AD14-1AA0DF50C6D5}" sibTransId="{A69B26B3-974E-4B9F-A4BC-C18C092FA048}"/>
    <dgm:cxn modelId="{68FB7574-077D-425D-A609-A94C96365004}" srcId="{02B27723-5481-43BA-B74A-B35E20002D64}" destId="{A2423768-7125-4242-94AE-EBDDFA680209}" srcOrd="6" destOrd="0" parTransId="{4F48FAE3-01E6-4806-BF8E-00C91783C5F8}" sibTransId="{210DE20A-5F69-476A-B5EC-C6255DD7A3D2}"/>
    <dgm:cxn modelId="{EA648A99-4E07-409F-95EA-E26D251F4DE0}" type="presOf" srcId="{3C2EB758-D799-4438-B30A-40CDB6E1E9C5}" destId="{D94F69DD-7525-457A-8D4B-86549D7A10A9}" srcOrd="0" destOrd="0" presId="urn:microsoft.com/office/officeart/2005/8/layout/radial1"/>
    <dgm:cxn modelId="{A7384B88-41B1-4986-B743-21B5E12F6B48}" srcId="{02B27723-5481-43BA-B74A-B35E20002D64}" destId="{9816475A-34DB-4E62-A84F-E33E19D390C6}" srcOrd="1" destOrd="0" parTransId="{24752820-E276-4C36-A2A8-923251135FA8}" sibTransId="{F25E6A0E-6050-4C4E-9526-17EAB635C44E}"/>
    <dgm:cxn modelId="{5E753F5C-7565-4270-A5A8-98391A0E632A}" type="presOf" srcId="{A2423768-7125-4242-94AE-EBDDFA680209}" destId="{242510DC-C570-488B-80A4-C002E23E98A5}" srcOrd="0" destOrd="0" presId="urn:microsoft.com/office/officeart/2005/8/layout/radial1"/>
    <dgm:cxn modelId="{37642E54-F292-4D3D-97D1-29ADFF102FD0}" srcId="{02B27723-5481-43BA-B74A-B35E20002D64}" destId="{B5CE3A0C-44F3-4544-93F1-45997961B908}" srcOrd="3" destOrd="0" parTransId="{7622CDA3-6BB0-46C6-9650-464410F0FE71}" sibTransId="{A1AB528B-0A1F-41B9-B04C-3DCE0B7796E9}"/>
    <dgm:cxn modelId="{E9DA5F5A-4E2C-42AE-9E86-F363857C3EE1}" type="presOf" srcId="{24752820-E276-4C36-A2A8-923251135FA8}" destId="{6489AEF3-7C70-469C-A413-728D2FC8D9FF}" srcOrd="0" destOrd="0" presId="urn:microsoft.com/office/officeart/2005/8/layout/radial1"/>
    <dgm:cxn modelId="{368045D8-31DC-4E57-BEF8-2EB48CED1847}" type="presOf" srcId="{B5CE3A0C-44F3-4544-93F1-45997961B908}" destId="{51207A87-D970-47FC-974C-617B877E2DB0}" srcOrd="0" destOrd="0" presId="urn:microsoft.com/office/officeart/2005/8/layout/radial1"/>
    <dgm:cxn modelId="{3106AF95-9E81-4031-870F-F5AECB0E0ABA}" type="presOf" srcId="{4178441E-B82E-4823-9CCE-A2D6FCABDDF2}" destId="{8C374189-69F1-454F-A953-899D94E73149}" srcOrd="0" destOrd="0" presId="urn:microsoft.com/office/officeart/2005/8/layout/radial1"/>
    <dgm:cxn modelId="{769E07DE-4A40-410F-A726-BB361D6B48D3}" type="presOf" srcId="{456371DB-C0A5-4057-91A0-B75D8FF9029C}" destId="{60E11C46-0A58-459F-A55B-4EA85667A8D7}" srcOrd="0" destOrd="0" presId="urn:microsoft.com/office/officeart/2005/8/layout/radial1"/>
    <dgm:cxn modelId="{E8531343-33F5-4E27-8ADD-AEB88EEACDBC}" type="presOf" srcId="{92F9455D-B58A-452F-AD14-1AA0DF50C6D5}" destId="{ACDE2544-2D73-4631-9FDE-F11FB11BEF44}" srcOrd="1" destOrd="0" presId="urn:microsoft.com/office/officeart/2005/8/layout/radial1"/>
    <dgm:cxn modelId="{1B0C9FBC-0864-4E4F-B2D8-2C751631ED4D}" type="presOf" srcId="{7622CDA3-6BB0-46C6-9650-464410F0FE71}" destId="{1C054E52-103F-4E04-A03E-F8F23AE0E03C}" srcOrd="1" destOrd="0" presId="urn:microsoft.com/office/officeart/2005/8/layout/radial1"/>
    <dgm:cxn modelId="{951634A8-6A97-4839-ADA4-0EBC245D1BD7}" type="presOf" srcId="{24752820-E276-4C36-A2A8-923251135FA8}" destId="{E147F92A-8431-4D20-B9ED-B8966E12C41F}" srcOrd="1" destOrd="0" presId="urn:microsoft.com/office/officeart/2005/8/layout/radial1"/>
    <dgm:cxn modelId="{3D0EBE92-B58B-4536-9908-CC50D72D7E3F}" type="presOf" srcId="{57755730-8FC7-4C31-A1BA-7E48D385C57F}" destId="{D6853273-1E90-4935-BB8D-03B646F61741}" srcOrd="0" destOrd="0" presId="urn:microsoft.com/office/officeart/2005/8/layout/radial1"/>
    <dgm:cxn modelId="{0BF2B4EC-B743-4CCF-9603-0726FBEBA10A}" srcId="{02B27723-5481-43BA-B74A-B35E20002D64}" destId="{456371DB-C0A5-4057-91A0-B75D8FF9029C}" srcOrd="4" destOrd="0" parTransId="{3C2EB758-D799-4438-B30A-40CDB6E1E9C5}" sibTransId="{F1185D1D-5C99-4AE5-9A0B-EB543BC1CC6D}"/>
    <dgm:cxn modelId="{E0C86853-A276-4103-96B7-2DF04BFFB072}" type="presOf" srcId="{4F48FAE3-01E6-4806-BF8E-00C91783C5F8}" destId="{0D91E00B-FF0E-4FDC-8C7C-71879AD6377F}" srcOrd="1" destOrd="0" presId="urn:microsoft.com/office/officeart/2005/8/layout/radial1"/>
    <dgm:cxn modelId="{264B5FCA-3E6A-4359-BBF5-7520B40F0BEA}" type="presOf" srcId="{02B27723-5481-43BA-B74A-B35E20002D64}" destId="{61EAD04A-BFB3-409B-83E3-F3E169A13F97}" srcOrd="0" destOrd="0" presId="urn:microsoft.com/office/officeart/2005/8/layout/radial1"/>
    <dgm:cxn modelId="{62836802-9DAF-4B58-AC93-F153F095D089}" type="presOf" srcId="{7622CDA3-6BB0-46C6-9650-464410F0FE71}" destId="{14FADD46-621A-40F1-8310-4D54FF4538A2}" srcOrd="0" destOrd="0" presId="urn:microsoft.com/office/officeart/2005/8/layout/radial1"/>
    <dgm:cxn modelId="{E363EC92-135C-4965-8FB7-AAC5C94020FE}" type="presOf" srcId="{F59C8481-48EF-4E65-BE2F-8101215A9B70}" destId="{7D0F7B6C-B6A5-42EF-867A-DDACF7A90E8F}" srcOrd="0" destOrd="0" presId="urn:microsoft.com/office/officeart/2005/8/layout/radial1"/>
    <dgm:cxn modelId="{660B2F65-24BE-4C99-93EB-96CDF7B5EACD}" type="presOf" srcId="{3C2EB758-D799-4438-B30A-40CDB6E1E9C5}" destId="{C2B0343A-FEC1-452F-8D93-1F1A0DE066AC}" srcOrd="1" destOrd="0" presId="urn:microsoft.com/office/officeart/2005/8/layout/radial1"/>
    <dgm:cxn modelId="{C575FA1E-22BB-413A-8F0F-6D7ED0E36A3C}" type="presOf" srcId="{46ECBE3D-072C-4AEC-9755-63321A720451}" destId="{E20DEE15-464C-4E05-BF74-546F2E1D08F7}" srcOrd="0" destOrd="0" presId="urn:microsoft.com/office/officeart/2005/8/layout/radial1"/>
    <dgm:cxn modelId="{635C4321-F7E5-4727-9AC7-5034A04A89CA}" type="presOf" srcId="{92F9455D-B58A-452F-AD14-1AA0DF50C6D5}" destId="{26B49919-E0D2-412F-9E66-1DB6B26EB7BE}" srcOrd="0" destOrd="0" presId="urn:microsoft.com/office/officeart/2005/8/layout/radial1"/>
    <dgm:cxn modelId="{E10BA955-D9AC-4795-9963-F5078F1DDB6F}" type="presOf" srcId="{85509928-B39E-40F2-909F-F308A6D77668}" destId="{BD4E533C-3BAE-4F93-953A-CE5F463DD78B}" srcOrd="1" destOrd="0" presId="urn:microsoft.com/office/officeart/2005/8/layout/radial1"/>
    <dgm:cxn modelId="{6DBC8DAE-F26F-4ECA-9DB0-3A96CF16CEB0}" type="presOf" srcId="{588BD9F3-FC82-4A6C-9C8D-A8D37E4EA0BA}" destId="{2F6087AC-44F8-4956-B415-85BE5CC7F999}" srcOrd="0" destOrd="0" presId="urn:microsoft.com/office/officeart/2005/8/layout/radial1"/>
    <dgm:cxn modelId="{E35ECD15-E433-4F48-890E-482B01DB536E}" type="presOf" srcId="{9816475A-34DB-4E62-A84F-E33E19D390C6}" destId="{83E00137-7139-4CBF-B310-4B24BC9DDC16}" srcOrd="0" destOrd="0" presId="urn:microsoft.com/office/officeart/2005/8/layout/radial1"/>
    <dgm:cxn modelId="{F92CB4B9-E716-4845-8E45-B822BF8388A2}" srcId="{46ECBE3D-072C-4AEC-9755-63321A720451}" destId="{02B27723-5481-43BA-B74A-B35E20002D64}" srcOrd="0" destOrd="0" parTransId="{620A0005-BCE9-4909-AD7A-7323F65782C3}" sibTransId="{7D78347C-306E-4FCC-A166-34B559849F52}"/>
    <dgm:cxn modelId="{255A8516-20E9-4A6B-8860-40FA25C09BA1}" srcId="{02B27723-5481-43BA-B74A-B35E20002D64}" destId="{57755730-8FC7-4C31-A1BA-7E48D385C57F}" srcOrd="2" destOrd="0" parTransId="{85509928-B39E-40F2-909F-F308A6D77668}" sibTransId="{6F086402-516F-4E25-AE93-59A3B9ED9292}"/>
    <dgm:cxn modelId="{940CB279-57C0-4E5E-BEE6-049AE0688020}" type="presOf" srcId="{4F48FAE3-01E6-4806-BF8E-00C91783C5F8}" destId="{CBC2834D-9195-4B40-B730-89999DEF3A39}" srcOrd="0" destOrd="0" presId="urn:microsoft.com/office/officeart/2005/8/layout/radial1"/>
    <dgm:cxn modelId="{9064C460-0455-4D7C-A8AA-DE523C7320A5}" srcId="{02B27723-5481-43BA-B74A-B35E20002D64}" destId="{F59C8481-48EF-4E65-BE2F-8101215A9B70}" srcOrd="0" destOrd="0" parTransId="{588BD9F3-FC82-4A6C-9C8D-A8D37E4EA0BA}" sibTransId="{72D6B9C4-4CE5-49B3-92CE-DFE1DFED8133}"/>
    <dgm:cxn modelId="{212B5340-B2E4-4B9C-BA19-32C55EB32ED9}" type="presOf" srcId="{85509928-B39E-40F2-909F-F308A6D77668}" destId="{C22D891C-C4CA-451E-A057-CBC944B635D6}" srcOrd="0" destOrd="0" presId="urn:microsoft.com/office/officeart/2005/8/layout/radial1"/>
    <dgm:cxn modelId="{9B1D43B3-E60F-48D9-A55E-CC24E85505EB}" type="presOf" srcId="{588BD9F3-FC82-4A6C-9C8D-A8D37E4EA0BA}" destId="{8F2E4EC3-3D38-4F9F-A096-E74A11D8E9EB}" srcOrd="1" destOrd="0" presId="urn:microsoft.com/office/officeart/2005/8/layout/radial1"/>
    <dgm:cxn modelId="{7AF71C9B-72D9-4CC5-9791-A8D6F5AC3D2E}" type="presParOf" srcId="{E20DEE15-464C-4E05-BF74-546F2E1D08F7}" destId="{61EAD04A-BFB3-409B-83E3-F3E169A13F97}" srcOrd="0" destOrd="0" presId="urn:microsoft.com/office/officeart/2005/8/layout/radial1"/>
    <dgm:cxn modelId="{9144C1F3-7A47-4A61-B98E-D048102B2E73}" type="presParOf" srcId="{E20DEE15-464C-4E05-BF74-546F2E1D08F7}" destId="{2F6087AC-44F8-4956-B415-85BE5CC7F999}" srcOrd="1" destOrd="0" presId="urn:microsoft.com/office/officeart/2005/8/layout/radial1"/>
    <dgm:cxn modelId="{822883D8-5B39-4841-9086-0B4255401962}" type="presParOf" srcId="{2F6087AC-44F8-4956-B415-85BE5CC7F999}" destId="{8F2E4EC3-3D38-4F9F-A096-E74A11D8E9EB}" srcOrd="0" destOrd="0" presId="urn:microsoft.com/office/officeart/2005/8/layout/radial1"/>
    <dgm:cxn modelId="{2860A6DD-09A7-4E4E-B97A-9967CB21651C}" type="presParOf" srcId="{E20DEE15-464C-4E05-BF74-546F2E1D08F7}" destId="{7D0F7B6C-B6A5-42EF-867A-DDACF7A90E8F}" srcOrd="2" destOrd="0" presId="urn:microsoft.com/office/officeart/2005/8/layout/radial1"/>
    <dgm:cxn modelId="{0459EE82-F49C-4169-8B62-1351C7209413}" type="presParOf" srcId="{E20DEE15-464C-4E05-BF74-546F2E1D08F7}" destId="{6489AEF3-7C70-469C-A413-728D2FC8D9FF}" srcOrd="3" destOrd="0" presId="urn:microsoft.com/office/officeart/2005/8/layout/radial1"/>
    <dgm:cxn modelId="{2769ED2B-FCE7-42DB-9698-7D369993A566}" type="presParOf" srcId="{6489AEF3-7C70-469C-A413-728D2FC8D9FF}" destId="{E147F92A-8431-4D20-B9ED-B8966E12C41F}" srcOrd="0" destOrd="0" presId="urn:microsoft.com/office/officeart/2005/8/layout/radial1"/>
    <dgm:cxn modelId="{011FA317-5453-4DB8-B0A2-688AD1D154B0}" type="presParOf" srcId="{E20DEE15-464C-4E05-BF74-546F2E1D08F7}" destId="{83E00137-7139-4CBF-B310-4B24BC9DDC16}" srcOrd="4" destOrd="0" presId="urn:microsoft.com/office/officeart/2005/8/layout/radial1"/>
    <dgm:cxn modelId="{2AB0C113-9300-46A0-BBA2-148AE83E598A}" type="presParOf" srcId="{E20DEE15-464C-4E05-BF74-546F2E1D08F7}" destId="{C22D891C-C4CA-451E-A057-CBC944B635D6}" srcOrd="5" destOrd="0" presId="urn:microsoft.com/office/officeart/2005/8/layout/radial1"/>
    <dgm:cxn modelId="{1A4A8246-3BB9-4A2F-AFCB-C5649E2DD03A}" type="presParOf" srcId="{C22D891C-C4CA-451E-A057-CBC944B635D6}" destId="{BD4E533C-3BAE-4F93-953A-CE5F463DD78B}" srcOrd="0" destOrd="0" presId="urn:microsoft.com/office/officeart/2005/8/layout/radial1"/>
    <dgm:cxn modelId="{6AE89A2E-5F50-41AF-9F91-CD2C2AF33FAA}" type="presParOf" srcId="{E20DEE15-464C-4E05-BF74-546F2E1D08F7}" destId="{D6853273-1E90-4935-BB8D-03B646F61741}" srcOrd="6" destOrd="0" presId="urn:microsoft.com/office/officeart/2005/8/layout/radial1"/>
    <dgm:cxn modelId="{4C15A2F5-3563-4DA2-8EA7-39F8EE3C5F2F}" type="presParOf" srcId="{E20DEE15-464C-4E05-BF74-546F2E1D08F7}" destId="{14FADD46-621A-40F1-8310-4D54FF4538A2}" srcOrd="7" destOrd="0" presId="urn:microsoft.com/office/officeart/2005/8/layout/radial1"/>
    <dgm:cxn modelId="{47AB81CE-7F65-4BBD-8A91-45859692F0D8}" type="presParOf" srcId="{14FADD46-621A-40F1-8310-4D54FF4538A2}" destId="{1C054E52-103F-4E04-A03E-F8F23AE0E03C}" srcOrd="0" destOrd="0" presId="urn:microsoft.com/office/officeart/2005/8/layout/radial1"/>
    <dgm:cxn modelId="{6A3B8749-7130-4479-B7D1-16EECF1452A2}" type="presParOf" srcId="{E20DEE15-464C-4E05-BF74-546F2E1D08F7}" destId="{51207A87-D970-47FC-974C-617B877E2DB0}" srcOrd="8" destOrd="0" presId="urn:microsoft.com/office/officeart/2005/8/layout/radial1"/>
    <dgm:cxn modelId="{7DC6AE30-3241-470E-9599-D354CADCDFC5}" type="presParOf" srcId="{E20DEE15-464C-4E05-BF74-546F2E1D08F7}" destId="{D94F69DD-7525-457A-8D4B-86549D7A10A9}" srcOrd="9" destOrd="0" presId="urn:microsoft.com/office/officeart/2005/8/layout/radial1"/>
    <dgm:cxn modelId="{E2687A77-FB65-4111-9367-A05FDA5D7FC8}" type="presParOf" srcId="{D94F69DD-7525-457A-8D4B-86549D7A10A9}" destId="{C2B0343A-FEC1-452F-8D93-1F1A0DE066AC}" srcOrd="0" destOrd="0" presId="urn:microsoft.com/office/officeart/2005/8/layout/radial1"/>
    <dgm:cxn modelId="{09B12751-4103-4AB0-BA50-995E7DECAE38}" type="presParOf" srcId="{E20DEE15-464C-4E05-BF74-546F2E1D08F7}" destId="{60E11C46-0A58-459F-A55B-4EA85667A8D7}" srcOrd="10" destOrd="0" presId="urn:microsoft.com/office/officeart/2005/8/layout/radial1"/>
    <dgm:cxn modelId="{AB24D87F-3AA3-4CAC-8982-BD128CE20A43}" type="presParOf" srcId="{E20DEE15-464C-4E05-BF74-546F2E1D08F7}" destId="{26B49919-E0D2-412F-9E66-1DB6B26EB7BE}" srcOrd="11" destOrd="0" presId="urn:microsoft.com/office/officeart/2005/8/layout/radial1"/>
    <dgm:cxn modelId="{E37A306F-58A4-4B4C-9045-AFF158FA2DB9}" type="presParOf" srcId="{26B49919-E0D2-412F-9E66-1DB6B26EB7BE}" destId="{ACDE2544-2D73-4631-9FDE-F11FB11BEF44}" srcOrd="0" destOrd="0" presId="urn:microsoft.com/office/officeart/2005/8/layout/radial1"/>
    <dgm:cxn modelId="{42ED7171-A500-4EFE-97D8-EB2B6CF3754D}" type="presParOf" srcId="{E20DEE15-464C-4E05-BF74-546F2E1D08F7}" destId="{8C374189-69F1-454F-A953-899D94E73149}" srcOrd="12" destOrd="0" presId="urn:microsoft.com/office/officeart/2005/8/layout/radial1"/>
    <dgm:cxn modelId="{40D2563D-FFAD-4EED-916E-3A69B5478807}" type="presParOf" srcId="{E20DEE15-464C-4E05-BF74-546F2E1D08F7}" destId="{CBC2834D-9195-4B40-B730-89999DEF3A39}" srcOrd="13" destOrd="0" presId="urn:microsoft.com/office/officeart/2005/8/layout/radial1"/>
    <dgm:cxn modelId="{35A80700-5841-4167-854A-56C8EEA34720}" type="presParOf" srcId="{CBC2834D-9195-4B40-B730-89999DEF3A39}" destId="{0D91E00B-FF0E-4FDC-8C7C-71879AD6377F}" srcOrd="0" destOrd="0" presId="urn:microsoft.com/office/officeart/2005/8/layout/radial1"/>
    <dgm:cxn modelId="{A2D6CCA3-BD28-4626-8766-146E972F8D58}" type="presParOf" srcId="{E20DEE15-464C-4E05-BF74-546F2E1D08F7}" destId="{242510DC-C570-488B-80A4-C002E23E98A5}"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C00F5-3957-48F8-8A1D-DEAB0654E438}"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9F62F91-9CAB-4D77-91CD-4F859642E3E6}">
      <dgm:prSet phldrT="[Text]" custT="1"/>
      <dgm:spPr/>
      <dgm:t>
        <a:bodyPr/>
        <a:lstStyle/>
        <a:p>
          <a:r>
            <a:rPr lang="en-US" sz="2000" b="1" dirty="0" smtClean="0">
              <a:solidFill>
                <a:schemeClr val="bg1"/>
              </a:solidFill>
            </a:rPr>
            <a:t>Built Environment</a:t>
          </a:r>
          <a:endParaRPr lang="en-US" sz="2000" b="1" dirty="0">
            <a:solidFill>
              <a:schemeClr val="bg1"/>
            </a:solidFill>
          </a:endParaRPr>
        </a:p>
      </dgm:t>
    </dgm:pt>
    <dgm:pt modelId="{907687E4-1944-42AD-A32A-7E01BF46AC15}" type="parTrans" cxnId="{7B269FCE-4867-44B3-B411-DD00CFE9DC1F}">
      <dgm:prSet/>
      <dgm:spPr/>
      <dgm:t>
        <a:bodyPr/>
        <a:lstStyle/>
        <a:p>
          <a:endParaRPr lang="en-US" sz="2000">
            <a:solidFill>
              <a:schemeClr val="tx1"/>
            </a:solidFill>
          </a:endParaRPr>
        </a:p>
      </dgm:t>
    </dgm:pt>
    <dgm:pt modelId="{0D810328-F119-4019-97EB-08603977B6E2}" type="sibTrans" cxnId="{7B269FCE-4867-44B3-B411-DD00CFE9DC1F}">
      <dgm:prSet/>
      <dgm:spPr/>
      <dgm:t>
        <a:bodyPr/>
        <a:lstStyle/>
        <a:p>
          <a:endParaRPr lang="en-US" sz="2000">
            <a:solidFill>
              <a:schemeClr val="tx1"/>
            </a:solidFill>
          </a:endParaRPr>
        </a:p>
      </dgm:t>
    </dgm:pt>
    <dgm:pt modelId="{089EFB7C-2977-49A0-9A50-DD793ECAA2BC}">
      <dgm:prSet phldrT="[Text]" custT="1"/>
      <dgm:spPr/>
      <dgm:t>
        <a:bodyPr/>
        <a:lstStyle/>
        <a:p>
          <a:r>
            <a:rPr lang="en-US" sz="1600" dirty="0" smtClean="0">
              <a:solidFill>
                <a:schemeClr val="tx1"/>
              </a:solidFill>
            </a:rPr>
            <a:t>Population density</a:t>
          </a:r>
          <a:endParaRPr lang="en-US" sz="1600" dirty="0">
            <a:solidFill>
              <a:schemeClr val="tx1"/>
            </a:solidFill>
          </a:endParaRPr>
        </a:p>
      </dgm:t>
    </dgm:pt>
    <dgm:pt modelId="{E9DE84CC-AAF1-4DDA-82C8-7306DD556158}" type="parTrans" cxnId="{53C9E837-41B2-4438-B9EC-36B974AC13DB}">
      <dgm:prSet custT="1"/>
      <dgm:spPr/>
      <dgm:t>
        <a:bodyPr/>
        <a:lstStyle/>
        <a:p>
          <a:endParaRPr lang="en-US" sz="600">
            <a:solidFill>
              <a:schemeClr val="tx1"/>
            </a:solidFill>
          </a:endParaRPr>
        </a:p>
      </dgm:t>
    </dgm:pt>
    <dgm:pt modelId="{47FA6385-19F0-42EC-822B-835E8E4C38B4}" type="sibTrans" cxnId="{53C9E837-41B2-4438-B9EC-36B974AC13DB}">
      <dgm:prSet/>
      <dgm:spPr/>
      <dgm:t>
        <a:bodyPr/>
        <a:lstStyle/>
        <a:p>
          <a:endParaRPr lang="en-US" sz="2000">
            <a:solidFill>
              <a:schemeClr val="tx1"/>
            </a:solidFill>
          </a:endParaRPr>
        </a:p>
      </dgm:t>
    </dgm:pt>
    <dgm:pt modelId="{F17135A1-80C8-498B-84BE-0089E182C597}">
      <dgm:prSet phldrT="[Text]" custT="1"/>
      <dgm:spPr/>
      <dgm:t>
        <a:bodyPr/>
        <a:lstStyle/>
        <a:p>
          <a:r>
            <a:rPr lang="en-US" sz="1600" dirty="0" smtClean="0">
              <a:solidFill>
                <a:schemeClr val="tx1"/>
              </a:solidFill>
            </a:rPr>
            <a:t>Housing characteristics</a:t>
          </a:r>
          <a:endParaRPr lang="en-US" sz="1600" dirty="0">
            <a:solidFill>
              <a:schemeClr val="tx1"/>
            </a:solidFill>
          </a:endParaRPr>
        </a:p>
      </dgm:t>
    </dgm:pt>
    <dgm:pt modelId="{2D0A6050-7F84-4D0E-BBA4-F37A08EADEFA}" type="parTrans" cxnId="{37F03195-3A61-405A-9F07-644780893092}">
      <dgm:prSet custT="1"/>
      <dgm:spPr/>
      <dgm:t>
        <a:bodyPr/>
        <a:lstStyle/>
        <a:p>
          <a:endParaRPr lang="en-US" sz="600">
            <a:solidFill>
              <a:schemeClr val="tx1"/>
            </a:solidFill>
          </a:endParaRPr>
        </a:p>
      </dgm:t>
    </dgm:pt>
    <dgm:pt modelId="{9F838726-82D6-4F0B-91A0-C27DAEE9948A}" type="sibTrans" cxnId="{37F03195-3A61-405A-9F07-644780893092}">
      <dgm:prSet/>
      <dgm:spPr/>
      <dgm:t>
        <a:bodyPr/>
        <a:lstStyle/>
        <a:p>
          <a:endParaRPr lang="en-US" sz="2000">
            <a:solidFill>
              <a:schemeClr val="tx1"/>
            </a:solidFill>
          </a:endParaRPr>
        </a:p>
      </dgm:t>
    </dgm:pt>
    <dgm:pt modelId="{8A8FD16E-246A-4D43-8E59-A00B043A5CAB}">
      <dgm:prSet phldrT="[Text]" custT="1"/>
      <dgm:spPr/>
      <dgm:t>
        <a:bodyPr/>
        <a:lstStyle/>
        <a:p>
          <a:r>
            <a:rPr lang="en-US" sz="1600" dirty="0" smtClean="0">
              <a:solidFill>
                <a:schemeClr val="tx1"/>
              </a:solidFill>
            </a:rPr>
            <a:t>Commuting patterns</a:t>
          </a:r>
          <a:endParaRPr lang="en-US" sz="1600" dirty="0">
            <a:solidFill>
              <a:schemeClr val="tx1"/>
            </a:solidFill>
          </a:endParaRPr>
        </a:p>
      </dgm:t>
    </dgm:pt>
    <dgm:pt modelId="{16442578-F7DC-428E-9BC2-C87DA3FE7032}" type="parTrans" cxnId="{72373975-5820-48DC-90BA-D2EED7F25012}">
      <dgm:prSet custT="1"/>
      <dgm:spPr/>
      <dgm:t>
        <a:bodyPr/>
        <a:lstStyle/>
        <a:p>
          <a:endParaRPr lang="en-US" sz="600">
            <a:solidFill>
              <a:schemeClr val="tx1"/>
            </a:solidFill>
          </a:endParaRPr>
        </a:p>
      </dgm:t>
    </dgm:pt>
    <dgm:pt modelId="{ACC9E70E-BE5B-47FE-B8D8-673945CFD47E}" type="sibTrans" cxnId="{72373975-5820-48DC-90BA-D2EED7F25012}">
      <dgm:prSet/>
      <dgm:spPr/>
      <dgm:t>
        <a:bodyPr/>
        <a:lstStyle/>
        <a:p>
          <a:endParaRPr lang="en-US" sz="2000">
            <a:solidFill>
              <a:schemeClr val="tx1"/>
            </a:solidFill>
          </a:endParaRPr>
        </a:p>
      </dgm:t>
    </dgm:pt>
    <dgm:pt modelId="{01398474-1E77-4DEB-A713-EEA2C0534642}">
      <dgm:prSet phldrT="[Text]" custT="1"/>
      <dgm:spPr/>
      <dgm:t>
        <a:bodyPr/>
        <a:lstStyle/>
        <a:p>
          <a:r>
            <a:rPr lang="en-US" sz="1600" dirty="0" smtClean="0">
              <a:solidFill>
                <a:schemeClr val="tx1"/>
              </a:solidFill>
            </a:rPr>
            <a:t>Parks/green space</a:t>
          </a:r>
          <a:endParaRPr lang="en-US" sz="1600" dirty="0">
            <a:solidFill>
              <a:schemeClr val="tx1"/>
            </a:solidFill>
          </a:endParaRPr>
        </a:p>
      </dgm:t>
    </dgm:pt>
    <dgm:pt modelId="{50DE5519-D737-4700-A70A-6A269662631D}" type="parTrans" cxnId="{B3EE21AE-E4DF-4BC9-A823-DB1031EAFD1A}">
      <dgm:prSet custT="1"/>
      <dgm:spPr/>
      <dgm:t>
        <a:bodyPr/>
        <a:lstStyle/>
        <a:p>
          <a:endParaRPr lang="en-US" sz="600">
            <a:solidFill>
              <a:schemeClr val="tx1"/>
            </a:solidFill>
          </a:endParaRPr>
        </a:p>
      </dgm:t>
    </dgm:pt>
    <dgm:pt modelId="{9D06C90E-8C93-4DEE-AFF1-7C3C5DD46936}" type="sibTrans" cxnId="{B3EE21AE-E4DF-4BC9-A823-DB1031EAFD1A}">
      <dgm:prSet/>
      <dgm:spPr/>
      <dgm:t>
        <a:bodyPr/>
        <a:lstStyle/>
        <a:p>
          <a:endParaRPr lang="en-US" sz="2000">
            <a:solidFill>
              <a:schemeClr val="tx1"/>
            </a:solidFill>
          </a:endParaRPr>
        </a:p>
      </dgm:t>
    </dgm:pt>
    <dgm:pt modelId="{E18BF3FE-84A2-4C91-B44E-1EB9086C7C82}">
      <dgm:prSet phldrT="[Text]" custT="1"/>
      <dgm:spPr/>
      <dgm:t>
        <a:bodyPr/>
        <a:lstStyle/>
        <a:p>
          <a:r>
            <a:rPr lang="en-US" sz="1600" dirty="0" smtClean="0">
              <a:solidFill>
                <a:schemeClr val="tx1"/>
              </a:solidFill>
            </a:rPr>
            <a:t>Recreational facilities</a:t>
          </a:r>
          <a:endParaRPr lang="en-US" sz="1600" dirty="0">
            <a:solidFill>
              <a:schemeClr val="tx1"/>
            </a:solidFill>
          </a:endParaRPr>
        </a:p>
      </dgm:t>
    </dgm:pt>
    <dgm:pt modelId="{5C8C259B-7155-46C0-8073-EBAFFBB10028}" type="parTrans" cxnId="{9D2ED40E-DC35-4BA8-93FB-5C22D4BF7003}">
      <dgm:prSet custT="1"/>
      <dgm:spPr/>
      <dgm:t>
        <a:bodyPr/>
        <a:lstStyle/>
        <a:p>
          <a:endParaRPr lang="en-US" sz="600">
            <a:solidFill>
              <a:schemeClr val="tx1"/>
            </a:solidFill>
          </a:endParaRPr>
        </a:p>
      </dgm:t>
    </dgm:pt>
    <dgm:pt modelId="{F970A7AE-F954-42F9-98C3-BABE87B28911}" type="sibTrans" cxnId="{9D2ED40E-DC35-4BA8-93FB-5C22D4BF7003}">
      <dgm:prSet/>
      <dgm:spPr/>
      <dgm:t>
        <a:bodyPr/>
        <a:lstStyle/>
        <a:p>
          <a:endParaRPr lang="en-US" sz="2000">
            <a:solidFill>
              <a:schemeClr val="tx1"/>
            </a:solidFill>
          </a:endParaRPr>
        </a:p>
      </dgm:t>
    </dgm:pt>
    <dgm:pt modelId="{E4E07AAE-9729-451A-B3B2-DC45E0AE73BD}">
      <dgm:prSet phldrT="[Text]" custT="1"/>
      <dgm:spPr/>
      <dgm:t>
        <a:bodyPr/>
        <a:lstStyle/>
        <a:p>
          <a:r>
            <a:rPr lang="en-US" sz="1600" dirty="0" smtClean="0">
              <a:solidFill>
                <a:schemeClr val="tx1"/>
              </a:solidFill>
            </a:rPr>
            <a:t>Food environment (retail food outlets, restaurants)</a:t>
          </a:r>
          <a:endParaRPr lang="en-US" sz="1600" dirty="0">
            <a:solidFill>
              <a:schemeClr val="tx1"/>
            </a:solidFill>
          </a:endParaRPr>
        </a:p>
      </dgm:t>
    </dgm:pt>
    <dgm:pt modelId="{505D70EC-1505-485D-BE1C-E7C841EF8795}" type="parTrans" cxnId="{16D9CC7C-3A5E-4CBD-9255-A3D5BB091ED3}">
      <dgm:prSet custT="1"/>
      <dgm:spPr/>
      <dgm:t>
        <a:bodyPr/>
        <a:lstStyle/>
        <a:p>
          <a:endParaRPr lang="en-US" sz="600">
            <a:solidFill>
              <a:schemeClr val="tx1"/>
            </a:solidFill>
          </a:endParaRPr>
        </a:p>
      </dgm:t>
    </dgm:pt>
    <dgm:pt modelId="{52D7F19C-DE08-4F56-80C3-6D278BAE7D6E}" type="sibTrans" cxnId="{16D9CC7C-3A5E-4CBD-9255-A3D5BB091ED3}">
      <dgm:prSet/>
      <dgm:spPr/>
      <dgm:t>
        <a:bodyPr/>
        <a:lstStyle/>
        <a:p>
          <a:endParaRPr lang="en-US" sz="2000">
            <a:solidFill>
              <a:schemeClr val="tx1"/>
            </a:solidFill>
          </a:endParaRPr>
        </a:p>
      </dgm:t>
    </dgm:pt>
    <dgm:pt modelId="{896C2943-A7CA-443C-A5DD-5B257DD432A7}">
      <dgm:prSet phldrT="[Text]" custT="1"/>
      <dgm:spPr/>
      <dgm:t>
        <a:bodyPr/>
        <a:lstStyle/>
        <a:p>
          <a:r>
            <a:rPr lang="en-US" sz="1600" dirty="0" smtClean="0">
              <a:solidFill>
                <a:schemeClr val="tx1"/>
              </a:solidFill>
            </a:rPr>
            <a:t>Street connectivity</a:t>
          </a:r>
          <a:endParaRPr lang="en-US" sz="1600" dirty="0">
            <a:solidFill>
              <a:schemeClr val="tx1"/>
            </a:solidFill>
          </a:endParaRPr>
        </a:p>
      </dgm:t>
    </dgm:pt>
    <dgm:pt modelId="{B0811A05-6367-4F48-A9CB-D2B8DB89FA66}" type="parTrans" cxnId="{2F459D5A-5B5C-4EC6-B963-017CB5949F33}">
      <dgm:prSet custT="1"/>
      <dgm:spPr/>
      <dgm:t>
        <a:bodyPr/>
        <a:lstStyle/>
        <a:p>
          <a:endParaRPr lang="en-US" sz="600">
            <a:solidFill>
              <a:schemeClr val="tx1"/>
            </a:solidFill>
          </a:endParaRPr>
        </a:p>
      </dgm:t>
    </dgm:pt>
    <dgm:pt modelId="{EE06F35F-F505-45FD-8F31-E565CE14D02B}" type="sibTrans" cxnId="{2F459D5A-5B5C-4EC6-B963-017CB5949F33}">
      <dgm:prSet/>
      <dgm:spPr/>
      <dgm:t>
        <a:bodyPr/>
        <a:lstStyle/>
        <a:p>
          <a:endParaRPr lang="en-US" sz="2000">
            <a:solidFill>
              <a:schemeClr val="tx1"/>
            </a:solidFill>
          </a:endParaRPr>
        </a:p>
      </dgm:t>
    </dgm:pt>
    <dgm:pt modelId="{B59BD431-AE21-48B2-8FD9-9AECA92A2B12}">
      <dgm:prSet phldrT="[Text]" custT="1"/>
      <dgm:spPr/>
      <dgm:t>
        <a:bodyPr/>
        <a:lstStyle/>
        <a:p>
          <a:r>
            <a:rPr lang="en-US" sz="1600" dirty="0" smtClean="0">
              <a:solidFill>
                <a:schemeClr val="tx1"/>
              </a:solidFill>
            </a:rPr>
            <a:t>Traffic density</a:t>
          </a:r>
          <a:endParaRPr lang="en-US" sz="1600" dirty="0">
            <a:solidFill>
              <a:schemeClr val="tx1"/>
            </a:solidFill>
          </a:endParaRPr>
        </a:p>
      </dgm:t>
    </dgm:pt>
    <dgm:pt modelId="{68D6FD2F-5B7B-45A1-AE3D-75ED9E45D633}" type="parTrans" cxnId="{71BE11BF-3080-4FEA-96D5-279065F62FFA}">
      <dgm:prSet custT="1"/>
      <dgm:spPr/>
      <dgm:t>
        <a:bodyPr/>
        <a:lstStyle/>
        <a:p>
          <a:endParaRPr lang="en-US" sz="600">
            <a:solidFill>
              <a:schemeClr val="tx1"/>
            </a:solidFill>
          </a:endParaRPr>
        </a:p>
      </dgm:t>
    </dgm:pt>
    <dgm:pt modelId="{D2C71132-966F-4951-B943-39779A53E529}" type="sibTrans" cxnId="{71BE11BF-3080-4FEA-96D5-279065F62FFA}">
      <dgm:prSet/>
      <dgm:spPr/>
      <dgm:t>
        <a:bodyPr/>
        <a:lstStyle/>
        <a:p>
          <a:endParaRPr lang="en-US" sz="2000">
            <a:solidFill>
              <a:schemeClr val="tx1"/>
            </a:solidFill>
          </a:endParaRPr>
        </a:p>
      </dgm:t>
    </dgm:pt>
    <dgm:pt modelId="{E7F0CD2E-C6BC-4593-83F4-4C7DDD6BF8A1}" type="pres">
      <dgm:prSet presAssocID="{9B6C00F5-3957-48F8-8A1D-DEAB0654E438}" presName="cycle" presStyleCnt="0">
        <dgm:presLayoutVars>
          <dgm:chMax val="1"/>
          <dgm:dir/>
          <dgm:animLvl val="ctr"/>
          <dgm:resizeHandles val="exact"/>
        </dgm:presLayoutVars>
      </dgm:prSet>
      <dgm:spPr/>
      <dgm:t>
        <a:bodyPr/>
        <a:lstStyle/>
        <a:p>
          <a:endParaRPr lang="en-US"/>
        </a:p>
      </dgm:t>
    </dgm:pt>
    <dgm:pt modelId="{2AA4D2D8-A0F2-4CC4-B9E4-72FD576067AE}" type="pres">
      <dgm:prSet presAssocID="{79F62F91-9CAB-4D77-91CD-4F859642E3E6}" presName="centerShape" presStyleLbl="node0" presStyleIdx="0" presStyleCnt="1" custScaleX="136200" custScaleY="94129"/>
      <dgm:spPr/>
      <dgm:t>
        <a:bodyPr/>
        <a:lstStyle/>
        <a:p>
          <a:endParaRPr lang="en-US"/>
        </a:p>
      </dgm:t>
    </dgm:pt>
    <dgm:pt modelId="{ADDAA4E7-6188-4F73-99AC-3363F7915627}" type="pres">
      <dgm:prSet presAssocID="{E9DE84CC-AAF1-4DDA-82C8-7306DD556158}" presName="Name9" presStyleLbl="parChTrans1D2" presStyleIdx="0" presStyleCnt="8"/>
      <dgm:spPr/>
      <dgm:t>
        <a:bodyPr/>
        <a:lstStyle/>
        <a:p>
          <a:endParaRPr lang="en-US"/>
        </a:p>
      </dgm:t>
    </dgm:pt>
    <dgm:pt modelId="{F0C16BF6-8E83-4AE0-8A99-55A2CD0E92D8}" type="pres">
      <dgm:prSet presAssocID="{E9DE84CC-AAF1-4DDA-82C8-7306DD556158}" presName="connTx" presStyleLbl="parChTrans1D2" presStyleIdx="0" presStyleCnt="8"/>
      <dgm:spPr/>
      <dgm:t>
        <a:bodyPr/>
        <a:lstStyle/>
        <a:p>
          <a:endParaRPr lang="en-US"/>
        </a:p>
      </dgm:t>
    </dgm:pt>
    <dgm:pt modelId="{4779CC12-7898-48F8-9F6A-5ABC2E4245D5}" type="pres">
      <dgm:prSet presAssocID="{089EFB7C-2977-49A0-9A50-DD793ECAA2BC}" presName="node" presStyleLbl="node1" presStyleIdx="0" presStyleCnt="8" custRadScaleRad="101057" custRadScaleInc="0">
        <dgm:presLayoutVars>
          <dgm:bulletEnabled val="1"/>
        </dgm:presLayoutVars>
      </dgm:prSet>
      <dgm:spPr/>
      <dgm:t>
        <a:bodyPr/>
        <a:lstStyle/>
        <a:p>
          <a:endParaRPr lang="en-US"/>
        </a:p>
      </dgm:t>
    </dgm:pt>
    <dgm:pt modelId="{8F2F96BC-975D-478F-9608-498B8A23507B}" type="pres">
      <dgm:prSet presAssocID="{2D0A6050-7F84-4D0E-BBA4-F37A08EADEFA}" presName="Name9" presStyleLbl="parChTrans1D2" presStyleIdx="1" presStyleCnt="8"/>
      <dgm:spPr/>
      <dgm:t>
        <a:bodyPr/>
        <a:lstStyle/>
        <a:p>
          <a:endParaRPr lang="en-US"/>
        </a:p>
      </dgm:t>
    </dgm:pt>
    <dgm:pt modelId="{B94D5794-3F4C-42CF-8544-8D3E64F8102B}" type="pres">
      <dgm:prSet presAssocID="{2D0A6050-7F84-4D0E-BBA4-F37A08EADEFA}" presName="connTx" presStyleLbl="parChTrans1D2" presStyleIdx="1" presStyleCnt="8"/>
      <dgm:spPr/>
      <dgm:t>
        <a:bodyPr/>
        <a:lstStyle/>
        <a:p>
          <a:endParaRPr lang="en-US"/>
        </a:p>
      </dgm:t>
    </dgm:pt>
    <dgm:pt modelId="{28E914C2-6EFF-4722-9D8D-2EE6747B580E}" type="pres">
      <dgm:prSet presAssocID="{F17135A1-80C8-498B-84BE-0089E182C597}" presName="node" presStyleLbl="node1" presStyleIdx="1" presStyleCnt="8" custScaleX="138260" custRadScaleRad="102108" custRadScaleInc="5203">
        <dgm:presLayoutVars>
          <dgm:bulletEnabled val="1"/>
        </dgm:presLayoutVars>
      </dgm:prSet>
      <dgm:spPr/>
      <dgm:t>
        <a:bodyPr/>
        <a:lstStyle/>
        <a:p>
          <a:endParaRPr lang="en-US"/>
        </a:p>
      </dgm:t>
    </dgm:pt>
    <dgm:pt modelId="{E4B36093-6AF6-4B16-AE31-966BD932FF23}" type="pres">
      <dgm:prSet presAssocID="{16442578-F7DC-428E-9BC2-C87DA3FE7032}" presName="Name9" presStyleLbl="parChTrans1D2" presStyleIdx="2" presStyleCnt="8"/>
      <dgm:spPr/>
      <dgm:t>
        <a:bodyPr/>
        <a:lstStyle/>
        <a:p>
          <a:endParaRPr lang="en-US"/>
        </a:p>
      </dgm:t>
    </dgm:pt>
    <dgm:pt modelId="{161288F4-573D-428A-8AEE-BD98B5F46D92}" type="pres">
      <dgm:prSet presAssocID="{16442578-F7DC-428E-9BC2-C87DA3FE7032}" presName="connTx" presStyleLbl="parChTrans1D2" presStyleIdx="2" presStyleCnt="8"/>
      <dgm:spPr/>
      <dgm:t>
        <a:bodyPr/>
        <a:lstStyle/>
        <a:p>
          <a:endParaRPr lang="en-US"/>
        </a:p>
      </dgm:t>
    </dgm:pt>
    <dgm:pt modelId="{CC136EE1-FFF2-40C5-8494-9314F3887F3E}" type="pres">
      <dgm:prSet presAssocID="{8A8FD16E-246A-4D43-8E59-A00B043A5CAB}" presName="node" presStyleLbl="node1" presStyleIdx="2" presStyleCnt="8" custRadScaleRad="102950">
        <dgm:presLayoutVars>
          <dgm:bulletEnabled val="1"/>
        </dgm:presLayoutVars>
      </dgm:prSet>
      <dgm:spPr/>
      <dgm:t>
        <a:bodyPr/>
        <a:lstStyle/>
        <a:p>
          <a:endParaRPr lang="en-US"/>
        </a:p>
      </dgm:t>
    </dgm:pt>
    <dgm:pt modelId="{3B06B36C-2BB4-469D-9FE2-A42B04D89CBA}" type="pres">
      <dgm:prSet presAssocID="{50DE5519-D737-4700-A70A-6A269662631D}" presName="Name9" presStyleLbl="parChTrans1D2" presStyleIdx="3" presStyleCnt="8"/>
      <dgm:spPr/>
      <dgm:t>
        <a:bodyPr/>
        <a:lstStyle/>
        <a:p>
          <a:endParaRPr lang="en-US"/>
        </a:p>
      </dgm:t>
    </dgm:pt>
    <dgm:pt modelId="{7B203D3B-82C6-4F36-8952-4BBEF600264F}" type="pres">
      <dgm:prSet presAssocID="{50DE5519-D737-4700-A70A-6A269662631D}" presName="connTx" presStyleLbl="parChTrans1D2" presStyleIdx="3" presStyleCnt="8"/>
      <dgm:spPr/>
      <dgm:t>
        <a:bodyPr/>
        <a:lstStyle/>
        <a:p>
          <a:endParaRPr lang="en-US"/>
        </a:p>
      </dgm:t>
    </dgm:pt>
    <dgm:pt modelId="{305F0FAF-7221-4C61-8E21-2A70EBE97337}" type="pres">
      <dgm:prSet presAssocID="{01398474-1E77-4DEB-A713-EEA2C0534642}" presName="node" presStyleLbl="node1" presStyleIdx="3" presStyleCnt="8">
        <dgm:presLayoutVars>
          <dgm:bulletEnabled val="1"/>
        </dgm:presLayoutVars>
      </dgm:prSet>
      <dgm:spPr/>
      <dgm:t>
        <a:bodyPr/>
        <a:lstStyle/>
        <a:p>
          <a:endParaRPr lang="en-US"/>
        </a:p>
      </dgm:t>
    </dgm:pt>
    <dgm:pt modelId="{6F08205B-CCA3-45C5-817B-6AFA64519C4C}" type="pres">
      <dgm:prSet presAssocID="{5C8C259B-7155-46C0-8073-EBAFFBB10028}" presName="Name9" presStyleLbl="parChTrans1D2" presStyleIdx="4" presStyleCnt="8"/>
      <dgm:spPr/>
      <dgm:t>
        <a:bodyPr/>
        <a:lstStyle/>
        <a:p>
          <a:endParaRPr lang="en-US"/>
        </a:p>
      </dgm:t>
    </dgm:pt>
    <dgm:pt modelId="{A5D530E4-28DE-4C1A-A5F2-E098F9262888}" type="pres">
      <dgm:prSet presAssocID="{5C8C259B-7155-46C0-8073-EBAFFBB10028}" presName="connTx" presStyleLbl="parChTrans1D2" presStyleIdx="4" presStyleCnt="8"/>
      <dgm:spPr/>
      <dgm:t>
        <a:bodyPr/>
        <a:lstStyle/>
        <a:p>
          <a:endParaRPr lang="en-US"/>
        </a:p>
      </dgm:t>
    </dgm:pt>
    <dgm:pt modelId="{5138AD02-B349-4288-9819-909CB3CBB9BB}" type="pres">
      <dgm:prSet presAssocID="{E18BF3FE-84A2-4C91-B44E-1EB9086C7C82}" presName="node" presStyleLbl="node1" presStyleIdx="4" presStyleCnt="8">
        <dgm:presLayoutVars>
          <dgm:bulletEnabled val="1"/>
        </dgm:presLayoutVars>
      </dgm:prSet>
      <dgm:spPr/>
      <dgm:t>
        <a:bodyPr/>
        <a:lstStyle/>
        <a:p>
          <a:endParaRPr lang="en-US"/>
        </a:p>
      </dgm:t>
    </dgm:pt>
    <dgm:pt modelId="{524BFACD-8E82-4D5C-B825-F4F53BCC92CF}" type="pres">
      <dgm:prSet presAssocID="{505D70EC-1505-485D-BE1C-E7C841EF8795}" presName="Name9" presStyleLbl="parChTrans1D2" presStyleIdx="5" presStyleCnt="8"/>
      <dgm:spPr/>
      <dgm:t>
        <a:bodyPr/>
        <a:lstStyle/>
        <a:p>
          <a:endParaRPr lang="en-US"/>
        </a:p>
      </dgm:t>
    </dgm:pt>
    <dgm:pt modelId="{318C8978-5CB8-41A4-B872-FDD44F4CAB90}" type="pres">
      <dgm:prSet presAssocID="{505D70EC-1505-485D-BE1C-E7C841EF8795}" presName="connTx" presStyleLbl="parChTrans1D2" presStyleIdx="5" presStyleCnt="8"/>
      <dgm:spPr/>
      <dgm:t>
        <a:bodyPr/>
        <a:lstStyle/>
        <a:p>
          <a:endParaRPr lang="en-US"/>
        </a:p>
      </dgm:t>
    </dgm:pt>
    <dgm:pt modelId="{89942F19-7671-4685-9754-2B0AC370C696}" type="pres">
      <dgm:prSet presAssocID="{E4E07AAE-9729-451A-B3B2-DC45E0AE73BD}" presName="node" presStyleLbl="node1" presStyleIdx="5" presStyleCnt="8">
        <dgm:presLayoutVars>
          <dgm:bulletEnabled val="1"/>
        </dgm:presLayoutVars>
      </dgm:prSet>
      <dgm:spPr/>
      <dgm:t>
        <a:bodyPr/>
        <a:lstStyle/>
        <a:p>
          <a:endParaRPr lang="en-US"/>
        </a:p>
      </dgm:t>
    </dgm:pt>
    <dgm:pt modelId="{A6E26EF3-3362-4C61-AAEB-79FD739FAC11}" type="pres">
      <dgm:prSet presAssocID="{B0811A05-6367-4F48-A9CB-D2B8DB89FA66}" presName="Name9" presStyleLbl="parChTrans1D2" presStyleIdx="6" presStyleCnt="8"/>
      <dgm:spPr/>
      <dgm:t>
        <a:bodyPr/>
        <a:lstStyle/>
        <a:p>
          <a:endParaRPr lang="en-US"/>
        </a:p>
      </dgm:t>
    </dgm:pt>
    <dgm:pt modelId="{5E786A5C-A634-47BE-B5FC-52BFD063509E}" type="pres">
      <dgm:prSet presAssocID="{B0811A05-6367-4F48-A9CB-D2B8DB89FA66}" presName="connTx" presStyleLbl="parChTrans1D2" presStyleIdx="6" presStyleCnt="8"/>
      <dgm:spPr/>
      <dgm:t>
        <a:bodyPr/>
        <a:lstStyle/>
        <a:p>
          <a:endParaRPr lang="en-US"/>
        </a:p>
      </dgm:t>
    </dgm:pt>
    <dgm:pt modelId="{425E1DF5-68B7-430C-8AD7-CBFC9B839B85}" type="pres">
      <dgm:prSet presAssocID="{896C2943-A7CA-443C-A5DD-5B257DD432A7}" presName="node" presStyleLbl="node1" presStyleIdx="6" presStyleCnt="8" custRadScaleRad="97050">
        <dgm:presLayoutVars>
          <dgm:bulletEnabled val="1"/>
        </dgm:presLayoutVars>
      </dgm:prSet>
      <dgm:spPr/>
      <dgm:t>
        <a:bodyPr/>
        <a:lstStyle/>
        <a:p>
          <a:endParaRPr lang="en-US"/>
        </a:p>
      </dgm:t>
    </dgm:pt>
    <dgm:pt modelId="{C5915573-AA07-405A-97F5-4B3E4CDD6E3C}" type="pres">
      <dgm:prSet presAssocID="{68D6FD2F-5B7B-45A1-AE3D-75ED9E45D633}" presName="Name9" presStyleLbl="parChTrans1D2" presStyleIdx="7" presStyleCnt="8"/>
      <dgm:spPr/>
      <dgm:t>
        <a:bodyPr/>
        <a:lstStyle/>
        <a:p>
          <a:endParaRPr lang="en-US"/>
        </a:p>
      </dgm:t>
    </dgm:pt>
    <dgm:pt modelId="{391BEA78-81DE-44A3-B3A0-A6EF1608B68D}" type="pres">
      <dgm:prSet presAssocID="{68D6FD2F-5B7B-45A1-AE3D-75ED9E45D633}" presName="connTx" presStyleLbl="parChTrans1D2" presStyleIdx="7" presStyleCnt="8"/>
      <dgm:spPr/>
      <dgm:t>
        <a:bodyPr/>
        <a:lstStyle/>
        <a:p>
          <a:endParaRPr lang="en-US"/>
        </a:p>
      </dgm:t>
    </dgm:pt>
    <dgm:pt modelId="{C000E217-1844-459D-BE75-5094B79310BF}" type="pres">
      <dgm:prSet presAssocID="{B59BD431-AE21-48B2-8FD9-9AECA92A2B12}" presName="node" presStyleLbl="node1" presStyleIdx="7" presStyleCnt="8" custRadScaleRad="97936" custRadScaleInc="5425">
        <dgm:presLayoutVars>
          <dgm:bulletEnabled val="1"/>
        </dgm:presLayoutVars>
      </dgm:prSet>
      <dgm:spPr/>
      <dgm:t>
        <a:bodyPr/>
        <a:lstStyle/>
        <a:p>
          <a:endParaRPr lang="en-US"/>
        </a:p>
      </dgm:t>
    </dgm:pt>
  </dgm:ptLst>
  <dgm:cxnLst>
    <dgm:cxn modelId="{2EA2A033-4C1D-4EDE-8B3A-5319AAF19362}" type="presOf" srcId="{E4E07AAE-9729-451A-B3B2-DC45E0AE73BD}" destId="{89942F19-7671-4685-9754-2B0AC370C696}" srcOrd="0" destOrd="0" presId="urn:microsoft.com/office/officeart/2005/8/layout/radial1"/>
    <dgm:cxn modelId="{62005B3F-8B18-4507-B945-8B5144C4CA85}" type="presOf" srcId="{50DE5519-D737-4700-A70A-6A269662631D}" destId="{3B06B36C-2BB4-469D-9FE2-A42B04D89CBA}" srcOrd="0" destOrd="0" presId="urn:microsoft.com/office/officeart/2005/8/layout/radial1"/>
    <dgm:cxn modelId="{F9353488-ED5E-4A72-9CE6-5BCEBC27DBCF}" type="presOf" srcId="{01398474-1E77-4DEB-A713-EEA2C0534642}" destId="{305F0FAF-7221-4C61-8E21-2A70EBE97337}" srcOrd="0" destOrd="0" presId="urn:microsoft.com/office/officeart/2005/8/layout/radial1"/>
    <dgm:cxn modelId="{C1680DDE-31FF-471B-92FE-4B1DC2B7D832}" type="presOf" srcId="{E18BF3FE-84A2-4C91-B44E-1EB9086C7C82}" destId="{5138AD02-B349-4288-9819-909CB3CBB9BB}" srcOrd="0" destOrd="0" presId="urn:microsoft.com/office/officeart/2005/8/layout/radial1"/>
    <dgm:cxn modelId="{301B7613-7485-4A96-9787-0B880FF1E4F6}" type="presOf" srcId="{50DE5519-D737-4700-A70A-6A269662631D}" destId="{7B203D3B-82C6-4F36-8952-4BBEF600264F}" srcOrd="1" destOrd="0" presId="urn:microsoft.com/office/officeart/2005/8/layout/radial1"/>
    <dgm:cxn modelId="{8F556B8A-1733-4276-92BA-4135DD541B5C}" type="presOf" srcId="{505D70EC-1505-485D-BE1C-E7C841EF8795}" destId="{318C8978-5CB8-41A4-B872-FDD44F4CAB90}" srcOrd="1" destOrd="0" presId="urn:microsoft.com/office/officeart/2005/8/layout/radial1"/>
    <dgm:cxn modelId="{85F24E4A-5012-42E1-92EB-04445FA2CEAB}" type="presOf" srcId="{2D0A6050-7F84-4D0E-BBA4-F37A08EADEFA}" destId="{8F2F96BC-975D-478F-9608-498B8A23507B}" srcOrd="0" destOrd="0" presId="urn:microsoft.com/office/officeart/2005/8/layout/radial1"/>
    <dgm:cxn modelId="{4C4342A1-FC0A-4D74-8567-3152A8D66D84}" type="presOf" srcId="{16442578-F7DC-428E-9BC2-C87DA3FE7032}" destId="{161288F4-573D-428A-8AEE-BD98B5F46D92}" srcOrd="1" destOrd="0" presId="urn:microsoft.com/office/officeart/2005/8/layout/radial1"/>
    <dgm:cxn modelId="{2B9D17B3-EF0D-44C7-9425-F582DB34D9A1}" type="presOf" srcId="{9B6C00F5-3957-48F8-8A1D-DEAB0654E438}" destId="{E7F0CD2E-C6BC-4593-83F4-4C7DDD6BF8A1}" srcOrd="0" destOrd="0" presId="urn:microsoft.com/office/officeart/2005/8/layout/radial1"/>
    <dgm:cxn modelId="{17955C66-9EE7-46F3-B4BC-38A787639626}" type="presOf" srcId="{5C8C259B-7155-46C0-8073-EBAFFBB10028}" destId="{6F08205B-CCA3-45C5-817B-6AFA64519C4C}" srcOrd="0" destOrd="0" presId="urn:microsoft.com/office/officeart/2005/8/layout/radial1"/>
    <dgm:cxn modelId="{7B269FCE-4867-44B3-B411-DD00CFE9DC1F}" srcId="{9B6C00F5-3957-48F8-8A1D-DEAB0654E438}" destId="{79F62F91-9CAB-4D77-91CD-4F859642E3E6}" srcOrd="0" destOrd="0" parTransId="{907687E4-1944-42AD-A32A-7E01BF46AC15}" sibTransId="{0D810328-F119-4019-97EB-08603977B6E2}"/>
    <dgm:cxn modelId="{E40F5BEB-EE47-4841-AD88-2A9B0DAF4545}" type="presOf" srcId="{B0811A05-6367-4F48-A9CB-D2B8DB89FA66}" destId="{5E786A5C-A634-47BE-B5FC-52BFD063509E}" srcOrd="1" destOrd="0" presId="urn:microsoft.com/office/officeart/2005/8/layout/radial1"/>
    <dgm:cxn modelId="{71BE11BF-3080-4FEA-96D5-279065F62FFA}" srcId="{79F62F91-9CAB-4D77-91CD-4F859642E3E6}" destId="{B59BD431-AE21-48B2-8FD9-9AECA92A2B12}" srcOrd="7" destOrd="0" parTransId="{68D6FD2F-5B7B-45A1-AE3D-75ED9E45D633}" sibTransId="{D2C71132-966F-4951-B943-39779A53E529}"/>
    <dgm:cxn modelId="{4B929221-9201-4F02-A0BB-6BC138F6F10A}" type="presOf" srcId="{F17135A1-80C8-498B-84BE-0089E182C597}" destId="{28E914C2-6EFF-4722-9D8D-2EE6747B580E}" srcOrd="0" destOrd="0" presId="urn:microsoft.com/office/officeart/2005/8/layout/radial1"/>
    <dgm:cxn modelId="{7E78F663-C32A-414E-B4BB-D3F677208CDF}" type="presOf" srcId="{E9DE84CC-AAF1-4DDA-82C8-7306DD556158}" destId="{F0C16BF6-8E83-4AE0-8A99-55A2CD0E92D8}" srcOrd="1" destOrd="0" presId="urn:microsoft.com/office/officeart/2005/8/layout/radial1"/>
    <dgm:cxn modelId="{2D4B5D0C-5A99-4F6C-B05F-C9ACCA53AB2F}" type="presOf" srcId="{8A8FD16E-246A-4D43-8E59-A00B043A5CAB}" destId="{CC136EE1-FFF2-40C5-8494-9314F3887F3E}" srcOrd="0" destOrd="0" presId="urn:microsoft.com/office/officeart/2005/8/layout/radial1"/>
    <dgm:cxn modelId="{16D9CC7C-3A5E-4CBD-9255-A3D5BB091ED3}" srcId="{79F62F91-9CAB-4D77-91CD-4F859642E3E6}" destId="{E4E07AAE-9729-451A-B3B2-DC45E0AE73BD}" srcOrd="5" destOrd="0" parTransId="{505D70EC-1505-485D-BE1C-E7C841EF8795}" sibTransId="{52D7F19C-DE08-4F56-80C3-6D278BAE7D6E}"/>
    <dgm:cxn modelId="{FC318594-4472-4A20-9898-10FCAFEE0737}" type="presOf" srcId="{E9DE84CC-AAF1-4DDA-82C8-7306DD556158}" destId="{ADDAA4E7-6188-4F73-99AC-3363F7915627}" srcOrd="0" destOrd="0" presId="urn:microsoft.com/office/officeart/2005/8/layout/radial1"/>
    <dgm:cxn modelId="{53C9E837-41B2-4438-B9EC-36B974AC13DB}" srcId="{79F62F91-9CAB-4D77-91CD-4F859642E3E6}" destId="{089EFB7C-2977-49A0-9A50-DD793ECAA2BC}" srcOrd="0" destOrd="0" parTransId="{E9DE84CC-AAF1-4DDA-82C8-7306DD556158}" sibTransId="{47FA6385-19F0-42EC-822B-835E8E4C38B4}"/>
    <dgm:cxn modelId="{72373975-5820-48DC-90BA-D2EED7F25012}" srcId="{79F62F91-9CAB-4D77-91CD-4F859642E3E6}" destId="{8A8FD16E-246A-4D43-8E59-A00B043A5CAB}" srcOrd="2" destOrd="0" parTransId="{16442578-F7DC-428E-9BC2-C87DA3FE7032}" sibTransId="{ACC9E70E-BE5B-47FE-B8D8-673945CFD47E}"/>
    <dgm:cxn modelId="{2F459D5A-5B5C-4EC6-B963-017CB5949F33}" srcId="{79F62F91-9CAB-4D77-91CD-4F859642E3E6}" destId="{896C2943-A7CA-443C-A5DD-5B257DD432A7}" srcOrd="6" destOrd="0" parTransId="{B0811A05-6367-4F48-A9CB-D2B8DB89FA66}" sibTransId="{EE06F35F-F505-45FD-8F31-E565CE14D02B}"/>
    <dgm:cxn modelId="{B4DA7C5E-C3AF-479F-81E0-8B13268305E9}" type="presOf" srcId="{505D70EC-1505-485D-BE1C-E7C841EF8795}" destId="{524BFACD-8E82-4D5C-B825-F4F53BCC92CF}" srcOrd="0" destOrd="0" presId="urn:microsoft.com/office/officeart/2005/8/layout/radial1"/>
    <dgm:cxn modelId="{53518E69-293B-4C54-9FFC-0CACE2F5764D}" type="presOf" srcId="{089EFB7C-2977-49A0-9A50-DD793ECAA2BC}" destId="{4779CC12-7898-48F8-9F6A-5ABC2E4245D5}" srcOrd="0" destOrd="0" presId="urn:microsoft.com/office/officeart/2005/8/layout/radial1"/>
    <dgm:cxn modelId="{B3EE21AE-E4DF-4BC9-A823-DB1031EAFD1A}" srcId="{79F62F91-9CAB-4D77-91CD-4F859642E3E6}" destId="{01398474-1E77-4DEB-A713-EEA2C0534642}" srcOrd="3" destOrd="0" parTransId="{50DE5519-D737-4700-A70A-6A269662631D}" sibTransId="{9D06C90E-8C93-4DEE-AFF1-7C3C5DD46936}"/>
    <dgm:cxn modelId="{D8805066-F51E-45D1-BE1D-E1E5C6E02920}" type="presOf" srcId="{5C8C259B-7155-46C0-8073-EBAFFBB10028}" destId="{A5D530E4-28DE-4C1A-A5F2-E098F9262888}" srcOrd="1" destOrd="0" presId="urn:microsoft.com/office/officeart/2005/8/layout/radial1"/>
    <dgm:cxn modelId="{9D2ED40E-DC35-4BA8-93FB-5C22D4BF7003}" srcId="{79F62F91-9CAB-4D77-91CD-4F859642E3E6}" destId="{E18BF3FE-84A2-4C91-B44E-1EB9086C7C82}" srcOrd="4" destOrd="0" parTransId="{5C8C259B-7155-46C0-8073-EBAFFBB10028}" sibTransId="{F970A7AE-F954-42F9-98C3-BABE87B28911}"/>
    <dgm:cxn modelId="{7F425E5F-CF1F-47C7-939A-12D7D81DF593}" type="presOf" srcId="{79F62F91-9CAB-4D77-91CD-4F859642E3E6}" destId="{2AA4D2D8-A0F2-4CC4-B9E4-72FD576067AE}" srcOrd="0" destOrd="0" presId="urn:microsoft.com/office/officeart/2005/8/layout/radial1"/>
    <dgm:cxn modelId="{37F03195-3A61-405A-9F07-644780893092}" srcId="{79F62F91-9CAB-4D77-91CD-4F859642E3E6}" destId="{F17135A1-80C8-498B-84BE-0089E182C597}" srcOrd="1" destOrd="0" parTransId="{2D0A6050-7F84-4D0E-BBA4-F37A08EADEFA}" sibTransId="{9F838726-82D6-4F0B-91A0-C27DAEE9948A}"/>
    <dgm:cxn modelId="{3FDB98DB-C8E6-440E-9ECF-B8781556D62F}" type="presOf" srcId="{2D0A6050-7F84-4D0E-BBA4-F37A08EADEFA}" destId="{B94D5794-3F4C-42CF-8544-8D3E64F8102B}" srcOrd="1" destOrd="0" presId="urn:microsoft.com/office/officeart/2005/8/layout/radial1"/>
    <dgm:cxn modelId="{1BDB9AEA-2281-44C6-85D4-18D7283B5EFE}" type="presOf" srcId="{68D6FD2F-5B7B-45A1-AE3D-75ED9E45D633}" destId="{391BEA78-81DE-44A3-B3A0-A6EF1608B68D}" srcOrd="1" destOrd="0" presId="urn:microsoft.com/office/officeart/2005/8/layout/radial1"/>
    <dgm:cxn modelId="{8D718945-15D1-4CD2-9F18-31FDED228440}" type="presOf" srcId="{16442578-F7DC-428E-9BC2-C87DA3FE7032}" destId="{E4B36093-6AF6-4B16-AE31-966BD932FF23}" srcOrd="0" destOrd="0" presId="urn:microsoft.com/office/officeart/2005/8/layout/radial1"/>
    <dgm:cxn modelId="{296BE97F-095D-451E-B46D-749E0ABB1594}" type="presOf" srcId="{B0811A05-6367-4F48-A9CB-D2B8DB89FA66}" destId="{A6E26EF3-3362-4C61-AAEB-79FD739FAC11}" srcOrd="0" destOrd="0" presId="urn:microsoft.com/office/officeart/2005/8/layout/radial1"/>
    <dgm:cxn modelId="{24BA2AE5-CF02-47B9-9708-ECE33D8CCB3C}" type="presOf" srcId="{68D6FD2F-5B7B-45A1-AE3D-75ED9E45D633}" destId="{C5915573-AA07-405A-97F5-4B3E4CDD6E3C}" srcOrd="0" destOrd="0" presId="urn:microsoft.com/office/officeart/2005/8/layout/radial1"/>
    <dgm:cxn modelId="{A2CDBE3E-4DCA-4003-83C1-C59969791CDC}" type="presOf" srcId="{B59BD431-AE21-48B2-8FD9-9AECA92A2B12}" destId="{C000E217-1844-459D-BE75-5094B79310BF}" srcOrd="0" destOrd="0" presId="urn:microsoft.com/office/officeart/2005/8/layout/radial1"/>
    <dgm:cxn modelId="{83549247-A907-44EE-98FD-863E388C6803}" type="presOf" srcId="{896C2943-A7CA-443C-A5DD-5B257DD432A7}" destId="{425E1DF5-68B7-430C-8AD7-CBFC9B839B85}" srcOrd="0" destOrd="0" presId="urn:microsoft.com/office/officeart/2005/8/layout/radial1"/>
    <dgm:cxn modelId="{BED69403-5FAE-43DB-A136-091337106A54}" type="presParOf" srcId="{E7F0CD2E-C6BC-4593-83F4-4C7DDD6BF8A1}" destId="{2AA4D2D8-A0F2-4CC4-B9E4-72FD576067AE}" srcOrd="0" destOrd="0" presId="urn:microsoft.com/office/officeart/2005/8/layout/radial1"/>
    <dgm:cxn modelId="{8DB5C346-0E70-472C-980A-ABDF54EB0AEC}" type="presParOf" srcId="{E7F0CD2E-C6BC-4593-83F4-4C7DDD6BF8A1}" destId="{ADDAA4E7-6188-4F73-99AC-3363F7915627}" srcOrd="1" destOrd="0" presId="urn:microsoft.com/office/officeart/2005/8/layout/radial1"/>
    <dgm:cxn modelId="{F3C78A50-81F7-48F8-920A-DB871067576E}" type="presParOf" srcId="{ADDAA4E7-6188-4F73-99AC-3363F7915627}" destId="{F0C16BF6-8E83-4AE0-8A99-55A2CD0E92D8}" srcOrd="0" destOrd="0" presId="urn:microsoft.com/office/officeart/2005/8/layout/radial1"/>
    <dgm:cxn modelId="{AA02E6DA-8978-4040-B503-BDBA98A878AA}" type="presParOf" srcId="{E7F0CD2E-C6BC-4593-83F4-4C7DDD6BF8A1}" destId="{4779CC12-7898-48F8-9F6A-5ABC2E4245D5}" srcOrd="2" destOrd="0" presId="urn:microsoft.com/office/officeart/2005/8/layout/radial1"/>
    <dgm:cxn modelId="{08C6F985-AB15-4722-9859-AD859C8320CB}" type="presParOf" srcId="{E7F0CD2E-C6BC-4593-83F4-4C7DDD6BF8A1}" destId="{8F2F96BC-975D-478F-9608-498B8A23507B}" srcOrd="3" destOrd="0" presId="urn:microsoft.com/office/officeart/2005/8/layout/radial1"/>
    <dgm:cxn modelId="{9B579973-4EE4-432B-B5FC-58F395613C31}" type="presParOf" srcId="{8F2F96BC-975D-478F-9608-498B8A23507B}" destId="{B94D5794-3F4C-42CF-8544-8D3E64F8102B}" srcOrd="0" destOrd="0" presId="urn:microsoft.com/office/officeart/2005/8/layout/radial1"/>
    <dgm:cxn modelId="{026493CB-6DB4-42A0-9951-C77B9F550A7C}" type="presParOf" srcId="{E7F0CD2E-C6BC-4593-83F4-4C7DDD6BF8A1}" destId="{28E914C2-6EFF-4722-9D8D-2EE6747B580E}" srcOrd="4" destOrd="0" presId="urn:microsoft.com/office/officeart/2005/8/layout/radial1"/>
    <dgm:cxn modelId="{8533C0D2-A5DC-45F8-8FF6-A76CBCE967FF}" type="presParOf" srcId="{E7F0CD2E-C6BC-4593-83F4-4C7DDD6BF8A1}" destId="{E4B36093-6AF6-4B16-AE31-966BD932FF23}" srcOrd="5" destOrd="0" presId="urn:microsoft.com/office/officeart/2005/8/layout/radial1"/>
    <dgm:cxn modelId="{2D08969B-D0C9-4605-AB1C-29D4D8D57EC5}" type="presParOf" srcId="{E4B36093-6AF6-4B16-AE31-966BD932FF23}" destId="{161288F4-573D-428A-8AEE-BD98B5F46D92}" srcOrd="0" destOrd="0" presId="urn:microsoft.com/office/officeart/2005/8/layout/radial1"/>
    <dgm:cxn modelId="{ADF79181-688A-4700-9676-87480E690306}" type="presParOf" srcId="{E7F0CD2E-C6BC-4593-83F4-4C7DDD6BF8A1}" destId="{CC136EE1-FFF2-40C5-8494-9314F3887F3E}" srcOrd="6" destOrd="0" presId="urn:microsoft.com/office/officeart/2005/8/layout/radial1"/>
    <dgm:cxn modelId="{66117F92-41DB-4235-B6FD-C581AC930C1F}" type="presParOf" srcId="{E7F0CD2E-C6BC-4593-83F4-4C7DDD6BF8A1}" destId="{3B06B36C-2BB4-469D-9FE2-A42B04D89CBA}" srcOrd="7" destOrd="0" presId="urn:microsoft.com/office/officeart/2005/8/layout/radial1"/>
    <dgm:cxn modelId="{640099D4-C1D0-4997-A611-A081343DEE6D}" type="presParOf" srcId="{3B06B36C-2BB4-469D-9FE2-A42B04D89CBA}" destId="{7B203D3B-82C6-4F36-8952-4BBEF600264F}" srcOrd="0" destOrd="0" presId="urn:microsoft.com/office/officeart/2005/8/layout/radial1"/>
    <dgm:cxn modelId="{572E315A-1102-4121-AE52-6CC9E888A9D5}" type="presParOf" srcId="{E7F0CD2E-C6BC-4593-83F4-4C7DDD6BF8A1}" destId="{305F0FAF-7221-4C61-8E21-2A70EBE97337}" srcOrd="8" destOrd="0" presId="urn:microsoft.com/office/officeart/2005/8/layout/radial1"/>
    <dgm:cxn modelId="{3F1B1408-A059-46EF-BD41-B4BED7FC7FDD}" type="presParOf" srcId="{E7F0CD2E-C6BC-4593-83F4-4C7DDD6BF8A1}" destId="{6F08205B-CCA3-45C5-817B-6AFA64519C4C}" srcOrd="9" destOrd="0" presId="urn:microsoft.com/office/officeart/2005/8/layout/radial1"/>
    <dgm:cxn modelId="{4936DFEF-0BB1-42E1-9DAA-35B6D9970490}" type="presParOf" srcId="{6F08205B-CCA3-45C5-817B-6AFA64519C4C}" destId="{A5D530E4-28DE-4C1A-A5F2-E098F9262888}" srcOrd="0" destOrd="0" presId="urn:microsoft.com/office/officeart/2005/8/layout/radial1"/>
    <dgm:cxn modelId="{BC499F3F-FF02-4124-B5A6-31D67F745771}" type="presParOf" srcId="{E7F0CD2E-C6BC-4593-83F4-4C7DDD6BF8A1}" destId="{5138AD02-B349-4288-9819-909CB3CBB9BB}" srcOrd="10" destOrd="0" presId="urn:microsoft.com/office/officeart/2005/8/layout/radial1"/>
    <dgm:cxn modelId="{1FC767D2-EB0C-4CC6-B2A2-41AB784340A4}" type="presParOf" srcId="{E7F0CD2E-C6BC-4593-83F4-4C7DDD6BF8A1}" destId="{524BFACD-8E82-4D5C-B825-F4F53BCC92CF}" srcOrd="11" destOrd="0" presId="urn:microsoft.com/office/officeart/2005/8/layout/radial1"/>
    <dgm:cxn modelId="{DB850DCA-44E5-4649-B7E5-A8AF7A058D76}" type="presParOf" srcId="{524BFACD-8E82-4D5C-B825-F4F53BCC92CF}" destId="{318C8978-5CB8-41A4-B872-FDD44F4CAB90}" srcOrd="0" destOrd="0" presId="urn:microsoft.com/office/officeart/2005/8/layout/radial1"/>
    <dgm:cxn modelId="{CC166C29-9148-4ED5-A29B-C86C52C98DE7}" type="presParOf" srcId="{E7F0CD2E-C6BC-4593-83F4-4C7DDD6BF8A1}" destId="{89942F19-7671-4685-9754-2B0AC370C696}" srcOrd="12" destOrd="0" presId="urn:microsoft.com/office/officeart/2005/8/layout/radial1"/>
    <dgm:cxn modelId="{640B020C-E629-4F57-8D47-71CA39163119}" type="presParOf" srcId="{E7F0CD2E-C6BC-4593-83F4-4C7DDD6BF8A1}" destId="{A6E26EF3-3362-4C61-AAEB-79FD739FAC11}" srcOrd="13" destOrd="0" presId="urn:microsoft.com/office/officeart/2005/8/layout/radial1"/>
    <dgm:cxn modelId="{972EBEEB-B7E0-4A57-B9B7-2DEB900F93DF}" type="presParOf" srcId="{A6E26EF3-3362-4C61-AAEB-79FD739FAC11}" destId="{5E786A5C-A634-47BE-B5FC-52BFD063509E}" srcOrd="0" destOrd="0" presId="urn:microsoft.com/office/officeart/2005/8/layout/radial1"/>
    <dgm:cxn modelId="{185F1EC1-523A-4DE6-9507-0438A29C8548}" type="presParOf" srcId="{E7F0CD2E-C6BC-4593-83F4-4C7DDD6BF8A1}" destId="{425E1DF5-68B7-430C-8AD7-CBFC9B839B85}" srcOrd="14" destOrd="0" presId="urn:microsoft.com/office/officeart/2005/8/layout/radial1"/>
    <dgm:cxn modelId="{214BA2D2-861C-4E0F-ACC0-BF9D51013B81}" type="presParOf" srcId="{E7F0CD2E-C6BC-4593-83F4-4C7DDD6BF8A1}" destId="{C5915573-AA07-405A-97F5-4B3E4CDD6E3C}" srcOrd="15" destOrd="0" presId="urn:microsoft.com/office/officeart/2005/8/layout/radial1"/>
    <dgm:cxn modelId="{3DEA72D8-20EA-442C-A4B7-83C6B2010C89}" type="presParOf" srcId="{C5915573-AA07-405A-97F5-4B3E4CDD6E3C}" destId="{391BEA78-81DE-44A3-B3A0-A6EF1608B68D}" srcOrd="0" destOrd="0" presId="urn:microsoft.com/office/officeart/2005/8/layout/radial1"/>
    <dgm:cxn modelId="{D984292F-43BF-4F09-B87B-F9780EA95428}" type="presParOf" srcId="{E7F0CD2E-C6BC-4593-83F4-4C7DDD6BF8A1}" destId="{C000E217-1844-459D-BE75-5094B79310B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2" tIns="46586" rIns="93172" bIns="46586"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C36B0E42-7A1C-448B-B0EC-ABC05927D936}" type="datetimeFigureOut">
              <a:rPr lang="en-US" smtClean="0"/>
              <a:pPr/>
              <a:t>1/15/2019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EF8CE332-6E9C-4D11-9F5B-65AA288B18B8}" type="slidenum">
              <a:rPr lang="en-US" smtClean="0"/>
              <a:pPr/>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rban.org/UploadedPDF/412802-Less-Than-Equal-Racial-Disparities-in-Wealth-Accumulation.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People can switch from 1 unit to 2 unit – by 3</a:t>
            </a:r>
            <a:r>
              <a:rPr lang="en-US" baseline="30000" dirty="0" smtClean="0"/>
              <a:t>rd</a:t>
            </a:r>
            <a:r>
              <a:rPr lang="en-US" dirty="0" smtClean="0"/>
              <a:t> week of course</a:t>
            </a:r>
          </a:p>
          <a:p>
            <a:endParaRPr lang="en-US" dirty="0" smtClean="0"/>
          </a:p>
          <a:p>
            <a:endParaRPr lang="en-US" dirty="0" smtClean="0"/>
          </a:p>
          <a:p>
            <a:endParaRPr lang="en-US" dirty="0" smtClean="0"/>
          </a:p>
          <a:p>
            <a:r>
              <a:rPr lang="en-US" dirty="0" smtClean="0"/>
              <a:t>What are we struggling with in the field? Challenges that we</a:t>
            </a:r>
            <a:r>
              <a:rPr lang="en-US" baseline="0" dirty="0" smtClean="0"/>
              <a:t> don’t know a lot of things are causal</a:t>
            </a:r>
            <a:endParaRPr lang="en-US" dirty="0" smtClean="0"/>
          </a:p>
          <a:p>
            <a:endParaRPr lang="en-US" dirty="0" smtClean="0"/>
          </a:p>
          <a:p>
            <a:r>
              <a:rPr lang="en-US" dirty="0" smtClean="0"/>
              <a:t>Job strain</a:t>
            </a:r>
            <a:r>
              <a:rPr lang="en-US" baseline="0" dirty="0" smtClean="0"/>
              <a:t> is controversial – mixed whether it’s causal or not – quasi experimental – plant changes and how they organize the plant</a:t>
            </a:r>
          </a:p>
          <a:p>
            <a:endParaRPr lang="en-US" baseline="0" dirty="0" smtClean="0"/>
          </a:p>
          <a:p>
            <a:r>
              <a:rPr lang="en-US" baseline="0" dirty="0" smtClean="0"/>
              <a:t>This is where the science is</a:t>
            </a:r>
          </a:p>
          <a:p>
            <a:endParaRPr lang="en-US" baseline="0" dirty="0" smtClean="0"/>
          </a:p>
          <a:p>
            <a:r>
              <a:rPr lang="en-US" dirty="0" smtClean="0"/>
              <a:t>These are the challenges and we take them seriously.</a:t>
            </a:r>
          </a:p>
          <a:p>
            <a:endParaRPr lang="en-US" dirty="0" smtClean="0"/>
          </a:p>
          <a:p>
            <a:r>
              <a:rPr lang="en-US" dirty="0" smtClean="0"/>
              <a:t>How do we move from associational studies to</a:t>
            </a:r>
            <a:r>
              <a:rPr lang="en-US" baseline="0" dirty="0" smtClean="0"/>
              <a:t> causal studies</a:t>
            </a:r>
          </a:p>
          <a:p>
            <a:endParaRPr lang="en-US" baseline="0" dirty="0" smtClean="0"/>
          </a:p>
          <a:p>
            <a:r>
              <a:rPr lang="en-US" baseline="0" dirty="0" smtClean="0"/>
              <a:t>We are at different places with research on these different factors. We are regularly challenged when we can’t do RCT’s with these.</a:t>
            </a:r>
          </a:p>
          <a:p>
            <a:endParaRPr lang="en-US" baseline="0" dirty="0" smtClean="0"/>
          </a:p>
          <a:p>
            <a:r>
              <a:rPr lang="en-US" baseline="0" dirty="0" smtClean="0"/>
              <a:t>MPO example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a:t>
            </a:fld>
            <a:endParaRPr lang="en-US"/>
          </a:p>
        </p:txBody>
      </p:sp>
    </p:spTree>
    <p:extLst>
      <p:ext uri="{BB962C8B-B14F-4D97-AF65-F5344CB8AC3E}">
        <p14:creationId xmlns:p14="http://schemas.microsoft.com/office/powerpoint/2010/main" val="341776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research</a:t>
            </a:r>
            <a:r>
              <a:rPr lang="en-US" baseline="0" dirty="0" smtClean="0"/>
              <a:t> using cross-sectional measures, cumulative measures and then measures across the life course (more specific to research questions/outcomes)</a:t>
            </a:r>
          </a:p>
        </p:txBody>
      </p:sp>
      <p:sp>
        <p:nvSpPr>
          <p:cNvPr id="4" name="Slide Number Placeholder 3"/>
          <p:cNvSpPr>
            <a:spLocks noGrp="1"/>
          </p:cNvSpPr>
          <p:nvPr>
            <p:ph type="sldNum" sz="quarter" idx="10"/>
          </p:nvPr>
        </p:nvSpPr>
        <p:spPr/>
        <p:txBody>
          <a:bodyPr/>
          <a:lstStyle/>
          <a:p>
            <a:fld id="{EF8CE332-6E9C-4D11-9F5B-65AA288B18B8}" type="slidenum">
              <a:rPr lang="en-US" smtClean="0"/>
              <a:pPr/>
              <a:t>16</a:t>
            </a:fld>
            <a:endParaRPr lang="en-US"/>
          </a:p>
        </p:txBody>
      </p:sp>
    </p:spTree>
    <p:extLst>
      <p:ext uri="{BB962C8B-B14F-4D97-AF65-F5344CB8AC3E}">
        <p14:creationId xmlns:p14="http://schemas.microsoft.com/office/powerpoint/2010/main" val="99857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 is cognitive and socioemotional development</a:t>
            </a:r>
          </a:p>
          <a:p>
            <a:endParaRPr lang="en-US" baseline="0" dirty="0" smtClean="0"/>
          </a:p>
        </p:txBody>
      </p:sp>
      <p:sp>
        <p:nvSpPr>
          <p:cNvPr id="4" name="Slide Number Placeholder 3"/>
          <p:cNvSpPr>
            <a:spLocks noGrp="1"/>
          </p:cNvSpPr>
          <p:nvPr>
            <p:ph type="sldNum" sz="quarter" idx="10"/>
          </p:nvPr>
        </p:nvSpPr>
        <p:spPr/>
        <p:txBody>
          <a:bodyPr/>
          <a:lstStyle/>
          <a:p>
            <a:fld id="{EF8CE332-6E9C-4D11-9F5B-65AA288B18B8}" type="slidenum">
              <a:rPr lang="en-US" smtClean="0"/>
              <a:pPr/>
              <a:t>17</a:t>
            </a:fld>
            <a:endParaRPr lang="en-US"/>
          </a:p>
        </p:txBody>
      </p:sp>
    </p:spTree>
    <p:extLst>
      <p:ext uri="{BB962C8B-B14F-4D97-AF65-F5344CB8AC3E}">
        <p14:creationId xmlns:p14="http://schemas.microsoft.com/office/powerpoint/2010/main" val="82532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Cumulative effects</a:t>
            </a:r>
          </a:p>
          <a:p>
            <a:r>
              <a:rPr lang="en-US" baseline="0" dirty="0" smtClean="0"/>
              <a:t>Accumulation of risk model</a:t>
            </a:r>
          </a:p>
        </p:txBody>
      </p:sp>
      <p:sp>
        <p:nvSpPr>
          <p:cNvPr id="4" name="Slide Number Placeholder 3"/>
          <p:cNvSpPr>
            <a:spLocks noGrp="1"/>
          </p:cNvSpPr>
          <p:nvPr>
            <p:ph type="sldNum" sz="quarter" idx="10"/>
          </p:nvPr>
        </p:nvSpPr>
        <p:spPr/>
        <p:txBody>
          <a:bodyPr/>
          <a:lstStyle/>
          <a:p>
            <a:fld id="{EF8CE332-6E9C-4D11-9F5B-65AA288B18B8}" type="slidenum">
              <a:rPr lang="en-US" smtClean="0"/>
              <a:pPr/>
              <a:t>18</a:t>
            </a:fld>
            <a:endParaRPr lang="en-US"/>
          </a:p>
        </p:txBody>
      </p:sp>
    </p:spTree>
    <p:extLst>
      <p:ext uri="{BB962C8B-B14F-4D97-AF65-F5344CB8AC3E}">
        <p14:creationId xmlns:p14="http://schemas.microsoft.com/office/powerpoint/2010/main" val="408595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smtClean="0"/>
              <a:t>Can go even</a:t>
            </a:r>
            <a:r>
              <a:rPr lang="en-US" baseline="0" dirty="0" smtClean="0"/>
              <a:t> further and talk about food policy, corn syrup etc.</a:t>
            </a:r>
            <a:endParaRPr lang="en-US" dirty="0" smtClean="0"/>
          </a:p>
          <a:p>
            <a:pPr defTabSz="931717">
              <a:defRPr/>
            </a:pPr>
            <a:endParaRPr lang="en-US" dirty="0" smtClean="0"/>
          </a:p>
          <a:p>
            <a:pPr defTabSz="931717">
              <a:defRPr/>
            </a:pPr>
            <a:r>
              <a:rPr lang="en-US" dirty="0" smtClean="0"/>
              <a:t>http://www.ncbi.nlm.nih.gov/pubmed/24392603</a:t>
            </a:r>
          </a:p>
          <a:p>
            <a:pPr defTabSz="931717">
              <a:defRPr/>
            </a:pPr>
            <a:r>
              <a:rPr lang="en-US" dirty="0" smtClean="0"/>
              <a:t>http://www.ncbi.nlm.nih.gov/pubmed/15622689</a:t>
            </a:r>
          </a:p>
          <a:p>
            <a:pPr defTabSz="931717">
              <a:defRPr/>
            </a:pPr>
            <a:r>
              <a:rPr lang="en-US" dirty="0" smtClean="0"/>
              <a:t>http://www.ncbi.nlm.nih.gov/pubmed/18366535/</a:t>
            </a:r>
          </a:p>
          <a:p>
            <a:endParaRPr lang="en-US" dirty="0" smtClean="0"/>
          </a:p>
          <a:p>
            <a:endParaRPr lang="en-US" dirty="0"/>
          </a:p>
          <a:p>
            <a:r>
              <a:rPr lang="en-US" dirty="0"/>
              <a:t> </a:t>
            </a:r>
          </a:p>
          <a:p>
            <a:r>
              <a:rPr lang="en-US" dirty="0"/>
              <a:t>Perceived discrimination/racism has been shown to play a role in unhealthy behaviors such cigarette smoking, alcohol/substance use, improper nutrition, and refusal to seek medical services (Lee, Ayers, &amp; </a:t>
            </a:r>
            <a:r>
              <a:rPr lang="en-US" dirty="0" err="1"/>
              <a:t>Kronenfeld</a:t>
            </a:r>
            <a:r>
              <a:rPr lang="en-US" dirty="0"/>
              <a:t>, 2009; Peek et al, 2011). </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20</a:t>
            </a:fld>
            <a:endParaRPr lang="en-US"/>
          </a:p>
        </p:txBody>
      </p:sp>
    </p:spTree>
    <p:extLst>
      <p:ext uri="{BB962C8B-B14F-4D97-AF65-F5344CB8AC3E}">
        <p14:creationId xmlns:p14="http://schemas.microsoft.com/office/powerpoint/2010/main" val="376037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dirty="0"/>
              <a:t>African-Americans are twice as likely to be liquid asset poor as white households. This lack of savings corresponds with overall lower wealth and assets. Corporation for Enterprise Development (CFED) found that households of color have approximately one-tenth the median net worth (assets minus debt) of white households ($12,377 and $110,637, respectively).</a:t>
            </a:r>
            <a:endParaRPr lang="en-US" b="1" dirty="0"/>
          </a:p>
          <a:p>
            <a:pPr defTabSz="931717">
              <a:defRPr/>
            </a:pPr>
            <a:endParaRPr lang="en-US" b="1" dirty="0"/>
          </a:p>
          <a:p>
            <a:pPr defTabSz="931717">
              <a:defRPr/>
            </a:pPr>
            <a:r>
              <a:rPr lang="en-US" b="1" dirty="0"/>
              <a:t>The racial wealth gap is growing.</a:t>
            </a:r>
            <a:r>
              <a:rPr lang="en-US" dirty="0"/>
              <a:t> According to research by the </a:t>
            </a:r>
            <a:r>
              <a:rPr lang="en-US" dirty="0">
                <a:hlinkClick r:id="rId3"/>
              </a:rPr>
              <a:t>Urban Institute</a:t>
            </a:r>
            <a:r>
              <a:rPr lang="en-US" dirty="0"/>
              <a:t>, the wealth gap has doubled in the past few decades. In 1983, the average wealth of white families was $230,000 higher than the average wealth of African-American and Hispanic families; in 2010, it has increased to over $500,000.</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23</a:t>
            </a:fld>
            <a:endParaRPr lang="en-US"/>
          </a:p>
        </p:txBody>
      </p:sp>
    </p:spTree>
    <p:extLst>
      <p:ext uri="{BB962C8B-B14F-4D97-AF65-F5344CB8AC3E}">
        <p14:creationId xmlns:p14="http://schemas.microsoft.com/office/powerpoint/2010/main" val="649271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24</a:t>
            </a:fld>
            <a:endParaRPr lang="en-US"/>
          </a:p>
        </p:txBody>
      </p:sp>
    </p:spTree>
    <p:extLst>
      <p:ext uri="{BB962C8B-B14F-4D97-AF65-F5344CB8AC3E}">
        <p14:creationId xmlns:p14="http://schemas.microsoft.com/office/powerpoint/2010/main" val="61193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Models differed by whether and how income and education were included. </a:t>
            </a:r>
          </a:p>
          <a:p>
            <a:endParaRPr lang="en-US" dirty="0" smtClean="0"/>
          </a:p>
          <a:p>
            <a:r>
              <a:rPr lang="en-US" dirty="0" smtClean="0"/>
              <a:t>When income was used to adjust for SES, Mexicans had increased risk for fair/poor health compared to Whites</a:t>
            </a:r>
          </a:p>
          <a:p>
            <a:endParaRPr lang="en-US" dirty="0" smtClean="0"/>
          </a:p>
          <a:p>
            <a:r>
              <a:rPr lang="en-US" dirty="0" smtClean="0"/>
              <a:t>If use education, risk appear similar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26</a:t>
            </a:fld>
            <a:endParaRPr lang="en-US"/>
          </a:p>
        </p:txBody>
      </p:sp>
    </p:spTree>
    <p:extLst>
      <p:ext uri="{BB962C8B-B14F-4D97-AF65-F5344CB8AC3E}">
        <p14:creationId xmlns:p14="http://schemas.microsoft.com/office/powerpoint/2010/main" val="399736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28</a:t>
            </a:fld>
            <a:endParaRPr lang="en-US"/>
          </a:p>
        </p:txBody>
      </p:sp>
    </p:spTree>
    <p:extLst>
      <p:ext uri="{BB962C8B-B14F-4D97-AF65-F5344CB8AC3E}">
        <p14:creationId xmlns:p14="http://schemas.microsoft.com/office/powerpoint/2010/main" val="295633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Race/ethnicity as a social construct</a:t>
            </a:r>
          </a:p>
          <a:p>
            <a:pPr lvl="1"/>
            <a:r>
              <a:rPr lang="en-US" dirty="0" smtClean="0"/>
              <a:t>social classification</a:t>
            </a:r>
          </a:p>
          <a:p>
            <a:pPr lvl="1"/>
            <a:r>
              <a:rPr lang="en-US" dirty="0" smtClean="0"/>
              <a:t>impacts of racism</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33</a:t>
            </a:fld>
            <a:endParaRPr lang="en-US"/>
          </a:p>
        </p:txBody>
      </p:sp>
    </p:spTree>
    <p:extLst>
      <p:ext uri="{BB962C8B-B14F-4D97-AF65-F5344CB8AC3E}">
        <p14:creationId xmlns:p14="http://schemas.microsoft.com/office/powerpoint/2010/main" val="677870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36</a:t>
            </a:fld>
            <a:endParaRPr lang="en-US"/>
          </a:p>
        </p:txBody>
      </p:sp>
    </p:spTree>
    <p:extLst>
      <p:ext uri="{BB962C8B-B14F-4D97-AF65-F5344CB8AC3E}">
        <p14:creationId xmlns:p14="http://schemas.microsoft.com/office/powerpoint/2010/main" val="407055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a:t>
            </a:fld>
            <a:endParaRPr lang="en-US" dirty="0"/>
          </a:p>
        </p:txBody>
      </p:sp>
    </p:spTree>
    <p:extLst>
      <p:ext uri="{BB962C8B-B14F-4D97-AF65-F5344CB8AC3E}">
        <p14:creationId xmlns:p14="http://schemas.microsoft.com/office/powerpoint/2010/main" val="294970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and social deprivation;</a:t>
            </a:r>
          </a:p>
          <a:p>
            <a:r>
              <a:rPr lang="en-US" dirty="0"/>
              <a:t>excess exposure to toxins, hazards,</a:t>
            </a:r>
          </a:p>
          <a:p>
            <a:r>
              <a:rPr lang="en-US" dirty="0"/>
              <a:t>and pathogens; social trauma;</a:t>
            </a:r>
          </a:p>
          <a:p>
            <a:r>
              <a:rPr lang="en-US" dirty="0"/>
              <a:t>health-harming responses to discrimination;</a:t>
            </a:r>
          </a:p>
          <a:p>
            <a:r>
              <a:rPr lang="en-US" dirty="0"/>
              <a:t>targeted marketing</a:t>
            </a:r>
          </a:p>
          <a:p>
            <a:r>
              <a:rPr lang="en-US" dirty="0"/>
              <a:t>of harmful commodities; inadequate</a:t>
            </a:r>
          </a:p>
          <a:p>
            <a:r>
              <a:rPr lang="en-US" dirty="0"/>
              <a:t>medical care; and, especially</a:t>
            </a:r>
          </a:p>
          <a:p>
            <a:r>
              <a:rPr lang="en-US" dirty="0"/>
              <a:t>(but not only) for indigenous peoples,</a:t>
            </a:r>
          </a:p>
          <a:p>
            <a:r>
              <a:rPr lang="en-US" dirty="0"/>
              <a:t>ecosystem degradation and</a:t>
            </a:r>
          </a:p>
          <a:p>
            <a:r>
              <a:rPr lang="en-US" dirty="0"/>
              <a:t>alienation from the land.</a:t>
            </a:r>
          </a:p>
        </p:txBody>
      </p:sp>
      <p:sp>
        <p:nvSpPr>
          <p:cNvPr id="4" name="Slide Number Placeholder 3"/>
          <p:cNvSpPr>
            <a:spLocks noGrp="1"/>
          </p:cNvSpPr>
          <p:nvPr>
            <p:ph type="sldNum" sz="quarter" idx="10"/>
          </p:nvPr>
        </p:nvSpPr>
        <p:spPr/>
        <p:txBody>
          <a:bodyPr/>
          <a:lstStyle/>
          <a:p>
            <a:fld id="{EF8CE332-6E9C-4D11-9F5B-65AA288B18B8}" type="slidenum">
              <a:rPr lang="en-US" smtClean="0"/>
              <a:pPr/>
              <a:t>37</a:t>
            </a:fld>
            <a:endParaRPr lang="en-US"/>
          </a:p>
        </p:txBody>
      </p:sp>
    </p:spTree>
    <p:extLst>
      <p:ext uri="{BB962C8B-B14F-4D97-AF65-F5344CB8AC3E}">
        <p14:creationId xmlns:p14="http://schemas.microsoft.com/office/powerpoint/2010/main" val="2313333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Racism</a:t>
            </a:r>
          </a:p>
          <a:p>
            <a:r>
              <a:rPr lang="en-US" dirty="0" smtClean="0"/>
              <a:t>Pt’s experience racism</a:t>
            </a:r>
          </a:p>
          <a:p>
            <a:r>
              <a:rPr lang="en-US" dirty="0" smtClean="0"/>
              <a:t>Medical mistrust</a:t>
            </a:r>
          </a:p>
          <a:p>
            <a:r>
              <a:rPr lang="en-US" dirty="0" smtClean="0"/>
              <a:t>Research on the outcomes / prognosis of people with a condition –</a:t>
            </a:r>
            <a:r>
              <a:rPr lang="en-US" baseline="0" dirty="0" smtClean="0"/>
              <a:t> as contrasted with the incidence</a:t>
            </a:r>
          </a:p>
        </p:txBody>
      </p:sp>
      <p:sp>
        <p:nvSpPr>
          <p:cNvPr id="4" name="Slide Number Placeholder 3"/>
          <p:cNvSpPr>
            <a:spLocks noGrp="1"/>
          </p:cNvSpPr>
          <p:nvPr>
            <p:ph type="sldNum" sz="quarter" idx="10"/>
          </p:nvPr>
        </p:nvSpPr>
        <p:spPr/>
        <p:txBody>
          <a:bodyPr/>
          <a:lstStyle/>
          <a:p>
            <a:fld id="{EF8CE332-6E9C-4D11-9F5B-65AA288B18B8}" type="slidenum">
              <a:rPr lang="en-US" smtClean="0"/>
              <a:pPr/>
              <a:t>45</a:t>
            </a:fld>
            <a:endParaRPr lang="en-US"/>
          </a:p>
        </p:txBody>
      </p:sp>
    </p:spTree>
    <p:extLst>
      <p:ext uri="{BB962C8B-B14F-4D97-AF65-F5344CB8AC3E}">
        <p14:creationId xmlns:p14="http://schemas.microsoft.com/office/powerpoint/2010/main" val="164851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Affairs 2014</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55</a:t>
            </a:fld>
            <a:endParaRPr lang="en-US"/>
          </a:p>
        </p:txBody>
      </p:sp>
    </p:spTree>
    <p:extLst>
      <p:ext uri="{BB962C8B-B14F-4D97-AF65-F5344CB8AC3E}">
        <p14:creationId xmlns:p14="http://schemas.microsoft.com/office/powerpoint/2010/main" val="276447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F734EF8F-9BAB-474D-A423-910428344E44}" type="slidenum">
              <a:rPr lang="en-US" smtClean="0"/>
              <a:pPr/>
              <a:t>58</a:t>
            </a:fld>
            <a:endParaRPr lang="en-US"/>
          </a:p>
        </p:txBody>
      </p:sp>
    </p:spTree>
    <p:extLst>
      <p:ext uri="{BB962C8B-B14F-4D97-AF65-F5344CB8AC3E}">
        <p14:creationId xmlns:p14="http://schemas.microsoft.com/office/powerpoint/2010/main" val="1849295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59</a:t>
            </a:fld>
            <a:endParaRPr lang="en-US"/>
          </a:p>
        </p:txBody>
      </p:sp>
    </p:spTree>
    <p:extLst>
      <p:ext uri="{BB962C8B-B14F-4D97-AF65-F5344CB8AC3E}">
        <p14:creationId xmlns:p14="http://schemas.microsoft.com/office/powerpoint/2010/main" val="383024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66</a:t>
            </a:fld>
            <a:endParaRPr lang="en-US"/>
          </a:p>
        </p:txBody>
      </p:sp>
    </p:spTree>
    <p:extLst>
      <p:ext uri="{BB962C8B-B14F-4D97-AF65-F5344CB8AC3E}">
        <p14:creationId xmlns:p14="http://schemas.microsoft.com/office/powerpoint/2010/main" val="3919944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68</a:t>
            </a:fld>
            <a:endParaRPr lang="en-US"/>
          </a:p>
        </p:txBody>
      </p:sp>
    </p:spTree>
    <p:extLst>
      <p:ext uri="{BB962C8B-B14F-4D97-AF65-F5344CB8AC3E}">
        <p14:creationId xmlns:p14="http://schemas.microsoft.com/office/powerpoint/2010/main" val="3160099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71</a:t>
            </a:fld>
            <a:endParaRPr lang="en-US"/>
          </a:p>
        </p:txBody>
      </p:sp>
    </p:spTree>
    <p:extLst>
      <p:ext uri="{BB962C8B-B14F-4D97-AF65-F5344CB8AC3E}">
        <p14:creationId xmlns:p14="http://schemas.microsoft.com/office/powerpoint/2010/main" val="2330721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73</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5</a:t>
            </a:fld>
            <a:endParaRPr lang="en-US"/>
          </a:p>
        </p:txBody>
      </p:sp>
    </p:spTree>
    <p:extLst>
      <p:ext uri="{BB962C8B-B14F-4D97-AF65-F5344CB8AC3E}">
        <p14:creationId xmlns:p14="http://schemas.microsoft.com/office/powerpoint/2010/main" val="36731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FRAME</a:t>
            </a:r>
            <a:r>
              <a:rPr lang="en-US" baseline="0" dirty="0" smtClean="0"/>
              <a:t> - </a:t>
            </a:r>
            <a:r>
              <a:rPr lang="en-US" dirty="0" smtClean="0"/>
              <a:t>Why should we care if we’re not doing health disparities research?</a:t>
            </a:r>
          </a:p>
          <a:p>
            <a:r>
              <a:rPr lang="en-US" dirty="0" smtClean="0"/>
              <a:t>Having the big picture matters.</a:t>
            </a:r>
          </a:p>
          <a:p>
            <a:endParaRPr lang="en-US" dirty="0" smtClean="0"/>
          </a:p>
          <a:p>
            <a:r>
              <a:rPr lang="en-US" dirty="0" smtClean="0"/>
              <a:t>Make methodological pts – if you’re collecting your own data or working on data collected by someone else </a:t>
            </a:r>
            <a:r>
              <a:rPr lang="en-US" dirty="0" err="1" smtClean="0"/>
              <a:t>vs</a:t>
            </a:r>
            <a:r>
              <a:rPr lang="en-US" baseline="0" dirty="0" smtClean="0"/>
              <a:t> setting out to collect your own</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6</a:t>
            </a:fld>
            <a:endParaRPr lang="en-US"/>
          </a:p>
        </p:txBody>
      </p:sp>
    </p:spTree>
    <p:extLst>
      <p:ext uri="{BB962C8B-B14F-4D97-AF65-F5344CB8AC3E}">
        <p14:creationId xmlns:p14="http://schemas.microsoft.com/office/powerpoint/2010/main" val="29297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0"/>
            <a:r>
              <a:rPr lang="en-US" dirty="0"/>
              <a:t>stress is cross cutting and is a mechanism, more than a social determinant itself. I think making that point would be great, and you could tie that into the RWJ model of SDH if you want by making a big picture point of how SDHs can impact health:</a:t>
            </a:r>
          </a:p>
          <a:p>
            <a:r>
              <a:rPr lang="en-US" dirty="0"/>
              <a:t> </a:t>
            </a:r>
          </a:p>
          <a:p>
            <a:pPr lvl="0"/>
            <a:r>
              <a:rPr lang="en-US" dirty="0"/>
              <a:t>SDHs can directly lead to poor health outcomes through physical deprivation, toxic exposures, etc.</a:t>
            </a:r>
          </a:p>
          <a:p>
            <a:pPr lvl="0"/>
            <a:r>
              <a:rPr lang="en-US" dirty="0"/>
              <a:t>SDH can lead to lead to health outcomes through physical and emotional stress (allostatic load </a:t>
            </a:r>
            <a:r>
              <a:rPr lang="en-US" dirty="0" err="1"/>
              <a:t>etc</a:t>
            </a:r>
            <a:r>
              <a:rPr lang="en-US" dirty="0"/>
              <a:t>)</a:t>
            </a:r>
          </a:p>
          <a:p>
            <a:pPr lvl="0"/>
            <a:r>
              <a:rPr lang="en-US" dirty="0"/>
              <a:t>SDH can lead to health outcomes through modifications of behavior (i.e. smoking, exercise diet), that result in poor health outcomes (obviously say that Scarlett will touch on that in more detail) </a:t>
            </a:r>
          </a:p>
          <a:p>
            <a:r>
              <a:rPr lang="en-US" dirty="0"/>
              <a:t>And then also mention how this can be mediated by biological changes (which Maria will talk about) and be multigenerational as well. </a:t>
            </a:r>
          </a:p>
          <a:p>
            <a:endParaRPr lang="en-US" dirty="0" smtClean="0"/>
          </a:p>
        </p:txBody>
      </p:sp>
      <p:sp>
        <p:nvSpPr>
          <p:cNvPr id="4" name="Slide Number Placeholder 3"/>
          <p:cNvSpPr>
            <a:spLocks noGrp="1"/>
          </p:cNvSpPr>
          <p:nvPr>
            <p:ph type="sldNum" sz="quarter" idx="10"/>
          </p:nvPr>
        </p:nvSpPr>
        <p:spPr/>
        <p:txBody>
          <a:bodyPr/>
          <a:lstStyle/>
          <a:p>
            <a:fld id="{EF8CE332-6E9C-4D11-9F5B-65AA288B18B8}" type="slidenum">
              <a:rPr lang="en-US" smtClean="0"/>
              <a:pPr/>
              <a:t>8</a:t>
            </a:fld>
            <a:endParaRPr lang="en-US"/>
          </a:p>
        </p:txBody>
      </p:sp>
    </p:spTree>
    <p:extLst>
      <p:ext uri="{BB962C8B-B14F-4D97-AF65-F5344CB8AC3E}">
        <p14:creationId xmlns:p14="http://schemas.microsoft.com/office/powerpoint/2010/main" val="31025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9</a:t>
            </a:fld>
            <a:endParaRPr lang="en-US"/>
          </a:p>
        </p:txBody>
      </p:sp>
    </p:spTree>
    <p:extLst>
      <p:ext uri="{BB962C8B-B14F-4D97-AF65-F5344CB8AC3E}">
        <p14:creationId xmlns:p14="http://schemas.microsoft.com/office/powerpoint/2010/main" val="144619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11</a:t>
            </a:fld>
            <a:endParaRPr lang="en-US"/>
          </a:p>
        </p:txBody>
      </p:sp>
    </p:spTree>
    <p:extLst>
      <p:ext uri="{BB962C8B-B14F-4D97-AF65-F5344CB8AC3E}">
        <p14:creationId xmlns:p14="http://schemas.microsoft.com/office/powerpoint/2010/main" val="133261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Pathways</a:t>
            </a:r>
            <a:r>
              <a:rPr lang="en-US" baseline="0" dirty="0" smtClean="0"/>
              <a:t> for education (not only economic)</a:t>
            </a:r>
            <a:endParaRPr lang="en-US" dirty="0" smtClean="0"/>
          </a:p>
          <a:p>
            <a:r>
              <a:rPr lang="en-US" dirty="0" smtClean="0"/>
              <a:t>--material resources</a:t>
            </a:r>
          </a:p>
          <a:p>
            <a:r>
              <a:rPr lang="en-US" dirty="0" smtClean="0"/>
              <a:t>--general</a:t>
            </a:r>
            <a:r>
              <a:rPr lang="en-US" baseline="0" dirty="0" smtClean="0"/>
              <a:t> and health-related knowledge</a:t>
            </a:r>
          </a:p>
          <a:p>
            <a:r>
              <a:rPr lang="en-US" baseline="0" dirty="0" smtClean="0"/>
              <a:t>--literacy</a:t>
            </a:r>
          </a:p>
          <a:p>
            <a:r>
              <a:rPr lang="en-US" baseline="0" dirty="0" smtClean="0"/>
              <a:t>--problem-solving skills</a:t>
            </a:r>
          </a:p>
          <a:p>
            <a:r>
              <a:rPr lang="en-US" baseline="0" dirty="0" smtClean="0"/>
              <a:t>--prestige</a:t>
            </a:r>
          </a:p>
          <a:p>
            <a:r>
              <a:rPr lang="en-US" baseline="0" dirty="0" smtClean="0"/>
              <a:t>--influence over others and one’s own life </a:t>
            </a:r>
          </a:p>
          <a:p>
            <a:r>
              <a:rPr lang="en-US" baseline="0" dirty="0" smtClean="0"/>
              <a:t>--social ties?</a:t>
            </a:r>
          </a:p>
          <a:p>
            <a:endParaRPr lang="en-US" baseline="0" dirty="0" smtClean="0"/>
          </a:p>
          <a:p>
            <a:r>
              <a:rPr lang="en-US" baseline="0" dirty="0" smtClean="0"/>
              <a:t>Wealth: </a:t>
            </a:r>
          </a:p>
          <a:p>
            <a:r>
              <a:rPr lang="en-US" baseline="0" dirty="0" smtClean="0"/>
              <a:t>--buffer effects of temporarily low income (unemployment/illness)</a:t>
            </a:r>
          </a:p>
          <a:p>
            <a:r>
              <a:rPr lang="en-US" baseline="0" dirty="0" smtClean="0"/>
              <a:t>--power/influence over others</a:t>
            </a:r>
          </a:p>
          <a:p>
            <a:endParaRPr lang="en-US" baseline="0" dirty="0" smtClean="0"/>
          </a:p>
          <a:p>
            <a:r>
              <a:rPr lang="en-US" baseline="0" dirty="0" smtClean="0"/>
              <a:t>Occupation</a:t>
            </a:r>
          </a:p>
          <a:p>
            <a:r>
              <a:rPr lang="en-US" baseline="0" dirty="0" smtClean="0"/>
              <a:t>--psychosocial characteristics of one’s occupation (control over one’s work)</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13</a:t>
            </a:fld>
            <a:endParaRPr lang="en-US"/>
          </a:p>
        </p:txBody>
      </p:sp>
    </p:spTree>
    <p:extLst>
      <p:ext uri="{BB962C8B-B14F-4D97-AF65-F5344CB8AC3E}">
        <p14:creationId xmlns:p14="http://schemas.microsoft.com/office/powerpoint/2010/main" val="52974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1144588"/>
            <a:ext cx="4121150" cy="3090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a:defRPr/>
            </a:pPr>
            <a:fld id="{EF8CE332-6E9C-4D11-9F5B-65AA288B18B8}" type="slidenum">
              <a:rPr lang="en-US">
                <a:solidFill>
                  <a:prstClr val="black"/>
                </a:solidFill>
              </a:rPr>
              <a:pPr defTabSz="916503">
                <a:defRPr/>
              </a:pPr>
              <a:t>14</a:t>
            </a:fld>
            <a:endParaRPr lang="en-US">
              <a:solidFill>
                <a:prstClr val="black"/>
              </a:solidFill>
            </a:endParaRPr>
          </a:p>
        </p:txBody>
      </p:sp>
    </p:spTree>
    <p:extLst>
      <p:ext uri="{BB962C8B-B14F-4D97-AF65-F5344CB8AC3E}">
        <p14:creationId xmlns:p14="http://schemas.microsoft.com/office/powerpoint/2010/main" val="526578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
            <a:ext cx="294508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1/15/2019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1/15/2019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1/15/2019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1/15/2019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1/15/2019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1/15/2019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1/15/2019</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1/15/2019</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1/15/2019</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1/15/2019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1/15/2019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1/15/2019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1/15/2019</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177" indent="0" algn="ctr">
              <a:buNone/>
              <a:defRPr sz="2400"/>
            </a:lvl2pPr>
            <a:lvl3pPr marL="914353" indent="0" algn="ctr">
              <a:buNone/>
              <a:defRPr sz="2400"/>
            </a:lvl3pPr>
            <a:lvl4pPr marL="1371530" indent="0" algn="ctr">
              <a:buNone/>
              <a:defRPr sz="2000"/>
            </a:lvl4pPr>
            <a:lvl5pPr marL="1828706" indent="0" algn="ctr">
              <a:buNone/>
              <a:defRPr sz="2000"/>
            </a:lvl5pPr>
            <a:lvl6pPr marL="2285883" indent="0" algn="ctr">
              <a:buNone/>
              <a:defRPr sz="2000"/>
            </a:lvl6pPr>
            <a:lvl7pPr marL="2743060" indent="0" algn="ctr">
              <a:buNone/>
              <a:defRPr sz="2000"/>
            </a:lvl7pPr>
            <a:lvl8pPr marL="3200236" indent="0" algn="ctr">
              <a:buNone/>
              <a:defRPr sz="2000"/>
            </a:lvl8pPr>
            <a:lvl9pPr marL="3657413"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3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2636721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363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1329B-DD71-421B-9A3F-D78BA7575FA7}"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1454372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1329B-DD71-421B-9A3F-D78BA7575FA7}"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3072246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1329B-DD71-421B-9A3F-D78BA7575FA7}"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278215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E1329B-DD71-421B-9A3F-D78BA7575FA7}" type="datetimeFigureOut">
              <a:rPr lang="en-US" smtClean="0"/>
              <a:pPr/>
              <a:t>1/15/2019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2743194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5" y="6459787"/>
            <a:ext cx="1963883" cy="365125"/>
          </a:xfrm>
        </p:spPr>
        <p:txBody>
          <a:bodyPr/>
          <a:lstStyle>
            <a:lvl1pPr algn="l">
              <a:defRPr/>
            </a:lvl1pPr>
          </a:lstStyle>
          <a:p>
            <a:fld id="{8AE1329B-DD71-421B-9A3F-D78BA7575FA7}" type="datetimeFigureOut">
              <a:rPr lang="en-US" smtClean="0"/>
              <a:pPr/>
              <a:t>1/15/2019</a:t>
            </a:fld>
            <a:endParaRPr lang="en-US"/>
          </a:p>
        </p:txBody>
      </p:sp>
      <p:sp>
        <p:nvSpPr>
          <p:cNvPr id="6" name="Footer Placeholder 5"/>
          <p:cNvSpPr>
            <a:spLocks noGrp="1"/>
          </p:cNvSpPr>
          <p:nvPr>
            <p:ph type="ftr" sz="quarter" idx="11"/>
          </p:nvPr>
        </p:nvSpPr>
        <p:spPr>
          <a:xfrm>
            <a:off x="3600450" y="6459787"/>
            <a:ext cx="348615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49858F-0F52-4264-B0DD-A74EED73E0F7}"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3085831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1329B-DD71-421B-9A3F-D78BA7575FA7}"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31969294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4164547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2636553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177" indent="0" algn="ctr">
              <a:buNone/>
              <a:defRPr sz="2400"/>
            </a:lvl2pPr>
            <a:lvl3pPr marL="914353" indent="0" algn="ctr">
              <a:buNone/>
              <a:defRPr sz="2400"/>
            </a:lvl3pPr>
            <a:lvl4pPr marL="1371530" indent="0" algn="ctr">
              <a:buNone/>
              <a:defRPr sz="2000"/>
            </a:lvl4pPr>
            <a:lvl5pPr marL="1828706" indent="0" algn="ctr">
              <a:buNone/>
              <a:defRPr sz="2000"/>
            </a:lvl5pPr>
            <a:lvl6pPr marL="2285883" indent="0" algn="ctr">
              <a:buNone/>
              <a:defRPr sz="2000"/>
            </a:lvl6pPr>
            <a:lvl7pPr marL="2743060" indent="0" algn="ctr">
              <a:buNone/>
              <a:defRPr sz="2000"/>
            </a:lvl7pPr>
            <a:lvl8pPr marL="3200236" indent="0" algn="ctr">
              <a:buNone/>
              <a:defRPr sz="2000"/>
            </a:lvl8pPr>
            <a:lvl9pPr marL="3657413"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91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1769505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246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1329B-DD71-421B-9A3F-D78BA7575FA7}"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4043693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1329B-DD71-421B-9A3F-D78BA7575FA7}"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301583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1329B-DD71-421B-9A3F-D78BA7575FA7}"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1297298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E1329B-DD71-421B-9A3F-D78BA7575FA7}" type="datetimeFigureOut">
              <a:rPr lang="en-US" smtClean="0"/>
              <a:pPr/>
              <a:t>1/15/2019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1036180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5" y="6459787"/>
            <a:ext cx="1963883" cy="365125"/>
          </a:xfrm>
        </p:spPr>
        <p:txBody>
          <a:bodyPr/>
          <a:lstStyle>
            <a:lvl1pPr algn="l">
              <a:defRPr/>
            </a:lvl1pPr>
          </a:lstStyle>
          <a:p>
            <a:fld id="{8AE1329B-DD71-421B-9A3F-D78BA7575FA7}" type="datetimeFigureOut">
              <a:rPr lang="en-US" smtClean="0"/>
              <a:pPr/>
              <a:t>1/15/2019</a:t>
            </a:fld>
            <a:endParaRPr lang="en-US"/>
          </a:p>
        </p:txBody>
      </p:sp>
      <p:sp>
        <p:nvSpPr>
          <p:cNvPr id="6" name="Footer Placeholder 5"/>
          <p:cNvSpPr>
            <a:spLocks noGrp="1"/>
          </p:cNvSpPr>
          <p:nvPr>
            <p:ph type="ftr" sz="quarter" idx="11"/>
          </p:nvPr>
        </p:nvSpPr>
        <p:spPr>
          <a:xfrm>
            <a:off x="3600450" y="6459787"/>
            <a:ext cx="348615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49858F-0F52-4264-B0DD-A74EED73E0F7}" type="slidenum">
              <a:rPr lang="en-US" smtClean="0">
                <a:solidFill>
                  <a:srgbClr val="344068"/>
                </a:solidFill>
              </a:rPr>
              <a:pPr/>
              <a:t>‹#›</a:t>
            </a:fld>
            <a:endParaRPr lang="en-US">
              <a:solidFill>
                <a:srgbClr val="344068"/>
              </a:solidFill>
            </a:endParaRPr>
          </a:p>
        </p:txBody>
      </p:sp>
    </p:spTree>
    <p:extLst>
      <p:ext uri="{BB962C8B-B14F-4D97-AF65-F5344CB8AC3E}">
        <p14:creationId xmlns:p14="http://schemas.microsoft.com/office/powerpoint/2010/main" val="1826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1329B-DD71-421B-9A3F-D78BA7575FA7}"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770919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405041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1329B-DD71-421B-9A3F-D78BA7575FA7}"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858F-0F52-4264-B0DD-A74EED73E0F7}" type="slidenum">
              <a:rPr lang="en-US" smtClean="0"/>
              <a:pPr/>
              <a:t>‹#›</a:t>
            </a:fld>
            <a:endParaRPr lang="en-US"/>
          </a:p>
        </p:txBody>
      </p:sp>
    </p:spTree>
    <p:extLst>
      <p:ext uri="{BB962C8B-B14F-4D97-AF65-F5344CB8AC3E}">
        <p14:creationId xmlns:p14="http://schemas.microsoft.com/office/powerpoint/2010/main" val="410229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1/15/2019</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1/15/2019</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1/15/2019</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1/15/2019</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1/15/2019</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2" y="6459787"/>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atin typeface="Gill Sans" charset="0"/>
              <a:ea typeface="ヒラギノ角ゴ ProN W3" charset="-128"/>
              <a:sym typeface="Gill Sans" charset="0"/>
            </a:endParaRPr>
          </a:p>
        </p:txBody>
      </p:sp>
      <p:sp>
        <p:nvSpPr>
          <p:cNvPr id="5" name="Footer Placeholder 4"/>
          <p:cNvSpPr>
            <a:spLocks noGrp="1"/>
          </p:cNvSpPr>
          <p:nvPr>
            <p:ph type="ftr" sz="quarter" idx="3"/>
          </p:nvPr>
        </p:nvSpPr>
        <p:spPr>
          <a:xfrm>
            <a:off x="2764640" y="6459787"/>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atin typeface="Gill Sans" charset="0"/>
              <a:ea typeface="ヒラギノ角ゴ ProN W3" charset="-128"/>
              <a:sym typeface="Gill Sans" charset="0"/>
            </a:endParaRPr>
          </a:p>
        </p:txBody>
      </p:sp>
      <p:sp>
        <p:nvSpPr>
          <p:cNvPr id="6" name="Slide Number Placeholder 5"/>
          <p:cNvSpPr>
            <a:spLocks noGrp="1"/>
          </p:cNvSpPr>
          <p:nvPr>
            <p:ph type="sldNum" sz="quarter" idx="4"/>
          </p:nvPr>
        </p:nvSpPr>
        <p:spPr>
          <a:xfrm>
            <a:off x="7425345" y="6459787"/>
            <a:ext cx="984019" cy="365125"/>
          </a:xfrm>
          <a:prstGeom prst="rect">
            <a:avLst/>
          </a:prstGeom>
        </p:spPr>
        <p:txBody>
          <a:bodyPr vert="horz" lIns="91440" tIns="45720" rIns="91440" bIns="45720" rtlCol="0" anchor="ctr"/>
          <a:lstStyle>
            <a:lvl1pPr algn="r">
              <a:defRPr sz="1050">
                <a:solidFill>
                  <a:srgbClr val="FFFFFF"/>
                </a:solidFill>
              </a:defRPr>
            </a:lvl1pPr>
          </a:lstStyle>
          <a:p>
            <a:fld id="{C4B214F4-09E8-4789-A113-9D7CF735BAE6}" type="slidenum">
              <a:rPr lang="en-US" smtClean="0">
                <a:latin typeface="Gill Sans" charset="0"/>
                <a:ea typeface="MS PGothic" pitchFamily="34" charset="-128"/>
                <a:cs typeface="+mn-cs"/>
                <a:sym typeface="Gill Sans" charset="0"/>
              </a:rPr>
              <a:pPr/>
              <a:t>‹#›</a:t>
            </a:fld>
            <a:endParaRPr lang="en-US">
              <a:latin typeface="Gill Sans" charset="0"/>
              <a:ea typeface="MS PGothic" pitchFamily="34" charset="-128"/>
              <a:cs typeface="+mn-cs"/>
              <a:sym typeface="Gill Sans" charset="0"/>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804953"/>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914353"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35" indent="-91435" algn="l" defTabSz="914353"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8" indent="-182871" algn="l" defTabSz="914353"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99" indent="-182871"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0" indent="-182871"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0" indent="-182871"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4"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3"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3"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3"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2" y="6459787"/>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atin typeface="Gill Sans" charset="0"/>
              <a:ea typeface="ヒラギノ角ゴ ProN W3" charset="-128"/>
              <a:sym typeface="Gill Sans" charset="0"/>
            </a:endParaRPr>
          </a:p>
        </p:txBody>
      </p:sp>
      <p:sp>
        <p:nvSpPr>
          <p:cNvPr id="5" name="Footer Placeholder 4"/>
          <p:cNvSpPr>
            <a:spLocks noGrp="1"/>
          </p:cNvSpPr>
          <p:nvPr>
            <p:ph type="ftr" sz="quarter" idx="3"/>
          </p:nvPr>
        </p:nvSpPr>
        <p:spPr>
          <a:xfrm>
            <a:off x="2764640" y="6459787"/>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atin typeface="Gill Sans" charset="0"/>
              <a:ea typeface="ヒラギノ角ゴ ProN W3" charset="-128"/>
              <a:sym typeface="Gill Sans" charset="0"/>
            </a:endParaRPr>
          </a:p>
        </p:txBody>
      </p:sp>
      <p:sp>
        <p:nvSpPr>
          <p:cNvPr id="6" name="Slide Number Placeholder 5"/>
          <p:cNvSpPr>
            <a:spLocks noGrp="1"/>
          </p:cNvSpPr>
          <p:nvPr>
            <p:ph type="sldNum" sz="quarter" idx="4"/>
          </p:nvPr>
        </p:nvSpPr>
        <p:spPr>
          <a:xfrm>
            <a:off x="7425345" y="6459787"/>
            <a:ext cx="984019" cy="365125"/>
          </a:xfrm>
          <a:prstGeom prst="rect">
            <a:avLst/>
          </a:prstGeom>
        </p:spPr>
        <p:txBody>
          <a:bodyPr vert="horz" lIns="91440" tIns="45720" rIns="91440" bIns="45720" rtlCol="0" anchor="ctr"/>
          <a:lstStyle>
            <a:lvl1pPr algn="r">
              <a:defRPr sz="1050">
                <a:solidFill>
                  <a:srgbClr val="FFFFFF"/>
                </a:solidFill>
              </a:defRPr>
            </a:lvl1pPr>
          </a:lstStyle>
          <a:p>
            <a:fld id="{C4B214F4-09E8-4789-A113-9D7CF735BAE6}" type="slidenum">
              <a:rPr lang="en-US" smtClean="0">
                <a:latin typeface="Gill Sans" charset="0"/>
                <a:ea typeface="MS PGothic" pitchFamily="34" charset="-128"/>
                <a:cs typeface="+mn-cs"/>
                <a:sym typeface="Gill Sans" charset="0"/>
              </a:rPr>
              <a:pPr/>
              <a:t>‹#›</a:t>
            </a:fld>
            <a:endParaRPr lang="en-US">
              <a:latin typeface="Gill Sans" charset="0"/>
              <a:ea typeface="MS PGothic" pitchFamily="34" charset="-128"/>
              <a:cs typeface="+mn-cs"/>
              <a:sym typeface="Gill Sans" charset="0"/>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232184"/>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defTabSz="914353"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35" indent="-91435" algn="l" defTabSz="914353"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8" indent="-182871" algn="l" defTabSz="914353"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99" indent="-182871"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0" indent="-182871"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0" indent="-182871"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4"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3"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3"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3" indent="-228588" algn="l" defTabSz="914353"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diagramColors" Target="../diagrams/colors2.xml"/><Relationship Id="rId11" Type="http://schemas.openxmlformats.org/officeDocument/2006/relationships/image" Target="../media/image28.png"/><Relationship Id="rId5" Type="http://schemas.openxmlformats.org/officeDocument/2006/relationships/diagramQuickStyle" Target="../diagrams/quickStyle2.xml"/><Relationship Id="rId10" Type="http://schemas.openxmlformats.org/officeDocument/2006/relationships/image" Target="../media/image27.jpeg"/><Relationship Id="rId4" Type="http://schemas.openxmlformats.org/officeDocument/2006/relationships/diagramLayout" Target="../diagrams/layout2.xml"/><Relationship Id="rId9" Type="http://schemas.openxmlformats.org/officeDocument/2006/relationships/image" Target="../media/image26.jpeg"/><Relationship Id="rId14" Type="http://schemas.openxmlformats.org/officeDocument/2006/relationships/image" Target="../media/image31.jpeg"/></Relationships>
</file>

<file path=ppt/slides/_rels/slide5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diagramColors" Target="../diagrams/colors3.xml"/><Relationship Id="rId11" Type="http://schemas.openxmlformats.org/officeDocument/2006/relationships/image" Target="../media/image35.jpeg"/><Relationship Id="rId5" Type="http://schemas.openxmlformats.org/officeDocument/2006/relationships/diagramQuickStyle" Target="../diagrams/quickStyle3.xml"/><Relationship Id="rId15" Type="http://schemas.openxmlformats.org/officeDocument/2006/relationships/image" Target="../media/image39.png"/><Relationship Id="rId10" Type="http://schemas.openxmlformats.org/officeDocument/2006/relationships/image" Target="../media/image34.jpeg"/><Relationship Id="rId4" Type="http://schemas.openxmlformats.org/officeDocument/2006/relationships/diagramLayout" Target="../diagrams/layout3.xml"/><Relationship Id="rId9" Type="http://schemas.openxmlformats.org/officeDocument/2006/relationships/image" Target="../media/image33.jpe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hyperlink" Target="mailto:sshariff@psg.ucsf.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Housekeeping - units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2"/>
          <p:cNvSpPr/>
          <p:nvPr/>
        </p:nvSpPr>
        <p:spPr>
          <a:xfrm>
            <a:off x="1295400" y="1676400"/>
            <a:ext cx="6781800" cy="3939540"/>
          </a:xfrm>
          <a:prstGeom prst="rect">
            <a:avLst/>
          </a:prstGeom>
        </p:spPr>
        <p:txBody>
          <a:bodyPr wrap="square">
            <a:spAutoFit/>
          </a:bodyPr>
          <a:lstStyle/>
          <a:p>
            <a:r>
              <a:rPr lang="en-US" sz="2400" dirty="0" smtClean="0">
                <a:solidFill>
                  <a:schemeClr val="bg1"/>
                </a:solidFill>
              </a:rPr>
              <a:t>1 or 2 units: </a:t>
            </a:r>
          </a:p>
          <a:p>
            <a:pPr marL="515938">
              <a:spcAft>
                <a:spcPts val="600"/>
              </a:spcAft>
            </a:pPr>
            <a:r>
              <a:rPr lang="en-US" sz="2400" dirty="0" smtClean="0">
                <a:solidFill>
                  <a:schemeClr val="bg1"/>
                </a:solidFill>
              </a:rPr>
              <a:t>students to decide how many units will be completed before the 3</a:t>
            </a:r>
            <a:r>
              <a:rPr lang="en-US" sz="2400" baseline="30000" dirty="0" smtClean="0">
                <a:solidFill>
                  <a:schemeClr val="bg1"/>
                </a:solidFill>
              </a:rPr>
              <a:t>rd</a:t>
            </a:r>
            <a:r>
              <a:rPr lang="en-US" sz="2400" dirty="0" smtClean="0">
                <a:solidFill>
                  <a:schemeClr val="bg1"/>
                </a:solidFill>
              </a:rPr>
              <a:t> week of term. </a:t>
            </a:r>
          </a:p>
          <a:p>
            <a:pPr marL="515938">
              <a:spcAft>
                <a:spcPts val="600"/>
              </a:spcAft>
            </a:pPr>
            <a:r>
              <a:rPr lang="en-US" sz="2400" dirty="0" smtClean="0">
                <a:solidFill>
                  <a:schemeClr val="bg1"/>
                </a:solidFill>
              </a:rPr>
              <a:t>If the decision gets made later, a Study List Change petition needs to be submitted ($5 fee). </a:t>
            </a:r>
          </a:p>
          <a:p>
            <a:pPr marL="515938"/>
            <a:r>
              <a:rPr lang="en-US" sz="2400" dirty="0" smtClean="0">
                <a:solidFill>
                  <a:schemeClr val="bg1"/>
                </a:solidFill>
              </a:rPr>
              <a:t>change period ends in the 7</a:t>
            </a:r>
            <a:r>
              <a:rPr lang="en-US" sz="2400" baseline="30000" dirty="0" smtClean="0">
                <a:solidFill>
                  <a:schemeClr val="bg1"/>
                </a:solidFill>
              </a:rPr>
              <a:t>th</a:t>
            </a:r>
            <a:r>
              <a:rPr lang="en-US" sz="2400" dirty="0" smtClean="0">
                <a:solidFill>
                  <a:schemeClr val="bg1"/>
                </a:solidFill>
              </a:rPr>
              <a:t> week of the term.</a:t>
            </a:r>
          </a:p>
          <a:p>
            <a:pPr marL="515938"/>
            <a:endParaRPr lang="en-US" sz="2400" dirty="0">
              <a:solidFill>
                <a:schemeClr val="bg1"/>
              </a:solidFill>
            </a:endParaRPr>
          </a:p>
          <a:p>
            <a:pPr marL="515938" indent="-515938"/>
            <a:r>
              <a:rPr lang="en-US" sz="2400" dirty="0" smtClean="0">
                <a:solidFill>
                  <a:schemeClr val="bg1"/>
                </a:solidFill>
              </a:rPr>
              <a:t>Timing of section to be held on Wednesday</a:t>
            </a:r>
          </a:p>
          <a:p>
            <a:pPr marL="515938" indent="-515938"/>
            <a:r>
              <a:rPr lang="en-US" sz="2400" dirty="0">
                <a:solidFill>
                  <a:schemeClr val="bg1"/>
                </a:solidFill>
              </a:rPr>
              <a:t>	</a:t>
            </a:r>
            <a:r>
              <a:rPr lang="en-US" sz="2400" dirty="0" smtClean="0">
                <a:solidFill>
                  <a:schemeClr val="bg1"/>
                </a:solidFill>
              </a:rPr>
              <a:t>1-2pm</a:t>
            </a:r>
          </a:p>
          <a:p>
            <a:pPr marL="515938" indent="-515938"/>
            <a:r>
              <a:rPr lang="en-US" sz="2400" dirty="0">
                <a:solidFill>
                  <a:schemeClr val="bg1"/>
                </a:solidFill>
              </a:rPr>
              <a:t>	</a:t>
            </a:r>
            <a:r>
              <a:rPr lang="en-US" sz="2400" dirty="0" smtClean="0">
                <a:solidFill>
                  <a:schemeClr val="bg1"/>
                </a:solidFill>
              </a:rPr>
              <a:t>3:15-4:15pm</a:t>
            </a:r>
          </a:p>
        </p:txBody>
      </p:sp>
    </p:spTree>
    <p:extLst>
      <p:ext uri="{BB962C8B-B14F-4D97-AF65-F5344CB8AC3E}">
        <p14:creationId xmlns:p14="http://schemas.microsoft.com/office/powerpoint/2010/main" val="1307191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Race/Ethnicity + SES as Fundamental Causes: Framework for social disparities in health</a:t>
            </a:r>
            <a:endParaRPr lang="en-US" sz="3200" dirty="0"/>
          </a:p>
        </p:txBody>
      </p:sp>
      <p:pic>
        <p:nvPicPr>
          <p:cNvPr id="2" name="Content Placeholder 1"/>
          <p:cNvPicPr>
            <a:picLocks noGrp="1" noChangeAspect="1"/>
          </p:cNvPicPr>
          <p:nvPr>
            <p:ph idx="1"/>
          </p:nvPr>
        </p:nvPicPr>
        <p:blipFill>
          <a:blip r:embed="rId2"/>
          <a:stretch>
            <a:fillRect/>
          </a:stretch>
        </p:blipFill>
        <p:spPr>
          <a:xfrm>
            <a:off x="457200" y="2103729"/>
            <a:ext cx="8229600" cy="3518905"/>
          </a:xfrm>
          <a:prstGeom prst="rect">
            <a:avLst/>
          </a:prstGeom>
        </p:spPr>
      </p:pic>
      <p:sp>
        <p:nvSpPr>
          <p:cNvPr id="3" name="TextBox 2"/>
          <p:cNvSpPr txBox="1"/>
          <p:nvPr/>
        </p:nvSpPr>
        <p:spPr>
          <a:xfrm>
            <a:off x="533400" y="6308725"/>
            <a:ext cx="4711033" cy="369332"/>
          </a:xfrm>
          <a:prstGeom prst="rect">
            <a:avLst/>
          </a:prstGeom>
          <a:noFill/>
        </p:spPr>
        <p:txBody>
          <a:bodyPr wrap="none" rtlCol="0">
            <a:spAutoFit/>
          </a:bodyPr>
          <a:lstStyle/>
          <a:p>
            <a:r>
              <a:rPr lang="en-US" dirty="0" err="1" smtClean="0">
                <a:solidFill>
                  <a:schemeClr val="bg1"/>
                </a:solidFill>
              </a:rPr>
              <a:t>Diez</a:t>
            </a:r>
            <a:r>
              <a:rPr lang="en-US" dirty="0" smtClean="0">
                <a:solidFill>
                  <a:schemeClr val="bg1"/>
                </a:solidFill>
              </a:rPr>
              <a:t>  Roux, Annual Review of Public Health 2012</a:t>
            </a:r>
            <a:endParaRPr lang="en-US" dirty="0">
              <a:solidFill>
                <a:schemeClr val="bg1"/>
              </a:solidFill>
            </a:endParaRPr>
          </a:p>
        </p:txBody>
      </p:sp>
    </p:spTree>
    <p:extLst>
      <p:ext uri="{BB962C8B-B14F-4D97-AF65-F5344CB8AC3E}">
        <p14:creationId xmlns:p14="http://schemas.microsoft.com/office/powerpoint/2010/main" val="209862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3009927" cy="769441"/>
          </a:xfrm>
          <a:prstGeom prst="rect">
            <a:avLst/>
          </a:prstGeom>
        </p:spPr>
        <p:txBody>
          <a:bodyPr wrap="none">
            <a:spAutoFit/>
          </a:bodyPr>
          <a:lstStyle/>
          <a:p>
            <a:r>
              <a:rPr lang="en-US" sz="4400" dirty="0" smtClean="0">
                <a:solidFill>
                  <a:schemeClr val="bg1"/>
                </a:solidFill>
              </a:rPr>
              <a:t>Social status</a:t>
            </a:r>
          </a:p>
        </p:txBody>
      </p:sp>
      <p:sp>
        <p:nvSpPr>
          <p:cNvPr id="3" name="Rectangle 2"/>
          <p:cNvSpPr/>
          <p:nvPr/>
        </p:nvSpPr>
        <p:spPr>
          <a:xfrm>
            <a:off x="990600" y="1447800"/>
            <a:ext cx="7391400" cy="1200329"/>
          </a:xfrm>
          <a:prstGeom prst="rect">
            <a:avLst/>
          </a:prstGeom>
        </p:spPr>
        <p:txBody>
          <a:bodyPr wrap="square">
            <a:spAutoFit/>
          </a:bodyPr>
          <a:lstStyle/>
          <a:p>
            <a:r>
              <a:rPr lang="en-US" sz="2400" dirty="0" smtClean="0">
                <a:solidFill>
                  <a:schemeClr val="bg1"/>
                </a:solidFill>
              </a:rPr>
              <a:t>“the relative rank that an individual holds, with attendant rights, duties, and lifestyle, in a social hierarchy based upon honor or prestige.” </a:t>
            </a:r>
            <a:endParaRPr lang="en-US" sz="2400" dirty="0">
              <a:solidFill>
                <a:schemeClr val="bg1"/>
              </a:solidFill>
            </a:endParaRPr>
          </a:p>
        </p:txBody>
      </p:sp>
      <p:sp>
        <p:nvSpPr>
          <p:cNvPr id="4" name="Text Box 21"/>
          <p:cNvSpPr txBox="1">
            <a:spLocks noChangeArrowheads="1"/>
          </p:cNvSpPr>
          <p:nvPr/>
        </p:nvSpPr>
        <p:spPr bwMode="ltGray">
          <a:xfrm>
            <a:off x="990600" y="2819400"/>
            <a:ext cx="7162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smtClean="0">
                <a:solidFill>
                  <a:schemeClr val="bg2"/>
                </a:solidFill>
                <a:cs typeface="Arial" charset="0"/>
              </a:rPr>
              <a:t>www.brittannica.com</a:t>
            </a:r>
            <a:endParaRPr kumimoji="1" lang="en-US" altLang="en-US" sz="1100" dirty="0">
              <a:solidFill>
                <a:schemeClr val="bg2"/>
              </a:solidFill>
              <a:cs typeface="Arial" charset="0"/>
            </a:endParaRPr>
          </a:p>
        </p:txBody>
      </p:sp>
      <p:sp>
        <p:nvSpPr>
          <p:cNvPr id="5" name="Rectangle 4"/>
          <p:cNvSpPr/>
          <p:nvPr/>
        </p:nvSpPr>
        <p:spPr>
          <a:xfrm>
            <a:off x="1066800" y="3276600"/>
            <a:ext cx="7391400" cy="830997"/>
          </a:xfrm>
          <a:prstGeom prst="rect">
            <a:avLst/>
          </a:prstGeom>
        </p:spPr>
        <p:txBody>
          <a:bodyPr wrap="square">
            <a:spAutoFit/>
          </a:bodyPr>
          <a:lstStyle/>
          <a:p>
            <a:r>
              <a:rPr lang="en-US" sz="2400" dirty="0" smtClean="0">
                <a:solidFill>
                  <a:schemeClr val="bg1"/>
                </a:solidFill>
              </a:rPr>
              <a:t>“relations of ownership or control over productive resources (i.e. physical, financial and organizational).” </a:t>
            </a:r>
            <a:endParaRPr lang="en-US" sz="2400" dirty="0">
              <a:solidFill>
                <a:schemeClr val="bg1"/>
              </a:solidFill>
            </a:endParaRPr>
          </a:p>
        </p:txBody>
      </p:sp>
      <p:sp>
        <p:nvSpPr>
          <p:cNvPr id="6" name="Text Box 21"/>
          <p:cNvSpPr txBox="1">
            <a:spLocks noChangeArrowheads="1"/>
          </p:cNvSpPr>
          <p:nvPr/>
        </p:nvSpPr>
        <p:spPr bwMode="ltGray">
          <a:xfrm>
            <a:off x="1066800" y="4343400"/>
            <a:ext cx="7162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smtClean="0">
                <a:solidFill>
                  <a:schemeClr val="bg2"/>
                </a:solidFill>
              </a:rPr>
              <a:t>WHO  Social Determinants of Health</a:t>
            </a:r>
            <a:endParaRPr kumimoji="1" lang="en-US" altLang="en-US" sz="1100" dirty="0">
              <a:solidFill>
                <a:schemeClr val="bg2"/>
              </a:solidFill>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social status</a:t>
            </a:r>
            <a:endParaRPr lang="en-US" dirty="0"/>
          </a:p>
        </p:txBody>
      </p:sp>
      <p:sp>
        <p:nvSpPr>
          <p:cNvPr id="3" name="Content Placeholder 2"/>
          <p:cNvSpPr>
            <a:spLocks noGrp="1"/>
          </p:cNvSpPr>
          <p:nvPr>
            <p:ph idx="1"/>
          </p:nvPr>
        </p:nvSpPr>
        <p:spPr>
          <a:xfrm>
            <a:off x="457200" y="1382469"/>
            <a:ext cx="8229600" cy="4525963"/>
          </a:xfrm>
        </p:spPr>
        <p:txBody>
          <a:bodyPr/>
          <a:lstStyle/>
          <a:p>
            <a:r>
              <a:rPr lang="en-US" u="sng" dirty="0"/>
              <a:t>Race/ethnicity</a:t>
            </a:r>
          </a:p>
          <a:p>
            <a:r>
              <a:rPr lang="en-US" u="sng" dirty="0" smtClean="0"/>
              <a:t>Socioeconomic status/position</a:t>
            </a:r>
          </a:p>
          <a:p>
            <a:r>
              <a:rPr lang="en-US" dirty="0" smtClean="0"/>
              <a:t>Sex</a:t>
            </a:r>
          </a:p>
          <a:p>
            <a:r>
              <a:rPr lang="en-US" dirty="0" smtClean="0"/>
              <a:t>Gender</a:t>
            </a:r>
          </a:p>
          <a:p>
            <a:r>
              <a:rPr lang="en-US" dirty="0" smtClean="0"/>
              <a:t>Sexual orientation</a:t>
            </a:r>
          </a:p>
          <a:p>
            <a:r>
              <a:rPr lang="en-US" dirty="0" smtClean="0"/>
              <a:t>Marital status</a:t>
            </a:r>
          </a:p>
          <a:p>
            <a:r>
              <a:rPr lang="en-US" dirty="0" smtClean="0"/>
              <a:t>Religion</a:t>
            </a:r>
          </a:p>
          <a:p>
            <a:r>
              <a:rPr lang="en-US" dirty="0" smtClean="0"/>
              <a:t>Immigration</a:t>
            </a:r>
          </a:p>
        </p:txBody>
      </p:sp>
    </p:spTree>
    <p:extLst>
      <p:ext uri="{BB962C8B-B14F-4D97-AF65-F5344CB8AC3E}">
        <p14:creationId xmlns:p14="http://schemas.microsoft.com/office/powerpoint/2010/main" val="3665613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200754" cy="769441"/>
          </a:xfrm>
          <a:prstGeom prst="rect">
            <a:avLst/>
          </a:prstGeom>
        </p:spPr>
        <p:txBody>
          <a:bodyPr wrap="none">
            <a:spAutoFit/>
          </a:bodyPr>
          <a:lstStyle/>
          <a:p>
            <a:r>
              <a:rPr lang="en-US" sz="4400" dirty="0" smtClean="0">
                <a:solidFill>
                  <a:schemeClr val="bg1"/>
                </a:solidFill>
              </a:rPr>
              <a:t>Socioeconomic position/status</a:t>
            </a:r>
          </a:p>
        </p:txBody>
      </p:sp>
      <p:sp>
        <p:nvSpPr>
          <p:cNvPr id="3" name="Rectangle 2"/>
          <p:cNvSpPr/>
          <p:nvPr/>
        </p:nvSpPr>
        <p:spPr>
          <a:xfrm>
            <a:off x="800100" y="1510605"/>
            <a:ext cx="7696200" cy="1384995"/>
          </a:xfrm>
          <a:prstGeom prst="rect">
            <a:avLst/>
          </a:prstGeom>
        </p:spPr>
        <p:txBody>
          <a:bodyPr wrap="square">
            <a:spAutoFit/>
          </a:bodyPr>
          <a:lstStyle/>
          <a:p>
            <a:r>
              <a:rPr lang="en-US" sz="2800" dirty="0" smtClean="0">
                <a:solidFill>
                  <a:schemeClr val="bg1"/>
                </a:solidFill>
              </a:rPr>
              <a:t>“… the social and economic factors that influence what positions individuals or groups hold within the structure of a society”</a:t>
            </a:r>
            <a:endParaRPr lang="en-US" sz="2800" dirty="0">
              <a:solidFill>
                <a:schemeClr val="bg1"/>
              </a:solidFill>
            </a:endParaRPr>
          </a:p>
        </p:txBody>
      </p:sp>
      <p:sp>
        <p:nvSpPr>
          <p:cNvPr id="4" name="TextBox 3"/>
          <p:cNvSpPr txBox="1"/>
          <p:nvPr/>
        </p:nvSpPr>
        <p:spPr>
          <a:xfrm>
            <a:off x="4343400" y="2678668"/>
            <a:ext cx="4114800" cy="400110"/>
          </a:xfrm>
          <a:prstGeom prst="rect">
            <a:avLst/>
          </a:prstGeom>
          <a:noFill/>
        </p:spPr>
        <p:txBody>
          <a:bodyPr wrap="square">
            <a:spAutoFit/>
          </a:bodyPr>
          <a:lstStyle/>
          <a:p>
            <a:pPr>
              <a:defRPr/>
            </a:pPr>
            <a:r>
              <a:rPr lang="en-US" sz="2000" dirty="0" err="1" smtClean="0">
                <a:solidFill>
                  <a:schemeClr val="bg2"/>
                </a:solidFill>
                <a:latin typeface="Calibri" pitchFamily="34" charset="0"/>
              </a:rPr>
              <a:t>Galobardes</a:t>
            </a:r>
            <a:r>
              <a:rPr lang="en-US" sz="2000" dirty="0" smtClean="0">
                <a:solidFill>
                  <a:schemeClr val="bg2"/>
                </a:solidFill>
                <a:latin typeface="Calibri" pitchFamily="34" charset="0"/>
              </a:rPr>
              <a:t> et al 2006</a:t>
            </a:r>
            <a:endParaRPr lang="en-US" sz="2000" dirty="0">
              <a:solidFill>
                <a:schemeClr val="bg2"/>
              </a:solidFill>
              <a:latin typeface="Calibri" pitchFamily="34" charset="0"/>
            </a:endParaRPr>
          </a:p>
        </p:txBody>
      </p:sp>
      <p:sp>
        <p:nvSpPr>
          <p:cNvPr id="6" name="TextBox 5"/>
          <p:cNvSpPr txBox="1"/>
          <p:nvPr/>
        </p:nvSpPr>
        <p:spPr>
          <a:xfrm>
            <a:off x="800100" y="3352800"/>
            <a:ext cx="7962900" cy="2667000"/>
          </a:xfrm>
          <a:prstGeom prst="rect">
            <a:avLst/>
          </a:prstGeom>
          <a:noFill/>
        </p:spPr>
        <p:txBody>
          <a:bodyPr wrap="square" rtlCol="0">
            <a:spAutoFit/>
          </a:bodyPr>
          <a:lstStyle/>
          <a:p>
            <a:r>
              <a:rPr lang="en-US" sz="2800" dirty="0" smtClean="0">
                <a:solidFill>
                  <a:schemeClr val="bg1"/>
                </a:solidFill>
              </a:rPr>
              <a:t>SES and health</a:t>
            </a:r>
          </a:p>
          <a:p>
            <a:pPr marL="285750" indent="-285750">
              <a:buFont typeface="Arial" panose="020B0604020202020204" pitchFamily="34" charset="0"/>
              <a:buChar char="•"/>
            </a:pPr>
            <a:r>
              <a:rPr lang="en-US" sz="2800" dirty="0" smtClean="0">
                <a:solidFill>
                  <a:schemeClr val="bg1"/>
                </a:solidFill>
              </a:rPr>
              <a:t>Multidimensional, multilevel construct</a:t>
            </a:r>
          </a:p>
          <a:p>
            <a:pPr marL="285750" indent="-285750">
              <a:buFont typeface="Arial" panose="020B0604020202020204" pitchFamily="34" charset="0"/>
              <a:buChar char="•"/>
            </a:pPr>
            <a:r>
              <a:rPr lang="en-US" sz="2800" dirty="0">
                <a:solidFill>
                  <a:schemeClr val="bg1"/>
                </a:solidFill>
              </a:rPr>
              <a:t>L</a:t>
            </a:r>
            <a:r>
              <a:rPr lang="en-US" sz="2800" dirty="0" smtClean="0">
                <a:solidFill>
                  <a:schemeClr val="bg1"/>
                </a:solidFill>
              </a:rPr>
              <a:t>ife course perspective</a:t>
            </a:r>
          </a:p>
          <a:p>
            <a:pPr marL="285750" indent="-285750">
              <a:buFont typeface="Arial" panose="020B0604020202020204" pitchFamily="34" charset="0"/>
              <a:buChar char="•"/>
            </a:pPr>
            <a:r>
              <a:rPr lang="en-US" sz="2800" dirty="0" smtClean="0">
                <a:solidFill>
                  <a:schemeClr val="bg1"/>
                </a:solidFill>
              </a:rPr>
              <a:t>Multiple causal pathways</a:t>
            </a:r>
          </a:p>
          <a:p>
            <a:pPr marL="285750" indent="-285750">
              <a:buFont typeface="Arial" panose="020B0604020202020204" pitchFamily="34" charset="0"/>
              <a:buChar char="•"/>
            </a:pPr>
            <a:r>
              <a:rPr lang="en-US" sz="2800" dirty="0" smtClean="0">
                <a:solidFill>
                  <a:schemeClr val="bg1"/>
                </a:solidFill>
              </a:rPr>
              <a:t>Interacts with other social status measures (race/ethnicity)</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smtClean="0">
                <a:solidFill>
                  <a:srgbClr val="FEFDFA"/>
                </a:solidFill>
              </a:rPr>
              <a:t>Measures of SES</a:t>
            </a:r>
          </a:p>
        </p:txBody>
      </p:sp>
      <p:sp>
        <p:nvSpPr>
          <p:cNvPr id="96259" name="Rectangle 3"/>
          <p:cNvSpPr>
            <a:spLocks noGrp="1" noChangeArrowheads="1"/>
          </p:cNvSpPr>
          <p:nvPr>
            <p:ph type="body" idx="1"/>
          </p:nvPr>
        </p:nvSpPr>
        <p:spPr>
          <a:xfrm>
            <a:off x="762000" y="1396268"/>
            <a:ext cx="7772400" cy="4800600"/>
          </a:xfrm>
        </p:spPr>
        <p:txBody>
          <a:bodyPr/>
          <a:lstStyle/>
          <a:p>
            <a:r>
              <a:rPr lang="en-US" altLang="en-US" sz="2800" dirty="0" smtClean="0">
                <a:latin typeface="+mj-lt"/>
              </a:rPr>
              <a:t>Education</a:t>
            </a:r>
          </a:p>
          <a:p>
            <a:pPr lvl="1"/>
            <a:r>
              <a:rPr lang="en-US" altLang="en-US" sz="2400" dirty="0" smtClean="0">
                <a:latin typeface="+mj-lt"/>
              </a:rPr>
              <a:t>years of formal education completed</a:t>
            </a:r>
          </a:p>
          <a:p>
            <a:pPr lvl="1"/>
            <a:r>
              <a:rPr lang="en-US" altLang="en-US" sz="2400" dirty="0" smtClean="0">
                <a:latin typeface="+mj-lt"/>
              </a:rPr>
              <a:t>ordinal categories</a:t>
            </a:r>
          </a:p>
          <a:p>
            <a:r>
              <a:rPr lang="en-US" altLang="en-US" sz="2800" dirty="0" smtClean="0">
                <a:latin typeface="+mj-lt"/>
              </a:rPr>
              <a:t>Income </a:t>
            </a:r>
          </a:p>
          <a:p>
            <a:pPr lvl="1"/>
            <a:r>
              <a:rPr lang="en-US" altLang="en-US" sz="2400" dirty="0" smtClean="0">
                <a:latin typeface="+mj-lt"/>
              </a:rPr>
              <a:t>annual household and factor number of dependents</a:t>
            </a:r>
          </a:p>
          <a:p>
            <a:r>
              <a:rPr lang="en-US" altLang="en-US" sz="2800" dirty="0" smtClean="0">
                <a:latin typeface="+mj-lt"/>
              </a:rPr>
              <a:t>Occupation</a:t>
            </a:r>
          </a:p>
          <a:p>
            <a:pPr lvl="1"/>
            <a:r>
              <a:rPr lang="en-US" altLang="en-US" sz="2400" dirty="0" smtClean="0">
                <a:latin typeface="+mj-lt"/>
              </a:rPr>
              <a:t>laborer, technical, professional, business</a:t>
            </a:r>
          </a:p>
          <a:p>
            <a:pPr lvl="1"/>
            <a:r>
              <a:rPr lang="en-US" altLang="en-US" sz="2400" dirty="0">
                <a:latin typeface="+mj-lt"/>
              </a:rPr>
              <a:t>m</a:t>
            </a:r>
            <a:r>
              <a:rPr lang="en-US" altLang="en-US" sz="2400" dirty="0" smtClean="0">
                <a:latin typeface="+mj-lt"/>
              </a:rPr>
              <a:t>anual/non-manual</a:t>
            </a:r>
          </a:p>
          <a:p>
            <a:r>
              <a:rPr lang="en-US" altLang="en-US" sz="2800" dirty="0" smtClean="0">
                <a:latin typeface="+mj-lt"/>
              </a:rPr>
              <a:t>Neighborhood SES</a:t>
            </a:r>
          </a:p>
          <a:p>
            <a:pPr lvl="1"/>
            <a:r>
              <a:rPr lang="en-US" altLang="en-US" sz="2400" dirty="0" smtClean="0">
                <a:latin typeface="+mj-lt"/>
              </a:rPr>
              <a:t>% poverty, composite indices</a:t>
            </a:r>
          </a:p>
        </p:txBody>
      </p:sp>
    </p:spTree>
    <p:extLst>
      <p:ext uri="{BB962C8B-B14F-4D97-AF65-F5344CB8AC3E}">
        <p14:creationId xmlns:p14="http://schemas.microsoft.com/office/powerpoint/2010/main" val="1767105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dirty="0" smtClean="0">
                <a:solidFill>
                  <a:srgbClr val="FEFDFA"/>
                </a:solidFill>
                <a:latin typeface="+mn-lt"/>
              </a:rPr>
              <a:t>Additional SES Measures</a:t>
            </a:r>
          </a:p>
        </p:txBody>
      </p:sp>
      <p:sp>
        <p:nvSpPr>
          <p:cNvPr id="161795" name="Rectangle 3"/>
          <p:cNvSpPr>
            <a:spLocks noGrp="1" noChangeArrowheads="1"/>
          </p:cNvSpPr>
          <p:nvPr>
            <p:ph type="body" idx="1"/>
          </p:nvPr>
        </p:nvSpPr>
        <p:spPr>
          <a:xfrm>
            <a:off x="762000" y="1219200"/>
            <a:ext cx="7772400" cy="4572000"/>
          </a:xfrm>
        </p:spPr>
        <p:txBody>
          <a:bodyPr/>
          <a:lstStyle/>
          <a:p>
            <a:r>
              <a:rPr lang="en-US" altLang="en-US" dirty="0" smtClean="0">
                <a:latin typeface="+mj-lt"/>
              </a:rPr>
              <a:t>Wealth</a:t>
            </a:r>
          </a:p>
          <a:p>
            <a:pPr lvl="1"/>
            <a:r>
              <a:rPr lang="en-US" altLang="en-US" dirty="0" smtClean="0">
                <a:latin typeface="+mj-lt"/>
              </a:rPr>
              <a:t>Assets</a:t>
            </a:r>
          </a:p>
          <a:p>
            <a:pPr lvl="1"/>
            <a:r>
              <a:rPr lang="en-US" altLang="en-US" dirty="0" smtClean="0">
                <a:latin typeface="+mj-lt"/>
              </a:rPr>
              <a:t>Debt</a:t>
            </a:r>
          </a:p>
          <a:p>
            <a:pPr lvl="1"/>
            <a:r>
              <a:rPr lang="en-US" altLang="en-US" dirty="0" smtClean="0">
                <a:latin typeface="+mj-lt"/>
              </a:rPr>
              <a:t>Ownership (home, car)</a:t>
            </a:r>
          </a:p>
          <a:p>
            <a:r>
              <a:rPr lang="en-US" altLang="en-US" dirty="0" smtClean="0">
                <a:latin typeface="+mj-lt"/>
              </a:rPr>
              <a:t>Childhood SES</a:t>
            </a:r>
          </a:p>
          <a:p>
            <a:pPr lvl="1"/>
            <a:r>
              <a:rPr lang="en-US" altLang="en-US" dirty="0" smtClean="0">
                <a:latin typeface="+mj-lt"/>
              </a:rPr>
              <a:t>Parental occupation and education</a:t>
            </a:r>
          </a:p>
          <a:p>
            <a:pPr lvl="1"/>
            <a:r>
              <a:rPr lang="en-US" altLang="en-US" dirty="0" smtClean="0">
                <a:latin typeface="+mj-lt"/>
              </a:rPr>
              <a:t>Household income, wealth</a:t>
            </a:r>
          </a:p>
          <a:p>
            <a:r>
              <a:rPr lang="en-US" altLang="en-US" dirty="0" smtClean="0">
                <a:latin typeface="+mj-lt"/>
              </a:rPr>
              <a:t>Self-perceived </a:t>
            </a:r>
            <a:r>
              <a:rPr lang="ja-JP" altLang="en-US" dirty="0" smtClean="0">
                <a:latin typeface="+mj-lt"/>
              </a:rPr>
              <a:t>‘</a:t>
            </a:r>
            <a:r>
              <a:rPr lang="en-US" altLang="ja-JP" dirty="0" smtClean="0">
                <a:latin typeface="+mj-lt"/>
              </a:rPr>
              <a:t>standing</a:t>
            </a:r>
            <a:r>
              <a:rPr lang="ja-JP" altLang="en-US" dirty="0" smtClean="0">
                <a:latin typeface="+mj-lt"/>
              </a:rPr>
              <a:t>’</a:t>
            </a:r>
            <a:r>
              <a:rPr lang="en-US" altLang="ja-JP" dirty="0" smtClean="0">
                <a:latin typeface="+mj-lt"/>
              </a:rPr>
              <a:t> on a ladder ranging from 1 to 10</a:t>
            </a:r>
          </a:p>
        </p:txBody>
      </p:sp>
    </p:spTree>
    <p:extLst>
      <p:ext uri="{BB962C8B-B14F-4D97-AF65-F5344CB8AC3E}">
        <p14:creationId xmlns:p14="http://schemas.microsoft.com/office/powerpoint/2010/main" val="128621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P graphic ch23531.f1.jpg"/>
          <p:cNvPicPr>
            <a:picLocks noChangeAspect="1"/>
          </p:cNvPicPr>
          <p:nvPr/>
        </p:nvPicPr>
        <p:blipFill>
          <a:blip r:embed="rId3" cstate="print"/>
          <a:stretch>
            <a:fillRect/>
          </a:stretch>
        </p:blipFill>
        <p:spPr>
          <a:xfrm>
            <a:off x="304800" y="838200"/>
            <a:ext cx="8573935" cy="4114800"/>
          </a:xfrm>
          <a:prstGeom prst="rect">
            <a:avLst/>
          </a:prstGeom>
        </p:spPr>
      </p:pic>
      <p:sp>
        <p:nvSpPr>
          <p:cNvPr id="4" name="TextBox 3"/>
          <p:cNvSpPr txBox="1"/>
          <p:nvPr/>
        </p:nvSpPr>
        <p:spPr>
          <a:xfrm>
            <a:off x="533400" y="5410200"/>
            <a:ext cx="4114800" cy="307777"/>
          </a:xfrm>
          <a:prstGeom prst="rect">
            <a:avLst/>
          </a:prstGeom>
          <a:noFill/>
        </p:spPr>
        <p:txBody>
          <a:bodyPr wrap="square">
            <a:spAutoFit/>
          </a:bodyPr>
          <a:lstStyle/>
          <a:p>
            <a:pPr>
              <a:defRPr/>
            </a:pPr>
            <a:r>
              <a:rPr lang="en-US" sz="1400" dirty="0" err="1" smtClean="0">
                <a:solidFill>
                  <a:schemeClr val="bg2"/>
                </a:solidFill>
                <a:latin typeface="Calibri" pitchFamily="34" charset="0"/>
              </a:rPr>
              <a:t>Galobardes</a:t>
            </a:r>
            <a:r>
              <a:rPr lang="en-US" sz="1400" dirty="0" smtClean="0">
                <a:solidFill>
                  <a:schemeClr val="bg2"/>
                </a:solidFill>
                <a:latin typeface="Calibri" pitchFamily="34" charset="0"/>
              </a:rPr>
              <a:t> et al 2006</a:t>
            </a:r>
            <a:endParaRPr lang="en-US" sz="1400" dirty="0">
              <a:solidFill>
                <a:schemeClr val="bg2"/>
              </a:solidFill>
              <a:latin typeface="Calibri" pitchFamily="34" charset="0"/>
            </a:endParaRPr>
          </a:p>
        </p:txBody>
      </p:sp>
      <p:sp>
        <p:nvSpPr>
          <p:cNvPr id="5" name="Rectangle 2"/>
          <p:cNvSpPr txBox="1">
            <a:spLocks noChangeArrowheads="1"/>
          </p:cNvSpPr>
          <p:nvPr/>
        </p:nvSpPr>
        <p:spPr bwMode="auto">
          <a:xfrm>
            <a:off x="476967" y="152400"/>
            <a:ext cx="8229600" cy="715962"/>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chemeClr val="bg1"/>
                </a:solidFill>
                <a:effectLst/>
                <a:uLnTx/>
                <a:uFillTx/>
                <a:latin typeface="+mj-lt"/>
                <a:ea typeface="+mj-ea"/>
                <a:cs typeface="+mj-cs"/>
              </a:rPr>
              <a:t>SES across the Life Course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P graphic ch23531.f1.jpg"/>
          <p:cNvPicPr>
            <a:picLocks noChangeAspect="1"/>
          </p:cNvPicPr>
          <p:nvPr/>
        </p:nvPicPr>
        <p:blipFill>
          <a:blip r:embed="rId3" cstate="print"/>
          <a:stretch>
            <a:fillRect/>
          </a:stretch>
        </p:blipFill>
        <p:spPr>
          <a:xfrm>
            <a:off x="304800" y="838200"/>
            <a:ext cx="8573935" cy="4114800"/>
          </a:xfrm>
          <a:prstGeom prst="rect">
            <a:avLst/>
          </a:prstGeom>
        </p:spPr>
      </p:pic>
      <p:sp>
        <p:nvSpPr>
          <p:cNvPr id="4" name="TextBox 3"/>
          <p:cNvSpPr txBox="1"/>
          <p:nvPr/>
        </p:nvSpPr>
        <p:spPr>
          <a:xfrm>
            <a:off x="533400" y="5410200"/>
            <a:ext cx="4114800" cy="307777"/>
          </a:xfrm>
          <a:prstGeom prst="rect">
            <a:avLst/>
          </a:prstGeom>
          <a:noFill/>
        </p:spPr>
        <p:txBody>
          <a:bodyPr wrap="square">
            <a:spAutoFit/>
          </a:bodyPr>
          <a:lstStyle/>
          <a:p>
            <a:pPr>
              <a:defRPr/>
            </a:pPr>
            <a:r>
              <a:rPr lang="en-US" sz="1400" dirty="0" err="1" smtClean="0">
                <a:solidFill>
                  <a:schemeClr val="bg2"/>
                </a:solidFill>
                <a:latin typeface="Calibri" pitchFamily="34" charset="0"/>
              </a:rPr>
              <a:t>Galobardes</a:t>
            </a:r>
            <a:r>
              <a:rPr lang="en-US" sz="1400" dirty="0" smtClean="0">
                <a:solidFill>
                  <a:schemeClr val="bg2"/>
                </a:solidFill>
                <a:latin typeface="Calibri" pitchFamily="34" charset="0"/>
              </a:rPr>
              <a:t> et al 2006</a:t>
            </a:r>
            <a:endParaRPr lang="en-US" sz="1400" dirty="0">
              <a:solidFill>
                <a:schemeClr val="bg2"/>
              </a:solidFill>
              <a:latin typeface="Calibri" pitchFamily="34" charset="0"/>
            </a:endParaRPr>
          </a:p>
        </p:txBody>
      </p:sp>
      <p:sp>
        <p:nvSpPr>
          <p:cNvPr id="5" name="Rectangle 4"/>
          <p:cNvSpPr>
            <a:spLocks noChangeArrowheads="1"/>
          </p:cNvSpPr>
          <p:nvPr/>
        </p:nvSpPr>
        <p:spPr bwMode="auto">
          <a:xfrm>
            <a:off x="4562459" y="2590800"/>
            <a:ext cx="4210050" cy="3416320"/>
          </a:xfrm>
          <a:prstGeom prst="rect">
            <a:avLst/>
          </a:prstGeom>
          <a:solidFill>
            <a:schemeClr val="bg2">
              <a:lumMod val="90000"/>
            </a:schemeClr>
          </a:solidFill>
          <a:ln>
            <a:noFill/>
          </a:ln>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dirty="0" smtClean="0">
                <a:latin typeface="Times New Roman" pitchFamily="18" charset="0"/>
                <a:cs typeface="Times New Roman" pitchFamily="18" charset="0"/>
              </a:rPr>
              <a:t>Latency/critical period model: </a:t>
            </a:r>
            <a:endParaRPr lang="en-US" altLang="en-US" sz="2400" b="1" dirty="0">
              <a:latin typeface="Times New Roman" pitchFamily="18" charset="0"/>
              <a:cs typeface="Times New Roman" pitchFamily="18" charset="0"/>
            </a:endParaRPr>
          </a:p>
          <a:p>
            <a:pPr eaLnBrk="1" hangingPunct="1"/>
            <a:r>
              <a:rPr lang="en-US" altLang="en-US" sz="2400" dirty="0">
                <a:latin typeface="Times New Roman" pitchFamily="18" charset="0"/>
                <a:cs typeface="Times New Roman" pitchFamily="18" charset="0"/>
              </a:rPr>
              <a:t>Exposure during sensitive window puts one at risk for development of disease </a:t>
            </a:r>
            <a:r>
              <a:rPr lang="en-US" altLang="en-US" sz="2400" dirty="0" smtClean="0">
                <a:latin typeface="Times New Roman" pitchFamily="18" charset="0"/>
                <a:cs typeface="Times New Roman" pitchFamily="18" charset="0"/>
              </a:rPr>
              <a:t>later </a:t>
            </a:r>
            <a:r>
              <a:rPr lang="en-US" altLang="en-US" sz="2400" dirty="0">
                <a:latin typeface="Times New Roman" pitchFamily="18" charset="0"/>
                <a:cs typeface="Times New Roman" pitchFamily="18" charset="0"/>
              </a:rPr>
              <a:t>in life.  Exposures encountered  </a:t>
            </a:r>
            <a:r>
              <a:rPr lang="en-US" altLang="en-US" sz="2400" i="1" dirty="0">
                <a:latin typeface="Times New Roman" pitchFamily="18" charset="0"/>
                <a:cs typeface="Times New Roman" pitchFamily="18" charset="0"/>
              </a:rPr>
              <a:t>after</a:t>
            </a:r>
            <a:r>
              <a:rPr lang="en-US" altLang="en-US" sz="2400" dirty="0">
                <a:latin typeface="Times New Roman" pitchFamily="18" charset="0"/>
                <a:cs typeface="Times New Roman" pitchFamily="18" charset="0"/>
              </a:rPr>
              <a:t> the critical window closes do not influence risk.  Focus on early life experiences that do not have a cumulative effect.</a:t>
            </a:r>
            <a:r>
              <a:rPr lang="en-US" altLang="en-US" sz="2400" dirty="0">
                <a:latin typeface="Times New Roman" pitchFamily="18" charset="0"/>
              </a:rPr>
              <a:t> </a:t>
            </a:r>
          </a:p>
        </p:txBody>
      </p:sp>
      <p:sp>
        <p:nvSpPr>
          <p:cNvPr id="6" name="Right Arrow 5"/>
          <p:cNvSpPr/>
          <p:nvPr/>
        </p:nvSpPr>
        <p:spPr>
          <a:xfrm rot="16200000">
            <a:off x="609600" y="35814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bwMode="auto">
          <a:xfrm>
            <a:off x="476967" y="152400"/>
            <a:ext cx="8229600" cy="715962"/>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chemeClr val="bg1"/>
                </a:solidFill>
                <a:effectLst/>
                <a:uLnTx/>
                <a:uFillTx/>
                <a:latin typeface="+mj-lt"/>
                <a:ea typeface="+mj-ea"/>
                <a:cs typeface="+mj-cs"/>
              </a:rPr>
              <a:t>SES across the Life Course </a:t>
            </a:r>
          </a:p>
        </p:txBody>
      </p:sp>
    </p:spTree>
    <p:extLst>
      <p:ext uri="{BB962C8B-B14F-4D97-AF65-F5344CB8AC3E}">
        <p14:creationId xmlns:p14="http://schemas.microsoft.com/office/powerpoint/2010/main" val="245080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P graphic ch23531.f1.jpg"/>
          <p:cNvPicPr>
            <a:picLocks noChangeAspect="1"/>
          </p:cNvPicPr>
          <p:nvPr/>
        </p:nvPicPr>
        <p:blipFill>
          <a:blip r:embed="rId3" cstate="print"/>
          <a:stretch>
            <a:fillRect/>
          </a:stretch>
        </p:blipFill>
        <p:spPr>
          <a:xfrm>
            <a:off x="304800" y="838200"/>
            <a:ext cx="8573935" cy="4114800"/>
          </a:xfrm>
          <a:prstGeom prst="rect">
            <a:avLst/>
          </a:prstGeom>
        </p:spPr>
      </p:pic>
      <p:sp>
        <p:nvSpPr>
          <p:cNvPr id="4" name="TextBox 3"/>
          <p:cNvSpPr txBox="1"/>
          <p:nvPr/>
        </p:nvSpPr>
        <p:spPr>
          <a:xfrm>
            <a:off x="533400" y="5410200"/>
            <a:ext cx="4114800" cy="307777"/>
          </a:xfrm>
          <a:prstGeom prst="rect">
            <a:avLst/>
          </a:prstGeom>
          <a:noFill/>
        </p:spPr>
        <p:txBody>
          <a:bodyPr wrap="square">
            <a:spAutoFit/>
          </a:bodyPr>
          <a:lstStyle/>
          <a:p>
            <a:pPr>
              <a:defRPr/>
            </a:pPr>
            <a:r>
              <a:rPr lang="en-US" sz="1400" dirty="0" err="1" smtClean="0">
                <a:solidFill>
                  <a:schemeClr val="bg2"/>
                </a:solidFill>
                <a:latin typeface="Calibri" pitchFamily="34" charset="0"/>
              </a:rPr>
              <a:t>Galobardes</a:t>
            </a:r>
            <a:r>
              <a:rPr lang="en-US" sz="1400" dirty="0" smtClean="0">
                <a:solidFill>
                  <a:schemeClr val="bg2"/>
                </a:solidFill>
                <a:latin typeface="Calibri" pitchFamily="34" charset="0"/>
              </a:rPr>
              <a:t> et al 2006</a:t>
            </a:r>
            <a:endParaRPr lang="en-US" sz="1400" dirty="0">
              <a:solidFill>
                <a:schemeClr val="bg2"/>
              </a:solidFill>
              <a:latin typeface="Calibri" pitchFamily="34" charset="0"/>
            </a:endParaRPr>
          </a:p>
        </p:txBody>
      </p:sp>
      <p:sp>
        <p:nvSpPr>
          <p:cNvPr id="5" name="Rectangle 2"/>
          <p:cNvSpPr txBox="1">
            <a:spLocks noChangeArrowheads="1"/>
          </p:cNvSpPr>
          <p:nvPr/>
        </p:nvSpPr>
        <p:spPr bwMode="auto">
          <a:xfrm>
            <a:off x="476967" y="152400"/>
            <a:ext cx="8229600" cy="715962"/>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chemeClr val="bg1"/>
                </a:solidFill>
                <a:effectLst/>
                <a:uLnTx/>
                <a:uFillTx/>
                <a:latin typeface="+mj-lt"/>
                <a:ea typeface="+mj-ea"/>
                <a:cs typeface="+mj-cs"/>
              </a:rPr>
              <a:t>SES across the Life Course </a:t>
            </a:r>
          </a:p>
        </p:txBody>
      </p:sp>
      <p:sp>
        <p:nvSpPr>
          <p:cNvPr id="6" name="Rectangle 5"/>
          <p:cNvSpPr>
            <a:spLocks noChangeArrowheads="1"/>
          </p:cNvSpPr>
          <p:nvPr/>
        </p:nvSpPr>
        <p:spPr bwMode="auto">
          <a:xfrm>
            <a:off x="4953000" y="3244840"/>
            <a:ext cx="4051300" cy="3416320"/>
          </a:xfrm>
          <a:prstGeom prst="rect">
            <a:avLst/>
          </a:prstGeom>
          <a:solidFill>
            <a:schemeClr val="bg2">
              <a:lumMod val="90000"/>
            </a:schemeClr>
          </a:solid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dirty="0">
                <a:latin typeface="Times New Roman" pitchFamily="18" charset="0"/>
              </a:rPr>
              <a:t>Social trajectory model:</a:t>
            </a:r>
          </a:p>
          <a:p>
            <a:pPr eaLnBrk="1" hangingPunct="1"/>
            <a:r>
              <a:rPr lang="en-US" altLang="en-US" sz="2400" dirty="0">
                <a:latin typeface="Times New Roman" pitchFamily="18" charset="0"/>
              </a:rPr>
              <a:t>Social disadvantage increases risk of future disadvantage later in life.  The initial insult does not necessarily have a harmful effect on the outcome – but the first exposure leads to subsequent exposures that then directly cause the outcome.</a:t>
            </a:r>
          </a:p>
        </p:txBody>
      </p:sp>
      <p:sp>
        <p:nvSpPr>
          <p:cNvPr id="2" name="Right Arrow 1"/>
          <p:cNvSpPr/>
          <p:nvPr/>
        </p:nvSpPr>
        <p:spPr>
          <a:xfrm>
            <a:off x="838200" y="3581400"/>
            <a:ext cx="1524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89738" y="3581400"/>
            <a:ext cx="1524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483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1" y="481013"/>
            <a:ext cx="8305800" cy="96043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Childhood SES is associated with adult health</a:t>
            </a:r>
          </a:p>
        </p:txBody>
      </p:sp>
      <p:sp>
        <p:nvSpPr>
          <p:cNvPr id="4" name="TextBox 3"/>
          <p:cNvSpPr txBox="1">
            <a:spLocks noChangeArrowheads="1"/>
          </p:cNvSpPr>
          <p:nvPr/>
        </p:nvSpPr>
        <p:spPr bwMode="auto">
          <a:xfrm>
            <a:off x="1676400" y="4021138"/>
            <a:ext cx="6619875" cy="1724025"/>
          </a:xfrm>
          <a:prstGeom prst="rect">
            <a:avLst/>
          </a:prstGeom>
          <a:noFill/>
          <a:ln w="9525">
            <a:noFill/>
            <a:miter lim="800000"/>
            <a:headEnd/>
            <a:tailEnd/>
          </a:ln>
        </p:spPr>
        <p:txBody>
          <a:bodyPr wrap="square">
            <a:spAutoFit/>
          </a:bodyPr>
          <a:lstStyle/>
          <a:p>
            <a:pPr marL="111125" indent="-111125">
              <a:buFont typeface="Arial" pitchFamily="34" charset="0"/>
              <a:buChar char="•"/>
              <a:defRPr/>
            </a:pPr>
            <a:r>
              <a:rPr lang="en-US" dirty="0">
                <a:solidFill>
                  <a:schemeClr val="bg1"/>
                </a:solidFill>
              </a:rPr>
              <a:t> Health and Retirement Survey:</a:t>
            </a:r>
          </a:p>
          <a:p>
            <a:pPr>
              <a:buFont typeface="Arial" pitchFamily="34" charset="0"/>
              <a:buChar char="•"/>
              <a:defRPr/>
            </a:pPr>
            <a:endParaRPr lang="en-US" dirty="0">
              <a:solidFill>
                <a:schemeClr val="bg1"/>
              </a:solidFill>
            </a:endParaRPr>
          </a:p>
          <a:p>
            <a:pPr>
              <a:defRPr/>
            </a:pPr>
            <a:r>
              <a:rPr lang="en-US" dirty="0">
                <a:solidFill>
                  <a:schemeClr val="bg1"/>
                </a:solidFill>
              </a:rPr>
              <a:t>Parental occupation is associated with cardiovascular disease in middle age, </a:t>
            </a:r>
            <a:r>
              <a:rPr lang="en-US" i="1" dirty="0">
                <a:solidFill>
                  <a:schemeClr val="bg1"/>
                </a:solidFill>
              </a:rPr>
              <a:t>after taking into consideration current SES</a:t>
            </a:r>
            <a:r>
              <a:rPr lang="en-US" dirty="0">
                <a:solidFill>
                  <a:schemeClr val="bg1"/>
                </a:solidFill>
              </a:rPr>
              <a:t> (highest year of schooling) </a:t>
            </a:r>
          </a:p>
          <a:p>
            <a:pPr>
              <a:defRPr/>
            </a:pPr>
            <a:r>
              <a:rPr lang="en-US" sz="1600" dirty="0">
                <a:solidFill>
                  <a:schemeClr val="bg1"/>
                </a:solidFill>
              </a:rPr>
              <a:t>[</a:t>
            </a:r>
            <a:r>
              <a:rPr lang="en-US" sz="1600" dirty="0" err="1">
                <a:solidFill>
                  <a:schemeClr val="bg1"/>
                </a:solidFill>
              </a:rPr>
              <a:t>Gliksman</a:t>
            </a:r>
            <a:r>
              <a:rPr lang="en-US" sz="1600" dirty="0">
                <a:solidFill>
                  <a:schemeClr val="bg1"/>
                </a:solidFill>
              </a:rPr>
              <a:t> et al. 1995]</a:t>
            </a:r>
          </a:p>
        </p:txBody>
      </p:sp>
      <p:sp>
        <p:nvSpPr>
          <p:cNvPr id="5" name="TextBox 3"/>
          <p:cNvSpPr txBox="1">
            <a:spLocks noChangeArrowheads="1"/>
          </p:cNvSpPr>
          <p:nvPr/>
        </p:nvSpPr>
        <p:spPr bwMode="auto">
          <a:xfrm>
            <a:off x="1600200" y="1585913"/>
            <a:ext cx="6715125" cy="1723549"/>
          </a:xfrm>
          <a:prstGeom prst="rect">
            <a:avLst/>
          </a:prstGeom>
          <a:noFill/>
          <a:ln w="9525">
            <a:noFill/>
            <a:miter lim="800000"/>
            <a:headEnd/>
            <a:tailEnd/>
          </a:ln>
        </p:spPr>
        <p:txBody>
          <a:bodyPr wrap="square">
            <a:spAutoFit/>
          </a:bodyPr>
          <a:lstStyle/>
          <a:p>
            <a:pPr marL="111125" indent="-111125">
              <a:buFont typeface="Arial" pitchFamily="34" charset="0"/>
              <a:buChar char="•"/>
              <a:defRPr/>
            </a:pPr>
            <a:r>
              <a:rPr lang="en-US" dirty="0">
                <a:solidFill>
                  <a:schemeClr val="bg1"/>
                </a:solidFill>
              </a:rPr>
              <a:t> Nurses Health Study:</a:t>
            </a:r>
          </a:p>
          <a:p>
            <a:pPr>
              <a:buFont typeface="Arial" pitchFamily="34" charset="0"/>
              <a:buChar char="•"/>
              <a:defRPr/>
            </a:pPr>
            <a:endParaRPr lang="en-US" dirty="0">
              <a:solidFill>
                <a:schemeClr val="bg1"/>
              </a:solidFill>
            </a:endParaRPr>
          </a:p>
          <a:p>
            <a:pPr>
              <a:defRPr/>
            </a:pPr>
            <a:r>
              <a:rPr lang="en-US" dirty="0">
                <a:solidFill>
                  <a:schemeClr val="bg1"/>
                </a:solidFill>
              </a:rPr>
              <a:t>Parental education is associated with the self-rated health of their adult children, </a:t>
            </a:r>
            <a:r>
              <a:rPr lang="en-US" i="1" dirty="0">
                <a:solidFill>
                  <a:schemeClr val="bg1"/>
                </a:solidFill>
              </a:rPr>
              <a:t>after taking into consideration current SES</a:t>
            </a:r>
            <a:r>
              <a:rPr lang="en-US" dirty="0">
                <a:solidFill>
                  <a:schemeClr val="bg1"/>
                </a:solidFill>
              </a:rPr>
              <a:t> (highest year of schooling, total household income, total net worth) </a:t>
            </a:r>
          </a:p>
          <a:p>
            <a:pPr>
              <a:defRPr/>
            </a:pPr>
            <a:r>
              <a:rPr lang="en-US" sz="1600" dirty="0">
                <a:solidFill>
                  <a:schemeClr val="bg1"/>
                </a:solidFill>
              </a:rPr>
              <a:t>[Moody-Ayers, et al. 2007]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457200" y="2667000"/>
            <a:ext cx="86868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Multi-level Etiologies of Health Disparities:</a:t>
            </a:r>
            <a:br>
              <a:rPr lang="en-US" sz="3600" dirty="0" smtClean="0"/>
            </a:br>
            <a:r>
              <a:rPr lang="en-US" sz="3600" dirty="0" smtClean="0"/>
              <a:t>Pt 1. social determinants</a:t>
            </a:r>
            <a:endParaRPr lang="en-US" altLang="en-US" sz="3600" dirty="0" smtClean="0"/>
          </a:p>
        </p:txBody>
      </p:sp>
      <p:sp>
        <p:nvSpPr>
          <p:cNvPr id="24579" name="Subtitle 2"/>
          <p:cNvSpPr>
            <a:spLocks noGrp="1"/>
          </p:cNvSpPr>
          <p:nvPr>
            <p:ph type="subTitle" idx="1"/>
          </p:nvPr>
        </p:nvSpPr>
        <p:spPr bwMode="auto">
          <a:xfrm>
            <a:off x="685800" y="48006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Salma Shariff-Marco, PhD, MPH</a:t>
            </a:r>
          </a:p>
          <a:p>
            <a:pPr>
              <a:spcBef>
                <a:spcPts val="0"/>
              </a:spcBef>
            </a:pPr>
            <a:r>
              <a:rPr lang="en-US" altLang="en-US" sz="2400" dirty="0" smtClean="0"/>
              <a:t>Associate Professor</a:t>
            </a:r>
          </a:p>
          <a:p>
            <a:pPr>
              <a:spcBef>
                <a:spcPts val="0"/>
              </a:spcBef>
            </a:pPr>
            <a:r>
              <a:rPr lang="en-US" altLang="en-US" sz="2400" dirty="0" smtClean="0"/>
              <a:t>Department of Epidemiology &amp; Biostatistics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Stressors</a:t>
            </a:r>
            <a:endParaRPr lang="en-US" dirty="0"/>
          </a:p>
        </p:txBody>
      </p:sp>
      <p:sp>
        <p:nvSpPr>
          <p:cNvPr id="5" name="Content Placeholder 4"/>
          <p:cNvSpPr>
            <a:spLocks noGrp="1"/>
          </p:cNvSpPr>
          <p:nvPr>
            <p:ph idx="1"/>
          </p:nvPr>
        </p:nvSpPr>
        <p:spPr/>
        <p:txBody>
          <a:bodyPr/>
          <a:lstStyle/>
          <a:p>
            <a:r>
              <a:rPr lang="en-US" dirty="0" smtClean="0"/>
              <a:t>Job insecurity</a:t>
            </a:r>
          </a:p>
          <a:p>
            <a:r>
              <a:rPr lang="en-US" dirty="0" smtClean="0"/>
              <a:t>Job strain (High demands / Low control)</a:t>
            </a:r>
          </a:p>
          <a:p>
            <a:endParaRPr lang="en-US" dirty="0" smtClean="0"/>
          </a:p>
          <a:p>
            <a:r>
              <a:rPr lang="en-US" dirty="0" smtClean="0"/>
              <a:t>Housing insecurity/homelessness</a:t>
            </a:r>
          </a:p>
          <a:p>
            <a:r>
              <a:rPr lang="en-US" dirty="0"/>
              <a:t>Food insecurity</a:t>
            </a:r>
          </a:p>
          <a:p>
            <a:r>
              <a:rPr lang="en-US" dirty="0" smtClean="0"/>
              <a:t>Adequate health care coverage</a:t>
            </a:r>
          </a:p>
          <a:p>
            <a:pPr lvl="1"/>
            <a:endParaRPr lang="en-US" dirty="0"/>
          </a:p>
        </p:txBody>
      </p:sp>
    </p:spTree>
    <p:extLst>
      <p:ext uri="{BB962C8B-B14F-4D97-AF65-F5344CB8AC3E}">
        <p14:creationId xmlns:p14="http://schemas.microsoft.com/office/powerpoint/2010/main" val="4138588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l="18333" t="13333" r="27500" b="33333"/>
          <a:stretch>
            <a:fillRect/>
          </a:stretch>
        </p:blipFill>
        <p:spPr bwMode="auto">
          <a:xfrm>
            <a:off x="152400" y="304800"/>
            <a:ext cx="8763000" cy="5486400"/>
          </a:xfrm>
          <a:prstGeom prst="rect">
            <a:avLst/>
          </a:prstGeom>
          <a:noFill/>
          <a:ln w="9525">
            <a:noFill/>
            <a:miter lim="800000"/>
            <a:headEnd/>
            <a:tailEnd/>
          </a:ln>
        </p:spPr>
      </p:pic>
    </p:spTree>
    <p:extLst>
      <p:ext uri="{BB962C8B-B14F-4D97-AF65-F5344CB8AC3E}">
        <p14:creationId xmlns:p14="http://schemas.microsoft.com/office/powerpoint/2010/main" val="1301720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chemeClr val="bg1"/>
                </a:solidFill>
                <a:effectLst/>
                <a:uLnTx/>
                <a:uFillTx/>
                <a:latin typeface="+mj-lt"/>
                <a:ea typeface="+mj-ea"/>
                <a:cs typeface="+mj-cs"/>
              </a:rPr>
              <a:t>Braveman</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 </a:t>
            </a:r>
            <a:r>
              <a:rPr kumimoji="0" lang="en-US" sz="3600" b="0" i="1" u="none" strike="noStrike" kern="1200" cap="none" spc="0" normalizeH="0" baseline="0" noProof="0" dirty="0" smtClean="0">
                <a:ln>
                  <a:noFill/>
                </a:ln>
                <a:solidFill>
                  <a:schemeClr val="bg1"/>
                </a:solidFill>
                <a:effectLst/>
                <a:uLnTx/>
                <a:uFillTx/>
                <a:latin typeface="+mj-lt"/>
                <a:ea typeface="+mj-ea"/>
                <a:cs typeface="+mj-cs"/>
              </a:rPr>
              <a:t>et al</a:t>
            </a:r>
            <a:r>
              <a:rPr kumimoji="0" lang="en-US" sz="3600" b="0" i="0" u="none" strike="noStrike" kern="1200" cap="none" spc="0" normalizeH="0" noProof="0" dirty="0" smtClean="0">
                <a:ln>
                  <a:noFill/>
                </a:ln>
                <a:solidFill>
                  <a:schemeClr val="bg1"/>
                </a:solidFill>
                <a:effectLst/>
                <a:uLnTx/>
                <a:uFillTx/>
                <a:latin typeface="+mj-lt"/>
                <a:ea typeface="+mj-ea"/>
                <a:cs typeface="+mj-cs"/>
              </a:rPr>
              <a:t> article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noProof="0" dirty="0" smtClean="0">
                <a:ln>
                  <a:noFill/>
                </a:ln>
                <a:solidFill>
                  <a:schemeClr val="bg1"/>
                </a:solidFill>
                <a:effectLst/>
                <a:uLnTx/>
                <a:uFillTx/>
                <a:latin typeface="+mj-lt"/>
                <a:ea typeface="+mj-ea"/>
                <a:cs typeface="+mj-cs"/>
              </a:rPr>
              <a:t>a few of the take home points</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2"/>
          <p:cNvSpPr/>
          <p:nvPr/>
        </p:nvSpPr>
        <p:spPr>
          <a:xfrm>
            <a:off x="548640" y="1737360"/>
            <a:ext cx="8229600" cy="1077218"/>
          </a:xfrm>
          <a:prstGeom prst="rect">
            <a:avLst/>
          </a:prstGeom>
        </p:spPr>
        <p:txBody>
          <a:bodyPr wrap="square">
            <a:spAutoFit/>
          </a:bodyPr>
          <a:lstStyle/>
          <a:p>
            <a:pPr marL="234950" indent="-234950">
              <a:buFont typeface="Arial" pitchFamily="34" charset="0"/>
              <a:buChar char="•"/>
            </a:pPr>
            <a:r>
              <a:rPr lang="en-US" sz="3200" dirty="0" smtClean="0">
                <a:solidFill>
                  <a:schemeClr val="bg1"/>
                </a:solidFill>
              </a:rPr>
              <a:t>Education and income are not interchangeable – earnings can vary at similar </a:t>
            </a:r>
            <a:r>
              <a:rPr lang="en-US" sz="3200" dirty="0" err="1" smtClean="0">
                <a:solidFill>
                  <a:schemeClr val="bg1"/>
                </a:solidFill>
              </a:rPr>
              <a:t>educ</a:t>
            </a:r>
            <a:r>
              <a:rPr lang="en-US" sz="3200" dirty="0" smtClean="0">
                <a:solidFill>
                  <a:schemeClr val="bg1"/>
                </a:solidFill>
              </a:rPr>
              <a:t> levels.</a:t>
            </a:r>
          </a:p>
        </p:txBody>
      </p:sp>
      <p:sp>
        <p:nvSpPr>
          <p:cNvPr id="4" name="Rectangle 3"/>
          <p:cNvSpPr/>
          <p:nvPr/>
        </p:nvSpPr>
        <p:spPr>
          <a:xfrm>
            <a:off x="548640" y="2926080"/>
            <a:ext cx="8229600" cy="584775"/>
          </a:xfrm>
          <a:prstGeom prst="rect">
            <a:avLst/>
          </a:prstGeom>
        </p:spPr>
        <p:txBody>
          <a:bodyPr wrap="square">
            <a:spAutoFit/>
          </a:bodyPr>
          <a:lstStyle/>
          <a:p>
            <a:pPr marL="234950" indent="-234950">
              <a:buFont typeface="Arial" pitchFamily="34" charset="0"/>
              <a:buChar char="•"/>
            </a:pPr>
            <a:r>
              <a:rPr lang="en-US" sz="3200" dirty="0">
                <a:solidFill>
                  <a:schemeClr val="bg1"/>
                </a:solidFill>
              </a:rPr>
              <a:t>I</a:t>
            </a:r>
            <a:r>
              <a:rPr lang="en-US" sz="3200" dirty="0" smtClean="0">
                <a:solidFill>
                  <a:schemeClr val="bg1"/>
                </a:solidFill>
              </a:rPr>
              <a:t>ncome is not a proxy for wealth</a:t>
            </a:r>
          </a:p>
        </p:txBody>
      </p:sp>
      <p:sp>
        <p:nvSpPr>
          <p:cNvPr id="5" name="Rectangle 4"/>
          <p:cNvSpPr/>
          <p:nvPr/>
        </p:nvSpPr>
        <p:spPr>
          <a:xfrm>
            <a:off x="548640" y="3611940"/>
            <a:ext cx="8229600" cy="1569660"/>
          </a:xfrm>
          <a:prstGeom prst="rect">
            <a:avLst/>
          </a:prstGeom>
        </p:spPr>
        <p:txBody>
          <a:bodyPr wrap="square">
            <a:spAutoFit/>
          </a:bodyPr>
          <a:lstStyle/>
          <a:p>
            <a:pPr marL="234950" indent="-234950">
              <a:buFont typeface="Arial" pitchFamily="34" charset="0"/>
              <a:buChar char="•"/>
            </a:pPr>
            <a:r>
              <a:rPr lang="en-US" sz="3200" dirty="0" smtClean="0">
                <a:solidFill>
                  <a:schemeClr val="bg1"/>
                </a:solidFill>
              </a:rPr>
              <a:t>Importance </a:t>
            </a:r>
          </a:p>
          <a:p>
            <a:pPr marL="914400" lvl="1" indent="-457200">
              <a:buFont typeface="Wingdings" panose="05000000000000000000" pitchFamily="2" charset="2"/>
              <a:buChar char="§"/>
            </a:pPr>
            <a:r>
              <a:rPr lang="en-US" sz="3200" dirty="0" smtClean="0">
                <a:solidFill>
                  <a:schemeClr val="bg1"/>
                </a:solidFill>
              </a:rPr>
              <a:t>past socioeconomic experiences</a:t>
            </a:r>
          </a:p>
          <a:p>
            <a:pPr marL="914400" lvl="1" indent="-457200">
              <a:buFont typeface="Wingdings" panose="05000000000000000000" pitchFamily="2" charset="2"/>
              <a:buChar char="§"/>
            </a:pPr>
            <a:r>
              <a:rPr lang="en-US" sz="3200" dirty="0">
                <a:solidFill>
                  <a:schemeClr val="bg1"/>
                </a:solidFill>
              </a:rPr>
              <a:t>n</a:t>
            </a:r>
            <a:r>
              <a:rPr lang="en-US" sz="3200" dirty="0" smtClean="0">
                <a:solidFill>
                  <a:schemeClr val="bg1"/>
                </a:solidFill>
              </a:rPr>
              <a:t>eighborhood socioeconomic conditions</a:t>
            </a:r>
          </a:p>
        </p:txBody>
      </p:sp>
      <p:sp>
        <p:nvSpPr>
          <p:cNvPr id="6" name="Rectangle 5"/>
          <p:cNvSpPr/>
          <p:nvPr/>
        </p:nvSpPr>
        <p:spPr>
          <a:xfrm>
            <a:off x="560363" y="5282685"/>
            <a:ext cx="8229600" cy="584775"/>
          </a:xfrm>
          <a:prstGeom prst="rect">
            <a:avLst/>
          </a:prstGeom>
        </p:spPr>
        <p:txBody>
          <a:bodyPr wrap="square">
            <a:spAutoFit/>
          </a:bodyPr>
          <a:lstStyle/>
          <a:p>
            <a:r>
              <a:rPr lang="en-US" sz="3200" i="1" u="sng" dirty="0" smtClean="0">
                <a:solidFill>
                  <a:schemeClr val="bg1"/>
                </a:solidFill>
              </a:rPr>
              <a:t>Outcome and social-group specific approach</a:t>
            </a:r>
          </a:p>
        </p:txBody>
      </p:sp>
    </p:spTree>
    <p:extLst>
      <p:ext uri="{BB962C8B-B14F-4D97-AF65-F5344CB8AC3E}">
        <p14:creationId xmlns:p14="http://schemas.microsoft.com/office/powerpoint/2010/main" val="269506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cial_wealth_gap.png"/>
          <p:cNvPicPr>
            <a:picLocks noChangeAspect="1"/>
          </p:cNvPicPr>
          <p:nvPr/>
        </p:nvPicPr>
        <p:blipFill>
          <a:blip r:embed="rId3" cstate="print"/>
          <a:stretch>
            <a:fillRect/>
          </a:stretch>
        </p:blipFill>
        <p:spPr>
          <a:xfrm>
            <a:off x="1447800" y="838200"/>
            <a:ext cx="6352441" cy="4281670"/>
          </a:xfrm>
          <a:prstGeom prst="rect">
            <a:avLst/>
          </a:prstGeom>
        </p:spPr>
      </p:pic>
    </p:spTree>
    <p:extLst>
      <p:ext uri="{BB962C8B-B14F-4D97-AF65-F5344CB8AC3E}">
        <p14:creationId xmlns:p14="http://schemas.microsoft.com/office/powerpoint/2010/main" val="2685391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household-wealth.top.gif"/>
          <p:cNvPicPr>
            <a:picLocks noChangeAspect="1"/>
          </p:cNvPicPr>
          <p:nvPr/>
        </p:nvPicPr>
        <p:blipFill>
          <a:blip r:embed="rId3" cstate="print"/>
          <a:stretch>
            <a:fillRect/>
          </a:stretch>
        </p:blipFill>
        <p:spPr>
          <a:xfrm>
            <a:off x="838200" y="762000"/>
            <a:ext cx="7507310" cy="4488581"/>
          </a:xfrm>
          <a:prstGeom prst="rect">
            <a:avLst/>
          </a:prstGeom>
        </p:spPr>
      </p:pic>
      <p:sp>
        <p:nvSpPr>
          <p:cNvPr id="2" name="TextBox 1"/>
          <p:cNvSpPr txBox="1"/>
          <p:nvPr/>
        </p:nvSpPr>
        <p:spPr>
          <a:xfrm>
            <a:off x="2819400" y="1371600"/>
            <a:ext cx="654346" cy="369332"/>
          </a:xfrm>
          <a:prstGeom prst="rect">
            <a:avLst/>
          </a:prstGeom>
          <a:noFill/>
        </p:spPr>
        <p:txBody>
          <a:bodyPr wrap="none" rtlCol="0">
            <a:spAutoFit/>
          </a:bodyPr>
          <a:lstStyle/>
          <a:p>
            <a:r>
              <a:rPr lang="en-US" dirty="0" smtClean="0">
                <a:solidFill>
                  <a:srgbClr val="FF0000"/>
                </a:solidFill>
              </a:rPr>
              <a:t>-16%</a:t>
            </a:r>
            <a:endParaRPr lang="en-US" dirty="0">
              <a:solidFill>
                <a:srgbClr val="FF0000"/>
              </a:solidFill>
            </a:endParaRPr>
          </a:p>
        </p:txBody>
      </p:sp>
      <p:sp>
        <p:nvSpPr>
          <p:cNvPr id="4" name="TextBox 3"/>
          <p:cNvSpPr txBox="1"/>
          <p:nvPr/>
        </p:nvSpPr>
        <p:spPr>
          <a:xfrm>
            <a:off x="4953000" y="3733800"/>
            <a:ext cx="654346" cy="369332"/>
          </a:xfrm>
          <a:prstGeom prst="rect">
            <a:avLst/>
          </a:prstGeom>
          <a:noFill/>
        </p:spPr>
        <p:txBody>
          <a:bodyPr wrap="none" rtlCol="0">
            <a:spAutoFit/>
          </a:bodyPr>
          <a:lstStyle/>
          <a:p>
            <a:r>
              <a:rPr lang="en-US" dirty="0" smtClean="0">
                <a:solidFill>
                  <a:srgbClr val="FF0000"/>
                </a:solidFill>
              </a:rPr>
              <a:t>-66%</a:t>
            </a:r>
            <a:endParaRPr lang="en-US" dirty="0">
              <a:solidFill>
                <a:srgbClr val="FF0000"/>
              </a:solidFill>
            </a:endParaRPr>
          </a:p>
        </p:txBody>
      </p:sp>
      <p:sp>
        <p:nvSpPr>
          <p:cNvPr id="5" name="TextBox 4"/>
          <p:cNvSpPr txBox="1"/>
          <p:nvPr/>
        </p:nvSpPr>
        <p:spPr>
          <a:xfrm>
            <a:off x="7086600" y="3768635"/>
            <a:ext cx="654346" cy="369332"/>
          </a:xfrm>
          <a:prstGeom prst="rect">
            <a:avLst/>
          </a:prstGeom>
          <a:noFill/>
        </p:spPr>
        <p:txBody>
          <a:bodyPr wrap="none" rtlCol="0">
            <a:spAutoFit/>
          </a:bodyPr>
          <a:lstStyle/>
          <a:p>
            <a:r>
              <a:rPr lang="en-US" dirty="0" smtClean="0">
                <a:solidFill>
                  <a:srgbClr val="FF0000"/>
                </a:solidFill>
              </a:rPr>
              <a:t>-53%</a:t>
            </a:r>
            <a:endParaRPr lang="en-US" dirty="0">
              <a:solidFill>
                <a:srgbClr val="FF0000"/>
              </a:solidFill>
            </a:endParaRPr>
          </a:p>
        </p:txBody>
      </p:sp>
    </p:spTree>
    <p:extLst>
      <p:ext uri="{BB962C8B-B14F-4D97-AF65-F5344CB8AC3E}">
        <p14:creationId xmlns:p14="http://schemas.microsoft.com/office/powerpoint/2010/main" val="2531562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l="10833" t="13333" r="38333" b="26667"/>
          <a:stretch>
            <a:fillRect/>
          </a:stretch>
        </p:blipFill>
        <p:spPr bwMode="auto">
          <a:xfrm>
            <a:off x="77141" y="228600"/>
            <a:ext cx="9066859" cy="6019800"/>
          </a:xfrm>
          <a:prstGeom prst="rect">
            <a:avLst/>
          </a:prstGeom>
          <a:noFill/>
          <a:ln w="9525">
            <a:noFill/>
            <a:miter lim="800000"/>
            <a:headEnd/>
            <a:tailEnd/>
          </a:ln>
        </p:spPr>
      </p:pic>
    </p:spTree>
    <p:extLst>
      <p:ext uri="{BB962C8B-B14F-4D97-AF65-F5344CB8AC3E}">
        <p14:creationId xmlns:p14="http://schemas.microsoft.com/office/powerpoint/2010/main" val="78420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l="9583" t="31111" r="37083" b="16296"/>
          <a:stretch>
            <a:fillRect/>
          </a:stretch>
        </p:blipFill>
        <p:spPr bwMode="auto">
          <a:xfrm>
            <a:off x="77273" y="457200"/>
            <a:ext cx="9066727" cy="5029200"/>
          </a:xfrm>
          <a:prstGeom prst="rect">
            <a:avLst/>
          </a:prstGeom>
          <a:noFill/>
          <a:ln w="9525">
            <a:noFill/>
            <a:miter lim="800000"/>
            <a:headEnd/>
            <a:tailEnd/>
          </a:ln>
        </p:spPr>
      </p:pic>
      <p:sp>
        <p:nvSpPr>
          <p:cNvPr id="3" name="Oval 2"/>
          <p:cNvSpPr/>
          <p:nvPr/>
        </p:nvSpPr>
        <p:spPr>
          <a:xfrm>
            <a:off x="7239000" y="2590800"/>
            <a:ext cx="1676400" cy="381000"/>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315200" y="2895600"/>
            <a:ext cx="1676400" cy="381000"/>
          </a:xfrm>
          <a:prstGeom prst="ellipse">
            <a:avLst/>
          </a:prstGeom>
          <a:no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39000" y="3429000"/>
            <a:ext cx="1676400" cy="4572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 y="2926080"/>
            <a:ext cx="8229600" cy="584775"/>
          </a:xfrm>
          <a:prstGeom prst="rect">
            <a:avLst/>
          </a:prstGeom>
        </p:spPr>
        <p:txBody>
          <a:bodyPr wrap="square">
            <a:spAutoFit/>
          </a:bodyPr>
          <a:lstStyle/>
          <a:p>
            <a:pPr marL="234950" indent="-234950">
              <a:buFont typeface="Arial" pitchFamily="34" charset="0"/>
              <a:buChar char="•"/>
            </a:pPr>
            <a:r>
              <a:rPr lang="en-US" sz="3200" dirty="0">
                <a:solidFill>
                  <a:schemeClr val="bg1"/>
                </a:solidFill>
              </a:rPr>
              <a:t>I</a:t>
            </a:r>
            <a:r>
              <a:rPr lang="en-US" sz="3200" dirty="0" smtClean="0">
                <a:solidFill>
                  <a:schemeClr val="bg1"/>
                </a:solidFill>
              </a:rPr>
              <a:t>ncome not a proxy for wealth</a:t>
            </a:r>
          </a:p>
        </p:txBody>
      </p:sp>
      <p:sp>
        <p:nvSpPr>
          <p:cNvPr id="7" name="Rectangle 6"/>
          <p:cNvSpPr/>
          <p:nvPr/>
        </p:nvSpPr>
        <p:spPr>
          <a:xfrm>
            <a:off x="701040" y="3078480"/>
            <a:ext cx="8229600" cy="584775"/>
          </a:xfrm>
          <a:prstGeom prst="rect">
            <a:avLst/>
          </a:prstGeom>
        </p:spPr>
        <p:txBody>
          <a:bodyPr wrap="square">
            <a:spAutoFit/>
          </a:bodyPr>
          <a:lstStyle/>
          <a:p>
            <a:pPr marL="234950" indent="-234950">
              <a:buFont typeface="Arial" pitchFamily="34" charset="0"/>
              <a:buChar char="•"/>
            </a:pPr>
            <a:r>
              <a:rPr lang="en-US" sz="3200" dirty="0">
                <a:solidFill>
                  <a:schemeClr val="bg1"/>
                </a:solidFill>
              </a:rPr>
              <a:t>I</a:t>
            </a:r>
            <a:r>
              <a:rPr lang="en-US" sz="3200" dirty="0" smtClean="0">
                <a:solidFill>
                  <a:schemeClr val="bg1"/>
                </a:solidFill>
              </a:rPr>
              <a:t>ncome not a proxy for wealth</a:t>
            </a:r>
          </a:p>
        </p:txBody>
      </p:sp>
    </p:spTree>
    <p:extLst>
      <p:ext uri="{BB962C8B-B14F-4D97-AF65-F5344CB8AC3E}">
        <p14:creationId xmlns:p14="http://schemas.microsoft.com/office/powerpoint/2010/main" val="30498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Intersectional Framework &amp; Approach</a:t>
            </a:r>
            <a:endParaRPr lang="en-US" sz="4000" dirty="0"/>
          </a:p>
        </p:txBody>
      </p:sp>
      <p:sp>
        <p:nvSpPr>
          <p:cNvPr id="3" name="Content Placeholder 2"/>
          <p:cNvSpPr>
            <a:spLocks noGrp="1"/>
          </p:cNvSpPr>
          <p:nvPr>
            <p:ph idx="1"/>
          </p:nvPr>
        </p:nvSpPr>
        <p:spPr>
          <a:xfrm>
            <a:off x="457200" y="1341437"/>
            <a:ext cx="8229600" cy="4525963"/>
          </a:xfrm>
        </p:spPr>
        <p:txBody>
          <a:bodyPr/>
          <a:lstStyle/>
          <a:p>
            <a:r>
              <a:rPr lang="en-US" dirty="0" smtClean="0"/>
              <a:t>Social identities and </a:t>
            </a:r>
            <a:r>
              <a:rPr lang="en-US" dirty="0"/>
              <a:t>categories should not be viewed as independent variables that </a:t>
            </a:r>
            <a:r>
              <a:rPr lang="en-US" dirty="0" smtClean="0"/>
              <a:t>capture </a:t>
            </a:r>
            <a:r>
              <a:rPr lang="en-US" dirty="0"/>
              <a:t>individual </a:t>
            </a:r>
            <a:r>
              <a:rPr lang="en-US" dirty="0" smtClean="0"/>
              <a:t>characteristics; </a:t>
            </a:r>
            <a:r>
              <a:rPr lang="en-US" dirty="0"/>
              <a:t>instead, they are markers of institutional </a:t>
            </a:r>
            <a:r>
              <a:rPr lang="en-US" dirty="0" smtClean="0"/>
              <a:t>processes</a:t>
            </a:r>
          </a:p>
          <a:p>
            <a:endParaRPr lang="en-US" dirty="0" smtClean="0">
              <a:solidFill>
                <a:srgbClr val="FFFF00"/>
              </a:solidFill>
            </a:endParaRPr>
          </a:p>
          <a:p>
            <a:r>
              <a:rPr lang="en-US" dirty="0"/>
              <a:t>Intersecting inequalities &amp; multiple vulnerabilities</a:t>
            </a:r>
          </a:p>
          <a:p>
            <a:pPr lvl="1"/>
            <a:r>
              <a:rPr lang="en-US" dirty="0"/>
              <a:t>Multiple dimensions of social status impact </a:t>
            </a:r>
            <a:r>
              <a:rPr lang="en-US" dirty="0" smtClean="0"/>
              <a:t>health</a:t>
            </a:r>
            <a:endParaRPr lang="en-US" dirty="0"/>
          </a:p>
        </p:txBody>
      </p:sp>
      <p:sp>
        <p:nvSpPr>
          <p:cNvPr id="4" name="TextBox 3"/>
          <p:cNvSpPr txBox="1"/>
          <p:nvPr/>
        </p:nvSpPr>
        <p:spPr>
          <a:xfrm>
            <a:off x="492369" y="6324600"/>
            <a:ext cx="4418069" cy="369332"/>
          </a:xfrm>
          <a:prstGeom prst="rect">
            <a:avLst/>
          </a:prstGeom>
          <a:noFill/>
        </p:spPr>
        <p:txBody>
          <a:bodyPr wrap="none" rtlCol="0">
            <a:spAutoFit/>
          </a:bodyPr>
          <a:lstStyle/>
          <a:p>
            <a:r>
              <a:rPr lang="en-US" dirty="0" smtClean="0"/>
              <a:t>Williams et al, Health Services Research 2012</a:t>
            </a:r>
            <a:endParaRPr lang="en-US" dirty="0"/>
          </a:p>
        </p:txBody>
      </p:sp>
    </p:spTree>
    <p:extLst>
      <p:ext uri="{BB962C8B-B14F-4D97-AF65-F5344CB8AC3E}">
        <p14:creationId xmlns:p14="http://schemas.microsoft.com/office/powerpoint/2010/main" val="2590666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 by Race/Ethnicity, CBCSC</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002818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324600"/>
            <a:ext cx="5307094" cy="369332"/>
          </a:xfrm>
          <a:prstGeom prst="rect">
            <a:avLst/>
          </a:prstGeom>
          <a:noFill/>
        </p:spPr>
        <p:txBody>
          <a:bodyPr wrap="none" rtlCol="0">
            <a:spAutoFit/>
          </a:bodyPr>
          <a:lstStyle/>
          <a:p>
            <a:r>
              <a:rPr lang="en-US" dirty="0" smtClean="0"/>
              <a:t>Shariff-Marco et al, Journal of Community Health 2015</a:t>
            </a:r>
            <a:endParaRPr lang="en-US" dirty="0"/>
          </a:p>
        </p:txBody>
      </p:sp>
    </p:spTree>
    <p:extLst>
      <p:ext uri="{BB962C8B-B14F-4D97-AF65-F5344CB8AC3E}">
        <p14:creationId xmlns:p14="http://schemas.microsoft.com/office/powerpoint/2010/main" val="161464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NSES by Race/Ethnicity, CBCSC</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2673331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7200" y="6324600"/>
            <a:ext cx="5307094" cy="369332"/>
          </a:xfrm>
          <a:prstGeom prst="rect">
            <a:avLst/>
          </a:prstGeom>
          <a:noFill/>
        </p:spPr>
        <p:txBody>
          <a:bodyPr wrap="none" rtlCol="0">
            <a:spAutoFit/>
          </a:bodyPr>
          <a:lstStyle/>
          <a:p>
            <a:r>
              <a:rPr lang="en-US" dirty="0" smtClean="0"/>
              <a:t>Shariff-Marco et al, Journal of Community Health 2015</a:t>
            </a:r>
            <a:endParaRPr lang="en-US" dirty="0"/>
          </a:p>
        </p:txBody>
      </p:sp>
    </p:spTree>
    <p:extLst>
      <p:ext uri="{BB962C8B-B14F-4D97-AF65-F5344CB8AC3E}">
        <p14:creationId xmlns:p14="http://schemas.microsoft.com/office/powerpoint/2010/main" val="142161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457200" y="1600201"/>
            <a:ext cx="8229600" cy="1600200"/>
          </a:xfrm>
        </p:spPr>
        <p:txBody>
          <a:bodyPr/>
          <a:lstStyle/>
          <a:p>
            <a:r>
              <a:rPr lang="en-US" dirty="0" smtClean="0"/>
              <a:t>Social determinants of health (SDOH)</a:t>
            </a:r>
          </a:p>
          <a:p>
            <a:pPr lvl="1"/>
            <a:r>
              <a:rPr lang="en-US" dirty="0" smtClean="0"/>
              <a:t>Socioeconomic status, socioeconomic position</a:t>
            </a:r>
          </a:p>
          <a:p>
            <a:pPr lvl="1"/>
            <a:r>
              <a:rPr lang="en-US" dirty="0" smtClean="0"/>
              <a:t>Racism</a:t>
            </a:r>
          </a:p>
          <a:p>
            <a:pPr lvl="1"/>
            <a:r>
              <a:rPr lang="en-US" dirty="0"/>
              <a:t>Incarceration </a:t>
            </a:r>
          </a:p>
          <a:p>
            <a:pPr lvl="1"/>
            <a:r>
              <a:rPr lang="en-US" dirty="0" smtClean="0"/>
              <a:t>Neighborhood </a:t>
            </a:r>
          </a:p>
          <a:p>
            <a:r>
              <a:rPr lang="en-US" dirty="0" smtClean="0"/>
              <a:t>Research with SDOH</a:t>
            </a:r>
          </a:p>
          <a:p>
            <a:pPr lvl="1"/>
            <a:r>
              <a:rPr lang="en-US" dirty="0"/>
              <a:t>Multilevel conceptual </a:t>
            </a:r>
            <a:r>
              <a:rPr lang="en-US" dirty="0" smtClean="0"/>
              <a:t>approaches/frameworks</a:t>
            </a:r>
            <a:endParaRPr lang="en-US" dirty="0"/>
          </a:p>
          <a:p>
            <a:pPr lvl="1"/>
            <a:r>
              <a:rPr lang="en-US" dirty="0" smtClean="0"/>
              <a:t>Measurement and methodological considerations</a:t>
            </a:r>
          </a:p>
        </p:txBody>
      </p:sp>
    </p:spTree>
    <p:extLst>
      <p:ext uri="{BB962C8B-B14F-4D97-AF65-F5344CB8AC3E}">
        <p14:creationId xmlns:p14="http://schemas.microsoft.com/office/powerpoint/2010/main" val="3757092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dirty="0" smtClean="0"/>
              <a:t>Race/ethnicity/SES disparities in mortality after breast cancer in California</a:t>
            </a:r>
            <a:endParaRPr lang="en-US" sz="2800" dirty="0"/>
          </a:p>
        </p:txBody>
      </p:sp>
      <p:pic>
        <p:nvPicPr>
          <p:cNvPr id="4" name="Picture 3"/>
          <p:cNvPicPr>
            <a:picLocks noChangeAspect="1"/>
          </p:cNvPicPr>
          <p:nvPr/>
        </p:nvPicPr>
        <p:blipFill rotWithShape="1">
          <a:blip r:embed="rId2"/>
          <a:srcRect b="5090"/>
          <a:stretch/>
        </p:blipFill>
        <p:spPr>
          <a:xfrm>
            <a:off x="0" y="1295400"/>
            <a:ext cx="9144000" cy="4348002"/>
          </a:xfrm>
          <a:prstGeom prst="rect">
            <a:avLst/>
          </a:prstGeom>
        </p:spPr>
      </p:pic>
      <p:sp>
        <p:nvSpPr>
          <p:cNvPr id="5" name="TextBox 4"/>
          <p:cNvSpPr txBox="1"/>
          <p:nvPr/>
        </p:nvSpPr>
        <p:spPr>
          <a:xfrm>
            <a:off x="457200" y="6324600"/>
            <a:ext cx="5307094" cy="369332"/>
          </a:xfrm>
          <a:prstGeom prst="rect">
            <a:avLst/>
          </a:prstGeom>
          <a:noFill/>
        </p:spPr>
        <p:txBody>
          <a:bodyPr wrap="none" rtlCol="0">
            <a:spAutoFit/>
          </a:bodyPr>
          <a:lstStyle/>
          <a:p>
            <a:r>
              <a:rPr lang="en-US" dirty="0" smtClean="0"/>
              <a:t>Shariff-Marco et al, Journal of Community Health 2015</a:t>
            </a:r>
            <a:endParaRPr lang="en-US" dirty="0"/>
          </a:p>
        </p:txBody>
      </p:sp>
    </p:spTree>
    <p:extLst>
      <p:ext uri="{BB962C8B-B14F-4D97-AF65-F5344CB8AC3E}">
        <p14:creationId xmlns:p14="http://schemas.microsoft.com/office/powerpoint/2010/main" val="1641146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SES</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Think about measures that have most relevance to your research question</a:t>
            </a:r>
          </a:p>
          <a:p>
            <a:pPr lvl="1"/>
            <a:r>
              <a:rPr lang="en-US" dirty="0" smtClean="0"/>
              <a:t>May need multiple measures</a:t>
            </a:r>
          </a:p>
          <a:p>
            <a:pPr lvl="1"/>
            <a:r>
              <a:rPr lang="en-US" dirty="0" smtClean="0"/>
              <a:t>Results may depend on what measures you use</a:t>
            </a:r>
          </a:p>
          <a:p>
            <a:r>
              <a:rPr lang="en-US" dirty="0" smtClean="0"/>
              <a:t>Use validated measures </a:t>
            </a:r>
          </a:p>
          <a:p>
            <a:r>
              <a:rPr lang="en-US" dirty="0" smtClean="0"/>
              <a:t>Consider life course perspective</a:t>
            </a:r>
          </a:p>
          <a:p>
            <a:r>
              <a:rPr lang="en-US" dirty="0" smtClean="0"/>
              <a:t>Consider other social status dimensions (e.g., race/ethnicity) as jointly impacting health</a:t>
            </a:r>
            <a:endParaRPr lang="en-US" dirty="0"/>
          </a:p>
        </p:txBody>
      </p:sp>
    </p:spTree>
    <p:extLst>
      <p:ext uri="{BB962C8B-B14F-4D97-AF65-F5344CB8AC3E}">
        <p14:creationId xmlns:p14="http://schemas.microsoft.com/office/powerpoint/2010/main" val="1528613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Racism, United Nations</a:t>
            </a:r>
            <a:endParaRPr lang="en-US" dirty="0"/>
          </a:p>
        </p:txBody>
      </p:sp>
      <p:sp>
        <p:nvSpPr>
          <p:cNvPr id="5" name="Content Placeholder 4"/>
          <p:cNvSpPr>
            <a:spLocks noGrp="1"/>
          </p:cNvSpPr>
          <p:nvPr>
            <p:ph idx="1"/>
          </p:nvPr>
        </p:nvSpPr>
        <p:spPr/>
        <p:txBody>
          <a:bodyPr/>
          <a:lstStyle/>
          <a:p>
            <a:pPr marL="0" indent="0">
              <a:buNone/>
            </a:pPr>
            <a:r>
              <a:rPr lang="en-US" dirty="0" smtClean="0"/>
              <a:t>“</a:t>
            </a:r>
            <a:r>
              <a:rPr lang="en-US" dirty="0"/>
              <a:t>any distinction, exclusion, </a:t>
            </a:r>
            <a:r>
              <a:rPr lang="en-US" dirty="0" smtClean="0"/>
              <a:t>restriction or </a:t>
            </a:r>
            <a:r>
              <a:rPr lang="en-US" dirty="0"/>
              <a:t>preference based on race, color, descent, or national or ethnic origin which has the </a:t>
            </a:r>
            <a:r>
              <a:rPr lang="en-US" dirty="0" smtClean="0"/>
              <a:t>purpose or </a:t>
            </a:r>
            <a:r>
              <a:rPr lang="en-US" dirty="0"/>
              <a:t>effect of nullifying or impairing the recognition, enjoyment or exercise, on an equal </a:t>
            </a:r>
            <a:r>
              <a:rPr lang="en-US" dirty="0" smtClean="0"/>
              <a:t>footing, of </a:t>
            </a:r>
            <a:r>
              <a:rPr lang="en-US" dirty="0"/>
              <a:t>human rights and fundamental freedoms in the political, economic, social, cultural or </a:t>
            </a:r>
            <a:r>
              <a:rPr lang="en-US" dirty="0" smtClean="0"/>
              <a:t>any other </a:t>
            </a:r>
            <a:r>
              <a:rPr lang="en-US" dirty="0"/>
              <a:t>field of public life.”</a:t>
            </a:r>
          </a:p>
        </p:txBody>
      </p:sp>
    </p:spTree>
    <p:extLst>
      <p:ext uri="{BB962C8B-B14F-4D97-AF65-F5344CB8AC3E}">
        <p14:creationId xmlns:p14="http://schemas.microsoft.com/office/powerpoint/2010/main" val="3525592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Racism</a:t>
            </a:r>
            <a:endParaRPr lang="en-US" dirty="0"/>
          </a:p>
        </p:txBody>
      </p:sp>
      <p:sp>
        <p:nvSpPr>
          <p:cNvPr id="3" name="Content Placeholder 2"/>
          <p:cNvSpPr>
            <a:spLocks noGrp="1"/>
          </p:cNvSpPr>
          <p:nvPr>
            <p:ph idx="1"/>
          </p:nvPr>
        </p:nvSpPr>
        <p:spPr>
          <a:xfrm>
            <a:off x="533400" y="1295400"/>
            <a:ext cx="8229600" cy="4525963"/>
          </a:xfrm>
        </p:spPr>
        <p:txBody>
          <a:bodyPr/>
          <a:lstStyle/>
          <a:p>
            <a:r>
              <a:rPr lang="en-US" dirty="0" smtClean="0"/>
              <a:t>Racism</a:t>
            </a:r>
          </a:p>
          <a:p>
            <a:pPr lvl="1"/>
            <a:r>
              <a:rPr lang="en-US" dirty="0"/>
              <a:t>an organized system that categorizes population groups into ‘races</a:t>
            </a:r>
            <a:r>
              <a:rPr lang="en-US" dirty="0" smtClean="0"/>
              <a:t>’, and </a:t>
            </a:r>
            <a:r>
              <a:rPr lang="en-US" dirty="0"/>
              <a:t>uses this ranking to preferentially allocate societal goods and resources to groups </a:t>
            </a:r>
            <a:r>
              <a:rPr lang="en-US" dirty="0" smtClean="0"/>
              <a:t>regarded as </a:t>
            </a:r>
            <a:r>
              <a:rPr lang="en-US" dirty="0"/>
              <a:t>superior </a:t>
            </a:r>
            <a:r>
              <a:rPr lang="en-US" sz="2000" dirty="0"/>
              <a:t>(Bonilla-Silva 1996</a:t>
            </a:r>
            <a:r>
              <a:rPr lang="en-US" sz="2000" dirty="0" smtClean="0"/>
              <a:t>)</a:t>
            </a:r>
          </a:p>
          <a:p>
            <a:pPr lvl="1"/>
            <a:r>
              <a:rPr lang="en-US" dirty="0"/>
              <a:t>ideology of inferiority that ranks some racial groups as inherently or culturally superior </a:t>
            </a:r>
            <a:r>
              <a:rPr lang="en-US" dirty="0" smtClean="0"/>
              <a:t>to others </a:t>
            </a:r>
            <a:r>
              <a:rPr lang="en-US" dirty="0"/>
              <a:t>and supports the social norms and institutions that implement this ideology </a:t>
            </a:r>
            <a:r>
              <a:rPr lang="en-US" sz="2000" dirty="0"/>
              <a:t>(</a:t>
            </a:r>
            <a:r>
              <a:rPr lang="en-US" sz="2000" dirty="0" smtClean="0"/>
              <a:t>Jones 1997</a:t>
            </a:r>
            <a:r>
              <a:rPr lang="en-US" sz="2000" dirty="0"/>
              <a:t>)</a:t>
            </a:r>
            <a:endParaRPr lang="en-US" dirty="0"/>
          </a:p>
        </p:txBody>
      </p:sp>
      <p:sp>
        <p:nvSpPr>
          <p:cNvPr id="4" name="TextBox 3"/>
          <p:cNvSpPr txBox="1"/>
          <p:nvPr/>
        </p:nvSpPr>
        <p:spPr>
          <a:xfrm>
            <a:off x="685800" y="6324600"/>
            <a:ext cx="4422364" cy="369332"/>
          </a:xfrm>
          <a:prstGeom prst="rect">
            <a:avLst/>
          </a:prstGeom>
          <a:noFill/>
        </p:spPr>
        <p:txBody>
          <a:bodyPr wrap="none" rtlCol="0">
            <a:spAutoFit/>
          </a:bodyPr>
          <a:lstStyle/>
          <a:p>
            <a:r>
              <a:rPr lang="en-US" dirty="0" smtClean="0"/>
              <a:t>Williams and Mohammed, J </a:t>
            </a:r>
            <a:r>
              <a:rPr lang="en-US" dirty="0" err="1" smtClean="0"/>
              <a:t>Behav</a:t>
            </a:r>
            <a:r>
              <a:rPr lang="en-US" dirty="0" smtClean="0"/>
              <a:t> Med 2009</a:t>
            </a:r>
            <a:endParaRPr lang="en-US" dirty="0"/>
          </a:p>
        </p:txBody>
      </p:sp>
    </p:spTree>
    <p:extLst>
      <p:ext uri="{BB962C8B-B14F-4D97-AF65-F5344CB8AC3E}">
        <p14:creationId xmlns:p14="http://schemas.microsoft.com/office/powerpoint/2010/main" val="2200801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Multilevel, multiple dimensions of racism</a:t>
            </a:r>
            <a:endParaRPr lang="en-US" sz="3600" dirty="0"/>
          </a:p>
        </p:txBody>
      </p:sp>
      <p:sp>
        <p:nvSpPr>
          <p:cNvPr id="3" name="Content Placeholder 2"/>
          <p:cNvSpPr>
            <a:spLocks noGrp="1"/>
          </p:cNvSpPr>
          <p:nvPr>
            <p:ph sz="half" idx="1"/>
          </p:nvPr>
        </p:nvSpPr>
        <p:spPr>
          <a:xfrm>
            <a:off x="533400" y="1384981"/>
            <a:ext cx="8077200" cy="4525963"/>
          </a:xfrm>
        </p:spPr>
        <p:txBody>
          <a:bodyPr/>
          <a:lstStyle/>
          <a:p>
            <a:r>
              <a:rPr lang="en-US" dirty="0" smtClean="0"/>
              <a:t>Institutionalized racism (e.g., residential segregation)</a:t>
            </a:r>
          </a:p>
          <a:p>
            <a:pPr lvl="1"/>
            <a:r>
              <a:rPr lang="en-US" dirty="0" smtClean="0"/>
              <a:t>differential access to  goods, services, opportunities and power</a:t>
            </a:r>
          </a:p>
          <a:p>
            <a:pPr lvl="1"/>
            <a:r>
              <a:rPr lang="en-US" dirty="0" smtClean="0"/>
              <a:t>structural, systemic (codified in customs, practices, laws)</a:t>
            </a:r>
          </a:p>
          <a:p>
            <a:r>
              <a:rPr lang="en-US" dirty="0" smtClean="0"/>
              <a:t>Personally mediated racism (e.g., prejudice and discrimination)</a:t>
            </a:r>
          </a:p>
          <a:p>
            <a:pPr lvl="1"/>
            <a:r>
              <a:rPr lang="en-US" dirty="0" smtClean="0"/>
              <a:t>differential assumptions about abilities, motives, and intentions of others by race/ethnicity</a:t>
            </a:r>
          </a:p>
          <a:p>
            <a:pPr lvl="1"/>
            <a:r>
              <a:rPr lang="en-US" dirty="0"/>
              <a:t>d</a:t>
            </a:r>
            <a:r>
              <a:rPr lang="en-US" dirty="0" smtClean="0"/>
              <a:t>ifferential actions towards others by race/ethnicity</a:t>
            </a:r>
            <a:endParaRPr lang="en-US" dirty="0"/>
          </a:p>
          <a:p>
            <a:endParaRPr lang="en-US" dirty="0"/>
          </a:p>
        </p:txBody>
      </p:sp>
      <p:sp>
        <p:nvSpPr>
          <p:cNvPr id="4" name="TextBox 3"/>
          <p:cNvSpPr txBox="1"/>
          <p:nvPr/>
        </p:nvSpPr>
        <p:spPr>
          <a:xfrm>
            <a:off x="838200" y="6400800"/>
            <a:ext cx="1792735" cy="369332"/>
          </a:xfrm>
          <a:prstGeom prst="rect">
            <a:avLst/>
          </a:prstGeom>
          <a:noFill/>
        </p:spPr>
        <p:txBody>
          <a:bodyPr wrap="none" rtlCol="0">
            <a:spAutoFit/>
          </a:bodyPr>
          <a:lstStyle/>
          <a:p>
            <a:r>
              <a:rPr lang="en-US" dirty="0" smtClean="0"/>
              <a:t>Jones, APJH 2000</a:t>
            </a:r>
            <a:endParaRPr lang="en-US" dirty="0"/>
          </a:p>
        </p:txBody>
      </p:sp>
    </p:spTree>
    <p:extLst>
      <p:ext uri="{BB962C8B-B14F-4D97-AF65-F5344CB8AC3E}">
        <p14:creationId xmlns:p14="http://schemas.microsoft.com/office/powerpoint/2010/main" val="2568134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Multilevel, multiple dimensions of racism</a:t>
            </a:r>
          </a:p>
        </p:txBody>
      </p:sp>
      <p:sp>
        <p:nvSpPr>
          <p:cNvPr id="6" name="Content Placeholder 5"/>
          <p:cNvSpPr>
            <a:spLocks noGrp="1"/>
          </p:cNvSpPr>
          <p:nvPr>
            <p:ph idx="1"/>
          </p:nvPr>
        </p:nvSpPr>
        <p:spPr>
          <a:xfrm>
            <a:off x="457200" y="1424169"/>
            <a:ext cx="8229600" cy="4525963"/>
          </a:xfrm>
        </p:spPr>
        <p:txBody>
          <a:bodyPr/>
          <a:lstStyle/>
          <a:p>
            <a:r>
              <a:rPr lang="en-US" dirty="0"/>
              <a:t>Internalized racism</a:t>
            </a:r>
          </a:p>
          <a:p>
            <a:pPr lvl="1"/>
            <a:r>
              <a:rPr lang="en-US" dirty="0"/>
              <a:t>a</a:t>
            </a:r>
            <a:r>
              <a:rPr lang="en-US" dirty="0" smtClean="0"/>
              <a:t>cceptance by members of stigmatized race/ethnicity of negative messages about their own abilities and intrinsic worth</a:t>
            </a:r>
          </a:p>
        </p:txBody>
      </p:sp>
      <p:sp>
        <p:nvSpPr>
          <p:cNvPr id="7" name="TextBox 6"/>
          <p:cNvSpPr txBox="1"/>
          <p:nvPr/>
        </p:nvSpPr>
        <p:spPr>
          <a:xfrm>
            <a:off x="838200" y="6400800"/>
            <a:ext cx="1792735" cy="369332"/>
          </a:xfrm>
          <a:prstGeom prst="rect">
            <a:avLst/>
          </a:prstGeom>
          <a:noFill/>
        </p:spPr>
        <p:txBody>
          <a:bodyPr wrap="none" rtlCol="0">
            <a:spAutoFit/>
          </a:bodyPr>
          <a:lstStyle/>
          <a:p>
            <a:r>
              <a:rPr lang="en-US" dirty="0" smtClean="0"/>
              <a:t>Jones, APJH 2000</a:t>
            </a:r>
            <a:endParaRPr lang="en-US" dirty="0"/>
          </a:p>
        </p:txBody>
      </p:sp>
    </p:spTree>
    <p:extLst>
      <p:ext uri="{BB962C8B-B14F-4D97-AF65-F5344CB8AC3E}">
        <p14:creationId xmlns:p14="http://schemas.microsoft.com/office/powerpoint/2010/main" val="3706617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from the Gardener’s Tale</a:t>
            </a:r>
            <a:endParaRPr lang="en-US" dirty="0"/>
          </a:p>
        </p:txBody>
      </p:sp>
      <p:sp>
        <p:nvSpPr>
          <p:cNvPr id="5" name="Content Placeholder 4"/>
          <p:cNvSpPr>
            <a:spLocks noGrp="1"/>
          </p:cNvSpPr>
          <p:nvPr>
            <p:ph idx="1"/>
          </p:nvPr>
        </p:nvSpPr>
        <p:spPr/>
        <p:txBody>
          <a:bodyPr/>
          <a:lstStyle/>
          <a:p>
            <a:r>
              <a:rPr lang="en-US" dirty="0" smtClean="0"/>
              <a:t>Interventions at 3-levels of racism</a:t>
            </a:r>
          </a:p>
          <a:p>
            <a:pPr lvl="1"/>
            <a:r>
              <a:rPr lang="en-US" dirty="0"/>
              <a:t>i</a:t>
            </a:r>
            <a:r>
              <a:rPr lang="en-US" dirty="0" smtClean="0"/>
              <a:t>nternalized: Pink is beautiful</a:t>
            </a:r>
          </a:p>
          <a:p>
            <a:pPr lvl="1"/>
            <a:r>
              <a:rPr lang="en-US" dirty="0"/>
              <a:t>p</a:t>
            </a:r>
            <a:r>
              <a:rPr lang="en-US" dirty="0" smtClean="0"/>
              <a:t>ersonally mediated: Change gardener’s attitudes/behavior towards pink flowers</a:t>
            </a:r>
          </a:p>
          <a:p>
            <a:pPr lvl="1"/>
            <a:r>
              <a:rPr lang="en-US" u="sng" dirty="0"/>
              <a:t>i</a:t>
            </a:r>
            <a:r>
              <a:rPr lang="en-US" u="sng" dirty="0" smtClean="0"/>
              <a:t>nstitutionalized</a:t>
            </a:r>
            <a:r>
              <a:rPr lang="en-US" dirty="0" smtClean="0"/>
              <a:t>: improve the conditions in which the pink flowers born, grow and live</a:t>
            </a:r>
          </a:p>
          <a:p>
            <a:pPr marL="457200" lvl="1" indent="0">
              <a:buNone/>
            </a:pPr>
            <a:endParaRPr lang="en-US" dirty="0"/>
          </a:p>
          <a:p>
            <a:pPr marL="457200" lvl="1" indent="0">
              <a:buNone/>
            </a:pPr>
            <a:r>
              <a:rPr lang="en-US" i="1" dirty="0" smtClean="0"/>
              <a:t>Addressing the SDOH/fundamental causes will yield the biggest impact</a:t>
            </a:r>
            <a:endParaRPr lang="en-US" i="1" dirty="0"/>
          </a:p>
        </p:txBody>
      </p:sp>
      <p:sp>
        <p:nvSpPr>
          <p:cNvPr id="6" name="TextBox 5"/>
          <p:cNvSpPr txBox="1"/>
          <p:nvPr/>
        </p:nvSpPr>
        <p:spPr>
          <a:xfrm>
            <a:off x="838200" y="6400800"/>
            <a:ext cx="1792735" cy="369332"/>
          </a:xfrm>
          <a:prstGeom prst="rect">
            <a:avLst/>
          </a:prstGeom>
          <a:noFill/>
        </p:spPr>
        <p:txBody>
          <a:bodyPr wrap="none" rtlCol="0">
            <a:spAutoFit/>
          </a:bodyPr>
          <a:lstStyle/>
          <a:p>
            <a:r>
              <a:rPr lang="en-US" dirty="0" smtClean="0"/>
              <a:t>Jones, APJH 2000</a:t>
            </a:r>
            <a:endParaRPr lang="en-US" dirty="0"/>
          </a:p>
        </p:txBody>
      </p:sp>
    </p:spTree>
    <p:extLst>
      <p:ext uri="{BB962C8B-B14F-4D97-AF65-F5344CB8AC3E}">
        <p14:creationId xmlns:p14="http://schemas.microsoft.com/office/powerpoint/2010/main" val="951090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Racism and Health</a:t>
            </a:r>
            <a:endParaRPr lang="en-US" dirty="0"/>
          </a:p>
        </p:txBody>
      </p:sp>
      <p:sp>
        <p:nvSpPr>
          <p:cNvPr id="5" name="Content Placeholder 4"/>
          <p:cNvSpPr>
            <a:spLocks noGrp="1"/>
          </p:cNvSpPr>
          <p:nvPr>
            <p:ph idx="1"/>
          </p:nvPr>
        </p:nvSpPr>
        <p:spPr>
          <a:xfrm>
            <a:off x="685800" y="1417638"/>
            <a:ext cx="8229600" cy="4525963"/>
          </a:xfrm>
        </p:spPr>
        <p:txBody>
          <a:bodyPr/>
          <a:lstStyle/>
          <a:p>
            <a:r>
              <a:rPr lang="en-US" sz="2800" dirty="0" smtClean="0"/>
              <a:t>Multiple pathways (direct)</a:t>
            </a:r>
          </a:p>
          <a:p>
            <a:pPr lvl="1"/>
            <a:r>
              <a:rPr lang="en-US" sz="2400" dirty="0" smtClean="0"/>
              <a:t>economic deprivation, </a:t>
            </a:r>
            <a:r>
              <a:rPr lang="en-US" sz="2400" dirty="0"/>
              <a:t>including poor </a:t>
            </a:r>
            <a:r>
              <a:rPr lang="en-US" sz="2400" dirty="0" smtClean="0"/>
              <a:t>housing and educational opportunities, </a:t>
            </a:r>
            <a:r>
              <a:rPr lang="en-US" sz="2400" dirty="0"/>
              <a:t>exposure to </a:t>
            </a:r>
            <a:r>
              <a:rPr lang="en-US" sz="2400" dirty="0" smtClean="0"/>
              <a:t>dangerous neighborhoods</a:t>
            </a:r>
            <a:r>
              <a:rPr lang="en-US" sz="2400" dirty="0"/>
              <a:t>, lack of access to healthy food, riskier work, and a lack </a:t>
            </a:r>
            <a:r>
              <a:rPr lang="en-US" sz="2400" dirty="0" smtClean="0"/>
              <a:t>of health insurance</a:t>
            </a:r>
          </a:p>
          <a:p>
            <a:pPr lvl="1"/>
            <a:r>
              <a:rPr lang="en-US" sz="2400" dirty="0"/>
              <a:t>e</a:t>
            </a:r>
            <a:r>
              <a:rPr lang="en-US" sz="2400" dirty="0" smtClean="0"/>
              <a:t>xcess exposure to toxins, hazards, pathogens</a:t>
            </a:r>
          </a:p>
          <a:p>
            <a:pPr lvl="1"/>
            <a:r>
              <a:rPr lang="en-US" sz="2400" dirty="0"/>
              <a:t>s</a:t>
            </a:r>
            <a:r>
              <a:rPr lang="en-US" sz="2400" dirty="0" smtClean="0"/>
              <a:t>ocial trauma</a:t>
            </a:r>
          </a:p>
          <a:p>
            <a:pPr lvl="1"/>
            <a:r>
              <a:rPr lang="en-US" sz="2400" dirty="0"/>
              <a:t>t</a:t>
            </a:r>
            <a:r>
              <a:rPr lang="en-US" sz="2400" dirty="0" smtClean="0"/>
              <a:t>argeted marketing of harmful commodities</a:t>
            </a:r>
          </a:p>
        </p:txBody>
      </p:sp>
      <p:sp>
        <p:nvSpPr>
          <p:cNvPr id="6" name="TextBox 5"/>
          <p:cNvSpPr txBox="1"/>
          <p:nvPr/>
        </p:nvSpPr>
        <p:spPr>
          <a:xfrm>
            <a:off x="838200" y="6205807"/>
            <a:ext cx="5748369" cy="646331"/>
          </a:xfrm>
          <a:prstGeom prst="rect">
            <a:avLst/>
          </a:prstGeom>
          <a:noFill/>
        </p:spPr>
        <p:txBody>
          <a:bodyPr wrap="none" rtlCol="0">
            <a:spAutoFit/>
          </a:bodyPr>
          <a:lstStyle/>
          <a:p>
            <a:r>
              <a:rPr lang="en-US" dirty="0" err="1" smtClean="0"/>
              <a:t>Muennig</a:t>
            </a:r>
            <a:r>
              <a:rPr lang="en-US" dirty="0" smtClean="0"/>
              <a:t> &amp; Murphy, Journal of Health, Politics, &amp; Law, 2011</a:t>
            </a:r>
          </a:p>
          <a:p>
            <a:r>
              <a:rPr lang="en-US" dirty="0" smtClean="0"/>
              <a:t>Krieger, AJPH 2012</a:t>
            </a:r>
            <a:endParaRPr lang="en-US" dirty="0"/>
          </a:p>
        </p:txBody>
      </p:sp>
    </p:spTree>
    <p:extLst>
      <p:ext uri="{BB962C8B-B14F-4D97-AF65-F5344CB8AC3E}">
        <p14:creationId xmlns:p14="http://schemas.microsoft.com/office/powerpoint/2010/main" val="471053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Racism and Health</a:t>
            </a:r>
          </a:p>
        </p:txBody>
      </p:sp>
      <p:sp>
        <p:nvSpPr>
          <p:cNvPr id="5" name="Content Placeholder 4"/>
          <p:cNvSpPr>
            <a:spLocks noGrp="1"/>
          </p:cNvSpPr>
          <p:nvPr>
            <p:ph idx="1"/>
          </p:nvPr>
        </p:nvSpPr>
        <p:spPr/>
        <p:txBody>
          <a:bodyPr/>
          <a:lstStyle/>
          <a:p>
            <a:r>
              <a:rPr lang="en-US" dirty="0" smtClean="0"/>
              <a:t>Multiple pathways (indirect)</a:t>
            </a:r>
          </a:p>
          <a:p>
            <a:pPr lvl="1"/>
            <a:r>
              <a:rPr lang="en-US" sz="2400" dirty="0"/>
              <a:t>effectively “stressing” the individual, leading to neuroendocrine disruptions that affect one’s physical and mental health (racism as a stressor)</a:t>
            </a:r>
          </a:p>
          <a:p>
            <a:pPr lvl="1"/>
            <a:r>
              <a:rPr lang="en-US" sz="2400" dirty="0"/>
              <a:t>health-harming responses (coping via alcohol, smoking, poor diet)</a:t>
            </a:r>
          </a:p>
          <a:p>
            <a:endParaRPr lang="en-US" dirty="0"/>
          </a:p>
        </p:txBody>
      </p:sp>
      <p:sp>
        <p:nvSpPr>
          <p:cNvPr id="7" name="TextBox 6"/>
          <p:cNvSpPr txBox="1"/>
          <p:nvPr/>
        </p:nvSpPr>
        <p:spPr>
          <a:xfrm>
            <a:off x="838200" y="6205807"/>
            <a:ext cx="5748369" cy="646331"/>
          </a:xfrm>
          <a:prstGeom prst="rect">
            <a:avLst/>
          </a:prstGeom>
          <a:noFill/>
        </p:spPr>
        <p:txBody>
          <a:bodyPr wrap="none" rtlCol="0">
            <a:spAutoFit/>
          </a:bodyPr>
          <a:lstStyle/>
          <a:p>
            <a:r>
              <a:rPr lang="en-US" dirty="0" err="1" smtClean="0"/>
              <a:t>Muennig</a:t>
            </a:r>
            <a:r>
              <a:rPr lang="en-US" dirty="0" smtClean="0"/>
              <a:t> &amp; Murphy, Journal of Health, Politics, &amp; Law, 2011</a:t>
            </a:r>
          </a:p>
          <a:p>
            <a:r>
              <a:rPr lang="en-US" dirty="0" smtClean="0"/>
              <a:t>Krieger, AJPH 2012</a:t>
            </a:r>
            <a:endParaRPr lang="en-US" dirty="0"/>
          </a:p>
        </p:txBody>
      </p:sp>
    </p:spTree>
    <p:extLst>
      <p:ext uri="{BB962C8B-B14F-4D97-AF65-F5344CB8AC3E}">
        <p14:creationId xmlns:p14="http://schemas.microsoft.com/office/powerpoint/2010/main" val="511273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dis 2013.jpg"/>
          <p:cNvPicPr>
            <a:picLocks noChangeAspect="1"/>
          </p:cNvPicPr>
          <p:nvPr/>
        </p:nvPicPr>
        <p:blipFill>
          <a:blip r:embed="rId2" cstate="print"/>
          <a:stretch>
            <a:fillRect/>
          </a:stretch>
        </p:blipFill>
        <p:spPr>
          <a:xfrm>
            <a:off x="609600" y="186408"/>
            <a:ext cx="7543800" cy="5901315"/>
          </a:xfrm>
          <a:prstGeom prst="rect">
            <a:avLst/>
          </a:prstGeom>
        </p:spPr>
      </p:pic>
    </p:spTree>
    <p:extLst>
      <p:ext uri="{BB962C8B-B14F-4D97-AF65-F5344CB8AC3E}">
        <p14:creationId xmlns:p14="http://schemas.microsoft.com/office/powerpoint/2010/main" val="2075368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determinants of health</a:t>
            </a:r>
            <a:endParaRPr lang="en-US" dirty="0"/>
          </a:p>
        </p:txBody>
      </p:sp>
      <p:sp>
        <p:nvSpPr>
          <p:cNvPr id="5" name="Content Placeholder 4"/>
          <p:cNvSpPr>
            <a:spLocks noGrp="1"/>
          </p:cNvSpPr>
          <p:nvPr>
            <p:ph sz="half" idx="1"/>
          </p:nvPr>
        </p:nvSpPr>
        <p:spPr>
          <a:xfrm>
            <a:off x="685800" y="1600200"/>
            <a:ext cx="8001000" cy="4264820"/>
          </a:xfrm>
        </p:spPr>
        <p:txBody>
          <a:bodyPr/>
          <a:lstStyle/>
          <a:p>
            <a:r>
              <a:rPr lang="en-US" dirty="0" smtClean="0"/>
              <a:t>The conditions in which people are born, live, work and age.</a:t>
            </a:r>
            <a:endParaRPr lang="en-US" dirty="0"/>
          </a:p>
        </p:txBody>
      </p:sp>
      <p:graphicFrame>
        <p:nvGraphicFramePr>
          <p:cNvPr id="6" name="Diagram 5"/>
          <p:cNvGraphicFramePr/>
          <p:nvPr>
            <p:extLst>
              <p:ext uri="{D42A27DB-BD31-4B8C-83A1-F6EECF244321}">
                <p14:modId xmlns:p14="http://schemas.microsoft.com/office/powerpoint/2010/main" val="3711831715"/>
              </p:ext>
            </p:extLst>
          </p:nvPr>
        </p:nvGraphicFramePr>
        <p:xfrm>
          <a:off x="2438400" y="2260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4724400" y="3633391"/>
            <a:ext cx="1524000" cy="1447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SDOH</a:t>
            </a:r>
            <a:endParaRPr lang="en-US" sz="1200" b="1" dirty="0"/>
          </a:p>
        </p:txBody>
      </p:sp>
    </p:spTree>
    <p:extLst>
      <p:ext uri="{BB962C8B-B14F-4D97-AF65-F5344CB8AC3E}">
        <p14:creationId xmlns:p14="http://schemas.microsoft.com/office/powerpoint/2010/main" val="995799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65386"/>
            <a:ext cx="9144000" cy="3527227"/>
          </a:xfrm>
          <a:prstGeom prst="rect">
            <a:avLst/>
          </a:prstGeom>
        </p:spPr>
      </p:pic>
      <p:sp>
        <p:nvSpPr>
          <p:cNvPr id="2" name="TextBox 1"/>
          <p:cNvSpPr txBox="1"/>
          <p:nvPr/>
        </p:nvSpPr>
        <p:spPr>
          <a:xfrm>
            <a:off x="419100" y="381000"/>
            <a:ext cx="8305800" cy="646331"/>
          </a:xfrm>
          <a:prstGeom prst="rect">
            <a:avLst/>
          </a:prstGeom>
          <a:noFill/>
        </p:spPr>
        <p:txBody>
          <a:bodyPr wrap="square" rtlCol="0">
            <a:spAutoFit/>
          </a:bodyPr>
          <a:lstStyle/>
          <a:p>
            <a:r>
              <a:rPr lang="en-US" sz="3600" dirty="0" smtClean="0">
                <a:solidFill>
                  <a:schemeClr val="bg1"/>
                </a:solidFill>
              </a:rPr>
              <a:t>Residential segregation in the US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228600"/>
            <a:ext cx="4419600" cy="3653175"/>
          </a:xfrm>
          <a:prstGeom prst="rect">
            <a:avLst/>
          </a:prstGeom>
        </p:spPr>
      </p:pic>
      <p:pic>
        <p:nvPicPr>
          <p:cNvPr id="3" name="Picture 2"/>
          <p:cNvPicPr>
            <a:picLocks noChangeAspect="1"/>
          </p:cNvPicPr>
          <p:nvPr/>
        </p:nvPicPr>
        <p:blipFill>
          <a:blip r:embed="rId3"/>
          <a:stretch>
            <a:fillRect/>
          </a:stretch>
        </p:blipFill>
        <p:spPr>
          <a:xfrm>
            <a:off x="2109724" y="1752600"/>
            <a:ext cx="7034276" cy="4789169"/>
          </a:xfrm>
          <a:prstGeom prst="rect">
            <a:avLst/>
          </a:prstGeom>
        </p:spPr>
      </p:pic>
    </p:spTree>
    <p:extLst>
      <p:ext uri="{BB962C8B-B14F-4D97-AF65-F5344CB8AC3E}">
        <p14:creationId xmlns:p14="http://schemas.microsoft.com/office/powerpoint/2010/main" val="14286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71600"/>
            <a:ext cx="7391400" cy="2308324"/>
          </a:xfrm>
          <a:prstGeom prst="rect">
            <a:avLst/>
          </a:prstGeom>
        </p:spPr>
        <p:txBody>
          <a:bodyPr wrap="square">
            <a:spAutoFit/>
          </a:bodyPr>
          <a:lstStyle/>
          <a:p>
            <a:pPr marL="234950" indent="-234950">
              <a:buFont typeface="Arial" pitchFamily="34" charset="0"/>
              <a:buChar char="•"/>
            </a:pPr>
            <a:r>
              <a:rPr lang="en-US" sz="2400" dirty="0" smtClean="0">
                <a:solidFill>
                  <a:srgbClr val="FFFFFF"/>
                </a:solidFill>
              </a:rPr>
              <a:t>Segregation </a:t>
            </a:r>
            <a:r>
              <a:rPr lang="en-US" sz="2400" dirty="0">
                <a:solidFill>
                  <a:srgbClr val="FFFFFF"/>
                </a:solidFill>
              </a:rPr>
              <a:t>h</a:t>
            </a:r>
            <a:r>
              <a:rPr lang="en-US" sz="2400" dirty="0" smtClean="0">
                <a:solidFill>
                  <a:srgbClr val="FFFFFF"/>
                </a:solidFill>
              </a:rPr>
              <a:t>ighest for African Americans</a:t>
            </a:r>
            <a:endParaRPr lang="en-US" sz="2400" dirty="0">
              <a:solidFill>
                <a:srgbClr val="FFFFFF"/>
              </a:solidFill>
            </a:endParaRPr>
          </a:p>
          <a:p>
            <a:pPr marL="234950" indent="-234950">
              <a:buFont typeface="Arial" pitchFamily="34" charset="0"/>
              <a:buChar char="•"/>
            </a:pPr>
            <a:r>
              <a:rPr lang="en-US" sz="2400" dirty="0" smtClean="0">
                <a:solidFill>
                  <a:srgbClr val="FFFFFF"/>
                </a:solidFill>
              </a:rPr>
              <a:t>Characterized by </a:t>
            </a:r>
            <a:r>
              <a:rPr lang="en-US" sz="2400" dirty="0">
                <a:solidFill>
                  <a:srgbClr val="FFFFFF"/>
                </a:solidFill>
              </a:rPr>
              <a:t>n</a:t>
            </a:r>
            <a:r>
              <a:rPr lang="en-US" sz="2400" dirty="0" smtClean="0">
                <a:solidFill>
                  <a:srgbClr val="FFFFFF"/>
                </a:solidFill>
              </a:rPr>
              <a:t>ot only by racial segregation, but also socioeconomic segregation</a:t>
            </a:r>
            <a:endParaRPr lang="en-US" sz="2400" dirty="0">
              <a:solidFill>
                <a:srgbClr val="FFFFFF"/>
              </a:solidFill>
            </a:endParaRPr>
          </a:p>
          <a:p>
            <a:pPr marL="234950" indent="-234950">
              <a:buFont typeface="Arial" pitchFamily="34" charset="0"/>
              <a:buChar char="•"/>
            </a:pPr>
            <a:r>
              <a:rPr lang="en-US" sz="2400" dirty="0" smtClean="0">
                <a:solidFill>
                  <a:srgbClr val="FFFFFF"/>
                </a:solidFill>
              </a:rPr>
              <a:t>Socioeconomic segregation does not account for racial/ethnic segregation</a:t>
            </a:r>
            <a:endParaRPr lang="en-US" sz="2400" dirty="0">
              <a:solidFill>
                <a:srgbClr val="FFFFFF"/>
              </a:solidFill>
            </a:endParaRPr>
          </a:p>
          <a:p>
            <a:pPr marL="234950" indent="-234950">
              <a:buFont typeface="Arial" pitchFamily="34" charset="0"/>
              <a:buChar char="•"/>
            </a:pPr>
            <a:r>
              <a:rPr lang="en-US" sz="2400" dirty="0" smtClean="0">
                <a:solidFill>
                  <a:srgbClr val="FFFFFF"/>
                </a:solidFill>
              </a:rPr>
              <a:t>Related to discrimination </a:t>
            </a:r>
            <a:r>
              <a:rPr lang="en-US" sz="2400" dirty="0">
                <a:solidFill>
                  <a:srgbClr val="FFFFFF"/>
                </a:solidFill>
              </a:rPr>
              <a:t>i</a:t>
            </a:r>
            <a:r>
              <a:rPr lang="en-US" sz="2400" dirty="0" smtClean="0">
                <a:solidFill>
                  <a:srgbClr val="FFFFFF"/>
                </a:solidFill>
              </a:rPr>
              <a:t>n housing/ mortgage markets</a:t>
            </a:r>
            <a:endParaRPr lang="en-US" sz="2400" dirty="0"/>
          </a:p>
        </p:txBody>
      </p:sp>
      <p:sp>
        <p:nvSpPr>
          <p:cNvPr id="3" name="Title 3"/>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err="1" smtClean="0">
                <a:solidFill>
                  <a:schemeClr val="bg1"/>
                </a:solidFill>
              </a:rPr>
              <a:t>Hypersegregation</a:t>
            </a:r>
            <a:endParaRPr lang="en-US" dirty="0">
              <a:solidFill>
                <a:schemeClr val="bg1"/>
              </a:solidFill>
            </a:endParaRPr>
          </a:p>
        </p:txBody>
      </p:sp>
    </p:spTree>
    <p:extLst>
      <p:ext uri="{BB962C8B-B14F-4D97-AF65-F5344CB8AC3E}">
        <p14:creationId xmlns:p14="http://schemas.microsoft.com/office/powerpoint/2010/main" val="2821149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Segregation &amp; Cancer</a:t>
            </a:r>
            <a:endParaRPr lang="en-US" dirty="0"/>
          </a:p>
        </p:txBody>
      </p:sp>
      <p:sp>
        <p:nvSpPr>
          <p:cNvPr id="3" name="Content Placeholder 2"/>
          <p:cNvSpPr>
            <a:spLocks noGrp="1"/>
          </p:cNvSpPr>
          <p:nvPr>
            <p:ph idx="1"/>
          </p:nvPr>
        </p:nvSpPr>
        <p:spPr/>
        <p:txBody>
          <a:bodyPr/>
          <a:lstStyle/>
          <a:p>
            <a:r>
              <a:rPr lang="en-US" dirty="0" smtClean="0"/>
              <a:t>17 studies of segregation and cancer outcome</a:t>
            </a:r>
          </a:p>
          <a:p>
            <a:r>
              <a:rPr lang="en-US" dirty="0" smtClean="0"/>
              <a:t>70% of studies showed associations between segregation and adverse cancer outcomes (late stage diagnosis, higher mortality, lower survival, higher risks)</a:t>
            </a:r>
          </a:p>
          <a:p>
            <a:pPr lvl="1"/>
            <a:r>
              <a:rPr lang="en-US" dirty="0"/>
              <a:t>w</a:t>
            </a:r>
            <a:r>
              <a:rPr lang="en-US" dirty="0" smtClean="0"/>
              <a:t>hile many used validated measures (isolation index, dissimilarity index), several did use less validated measures (% African American)</a:t>
            </a:r>
          </a:p>
          <a:p>
            <a:pPr lvl="1"/>
            <a:r>
              <a:rPr lang="en-US" dirty="0"/>
              <a:t>d</a:t>
            </a:r>
            <a:r>
              <a:rPr lang="en-US" dirty="0" smtClean="0"/>
              <a:t>id not test mediators</a:t>
            </a:r>
            <a:endParaRPr lang="en-US" dirty="0"/>
          </a:p>
        </p:txBody>
      </p:sp>
      <p:sp>
        <p:nvSpPr>
          <p:cNvPr id="4" name="TextBox 3"/>
          <p:cNvSpPr txBox="1"/>
          <p:nvPr/>
        </p:nvSpPr>
        <p:spPr>
          <a:xfrm>
            <a:off x="304800" y="6308725"/>
            <a:ext cx="7367273" cy="461665"/>
          </a:xfrm>
          <a:prstGeom prst="rect">
            <a:avLst/>
          </a:prstGeom>
          <a:noFill/>
        </p:spPr>
        <p:txBody>
          <a:bodyPr wrap="none" rtlCol="0">
            <a:spAutoFit/>
          </a:bodyPr>
          <a:lstStyle/>
          <a:p>
            <a:r>
              <a:rPr lang="en-US" sz="2400" dirty="0" err="1" smtClean="0"/>
              <a:t>Landrine</a:t>
            </a:r>
            <a:r>
              <a:rPr lang="en-US" sz="2400" dirty="0" smtClean="0"/>
              <a:t> et al, J Racial and Ethnic Health Disparities, 2017</a:t>
            </a:r>
            <a:endParaRPr lang="en-US" sz="2400" dirty="0"/>
          </a:p>
        </p:txBody>
      </p:sp>
    </p:spTree>
    <p:extLst>
      <p:ext uri="{BB962C8B-B14F-4D97-AF65-F5344CB8AC3E}">
        <p14:creationId xmlns:p14="http://schemas.microsoft.com/office/powerpoint/2010/main" val="929028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l="15833" t="21482" r="17083" b="17778"/>
          <a:stretch>
            <a:fillRect/>
          </a:stretch>
        </p:blipFill>
        <p:spPr bwMode="auto">
          <a:xfrm>
            <a:off x="381000" y="457200"/>
            <a:ext cx="8305800" cy="4876800"/>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l="7499" t="70371" r="57917" b="16296"/>
          <a:stretch>
            <a:fillRect/>
          </a:stretch>
        </p:blipFill>
        <p:spPr bwMode="auto">
          <a:xfrm>
            <a:off x="609600" y="5614012"/>
            <a:ext cx="4800600" cy="809740"/>
          </a:xfrm>
          <a:prstGeom prst="rect">
            <a:avLst/>
          </a:prstGeom>
          <a:noFill/>
          <a:ln w="9525">
            <a:noFill/>
            <a:miter lim="800000"/>
            <a:headEnd/>
            <a:tailEnd/>
          </a:ln>
        </p:spPr>
      </p:pic>
    </p:spTree>
    <p:extLst>
      <p:ext uri="{BB962C8B-B14F-4D97-AF65-F5344CB8AC3E}">
        <p14:creationId xmlns:p14="http://schemas.microsoft.com/office/powerpoint/2010/main" val="470603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52400" y="274638"/>
            <a:ext cx="88392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smtClean="0">
                <a:solidFill>
                  <a:schemeClr val="bg1"/>
                </a:solidFill>
              </a:rPr>
              <a:t>Discrimination and Medication Adherence</a:t>
            </a:r>
            <a:endParaRPr lang="en-US" sz="3600" b="1" dirty="0">
              <a:solidFill>
                <a:schemeClr val="bg1"/>
              </a:solidFill>
            </a:endParaRPr>
          </a:p>
        </p:txBody>
      </p:sp>
      <p:sp>
        <p:nvSpPr>
          <p:cNvPr id="3" name="Content Placeholder 4"/>
          <p:cNvSpPr txBox="1">
            <a:spLocks/>
          </p:cNvSpPr>
          <p:nvPr/>
        </p:nvSpPr>
        <p:spPr>
          <a:xfrm>
            <a:off x="457200" y="10668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rPr>
              <a:t>Perceived racial discrimination measured among patients enrolled in a 30-site cluster-randomized controlled trial </a:t>
            </a:r>
          </a:p>
          <a:p>
            <a:r>
              <a:rPr lang="en-US" sz="2800" dirty="0" smtClean="0">
                <a:solidFill>
                  <a:schemeClr val="bg1"/>
                </a:solidFill>
              </a:rPr>
              <a:t>A mediational method was used to estimate the indirect association between perceived discrimination and medication adherence through stress and depression</a:t>
            </a:r>
          </a:p>
          <a:p>
            <a:r>
              <a:rPr lang="en-US" sz="2800" dirty="0" smtClean="0">
                <a:solidFill>
                  <a:schemeClr val="bg1"/>
                </a:solidFill>
              </a:rPr>
              <a:t>Perceived discrimination was associated with poor medication adherence, and was mediated by stress and depression</a:t>
            </a:r>
            <a:endParaRPr lang="en-US" sz="2800" dirty="0">
              <a:solidFill>
                <a:schemeClr val="bg1"/>
              </a:solidFill>
            </a:endParaRPr>
          </a:p>
        </p:txBody>
      </p:sp>
    </p:spTree>
    <p:extLst>
      <p:ext uri="{BB962C8B-B14F-4D97-AF65-F5344CB8AC3E}">
        <p14:creationId xmlns:p14="http://schemas.microsoft.com/office/powerpoint/2010/main" val="194516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l="31250" t="15555" r="31667" b="37778"/>
          <a:stretch>
            <a:fillRect/>
          </a:stretch>
        </p:blipFill>
        <p:spPr bwMode="auto">
          <a:xfrm>
            <a:off x="990600" y="1219200"/>
            <a:ext cx="7696200" cy="4953000"/>
          </a:xfrm>
          <a:prstGeom prst="rect">
            <a:avLst/>
          </a:prstGeom>
          <a:noFill/>
          <a:ln w="9525">
            <a:noFill/>
            <a:miter lim="800000"/>
            <a:headEnd/>
            <a:tailEnd/>
          </a:ln>
        </p:spPr>
      </p:pic>
      <p:sp>
        <p:nvSpPr>
          <p:cNvPr id="3" name="Title 3"/>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chemeClr val="bg1"/>
                </a:solidFill>
              </a:rPr>
              <a:t>Internalized Racism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chemeClr val="bg1"/>
                </a:solidFill>
              </a:rPr>
              <a:t>Internalized Racism</a:t>
            </a:r>
            <a:endParaRPr lang="en-US" dirty="0">
              <a:solidFill>
                <a:schemeClr val="bg1"/>
              </a:solidFill>
            </a:endParaRPr>
          </a:p>
        </p:txBody>
      </p:sp>
      <p:sp>
        <p:nvSpPr>
          <p:cNvPr id="20" name="Content Placeholder 4"/>
          <p:cNvSpPr txBox="1">
            <a:spLocks/>
          </p:cNvSpPr>
          <p:nvPr/>
        </p:nvSpPr>
        <p:spPr>
          <a:xfrm>
            <a:off x="457200" y="1600201"/>
            <a:ext cx="8229600" cy="3733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1"/>
                </a:solidFill>
              </a:rPr>
              <a:t>Implicit association test used to measure implicit (unconscious) racial bias</a:t>
            </a:r>
          </a:p>
          <a:p>
            <a:r>
              <a:rPr lang="en-US" dirty="0" smtClean="0">
                <a:solidFill>
                  <a:schemeClr val="bg1"/>
                </a:solidFill>
              </a:rPr>
              <a:t>Among black men with anti-black bias, experiences of discrimination associated with hypertension</a:t>
            </a:r>
          </a:p>
          <a:p>
            <a:pPr lvl="1"/>
            <a:r>
              <a:rPr lang="en-US" dirty="0" smtClean="0">
                <a:solidFill>
                  <a:schemeClr val="bg1"/>
                </a:solidFill>
              </a:rPr>
              <a:t>Those with a pro-black bias had lower </a:t>
            </a:r>
            <a:r>
              <a:rPr lang="en-US" dirty="0" err="1" smtClean="0">
                <a:solidFill>
                  <a:schemeClr val="bg1"/>
                </a:solidFill>
              </a:rPr>
              <a:t>dx</a:t>
            </a:r>
            <a:r>
              <a:rPr lang="en-US" dirty="0" smtClean="0">
                <a:solidFill>
                  <a:schemeClr val="bg1"/>
                </a:solidFill>
              </a:rPr>
              <a:t> of hypertension</a:t>
            </a:r>
          </a:p>
        </p:txBody>
      </p:sp>
    </p:spTree>
    <p:extLst>
      <p:ext uri="{BB962C8B-B14F-4D97-AF65-F5344CB8AC3E}">
        <p14:creationId xmlns:p14="http://schemas.microsoft.com/office/powerpoint/2010/main" val="15248440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course perspective &amp; racism</a:t>
            </a:r>
            <a:endParaRPr lang="en-US" dirty="0"/>
          </a:p>
        </p:txBody>
      </p:sp>
      <p:pic>
        <p:nvPicPr>
          <p:cNvPr id="4" name="Content Placeholder 3"/>
          <p:cNvPicPr>
            <a:picLocks noGrp="1" noChangeAspect="1"/>
          </p:cNvPicPr>
          <p:nvPr>
            <p:ph idx="1"/>
          </p:nvPr>
        </p:nvPicPr>
        <p:blipFill>
          <a:blip r:embed="rId2"/>
          <a:stretch>
            <a:fillRect/>
          </a:stretch>
        </p:blipFill>
        <p:spPr>
          <a:xfrm>
            <a:off x="838200" y="1295400"/>
            <a:ext cx="8035483" cy="4525963"/>
          </a:xfrm>
          <a:prstGeom prst="rect">
            <a:avLst/>
          </a:prstGeom>
        </p:spPr>
      </p:pic>
      <p:sp>
        <p:nvSpPr>
          <p:cNvPr id="5" name="TextBox 4"/>
          <p:cNvSpPr txBox="1"/>
          <p:nvPr/>
        </p:nvSpPr>
        <p:spPr>
          <a:xfrm>
            <a:off x="826477" y="6324600"/>
            <a:ext cx="2125647" cy="369332"/>
          </a:xfrm>
          <a:prstGeom prst="rect">
            <a:avLst/>
          </a:prstGeom>
          <a:noFill/>
        </p:spPr>
        <p:txBody>
          <a:bodyPr wrap="none" rtlCol="0">
            <a:spAutoFit/>
          </a:bodyPr>
          <a:lstStyle/>
          <a:p>
            <a:r>
              <a:rPr lang="en-US" dirty="0" smtClean="0"/>
              <a:t>Gee et al, AJPH 2012</a:t>
            </a:r>
            <a:endParaRPr lang="en-US" dirty="0"/>
          </a:p>
        </p:txBody>
      </p:sp>
    </p:spTree>
    <p:extLst>
      <p:ext uri="{BB962C8B-B14F-4D97-AF65-F5344CB8AC3E}">
        <p14:creationId xmlns:p14="http://schemas.microsoft.com/office/powerpoint/2010/main" val="2389674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Additional dimensions of racism</a:t>
            </a:r>
            <a:endParaRPr lang="en-US" dirty="0"/>
          </a:p>
        </p:txBody>
      </p:sp>
      <p:sp>
        <p:nvSpPr>
          <p:cNvPr id="9" name="Content Placeholder 8"/>
          <p:cNvSpPr>
            <a:spLocks noGrp="1"/>
          </p:cNvSpPr>
          <p:nvPr>
            <p:ph idx="1"/>
          </p:nvPr>
        </p:nvSpPr>
        <p:spPr/>
        <p:txBody>
          <a:bodyPr/>
          <a:lstStyle/>
          <a:p>
            <a:r>
              <a:rPr lang="en-US" dirty="0" smtClean="0"/>
              <a:t>Intergenerational impacts</a:t>
            </a:r>
          </a:p>
          <a:p>
            <a:pPr lvl="1"/>
            <a:r>
              <a:rPr lang="en-US" dirty="0" smtClean="0"/>
              <a:t>Historical trauma</a:t>
            </a:r>
          </a:p>
          <a:p>
            <a:pPr lvl="1"/>
            <a:r>
              <a:rPr lang="en-US" dirty="0" smtClean="0"/>
              <a:t>Wealth and inheritance</a:t>
            </a:r>
          </a:p>
          <a:p>
            <a:endParaRPr lang="en-US" dirty="0"/>
          </a:p>
          <a:p>
            <a:r>
              <a:rPr lang="en-US" dirty="0" smtClean="0"/>
              <a:t>Discrimination in health care (medical discrimination)</a:t>
            </a:r>
          </a:p>
          <a:p>
            <a:pPr lvl="1"/>
            <a:r>
              <a:rPr lang="en-US" dirty="0" smtClean="0"/>
              <a:t>Institutional policies, practices</a:t>
            </a:r>
          </a:p>
          <a:p>
            <a:pPr lvl="1"/>
            <a:r>
              <a:rPr lang="en-US" dirty="0" smtClean="0"/>
              <a:t>Interpersonal interactions (providers/staff)</a:t>
            </a:r>
            <a:endParaRPr lang="en-US" dirty="0"/>
          </a:p>
        </p:txBody>
      </p:sp>
    </p:spTree>
    <p:extLst>
      <p:ext uri="{BB962C8B-B14F-4D97-AF65-F5344CB8AC3E}">
        <p14:creationId xmlns:p14="http://schemas.microsoft.com/office/powerpoint/2010/main" val="3014655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2127"/>
          <a:stretch/>
        </p:blipFill>
        <p:spPr>
          <a:xfrm>
            <a:off x="640539" y="1928812"/>
            <a:ext cx="8197453" cy="4787722"/>
          </a:xfrm>
          <a:prstGeom prst="rect">
            <a:avLst/>
          </a:prstGeom>
        </p:spPr>
      </p:pic>
      <p:sp>
        <p:nvSpPr>
          <p:cNvPr id="7" name="TextBox 6"/>
          <p:cNvSpPr txBox="1"/>
          <p:nvPr/>
        </p:nvSpPr>
        <p:spPr>
          <a:xfrm>
            <a:off x="814408" y="1227233"/>
            <a:ext cx="8197453" cy="351956"/>
          </a:xfrm>
          <a:prstGeom prst="rect">
            <a:avLst/>
          </a:prstGeom>
          <a:noFill/>
        </p:spPr>
        <p:txBody>
          <a:bodyPr wrap="square" rtlCol="0">
            <a:spAutoFit/>
          </a:bodyPr>
          <a:lstStyle/>
          <a:p>
            <a:r>
              <a:rPr lang="en-US" sz="1687" i="1" dirty="0">
                <a:solidFill>
                  <a:prstClr val="black"/>
                </a:solidFill>
                <a:latin typeface="Calibri Light" panose="020F0302020204030204"/>
                <a:ea typeface="ヒラギノ角ゴ ProN W3" charset="-128"/>
                <a:sym typeface="Gill Sans" charset="0"/>
              </a:rPr>
              <a:t>Beyond Health Care: The Role of Social Determinants in Promoting Health and Health Equity</a:t>
            </a:r>
          </a:p>
        </p:txBody>
      </p:sp>
      <p:sp>
        <p:nvSpPr>
          <p:cNvPr id="8" name="Rectangle 7"/>
          <p:cNvSpPr/>
          <p:nvPr/>
        </p:nvSpPr>
        <p:spPr>
          <a:xfrm>
            <a:off x="640539" y="6294086"/>
            <a:ext cx="7483078" cy="438582"/>
          </a:xfrm>
          <a:prstGeom prst="rect">
            <a:avLst/>
          </a:prstGeom>
        </p:spPr>
        <p:txBody>
          <a:bodyPr wrap="square">
            <a:spAutoFit/>
          </a:bodyPr>
          <a:lstStyle/>
          <a:p>
            <a:pPr algn="ctr"/>
            <a:r>
              <a:rPr lang="en-US" sz="1125" dirty="0">
                <a:solidFill>
                  <a:srgbClr val="000000"/>
                </a:solidFill>
                <a:latin typeface="Gill Sans" charset="0"/>
                <a:ea typeface="ヒラギノ角ゴ ProN W3" charset="-128"/>
                <a:sym typeface="Gill Sans" charset="0"/>
              </a:rPr>
              <a:t>http://www.kff.org/disparities-policy/issue-brief/beyond-health-care-the-role-of-social-determinants-in-promoting-health-and-health-equity/</a:t>
            </a:r>
          </a:p>
        </p:txBody>
      </p:sp>
      <p:sp>
        <p:nvSpPr>
          <p:cNvPr id="2" name="Title 1"/>
          <p:cNvSpPr>
            <a:spLocks noGrp="1"/>
          </p:cNvSpPr>
          <p:nvPr>
            <p:ph type="title"/>
          </p:nvPr>
        </p:nvSpPr>
        <p:spPr>
          <a:xfrm>
            <a:off x="822960" y="286604"/>
            <a:ext cx="7543800" cy="940629"/>
          </a:xfrm>
        </p:spPr>
        <p:txBody>
          <a:bodyPr/>
          <a:lstStyle/>
          <a:p>
            <a:r>
              <a:rPr lang="en-US" sz="3094" b="1" dirty="0"/>
              <a:t>Social Determinants of Health </a:t>
            </a:r>
          </a:p>
        </p:txBody>
      </p:sp>
    </p:spTree>
    <p:extLst>
      <p:ext uri="{BB962C8B-B14F-4D97-AF65-F5344CB8AC3E}">
        <p14:creationId xmlns:p14="http://schemas.microsoft.com/office/powerpoint/2010/main" val="252565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Considerations for research on racism</a:t>
            </a:r>
            <a:endParaRPr lang="en-US" sz="4000" dirty="0"/>
          </a:p>
        </p:txBody>
      </p:sp>
      <p:sp>
        <p:nvSpPr>
          <p:cNvPr id="5" name="Content Placeholder 4"/>
          <p:cNvSpPr>
            <a:spLocks noGrp="1"/>
          </p:cNvSpPr>
          <p:nvPr>
            <p:ph idx="1"/>
          </p:nvPr>
        </p:nvSpPr>
        <p:spPr/>
        <p:txBody>
          <a:bodyPr/>
          <a:lstStyle/>
          <a:p>
            <a:r>
              <a:rPr lang="en-US" dirty="0" smtClean="0"/>
              <a:t>In the US, fundamental cause underlying racial/ethnic disparities in health</a:t>
            </a:r>
          </a:p>
          <a:p>
            <a:r>
              <a:rPr lang="en-US" dirty="0" smtClean="0"/>
              <a:t>Relevant measures</a:t>
            </a:r>
          </a:p>
          <a:p>
            <a:pPr lvl="1"/>
            <a:r>
              <a:rPr lang="en-US" dirty="0"/>
              <a:t>levels/dimensions</a:t>
            </a:r>
          </a:p>
          <a:p>
            <a:pPr lvl="1"/>
            <a:r>
              <a:rPr lang="en-US" dirty="0" smtClean="0"/>
              <a:t>exposure period</a:t>
            </a:r>
          </a:p>
          <a:p>
            <a:r>
              <a:rPr lang="en-US" dirty="0" smtClean="0"/>
              <a:t>Validated instruments for study population</a:t>
            </a:r>
          </a:p>
          <a:p>
            <a:pPr lvl="1"/>
            <a:r>
              <a:rPr lang="en-US" dirty="0" smtClean="0"/>
              <a:t>measurement approach</a:t>
            </a:r>
          </a:p>
          <a:p>
            <a:pPr lvl="1"/>
            <a:r>
              <a:rPr lang="en-US" dirty="0" smtClean="0"/>
              <a:t>immigration</a:t>
            </a:r>
            <a:endParaRPr lang="en-US" dirty="0"/>
          </a:p>
        </p:txBody>
      </p:sp>
    </p:spTree>
    <p:extLst>
      <p:ext uri="{BB962C8B-B14F-4D97-AF65-F5344CB8AC3E}">
        <p14:creationId xmlns:p14="http://schemas.microsoft.com/office/powerpoint/2010/main" val="3226802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914400"/>
            <a:ext cx="4886325" cy="5124450"/>
          </a:xfrm>
          <a:prstGeom prst="rect">
            <a:avLst/>
          </a:prstGeom>
        </p:spPr>
      </p:pic>
      <p:sp>
        <p:nvSpPr>
          <p:cNvPr id="3" name="Title 3"/>
          <p:cNvSpPr txBox="1">
            <a:spLocks/>
          </p:cNvSpPr>
          <p:nvPr/>
        </p:nvSpPr>
        <p:spPr>
          <a:xfrm>
            <a:off x="457198" y="2615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p14="http://schemas.microsoft.com/office/powerpoint/2010/main" val="10572090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752600"/>
            <a:ext cx="7239000" cy="1938992"/>
          </a:xfrm>
          <a:prstGeom prst="rect">
            <a:avLst/>
          </a:prstGeom>
        </p:spPr>
        <p:txBody>
          <a:bodyPr wrap="square">
            <a:spAutoFit/>
          </a:bodyPr>
          <a:lstStyle/>
          <a:p>
            <a:r>
              <a:rPr lang="en-US" sz="2400" dirty="0" smtClean="0">
                <a:solidFill>
                  <a:schemeClr val="bg1"/>
                </a:solidFill>
              </a:rPr>
              <a:t>As </a:t>
            </a:r>
            <a:r>
              <a:rPr lang="en-US" sz="2400" dirty="0">
                <a:solidFill>
                  <a:schemeClr val="bg1"/>
                </a:solidFill>
              </a:rPr>
              <a:t>of 2004, there were approximately six times more inmates and ex-inmates than in the mid-1970s.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Presently</a:t>
            </a:r>
            <a:r>
              <a:rPr lang="en-US" sz="2400" dirty="0">
                <a:solidFill>
                  <a:schemeClr val="bg1"/>
                </a:solidFill>
              </a:rPr>
              <a:t>, there are more than 16 million felons and ex-felons in the United States (</a:t>
            </a:r>
            <a:r>
              <a:rPr lang="en-US" sz="2400" dirty="0" err="1">
                <a:solidFill>
                  <a:schemeClr val="bg1"/>
                </a:solidFill>
              </a:rPr>
              <a:t>Uggen</a:t>
            </a:r>
            <a:r>
              <a:rPr lang="en-US" sz="2400" dirty="0">
                <a:solidFill>
                  <a:schemeClr val="bg1"/>
                </a:solidFill>
              </a:rPr>
              <a:t> et al. 2006)</a:t>
            </a:r>
          </a:p>
        </p:txBody>
      </p:sp>
      <p:sp>
        <p:nvSpPr>
          <p:cNvPr id="3" name="Title 3"/>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p14="http://schemas.microsoft.com/office/powerpoint/2010/main" val="2290772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198" y="2615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035" y="631777"/>
            <a:ext cx="7019925" cy="4629150"/>
          </a:xfrm>
          <a:prstGeom prst="rect">
            <a:avLst/>
          </a:prstGeom>
        </p:spPr>
      </p:pic>
    </p:spTree>
    <p:extLst>
      <p:ext uri="{BB962C8B-B14F-4D97-AF65-F5344CB8AC3E}">
        <p14:creationId xmlns:p14="http://schemas.microsoft.com/office/powerpoint/2010/main" val="1968604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90600"/>
            <a:ext cx="7467600" cy="4154984"/>
          </a:xfrm>
          <a:prstGeom prst="rect">
            <a:avLst/>
          </a:prstGeom>
        </p:spPr>
        <p:txBody>
          <a:bodyPr wrap="square">
            <a:spAutoFit/>
          </a:bodyPr>
          <a:lstStyle/>
          <a:p>
            <a:pPr marL="234950" indent="-234950">
              <a:buFont typeface="Arial" pitchFamily="34" charset="0"/>
              <a:buChar char="•"/>
            </a:pPr>
            <a:r>
              <a:rPr lang="en-US" sz="2400" dirty="0">
                <a:solidFill>
                  <a:schemeClr val="bg1"/>
                </a:solidFill>
              </a:rPr>
              <a:t>The lifetime cumulative risk (measured to age 34) of imprisonment for all African American males </a:t>
            </a:r>
            <a:r>
              <a:rPr lang="en-US" sz="2400" dirty="0" smtClean="0">
                <a:solidFill>
                  <a:schemeClr val="bg1"/>
                </a:solidFill>
              </a:rPr>
              <a:t> &gt; </a:t>
            </a:r>
            <a:r>
              <a:rPr lang="en-US" sz="2400" dirty="0">
                <a:solidFill>
                  <a:schemeClr val="bg1"/>
                </a:solidFill>
              </a:rPr>
              <a:t>20 </a:t>
            </a:r>
            <a:r>
              <a:rPr lang="en-US" sz="2400" dirty="0" smtClean="0">
                <a:solidFill>
                  <a:schemeClr val="bg1"/>
                </a:solidFill>
              </a:rPr>
              <a:t>% (</a:t>
            </a:r>
            <a:r>
              <a:rPr lang="en-US" sz="2400" dirty="0">
                <a:solidFill>
                  <a:schemeClr val="bg1"/>
                </a:solidFill>
              </a:rPr>
              <a:t>Pettit &amp; Western 2004). </a:t>
            </a:r>
            <a:endParaRPr lang="en-US" sz="2400" dirty="0" smtClean="0">
              <a:solidFill>
                <a:schemeClr val="bg1"/>
              </a:solidFill>
            </a:endParaRPr>
          </a:p>
          <a:p>
            <a:pPr marL="234950" indent="-234950">
              <a:buFont typeface="Arial" pitchFamily="34" charset="0"/>
              <a:buChar char="•"/>
            </a:pPr>
            <a:r>
              <a:rPr lang="en-US" sz="2400" dirty="0" smtClean="0">
                <a:solidFill>
                  <a:schemeClr val="bg1"/>
                </a:solidFill>
              </a:rPr>
              <a:t>African </a:t>
            </a:r>
            <a:r>
              <a:rPr lang="en-US" sz="2400" dirty="0">
                <a:solidFill>
                  <a:schemeClr val="bg1"/>
                </a:solidFill>
              </a:rPr>
              <a:t>American males without a high school diploma, the lifetime risk of incarceration is </a:t>
            </a:r>
            <a:r>
              <a:rPr lang="en-US" sz="2400" dirty="0" smtClean="0">
                <a:solidFill>
                  <a:schemeClr val="bg1"/>
                </a:solidFill>
              </a:rPr>
              <a:t>59 % (5x the </a:t>
            </a:r>
            <a:r>
              <a:rPr lang="en-US" sz="2400" dirty="0">
                <a:solidFill>
                  <a:schemeClr val="bg1"/>
                </a:solidFill>
              </a:rPr>
              <a:t>rates of comparable whites</a:t>
            </a:r>
            <a:r>
              <a:rPr lang="en-US" sz="2400" dirty="0" smtClean="0">
                <a:solidFill>
                  <a:schemeClr val="bg1"/>
                </a:solidFill>
              </a:rPr>
              <a:t>).</a:t>
            </a:r>
          </a:p>
          <a:p>
            <a:pPr marL="234950" indent="-234950">
              <a:buFont typeface="Arial" pitchFamily="34" charset="0"/>
              <a:buChar char="•"/>
            </a:pPr>
            <a:r>
              <a:rPr lang="en-US" sz="2400" dirty="0" smtClean="0">
                <a:solidFill>
                  <a:schemeClr val="bg1"/>
                </a:solidFill>
              </a:rPr>
              <a:t>Correctional </a:t>
            </a:r>
            <a:r>
              <a:rPr lang="en-US" sz="2400" dirty="0">
                <a:solidFill>
                  <a:schemeClr val="bg1"/>
                </a:solidFill>
              </a:rPr>
              <a:t>policies have caused the emergence of a new ‘‘felon class’’ in society. </a:t>
            </a:r>
            <a:endParaRPr lang="en-US" sz="2400" dirty="0" smtClean="0">
              <a:solidFill>
                <a:schemeClr val="bg1"/>
              </a:solidFill>
            </a:endParaRPr>
          </a:p>
          <a:p>
            <a:pPr marL="692150" lvl="1" indent="-234950">
              <a:buFont typeface="Courier New" pitchFamily="49" charset="0"/>
              <a:buChar char="o"/>
            </a:pPr>
            <a:r>
              <a:rPr lang="en-US" sz="2400" dirty="0" smtClean="0">
                <a:solidFill>
                  <a:schemeClr val="bg1"/>
                </a:solidFill>
              </a:rPr>
              <a:t>8 % of </a:t>
            </a:r>
            <a:r>
              <a:rPr lang="en-US" sz="2400" dirty="0">
                <a:solidFill>
                  <a:schemeClr val="bg1"/>
                </a:solidFill>
              </a:rPr>
              <a:t>the adult </a:t>
            </a:r>
            <a:r>
              <a:rPr lang="en-US" sz="2400" dirty="0" smtClean="0">
                <a:solidFill>
                  <a:schemeClr val="bg1"/>
                </a:solidFill>
              </a:rPr>
              <a:t>population</a:t>
            </a:r>
          </a:p>
          <a:p>
            <a:pPr marL="692150" lvl="1" indent="-234950">
              <a:buFont typeface="Courier New" pitchFamily="49" charset="0"/>
              <a:buChar char="o"/>
            </a:pPr>
            <a:r>
              <a:rPr lang="en-US" sz="2400" dirty="0" smtClean="0">
                <a:solidFill>
                  <a:schemeClr val="bg1"/>
                </a:solidFill>
              </a:rPr>
              <a:t>22%  </a:t>
            </a:r>
            <a:r>
              <a:rPr lang="en-US" sz="2400" dirty="0">
                <a:solidFill>
                  <a:schemeClr val="bg1"/>
                </a:solidFill>
              </a:rPr>
              <a:t>of the black adult </a:t>
            </a:r>
            <a:r>
              <a:rPr lang="en-US" sz="2400" dirty="0" smtClean="0">
                <a:solidFill>
                  <a:schemeClr val="bg1"/>
                </a:solidFill>
              </a:rPr>
              <a:t>population</a:t>
            </a:r>
          </a:p>
          <a:p>
            <a:pPr marL="692150" lvl="1" indent="-234950">
              <a:buFont typeface="Courier New" pitchFamily="49" charset="0"/>
              <a:buChar char="o"/>
            </a:pPr>
            <a:r>
              <a:rPr lang="en-US" sz="2400" dirty="0" smtClean="0">
                <a:solidFill>
                  <a:schemeClr val="bg1"/>
                </a:solidFill>
              </a:rPr>
              <a:t>33% </a:t>
            </a:r>
            <a:r>
              <a:rPr lang="en-US" sz="2400" dirty="0">
                <a:solidFill>
                  <a:schemeClr val="bg1"/>
                </a:solidFill>
              </a:rPr>
              <a:t>percent of the black adult male </a:t>
            </a:r>
            <a:r>
              <a:rPr lang="en-US" sz="2400" dirty="0" smtClean="0">
                <a:solidFill>
                  <a:schemeClr val="bg1"/>
                </a:solidFill>
              </a:rPr>
              <a:t>population</a:t>
            </a:r>
            <a:endParaRPr lang="en-US" sz="2400" dirty="0">
              <a:solidFill>
                <a:schemeClr val="bg1"/>
              </a:solidFill>
            </a:endParaRPr>
          </a:p>
        </p:txBody>
      </p:sp>
      <p:sp>
        <p:nvSpPr>
          <p:cNvPr id="3" name="Title 3"/>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p14="http://schemas.microsoft.com/office/powerpoint/2010/main" val="1099904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r="1123" b="30000"/>
          <a:stretch>
            <a:fillRect/>
          </a:stretch>
        </p:blipFill>
        <p:spPr>
          <a:xfrm>
            <a:off x="1524000" y="990600"/>
            <a:ext cx="6320161" cy="4800600"/>
          </a:xfrm>
          <a:prstGeom prst="rect">
            <a:avLst/>
          </a:prstGeom>
        </p:spPr>
      </p:pic>
      <p:sp>
        <p:nvSpPr>
          <p:cNvPr id="3" name="Title 3"/>
          <p:cNvSpPr txBox="1">
            <a:spLocks/>
          </p:cNvSpPr>
          <p:nvPr/>
        </p:nvSpPr>
        <p:spPr>
          <a:xfrm>
            <a:off x="457198" y="2615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solidFill>
                  <a:schemeClr val="bg1"/>
                </a:solidFill>
              </a:rPr>
              <a:t>Incarceration</a:t>
            </a:r>
            <a:endParaRPr lang="en-US" sz="3600" dirty="0">
              <a:solidFill>
                <a:schemeClr val="bg1"/>
              </a:solidFill>
            </a:endParaRPr>
          </a:p>
        </p:txBody>
      </p:sp>
    </p:spTree>
    <p:extLst>
      <p:ext uri="{BB962C8B-B14F-4D97-AF65-F5344CB8AC3E}">
        <p14:creationId xmlns:p14="http://schemas.microsoft.com/office/powerpoint/2010/main" val="1920115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Neighborhood</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Slide Number Placeholder 1"/>
          <p:cNvSpPr>
            <a:spLocks noGrp="1"/>
          </p:cNvSpPr>
          <p:nvPr>
            <p:ph type="sldNum" sz="quarter" idx="10"/>
          </p:nvPr>
        </p:nvSpPr>
        <p:spPr>
          <a:xfrm>
            <a:off x="8458200" y="6613525"/>
            <a:ext cx="517525" cy="244475"/>
          </a:xfrm>
          <a:noFill/>
        </p:spPr>
        <p:txBody>
          <a:bodyPr/>
          <a:lstStyle/>
          <a:p>
            <a:fld id="{5CE8A031-C5C1-47B0-AAC1-E87D9C3161FC}" type="slidenum">
              <a:rPr lang="en-US" smtClean="0">
                <a:latin typeface="Arial" pitchFamily="34" charset="0"/>
              </a:rPr>
              <a:pPr/>
              <a:t>56</a:t>
            </a:fld>
            <a:endParaRPr lang="en-US" smtClean="0">
              <a:latin typeface="Arial" pitchFamily="34" charset="0"/>
            </a:endParaRPr>
          </a:p>
        </p:txBody>
      </p:sp>
      <p:sp>
        <p:nvSpPr>
          <p:cNvPr id="4" name="Slide Number Placeholder 1"/>
          <p:cNvSpPr txBox="1">
            <a:spLocks/>
          </p:cNvSpPr>
          <p:nvPr/>
        </p:nvSpPr>
        <p:spPr bwMode="auto">
          <a:xfrm>
            <a:off x="8458200" y="6613525"/>
            <a:ext cx="517525" cy="244475"/>
          </a:xfrm>
          <a:prstGeom prst="rect">
            <a:avLst/>
          </a:prstGeom>
          <a:noFill/>
          <a:ln w="9525" algn="ctr">
            <a:noFill/>
            <a:miter lim="800000"/>
            <a:headEnd/>
            <a:tailEnd/>
          </a:ln>
        </p:spPr>
        <p:txBody>
          <a:bodyPr>
            <a:spAutoFit/>
          </a:bodyPr>
          <a:lstStyle/>
          <a:p>
            <a:pPr algn="r">
              <a:spcBef>
                <a:spcPct val="50000"/>
              </a:spcBef>
            </a:pPr>
            <a:fld id="{A54530E0-F71A-44CF-8D63-590163F09101}" type="slidenum">
              <a:rPr lang="en-US" sz="1000">
                <a:solidFill>
                  <a:srgbClr val="0D6072"/>
                </a:solidFill>
              </a:rPr>
              <a:pPr algn="r">
                <a:spcBef>
                  <a:spcPct val="50000"/>
                </a:spcBef>
              </a:pPr>
              <a:t>56</a:t>
            </a:fld>
            <a:endParaRPr lang="en-US" sz="1000">
              <a:solidFill>
                <a:srgbClr val="0D6072"/>
              </a:solidFill>
            </a:endParaRPr>
          </a:p>
        </p:txBody>
      </p:sp>
      <p:sp>
        <p:nvSpPr>
          <p:cNvPr id="5" name="TextBox 4"/>
          <p:cNvSpPr txBox="1">
            <a:spLocks noChangeArrowheads="1"/>
          </p:cNvSpPr>
          <p:nvPr/>
        </p:nvSpPr>
        <p:spPr bwMode="auto">
          <a:xfrm>
            <a:off x="1371600" y="925513"/>
            <a:ext cx="7102475" cy="461665"/>
          </a:xfrm>
          <a:prstGeom prst="rect">
            <a:avLst/>
          </a:prstGeom>
          <a:noFill/>
          <a:ln w="9525">
            <a:noFill/>
            <a:miter lim="800000"/>
            <a:headEnd/>
            <a:tailEnd/>
          </a:ln>
        </p:spPr>
        <p:txBody>
          <a:bodyPr wrap="square">
            <a:spAutoFit/>
          </a:bodyPr>
          <a:lstStyle/>
          <a:p>
            <a:pPr algn="ctr"/>
            <a:r>
              <a:rPr lang="en-US" sz="2400" dirty="0" err="1">
                <a:solidFill>
                  <a:schemeClr val="bg1"/>
                </a:solidFill>
              </a:rPr>
              <a:t>Pubmed</a:t>
            </a:r>
            <a:r>
              <a:rPr lang="en-US" sz="2400" dirty="0">
                <a:solidFill>
                  <a:schemeClr val="bg1"/>
                </a:solidFill>
              </a:rPr>
              <a:t> Articles “Neighborhood” in title: </a:t>
            </a:r>
            <a:r>
              <a:rPr lang="en-US" sz="2400" dirty="0" smtClean="0">
                <a:solidFill>
                  <a:schemeClr val="bg1"/>
                </a:solidFill>
              </a:rPr>
              <a:t>1970 </a:t>
            </a:r>
            <a:r>
              <a:rPr lang="en-US" sz="2400" dirty="0">
                <a:solidFill>
                  <a:schemeClr val="bg1"/>
                </a:solidFill>
              </a:rPr>
              <a:t>- 2012</a:t>
            </a:r>
          </a:p>
        </p:txBody>
      </p:sp>
      <p:graphicFrame>
        <p:nvGraphicFramePr>
          <p:cNvPr id="8" name="Chart 7"/>
          <p:cNvGraphicFramePr/>
          <p:nvPr/>
        </p:nvGraphicFramePr>
        <p:xfrm>
          <a:off x="1371600" y="1828800"/>
          <a:ext cx="68580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68338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Place and health</a:t>
            </a:r>
            <a:endParaRPr lang="en-US" dirty="0"/>
          </a:p>
        </p:txBody>
      </p:sp>
      <p:sp>
        <p:nvSpPr>
          <p:cNvPr id="8" name="Content Placeholder 7"/>
          <p:cNvSpPr>
            <a:spLocks noGrp="1"/>
          </p:cNvSpPr>
          <p:nvPr>
            <p:ph idx="1"/>
          </p:nvPr>
        </p:nvSpPr>
        <p:spPr/>
        <p:txBody>
          <a:bodyPr/>
          <a:lstStyle/>
          <a:p>
            <a:pPr lvl="0"/>
            <a:r>
              <a:rPr lang="en-US" dirty="0" smtClean="0">
                <a:sym typeface="Trebuchet MS" charset="0"/>
              </a:rPr>
              <a:t>Where you live, work and play impacts your health</a:t>
            </a:r>
          </a:p>
          <a:p>
            <a:pPr lvl="1"/>
            <a:r>
              <a:rPr lang="en-US" dirty="0" smtClean="0">
                <a:sym typeface="Trebuchet MS" charset="0"/>
              </a:rPr>
              <a:t>Environmental exposures</a:t>
            </a:r>
          </a:p>
          <a:p>
            <a:pPr lvl="1"/>
            <a:r>
              <a:rPr lang="en-US" dirty="0" smtClean="0">
                <a:sym typeface="Trebuchet MS" charset="0"/>
              </a:rPr>
              <a:t>Material deprivation</a:t>
            </a:r>
          </a:p>
          <a:p>
            <a:pPr lvl="1"/>
            <a:r>
              <a:rPr lang="en-US" dirty="0" smtClean="0">
                <a:sym typeface="Trebuchet MS" charset="0"/>
              </a:rPr>
              <a:t>Psychosocial mechanisms (stress, social support)</a:t>
            </a:r>
          </a:p>
          <a:p>
            <a:pPr lvl="1"/>
            <a:r>
              <a:rPr lang="en-US" dirty="0" smtClean="0">
                <a:sym typeface="Trebuchet MS" charset="0"/>
              </a:rPr>
              <a:t>Lifestyle behaviors (physical activity, diet, smoking &amp; alcohol use)</a:t>
            </a:r>
            <a:endParaRPr lang="en-US" dirty="0" smtClean="0"/>
          </a:p>
          <a:p>
            <a:pPr marL="0" indent="0">
              <a:buNone/>
            </a:pPr>
            <a:endParaRPr lang="en-US" dirty="0"/>
          </a:p>
        </p:txBody>
      </p:sp>
    </p:spTree>
    <p:extLst>
      <p:ext uri="{BB962C8B-B14F-4D97-AF65-F5344CB8AC3E}">
        <p14:creationId xmlns:p14="http://schemas.microsoft.com/office/powerpoint/2010/main" val="8406771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3867" y="1491656"/>
          <a:ext cx="8581539" cy="5052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8" name="Picture 10" descr="Image result for neighborhood images"/>
          <p:cNvPicPr>
            <a:picLocks noChangeAspect="1" noChangeArrowheads="1"/>
          </p:cNvPicPr>
          <p:nvPr/>
        </p:nvPicPr>
        <p:blipFill rotWithShape="1">
          <a:blip r:embed="rId8">
            <a:extLst>
              <a:ext uri="{28A0092B-C50C-407E-A947-70E740481C1C}">
                <a14:useLocalDpi xmlns:a14="http://schemas.microsoft.com/office/drawing/2010/main" val="0"/>
              </a:ext>
            </a:extLst>
          </a:blip>
          <a:srcRect l="35792"/>
          <a:stretch/>
        </p:blipFill>
        <p:spPr bwMode="auto">
          <a:xfrm>
            <a:off x="1464785" y="1992785"/>
            <a:ext cx="2352504" cy="16157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eighborhood imag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176" y="3749966"/>
            <a:ext cx="2538094" cy="15071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902737" y="-4181"/>
            <a:ext cx="7543800" cy="1450757"/>
          </a:xfrm>
        </p:spPr>
        <p:txBody>
          <a:bodyPr>
            <a:normAutofit/>
          </a:bodyPr>
          <a:lstStyle/>
          <a:p>
            <a:pPr algn="ctr"/>
            <a:r>
              <a:rPr lang="en-US" sz="3797" b="1" dirty="0" smtClean="0"/>
              <a:t>Social </a:t>
            </a:r>
            <a:r>
              <a:rPr lang="en-US" sz="3797" b="1" dirty="0"/>
              <a:t>Environment Attributes</a:t>
            </a:r>
          </a:p>
        </p:txBody>
      </p:sp>
      <p:pic>
        <p:nvPicPr>
          <p:cNvPr id="2050" name="Picture 2" descr="Image result for neighborhood im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3961" y="5268310"/>
            <a:ext cx="2124871" cy="15936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neighborhood imag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30010" y="1933956"/>
            <a:ext cx="1474188" cy="19289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03854" y="5178950"/>
            <a:ext cx="1878189" cy="143876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neighborhood images povert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19354" y="1640851"/>
            <a:ext cx="2271786" cy="147137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neighborhood images gentrific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4675" y="3649879"/>
            <a:ext cx="1607189" cy="16071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32479" y="2014066"/>
            <a:ext cx="665567"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Crime</a:t>
            </a:r>
          </a:p>
        </p:txBody>
      </p:sp>
      <p:sp>
        <p:nvSpPr>
          <p:cNvPr id="14" name="TextBox 13"/>
          <p:cNvSpPr txBox="1"/>
          <p:nvPr/>
        </p:nvSpPr>
        <p:spPr>
          <a:xfrm>
            <a:off x="4971000" y="5280343"/>
            <a:ext cx="1378904"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Ethnic Enclave</a:t>
            </a:r>
          </a:p>
        </p:txBody>
      </p:sp>
      <p:sp>
        <p:nvSpPr>
          <p:cNvPr id="15" name="TextBox 14"/>
          <p:cNvSpPr txBox="1"/>
          <p:nvPr/>
        </p:nvSpPr>
        <p:spPr>
          <a:xfrm>
            <a:off x="5716687" y="4600133"/>
            <a:ext cx="1297151" cy="525016"/>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Gentrification/</a:t>
            </a:r>
          </a:p>
          <a:p>
            <a:pPr algn="ctr"/>
            <a:r>
              <a:rPr lang="en-US" sz="1406" dirty="0">
                <a:solidFill>
                  <a:srgbClr val="000000"/>
                </a:solidFill>
                <a:latin typeface="Gill Sans" charset="0"/>
                <a:ea typeface="ヒラギノ角ゴ ProN W3" charset="-128"/>
                <a:sym typeface="Gill Sans" charset="0"/>
              </a:rPr>
              <a:t>Displacement</a:t>
            </a:r>
          </a:p>
        </p:txBody>
      </p:sp>
      <p:sp>
        <p:nvSpPr>
          <p:cNvPr id="16" name="TextBox 15"/>
          <p:cNvSpPr txBox="1"/>
          <p:nvPr/>
        </p:nvSpPr>
        <p:spPr>
          <a:xfrm>
            <a:off x="3429271" y="6494220"/>
            <a:ext cx="1160895"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Segregation</a:t>
            </a:r>
          </a:p>
        </p:txBody>
      </p:sp>
      <p:sp>
        <p:nvSpPr>
          <p:cNvPr id="17" name="TextBox 16"/>
          <p:cNvSpPr txBox="1"/>
          <p:nvPr/>
        </p:nvSpPr>
        <p:spPr>
          <a:xfrm>
            <a:off x="1056754" y="3769159"/>
            <a:ext cx="1792233" cy="525016"/>
          </a:xfrm>
          <a:prstGeom prst="rect">
            <a:avLst/>
          </a:prstGeom>
          <a:solidFill>
            <a:schemeClr val="bg1"/>
          </a:solidFill>
        </p:spPr>
        <p:txBody>
          <a:bodyPr wrap="square" rtlCol="0">
            <a:spAutoFit/>
          </a:bodyPr>
          <a:lstStyle/>
          <a:p>
            <a:pPr algn="ctr"/>
            <a:r>
              <a:rPr lang="en-US" sz="1406" dirty="0">
                <a:solidFill>
                  <a:srgbClr val="000000"/>
                </a:solidFill>
                <a:latin typeface="Gill Sans" charset="0"/>
                <a:ea typeface="ヒラギノ角ゴ ProN W3" charset="-128"/>
                <a:sym typeface="Gill Sans" charset="0"/>
              </a:rPr>
              <a:t>Racial/Ethnic Composition</a:t>
            </a:r>
          </a:p>
        </p:txBody>
      </p:sp>
      <p:sp>
        <p:nvSpPr>
          <p:cNvPr id="19" name="TextBox 18"/>
          <p:cNvSpPr txBox="1"/>
          <p:nvPr/>
        </p:nvSpPr>
        <p:spPr>
          <a:xfrm>
            <a:off x="3645714" y="1500188"/>
            <a:ext cx="1972015"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Socioeconomic Status</a:t>
            </a:r>
          </a:p>
        </p:txBody>
      </p:sp>
      <p:sp>
        <p:nvSpPr>
          <p:cNvPr id="20" name="TextBox 19"/>
          <p:cNvSpPr txBox="1"/>
          <p:nvPr/>
        </p:nvSpPr>
        <p:spPr>
          <a:xfrm>
            <a:off x="1464947" y="3094403"/>
            <a:ext cx="1491114" cy="525016"/>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Social Capital/</a:t>
            </a:r>
          </a:p>
          <a:p>
            <a:pPr algn="ctr"/>
            <a:r>
              <a:rPr lang="en-US" sz="1406" dirty="0">
                <a:solidFill>
                  <a:srgbClr val="000000"/>
                </a:solidFill>
                <a:latin typeface="Gill Sans" charset="0"/>
                <a:ea typeface="ヒラギノ角ゴ ProN W3" charset="-128"/>
                <a:sym typeface="Gill Sans" charset="0"/>
              </a:rPr>
              <a:t>Social Cohesion</a:t>
            </a:r>
          </a:p>
        </p:txBody>
      </p:sp>
      <p:sp>
        <p:nvSpPr>
          <p:cNvPr id="2" name="Rectangle 1"/>
          <p:cNvSpPr/>
          <p:nvPr/>
        </p:nvSpPr>
        <p:spPr>
          <a:xfrm>
            <a:off x="902737" y="1640851"/>
            <a:ext cx="2416617" cy="14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prstClr val="white"/>
              </a:solidFill>
              <a:sym typeface="Gill Sans" charset="0"/>
            </a:endParaRPr>
          </a:p>
        </p:txBody>
      </p:sp>
      <p:sp>
        <p:nvSpPr>
          <p:cNvPr id="21" name="Rectangle 20"/>
          <p:cNvSpPr/>
          <p:nvPr/>
        </p:nvSpPr>
        <p:spPr>
          <a:xfrm>
            <a:off x="5589984" y="1660922"/>
            <a:ext cx="2856552" cy="129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prstClr val="white"/>
              </a:solidFill>
              <a:sym typeface="Gill Sans" charset="0"/>
            </a:endParaRPr>
          </a:p>
        </p:txBody>
      </p:sp>
    </p:spTree>
    <p:extLst>
      <p:ext uri="{BB962C8B-B14F-4D97-AF65-F5344CB8AC3E}">
        <p14:creationId xmlns:p14="http://schemas.microsoft.com/office/powerpoint/2010/main" val="301926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266" y="266577"/>
            <a:ext cx="7543800" cy="731380"/>
          </a:xfrm>
        </p:spPr>
        <p:txBody>
          <a:bodyPr>
            <a:normAutofit/>
          </a:bodyPr>
          <a:lstStyle/>
          <a:p>
            <a:pPr algn="ctr"/>
            <a:r>
              <a:rPr lang="en-US" sz="3797" b="1" dirty="0" smtClean="0"/>
              <a:t>Built </a:t>
            </a:r>
            <a:r>
              <a:rPr lang="en-US" sz="3797" b="1" dirty="0"/>
              <a:t>Environment Attributes</a:t>
            </a:r>
          </a:p>
        </p:txBody>
      </p:sp>
      <p:graphicFrame>
        <p:nvGraphicFramePr>
          <p:cNvPr id="4" name="Content Placeholder 3"/>
          <p:cNvGraphicFramePr>
            <a:graphicFrameLocks noGrp="1"/>
          </p:cNvGraphicFramePr>
          <p:nvPr>
            <p:ph idx="1"/>
            <p:extLst/>
          </p:nvPr>
        </p:nvGraphicFramePr>
        <p:xfrm>
          <a:off x="570626" y="1285875"/>
          <a:ext cx="7759541" cy="487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neighborhood imag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4382" y="1604516"/>
            <a:ext cx="1993106" cy="1494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ighborhood imag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7385" y="3122522"/>
            <a:ext cx="1993106" cy="1326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eighborhood imag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7461" y="4498029"/>
            <a:ext cx="1993106" cy="13190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ighborhood imag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57875" y="3172520"/>
            <a:ext cx="1993106" cy="12523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eighborhood imag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78904" y="1082279"/>
            <a:ext cx="1993106" cy="13287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neighborhood images traffi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63426" y="1821657"/>
            <a:ext cx="2363590" cy="11817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stretch>
            <a:fillRect/>
          </a:stretch>
        </p:blipFill>
        <p:spPr>
          <a:xfrm>
            <a:off x="1847491" y="4498029"/>
            <a:ext cx="1993106" cy="1116139"/>
          </a:xfrm>
          <a:prstGeom prst="rect">
            <a:avLst/>
          </a:prstGeom>
        </p:spPr>
      </p:pic>
      <p:sp>
        <p:nvSpPr>
          <p:cNvPr id="3" name="TextBox 2"/>
          <p:cNvSpPr txBox="1"/>
          <p:nvPr/>
        </p:nvSpPr>
        <p:spPr>
          <a:xfrm>
            <a:off x="3579118" y="1050695"/>
            <a:ext cx="1691490"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Population Density</a:t>
            </a:r>
          </a:p>
        </p:txBody>
      </p:sp>
      <p:sp>
        <p:nvSpPr>
          <p:cNvPr id="14" name="TextBox 13"/>
          <p:cNvSpPr txBox="1"/>
          <p:nvPr/>
        </p:nvSpPr>
        <p:spPr>
          <a:xfrm>
            <a:off x="5069502" y="1644940"/>
            <a:ext cx="2089034"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Housing Characteristics</a:t>
            </a:r>
          </a:p>
        </p:txBody>
      </p:sp>
      <p:sp>
        <p:nvSpPr>
          <p:cNvPr id="15" name="TextBox 14"/>
          <p:cNvSpPr txBox="1"/>
          <p:nvPr/>
        </p:nvSpPr>
        <p:spPr>
          <a:xfrm>
            <a:off x="5918179" y="3193863"/>
            <a:ext cx="1830950"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Commuting Patterns</a:t>
            </a:r>
          </a:p>
        </p:txBody>
      </p:sp>
      <p:sp>
        <p:nvSpPr>
          <p:cNvPr id="16" name="TextBox 15"/>
          <p:cNvSpPr txBox="1"/>
          <p:nvPr/>
        </p:nvSpPr>
        <p:spPr>
          <a:xfrm>
            <a:off x="5248748" y="4519371"/>
            <a:ext cx="1758816"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Parks/Green Space</a:t>
            </a:r>
          </a:p>
        </p:txBody>
      </p:sp>
      <p:sp>
        <p:nvSpPr>
          <p:cNvPr id="18" name="TextBox 17"/>
          <p:cNvSpPr txBox="1"/>
          <p:nvPr/>
        </p:nvSpPr>
        <p:spPr>
          <a:xfrm>
            <a:off x="2012729" y="4506210"/>
            <a:ext cx="1662635"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Food Environment</a:t>
            </a:r>
          </a:p>
        </p:txBody>
      </p:sp>
      <p:sp>
        <p:nvSpPr>
          <p:cNvPr id="19" name="TextBox 18"/>
          <p:cNvSpPr txBox="1"/>
          <p:nvPr/>
        </p:nvSpPr>
        <p:spPr>
          <a:xfrm>
            <a:off x="1494990" y="3107531"/>
            <a:ext cx="1697901"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Street Connectivity</a:t>
            </a:r>
          </a:p>
        </p:txBody>
      </p:sp>
      <p:sp>
        <p:nvSpPr>
          <p:cNvPr id="20" name="TextBox 19"/>
          <p:cNvSpPr txBox="1"/>
          <p:nvPr/>
        </p:nvSpPr>
        <p:spPr>
          <a:xfrm>
            <a:off x="2161481" y="1821656"/>
            <a:ext cx="1325684"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Traffic Density</a:t>
            </a:r>
          </a:p>
        </p:txBody>
      </p:sp>
      <p:pic>
        <p:nvPicPr>
          <p:cNvPr id="7" name="Picture 6"/>
          <p:cNvPicPr>
            <a:picLocks noChangeAspect="1"/>
          </p:cNvPicPr>
          <p:nvPr/>
        </p:nvPicPr>
        <p:blipFill rotWithShape="1">
          <a:blip r:embed="rId15"/>
          <a:srcRect b="7626"/>
          <a:stretch/>
        </p:blipFill>
        <p:spPr>
          <a:xfrm>
            <a:off x="3607593" y="5256326"/>
            <a:ext cx="1891161" cy="1280206"/>
          </a:xfrm>
          <a:prstGeom prst="rect">
            <a:avLst/>
          </a:prstGeom>
        </p:spPr>
      </p:pic>
      <p:sp>
        <p:nvSpPr>
          <p:cNvPr id="17" name="TextBox 16"/>
          <p:cNvSpPr txBox="1"/>
          <p:nvPr/>
        </p:nvSpPr>
        <p:spPr>
          <a:xfrm>
            <a:off x="3575154" y="4998728"/>
            <a:ext cx="1951175" cy="308674"/>
          </a:xfrm>
          <a:prstGeom prst="rect">
            <a:avLst/>
          </a:prstGeom>
          <a:solidFill>
            <a:schemeClr val="bg1"/>
          </a:solidFill>
        </p:spPr>
        <p:txBody>
          <a:bodyPr wrap="none" rtlCol="0">
            <a:spAutoFit/>
          </a:bodyPr>
          <a:lstStyle/>
          <a:p>
            <a:pPr algn="ctr"/>
            <a:r>
              <a:rPr lang="en-US" sz="1406" dirty="0">
                <a:solidFill>
                  <a:srgbClr val="000000"/>
                </a:solidFill>
                <a:latin typeface="Gill Sans" charset="0"/>
                <a:ea typeface="ヒラギノ角ゴ ProN W3" charset="-128"/>
                <a:sym typeface="Gill Sans" charset="0"/>
              </a:rPr>
              <a:t>Recreational Facilities</a:t>
            </a:r>
          </a:p>
        </p:txBody>
      </p:sp>
      <p:sp>
        <p:nvSpPr>
          <p:cNvPr id="21" name="Rectangle 20"/>
          <p:cNvSpPr/>
          <p:nvPr/>
        </p:nvSpPr>
        <p:spPr>
          <a:xfrm>
            <a:off x="902737" y="1640851"/>
            <a:ext cx="2416617" cy="14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prstClr val="white"/>
              </a:solidFill>
              <a:sym typeface="Gill Sans" charset="0"/>
            </a:endParaRPr>
          </a:p>
        </p:txBody>
      </p:sp>
      <p:sp>
        <p:nvSpPr>
          <p:cNvPr id="22" name="Rectangle 21"/>
          <p:cNvSpPr/>
          <p:nvPr/>
        </p:nvSpPr>
        <p:spPr>
          <a:xfrm>
            <a:off x="7090172" y="1640851"/>
            <a:ext cx="1783998" cy="140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prstClr val="white"/>
              </a:solidFill>
              <a:sym typeface="Gill Sans" charset="0"/>
            </a:endParaRPr>
          </a:p>
        </p:txBody>
      </p:sp>
    </p:spTree>
    <p:extLst>
      <p:ext uri="{BB962C8B-B14F-4D97-AF65-F5344CB8AC3E}">
        <p14:creationId xmlns:p14="http://schemas.microsoft.com/office/powerpoint/2010/main" val="375058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3820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Importance of social factors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in any research</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impact-of-broader-determinants-of-health.jpg"/>
          <p:cNvPicPr>
            <a:picLocks noChangeAspect="1"/>
          </p:cNvPicPr>
          <p:nvPr/>
        </p:nvPicPr>
        <p:blipFill>
          <a:blip r:embed="rId3" cstate="print"/>
          <a:srcRect t="-2941" r="30292"/>
          <a:stretch>
            <a:fillRect/>
          </a:stretch>
        </p:blipFill>
        <p:spPr>
          <a:xfrm>
            <a:off x="1010763" y="1905000"/>
            <a:ext cx="6990237" cy="36576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152400"/>
            <a:ext cx="7507003" cy="6019800"/>
          </a:xfrm>
          <a:prstGeom prst="rect">
            <a:avLst/>
          </a:prstGeom>
        </p:spPr>
      </p:pic>
      <p:sp>
        <p:nvSpPr>
          <p:cNvPr id="5" name="TextBox 4"/>
          <p:cNvSpPr txBox="1"/>
          <p:nvPr/>
        </p:nvSpPr>
        <p:spPr>
          <a:xfrm>
            <a:off x="304800" y="6248400"/>
            <a:ext cx="7543800" cy="307777"/>
          </a:xfrm>
          <a:prstGeom prst="rect">
            <a:avLst/>
          </a:prstGeom>
          <a:noFill/>
        </p:spPr>
        <p:txBody>
          <a:bodyPr wrap="square" rtlCol="0">
            <a:spAutoFit/>
          </a:bodyPr>
          <a:lstStyle/>
          <a:p>
            <a:r>
              <a:rPr lang="en-US" sz="1400" b="1" dirty="0" smtClean="0"/>
              <a:t>Gomez, Shariff-Marco, et al. </a:t>
            </a:r>
            <a:r>
              <a:rPr lang="en-US" sz="1400" b="1" i="1" dirty="0" smtClean="0"/>
              <a:t>Cancer</a:t>
            </a:r>
            <a:r>
              <a:rPr lang="en-US" sz="1400" b="1" dirty="0" smtClean="0"/>
              <a:t> 2015.</a:t>
            </a:r>
            <a:endParaRPr lang="en-US" sz="1400" b="1" dirty="0"/>
          </a:p>
        </p:txBody>
      </p:sp>
    </p:spTree>
    <p:extLst>
      <p:ext uri="{BB962C8B-B14F-4D97-AF65-F5344CB8AC3E}">
        <p14:creationId xmlns:p14="http://schemas.microsoft.com/office/powerpoint/2010/main" val="14399303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Additional neighborhood environments</a:t>
            </a:r>
            <a:endParaRPr lang="en-US" sz="3600" dirty="0"/>
          </a:p>
        </p:txBody>
      </p:sp>
      <p:sp>
        <p:nvSpPr>
          <p:cNvPr id="5" name="Content Placeholder 4"/>
          <p:cNvSpPr>
            <a:spLocks noGrp="1"/>
          </p:cNvSpPr>
          <p:nvPr>
            <p:ph sz="half" idx="1"/>
          </p:nvPr>
        </p:nvSpPr>
        <p:spPr/>
        <p:txBody>
          <a:bodyPr/>
          <a:lstStyle/>
          <a:p>
            <a:r>
              <a:rPr lang="en-US" dirty="0" smtClean="0"/>
              <a:t>Physical environment</a:t>
            </a:r>
          </a:p>
          <a:p>
            <a:pPr lvl="1"/>
            <a:r>
              <a:rPr lang="en-US" dirty="0" smtClean="0"/>
              <a:t>Air pollution</a:t>
            </a:r>
          </a:p>
          <a:p>
            <a:pPr lvl="1"/>
            <a:r>
              <a:rPr lang="en-US" dirty="0" smtClean="0"/>
              <a:t>Noise pollution</a:t>
            </a:r>
          </a:p>
          <a:p>
            <a:pPr lvl="1"/>
            <a:r>
              <a:rPr lang="en-US" dirty="0" smtClean="0"/>
              <a:t>Light pollution</a:t>
            </a:r>
          </a:p>
          <a:p>
            <a:pPr lvl="1"/>
            <a:r>
              <a:rPr lang="en-US" dirty="0" smtClean="0"/>
              <a:t>Toxic waste sites</a:t>
            </a:r>
            <a:endParaRPr lang="en-US" dirty="0"/>
          </a:p>
        </p:txBody>
      </p:sp>
      <p:sp>
        <p:nvSpPr>
          <p:cNvPr id="6" name="Content Placeholder 5"/>
          <p:cNvSpPr>
            <a:spLocks noGrp="1"/>
          </p:cNvSpPr>
          <p:nvPr>
            <p:ph sz="half" idx="2"/>
          </p:nvPr>
        </p:nvSpPr>
        <p:spPr/>
        <p:txBody>
          <a:bodyPr/>
          <a:lstStyle/>
          <a:p>
            <a:r>
              <a:rPr lang="en-US" dirty="0" smtClean="0"/>
              <a:t>Healthcare Context</a:t>
            </a:r>
          </a:p>
          <a:p>
            <a:pPr lvl="1"/>
            <a:r>
              <a:rPr lang="en-US" dirty="0" smtClean="0"/>
              <a:t>Resources: density of providers, facilities</a:t>
            </a:r>
          </a:p>
          <a:p>
            <a:pPr lvl="1"/>
            <a:r>
              <a:rPr lang="en-US" dirty="0" smtClean="0"/>
              <a:t>% insured/uninsured</a:t>
            </a:r>
          </a:p>
          <a:p>
            <a:pPr lvl="1"/>
            <a:r>
              <a:rPr lang="en-US" dirty="0" smtClean="0"/>
              <a:t>Distance to facilities</a:t>
            </a:r>
          </a:p>
        </p:txBody>
      </p:sp>
    </p:spTree>
    <p:extLst>
      <p:ext uri="{BB962C8B-B14F-4D97-AF65-F5344CB8AC3E}">
        <p14:creationId xmlns:p14="http://schemas.microsoft.com/office/powerpoint/2010/main" val="919194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solidFill>
                <a:srgbClr val="FFFF00"/>
              </a:solidFill>
            </a:endParaRPr>
          </a:p>
        </p:txBody>
      </p:sp>
      <p:sp>
        <p:nvSpPr>
          <p:cNvPr id="5" name="Content Placeholder 4"/>
          <p:cNvSpPr>
            <a:spLocks noGrp="1"/>
          </p:cNvSpPr>
          <p:nvPr>
            <p:ph idx="1"/>
          </p:nvPr>
        </p:nvSpPr>
        <p:spPr/>
        <p:txBody>
          <a:bodyPr/>
          <a:lstStyle/>
          <a:p>
            <a:endParaRPr lang="en-US" dirty="0"/>
          </a:p>
        </p:txBody>
      </p:sp>
      <p:pic>
        <p:nvPicPr>
          <p:cNvPr id="2" name="Picture 1"/>
          <p:cNvPicPr>
            <a:picLocks noChangeAspect="1"/>
          </p:cNvPicPr>
          <p:nvPr/>
        </p:nvPicPr>
        <p:blipFill>
          <a:blip r:embed="rId2"/>
          <a:stretch>
            <a:fillRect/>
          </a:stretch>
        </p:blipFill>
        <p:spPr>
          <a:xfrm>
            <a:off x="0" y="465453"/>
            <a:ext cx="9144000" cy="5927093"/>
          </a:xfrm>
          <a:prstGeom prst="rect">
            <a:avLst/>
          </a:prstGeom>
        </p:spPr>
      </p:pic>
      <p:sp>
        <p:nvSpPr>
          <p:cNvPr id="3" name="TextBox 2"/>
          <p:cNvSpPr txBox="1"/>
          <p:nvPr/>
        </p:nvSpPr>
        <p:spPr>
          <a:xfrm>
            <a:off x="685800" y="6488668"/>
            <a:ext cx="3379258" cy="369332"/>
          </a:xfrm>
          <a:prstGeom prst="rect">
            <a:avLst/>
          </a:prstGeom>
          <a:noFill/>
        </p:spPr>
        <p:txBody>
          <a:bodyPr wrap="none" rtlCol="0">
            <a:spAutoFit/>
          </a:bodyPr>
          <a:lstStyle/>
          <a:p>
            <a:r>
              <a:rPr lang="en-US" dirty="0" err="1" smtClean="0"/>
              <a:t>Diez</a:t>
            </a:r>
            <a:r>
              <a:rPr lang="en-US" dirty="0" smtClean="0"/>
              <a:t> Roux et al, Global Heart 2016</a:t>
            </a:r>
            <a:endParaRPr lang="en-US" dirty="0"/>
          </a:p>
        </p:txBody>
      </p:sp>
    </p:spTree>
    <p:extLst>
      <p:ext uri="{BB962C8B-B14F-4D97-AF65-F5344CB8AC3E}">
        <p14:creationId xmlns:p14="http://schemas.microsoft.com/office/powerpoint/2010/main" val="13189634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561262" y="6292850"/>
            <a:ext cx="517525" cy="244475"/>
          </a:xfrm>
          <a:noFill/>
        </p:spPr>
        <p:txBody>
          <a:bodyPr/>
          <a:lstStyle/>
          <a:p>
            <a:fld id="{F09D6593-F357-48C7-BB41-30BD2C360DF1}" type="slidenum">
              <a:rPr lang="en-US" smtClean="0">
                <a:latin typeface="Arial" pitchFamily="34" charset="0"/>
              </a:rPr>
              <a:pPr/>
              <a:t>63</a:t>
            </a:fld>
            <a:endParaRPr lang="en-US" smtClean="0">
              <a:latin typeface="Arial" pitchFamily="34" charset="0"/>
            </a:endParaRPr>
          </a:p>
        </p:txBody>
      </p:sp>
      <p:sp>
        <p:nvSpPr>
          <p:cNvPr id="3" name="TextBox 2"/>
          <p:cNvSpPr txBox="1">
            <a:spLocks noChangeArrowheads="1"/>
          </p:cNvSpPr>
          <p:nvPr/>
        </p:nvSpPr>
        <p:spPr bwMode="auto">
          <a:xfrm>
            <a:off x="762000" y="228600"/>
            <a:ext cx="7197725" cy="400050"/>
          </a:xfrm>
          <a:prstGeom prst="rect">
            <a:avLst/>
          </a:prstGeom>
          <a:noFill/>
          <a:ln w="9525">
            <a:noFill/>
            <a:miter lim="800000"/>
            <a:headEnd/>
            <a:tailEnd/>
          </a:ln>
        </p:spPr>
        <p:txBody>
          <a:bodyPr>
            <a:spAutoFit/>
          </a:bodyPr>
          <a:lstStyle/>
          <a:p>
            <a:r>
              <a:rPr lang="en-US" sz="2000" b="1" dirty="0">
                <a:solidFill>
                  <a:schemeClr val="bg1"/>
                </a:solidFill>
              </a:rPr>
              <a:t>Neighborhood / Place research concepts and methods</a:t>
            </a:r>
          </a:p>
        </p:txBody>
      </p:sp>
      <p:sp>
        <p:nvSpPr>
          <p:cNvPr id="4" name="TextBox 3"/>
          <p:cNvSpPr txBox="1">
            <a:spLocks noChangeArrowheads="1"/>
          </p:cNvSpPr>
          <p:nvPr/>
        </p:nvSpPr>
        <p:spPr bwMode="auto">
          <a:xfrm>
            <a:off x="1281112" y="628650"/>
            <a:ext cx="6415088" cy="5678478"/>
          </a:xfrm>
          <a:prstGeom prst="rect">
            <a:avLst/>
          </a:prstGeom>
          <a:noFill/>
          <a:ln w="9525">
            <a:noFill/>
            <a:miter lim="800000"/>
            <a:headEnd/>
            <a:tailEnd/>
          </a:ln>
        </p:spPr>
        <p:txBody>
          <a:bodyPr wrap="square">
            <a:spAutoFit/>
          </a:bodyPr>
          <a:lstStyle/>
          <a:p>
            <a:pPr>
              <a:lnSpc>
                <a:spcPct val="150000"/>
              </a:lnSpc>
              <a:buFont typeface="Arial" pitchFamily="34" charset="0"/>
              <a:buChar char="•"/>
            </a:pPr>
            <a:r>
              <a:rPr lang="en-US" sz="1600" dirty="0">
                <a:solidFill>
                  <a:schemeClr val="bg1"/>
                </a:solidFill>
              </a:rPr>
              <a:t> definitions of neighborhood / geographic unit (scale)</a:t>
            </a:r>
          </a:p>
          <a:p>
            <a:pPr lvl="1">
              <a:lnSpc>
                <a:spcPct val="150000"/>
              </a:lnSpc>
              <a:buFont typeface="Courier New" pitchFamily="49" charset="0"/>
              <a:buChar char="o"/>
            </a:pPr>
            <a:r>
              <a:rPr lang="en-US" sz="1600" dirty="0">
                <a:solidFill>
                  <a:schemeClr val="bg1"/>
                </a:solidFill>
              </a:rPr>
              <a:t> census block group</a:t>
            </a:r>
          </a:p>
          <a:p>
            <a:pPr lvl="1">
              <a:lnSpc>
                <a:spcPct val="150000"/>
              </a:lnSpc>
              <a:buFont typeface="Courier New" pitchFamily="49" charset="0"/>
              <a:buChar char="o"/>
            </a:pPr>
            <a:r>
              <a:rPr lang="en-US" sz="1600" dirty="0">
                <a:solidFill>
                  <a:schemeClr val="bg1"/>
                </a:solidFill>
              </a:rPr>
              <a:t> census </a:t>
            </a:r>
            <a:r>
              <a:rPr lang="en-US" sz="1600" dirty="0" smtClean="0">
                <a:solidFill>
                  <a:schemeClr val="bg1"/>
                </a:solidFill>
              </a:rPr>
              <a:t>tract</a:t>
            </a:r>
            <a:endParaRPr lang="en-US" sz="1600" dirty="0">
              <a:solidFill>
                <a:schemeClr val="bg1"/>
              </a:solidFill>
            </a:endParaRPr>
          </a:p>
          <a:p>
            <a:pPr lvl="1">
              <a:lnSpc>
                <a:spcPct val="150000"/>
              </a:lnSpc>
              <a:buFont typeface="Courier New" pitchFamily="49" charset="0"/>
              <a:buChar char="o"/>
            </a:pPr>
            <a:r>
              <a:rPr lang="en-US" sz="1600" dirty="0">
                <a:solidFill>
                  <a:schemeClr val="bg1"/>
                </a:solidFill>
              </a:rPr>
              <a:t> zip </a:t>
            </a:r>
            <a:r>
              <a:rPr lang="en-US" sz="1600" dirty="0" smtClean="0">
                <a:solidFill>
                  <a:schemeClr val="bg1"/>
                </a:solidFill>
              </a:rPr>
              <a:t>code</a:t>
            </a:r>
          </a:p>
          <a:p>
            <a:pPr lvl="1">
              <a:lnSpc>
                <a:spcPct val="150000"/>
              </a:lnSpc>
              <a:buFont typeface="Courier New" pitchFamily="49" charset="0"/>
              <a:buChar char="o"/>
            </a:pPr>
            <a:r>
              <a:rPr lang="en-US" sz="1600" dirty="0" smtClean="0">
                <a:solidFill>
                  <a:schemeClr val="bg1"/>
                </a:solidFill>
              </a:rPr>
              <a:t> buffers</a:t>
            </a:r>
            <a:endParaRPr lang="en-US" sz="1600" dirty="0">
              <a:solidFill>
                <a:schemeClr val="bg1"/>
              </a:solidFill>
            </a:endParaRPr>
          </a:p>
          <a:p>
            <a:pPr>
              <a:lnSpc>
                <a:spcPct val="150000"/>
              </a:lnSpc>
              <a:buFont typeface="Arial" pitchFamily="34" charset="0"/>
              <a:buChar char="•"/>
            </a:pPr>
            <a:r>
              <a:rPr lang="en-US" sz="1600" dirty="0">
                <a:solidFill>
                  <a:schemeClr val="bg1"/>
                </a:solidFill>
              </a:rPr>
              <a:t> measure to characterize the place</a:t>
            </a:r>
          </a:p>
          <a:p>
            <a:pPr lvl="1">
              <a:lnSpc>
                <a:spcPct val="150000"/>
              </a:lnSpc>
              <a:buFont typeface="Courier New" pitchFamily="49" charset="0"/>
              <a:buChar char="o"/>
            </a:pPr>
            <a:r>
              <a:rPr lang="en-US" sz="1600" dirty="0">
                <a:solidFill>
                  <a:schemeClr val="bg1"/>
                </a:solidFill>
              </a:rPr>
              <a:t> composition</a:t>
            </a:r>
          </a:p>
          <a:p>
            <a:pPr lvl="1">
              <a:lnSpc>
                <a:spcPct val="150000"/>
              </a:lnSpc>
              <a:buFont typeface="Courier New" pitchFamily="49" charset="0"/>
              <a:buChar char="o"/>
            </a:pPr>
            <a:r>
              <a:rPr lang="en-US" sz="1600" dirty="0">
                <a:solidFill>
                  <a:schemeClr val="bg1"/>
                </a:solidFill>
              </a:rPr>
              <a:t> context</a:t>
            </a:r>
          </a:p>
          <a:p>
            <a:pPr>
              <a:lnSpc>
                <a:spcPct val="150000"/>
              </a:lnSpc>
              <a:buFont typeface="Arial" pitchFamily="34" charset="0"/>
              <a:buChar char="•"/>
            </a:pPr>
            <a:r>
              <a:rPr lang="en-US" sz="1600" dirty="0">
                <a:solidFill>
                  <a:schemeClr val="bg1"/>
                </a:solidFill>
              </a:rPr>
              <a:t> types of measures</a:t>
            </a:r>
          </a:p>
          <a:p>
            <a:pPr lvl="1">
              <a:lnSpc>
                <a:spcPct val="150000"/>
              </a:lnSpc>
              <a:buFont typeface="Courier New" pitchFamily="49" charset="0"/>
              <a:buChar char="o"/>
            </a:pPr>
            <a:r>
              <a:rPr lang="en-US" sz="1600" dirty="0">
                <a:solidFill>
                  <a:schemeClr val="bg1"/>
                </a:solidFill>
              </a:rPr>
              <a:t> census data</a:t>
            </a:r>
          </a:p>
          <a:p>
            <a:pPr lvl="1">
              <a:lnSpc>
                <a:spcPct val="150000"/>
              </a:lnSpc>
              <a:buFont typeface="Courier New" pitchFamily="49" charset="0"/>
              <a:buChar char="o"/>
            </a:pPr>
            <a:r>
              <a:rPr lang="en-US" sz="1600" dirty="0">
                <a:solidFill>
                  <a:schemeClr val="bg1"/>
                </a:solidFill>
              </a:rPr>
              <a:t> counts</a:t>
            </a:r>
          </a:p>
          <a:p>
            <a:pPr lvl="1">
              <a:lnSpc>
                <a:spcPct val="150000"/>
              </a:lnSpc>
              <a:buFont typeface="Courier New" pitchFamily="49" charset="0"/>
              <a:buChar char="o"/>
            </a:pPr>
            <a:r>
              <a:rPr lang="en-US" sz="1600" dirty="0">
                <a:solidFill>
                  <a:schemeClr val="bg1"/>
                </a:solidFill>
              </a:rPr>
              <a:t> density</a:t>
            </a:r>
          </a:p>
          <a:p>
            <a:pPr lvl="1">
              <a:lnSpc>
                <a:spcPct val="150000"/>
              </a:lnSpc>
              <a:buFont typeface="Courier New" pitchFamily="49" charset="0"/>
              <a:buChar char="o"/>
            </a:pPr>
            <a:r>
              <a:rPr lang="en-US" sz="1600" dirty="0">
                <a:solidFill>
                  <a:schemeClr val="bg1"/>
                </a:solidFill>
              </a:rPr>
              <a:t> distance to </a:t>
            </a:r>
          </a:p>
          <a:p>
            <a:pPr lvl="1">
              <a:lnSpc>
                <a:spcPct val="150000"/>
              </a:lnSpc>
              <a:buFont typeface="Courier New" pitchFamily="49" charset="0"/>
              <a:buChar char="o"/>
            </a:pPr>
            <a:r>
              <a:rPr lang="en-US" sz="1600" dirty="0">
                <a:solidFill>
                  <a:schemeClr val="bg1"/>
                </a:solidFill>
              </a:rPr>
              <a:t> time / space</a:t>
            </a:r>
          </a:p>
          <a:p>
            <a:pPr>
              <a:lnSpc>
                <a:spcPct val="150000"/>
              </a:lnSpc>
            </a:pPr>
            <a:endParaRPr lang="en-US" dirty="0"/>
          </a:p>
        </p:txBody>
      </p:sp>
    </p:spTree>
    <p:extLst>
      <p:ext uri="{BB962C8B-B14F-4D97-AF65-F5344CB8AC3E}">
        <p14:creationId xmlns:p14="http://schemas.microsoft.com/office/powerpoint/2010/main" val="3232133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01012" y="6454775"/>
            <a:ext cx="517525" cy="244475"/>
          </a:xfrm>
          <a:noFill/>
        </p:spPr>
        <p:txBody>
          <a:bodyPr/>
          <a:lstStyle/>
          <a:p>
            <a:fld id="{9BE8E1E9-73AE-449C-ADEF-C5DA2FD39049}" type="slidenum">
              <a:rPr lang="en-US" smtClean="0">
                <a:latin typeface="Arial" pitchFamily="34" charset="0"/>
              </a:rPr>
              <a:pPr/>
              <a:t>64</a:t>
            </a:fld>
            <a:endParaRPr lang="en-US" smtClean="0">
              <a:latin typeface="Arial" pitchFamily="34" charset="0"/>
            </a:endParaRPr>
          </a:p>
        </p:txBody>
      </p:sp>
      <p:pic>
        <p:nvPicPr>
          <p:cNvPr id="3" name="Picture 2" descr="CYGNET_AlamedaCnty_1milezoom.jpg"/>
          <p:cNvPicPr>
            <a:picLocks noChangeAspect="1"/>
          </p:cNvPicPr>
          <p:nvPr/>
        </p:nvPicPr>
        <p:blipFill>
          <a:blip r:embed="rId2" cstate="print"/>
          <a:srcRect/>
          <a:stretch>
            <a:fillRect/>
          </a:stretch>
        </p:blipFill>
        <p:spPr bwMode="auto">
          <a:xfrm>
            <a:off x="1143000" y="228600"/>
            <a:ext cx="7512050" cy="6172200"/>
          </a:xfrm>
          <a:prstGeom prst="rect">
            <a:avLst/>
          </a:prstGeom>
          <a:noFill/>
          <a:ln w="9525">
            <a:noFill/>
            <a:miter lim="800000"/>
            <a:headEnd/>
            <a:tailEnd/>
          </a:ln>
        </p:spPr>
      </p:pic>
    </p:spTree>
    <p:extLst>
      <p:ext uri="{BB962C8B-B14F-4D97-AF65-F5344CB8AC3E}">
        <p14:creationId xmlns:p14="http://schemas.microsoft.com/office/powerpoint/2010/main" val="35822318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YGNET_MarinCnty_1milezoom.jpg"/>
          <p:cNvPicPr>
            <a:picLocks noChangeAspect="1"/>
          </p:cNvPicPr>
          <p:nvPr/>
        </p:nvPicPr>
        <p:blipFill>
          <a:blip r:embed="rId2" cstate="print"/>
          <a:srcRect/>
          <a:stretch>
            <a:fillRect/>
          </a:stretch>
        </p:blipFill>
        <p:spPr bwMode="auto">
          <a:xfrm>
            <a:off x="990600" y="152400"/>
            <a:ext cx="7500938" cy="6172200"/>
          </a:xfrm>
          <a:prstGeom prst="rect">
            <a:avLst/>
          </a:prstGeom>
          <a:noFill/>
          <a:ln w="9525">
            <a:noFill/>
            <a:miter lim="800000"/>
            <a:headEnd/>
            <a:tailEnd/>
          </a:ln>
        </p:spPr>
      </p:pic>
    </p:spTree>
    <p:extLst>
      <p:ext uri="{BB962C8B-B14F-4D97-AF65-F5344CB8AC3E}">
        <p14:creationId xmlns:p14="http://schemas.microsoft.com/office/powerpoint/2010/main" val="8418001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49" y="973484"/>
            <a:ext cx="9139502" cy="4911031"/>
          </a:xfrm>
          <a:prstGeom prst="rect">
            <a:avLst/>
          </a:prstGeom>
        </p:spPr>
      </p:pic>
      <p:sp>
        <p:nvSpPr>
          <p:cNvPr id="3" name="TextBox 2"/>
          <p:cNvSpPr txBox="1"/>
          <p:nvPr/>
        </p:nvSpPr>
        <p:spPr>
          <a:xfrm>
            <a:off x="609600" y="6400800"/>
            <a:ext cx="4397486" cy="369332"/>
          </a:xfrm>
          <a:prstGeom prst="rect">
            <a:avLst/>
          </a:prstGeom>
          <a:noFill/>
        </p:spPr>
        <p:txBody>
          <a:bodyPr wrap="none" rtlCol="0">
            <a:spAutoFit/>
          </a:bodyPr>
          <a:lstStyle/>
          <a:p>
            <a:r>
              <a:rPr lang="en-US" dirty="0" err="1" smtClean="0"/>
              <a:t>Arcaya</a:t>
            </a:r>
            <a:r>
              <a:rPr lang="en-US" dirty="0" smtClean="0"/>
              <a:t> et al, Social Science &amp; Medicine 2016</a:t>
            </a:r>
            <a:endParaRPr lang="en-US" dirty="0"/>
          </a:p>
        </p:txBody>
      </p:sp>
    </p:spTree>
    <p:extLst>
      <p:ext uri="{BB962C8B-B14F-4D97-AF65-F5344CB8AC3E}">
        <p14:creationId xmlns:p14="http://schemas.microsoft.com/office/powerpoint/2010/main" val="35776638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9" y="618164"/>
            <a:ext cx="9139502" cy="5621671"/>
          </a:xfrm>
          <a:prstGeom prst="rect">
            <a:avLst/>
          </a:prstGeom>
        </p:spPr>
      </p:pic>
      <p:sp>
        <p:nvSpPr>
          <p:cNvPr id="3" name="TextBox 2"/>
          <p:cNvSpPr txBox="1"/>
          <p:nvPr/>
        </p:nvSpPr>
        <p:spPr>
          <a:xfrm>
            <a:off x="609600" y="6400800"/>
            <a:ext cx="4397486" cy="369332"/>
          </a:xfrm>
          <a:prstGeom prst="rect">
            <a:avLst/>
          </a:prstGeom>
          <a:noFill/>
        </p:spPr>
        <p:txBody>
          <a:bodyPr wrap="none" rtlCol="0">
            <a:spAutoFit/>
          </a:bodyPr>
          <a:lstStyle/>
          <a:p>
            <a:r>
              <a:rPr lang="en-US" dirty="0" err="1" smtClean="0"/>
              <a:t>Arcaya</a:t>
            </a:r>
            <a:r>
              <a:rPr lang="en-US" dirty="0" smtClean="0"/>
              <a:t> et al, Social Science &amp; Medicine 2016</a:t>
            </a:r>
            <a:endParaRPr lang="en-US" dirty="0"/>
          </a:p>
        </p:txBody>
      </p:sp>
    </p:spTree>
    <p:extLst>
      <p:ext uri="{BB962C8B-B14F-4D97-AF65-F5344CB8AC3E}">
        <p14:creationId xmlns:p14="http://schemas.microsoft.com/office/powerpoint/2010/main" val="25760366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613525"/>
            <a:ext cx="517525" cy="244475"/>
          </a:xfrm>
          <a:noFill/>
        </p:spPr>
        <p:txBody>
          <a:bodyPr/>
          <a:lstStyle/>
          <a:p>
            <a:fld id="{3F89A514-64E8-45F8-A284-E04540629107}" type="slidenum">
              <a:rPr lang="en-US" smtClean="0">
                <a:latin typeface="Arial" pitchFamily="34" charset="0"/>
              </a:rPr>
              <a:pPr/>
              <a:t>68</a:t>
            </a:fld>
            <a:endParaRPr lang="en-US" smtClean="0">
              <a:latin typeface="Arial" pitchFamily="34" charset="0"/>
            </a:endParaRPr>
          </a:p>
        </p:txBody>
      </p:sp>
      <p:pic>
        <p:nvPicPr>
          <p:cNvPr id="3" name="Picture 2"/>
          <p:cNvPicPr>
            <a:picLocks noChangeAspect="1" noChangeArrowheads="1"/>
          </p:cNvPicPr>
          <p:nvPr/>
        </p:nvPicPr>
        <p:blipFill>
          <a:blip r:embed="rId3" cstate="print"/>
          <a:srcRect t="27689" r="26221" b="13989"/>
          <a:stretch>
            <a:fillRect/>
          </a:stretch>
        </p:blipFill>
        <p:spPr bwMode="auto">
          <a:xfrm>
            <a:off x="533400" y="685800"/>
            <a:ext cx="8389937" cy="5305425"/>
          </a:xfrm>
          <a:prstGeom prst="rect">
            <a:avLst/>
          </a:prstGeom>
          <a:noFill/>
          <a:ln w="9525">
            <a:noFill/>
            <a:miter lim="800000"/>
            <a:headEnd/>
            <a:tailEnd/>
          </a:ln>
        </p:spPr>
      </p:pic>
      <p:sp>
        <p:nvSpPr>
          <p:cNvPr id="4" name="Rectangle 3"/>
          <p:cNvSpPr>
            <a:spLocks noChangeArrowheads="1"/>
          </p:cNvSpPr>
          <p:nvPr/>
        </p:nvSpPr>
        <p:spPr bwMode="auto">
          <a:xfrm>
            <a:off x="1463040" y="4572000"/>
            <a:ext cx="6208713" cy="190500"/>
          </a:xfrm>
          <a:prstGeom prst="rect">
            <a:avLst/>
          </a:prstGeom>
          <a:solidFill>
            <a:srgbClr val="FFFF00">
              <a:alpha val="18823"/>
            </a:srgbClr>
          </a:solidFill>
          <a:ln w="9525" algn="ctr">
            <a:noFill/>
            <a:round/>
            <a:headEnd/>
            <a:tailEnd/>
          </a:ln>
        </p:spPr>
        <p:txBody>
          <a:bodyPr/>
          <a:lstStyle/>
          <a:p>
            <a:endParaRPr lang="en-US"/>
          </a:p>
        </p:txBody>
      </p:sp>
      <p:sp>
        <p:nvSpPr>
          <p:cNvPr id="5" name="Rectangle 4"/>
          <p:cNvSpPr>
            <a:spLocks noChangeArrowheads="1"/>
          </p:cNvSpPr>
          <p:nvPr/>
        </p:nvSpPr>
        <p:spPr bwMode="auto">
          <a:xfrm>
            <a:off x="1737360" y="5303520"/>
            <a:ext cx="6346825" cy="180975"/>
          </a:xfrm>
          <a:prstGeom prst="rect">
            <a:avLst/>
          </a:prstGeom>
          <a:solidFill>
            <a:srgbClr val="FFFF00">
              <a:alpha val="21176"/>
            </a:srgbClr>
          </a:solidFill>
          <a:ln w="9525" algn="ctr">
            <a:noFill/>
            <a:round/>
            <a:headEnd/>
            <a:tailEnd/>
          </a:ln>
        </p:spPr>
        <p:txBody>
          <a:bodyPr/>
          <a:lstStyle/>
          <a:p>
            <a:endParaRPr lang="en-US"/>
          </a:p>
        </p:txBody>
      </p:sp>
      <p:sp>
        <p:nvSpPr>
          <p:cNvPr id="6" name="Rectangle 5"/>
          <p:cNvSpPr>
            <a:spLocks noChangeArrowheads="1"/>
          </p:cNvSpPr>
          <p:nvPr/>
        </p:nvSpPr>
        <p:spPr bwMode="auto">
          <a:xfrm>
            <a:off x="640080" y="5486400"/>
            <a:ext cx="5667375" cy="171450"/>
          </a:xfrm>
          <a:prstGeom prst="rect">
            <a:avLst/>
          </a:prstGeom>
          <a:solidFill>
            <a:srgbClr val="FFFF00">
              <a:alpha val="21176"/>
            </a:srgbClr>
          </a:solidFill>
          <a:ln w="9525" algn="ctr">
            <a:noFill/>
            <a:round/>
            <a:headEnd/>
            <a:tailEnd/>
          </a:ln>
        </p:spPr>
        <p:txBody>
          <a:bodyPr/>
          <a:lstStyle/>
          <a:p>
            <a:endParaRPr lang="en-US"/>
          </a:p>
        </p:txBody>
      </p:sp>
    </p:spTree>
    <p:extLst>
      <p:ext uri="{BB962C8B-B14F-4D97-AF65-F5344CB8AC3E}">
        <p14:creationId xmlns:p14="http://schemas.microsoft.com/office/powerpoint/2010/main" val="19803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9445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Moving to Opportunity</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TextBox 2"/>
          <p:cNvSpPr txBox="1"/>
          <p:nvPr/>
        </p:nvSpPr>
        <p:spPr>
          <a:xfrm>
            <a:off x="762000" y="1676400"/>
            <a:ext cx="7848600" cy="318548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1994 – 4600 families with children living in public housing – RCT to move to lower poverty neighborhoods</a:t>
            </a:r>
          </a:p>
          <a:p>
            <a:pPr marL="742950" lvl="1" indent="-285750">
              <a:buFont typeface="Arial" panose="020B0604020202020204" pitchFamily="34" charset="0"/>
              <a:buChar char="•"/>
            </a:pPr>
            <a:r>
              <a:rPr lang="en-US" sz="2800" dirty="0" smtClean="0">
                <a:solidFill>
                  <a:schemeClr val="bg1"/>
                </a:solidFill>
              </a:rPr>
              <a:t>Vouchers (&lt;10% poverty)</a:t>
            </a:r>
          </a:p>
          <a:p>
            <a:pPr marL="742950" lvl="1" indent="-285750">
              <a:buFont typeface="Arial" panose="020B0604020202020204" pitchFamily="34" charset="0"/>
              <a:buChar char="•"/>
            </a:pPr>
            <a:r>
              <a:rPr lang="en-US" sz="2800" dirty="0" smtClean="0">
                <a:solidFill>
                  <a:schemeClr val="bg1"/>
                </a:solidFill>
              </a:rPr>
              <a:t>Section 8</a:t>
            </a:r>
          </a:p>
          <a:p>
            <a:pPr marL="742950" lvl="1" indent="-285750">
              <a:spcAft>
                <a:spcPts val="600"/>
              </a:spcAft>
              <a:buFont typeface="Arial" panose="020B0604020202020204" pitchFamily="34" charset="0"/>
              <a:buChar char="•"/>
            </a:pPr>
            <a:r>
              <a:rPr lang="en-US" sz="2800" dirty="0" smtClean="0">
                <a:solidFill>
                  <a:schemeClr val="bg1"/>
                </a:solidFill>
              </a:rPr>
              <a:t>control</a:t>
            </a:r>
          </a:p>
          <a:p>
            <a:pPr marL="285750" indent="-285750">
              <a:buFont typeface="Arial" panose="020B0604020202020204" pitchFamily="34" charset="0"/>
              <a:buChar char="•"/>
            </a:pPr>
            <a:r>
              <a:rPr lang="en-US" sz="2800" dirty="0" smtClean="0">
                <a:solidFill>
                  <a:schemeClr val="bg1"/>
                </a:solidFill>
              </a:rPr>
              <a:t>2008-2010 – evaluation studies</a:t>
            </a:r>
            <a:endParaRPr lang="en-US" sz="2800" dirty="0">
              <a:solidFill>
                <a:schemeClr val="bg1"/>
              </a:solidFill>
            </a:endParaRPr>
          </a:p>
        </p:txBody>
      </p:sp>
      <p:sp>
        <p:nvSpPr>
          <p:cNvPr id="4" name="Rectangle 3"/>
          <p:cNvSpPr/>
          <p:nvPr/>
        </p:nvSpPr>
        <p:spPr>
          <a:xfrm>
            <a:off x="914400" y="6324600"/>
            <a:ext cx="3305457" cy="369332"/>
          </a:xfrm>
          <a:prstGeom prst="rect">
            <a:avLst/>
          </a:prstGeom>
        </p:spPr>
        <p:txBody>
          <a:bodyPr wrap="none">
            <a:spAutoFit/>
          </a:bodyPr>
          <a:lstStyle/>
          <a:p>
            <a:r>
              <a:rPr lang="en-US" b="1" dirty="0">
                <a:solidFill>
                  <a:srgbClr val="000000"/>
                </a:solidFill>
                <a:latin typeface="Times New Roman" panose="02020603050405020304" pitchFamily="18" charset="0"/>
              </a:rPr>
              <a:t>http://www.nber.org/mtopublic/</a:t>
            </a:r>
            <a:endParaRPr lang="en-US" dirty="0"/>
          </a:p>
        </p:txBody>
      </p:sp>
    </p:spTree>
    <p:extLst>
      <p:ext uri="{BB962C8B-B14F-4D97-AF65-F5344CB8AC3E}">
        <p14:creationId xmlns:p14="http://schemas.microsoft.com/office/powerpoint/2010/main" val="4188892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09620351"/>
              </p:ext>
            </p:extLst>
          </p:nvPr>
        </p:nvGraphicFramePr>
        <p:xfrm>
          <a:off x="533400" y="381000"/>
          <a:ext cx="79248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 y="6324600"/>
            <a:ext cx="7101111" cy="338554"/>
          </a:xfrm>
          <a:prstGeom prst="rect">
            <a:avLst/>
          </a:prstGeom>
          <a:noFill/>
        </p:spPr>
        <p:txBody>
          <a:bodyPr wrap="none" rtlCol="0">
            <a:spAutoFit/>
          </a:bodyPr>
          <a:lstStyle/>
          <a:p>
            <a:r>
              <a:rPr lang="en-US" sz="1600" dirty="0" smtClean="0">
                <a:solidFill>
                  <a:schemeClr val="bg1"/>
                </a:solidFill>
              </a:rPr>
              <a:t>From: </a:t>
            </a:r>
            <a:r>
              <a:rPr lang="en-US" sz="1600" dirty="0" err="1" smtClean="0">
                <a:solidFill>
                  <a:schemeClr val="bg1"/>
                </a:solidFill>
              </a:rPr>
              <a:t>Colditz</a:t>
            </a:r>
            <a:r>
              <a:rPr lang="en-US" sz="1600" dirty="0" smtClean="0">
                <a:solidFill>
                  <a:schemeClr val="bg1"/>
                </a:solidFill>
              </a:rPr>
              <a:t>  and Wei, </a:t>
            </a:r>
            <a:r>
              <a:rPr lang="en-US" sz="1600" dirty="0" err="1" smtClean="0">
                <a:solidFill>
                  <a:schemeClr val="bg1"/>
                </a:solidFill>
              </a:rPr>
              <a:t>Annu</a:t>
            </a:r>
            <a:r>
              <a:rPr lang="en-US" sz="1600" dirty="0" smtClean="0">
                <a:solidFill>
                  <a:schemeClr val="bg1"/>
                </a:solidFill>
              </a:rPr>
              <a:t> Rev Public Health, 2012, 33:137-56 (p. 148—Figure 1)</a:t>
            </a:r>
            <a:endParaRPr lang="en-US" sz="1600" dirty="0">
              <a:solidFill>
                <a:schemeClr val="bg1"/>
              </a:solidFill>
            </a:endParaRPr>
          </a:p>
        </p:txBody>
      </p:sp>
      <p:sp>
        <p:nvSpPr>
          <p:cNvPr id="7" name="TextBox 6"/>
          <p:cNvSpPr txBox="1"/>
          <p:nvPr/>
        </p:nvSpPr>
        <p:spPr>
          <a:xfrm>
            <a:off x="5829014" y="1153290"/>
            <a:ext cx="2514600" cy="954107"/>
          </a:xfrm>
          <a:prstGeom prst="rect">
            <a:avLst/>
          </a:prstGeom>
          <a:solidFill>
            <a:schemeClr val="accent1"/>
          </a:solidFill>
          <a:ln>
            <a:solidFill>
              <a:schemeClr val="accent1"/>
            </a:solidFill>
          </a:ln>
        </p:spPr>
        <p:txBody>
          <a:bodyPr wrap="square" rtlCol="0">
            <a:spAutoFit/>
          </a:bodyPr>
          <a:lstStyle/>
          <a:p>
            <a:r>
              <a:rPr lang="en-US" sz="1400" dirty="0" smtClean="0"/>
              <a:t>Biology: </a:t>
            </a:r>
          </a:p>
          <a:p>
            <a:r>
              <a:rPr lang="en-US" sz="1400" dirty="0" smtClean="0"/>
              <a:t>Reproductive factors 5%</a:t>
            </a:r>
          </a:p>
          <a:p>
            <a:r>
              <a:rPr lang="en-US" sz="1400" dirty="0" smtClean="0"/>
              <a:t>Viruses 8%</a:t>
            </a:r>
          </a:p>
          <a:p>
            <a:r>
              <a:rPr lang="en-US" sz="1400" dirty="0" smtClean="0"/>
              <a:t>Medication 5%</a:t>
            </a:r>
            <a:endParaRPr lang="en-US" sz="1400" dirty="0"/>
          </a:p>
        </p:txBody>
      </p:sp>
      <p:sp>
        <p:nvSpPr>
          <p:cNvPr id="8" name="TextBox 7"/>
          <p:cNvSpPr txBox="1"/>
          <p:nvPr/>
        </p:nvSpPr>
        <p:spPr>
          <a:xfrm>
            <a:off x="6377211" y="3581400"/>
            <a:ext cx="1905000" cy="1169551"/>
          </a:xfrm>
          <a:prstGeom prst="rect">
            <a:avLst/>
          </a:prstGeom>
          <a:solidFill>
            <a:schemeClr val="accent3"/>
          </a:solidFill>
          <a:ln>
            <a:solidFill>
              <a:schemeClr val="accent3"/>
            </a:solidFill>
          </a:ln>
        </p:spPr>
        <p:txBody>
          <a:bodyPr wrap="square" rtlCol="0">
            <a:spAutoFit/>
          </a:bodyPr>
          <a:lstStyle/>
          <a:p>
            <a:r>
              <a:rPr lang="en-US" sz="1400" dirty="0" smtClean="0"/>
              <a:t>Physical Environment: </a:t>
            </a:r>
          </a:p>
          <a:p>
            <a:r>
              <a:rPr lang="en-US" sz="1400" dirty="0" smtClean="0"/>
              <a:t>Sun/radiation 2%</a:t>
            </a:r>
          </a:p>
          <a:p>
            <a:r>
              <a:rPr lang="en-US" sz="1400" dirty="0" smtClean="0"/>
              <a:t>Obesity 20%</a:t>
            </a:r>
          </a:p>
          <a:p>
            <a:r>
              <a:rPr lang="en-US" sz="1400" dirty="0" smtClean="0"/>
              <a:t>Sedentary Lifestyle 5%</a:t>
            </a:r>
          </a:p>
          <a:p>
            <a:r>
              <a:rPr lang="en-US" sz="1400" dirty="0" smtClean="0"/>
              <a:t>Environment 4%</a:t>
            </a:r>
            <a:endParaRPr lang="en-US" sz="1400" dirty="0"/>
          </a:p>
        </p:txBody>
      </p:sp>
      <p:sp>
        <p:nvSpPr>
          <p:cNvPr id="9" name="TextBox 8"/>
          <p:cNvSpPr txBox="1"/>
          <p:nvPr/>
        </p:nvSpPr>
        <p:spPr>
          <a:xfrm>
            <a:off x="838200" y="3505200"/>
            <a:ext cx="1905000" cy="954107"/>
          </a:xfrm>
          <a:prstGeom prst="rect">
            <a:avLst/>
          </a:prstGeom>
          <a:solidFill>
            <a:schemeClr val="accent4"/>
          </a:solidFill>
          <a:ln>
            <a:solidFill>
              <a:schemeClr val="accent4"/>
            </a:solidFill>
          </a:ln>
        </p:spPr>
        <p:txBody>
          <a:bodyPr wrap="square" rtlCol="0">
            <a:spAutoFit/>
          </a:bodyPr>
          <a:lstStyle/>
          <a:p>
            <a:r>
              <a:rPr lang="en-US" sz="1400" dirty="0" smtClean="0"/>
              <a:t>Social (behavioral)</a:t>
            </a:r>
          </a:p>
          <a:p>
            <a:r>
              <a:rPr lang="en-US" sz="1400" dirty="0" smtClean="0"/>
              <a:t>Diet 5%</a:t>
            </a:r>
          </a:p>
          <a:p>
            <a:r>
              <a:rPr lang="en-US" sz="1400" dirty="0" smtClean="0"/>
              <a:t>Tobacco 30%</a:t>
            </a:r>
          </a:p>
          <a:p>
            <a:r>
              <a:rPr lang="en-US" sz="1400" dirty="0" smtClean="0"/>
              <a:t>Alcohol 4%</a:t>
            </a:r>
            <a:endParaRPr lang="en-US" sz="1400" dirty="0"/>
          </a:p>
        </p:txBody>
      </p:sp>
    </p:spTree>
    <p:extLst>
      <p:ext uri="{BB962C8B-B14F-4D97-AF65-F5344CB8AC3E}">
        <p14:creationId xmlns:p14="http://schemas.microsoft.com/office/powerpoint/2010/main" val="3761681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43841"/>
            <a:ext cx="7467600" cy="4616648"/>
          </a:xfrm>
          <a:prstGeom prst="rect">
            <a:avLst/>
          </a:prstGeom>
        </p:spPr>
        <p:txBody>
          <a:bodyPr wrap="square">
            <a:spAutoFit/>
          </a:bodyPr>
          <a:lstStyle/>
          <a:p>
            <a:pPr marL="457200" indent="-457200">
              <a:spcAft>
                <a:spcPts val="600"/>
              </a:spcAft>
              <a:buFont typeface="Arial" pitchFamily="34" charset="0"/>
              <a:buChar char="•"/>
            </a:pPr>
            <a:r>
              <a:rPr lang="en-US" sz="2400" dirty="0" smtClean="0">
                <a:solidFill>
                  <a:schemeClr val="bg1"/>
                </a:solidFill>
              </a:rPr>
              <a:t> adults offered housing vouchers </a:t>
            </a:r>
          </a:p>
          <a:p>
            <a:pPr marL="914400" lvl="1" indent="-457200">
              <a:spcAft>
                <a:spcPts val="600"/>
              </a:spcAft>
              <a:buFont typeface="Calibri" panose="020F0502020204030204" pitchFamily="34" charset="0"/>
              <a:buChar char="–"/>
            </a:pPr>
            <a:r>
              <a:rPr lang="en-US" sz="2400" dirty="0" smtClean="0">
                <a:solidFill>
                  <a:schemeClr val="bg1"/>
                </a:solidFill>
              </a:rPr>
              <a:t>a lower prevalence of severe obesity and diabetes compared to controls </a:t>
            </a:r>
          </a:p>
          <a:p>
            <a:pPr marL="914400" lvl="1" indent="-457200">
              <a:spcAft>
                <a:spcPts val="600"/>
              </a:spcAft>
              <a:buFont typeface="Calibri" panose="020F0502020204030204" pitchFamily="34" charset="0"/>
              <a:buChar char="–"/>
            </a:pPr>
            <a:r>
              <a:rPr lang="en-US" sz="2400" dirty="0" smtClean="0">
                <a:solidFill>
                  <a:schemeClr val="bg1"/>
                </a:solidFill>
              </a:rPr>
              <a:t>fewer physical limitations</a:t>
            </a:r>
          </a:p>
          <a:p>
            <a:pPr marL="914400" lvl="1" indent="-457200">
              <a:spcAft>
                <a:spcPts val="600"/>
              </a:spcAft>
              <a:buFont typeface="Calibri" panose="020F0502020204030204" pitchFamily="34" charset="0"/>
              <a:buChar char="–"/>
            </a:pPr>
            <a:r>
              <a:rPr lang="en-US" sz="2400" dirty="0">
                <a:solidFill>
                  <a:schemeClr val="bg1"/>
                </a:solidFill>
              </a:rPr>
              <a:t>improved mental health in areas such as depression and psychological </a:t>
            </a:r>
            <a:r>
              <a:rPr lang="en-US" sz="2400" dirty="0" smtClean="0">
                <a:solidFill>
                  <a:schemeClr val="bg1"/>
                </a:solidFill>
              </a:rPr>
              <a:t>distress</a:t>
            </a:r>
          </a:p>
          <a:p>
            <a:pPr marL="457200" indent="-457200">
              <a:spcAft>
                <a:spcPts val="600"/>
              </a:spcAft>
              <a:buFont typeface="Arial" pitchFamily="34" charset="0"/>
              <a:buChar char="•"/>
            </a:pPr>
            <a:r>
              <a:rPr lang="en-US" sz="2400" dirty="0" smtClean="0">
                <a:solidFill>
                  <a:schemeClr val="bg1"/>
                </a:solidFill>
              </a:rPr>
              <a:t>self-reported health status and rates of hypertension and health-related risk behaviors are similar across groups</a:t>
            </a:r>
          </a:p>
          <a:p>
            <a:pPr marL="457200" indent="-457200">
              <a:spcAft>
                <a:spcPts val="600"/>
              </a:spcAft>
              <a:buFont typeface="Arial" pitchFamily="34" charset="0"/>
              <a:buChar char="•"/>
            </a:pPr>
            <a:r>
              <a:rPr lang="en-US" sz="2400" dirty="0">
                <a:solidFill>
                  <a:schemeClr val="bg1"/>
                </a:solidFill>
              </a:rPr>
              <a:t>l</a:t>
            </a:r>
            <a:r>
              <a:rPr lang="en-US" sz="2400" dirty="0" smtClean="0">
                <a:solidFill>
                  <a:schemeClr val="bg1"/>
                </a:solidFill>
              </a:rPr>
              <a:t>ittle or no effect on economic self-sufficiency</a:t>
            </a:r>
          </a:p>
          <a:p>
            <a:pPr>
              <a:spcAft>
                <a:spcPts val="600"/>
              </a:spcAft>
            </a:pPr>
            <a:endParaRPr lang="en-US" sz="2400" dirty="0" smtClean="0">
              <a:solidFill>
                <a:schemeClr val="bg1"/>
              </a:solidFill>
            </a:endParaRPr>
          </a:p>
        </p:txBody>
      </p:sp>
      <p:sp>
        <p:nvSpPr>
          <p:cNvPr id="4" name="Title 1"/>
          <p:cNvSpPr txBox="1">
            <a:spLocks/>
          </p:cNvSpPr>
          <p:nvPr/>
        </p:nvSpPr>
        <p:spPr>
          <a:xfrm>
            <a:off x="609600" y="427038"/>
            <a:ext cx="8229600" cy="9445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Moving to Opportunity</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6373908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674" y="152400"/>
            <a:ext cx="8586651" cy="1143000"/>
          </a:xfrm>
        </p:spPr>
        <p:txBody>
          <a:bodyPr/>
          <a:lstStyle/>
          <a:p>
            <a:r>
              <a:rPr lang="en-US" sz="2800" dirty="0"/>
              <a:t>Recommendations </a:t>
            </a:r>
            <a:r>
              <a:rPr lang="en-US" sz="2800" dirty="0" smtClean="0"/>
              <a:t>for research on neighborhood + health</a:t>
            </a:r>
            <a:endParaRPr lang="en-US" sz="2800" dirty="0"/>
          </a:p>
        </p:txBody>
      </p:sp>
      <p:sp>
        <p:nvSpPr>
          <p:cNvPr id="5" name="Content Placeholder 4"/>
          <p:cNvSpPr>
            <a:spLocks noGrp="1"/>
          </p:cNvSpPr>
          <p:nvPr>
            <p:ph idx="1"/>
          </p:nvPr>
        </p:nvSpPr>
        <p:spPr>
          <a:xfrm>
            <a:off x="457200" y="1066800"/>
            <a:ext cx="8229600" cy="5059363"/>
          </a:xfrm>
        </p:spPr>
        <p:txBody>
          <a:bodyPr/>
          <a:lstStyle/>
          <a:p>
            <a:r>
              <a:rPr lang="en-US" sz="2400" dirty="0"/>
              <a:t>Consider the complex and dynamic relationships  </a:t>
            </a:r>
          </a:p>
          <a:p>
            <a:r>
              <a:rPr lang="en-US" sz="2400" dirty="0" smtClean="0"/>
              <a:t>A </a:t>
            </a:r>
            <a:r>
              <a:rPr lang="en-US" sz="2400" dirty="0"/>
              <a:t>life-course perspective</a:t>
            </a:r>
          </a:p>
          <a:p>
            <a:pPr lvl="1"/>
            <a:r>
              <a:rPr lang="en-US" sz="2000" dirty="0"/>
              <a:t>capture neighborhood environment factors during relevant time periods and account for changes in neighborhood characteristics</a:t>
            </a:r>
          </a:p>
          <a:p>
            <a:r>
              <a:rPr lang="en-US" sz="2400" dirty="0"/>
              <a:t>Consider neighborhood environments at work</a:t>
            </a:r>
          </a:p>
          <a:p>
            <a:r>
              <a:rPr lang="en-US" sz="2400" dirty="0" smtClean="0"/>
              <a:t>Integration </a:t>
            </a:r>
            <a:r>
              <a:rPr lang="en-US" sz="2400" dirty="0"/>
              <a:t>of secondary (objective) and self-report (perception) </a:t>
            </a:r>
            <a:r>
              <a:rPr lang="en-US" sz="2400" dirty="0" smtClean="0"/>
              <a:t>data</a:t>
            </a:r>
          </a:p>
          <a:p>
            <a:r>
              <a:rPr lang="en-US" sz="2400" dirty="0" smtClean="0"/>
              <a:t>Engage communities in solutions/interventions</a:t>
            </a:r>
            <a:endParaRPr lang="en-US" sz="2400" dirty="0"/>
          </a:p>
          <a:p>
            <a:r>
              <a:rPr lang="en-US" sz="2400" dirty="0" smtClean="0"/>
              <a:t>Develop </a:t>
            </a:r>
            <a:r>
              <a:rPr lang="en-US" sz="2400" dirty="0"/>
              <a:t>analytical approaches and tools</a:t>
            </a:r>
          </a:p>
          <a:p>
            <a:r>
              <a:rPr lang="en-US" sz="2400" dirty="0"/>
              <a:t>Causal inference</a:t>
            </a:r>
          </a:p>
          <a:p>
            <a:pPr lvl="1"/>
            <a:r>
              <a:rPr lang="en-US" sz="2000" dirty="0"/>
              <a:t>apply (develop) causal inference methods to allow for calculation of less biased estimates of associations between neighborhood environments and cancer </a:t>
            </a:r>
            <a:r>
              <a:rPr lang="en-US" sz="2000" dirty="0" smtClean="0"/>
              <a:t>outcomes</a:t>
            </a:r>
          </a:p>
          <a:p>
            <a:endParaRPr lang="en-US" sz="2400" dirty="0"/>
          </a:p>
        </p:txBody>
      </p:sp>
    </p:spTree>
    <p:extLst>
      <p:ext uri="{BB962C8B-B14F-4D97-AF65-F5344CB8AC3E}">
        <p14:creationId xmlns:p14="http://schemas.microsoft.com/office/powerpoint/2010/main" val="167101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Map </a:t>
            </a:r>
            <a:r>
              <a:rPr kumimoji="0" lang="en-US" sz="4000" b="1" i="0" u="none" strike="noStrike" kern="1200" cap="none" spc="0" normalizeH="0" baseline="0" noProof="0" smtClean="0">
                <a:ln>
                  <a:noFill/>
                </a:ln>
                <a:solidFill>
                  <a:prstClr val="white"/>
                </a:solidFill>
                <a:effectLst/>
                <a:uLnTx/>
                <a:uFillTx/>
                <a:latin typeface="Calibri" pitchFamily="34" charset="0"/>
                <a:ea typeface="+mn-ea"/>
                <a:cs typeface="Arial" charset="0"/>
              </a:rPr>
              <a:t>of First Four </a:t>
            </a: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Weeks</a:t>
            </a:r>
            <a:endParaRPr kumimoji="0" lang="en-US" sz="4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 Homes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a:t>
            </a: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Adapted from Braveman et al., for </a:t>
            </a: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RWJ Foundation</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prstClr val="white"/>
                </a:solidFill>
                <a:effectLst/>
                <a:uLnTx/>
                <a:uFillTx/>
                <a:latin typeface="Arial" charset="0"/>
                <a:ea typeface="+mn-ea"/>
                <a:cs typeface="Arial" charset="0"/>
              </a:rPr>
              <a:t>Interaction with genetic/other biological factors</a:t>
            </a:r>
            <a:endParaRPr kumimoji="0" lang="en-US" altLang="en-US" sz="16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2</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4</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5</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7" name="Straight Arrow Connector 16"/>
          <p:cNvCxnSpPr/>
          <p:nvPr/>
        </p:nvCxnSpPr>
        <p:spPr>
          <a:xfrm flipH="1">
            <a:off x="5334000" y="1966927"/>
            <a:ext cx="1262929" cy="16303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3</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Comments?</a:t>
            </a:r>
            <a:endParaRPr lang="en-US" dirty="0"/>
          </a:p>
        </p:txBody>
      </p:sp>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Salma Shariff-Marco, PhD, MPH</a:t>
            </a:r>
            <a:endParaRPr lang="en-US" dirty="0"/>
          </a:p>
          <a:p>
            <a:pPr marL="0" indent="0">
              <a:buNone/>
            </a:pPr>
            <a:r>
              <a:rPr lang="en-US" dirty="0" smtClean="0">
                <a:hlinkClick r:id="rId3"/>
              </a:rPr>
              <a:t>sshariff@psg.ucsf.edu</a:t>
            </a:r>
            <a:endParaRPr lang="en-US" dirty="0" smtClean="0"/>
          </a:p>
          <a:p>
            <a:pPr marL="0" indent="0">
              <a:buNone/>
            </a:pPr>
            <a:endParaRPr lang="en-US" dirty="0" smtClean="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ltGray">
          <a:xfrm>
            <a:off x="671511" y="381000"/>
            <a:ext cx="7585075" cy="877163"/>
          </a:xfrm>
          <a:prstGeom prst="rect">
            <a:avLst/>
          </a:prstGeom>
          <a:noFill/>
          <a:ln w="9525">
            <a:noFill/>
            <a:miter lim="800000"/>
            <a:headEnd/>
            <a:tailEnd/>
          </a:ln>
          <a:effectLst/>
        </p:spPr>
        <p:txBody>
          <a:bodyPr wrap="square">
            <a:spAutoFit/>
          </a:bodyPr>
          <a:lstStyle/>
          <a:p>
            <a:pPr algn="ctr">
              <a:lnSpc>
                <a:spcPct val="85000"/>
              </a:lnSpc>
              <a:defRPr/>
            </a:pPr>
            <a:r>
              <a:rPr lang="en-US" sz="2900" dirty="0">
                <a:solidFill>
                  <a:schemeClr val="bg1"/>
                </a:solidFill>
                <a:latin typeface="Calibri" panose="020F0502020204030204" pitchFamily="34" charset="0"/>
              </a:rPr>
              <a:t>Improving health &amp; reducing disparities by addressing the role of social factors </a:t>
            </a:r>
          </a:p>
        </p:txBody>
      </p:sp>
      <p:sp>
        <p:nvSpPr>
          <p:cNvPr id="3" name="Block Arc 2"/>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4" name="Block Arc 3"/>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5" name="Group 96"/>
          <p:cNvGrpSpPr>
            <a:grpSpLocks/>
          </p:cNvGrpSpPr>
          <p:nvPr/>
        </p:nvGrpSpPr>
        <p:grpSpPr bwMode="auto">
          <a:xfrm>
            <a:off x="2941638" y="3546475"/>
            <a:ext cx="3144837" cy="3305175"/>
            <a:chOff x="3017367" y="3759796"/>
            <a:chExt cx="3144656" cy="3304620"/>
          </a:xfrm>
        </p:grpSpPr>
        <p:sp>
          <p:nvSpPr>
            <p:cNvPr id="6" name="Chord 5"/>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7" name="Straight Connector 6"/>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76"/>
          <p:cNvGrpSpPr>
            <a:grpSpLocks/>
          </p:cNvGrpSpPr>
          <p:nvPr/>
        </p:nvGrpSpPr>
        <p:grpSpPr bwMode="auto">
          <a:xfrm>
            <a:off x="1135063" y="5075238"/>
            <a:ext cx="6753225" cy="1327150"/>
            <a:chOff x="800100" y="2562225"/>
            <a:chExt cx="5486400" cy="707021"/>
          </a:xfrm>
        </p:grpSpPr>
        <p:sp>
          <p:nvSpPr>
            <p:cNvPr id="9" name="Rectangle 8"/>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10" name="Straight Connector 9"/>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12"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16" name="Text Box 21"/>
          <p:cNvSpPr txBox="1">
            <a:spLocks noChangeArrowheads="1"/>
          </p:cNvSpPr>
          <p:nvPr/>
        </p:nvSpPr>
        <p:spPr bwMode="ltGray">
          <a:xfrm>
            <a:off x="2619741" y="6221160"/>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schemeClr val="bg2"/>
                </a:solidFill>
                <a:cs typeface="Arial" charset="0"/>
              </a:rPr>
              <a:t>Adapted from Braveman et al., for Robert Wood Johnson Foundation Commission to Build a Healthier America | www.commissiononhealth.org</a:t>
            </a:r>
          </a:p>
        </p:txBody>
      </p:sp>
      <p:sp>
        <p:nvSpPr>
          <p:cNvPr id="17" name="TextBox 16"/>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
        <p:nvSpPr>
          <p:cNvPr id="18" name="Rectangle 17"/>
          <p:cNvSpPr/>
          <p:nvPr/>
        </p:nvSpPr>
        <p:spPr>
          <a:xfrm>
            <a:off x="1676400" y="2590800"/>
            <a:ext cx="6019800" cy="10668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76400" y="1566069"/>
            <a:ext cx="6019800" cy="1235075"/>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42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animBg="1"/>
      <p:bldP spid="18" grpId="0" animBg="1"/>
      <p:bldP spid="18" grpId="1"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Cause</a:t>
            </a:r>
            <a:endParaRPr lang="en-US" dirty="0"/>
          </a:p>
        </p:txBody>
      </p:sp>
      <p:sp>
        <p:nvSpPr>
          <p:cNvPr id="3" name="Content Placeholder 2"/>
          <p:cNvSpPr>
            <a:spLocks noGrp="1"/>
          </p:cNvSpPr>
          <p:nvPr>
            <p:ph idx="1"/>
          </p:nvPr>
        </p:nvSpPr>
        <p:spPr>
          <a:xfrm>
            <a:off x="457200" y="1600201"/>
            <a:ext cx="8229600" cy="3276600"/>
          </a:xfrm>
        </p:spPr>
        <p:txBody>
          <a:bodyPr/>
          <a:lstStyle/>
          <a:p>
            <a:r>
              <a:rPr lang="en-US" dirty="0" smtClean="0"/>
              <a:t>Influences multiple disease outcomes;</a:t>
            </a:r>
          </a:p>
          <a:p>
            <a:r>
              <a:rPr lang="en-US" dirty="0" smtClean="0"/>
              <a:t>Affects disease thru multiple risk factors;</a:t>
            </a:r>
          </a:p>
          <a:p>
            <a:r>
              <a:rPr lang="en-US" dirty="0" smtClean="0"/>
              <a:t>Involves access to </a:t>
            </a:r>
            <a:r>
              <a:rPr lang="en-US" u="sng" dirty="0" smtClean="0"/>
              <a:t>resources</a:t>
            </a:r>
            <a:r>
              <a:rPr lang="en-US" dirty="0" smtClean="0"/>
              <a:t> that can assist in minimizing risk once the disease occurs;</a:t>
            </a:r>
          </a:p>
          <a:p>
            <a:r>
              <a:rPr lang="en-US" dirty="0" smtClean="0"/>
              <a:t>Reproduced over time</a:t>
            </a:r>
          </a:p>
          <a:p>
            <a:pPr marL="457200" lvl="1" indent="0">
              <a:buNone/>
            </a:pPr>
            <a:endParaRPr lang="en-US" dirty="0" smtClean="0"/>
          </a:p>
        </p:txBody>
      </p:sp>
    </p:spTree>
    <p:extLst>
      <p:ext uri="{BB962C8B-B14F-4D97-AF65-F5344CB8AC3E}">
        <p14:creationId xmlns:p14="http://schemas.microsoft.com/office/powerpoint/2010/main" val="130476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2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87933</TotalTime>
  <Words>2899</Words>
  <Application>Microsoft Office PowerPoint</Application>
  <PresentationFormat>On-screen Show (4:3)</PresentationFormat>
  <Paragraphs>498</Paragraphs>
  <Slides>73</Slides>
  <Notes>28</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73</vt:i4>
      </vt:variant>
    </vt:vector>
  </HeadingPairs>
  <TitlesOfParts>
    <vt:vector size="90" baseType="lpstr">
      <vt:lpstr>Arial Unicode MS</vt:lpstr>
      <vt:lpstr>MS PGothic</vt:lpstr>
      <vt:lpstr>MS PGothic</vt:lpstr>
      <vt:lpstr>Arial</vt:lpstr>
      <vt:lpstr>Calibri</vt:lpstr>
      <vt:lpstr>Calibri Light</vt:lpstr>
      <vt:lpstr>Courier New</vt:lpstr>
      <vt:lpstr>Gill Sans</vt:lpstr>
      <vt:lpstr>Times New Roman</vt:lpstr>
      <vt:lpstr>Trebuchet MS</vt:lpstr>
      <vt:lpstr>Wingdings</vt:lpstr>
      <vt:lpstr>ヒラギノ角ゴ ProN W3</vt:lpstr>
      <vt:lpstr>FCM Template 2013</vt:lpstr>
      <vt:lpstr>1_FCM Template 10 border with shading</vt:lpstr>
      <vt:lpstr>2_FCM Template border no shading</vt:lpstr>
      <vt:lpstr>Retrospect</vt:lpstr>
      <vt:lpstr>2_Retrospect</vt:lpstr>
      <vt:lpstr>PowerPoint Presentation</vt:lpstr>
      <vt:lpstr>Multi-level Etiologies of Health Disparities: Pt 1. social determinants</vt:lpstr>
      <vt:lpstr>Objectives</vt:lpstr>
      <vt:lpstr>Social determinants of health</vt:lpstr>
      <vt:lpstr>Social Determinants of Health </vt:lpstr>
      <vt:lpstr>PowerPoint Presentation</vt:lpstr>
      <vt:lpstr>PowerPoint Presentation</vt:lpstr>
      <vt:lpstr>PowerPoint Presentation</vt:lpstr>
      <vt:lpstr>Fundamental Cause</vt:lpstr>
      <vt:lpstr>Race/Ethnicity + SES as Fundamental Causes: Framework for social disparities in health</vt:lpstr>
      <vt:lpstr>PowerPoint Presentation</vt:lpstr>
      <vt:lpstr>Dimensions of social status</vt:lpstr>
      <vt:lpstr>PowerPoint Presentation</vt:lpstr>
      <vt:lpstr>Measures of SES</vt:lpstr>
      <vt:lpstr>Additional SES Measures</vt:lpstr>
      <vt:lpstr>PowerPoint Presentation</vt:lpstr>
      <vt:lpstr>PowerPoint Presentation</vt:lpstr>
      <vt:lpstr>PowerPoint Presentation</vt:lpstr>
      <vt:lpstr>PowerPoint Presentation</vt:lpstr>
      <vt:lpstr>Stressors</vt:lpstr>
      <vt:lpstr>PowerPoint Presentation</vt:lpstr>
      <vt:lpstr>PowerPoint Presentation</vt:lpstr>
      <vt:lpstr>PowerPoint Presentation</vt:lpstr>
      <vt:lpstr>PowerPoint Presentation</vt:lpstr>
      <vt:lpstr>PowerPoint Presentation</vt:lpstr>
      <vt:lpstr>PowerPoint Presentation</vt:lpstr>
      <vt:lpstr>Intersectional Framework &amp; Approach</vt:lpstr>
      <vt:lpstr>Education by Race/Ethnicity, CBCSC</vt:lpstr>
      <vt:lpstr>NSES by Race/Ethnicity, CBCSC</vt:lpstr>
      <vt:lpstr>Race/ethnicity/SES disparities in mortality after breast cancer in California</vt:lpstr>
      <vt:lpstr>Measurement of SES</vt:lpstr>
      <vt:lpstr>Racism, United Nations</vt:lpstr>
      <vt:lpstr>Racism</vt:lpstr>
      <vt:lpstr>Multilevel, multiple dimensions of racism</vt:lpstr>
      <vt:lpstr>Multilevel, multiple dimensions of racism</vt:lpstr>
      <vt:lpstr>Lessons from the Gardener’s Tale</vt:lpstr>
      <vt:lpstr>Racism and Health</vt:lpstr>
      <vt:lpstr>Racism and Health</vt:lpstr>
      <vt:lpstr>PowerPoint Presentation</vt:lpstr>
      <vt:lpstr>PowerPoint Presentation</vt:lpstr>
      <vt:lpstr>PowerPoint Presentation</vt:lpstr>
      <vt:lpstr>PowerPoint Presentation</vt:lpstr>
      <vt:lpstr>Residential Segregation &amp; Cancer</vt:lpstr>
      <vt:lpstr>PowerPoint Presentation</vt:lpstr>
      <vt:lpstr>PowerPoint Presentation</vt:lpstr>
      <vt:lpstr>PowerPoint Presentation</vt:lpstr>
      <vt:lpstr>PowerPoint Presentation</vt:lpstr>
      <vt:lpstr>Life course perspective &amp; racism</vt:lpstr>
      <vt:lpstr>Additional dimensions of racism</vt:lpstr>
      <vt:lpstr>Considerations for research on racism</vt:lpstr>
      <vt:lpstr>PowerPoint Presentation</vt:lpstr>
      <vt:lpstr>PowerPoint Presentation</vt:lpstr>
      <vt:lpstr>PowerPoint Presentation</vt:lpstr>
      <vt:lpstr>PowerPoint Presentation</vt:lpstr>
      <vt:lpstr>PowerPoint Presentation</vt:lpstr>
      <vt:lpstr>PowerPoint Presentation</vt:lpstr>
      <vt:lpstr>Place and health</vt:lpstr>
      <vt:lpstr>Social Environment Attributes</vt:lpstr>
      <vt:lpstr>Built Environment Attributes</vt:lpstr>
      <vt:lpstr>PowerPoint Presentation</vt:lpstr>
      <vt:lpstr>Additional neighborhood environments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 for research on neighborhood + health</vt:lpstr>
      <vt:lpstr>PowerPoint Presentation</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Shariff-Marco, Salma</cp:lastModifiedBy>
  <cp:revision>711</cp:revision>
  <cp:lastPrinted>2019-01-15T00:47:45Z</cp:lastPrinted>
  <dcterms:created xsi:type="dcterms:W3CDTF">2013-11-18T23:48:20Z</dcterms:created>
  <dcterms:modified xsi:type="dcterms:W3CDTF">2019-01-16T00:34:42Z</dcterms:modified>
</cp:coreProperties>
</file>