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Microsoft_Equation1.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56"/>
  </p:notesMasterIdLst>
  <p:handoutMasterIdLst>
    <p:handoutMasterId r:id="rId57"/>
  </p:handoutMasterIdLst>
  <p:sldIdLst>
    <p:sldId id="406" r:id="rId7"/>
    <p:sldId id="636" r:id="rId8"/>
    <p:sldId id="618" r:id="rId9"/>
    <p:sldId id="619" r:id="rId10"/>
    <p:sldId id="621" r:id="rId11"/>
    <p:sldId id="622" r:id="rId12"/>
    <p:sldId id="672" r:id="rId13"/>
    <p:sldId id="620" r:id="rId14"/>
    <p:sldId id="665" r:id="rId15"/>
    <p:sldId id="637" r:id="rId16"/>
    <p:sldId id="623" r:id="rId17"/>
    <p:sldId id="629" r:id="rId18"/>
    <p:sldId id="625" r:id="rId19"/>
    <p:sldId id="626" r:id="rId20"/>
    <p:sldId id="627" r:id="rId21"/>
    <p:sldId id="638" r:id="rId22"/>
    <p:sldId id="628" r:id="rId23"/>
    <p:sldId id="630" r:id="rId24"/>
    <p:sldId id="631" r:id="rId25"/>
    <p:sldId id="632" r:id="rId26"/>
    <p:sldId id="633" r:id="rId27"/>
    <p:sldId id="673" r:id="rId28"/>
    <p:sldId id="674" r:id="rId29"/>
    <p:sldId id="675" r:id="rId30"/>
    <p:sldId id="634" r:id="rId31"/>
    <p:sldId id="639" r:id="rId32"/>
    <p:sldId id="648" r:id="rId33"/>
    <p:sldId id="652" r:id="rId34"/>
    <p:sldId id="653" r:id="rId35"/>
    <p:sldId id="660" r:id="rId36"/>
    <p:sldId id="651" r:id="rId37"/>
    <p:sldId id="650" r:id="rId38"/>
    <p:sldId id="654" r:id="rId39"/>
    <p:sldId id="658" r:id="rId40"/>
    <p:sldId id="667" r:id="rId41"/>
    <p:sldId id="656" r:id="rId42"/>
    <p:sldId id="671" r:id="rId43"/>
    <p:sldId id="659" r:id="rId44"/>
    <p:sldId id="657" r:id="rId45"/>
    <p:sldId id="662" r:id="rId46"/>
    <p:sldId id="663" r:id="rId47"/>
    <p:sldId id="670" r:id="rId48"/>
    <p:sldId id="661" r:id="rId49"/>
    <p:sldId id="664" r:id="rId50"/>
    <p:sldId id="669" r:id="rId51"/>
    <p:sldId id="676" r:id="rId52"/>
    <p:sldId id="668" r:id="rId53"/>
    <p:sldId id="488" r:id="rId54"/>
    <p:sldId id="655" r:id="rId5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0" autoAdjust="0"/>
    <p:restoredTop sz="89011" autoAdjust="0"/>
  </p:normalViewPr>
  <p:slideViewPr>
    <p:cSldViewPr snapToGrid="0" snapToObjects="1" showGuides="1">
      <p:cViewPr varScale="1">
        <p:scale>
          <a:sx n="96" d="100"/>
          <a:sy n="96" d="100"/>
        </p:scale>
        <p:origin x="-960" y="-104"/>
      </p:cViewPr>
      <p:guideLst>
        <p:guide orient="horz" pos="1052"/>
        <p:guide orient="horz" pos="3477"/>
        <p:guide orient="horz" pos="4032"/>
        <p:guide orient="horz" pos="2183"/>
        <p:guide orient="horz" pos="287"/>
        <p:guide orient="horz" pos="1471"/>
        <p:guide orient="horz" pos="464"/>
        <p:guide orient="horz" pos="3938"/>
        <p:guide orient="horz" pos="231"/>
        <p:guide pos="230"/>
        <p:guide pos="5530"/>
        <p:guide pos="2880"/>
        <p:guide pos="1120"/>
        <p:guide pos="1411"/>
        <p:guide pos="5287"/>
        <p:guide pos="456"/>
        <p:guide pos="4812"/>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smtClean="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9/25/15</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Famine: 1866-68</a:t>
            </a:r>
          </a:p>
          <a:p>
            <a:r>
              <a:rPr lang="en-US" dirty="0" smtClean="0"/>
              <a:t>15</a:t>
            </a:r>
            <a:r>
              <a:rPr lang="en-US" baseline="0" dirty="0" smtClean="0"/>
              <a:t> months between two wars (1939-40 was the first one) between </a:t>
            </a:r>
            <a:r>
              <a:rPr lang="en-US" baseline="0" dirty="0" err="1" smtClean="0"/>
              <a:t>finland</a:t>
            </a:r>
            <a:r>
              <a:rPr lang="en-US" baseline="0" dirty="0" smtClean="0"/>
              <a:t> and soviet union.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349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Lower right: </a:t>
            </a:r>
            <a:r>
              <a:rPr lang="en-US" dirty="0" err="1" smtClean="0"/>
              <a:t>florida</a:t>
            </a:r>
            <a:endParaRPr lang="en-US" dirty="0" smtClean="0"/>
          </a:p>
          <a:p>
            <a:r>
              <a:rPr lang="en-US" dirty="0" smtClean="0"/>
              <a:t>Middle bottom: </a:t>
            </a:r>
            <a:r>
              <a:rPr lang="en-US" dirty="0" err="1" smtClean="0"/>
              <a:t>kansas</a:t>
            </a:r>
            <a:endParaRPr lang="en-US" dirty="0" smtClean="0"/>
          </a:p>
          <a:p>
            <a:r>
              <a:rPr lang="en-US" dirty="0" smtClean="0"/>
              <a:t>Lower</a:t>
            </a:r>
            <a:r>
              <a:rPr lang="en-US" baseline="0" dirty="0" smtClean="0"/>
              <a:t> left: </a:t>
            </a:r>
            <a:r>
              <a:rPr lang="en-US" baseline="0" dirty="0" err="1" smtClean="0"/>
              <a:t>alaska</a:t>
            </a:r>
            <a:endParaRPr lang="en-US" baseline="0" dirty="0" smtClean="0"/>
          </a:p>
          <a:p>
            <a:r>
              <a:rPr lang="en-US" baseline="0" dirty="0" smtClean="0"/>
              <a:t>Middle right: </a:t>
            </a:r>
            <a:r>
              <a:rPr lang="en-US" baseline="0" dirty="0" err="1" smtClean="0"/>
              <a:t>texas</a:t>
            </a:r>
            <a:endParaRPr lang="en-US" baseline="0" dirty="0" smtClean="0"/>
          </a:p>
          <a:p>
            <a:r>
              <a:rPr lang="en-US" baseline="0" dirty="0" smtClean="0"/>
              <a:t>Top middle: </a:t>
            </a:r>
            <a:r>
              <a:rPr lang="en-US" baseline="0" dirty="0" err="1" smtClean="0"/>
              <a:t>iown</a:t>
            </a:r>
            <a:endParaRPr lang="en-US" baseline="0" dirty="0" smtClean="0"/>
          </a:p>
          <a:p>
            <a:r>
              <a:rPr lang="en-US" baseline="0" dirty="0" smtClean="0"/>
              <a:t>Left middle: </a:t>
            </a:r>
            <a:r>
              <a:rPr lang="en-US" baseline="0" dirty="0" err="1" smtClean="0"/>
              <a:t>hawaii</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30</a:t>
            </a:fld>
            <a:endParaRPr lang="en-US" dirty="0">
              <a:latin typeface="Arial" pitchFamily="34" charset="0"/>
              <a:cs typeface="Arial" pitchFamily="34" charset="0"/>
            </a:endParaRPr>
          </a:p>
        </p:txBody>
      </p:sp>
    </p:spTree>
    <p:extLst>
      <p:ext uri="{BB962C8B-B14F-4D97-AF65-F5344CB8AC3E}">
        <p14:creationId xmlns:p14="http://schemas.microsoft.com/office/powerpoint/2010/main" val="71509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Final boiler plate language: 2 versions</a:t>
            </a:r>
          </a:p>
          <a:p>
            <a:endParaRPr lang="en-US" dirty="0" smtClean="0"/>
          </a:p>
          <a:p>
            <a:r>
              <a:rPr lang="en-US" sz="1200" kern="1200" dirty="0" smtClean="0">
                <a:solidFill>
                  <a:schemeClr val="tx1"/>
                </a:solidFill>
                <a:latin typeface="Arial" pitchFamily="34" charset="0"/>
                <a:ea typeface="+mn-ea"/>
                <a:cs typeface="Arial" pitchFamily="34" charset="0"/>
              </a:rPr>
              <a:t>Through its singular focus on health, UCSF is leading revolutions in health.</a:t>
            </a:r>
          </a:p>
          <a:p>
            <a:r>
              <a:rPr lang="en-US" sz="1200" kern="1200" smtClean="0">
                <a:solidFill>
                  <a:schemeClr val="tx1"/>
                </a:solidFill>
                <a:latin typeface="Arial" pitchFamily="34" charset="0"/>
                <a:ea typeface="+mn-ea"/>
                <a:cs typeface="Arial" pitchFamily="34" charset="0"/>
              </a:rPr>
              <a:t>UCSF is driven by the idea that great breakthroughs are achieved when the best research, the best education and the best patient care converge.</a:t>
            </a:r>
            <a:endParaRPr lang="en-US" smtClean="0"/>
          </a:p>
          <a:p>
            <a:endParaRPr lang="en-US"/>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81535CF-1E6D-4F58-ADCA-A0D754487971}" type="datetime1">
              <a:rPr lang="en-US" smtClean="0">
                <a:latin typeface="Arial" pitchFamily="34" charset="0"/>
                <a:cs typeface="Arial" pitchFamily="34" charset="0"/>
              </a:rPr>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8420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9/25/15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9/25/15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9/25/15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9/25/15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9/25/15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9/25/15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9/25/15</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9/25/15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9/25/15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9/25/15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9/25/15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9/25/15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4" name="Picture 3"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9/25/15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9/25/15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9/25/15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Research</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5" name="Picture 14"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9/25/15</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9/25/15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9/25/15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9/25/15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9/25/15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9/25/15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9/25/15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8" name="Picture 17"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323803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502429"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6" name="Picture 15"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9/25/15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9/25/15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image" Target="../media/image6.emf"/><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image" Target="../media/image6.emf"/><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theme" Target="../theme/theme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9/25/15</a:t>
            </a:fld>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1.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7.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8.e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293890"/>
            <a:ext cx="6595720" cy="1208279"/>
          </a:xfrm>
        </p:spPr>
        <p:txBody>
          <a:bodyPr/>
          <a:lstStyle/>
          <a:p>
            <a:r>
              <a:rPr lang="en-US" dirty="0" smtClean="0">
                <a:ea typeface="MS PGothic" charset="0"/>
              </a:rPr>
              <a:t>Demography and Demographic </a:t>
            </a:r>
            <a:r>
              <a:rPr lang="en-US" dirty="0">
                <a:ea typeface="MS PGothic" charset="0"/>
              </a:rPr>
              <a:t>M</a:t>
            </a:r>
            <a:r>
              <a:rPr lang="en-US" dirty="0" smtClean="0">
                <a:ea typeface="MS PGothic" charset="0"/>
              </a:rPr>
              <a:t>ethods for Public Health</a:t>
            </a:r>
            <a:endParaRPr lang="en-US" dirty="0"/>
          </a:p>
        </p:txBody>
      </p:sp>
      <p:sp>
        <p:nvSpPr>
          <p:cNvPr id="3" name="Text Placeholder 2"/>
          <p:cNvSpPr>
            <a:spLocks noGrp="1"/>
          </p:cNvSpPr>
          <p:nvPr>
            <p:ph type="body" idx="1"/>
          </p:nvPr>
        </p:nvSpPr>
        <p:spPr/>
        <p:txBody>
          <a:bodyPr/>
          <a:lstStyle/>
          <a:p>
            <a:r>
              <a:rPr lang="en-US" dirty="0">
                <a:ea typeface="MS PGothic" charset="0"/>
              </a:rPr>
              <a:t/>
            </a:r>
            <a:br>
              <a:rPr lang="en-US" dirty="0">
                <a:ea typeface="MS PGothic" charset="0"/>
              </a:rPr>
            </a:br>
            <a:endParaRPr lang="en-US" dirty="0"/>
          </a:p>
        </p:txBody>
      </p:sp>
      <p:sp>
        <p:nvSpPr>
          <p:cNvPr id="15" name="Date Placeholder 14"/>
          <p:cNvSpPr>
            <a:spLocks noGrp="1"/>
          </p:cNvSpPr>
          <p:nvPr>
            <p:ph type="dt" sz="half" idx="2"/>
          </p:nvPr>
        </p:nvSpPr>
        <p:spPr/>
        <p:txBody>
          <a:bodyPr/>
          <a:lstStyle/>
          <a:p>
            <a:r>
              <a:rPr lang="en-US" dirty="0" smtClean="0"/>
              <a:t>September 28, 2105</a:t>
            </a:r>
            <a:endParaRPr lang="en-US" dirty="0"/>
          </a:p>
        </p:txBody>
      </p:sp>
      <p:sp>
        <p:nvSpPr>
          <p:cNvPr id="11" name="Text Placeholder 10"/>
          <p:cNvSpPr>
            <a:spLocks noGrp="1"/>
          </p:cNvSpPr>
          <p:nvPr>
            <p:ph type="body" sz="quarter" idx="10"/>
          </p:nvPr>
        </p:nvSpPr>
        <p:spPr>
          <a:xfrm>
            <a:off x="747713" y="4667513"/>
            <a:ext cx="6477000" cy="193675"/>
          </a:xfrm>
        </p:spPr>
        <p:txBody>
          <a:bodyPr/>
          <a:lstStyle/>
          <a:p>
            <a:pPr>
              <a:lnSpc>
                <a:spcPct val="100000"/>
              </a:lnSpc>
            </a:pPr>
            <a:r>
              <a:rPr lang="en-US" dirty="0" smtClean="0">
                <a:latin typeface="+mn-lt"/>
              </a:rPr>
              <a:t>Nadia Diamond-Smith, PhD, MSc</a:t>
            </a:r>
          </a:p>
          <a:p>
            <a:pPr>
              <a:lnSpc>
                <a:spcPct val="100000"/>
              </a:lnSpc>
            </a:pPr>
            <a:r>
              <a:rPr lang="en-US" dirty="0">
                <a:latin typeface="+mn-lt"/>
              </a:rPr>
              <a:t>Assistant Professional </a:t>
            </a:r>
            <a:r>
              <a:rPr lang="en-US" dirty="0" smtClean="0">
                <a:latin typeface="+mn-lt"/>
              </a:rPr>
              <a:t>Researcher</a:t>
            </a:r>
          </a:p>
          <a:p>
            <a:pPr>
              <a:lnSpc>
                <a:spcPct val="100000"/>
              </a:lnSpc>
            </a:pPr>
            <a:r>
              <a:rPr lang="en-US" dirty="0" smtClean="0">
                <a:latin typeface="+mn-lt"/>
              </a:rPr>
              <a:t>Global Health Group, UCSF</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b="1" dirty="0" smtClean="0">
                <a:latin typeface="+mn-lt"/>
              </a:rPr>
              <a:t>What </a:t>
            </a:r>
            <a:r>
              <a:rPr lang="en-US" sz="2400" b="1" dirty="0">
                <a:latin typeface="+mn-lt"/>
              </a:rPr>
              <a:t>is demography?</a:t>
            </a:r>
            <a:endParaRPr lang="en-US" sz="2800" b="1" dirty="0">
              <a:latin typeface="+mn-lt"/>
            </a:endParaRPr>
          </a:p>
          <a:p>
            <a:pPr marL="973137" lvl="2" indent="-457200">
              <a:buFont typeface="+mj-lt"/>
              <a:buAutoNum type="alphaLcPeriod"/>
            </a:pPr>
            <a:r>
              <a:rPr lang="en-US" sz="2400" b="1" dirty="0">
                <a:latin typeface="+mn-lt"/>
              </a:rPr>
              <a:t>Why is understanding demographic methods useful for epidemiologists/public health experts?  </a:t>
            </a:r>
            <a:endParaRPr lang="en-US" sz="2800" b="1" dirty="0">
              <a:latin typeface="+mn-lt"/>
            </a:endParaRPr>
          </a:p>
          <a:p>
            <a:pPr marL="687387" lvl="1" indent="-457200">
              <a:buFont typeface="+mj-lt"/>
              <a:buAutoNum type="arabicPeriod"/>
            </a:pPr>
            <a:r>
              <a:rPr lang="en-US" sz="2400" dirty="0">
                <a:latin typeface="+mn-lt"/>
              </a:rPr>
              <a:t>Sources of demographic data</a:t>
            </a:r>
            <a:endParaRPr lang="en-US" sz="2800" dirty="0">
              <a:latin typeface="+mn-lt"/>
            </a:endParaRPr>
          </a:p>
          <a:p>
            <a:pPr marL="687387" lvl="1" indent="-457200">
              <a:buFont typeface="+mj-lt"/>
              <a:buAutoNum type="arabicPeriod"/>
            </a:pPr>
            <a:r>
              <a:rPr lang="en-US" sz="2400" dirty="0">
                <a:latin typeface="+mn-lt"/>
              </a:rPr>
              <a:t>Demographic Transition theory</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10</a:t>
            </a:fld>
            <a:endParaRPr lang="en-US" dirty="0"/>
          </a:p>
        </p:txBody>
      </p:sp>
    </p:spTree>
    <p:extLst>
      <p:ext uri="{BB962C8B-B14F-4D97-AF65-F5344CB8AC3E}">
        <p14:creationId xmlns:p14="http://schemas.microsoft.com/office/powerpoint/2010/main" val="14748312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What is Demography?</a:t>
            </a:r>
            <a:endParaRPr lang="en-US" dirty="0"/>
          </a:p>
        </p:txBody>
      </p:sp>
      <p:sp>
        <p:nvSpPr>
          <p:cNvPr id="3" name="Content Placeholder 2"/>
          <p:cNvSpPr>
            <a:spLocks noGrp="1"/>
          </p:cNvSpPr>
          <p:nvPr>
            <p:ph idx="1"/>
          </p:nvPr>
        </p:nvSpPr>
        <p:spPr>
          <a:xfrm>
            <a:off x="358009" y="1462742"/>
            <a:ext cx="8325548" cy="4011502"/>
          </a:xfrm>
        </p:spPr>
        <p:txBody>
          <a:bodyPr/>
          <a:lstStyle/>
          <a:p>
            <a:pPr marL="0" lvl="1" indent="0">
              <a:buNone/>
            </a:pPr>
            <a:r>
              <a:rPr lang="en-US" dirty="0">
                <a:latin typeface="+mn-lt"/>
              </a:rPr>
              <a:t>“Demography is the scientific study of human populations, primarily with respect to their size, their structure and their development</a:t>
            </a:r>
            <a:r>
              <a:rPr lang="en-US" dirty="0" smtClean="0">
                <a:latin typeface="+mn-lt"/>
              </a:rPr>
              <a:t>”</a:t>
            </a:r>
          </a:p>
          <a:p>
            <a:pPr marL="0" lvl="1" indent="0">
              <a:buNone/>
            </a:pPr>
            <a:endParaRPr lang="en-US" dirty="0">
              <a:latin typeface="+mn-lt"/>
            </a:endParaRPr>
          </a:p>
          <a:p>
            <a:pPr marL="0" lvl="1" indent="0">
              <a:buNone/>
            </a:pPr>
            <a:r>
              <a:rPr lang="en-US" dirty="0" smtClean="0"/>
              <a:t>					</a:t>
            </a:r>
            <a:r>
              <a:rPr lang="en-US" dirty="0" smtClean="0">
                <a:latin typeface="+mn-lt"/>
              </a:rPr>
              <a:t>Demography =</a:t>
            </a:r>
          </a:p>
          <a:p>
            <a:pPr marL="0" lvl="1" indent="0">
              <a:buNone/>
            </a:pPr>
            <a:r>
              <a:rPr lang="en-US" dirty="0" smtClean="0">
                <a:latin typeface="+mn-lt"/>
              </a:rPr>
              <a:t>				</a:t>
            </a:r>
            <a:r>
              <a:rPr lang="en-US" dirty="0">
                <a:latin typeface="+mn-lt"/>
              </a:rPr>
              <a:t>	</a:t>
            </a:r>
            <a:r>
              <a:rPr lang="en-US" dirty="0" smtClean="0">
                <a:latin typeface="+mn-lt"/>
              </a:rPr>
              <a:t>demos </a:t>
            </a:r>
            <a:r>
              <a:rPr lang="en-US" dirty="0">
                <a:latin typeface="+mn-lt"/>
              </a:rPr>
              <a:t>= people </a:t>
            </a:r>
            <a:endParaRPr lang="en-US" dirty="0" smtClean="0">
              <a:latin typeface="+mn-lt"/>
            </a:endParaRPr>
          </a:p>
          <a:p>
            <a:pPr marL="0" lvl="1" indent="0">
              <a:buNone/>
            </a:pPr>
            <a:r>
              <a:rPr lang="en-US" dirty="0" smtClean="0">
                <a:latin typeface="+mn-lt"/>
              </a:rPr>
              <a:t>						+</a:t>
            </a:r>
          </a:p>
          <a:p>
            <a:pPr marL="0" lvl="1" indent="0">
              <a:buNone/>
            </a:pPr>
            <a:r>
              <a:rPr lang="en-US" dirty="0" smtClean="0">
                <a:latin typeface="+mn-lt"/>
              </a:rPr>
              <a:t>					</a:t>
            </a:r>
            <a:r>
              <a:rPr lang="en-US" dirty="0" err="1" smtClean="0">
                <a:latin typeface="+mn-lt"/>
              </a:rPr>
              <a:t>graphos</a:t>
            </a:r>
            <a:r>
              <a:rPr lang="en-US" dirty="0" smtClean="0">
                <a:latin typeface="+mn-lt"/>
              </a:rPr>
              <a:t> = </a:t>
            </a:r>
            <a:r>
              <a:rPr lang="en-US" dirty="0">
                <a:latin typeface="+mn-lt"/>
              </a:rPr>
              <a:t>study </a:t>
            </a:r>
          </a:p>
          <a:p>
            <a:pPr marL="0" lvl="1" indent="0">
              <a:buNone/>
            </a:pPr>
            <a:endParaRPr lang="en-US" dirty="0" smtClean="0"/>
          </a:p>
          <a:p>
            <a:pPr marL="0" lvl="1" indent="0">
              <a:buNone/>
            </a:pPr>
            <a:endParaRPr lang="en-US" dirty="0" smtClean="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11</a:t>
            </a:fld>
            <a:endParaRPr lang="en-US" dirty="0"/>
          </a:p>
        </p:txBody>
      </p:sp>
      <p:pic>
        <p:nvPicPr>
          <p:cNvPr id="8" name="Picture 7"/>
          <p:cNvPicPr>
            <a:picLocks noChangeAspect="1"/>
          </p:cNvPicPr>
          <p:nvPr/>
        </p:nvPicPr>
        <p:blipFill>
          <a:blip r:embed="rId2"/>
          <a:stretch>
            <a:fillRect/>
          </a:stretch>
        </p:blipFill>
        <p:spPr>
          <a:xfrm>
            <a:off x="653732" y="2367638"/>
            <a:ext cx="2778720" cy="3704960"/>
          </a:xfrm>
          <a:prstGeom prst="rect">
            <a:avLst/>
          </a:prstGeom>
        </p:spPr>
      </p:pic>
    </p:spTree>
    <p:extLst>
      <p:ext uri="{BB962C8B-B14F-4D97-AF65-F5344CB8AC3E}">
        <p14:creationId xmlns:p14="http://schemas.microsoft.com/office/powerpoint/2010/main" val="406857852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Why is demography important </a:t>
            </a:r>
            <a:r>
              <a:rPr lang="en-US" smtClean="0"/>
              <a:t>for health?</a:t>
            </a:r>
            <a:endParaRPr lang="en-US"/>
          </a:p>
        </p:txBody>
      </p:sp>
      <p:sp>
        <p:nvSpPr>
          <p:cNvPr id="3" name="Content Placeholder 2"/>
          <p:cNvSpPr>
            <a:spLocks noGrp="1"/>
          </p:cNvSpPr>
          <p:nvPr>
            <p:ph idx="1"/>
          </p:nvPr>
        </p:nvSpPr>
        <p:spPr>
          <a:xfrm>
            <a:off x="661375" y="1743966"/>
            <a:ext cx="8325548" cy="4011502"/>
          </a:xfrm>
        </p:spPr>
        <p:txBody>
          <a:bodyPr/>
          <a:lstStyle/>
          <a:p>
            <a:pPr marL="0" indent="0">
              <a:buNone/>
            </a:pPr>
            <a:r>
              <a:rPr lang="en-US" dirty="0" smtClean="0">
                <a:latin typeface="+mn-lt"/>
              </a:rPr>
              <a:t>“The everyday activities of all human being, communities, and countries are interrelated with population change, patterns and levels of use of natural resources, the state of the environment, and the pace and quality of economic and social development”</a:t>
            </a:r>
          </a:p>
          <a:p>
            <a:pPr marL="230187" lvl="1" indent="0">
              <a:buNone/>
            </a:pPr>
            <a:r>
              <a:rPr lang="en-US" dirty="0" smtClean="0">
                <a:latin typeface="+mn-lt"/>
              </a:rPr>
              <a:t>-</a:t>
            </a:r>
            <a:r>
              <a:rPr lang="en-US" dirty="0" err="1" smtClean="0">
                <a:latin typeface="+mn-lt"/>
              </a:rPr>
              <a:t>Programme</a:t>
            </a:r>
            <a:r>
              <a:rPr lang="en-US" dirty="0" smtClean="0">
                <a:latin typeface="+mn-lt"/>
              </a:rPr>
              <a:t> of Action of the UN International Conference on Population and Development, Cairo, 1994</a:t>
            </a:r>
          </a:p>
          <a:p>
            <a:pPr marL="230187" lvl="1" indent="0">
              <a:buNone/>
            </a:pPr>
            <a:endParaRPr lang="en-US" dirty="0">
              <a:latin typeface="+mn-lt"/>
            </a:endParaRPr>
          </a:p>
          <a:p>
            <a:pPr marL="230187" lvl="1" indent="0">
              <a:buNone/>
            </a:pPr>
            <a:endParaRPr lang="en-US" dirty="0" smtClean="0">
              <a:latin typeface="+mn-lt"/>
            </a:endParaRPr>
          </a:p>
          <a:p>
            <a:pPr marL="230187" lvl="1" indent="0">
              <a:buNone/>
            </a:pPr>
            <a:r>
              <a:rPr lang="en-US" dirty="0" smtClean="0">
                <a:latin typeface="+mn-lt"/>
              </a:rPr>
              <a:t>Demographic situation		Health care supply and demand</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12</a:t>
            </a:fld>
            <a:endParaRPr lang="en-US" dirty="0"/>
          </a:p>
        </p:txBody>
      </p:sp>
      <p:sp>
        <p:nvSpPr>
          <p:cNvPr id="8" name="TextBox 7"/>
          <p:cNvSpPr txBox="1"/>
          <p:nvPr/>
        </p:nvSpPr>
        <p:spPr bwMode="auto">
          <a:xfrm>
            <a:off x="1230224" y="886397"/>
            <a:ext cx="0" cy="307777"/>
          </a:xfrm>
          <a:prstGeom prst="rect">
            <a:avLst/>
          </a:prstGeom>
          <a:noFill/>
          <a:ln w="19050" algn="ctr">
            <a:noFill/>
            <a:miter lim="800000"/>
            <a:headEnd/>
            <a:tailEnd/>
          </a:ln>
        </p:spPr>
        <p:txBody>
          <a:bodyPr wrap="none" lIns="0" tIns="0" rIns="0" bIns="0" rtlCol="0">
            <a:spAutoFit/>
          </a:bodyPr>
          <a:lstStyle/>
          <a:p>
            <a:endParaRPr lang="en-US" sz="2000" dirty="0" err="1" smtClean="0"/>
          </a:p>
        </p:txBody>
      </p:sp>
      <p:cxnSp>
        <p:nvCxnSpPr>
          <p:cNvPr id="10" name="Straight Arrow Connector 9"/>
          <p:cNvCxnSpPr/>
          <p:nvPr/>
        </p:nvCxnSpPr>
        <p:spPr>
          <a:xfrm>
            <a:off x="3743583" y="4947947"/>
            <a:ext cx="542357"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9043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Differences between Demography and Epidemiology (Wallace, 2001)</a:t>
            </a:r>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13</a:t>
            </a:fld>
            <a:endParaRPr lang="en-US" dirty="0"/>
          </a:p>
        </p:txBody>
      </p:sp>
      <p:sp>
        <p:nvSpPr>
          <p:cNvPr id="8" name="Text Placeholder 4"/>
          <p:cNvSpPr>
            <a:spLocks noGrp="1"/>
          </p:cNvSpPr>
          <p:nvPr>
            <p:ph type="body" idx="1"/>
          </p:nvPr>
        </p:nvSpPr>
        <p:spPr>
          <a:xfrm>
            <a:off x="457200" y="1729804"/>
            <a:ext cx="4040188" cy="639762"/>
          </a:xfrm>
        </p:spPr>
        <p:txBody>
          <a:bodyPr/>
          <a:lstStyle/>
          <a:p>
            <a:pPr marL="0" indent="0">
              <a:buNone/>
            </a:pPr>
            <a:r>
              <a:rPr lang="en-US" u="sng" dirty="0" smtClean="0">
                <a:latin typeface="+mn-lt"/>
              </a:rPr>
              <a:t>Demography</a:t>
            </a:r>
            <a:endParaRPr lang="en-US" u="sng" dirty="0">
              <a:latin typeface="+mn-lt"/>
            </a:endParaRPr>
          </a:p>
        </p:txBody>
      </p:sp>
      <p:sp>
        <p:nvSpPr>
          <p:cNvPr id="9" name="Content Placeholder 5"/>
          <p:cNvSpPr txBox="1">
            <a:spLocks/>
          </p:cNvSpPr>
          <p:nvPr/>
        </p:nvSpPr>
        <p:spPr>
          <a:xfrm>
            <a:off x="457200" y="3164819"/>
            <a:ext cx="4040188" cy="2705600"/>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smtClean="0">
                <a:latin typeface="+mn-lt"/>
              </a:rPr>
              <a:t>Common Areas: Sociology, Economics, psychology</a:t>
            </a:r>
          </a:p>
          <a:p>
            <a:endParaRPr lang="en-US" sz="2100" dirty="0" smtClean="0">
              <a:latin typeface="+mn-lt"/>
            </a:endParaRPr>
          </a:p>
          <a:p>
            <a:r>
              <a:rPr lang="en-US" sz="2100" dirty="0" smtClean="0">
                <a:latin typeface="+mn-lt"/>
              </a:rPr>
              <a:t>More global and comprehensive, but topically narrower</a:t>
            </a:r>
          </a:p>
          <a:p>
            <a:endParaRPr lang="en-US" sz="2100" dirty="0" smtClean="0">
              <a:latin typeface="+mn-lt"/>
            </a:endParaRPr>
          </a:p>
          <a:p>
            <a:r>
              <a:rPr lang="en-US" sz="2100" dirty="0" smtClean="0">
                <a:latin typeface="+mn-lt"/>
              </a:rPr>
              <a:t>More appropriate for population policy</a:t>
            </a:r>
          </a:p>
          <a:p>
            <a:endParaRPr lang="en-US" sz="2100" dirty="0" smtClean="0">
              <a:latin typeface="+mn-lt"/>
            </a:endParaRPr>
          </a:p>
          <a:p>
            <a:r>
              <a:rPr lang="en-US" sz="2100" dirty="0" smtClean="0">
                <a:latin typeface="+mn-lt"/>
              </a:rPr>
              <a:t>Relies on natural experiments, large datasets (censuses, etc.) </a:t>
            </a:r>
            <a:endParaRPr lang="en-US" sz="2100" dirty="0">
              <a:latin typeface="+mn-lt"/>
            </a:endParaRPr>
          </a:p>
        </p:txBody>
      </p:sp>
      <p:sp>
        <p:nvSpPr>
          <p:cNvPr id="10" name="Text Placeholder 6"/>
          <p:cNvSpPr>
            <a:spLocks noGrp="1"/>
          </p:cNvSpPr>
          <p:nvPr>
            <p:ph type="body" sz="quarter" idx="3"/>
          </p:nvPr>
        </p:nvSpPr>
        <p:spPr>
          <a:xfrm>
            <a:off x="4645025" y="1435579"/>
            <a:ext cx="4041775" cy="639762"/>
          </a:xfrm>
        </p:spPr>
        <p:txBody>
          <a:bodyPr/>
          <a:lstStyle/>
          <a:p>
            <a:r>
              <a:rPr lang="en-US" sz="2100" u="sng" dirty="0" smtClean="0">
                <a:latin typeface="+mn-lt"/>
              </a:rPr>
              <a:t>Epidemiology</a:t>
            </a:r>
            <a:endParaRPr lang="en-US" sz="2100" u="sng" dirty="0">
              <a:latin typeface="+mn-lt"/>
            </a:endParaRPr>
          </a:p>
        </p:txBody>
      </p:sp>
      <p:sp>
        <p:nvSpPr>
          <p:cNvPr id="11" name="Content Placeholder 7"/>
          <p:cNvSpPr txBox="1">
            <a:spLocks/>
          </p:cNvSpPr>
          <p:nvPr/>
        </p:nvSpPr>
        <p:spPr>
          <a:xfrm>
            <a:off x="4645025" y="1907810"/>
            <a:ext cx="4245599" cy="3951288"/>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smtClean="0">
                <a:latin typeface="+mn-lt"/>
              </a:rPr>
              <a:t>Historically more clinical: medicine, basic science, pathology</a:t>
            </a:r>
          </a:p>
          <a:p>
            <a:endParaRPr lang="en-US" sz="2100" dirty="0" smtClean="0">
              <a:latin typeface="+mn-lt"/>
            </a:endParaRPr>
          </a:p>
          <a:p>
            <a:r>
              <a:rPr lang="en-US" sz="2100" dirty="0" smtClean="0">
                <a:latin typeface="+mn-lt"/>
              </a:rPr>
              <a:t>Somewhat less global and comprehensive</a:t>
            </a:r>
          </a:p>
          <a:p>
            <a:endParaRPr lang="en-US" sz="2100" dirty="0" smtClean="0">
              <a:latin typeface="+mn-lt"/>
            </a:endParaRPr>
          </a:p>
          <a:p>
            <a:r>
              <a:rPr lang="en-US" sz="2100" dirty="0" smtClean="0">
                <a:latin typeface="+mn-lt"/>
              </a:rPr>
              <a:t>More appropriate for clinical, individual and programmatic decision making</a:t>
            </a:r>
          </a:p>
          <a:p>
            <a:endParaRPr lang="en-US" sz="2100" dirty="0" smtClean="0">
              <a:latin typeface="+mn-lt"/>
            </a:endParaRPr>
          </a:p>
          <a:p>
            <a:r>
              <a:rPr lang="en-US" sz="2100" dirty="0" smtClean="0">
                <a:latin typeface="+mn-lt"/>
              </a:rPr>
              <a:t>Uses randomized experiments, tests interventions </a:t>
            </a:r>
            <a:endParaRPr lang="en-US" sz="2100" dirty="0">
              <a:latin typeface="+mn-lt"/>
            </a:endParaRPr>
          </a:p>
        </p:txBody>
      </p:sp>
    </p:spTree>
    <p:extLst>
      <p:ext uri="{BB962C8B-B14F-4D97-AF65-F5344CB8AC3E}">
        <p14:creationId xmlns:p14="http://schemas.microsoft.com/office/powerpoint/2010/main" val="28575469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Commonalities between demography and epidemiology</a:t>
            </a:r>
          </a:p>
        </p:txBody>
      </p:sp>
      <p:sp>
        <p:nvSpPr>
          <p:cNvPr id="3" name="Content Placeholder 2"/>
          <p:cNvSpPr>
            <a:spLocks noGrp="1"/>
          </p:cNvSpPr>
          <p:nvPr>
            <p:ph idx="1"/>
          </p:nvPr>
        </p:nvSpPr>
        <p:spPr/>
        <p:txBody>
          <a:bodyPr/>
          <a:lstStyle/>
          <a:p>
            <a:r>
              <a:rPr lang="en-US" dirty="0">
                <a:latin typeface="+mn-lt"/>
              </a:rPr>
              <a:t>Quantitative</a:t>
            </a:r>
          </a:p>
          <a:p>
            <a:r>
              <a:rPr lang="en-US" dirty="0">
                <a:latin typeface="+mn-lt"/>
              </a:rPr>
              <a:t>Appreciation of role of human behavior and social institutions</a:t>
            </a:r>
          </a:p>
          <a:p>
            <a:pPr lvl="1"/>
            <a:r>
              <a:rPr lang="en-US" dirty="0">
                <a:latin typeface="+mn-lt"/>
              </a:rPr>
              <a:t>Both often consider differences in health or health related factors based on wealth, SES, urban/rural, race/ethnicity, gender, vulnerable sub-groups, etc. </a:t>
            </a:r>
          </a:p>
          <a:p>
            <a:r>
              <a:rPr lang="en-US" dirty="0">
                <a:latin typeface="+mn-lt"/>
              </a:rPr>
              <a:t>Look at relationship between vital events and health and disease</a:t>
            </a:r>
          </a:p>
          <a:p>
            <a:r>
              <a:rPr lang="en-US" dirty="0">
                <a:latin typeface="+mn-lt"/>
              </a:rPr>
              <a:t>Concerned with prediction</a:t>
            </a:r>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4988048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How Demography is used in Public Health</a:t>
            </a:r>
          </a:p>
        </p:txBody>
      </p:sp>
      <p:sp>
        <p:nvSpPr>
          <p:cNvPr id="3" name="Content Placeholder 2"/>
          <p:cNvSpPr>
            <a:spLocks noGrp="1"/>
          </p:cNvSpPr>
          <p:nvPr>
            <p:ph idx="1"/>
          </p:nvPr>
        </p:nvSpPr>
        <p:spPr>
          <a:xfrm>
            <a:off x="653732" y="1669697"/>
            <a:ext cx="8325548" cy="4011502"/>
          </a:xfrm>
        </p:spPr>
        <p:txBody>
          <a:bodyPr/>
          <a:lstStyle/>
          <a:p>
            <a:r>
              <a:rPr lang="en-US" dirty="0">
                <a:latin typeface="+mn-lt"/>
              </a:rPr>
              <a:t>Comparing the health of one population with that of </a:t>
            </a:r>
            <a:r>
              <a:rPr lang="en-US" dirty="0" smtClean="0">
                <a:latin typeface="+mn-lt"/>
              </a:rPr>
              <a:t>another</a:t>
            </a:r>
            <a:endParaRPr lang="en-US" dirty="0">
              <a:latin typeface="+mn-lt"/>
            </a:endParaRPr>
          </a:p>
          <a:p>
            <a:r>
              <a:rPr lang="en-US" dirty="0">
                <a:latin typeface="+mn-lt"/>
              </a:rPr>
              <a:t>Monitoring changes in the health of a given </a:t>
            </a:r>
            <a:r>
              <a:rPr lang="en-US" dirty="0" smtClean="0">
                <a:latin typeface="+mn-lt"/>
              </a:rPr>
              <a:t>population</a:t>
            </a:r>
            <a:endParaRPr lang="en-US" dirty="0">
              <a:latin typeface="+mn-lt"/>
            </a:endParaRPr>
          </a:p>
          <a:p>
            <a:r>
              <a:rPr lang="en-US" dirty="0">
                <a:latin typeface="+mn-lt"/>
              </a:rPr>
              <a:t>Identifying and quantifying the health inequalities within populations (e.g. across social groups and </a:t>
            </a:r>
            <a:r>
              <a:rPr lang="en-US" dirty="0" smtClean="0">
                <a:latin typeface="+mn-lt"/>
              </a:rPr>
              <a:t>geography)</a:t>
            </a:r>
            <a:endParaRPr lang="en-US" dirty="0">
              <a:latin typeface="+mn-lt"/>
            </a:endParaRPr>
          </a:p>
          <a:p>
            <a:r>
              <a:rPr lang="en-US" dirty="0">
                <a:latin typeface="+mn-lt"/>
              </a:rPr>
              <a:t>Provide projections that inform priorities for health service delivery and </a:t>
            </a:r>
            <a:r>
              <a:rPr lang="en-US" dirty="0" smtClean="0">
                <a:latin typeface="+mn-lt"/>
              </a:rPr>
              <a:t>planning</a:t>
            </a:r>
            <a:endParaRPr lang="en-US" dirty="0">
              <a:latin typeface="+mn-lt"/>
            </a:endParaRPr>
          </a:p>
          <a:p>
            <a:r>
              <a:rPr lang="en-US" dirty="0">
                <a:latin typeface="+mn-lt"/>
              </a:rPr>
              <a:t> Inform debates on priorities for research and </a:t>
            </a:r>
            <a:r>
              <a:rPr lang="en-US" dirty="0" smtClean="0">
                <a:latin typeface="+mn-lt"/>
              </a:rPr>
              <a:t>development</a:t>
            </a:r>
            <a:endParaRPr lang="en-US" dirty="0">
              <a:latin typeface="+mn-lt"/>
            </a:endParaRPr>
          </a:p>
          <a:p>
            <a:r>
              <a:rPr lang="en-US" dirty="0">
                <a:latin typeface="+mn-lt"/>
              </a:rPr>
              <a:t>Analyzing the benefits of health interventions for use in cost-effectiveness </a:t>
            </a:r>
            <a:r>
              <a:rPr lang="en-US" dirty="0" smtClean="0">
                <a:latin typeface="+mn-lt"/>
              </a:rPr>
              <a:t>analyses</a:t>
            </a:r>
            <a:endParaRPr lang="en-US"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2487331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Font typeface="+mj-lt"/>
              <a:buAutoNum type="arabicPeriod"/>
            </a:pPr>
            <a:r>
              <a:rPr lang="en-US" sz="2400" b="1" dirty="0">
                <a:latin typeface="+mn-lt"/>
              </a:rPr>
              <a:t>Sources of demographic data</a:t>
            </a:r>
            <a:endParaRPr lang="en-US" sz="2800" b="1" dirty="0">
              <a:latin typeface="+mn-lt"/>
            </a:endParaRPr>
          </a:p>
          <a:p>
            <a:pPr marL="687387" lvl="1" indent="-457200">
              <a:buFont typeface="+mj-lt"/>
              <a:buAutoNum type="arabicPeriod"/>
            </a:pPr>
            <a:r>
              <a:rPr lang="en-US" sz="2400" dirty="0">
                <a:latin typeface="+mn-lt"/>
              </a:rPr>
              <a:t>Demographic Transition theory</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36649290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Common Sources of Demographic Data</a:t>
            </a:r>
          </a:p>
        </p:txBody>
      </p:sp>
      <p:sp>
        <p:nvSpPr>
          <p:cNvPr id="3" name="Content Placeholder 2"/>
          <p:cNvSpPr>
            <a:spLocks noGrp="1"/>
          </p:cNvSpPr>
          <p:nvPr>
            <p:ph idx="1"/>
          </p:nvPr>
        </p:nvSpPr>
        <p:spPr>
          <a:xfrm>
            <a:off x="661375" y="1380392"/>
            <a:ext cx="8325548" cy="4011502"/>
          </a:xfrm>
        </p:spPr>
        <p:txBody>
          <a:bodyPr/>
          <a:lstStyle/>
          <a:p>
            <a:pPr lvl="0"/>
            <a:r>
              <a:rPr lang="en-US" dirty="0">
                <a:latin typeface="+mn-lt"/>
              </a:rPr>
              <a:t>Vital Registration/Statistics</a:t>
            </a:r>
          </a:p>
          <a:p>
            <a:pPr lvl="0"/>
            <a:r>
              <a:rPr lang="en-US" dirty="0">
                <a:latin typeface="+mn-lt"/>
              </a:rPr>
              <a:t>Population Registers (provides info about life events and population at risk)</a:t>
            </a:r>
          </a:p>
          <a:p>
            <a:pPr lvl="0"/>
            <a:r>
              <a:rPr lang="en-US" dirty="0">
                <a:latin typeface="+mn-lt"/>
              </a:rPr>
              <a:t>Census</a:t>
            </a:r>
          </a:p>
          <a:p>
            <a:pPr lvl="0"/>
            <a:r>
              <a:rPr lang="en-US" dirty="0">
                <a:latin typeface="+mn-lt"/>
              </a:rPr>
              <a:t>Sample Surveys </a:t>
            </a:r>
          </a:p>
          <a:p>
            <a:pPr lvl="0"/>
            <a:r>
              <a:rPr lang="en-US" dirty="0">
                <a:latin typeface="+mn-lt"/>
              </a:rPr>
              <a:t>Record linkage</a:t>
            </a:r>
          </a:p>
          <a:p>
            <a:pPr lvl="0"/>
            <a:r>
              <a:rPr lang="en-US" dirty="0">
                <a:latin typeface="+mn-lt"/>
              </a:rPr>
              <a:t>Other sources of demographic data</a:t>
            </a:r>
          </a:p>
          <a:p>
            <a:pPr lvl="1"/>
            <a:r>
              <a:rPr lang="en-US" dirty="0">
                <a:latin typeface="+mn-lt"/>
              </a:rPr>
              <a:t>Administrative Data: Medical claims, Hospital</a:t>
            </a:r>
          </a:p>
          <a:p>
            <a:pPr lvl="1"/>
            <a:r>
              <a:rPr lang="en-US" dirty="0">
                <a:latin typeface="+mn-lt"/>
              </a:rPr>
              <a:t>Qualitative sources</a:t>
            </a:r>
          </a:p>
          <a:p>
            <a:pPr lvl="1"/>
            <a:r>
              <a:rPr lang="en-US" dirty="0">
                <a:latin typeface="+mn-lt"/>
              </a:rPr>
              <a:t>Geographic Information Systems (GIS)</a:t>
            </a:r>
          </a:p>
          <a:p>
            <a:pPr lvl="1"/>
            <a:r>
              <a:rPr lang="en-US" dirty="0">
                <a:latin typeface="+mn-lt"/>
              </a:rPr>
              <a:t>Historical sources</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37871908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Vital Registration Systems</a:t>
            </a:r>
            <a:endParaRPr lang="en-US" dirty="0"/>
          </a:p>
        </p:txBody>
      </p:sp>
      <p:sp>
        <p:nvSpPr>
          <p:cNvPr id="4" name="Text Placeholder 3"/>
          <p:cNvSpPr>
            <a:spLocks noGrp="1"/>
          </p:cNvSpPr>
          <p:nvPr>
            <p:ph type="body" idx="10"/>
          </p:nvPr>
        </p:nvSpPr>
        <p:spPr>
          <a:xfrm>
            <a:off x="638226" y="1338776"/>
            <a:ext cx="8087171" cy="4839543"/>
          </a:xfrm>
        </p:spPr>
        <p:txBody>
          <a:bodyPr>
            <a:normAutofit fontScale="92500" lnSpcReduction="20000"/>
          </a:bodyPr>
          <a:lstStyle/>
          <a:p>
            <a:pPr marL="342900" indent="-342900">
              <a:buFont typeface="Wingdings" charset="2"/>
              <a:buChar char="§"/>
              <a:tabLst>
                <a:tab pos="912813" algn="l"/>
              </a:tabLst>
            </a:pPr>
            <a:r>
              <a:rPr lang="en-US" dirty="0" smtClean="0">
                <a:solidFill>
                  <a:srgbClr val="052049"/>
                </a:solidFill>
                <a:latin typeface="+mn-lt"/>
              </a:rPr>
              <a:t>Data:</a:t>
            </a:r>
          </a:p>
          <a:p>
            <a:pPr marL="800100" lvl="1" indent="-342900">
              <a:buFont typeface="Wingdings" charset="2"/>
              <a:buChar char="§"/>
              <a:tabLst>
                <a:tab pos="912813" algn="l"/>
              </a:tabLst>
            </a:pPr>
            <a:r>
              <a:rPr lang="en-US" dirty="0" smtClean="0">
                <a:solidFill>
                  <a:srgbClr val="052049"/>
                </a:solidFill>
                <a:latin typeface="+mn-lt"/>
              </a:rPr>
              <a:t>Mortality</a:t>
            </a:r>
          </a:p>
          <a:p>
            <a:pPr marL="800100" lvl="1" indent="-342900">
              <a:buFont typeface="Wingdings" charset="2"/>
              <a:buChar char="§"/>
              <a:tabLst>
                <a:tab pos="912813" algn="l"/>
              </a:tabLst>
            </a:pPr>
            <a:r>
              <a:rPr lang="en-US" dirty="0" smtClean="0">
                <a:solidFill>
                  <a:srgbClr val="052049"/>
                </a:solidFill>
                <a:latin typeface="+mn-lt"/>
              </a:rPr>
              <a:t>Fertility</a:t>
            </a:r>
          </a:p>
          <a:p>
            <a:pPr marL="800100" lvl="1" indent="-342900">
              <a:buFont typeface="Wingdings" charset="2"/>
              <a:buChar char="§"/>
              <a:tabLst>
                <a:tab pos="912813" algn="l"/>
              </a:tabLst>
            </a:pPr>
            <a:r>
              <a:rPr lang="en-US" dirty="0" err="1" smtClean="0">
                <a:solidFill>
                  <a:srgbClr val="052049"/>
                </a:solidFill>
                <a:latin typeface="+mn-lt"/>
              </a:rPr>
              <a:t>Nuptuality</a:t>
            </a:r>
            <a:r>
              <a:rPr lang="en-US" dirty="0" smtClean="0">
                <a:solidFill>
                  <a:srgbClr val="052049"/>
                </a:solidFill>
                <a:latin typeface="+mn-lt"/>
              </a:rPr>
              <a:t> (marriage/divorce)</a:t>
            </a:r>
          </a:p>
          <a:p>
            <a:pPr marL="800100" lvl="1" indent="-342900">
              <a:buFont typeface="Wingdings" charset="2"/>
              <a:buChar char="§"/>
              <a:tabLst>
                <a:tab pos="912813" algn="l"/>
              </a:tabLst>
            </a:pPr>
            <a:r>
              <a:rPr lang="en-US" dirty="0" smtClean="0">
                <a:solidFill>
                  <a:srgbClr val="052049"/>
                </a:solidFill>
                <a:latin typeface="+mn-lt"/>
              </a:rPr>
              <a:t>Migration</a:t>
            </a:r>
          </a:p>
          <a:p>
            <a:pPr marL="342900" indent="-342900">
              <a:buFont typeface="Wingdings" charset="2"/>
              <a:buChar char="§"/>
              <a:tabLst>
                <a:tab pos="912813" algn="l"/>
              </a:tabLst>
            </a:pPr>
            <a:r>
              <a:rPr lang="en-US" dirty="0" smtClean="0">
                <a:solidFill>
                  <a:srgbClr val="052049"/>
                </a:solidFill>
                <a:latin typeface="+mn-lt"/>
              </a:rPr>
              <a:t>US Vital registration/statistics: </a:t>
            </a:r>
          </a:p>
          <a:p>
            <a:pPr marL="800100" lvl="1" indent="-342900">
              <a:buFont typeface="Wingdings" charset="2"/>
              <a:buChar char="§"/>
              <a:tabLst>
                <a:tab pos="912813" algn="l"/>
              </a:tabLst>
            </a:pPr>
            <a:r>
              <a:rPr lang="en-US" dirty="0" smtClean="0">
                <a:solidFill>
                  <a:srgbClr val="052049"/>
                </a:solidFill>
                <a:latin typeface="+mn-lt"/>
              </a:rPr>
              <a:t>Death registration since 1900s (not for black population until 1968)</a:t>
            </a:r>
          </a:p>
          <a:p>
            <a:pPr marL="800100" lvl="1" indent="-342900">
              <a:buFont typeface="Wingdings" charset="2"/>
              <a:buChar char="§"/>
              <a:tabLst>
                <a:tab pos="912813" algn="l"/>
              </a:tabLst>
            </a:pPr>
            <a:r>
              <a:rPr lang="en-US" dirty="0" smtClean="0">
                <a:solidFill>
                  <a:srgbClr val="052049"/>
                </a:solidFill>
                <a:latin typeface="+mn-lt"/>
              </a:rPr>
              <a:t>Births since 1915</a:t>
            </a:r>
          </a:p>
          <a:p>
            <a:pPr marL="800100" lvl="1" indent="-342900">
              <a:buFont typeface="Wingdings" charset="2"/>
              <a:buChar char="§"/>
              <a:tabLst>
                <a:tab pos="912813" algn="l"/>
              </a:tabLst>
            </a:pPr>
            <a:r>
              <a:rPr lang="en-US" dirty="0" smtClean="0">
                <a:solidFill>
                  <a:srgbClr val="052049"/>
                </a:solidFill>
                <a:latin typeface="+mn-lt"/>
              </a:rPr>
              <a:t>1933: National Vital Statistics System started</a:t>
            </a:r>
          </a:p>
          <a:p>
            <a:pPr marL="342900" indent="-342900">
              <a:buFont typeface="Wingdings" charset="2"/>
              <a:buChar char="§"/>
              <a:tabLst>
                <a:tab pos="912813" algn="l"/>
              </a:tabLst>
            </a:pPr>
            <a:r>
              <a:rPr lang="en-US" dirty="0" smtClean="0">
                <a:solidFill>
                  <a:srgbClr val="052049"/>
                </a:solidFill>
                <a:latin typeface="+mn-lt"/>
              </a:rPr>
              <a:t>Problems: </a:t>
            </a:r>
          </a:p>
          <a:p>
            <a:pPr marL="800100" lvl="1" indent="-342900">
              <a:buFont typeface="Wingdings" charset="2"/>
              <a:buChar char="§"/>
              <a:tabLst>
                <a:tab pos="912813" algn="l"/>
              </a:tabLst>
            </a:pPr>
            <a:r>
              <a:rPr lang="en-US" dirty="0">
                <a:solidFill>
                  <a:srgbClr val="052049"/>
                </a:solidFill>
                <a:latin typeface="+mn-lt"/>
              </a:rPr>
              <a:t>C</a:t>
            </a:r>
            <a:r>
              <a:rPr lang="en-US" dirty="0" smtClean="0">
                <a:solidFill>
                  <a:srgbClr val="052049"/>
                </a:solidFill>
                <a:latin typeface="+mn-lt"/>
              </a:rPr>
              <a:t>hanges in cause of death classification over time</a:t>
            </a:r>
          </a:p>
          <a:p>
            <a:pPr marL="800100" lvl="1" indent="-342900">
              <a:buFont typeface="Wingdings" charset="2"/>
              <a:buChar char="§"/>
              <a:tabLst>
                <a:tab pos="912813" algn="l"/>
              </a:tabLst>
            </a:pPr>
            <a:r>
              <a:rPr lang="en-US" dirty="0" smtClean="0">
                <a:solidFill>
                  <a:srgbClr val="052049"/>
                </a:solidFill>
                <a:latin typeface="+mn-lt"/>
              </a:rPr>
              <a:t>Missing Populations</a:t>
            </a:r>
          </a:p>
          <a:p>
            <a:pPr marL="800100" lvl="1" indent="-342900">
              <a:buFont typeface="Wingdings" charset="2"/>
              <a:buChar char="§"/>
              <a:tabLst>
                <a:tab pos="912813" algn="l"/>
              </a:tabLst>
            </a:pPr>
            <a:r>
              <a:rPr lang="en-US" dirty="0" smtClean="0">
                <a:solidFill>
                  <a:srgbClr val="052049"/>
                </a:solidFill>
                <a:latin typeface="+mn-lt"/>
              </a:rPr>
              <a:t>Incomplete in many countries</a:t>
            </a:r>
            <a:endParaRPr lang="en-US" dirty="0" smtClean="0">
              <a:solidFill>
                <a:schemeClr val="tx1"/>
              </a:solidFill>
              <a:latin typeface="+mn-lt"/>
            </a:endParaRPr>
          </a:p>
          <a:p>
            <a:pPr marL="342900" indent="-342900">
              <a:buFont typeface="Arial"/>
              <a:buChar char="•"/>
            </a:pPr>
            <a:endParaRPr lang="en-US" dirty="0" smtClean="0">
              <a:solidFill>
                <a:schemeClr val="tx1"/>
              </a:solidFill>
            </a:endParaRPr>
          </a:p>
          <a:p>
            <a:pPr marL="800100" lvl="1" indent="-342900">
              <a:buFont typeface="Arial"/>
              <a:buChar char="•"/>
            </a:pP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18</a:t>
            </a:fld>
            <a:endParaRPr lang="en-US" dirty="0"/>
          </a:p>
        </p:txBody>
      </p:sp>
    </p:spTree>
    <p:extLst>
      <p:ext uri="{BB962C8B-B14F-4D97-AF65-F5344CB8AC3E}">
        <p14:creationId xmlns:p14="http://schemas.microsoft.com/office/powerpoint/2010/main" val="198919352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British Vital Registration: </a:t>
            </a:r>
            <a:endParaRPr lang="en-US" dirty="0"/>
          </a:p>
        </p:txBody>
      </p:sp>
      <p:sp>
        <p:nvSpPr>
          <p:cNvPr id="4" name="Text Placeholder 3"/>
          <p:cNvSpPr>
            <a:spLocks noGrp="1"/>
          </p:cNvSpPr>
          <p:nvPr>
            <p:ph type="body" idx="10"/>
          </p:nvPr>
        </p:nvSpPr>
        <p:spPr>
          <a:xfrm>
            <a:off x="638227" y="1563684"/>
            <a:ext cx="2391034" cy="2511096"/>
          </a:xfrm>
        </p:spPr>
        <p:txBody>
          <a:bodyPr/>
          <a:lstStyle/>
          <a:p>
            <a:r>
              <a:rPr lang="en-US" dirty="0">
                <a:solidFill>
                  <a:srgbClr val="052049"/>
                </a:solidFill>
                <a:latin typeface="+mn-lt"/>
              </a:rPr>
              <a:t>Originally collected in church/parishes in Europe, then governments took over</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19</a:t>
            </a:fld>
            <a:endParaRPr lang="en-US" dirty="0"/>
          </a:p>
        </p:txBody>
      </p:sp>
      <p:pic>
        <p:nvPicPr>
          <p:cNvPr id="8" name="Picture 7"/>
          <p:cNvPicPr>
            <a:picLocks noChangeAspect="1"/>
          </p:cNvPicPr>
          <p:nvPr/>
        </p:nvPicPr>
        <p:blipFill>
          <a:blip r:embed="rId2"/>
          <a:stretch>
            <a:fillRect/>
          </a:stretch>
        </p:blipFill>
        <p:spPr>
          <a:xfrm>
            <a:off x="3143147" y="1440017"/>
            <a:ext cx="5715000" cy="4330700"/>
          </a:xfrm>
          <a:prstGeom prst="rect">
            <a:avLst/>
          </a:prstGeom>
        </p:spPr>
      </p:pic>
    </p:spTree>
    <p:extLst>
      <p:ext uri="{BB962C8B-B14F-4D97-AF65-F5344CB8AC3E}">
        <p14:creationId xmlns:p14="http://schemas.microsoft.com/office/powerpoint/2010/main" val="34113255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b="1"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Font typeface="+mj-lt"/>
              <a:buAutoNum type="arabicPeriod"/>
            </a:pPr>
            <a:r>
              <a:rPr lang="en-US" sz="2400" dirty="0">
                <a:latin typeface="+mn-lt"/>
              </a:rPr>
              <a:t>Sources of demographic data</a:t>
            </a:r>
            <a:endParaRPr lang="en-US" sz="2800" dirty="0">
              <a:latin typeface="+mn-lt"/>
            </a:endParaRPr>
          </a:p>
          <a:p>
            <a:pPr marL="687387" lvl="1" indent="-457200">
              <a:buFont typeface="+mj-lt"/>
              <a:buAutoNum type="arabicPeriod"/>
            </a:pPr>
            <a:r>
              <a:rPr lang="en-US" sz="2400" dirty="0">
                <a:latin typeface="+mn-lt"/>
              </a:rPr>
              <a:t>Demographic Transition theory</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a:t>
            </a:fld>
            <a:endParaRPr lang="en-US" dirty="0"/>
          </a:p>
        </p:txBody>
      </p:sp>
    </p:spTree>
    <p:extLst>
      <p:ext uri="{BB962C8B-B14F-4D97-AF65-F5344CB8AC3E}">
        <p14:creationId xmlns:p14="http://schemas.microsoft.com/office/powerpoint/2010/main" val="22429079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Censuses</a:t>
            </a:r>
            <a:endParaRPr lang="en-US" dirty="0"/>
          </a:p>
        </p:txBody>
      </p:sp>
      <p:sp>
        <p:nvSpPr>
          <p:cNvPr id="3" name="Content Placeholder 2"/>
          <p:cNvSpPr>
            <a:spLocks noGrp="1"/>
          </p:cNvSpPr>
          <p:nvPr>
            <p:ph idx="1"/>
          </p:nvPr>
        </p:nvSpPr>
        <p:spPr>
          <a:xfrm>
            <a:off x="661375" y="1228003"/>
            <a:ext cx="4069307" cy="4011502"/>
          </a:xfrm>
        </p:spPr>
        <p:txBody>
          <a:bodyPr/>
          <a:lstStyle/>
          <a:p>
            <a:r>
              <a:rPr lang="en-US" dirty="0" smtClean="0">
                <a:latin typeface="+mn-lt"/>
              </a:rPr>
              <a:t>Full count of a population at a certain point in time</a:t>
            </a:r>
          </a:p>
          <a:p>
            <a:pPr lvl="1"/>
            <a:r>
              <a:rPr lang="en-US" dirty="0" smtClean="0">
                <a:latin typeface="+mn-lt"/>
              </a:rPr>
              <a:t>Age</a:t>
            </a:r>
          </a:p>
          <a:p>
            <a:pPr lvl="1"/>
            <a:r>
              <a:rPr lang="en-US" dirty="0" smtClean="0">
                <a:latin typeface="+mn-lt"/>
              </a:rPr>
              <a:t>Sex</a:t>
            </a:r>
          </a:p>
          <a:p>
            <a:pPr lvl="1"/>
            <a:r>
              <a:rPr lang="en-US" dirty="0" smtClean="0">
                <a:latin typeface="+mn-lt"/>
              </a:rPr>
              <a:t>Geographic locator</a:t>
            </a:r>
          </a:p>
          <a:p>
            <a:pPr lvl="1"/>
            <a:r>
              <a:rPr lang="en-US" dirty="0" smtClean="0">
                <a:latin typeface="+mn-lt"/>
              </a:rPr>
              <a:t>Some have data on recent mortality</a:t>
            </a:r>
          </a:p>
          <a:p>
            <a:r>
              <a:rPr lang="en-US" dirty="0" smtClean="0">
                <a:latin typeface="+mn-lt"/>
              </a:rPr>
              <a:t>Pros: full country, most countries have them </a:t>
            </a:r>
          </a:p>
          <a:p>
            <a:pPr lvl="1"/>
            <a:r>
              <a:rPr lang="en-US" dirty="0" smtClean="0">
                <a:latin typeface="+mn-lt"/>
              </a:rPr>
              <a:t>&gt;90% of world population covered by census</a:t>
            </a:r>
          </a:p>
          <a:p>
            <a:pPr marL="168275" lvl="1" indent="-168275">
              <a:buFont typeface="Wingdings" panose="05000000000000000000" pitchFamily="2" charset="2"/>
              <a:buChar char="§"/>
            </a:pPr>
            <a:r>
              <a:rPr lang="en-US" dirty="0" smtClean="0">
                <a:latin typeface="+mn-lt"/>
              </a:rPr>
              <a:t>Cons: Only </a:t>
            </a:r>
            <a:r>
              <a:rPr lang="en-US" dirty="0">
                <a:latin typeface="+mn-lt"/>
              </a:rPr>
              <a:t>available at intervals, often 10 years</a:t>
            </a:r>
          </a:p>
          <a:p>
            <a:pPr marL="0" indent="0">
              <a:buNone/>
            </a:pPr>
            <a:endParaRPr lang="en-US" dirty="0" smtClean="0"/>
          </a:p>
          <a:p>
            <a:pPr marL="0" indent="0">
              <a:buNone/>
            </a:pPr>
            <a:endParaRPr lang="en-US" dirty="0" smtClean="0"/>
          </a:p>
          <a:p>
            <a:pPr lvl="1"/>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20</a:t>
            </a:fld>
            <a:endParaRPr lang="en-US" dirty="0"/>
          </a:p>
        </p:txBody>
      </p:sp>
      <p:pic>
        <p:nvPicPr>
          <p:cNvPr id="4" name="Picture 3"/>
          <p:cNvPicPr>
            <a:picLocks noChangeAspect="1"/>
          </p:cNvPicPr>
          <p:nvPr/>
        </p:nvPicPr>
        <p:blipFill>
          <a:blip r:embed="rId2"/>
          <a:stretch>
            <a:fillRect/>
          </a:stretch>
        </p:blipFill>
        <p:spPr>
          <a:xfrm>
            <a:off x="4730682" y="1878632"/>
            <a:ext cx="4256241" cy="3168535"/>
          </a:xfrm>
          <a:prstGeom prst="rect">
            <a:avLst/>
          </a:prstGeom>
        </p:spPr>
      </p:pic>
    </p:spTree>
    <p:extLst>
      <p:ext uri="{BB962C8B-B14F-4D97-AF65-F5344CB8AC3E}">
        <p14:creationId xmlns:p14="http://schemas.microsoft.com/office/powerpoint/2010/main" val="21276427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pPr lvl="1" algn="l" rtl="0">
              <a:lnSpc>
                <a:spcPct val="85000"/>
              </a:lnSpc>
              <a:spcBef>
                <a:spcPct val="0"/>
              </a:spcBef>
            </a:pPr>
            <a:r>
              <a:rPr lang="en-US" sz="3600" dirty="0" smtClean="0">
                <a:latin typeface="+mn-lt"/>
              </a:rPr>
              <a:t>Censuses: Types of errors</a:t>
            </a:r>
            <a:endParaRPr lang="en-US" sz="3600" dirty="0">
              <a:latin typeface="+mn-lt"/>
            </a:endParaRPr>
          </a:p>
        </p:txBody>
      </p:sp>
      <p:sp>
        <p:nvSpPr>
          <p:cNvPr id="3" name="Content Placeholder 2"/>
          <p:cNvSpPr>
            <a:spLocks noGrp="1"/>
          </p:cNvSpPr>
          <p:nvPr>
            <p:ph idx="1"/>
          </p:nvPr>
        </p:nvSpPr>
        <p:spPr>
          <a:xfrm>
            <a:off x="604070" y="1360301"/>
            <a:ext cx="8325548" cy="4791557"/>
          </a:xfrm>
        </p:spPr>
        <p:txBody>
          <a:bodyPr>
            <a:normAutofit lnSpcReduction="10000"/>
          </a:bodyPr>
          <a:lstStyle/>
          <a:p>
            <a:r>
              <a:rPr lang="en-US" dirty="0" smtClean="0">
                <a:latin typeface="+mn-lt"/>
              </a:rPr>
              <a:t>Sampling</a:t>
            </a:r>
          </a:p>
          <a:p>
            <a:r>
              <a:rPr lang="en-US" dirty="0" smtClean="0">
                <a:latin typeface="+mn-lt"/>
              </a:rPr>
              <a:t>Non-sampling</a:t>
            </a:r>
          </a:p>
          <a:p>
            <a:pPr lvl="1"/>
            <a:r>
              <a:rPr lang="en-US" dirty="0" smtClean="0">
                <a:latin typeface="+mn-lt"/>
              </a:rPr>
              <a:t>Coverage</a:t>
            </a:r>
          </a:p>
          <a:p>
            <a:pPr lvl="2"/>
            <a:r>
              <a:rPr lang="en-US" dirty="0" smtClean="0">
                <a:latin typeface="+mn-lt"/>
              </a:rPr>
              <a:t>Under enumeration; prone </a:t>
            </a:r>
            <a:r>
              <a:rPr lang="en-US" dirty="0">
                <a:latin typeface="+mn-lt"/>
              </a:rPr>
              <a:t>to missing </a:t>
            </a:r>
            <a:r>
              <a:rPr lang="en-US" dirty="0" smtClean="0">
                <a:latin typeface="+mn-lt"/>
              </a:rPr>
              <a:t>data</a:t>
            </a:r>
          </a:p>
          <a:p>
            <a:pPr lvl="3"/>
            <a:r>
              <a:rPr lang="en-US" dirty="0" smtClean="0">
                <a:latin typeface="+mn-lt"/>
              </a:rPr>
              <a:t>Recent births, migrants, homeless, hard to reach, minorities</a:t>
            </a:r>
          </a:p>
          <a:p>
            <a:pPr lvl="3"/>
            <a:r>
              <a:rPr lang="en-US" dirty="0" smtClean="0">
                <a:latin typeface="+mn-lt"/>
              </a:rPr>
              <a:t>Ways to estimate using inter-censual projections</a:t>
            </a:r>
          </a:p>
          <a:p>
            <a:pPr lvl="2"/>
            <a:r>
              <a:rPr lang="en-US" dirty="0">
                <a:latin typeface="+mn-lt"/>
              </a:rPr>
              <a:t>O</a:t>
            </a:r>
            <a:r>
              <a:rPr lang="en-US" dirty="0" smtClean="0">
                <a:latin typeface="+mn-lt"/>
              </a:rPr>
              <a:t>ver enumeration: Kashmir and Jammu</a:t>
            </a:r>
          </a:p>
          <a:p>
            <a:pPr lvl="1"/>
            <a:r>
              <a:rPr lang="en-US" dirty="0" smtClean="0">
                <a:latin typeface="+mn-lt"/>
              </a:rPr>
              <a:t>Content error: </a:t>
            </a:r>
          </a:p>
          <a:p>
            <a:pPr lvl="2"/>
            <a:r>
              <a:rPr lang="en-US" dirty="0" smtClean="0">
                <a:latin typeface="+mn-lt"/>
              </a:rPr>
              <a:t>Prone </a:t>
            </a:r>
            <a:r>
              <a:rPr lang="en-US" dirty="0">
                <a:latin typeface="+mn-lt"/>
              </a:rPr>
              <a:t>to age-heaping</a:t>
            </a:r>
          </a:p>
          <a:p>
            <a:pPr lvl="3"/>
            <a:r>
              <a:rPr lang="en-US" dirty="0">
                <a:latin typeface="+mn-lt"/>
              </a:rPr>
              <a:t>Can use indirect estimation techniques to adjust for </a:t>
            </a:r>
            <a:r>
              <a:rPr lang="en-US" dirty="0" smtClean="0">
                <a:latin typeface="+mn-lt"/>
              </a:rPr>
              <a:t>these</a:t>
            </a:r>
          </a:p>
          <a:p>
            <a:pPr lvl="2"/>
            <a:r>
              <a:rPr lang="en-US" dirty="0" smtClean="0">
                <a:latin typeface="+mn-lt"/>
              </a:rPr>
              <a:t>Income notoriously hard to collet data on</a:t>
            </a:r>
            <a:endParaRPr lang="en-US" dirty="0">
              <a:latin typeface="+mn-lt"/>
            </a:endParaRPr>
          </a:p>
          <a:p>
            <a:pPr marL="0" indent="0">
              <a:buNone/>
            </a:pPr>
            <a:endParaRPr lang="en-US" dirty="0" smtClean="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328167240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Ethiopia Census: 2007</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9/27/15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pic>
        <p:nvPicPr>
          <p:cNvPr id="8" name="Picture 7"/>
          <p:cNvPicPr>
            <a:picLocks noChangeAspect="1"/>
          </p:cNvPicPr>
          <p:nvPr/>
        </p:nvPicPr>
        <p:blipFill>
          <a:blip r:embed="rId2"/>
          <a:stretch>
            <a:fillRect/>
          </a:stretch>
        </p:blipFill>
        <p:spPr>
          <a:xfrm>
            <a:off x="2844065" y="1164222"/>
            <a:ext cx="6100774" cy="5031835"/>
          </a:xfrm>
          <a:prstGeom prst="rect">
            <a:avLst/>
          </a:prstGeom>
        </p:spPr>
      </p:pic>
      <p:sp>
        <p:nvSpPr>
          <p:cNvPr id="9" name="TextBox 8"/>
          <p:cNvSpPr txBox="1"/>
          <p:nvPr/>
        </p:nvSpPr>
        <p:spPr bwMode="auto">
          <a:xfrm>
            <a:off x="358009" y="1865402"/>
            <a:ext cx="2393459" cy="1231106"/>
          </a:xfrm>
          <a:prstGeom prst="rect">
            <a:avLst/>
          </a:prstGeom>
          <a:noFill/>
          <a:ln w="19050" algn="ctr">
            <a:noFill/>
            <a:miter lim="800000"/>
            <a:headEnd/>
            <a:tailEnd/>
          </a:ln>
        </p:spPr>
        <p:txBody>
          <a:bodyPr wrap="square" lIns="0" tIns="0" rIns="0" bIns="0" rtlCol="0">
            <a:spAutoFit/>
          </a:bodyPr>
          <a:lstStyle/>
          <a:p>
            <a:r>
              <a:rPr lang="en-US" sz="2000" dirty="0" smtClean="0"/>
              <a:t>Age attraction</a:t>
            </a:r>
          </a:p>
          <a:p>
            <a:endParaRPr lang="en-US" sz="2000" dirty="0"/>
          </a:p>
          <a:p>
            <a:r>
              <a:rPr lang="en-US" sz="2000" dirty="0" smtClean="0"/>
              <a:t>Under reporting of children?</a:t>
            </a:r>
            <a:endParaRPr lang="en-US" sz="2000" dirty="0" smtClean="0"/>
          </a:p>
        </p:txBody>
      </p:sp>
    </p:spTree>
    <p:extLst>
      <p:ext uri="{BB962C8B-B14F-4D97-AF65-F5344CB8AC3E}">
        <p14:creationId xmlns:p14="http://schemas.microsoft.com/office/powerpoint/2010/main" val="20587862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Detection and quantification of age attraction</a:t>
            </a:r>
            <a:endParaRPr lang="en-US" dirty="0"/>
          </a:p>
        </p:txBody>
      </p:sp>
      <p:sp>
        <p:nvSpPr>
          <p:cNvPr id="4" name="Text Placeholder 3"/>
          <p:cNvSpPr>
            <a:spLocks noGrp="1"/>
          </p:cNvSpPr>
          <p:nvPr>
            <p:ph type="body" idx="10"/>
          </p:nvPr>
        </p:nvSpPr>
        <p:spPr/>
        <p:txBody>
          <a:bodyPr/>
          <a:lstStyle/>
          <a:p>
            <a:r>
              <a:rPr lang="en-US" dirty="0" smtClean="0"/>
              <a:t>Whipple’s Index (</a:t>
            </a:r>
            <a:r>
              <a:rPr lang="en-US" dirty="0" err="1" smtClean="0"/>
              <a:t>I</a:t>
            </a:r>
            <a:r>
              <a:rPr lang="en-US" baseline="-25000" dirty="0" err="1" smtClean="0"/>
              <a:t>w</a:t>
            </a:r>
            <a:r>
              <a:rPr lang="en-US" dirty="0" smtClean="0"/>
              <a:t>): </a:t>
            </a:r>
          </a:p>
          <a:p>
            <a:r>
              <a:rPr lang="en-US" dirty="0" smtClean="0"/>
              <a:t>Where </a:t>
            </a:r>
            <a:r>
              <a:rPr lang="en-US" i="1" dirty="0" err="1"/>
              <a:t>Px</a:t>
            </a:r>
            <a:r>
              <a:rPr lang="en-US" i="1" dirty="0"/>
              <a:t> </a:t>
            </a:r>
            <a:r>
              <a:rPr lang="en-US" dirty="0"/>
              <a:t>is the population aged </a:t>
            </a:r>
            <a:r>
              <a:rPr lang="en-US" i="1" dirty="0"/>
              <a:t>x</a:t>
            </a:r>
            <a:r>
              <a:rPr lang="en-US" dirty="0"/>
              <a:t>, and </a:t>
            </a:r>
            <a:r>
              <a:rPr lang="en-US" i="1" dirty="0"/>
              <a:t>P*x </a:t>
            </a:r>
            <a:r>
              <a:rPr lang="en-US" dirty="0"/>
              <a:t>is the population of an age </a:t>
            </a:r>
            <a:r>
              <a:rPr lang="en-US" i="1" dirty="0"/>
              <a:t>x </a:t>
            </a:r>
            <a:r>
              <a:rPr lang="en-US" dirty="0"/>
              <a:t>ending in “0” or “5” </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9/27/15</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pic>
        <p:nvPicPr>
          <p:cNvPr id="8" name="Picture 7"/>
          <p:cNvPicPr>
            <a:picLocks noChangeAspect="1"/>
          </p:cNvPicPr>
          <p:nvPr/>
        </p:nvPicPr>
        <p:blipFill rotWithShape="1">
          <a:blip r:embed="rId2"/>
          <a:srcRect l="44686" t="42443"/>
          <a:stretch/>
        </p:blipFill>
        <p:spPr>
          <a:xfrm>
            <a:off x="2536465" y="2976706"/>
            <a:ext cx="3717127" cy="1916165"/>
          </a:xfrm>
          <a:prstGeom prst="rect">
            <a:avLst/>
          </a:prstGeom>
        </p:spPr>
      </p:pic>
      <p:pic>
        <p:nvPicPr>
          <p:cNvPr id="9" name="Picture 8"/>
          <p:cNvPicPr>
            <a:picLocks noChangeAspect="1"/>
          </p:cNvPicPr>
          <p:nvPr/>
        </p:nvPicPr>
        <p:blipFill>
          <a:blip r:embed="rId3"/>
          <a:stretch>
            <a:fillRect/>
          </a:stretch>
        </p:blipFill>
        <p:spPr>
          <a:xfrm>
            <a:off x="1168400" y="5092807"/>
            <a:ext cx="6807200" cy="1117600"/>
          </a:xfrm>
          <a:prstGeom prst="rect">
            <a:avLst/>
          </a:prstGeom>
        </p:spPr>
      </p:pic>
    </p:spTree>
    <p:extLst>
      <p:ext uri="{BB962C8B-B14F-4D97-AF65-F5344CB8AC3E}">
        <p14:creationId xmlns:p14="http://schemas.microsoft.com/office/powerpoint/2010/main" val="37570428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Other methods</a:t>
            </a:r>
            <a:endParaRPr lang="en-US" dirty="0"/>
          </a:p>
        </p:txBody>
      </p:sp>
      <p:sp>
        <p:nvSpPr>
          <p:cNvPr id="3" name="Content Placeholder 2"/>
          <p:cNvSpPr>
            <a:spLocks noGrp="1"/>
          </p:cNvSpPr>
          <p:nvPr>
            <p:ph idx="1"/>
          </p:nvPr>
        </p:nvSpPr>
        <p:spPr/>
        <p:txBody>
          <a:bodyPr/>
          <a:lstStyle/>
          <a:p>
            <a:r>
              <a:rPr lang="en-US" dirty="0" smtClean="0"/>
              <a:t>Compare age ratios</a:t>
            </a:r>
          </a:p>
          <a:p>
            <a:pPr lvl="1"/>
            <a:r>
              <a:rPr lang="en-US" dirty="0" smtClean="0"/>
              <a:t>Ages in one 5 year group should be fairly similar (or smoothly related to) the ones before and after</a:t>
            </a:r>
          </a:p>
          <a:p>
            <a:pPr lvl="1"/>
            <a:endParaRPr lang="en-US" dirty="0" smtClean="0"/>
          </a:p>
          <a:p>
            <a:pPr lvl="1"/>
            <a:endParaRPr lang="en-US" dirty="0" smtClean="0"/>
          </a:p>
          <a:p>
            <a:r>
              <a:rPr lang="en-US" dirty="0" smtClean="0"/>
              <a:t>Compare sex ratios</a:t>
            </a:r>
          </a:p>
          <a:p>
            <a:pPr lvl="1"/>
            <a:r>
              <a:rPr lang="en-US" dirty="0" smtClean="0"/>
              <a:t>Only works for some countries</a:t>
            </a:r>
          </a:p>
          <a:p>
            <a:r>
              <a:rPr lang="en-US" dirty="0" smtClean="0"/>
              <a:t>UN: Age-sex accuracy index</a:t>
            </a:r>
          </a:p>
          <a:p>
            <a:r>
              <a:rPr lang="en-US" dirty="0" err="1" smtClean="0"/>
              <a:t>Intercensal</a:t>
            </a:r>
            <a:r>
              <a:rPr lang="en-US" dirty="0" smtClean="0"/>
              <a:t> cohort comparisons</a:t>
            </a:r>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9/27/15</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24</a:t>
            </a:fld>
            <a:endParaRPr lang="en-US" dirty="0"/>
          </a:p>
        </p:txBody>
      </p:sp>
      <p:pic>
        <p:nvPicPr>
          <p:cNvPr id="8" name="Picture 7"/>
          <p:cNvPicPr>
            <a:picLocks noChangeAspect="1"/>
          </p:cNvPicPr>
          <p:nvPr/>
        </p:nvPicPr>
        <p:blipFill>
          <a:blip r:embed="rId2"/>
          <a:stretch>
            <a:fillRect/>
          </a:stretch>
        </p:blipFill>
        <p:spPr>
          <a:xfrm>
            <a:off x="1578544" y="3172896"/>
            <a:ext cx="4902200" cy="1041400"/>
          </a:xfrm>
          <a:prstGeom prst="rect">
            <a:avLst/>
          </a:prstGeom>
        </p:spPr>
      </p:pic>
    </p:spTree>
    <p:extLst>
      <p:ext uri="{BB962C8B-B14F-4D97-AF65-F5344CB8AC3E}">
        <p14:creationId xmlns:p14="http://schemas.microsoft.com/office/powerpoint/2010/main" val="27182905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Sample Surveys</a:t>
            </a:r>
            <a:endParaRPr lang="en-US" dirty="0"/>
          </a:p>
        </p:txBody>
      </p:sp>
      <p:sp>
        <p:nvSpPr>
          <p:cNvPr id="3" name="Content Placeholder 2"/>
          <p:cNvSpPr>
            <a:spLocks noGrp="1"/>
          </p:cNvSpPr>
          <p:nvPr>
            <p:ph idx="1"/>
          </p:nvPr>
        </p:nvSpPr>
        <p:spPr>
          <a:xfrm>
            <a:off x="653732" y="1254463"/>
            <a:ext cx="8325548" cy="4011502"/>
          </a:xfrm>
        </p:spPr>
        <p:txBody>
          <a:bodyPr/>
          <a:lstStyle/>
          <a:p>
            <a:r>
              <a:rPr lang="en-US" dirty="0" smtClean="0">
                <a:latin typeface="+mn-lt"/>
              </a:rPr>
              <a:t>Used to validate vital statistics or Censuses, or provide information in inter-censual periods</a:t>
            </a:r>
          </a:p>
          <a:p>
            <a:r>
              <a:rPr lang="en-US" dirty="0" smtClean="0">
                <a:latin typeface="+mn-lt"/>
              </a:rPr>
              <a:t>Most focused on fertility and health</a:t>
            </a:r>
          </a:p>
          <a:p>
            <a:pPr lvl="1"/>
            <a:r>
              <a:rPr lang="en-US" dirty="0" smtClean="0">
                <a:latin typeface="+mn-lt"/>
              </a:rPr>
              <a:t>Demographic and Health Surveys (International) </a:t>
            </a:r>
          </a:p>
          <a:p>
            <a:pPr lvl="1"/>
            <a:r>
              <a:rPr lang="en-US" dirty="0" smtClean="0">
                <a:latin typeface="+mn-lt"/>
              </a:rPr>
              <a:t>Also general household surveys, labor force surveys, etc. </a:t>
            </a:r>
          </a:p>
          <a:p>
            <a:r>
              <a:rPr lang="en-US" dirty="0" smtClean="0">
                <a:latin typeface="+mn-lt"/>
              </a:rPr>
              <a:t>Pros</a:t>
            </a:r>
          </a:p>
          <a:p>
            <a:pPr lvl="1"/>
            <a:r>
              <a:rPr lang="en-US" dirty="0" smtClean="0">
                <a:latin typeface="+mn-lt"/>
              </a:rPr>
              <a:t>Can be more in depth, ask different types of questions</a:t>
            </a:r>
          </a:p>
          <a:p>
            <a:pPr lvl="1"/>
            <a:r>
              <a:rPr lang="en-US" dirty="0" smtClean="0">
                <a:latin typeface="+mn-lt"/>
              </a:rPr>
              <a:t>Can occur more frequently but still not continuous (compared to vital statistics) </a:t>
            </a:r>
          </a:p>
          <a:p>
            <a:r>
              <a:rPr lang="en-US" dirty="0" smtClean="0">
                <a:latin typeface="+mn-lt"/>
              </a:rPr>
              <a:t>Suffers from errors as well </a:t>
            </a:r>
          </a:p>
          <a:p>
            <a:pPr lvl="1"/>
            <a:r>
              <a:rPr lang="en-US" dirty="0" smtClean="0">
                <a:latin typeface="+mn-lt"/>
              </a:rPr>
              <a:t>Sampling errors and biases: DHS and questionnaire length</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25</a:t>
            </a:fld>
            <a:endParaRPr lang="en-US" dirty="0"/>
          </a:p>
        </p:txBody>
      </p:sp>
    </p:spTree>
    <p:extLst>
      <p:ext uri="{BB962C8B-B14F-4D97-AF65-F5344CB8AC3E}">
        <p14:creationId xmlns:p14="http://schemas.microsoft.com/office/powerpoint/2010/main" val="30072122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Font typeface="+mj-lt"/>
              <a:buAutoNum type="arabicPeriod"/>
            </a:pPr>
            <a:r>
              <a:rPr lang="en-US" sz="2400" dirty="0">
                <a:latin typeface="+mn-lt"/>
              </a:rPr>
              <a:t>Sources of demographic data</a:t>
            </a:r>
            <a:endParaRPr lang="en-US" sz="2800" dirty="0">
              <a:latin typeface="+mn-lt"/>
            </a:endParaRPr>
          </a:p>
          <a:p>
            <a:pPr marL="687387" lvl="1" indent="-457200">
              <a:buFont typeface="+mj-lt"/>
              <a:buAutoNum type="arabicPeriod"/>
            </a:pPr>
            <a:r>
              <a:rPr lang="en-US" sz="2400" b="1" dirty="0" smtClean="0">
                <a:latin typeface="+mn-lt"/>
              </a:rPr>
              <a:t>Population: Age and Sex</a:t>
            </a:r>
            <a:endParaRPr lang="en-US" sz="2800" b="1"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26</a:t>
            </a:fld>
            <a:endParaRPr lang="en-US" dirty="0"/>
          </a:p>
        </p:txBody>
      </p:sp>
    </p:spTree>
    <p:extLst>
      <p:ext uri="{BB962C8B-B14F-4D97-AF65-F5344CB8AC3E}">
        <p14:creationId xmlns:p14="http://schemas.microsoft.com/office/powerpoint/2010/main" val="41095862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Population Pyramid: USA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27</a:t>
            </a:fld>
            <a:endParaRPr lang="en-US" dirty="0"/>
          </a:p>
        </p:txBody>
      </p:sp>
      <p:pic>
        <p:nvPicPr>
          <p:cNvPr id="11" name="Picture 10"/>
          <p:cNvPicPr>
            <a:picLocks noChangeAspect="1"/>
          </p:cNvPicPr>
          <p:nvPr/>
        </p:nvPicPr>
        <p:blipFill>
          <a:blip r:embed="rId2"/>
          <a:stretch>
            <a:fillRect/>
          </a:stretch>
        </p:blipFill>
        <p:spPr>
          <a:xfrm>
            <a:off x="1056081" y="925097"/>
            <a:ext cx="7443533" cy="5186068"/>
          </a:xfrm>
          <a:prstGeom prst="rect">
            <a:avLst/>
          </a:prstGeom>
        </p:spPr>
      </p:pic>
    </p:spTree>
    <p:extLst>
      <p:ext uri="{BB962C8B-B14F-4D97-AF65-F5344CB8AC3E}">
        <p14:creationId xmlns:p14="http://schemas.microsoft.com/office/powerpoint/2010/main" val="1107143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History in Pop Pyramids: US</a:t>
            </a:r>
            <a:endParaRPr lang="en-US" dirty="0"/>
          </a:p>
        </p:txBody>
      </p:sp>
      <p:pic>
        <p:nvPicPr>
          <p:cNvPr id="8" name="Content Placeholder 7"/>
          <p:cNvPicPr>
            <a:picLocks noGrp="1" noChangeAspect="1"/>
          </p:cNvPicPr>
          <p:nvPr>
            <p:ph idx="1"/>
          </p:nvPr>
        </p:nvPicPr>
        <p:blipFill>
          <a:blip r:embed="rId2"/>
          <a:srcRect t="4464" b="4464"/>
          <a:stretch>
            <a:fillRect/>
          </a:stretch>
        </p:blipFill>
        <p:spPr>
          <a:xfrm>
            <a:off x="55496" y="1225182"/>
            <a:ext cx="9018671" cy="4345470"/>
          </a:xfrm>
        </p:spPr>
      </p:pic>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28</a:t>
            </a:fld>
            <a:endParaRPr lang="en-US" dirty="0"/>
          </a:p>
        </p:txBody>
      </p:sp>
    </p:spTree>
    <p:extLst>
      <p:ext uri="{BB962C8B-B14F-4D97-AF65-F5344CB8AC3E}">
        <p14:creationId xmlns:p14="http://schemas.microsoft.com/office/powerpoint/2010/main" val="9247283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29</a:t>
            </a:fld>
            <a:endParaRPr lang="en-US" dirty="0"/>
          </a:p>
        </p:txBody>
      </p:sp>
      <p:pic>
        <p:nvPicPr>
          <p:cNvPr id="3" name="Picture 2"/>
          <p:cNvPicPr>
            <a:picLocks noChangeAspect="1"/>
          </p:cNvPicPr>
          <p:nvPr/>
        </p:nvPicPr>
        <p:blipFill>
          <a:blip r:embed="rId3"/>
          <a:stretch>
            <a:fillRect/>
          </a:stretch>
        </p:blipFill>
        <p:spPr>
          <a:xfrm>
            <a:off x="1865178" y="365704"/>
            <a:ext cx="5094422" cy="6243032"/>
          </a:xfrm>
          <a:prstGeom prst="rect">
            <a:avLst/>
          </a:prstGeom>
        </p:spPr>
      </p:pic>
    </p:spTree>
    <p:extLst>
      <p:ext uri="{BB962C8B-B14F-4D97-AF65-F5344CB8AC3E}">
        <p14:creationId xmlns:p14="http://schemas.microsoft.com/office/powerpoint/2010/main" val="2991285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Welcome: Class info</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a:t>
            </a:fld>
            <a:endParaRPr lang="en-US" dirty="0"/>
          </a:p>
        </p:txBody>
      </p:sp>
      <p:sp>
        <p:nvSpPr>
          <p:cNvPr id="9" name="Content Placeholder 2"/>
          <p:cNvSpPr>
            <a:spLocks noGrp="1"/>
          </p:cNvSpPr>
          <p:nvPr>
            <p:ph idx="1"/>
          </p:nvPr>
        </p:nvSpPr>
        <p:spPr>
          <a:xfrm>
            <a:off x="344236" y="1391942"/>
            <a:ext cx="8105084" cy="3264507"/>
          </a:xfrm>
        </p:spPr>
        <p:txBody>
          <a:bodyPr>
            <a:normAutofit/>
          </a:bodyPr>
          <a:lstStyle/>
          <a:p>
            <a:pPr>
              <a:lnSpc>
                <a:spcPct val="110000"/>
              </a:lnSpc>
            </a:pPr>
            <a:r>
              <a:rPr lang="en-US" dirty="0" smtClean="0">
                <a:latin typeface="+mn-lt"/>
              </a:rPr>
              <a:t>10 week course</a:t>
            </a:r>
          </a:p>
          <a:p>
            <a:pPr>
              <a:lnSpc>
                <a:spcPct val="110000"/>
              </a:lnSpc>
            </a:pPr>
            <a:r>
              <a:rPr lang="en-US" dirty="0" smtClean="0">
                <a:latin typeface="+mn-lt"/>
              </a:rPr>
              <a:t>Mondays 10:30am-12</a:t>
            </a:r>
          </a:p>
          <a:p>
            <a:pPr>
              <a:lnSpc>
                <a:spcPct val="110000"/>
              </a:lnSpc>
            </a:pPr>
            <a:r>
              <a:rPr lang="en-US" dirty="0" smtClean="0">
                <a:latin typeface="+mn-lt"/>
              </a:rPr>
              <a:t>No pre-requisites, assumed basic math skills, use of excel, knowledge of fundamentals of public health</a:t>
            </a:r>
          </a:p>
          <a:p>
            <a:pPr>
              <a:lnSpc>
                <a:spcPct val="110000"/>
              </a:lnSpc>
            </a:pPr>
            <a:r>
              <a:rPr lang="en-US" dirty="0" smtClean="0">
                <a:latin typeface="+mn-lt"/>
              </a:rPr>
              <a:t>Letter grade or pass/fail</a:t>
            </a:r>
            <a:endParaRPr lang="en-US" dirty="0">
              <a:latin typeface="+mn-lt"/>
            </a:endParaRPr>
          </a:p>
        </p:txBody>
      </p:sp>
      <p:sp>
        <p:nvSpPr>
          <p:cNvPr id="10" name="Rectangle 9"/>
          <p:cNvSpPr/>
          <p:nvPr/>
        </p:nvSpPr>
        <p:spPr>
          <a:xfrm>
            <a:off x="5124761" y="1391943"/>
            <a:ext cx="2963542" cy="800219"/>
          </a:xfrm>
          <a:prstGeom prst="rect">
            <a:avLst/>
          </a:prstGeom>
        </p:spPr>
        <p:txBody>
          <a:bodyPr wrap="square">
            <a:spAutoFit/>
          </a:bodyPr>
          <a:lstStyle/>
          <a:p>
            <a:endParaRPr lang="en-US" sz="2800" dirty="0"/>
          </a:p>
          <a:p>
            <a:endParaRPr lang="en-US" dirty="0"/>
          </a:p>
        </p:txBody>
      </p:sp>
    </p:spTree>
    <p:extLst>
      <p:ext uri="{BB962C8B-B14F-4D97-AF65-F5344CB8AC3E}">
        <p14:creationId xmlns:p14="http://schemas.microsoft.com/office/powerpoint/2010/main" val="30323363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Guess the </a:t>
            </a:r>
            <a:br>
              <a:rPr lang="en-US" dirty="0" smtClean="0"/>
            </a:br>
            <a:r>
              <a:rPr lang="en-US" dirty="0" smtClean="0"/>
              <a:t>state</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30</a:t>
            </a:fld>
            <a:endParaRPr lang="en-US" dirty="0"/>
          </a:p>
        </p:txBody>
      </p:sp>
      <p:pic>
        <p:nvPicPr>
          <p:cNvPr id="8" name="Picture 7"/>
          <p:cNvPicPr>
            <a:picLocks noChangeAspect="1"/>
          </p:cNvPicPr>
          <p:nvPr/>
        </p:nvPicPr>
        <p:blipFill rotWithShape="1">
          <a:blip r:embed="rId3"/>
          <a:srcRect b="13023"/>
          <a:stretch/>
        </p:blipFill>
        <p:spPr>
          <a:xfrm>
            <a:off x="3263597" y="283212"/>
            <a:ext cx="5647666" cy="5750081"/>
          </a:xfrm>
          <a:prstGeom prst="rect">
            <a:avLst/>
          </a:prstGeom>
        </p:spPr>
      </p:pic>
      <p:sp>
        <p:nvSpPr>
          <p:cNvPr id="9" name="Rectangle 8"/>
          <p:cNvSpPr/>
          <p:nvPr/>
        </p:nvSpPr>
        <p:spPr bwMode="auto">
          <a:xfrm>
            <a:off x="4649355" y="1775708"/>
            <a:ext cx="2612475" cy="2550563"/>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0" name="Rectangle 9"/>
          <p:cNvSpPr/>
          <p:nvPr/>
        </p:nvSpPr>
        <p:spPr bwMode="auto">
          <a:xfrm>
            <a:off x="5739145" y="1634936"/>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1" name="Rectangle 10"/>
          <p:cNvSpPr/>
          <p:nvPr/>
        </p:nvSpPr>
        <p:spPr bwMode="auto">
          <a:xfrm>
            <a:off x="7588738" y="1677984"/>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2" name="Rectangle 11"/>
          <p:cNvSpPr/>
          <p:nvPr/>
        </p:nvSpPr>
        <p:spPr bwMode="auto">
          <a:xfrm>
            <a:off x="5891545" y="1830384"/>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3" name="Rectangle 12"/>
          <p:cNvSpPr/>
          <p:nvPr/>
        </p:nvSpPr>
        <p:spPr bwMode="auto">
          <a:xfrm>
            <a:off x="7859791" y="3747730"/>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4" name="Rectangle 13"/>
          <p:cNvSpPr/>
          <p:nvPr/>
        </p:nvSpPr>
        <p:spPr bwMode="auto">
          <a:xfrm>
            <a:off x="7877955" y="5766847"/>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5" name="Rectangle 14"/>
          <p:cNvSpPr/>
          <p:nvPr/>
        </p:nvSpPr>
        <p:spPr bwMode="auto">
          <a:xfrm>
            <a:off x="5910916" y="5718012"/>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Rectangle 15"/>
          <p:cNvSpPr/>
          <p:nvPr/>
        </p:nvSpPr>
        <p:spPr bwMode="auto">
          <a:xfrm>
            <a:off x="4225634" y="5719685"/>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7" name="Rectangle 16"/>
          <p:cNvSpPr/>
          <p:nvPr/>
        </p:nvSpPr>
        <p:spPr bwMode="auto">
          <a:xfrm>
            <a:off x="3678478" y="3747730"/>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8" name="Donut 17"/>
          <p:cNvSpPr/>
          <p:nvPr/>
        </p:nvSpPr>
        <p:spPr bwMode="auto">
          <a:xfrm>
            <a:off x="7041100" y="3943178"/>
            <a:ext cx="2102900" cy="2394538"/>
          </a:xfrm>
          <a:prstGeom prst="donut">
            <a:avLst>
              <a:gd name="adj" fmla="val 4011"/>
            </a:avLst>
          </a:prstGeom>
          <a:solidFill>
            <a:srgbClr val="FF0000"/>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9" name="TextBox 18"/>
          <p:cNvSpPr txBox="1"/>
          <p:nvPr/>
        </p:nvSpPr>
        <p:spPr bwMode="auto">
          <a:xfrm flipH="1">
            <a:off x="7047112" y="5766847"/>
            <a:ext cx="1389068" cy="307777"/>
          </a:xfrm>
          <a:prstGeom prst="rect">
            <a:avLst/>
          </a:prstGeom>
          <a:noFill/>
          <a:ln w="19050" algn="ctr">
            <a:noFill/>
            <a:miter lim="800000"/>
            <a:headEnd/>
            <a:tailEnd/>
          </a:ln>
        </p:spPr>
        <p:txBody>
          <a:bodyPr wrap="square" lIns="0" tIns="0" rIns="0" bIns="0" rtlCol="0">
            <a:spAutoFit/>
          </a:bodyPr>
          <a:lstStyle/>
          <a:p>
            <a:r>
              <a:rPr lang="en-US" sz="2000" dirty="0" smtClean="0"/>
              <a:t>Florida</a:t>
            </a:r>
          </a:p>
        </p:txBody>
      </p:sp>
      <p:sp>
        <p:nvSpPr>
          <p:cNvPr id="21" name="Donut 20"/>
          <p:cNvSpPr/>
          <p:nvPr/>
        </p:nvSpPr>
        <p:spPr bwMode="auto">
          <a:xfrm>
            <a:off x="2855102" y="3943178"/>
            <a:ext cx="2501163" cy="2394538"/>
          </a:xfrm>
          <a:prstGeom prst="donut">
            <a:avLst>
              <a:gd name="adj" fmla="val 4011"/>
            </a:avLst>
          </a:prstGeom>
          <a:solidFill>
            <a:srgbClr val="FF0000"/>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3" name="TextBox 22"/>
          <p:cNvSpPr txBox="1"/>
          <p:nvPr/>
        </p:nvSpPr>
        <p:spPr bwMode="auto">
          <a:xfrm>
            <a:off x="3470257" y="5784383"/>
            <a:ext cx="654601" cy="307777"/>
          </a:xfrm>
          <a:prstGeom prst="rect">
            <a:avLst/>
          </a:prstGeom>
          <a:noFill/>
          <a:ln w="19050" algn="ctr">
            <a:noFill/>
            <a:miter lim="800000"/>
            <a:headEnd/>
            <a:tailEnd/>
          </a:ln>
        </p:spPr>
        <p:txBody>
          <a:bodyPr wrap="none" lIns="0" tIns="0" rIns="0" bIns="0" rtlCol="0">
            <a:spAutoFit/>
          </a:bodyPr>
          <a:lstStyle/>
          <a:p>
            <a:r>
              <a:rPr lang="en-US" sz="2000" dirty="0" smtClean="0"/>
              <a:t>Alaska</a:t>
            </a:r>
          </a:p>
        </p:txBody>
      </p:sp>
    </p:spTree>
    <p:extLst>
      <p:ext uri="{BB962C8B-B14F-4D97-AF65-F5344CB8AC3E}">
        <p14:creationId xmlns:p14="http://schemas.microsoft.com/office/powerpoint/2010/main" val="411304036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19" grpId="1"/>
      <p:bldP spid="21" grpId="0" animBg="1"/>
      <p:bldP spid="21" grpId="1" animBg="1"/>
      <p:bldP spid="23" grpId="0"/>
      <p:bldP spid="2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Difference by ethnic group: US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31</a:t>
            </a:fld>
            <a:endParaRPr lang="en-US" dirty="0"/>
          </a:p>
        </p:txBody>
      </p:sp>
      <p:pic>
        <p:nvPicPr>
          <p:cNvPr id="8" name="Picture 7"/>
          <p:cNvPicPr>
            <a:picLocks noChangeAspect="1"/>
          </p:cNvPicPr>
          <p:nvPr/>
        </p:nvPicPr>
        <p:blipFill>
          <a:blip r:embed="rId2"/>
          <a:stretch>
            <a:fillRect/>
          </a:stretch>
        </p:blipFill>
        <p:spPr>
          <a:xfrm>
            <a:off x="477718" y="1438672"/>
            <a:ext cx="7981034" cy="4662604"/>
          </a:xfrm>
          <a:prstGeom prst="rect">
            <a:avLst/>
          </a:prstGeom>
        </p:spPr>
      </p:pic>
    </p:spTree>
    <p:extLst>
      <p:ext uri="{BB962C8B-B14F-4D97-AF65-F5344CB8AC3E}">
        <p14:creationId xmlns:p14="http://schemas.microsoft.com/office/powerpoint/2010/main" val="17936831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Change over time: Japan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32</a:t>
            </a:fld>
            <a:endParaRPr lang="en-US" dirty="0"/>
          </a:p>
        </p:txBody>
      </p:sp>
      <p:pic>
        <p:nvPicPr>
          <p:cNvPr id="8" name="Picture 7"/>
          <p:cNvPicPr>
            <a:picLocks noChangeAspect="1"/>
          </p:cNvPicPr>
          <p:nvPr/>
        </p:nvPicPr>
        <p:blipFill>
          <a:blip r:embed="rId2"/>
          <a:stretch>
            <a:fillRect/>
          </a:stretch>
        </p:blipFill>
        <p:spPr>
          <a:xfrm>
            <a:off x="240791" y="1274400"/>
            <a:ext cx="8662418" cy="5162743"/>
          </a:xfrm>
          <a:prstGeom prst="rect">
            <a:avLst/>
          </a:prstGeom>
        </p:spPr>
      </p:pic>
    </p:spTree>
    <p:extLst>
      <p:ext uri="{BB962C8B-B14F-4D97-AF65-F5344CB8AC3E}">
        <p14:creationId xmlns:p14="http://schemas.microsoft.com/office/powerpoint/2010/main" val="23587887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Botswana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33</a:t>
            </a:fld>
            <a:endParaRPr lang="en-US" dirty="0"/>
          </a:p>
        </p:txBody>
      </p:sp>
      <p:pic>
        <p:nvPicPr>
          <p:cNvPr id="16" name="Picture 15"/>
          <p:cNvPicPr>
            <a:picLocks noChangeAspect="1"/>
          </p:cNvPicPr>
          <p:nvPr/>
        </p:nvPicPr>
        <p:blipFill>
          <a:blip r:embed="rId2"/>
          <a:stretch>
            <a:fillRect/>
          </a:stretch>
        </p:blipFill>
        <p:spPr>
          <a:xfrm>
            <a:off x="206299" y="0"/>
            <a:ext cx="8537334" cy="6254743"/>
          </a:xfrm>
          <a:prstGeom prst="rect">
            <a:avLst/>
          </a:prstGeom>
        </p:spPr>
      </p:pic>
    </p:spTree>
    <p:extLst>
      <p:ext uri="{BB962C8B-B14F-4D97-AF65-F5344CB8AC3E}">
        <p14:creationId xmlns:p14="http://schemas.microsoft.com/office/powerpoint/2010/main" val="999864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Choose some countries!	</a:t>
            </a:r>
            <a:endParaRPr lang="en-US" dirty="0"/>
          </a:p>
        </p:txBody>
      </p:sp>
      <p:sp>
        <p:nvSpPr>
          <p:cNvPr id="3" name="Content Placeholder 2"/>
          <p:cNvSpPr>
            <a:spLocks noGrp="1"/>
          </p:cNvSpPr>
          <p:nvPr>
            <p:ph idx="1"/>
          </p:nvPr>
        </p:nvSpPr>
        <p:spPr>
          <a:xfrm>
            <a:off x="661375" y="1399991"/>
            <a:ext cx="8325548" cy="4011502"/>
          </a:xfrm>
        </p:spPr>
        <p:txBody>
          <a:bodyPr/>
          <a:lstStyle/>
          <a:p>
            <a:r>
              <a:rPr lang="en-US" dirty="0" smtClean="0">
                <a:latin typeface="+mn-lt"/>
              </a:rPr>
              <a:t>For many lab assignments throughout the term, we will use data from 2 of the same countries to look at different demographic trends</a:t>
            </a:r>
          </a:p>
          <a:p>
            <a:r>
              <a:rPr lang="en-US" dirty="0" smtClean="0">
                <a:latin typeface="+mn-lt"/>
              </a:rPr>
              <a:t>Please choose two countries, on different continents, to use for the remainder of the course</a:t>
            </a: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34</a:t>
            </a:fld>
            <a:endParaRPr lang="en-US" dirty="0"/>
          </a:p>
        </p:txBody>
      </p:sp>
    </p:spTree>
    <p:extLst>
      <p:ext uri="{BB962C8B-B14F-4D97-AF65-F5344CB8AC3E}">
        <p14:creationId xmlns:p14="http://schemas.microsoft.com/office/powerpoint/2010/main" val="42667262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Question 1 of Assignment</a:t>
            </a:r>
            <a:endParaRPr lang="en-US" dirty="0"/>
          </a:p>
        </p:txBody>
      </p:sp>
      <p:sp>
        <p:nvSpPr>
          <p:cNvPr id="3" name="Content Placeholder 2"/>
          <p:cNvSpPr>
            <a:spLocks noGrp="1"/>
          </p:cNvSpPr>
          <p:nvPr>
            <p:ph idx="1"/>
          </p:nvPr>
        </p:nvSpPr>
        <p:spPr>
          <a:xfrm>
            <a:off x="661375" y="1505829"/>
            <a:ext cx="8325548" cy="4011502"/>
          </a:xfrm>
        </p:spPr>
        <p:txBody>
          <a:bodyPr/>
          <a:lstStyle/>
          <a:p>
            <a:r>
              <a:rPr lang="en-US" dirty="0" smtClean="0"/>
              <a:t>Do </a:t>
            </a:r>
            <a:r>
              <a:rPr lang="en-US" dirty="0" smtClean="0"/>
              <a:t>question 1 using 1 tab of </a:t>
            </a:r>
            <a:r>
              <a:rPr lang="en-US" dirty="0" err="1" smtClean="0"/>
              <a:t>google</a:t>
            </a:r>
            <a:r>
              <a:rPr lang="en-US" dirty="0" smtClean="0"/>
              <a:t> excel doc, so we can share our </a:t>
            </a:r>
            <a:r>
              <a:rPr lang="en-US" dirty="0" smtClean="0"/>
              <a:t>results</a:t>
            </a:r>
          </a:p>
          <a:p>
            <a:r>
              <a:rPr lang="en-US" dirty="0" smtClean="0"/>
              <a:t>Data on website, or in your email, with lab assignment</a:t>
            </a:r>
          </a:p>
          <a:p>
            <a:r>
              <a:rPr lang="en-US" dirty="0" smtClean="0"/>
              <a:t>~20 </a:t>
            </a:r>
            <a:r>
              <a:rPr lang="en-US" dirty="0" err="1" smtClean="0"/>
              <a:t>mins</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35</a:t>
            </a:fld>
            <a:endParaRPr lang="en-US" dirty="0"/>
          </a:p>
        </p:txBody>
      </p:sp>
    </p:spTree>
    <p:extLst>
      <p:ext uri="{BB962C8B-B14F-4D97-AF65-F5344CB8AC3E}">
        <p14:creationId xmlns:p14="http://schemas.microsoft.com/office/powerpoint/2010/main" val="14041346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Dependency Ratio</a:t>
            </a:r>
            <a:endParaRPr lang="en-US" dirty="0"/>
          </a:p>
        </p:txBody>
      </p:sp>
      <p:sp>
        <p:nvSpPr>
          <p:cNvPr id="3" name="Content Placeholder 2"/>
          <p:cNvSpPr>
            <a:spLocks noGrp="1"/>
          </p:cNvSpPr>
          <p:nvPr>
            <p:ph idx="1"/>
          </p:nvPr>
        </p:nvSpPr>
        <p:spPr/>
        <p:txBody>
          <a:bodyPr/>
          <a:lstStyle/>
          <a:p>
            <a:r>
              <a:rPr lang="en-US" dirty="0" smtClean="0">
                <a:latin typeface="+mn-lt"/>
              </a:rPr>
              <a:t>Ratio describing the number of people of working age compared to older and/or younger people of non-working age in a population</a:t>
            </a:r>
          </a:p>
          <a:p>
            <a:r>
              <a:rPr lang="en-US" dirty="0" smtClean="0">
                <a:latin typeface="+mn-lt"/>
              </a:rPr>
              <a:t>Way to describe the burden of aging populations and/or growing populations on the working age population </a:t>
            </a:r>
          </a:p>
          <a:p>
            <a:pPr lvl="1"/>
            <a:r>
              <a:rPr lang="en-US" dirty="0" smtClean="0">
                <a:latin typeface="+mn-lt"/>
              </a:rPr>
              <a:t>Burden in care giving, financial support, government resources </a:t>
            </a:r>
          </a:p>
          <a:p>
            <a:endParaRPr lang="en-US" dirty="0">
              <a:latin typeface="+mn-lt"/>
            </a:endParaRPr>
          </a:p>
          <a:p>
            <a:pPr marL="0" indent="0">
              <a:buNone/>
            </a:pPr>
            <a:endParaRPr lang="en-US" dirty="0" smtClean="0">
              <a:latin typeface="+mn-lt"/>
            </a:endParaRPr>
          </a:p>
          <a:p>
            <a:pPr marL="0" indent="0">
              <a:buNone/>
            </a:pPr>
            <a:endParaRPr lang="en-US" dirty="0" smtClean="0">
              <a:latin typeface="+mn-lt"/>
            </a:endParaRPr>
          </a:p>
          <a:p>
            <a:r>
              <a:rPr lang="en-US" dirty="0" smtClean="0">
                <a:latin typeface="+mn-lt"/>
              </a:rPr>
              <a:t>Can also calculate the youth and elderly dependency ratios on their own	</a:t>
            </a:r>
            <a:endParaRPr lang="en-US" dirty="0">
              <a:latin typeface="+mn-lt"/>
            </a:endParaRPr>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36</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25963057"/>
              </p:ext>
            </p:extLst>
          </p:nvPr>
        </p:nvGraphicFramePr>
        <p:xfrm>
          <a:off x="729161" y="4167764"/>
          <a:ext cx="7293116" cy="978629"/>
        </p:xfrm>
        <a:graphic>
          <a:graphicData uri="http://schemas.openxmlformats.org/presentationml/2006/ole">
            <mc:AlternateContent xmlns:mc="http://schemas.openxmlformats.org/markup-compatibility/2006">
              <mc:Choice xmlns:v="urn:schemas-microsoft-com:vml" Requires="v">
                <p:oleObj spid="_x0000_s1048" name="Equation" r:id="rId3" imgW="3975100" imgH="533400" progId="Equation.3">
                  <p:embed/>
                </p:oleObj>
              </mc:Choice>
              <mc:Fallback>
                <p:oleObj name="Equation" r:id="rId3" imgW="3975100" imgH="533400" progId="Equation.3">
                  <p:embed/>
                  <p:pic>
                    <p:nvPicPr>
                      <p:cNvPr id="0" name=""/>
                      <p:cNvPicPr/>
                      <p:nvPr/>
                    </p:nvPicPr>
                    <p:blipFill>
                      <a:blip r:embed="rId4"/>
                      <a:stretch>
                        <a:fillRect/>
                      </a:stretch>
                    </p:blipFill>
                    <p:spPr>
                      <a:xfrm>
                        <a:off x="729161" y="4167764"/>
                        <a:ext cx="7293116" cy="978629"/>
                      </a:xfrm>
                      <a:prstGeom prst="rect">
                        <a:avLst/>
                      </a:prstGeom>
                    </p:spPr>
                  </p:pic>
                </p:oleObj>
              </mc:Fallback>
            </mc:AlternateContent>
          </a:graphicData>
        </a:graphic>
      </p:graphicFrame>
    </p:spTree>
    <p:extLst>
      <p:ext uri="{BB962C8B-B14F-4D97-AF65-F5344CB8AC3E}">
        <p14:creationId xmlns:p14="http://schemas.microsoft.com/office/powerpoint/2010/main" val="15882691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3732" y="438912"/>
            <a:ext cx="8089901" cy="577081"/>
          </a:xfrm>
        </p:spPr>
        <p:txBody>
          <a:bodyPr/>
          <a:lstStyle/>
          <a:p>
            <a:r>
              <a:rPr lang="en-US" dirty="0" smtClean="0"/>
              <a:t>Dependency Ratios by Country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9/26/15</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37</a:t>
            </a:fld>
            <a:endParaRPr lang="en-US" dirty="0"/>
          </a:p>
        </p:txBody>
      </p:sp>
      <p:pic>
        <p:nvPicPr>
          <p:cNvPr id="10" name="Picture 9"/>
          <p:cNvPicPr>
            <a:picLocks noChangeAspect="1"/>
          </p:cNvPicPr>
          <p:nvPr/>
        </p:nvPicPr>
        <p:blipFill>
          <a:blip r:embed="rId2"/>
          <a:stretch>
            <a:fillRect/>
          </a:stretch>
        </p:blipFill>
        <p:spPr>
          <a:xfrm>
            <a:off x="2092310" y="1055063"/>
            <a:ext cx="5169520" cy="5116408"/>
          </a:xfrm>
          <a:prstGeom prst="rect">
            <a:avLst/>
          </a:prstGeom>
        </p:spPr>
      </p:pic>
    </p:spTree>
    <p:extLst>
      <p:ext uri="{BB962C8B-B14F-4D97-AF65-F5344CB8AC3E}">
        <p14:creationId xmlns:p14="http://schemas.microsoft.com/office/powerpoint/2010/main" val="41058709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Not always so simple</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38</a:t>
            </a:fld>
            <a:endParaRPr lang="en-US" dirty="0"/>
          </a:p>
        </p:txBody>
      </p:sp>
      <p:pic>
        <p:nvPicPr>
          <p:cNvPr id="10" name="Picture 9"/>
          <p:cNvPicPr>
            <a:picLocks noChangeAspect="1"/>
          </p:cNvPicPr>
          <p:nvPr/>
        </p:nvPicPr>
        <p:blipFill>
          <a:blip r:embed="rId2"/>
          <a:stretch>
            <a:fillRect/>
          </a:stretch>
        </p:blipFill>
        <p:spPr>
          <a:xfrm>
            <a:off x="1954124" y="1124534"/>
            <a:ext cx="5078591" cy="4529554"/>
          </a:xfrm>
          <a:prstGeom prst="rect">
            <a:avLst/>
          </a:prstGeom>
        </p:spPr>
      </p:pic>
      <p:sp>
        <p:nvSpPr>
          <p:cNvPr id="11" name="TextBox 10"/>
          <p:cNvSpPr txBox="1"/>
          <p:nvPr/>
        </p:nvSpPr>
        <p:spPr bwMode="auto">
          <a:xfrm>
            <a:off x="3655503" y="5923461"/>
            <a:ext cx="4826542" cy="307777"/>
          </a:xfrm>
          <a:prstGeom prst="rect">
            <a:avLst/>
          </a:prstGeom>
          <a:noFill/>
          <a:ln w="19050" algn="ctr">
            <a:noFill/>
            <a:miter lim="800000"/>
            <a:headEnd/>
            <a:tailEnd/>
          </a:ln>
        </p:spPr>
        <p:txBody>
          <a:bodyPr wrap="none" lIns="0" tIns="0" rIns="0" bIns="0" rtlCol="0">
            <a:spAutoFit/>
          </a:bodyPr>
          <a:lstStyle/>
          <a:p>
            <a:r>
              <a:rPr lang="en-US" sz="2000" dirty="0" smtClean="0"/>
              <a:t>Lee and Mason, </a:t>
            </a:r>
            <a:r>
              <a:rPr lang="en-US" sz="2000" i="1" dirty="0" smtClean="0"/>
              <a:t>Science</a:t>
            </a:r>
            <a:r>
              <a:rPr lang="en-US" sz="2000" dirty="0" smtClean="0"/>
              <a:t>, 2014 Vo. 346, Issue 6206</a:t>
            </a:r>
          </a:p>
        </p:txBody>
      </p:sp>
    </p:spTree>
    <p:extLst>
      <p:ext uri="{BB962C8B-B14F-4D97-AF65-F5344CB8AC3E}">
        <p14:creationId xmlns:p14="http://schemas.microsoft.com/office/powerpoint/2010/main" val="38632174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Dividend</a:t>
            </a:r>
            <a:endParaRPr lang="en-US" dirty="0"/>
          </a:p>
        </p:txBody>
      </p:sp>
      <p:sp>
        <p:nvSpPr>
          <p:cNvPr id="3" name="Content Placeholder 2"/>
          <p:cNvSpPr>
            <a:spLocks noGrp="1"/>
          </p:cNvSpPr>
          <p:nvPr>
            <p:ph idx="1"/>
          </p:nvPr>
        </p:nvSpPr>
        <p:spPr>
          <a:xfrm>
            <a:off x="653732" y="1386761"/>
            <a:ext cx="8325548" cy="4011502"/>
          </a:xfrm>
        </p:spPr>
        <p:txBody>
          <a:bodyPr/>
          <a:lstStyle/>
          <a:p>
            <a:r>
              <a:rPr lang="en-US" dirty="0" smtClean="0">
                <a:latin typeface="+mn-lt"/>
              </a:rPr>
              <a:t>A transitional period that countries go through while fertility is falling and mortality is falling</a:t>
            </a:r>
          </a:p>
          <a:p>
            <a:r>
              <a:rPr lang="en-US" dirty="0" smtClean="0">
                <a:latin typeface="+mn-lt"/>
              </a:rPr>
              <a:t>Idea that falling fertility will lead to a small youth population, while there is still a relatively small old age population  </a:t>
            </a:r>
          </a:p>
          <a:p>
            <a:r>
              <a:rPr lang="en-US" dirty="0" smtClean="0">
                <a:latin typeface="+mn-lt"/>
              </a:rPr>
              <a:t>So the working aged population will grow more than the elderly or young population for a few years</a:t>
            </a:r>
          </a:p>
          <a:p>
            <a:r>
              <a:rPr lang="en-US" dirty="0" smtClean="0">
                <a:latin typeface="+mn-lt"/>
              </a:rPr>
              <a:t>Should lead to a time of increasing productivity because labor force population is growing more than the dependent population</a:t>
            </a:r>
          </a:p>
          <a:p>
            <a:r>
              <a:rPr lang="en-US" dirty="0" smtClean="0">
                <a:latin typeface="+mn-lt"/>
              </a:rPr>
              <a:t>A short period in time, lasts maybe 5 decades</a:t>
            </a:r>
          </a:p>
          <a:p>
            <a:pPr lvl="1"/>
            <a:r>
              <a:rPr lang="en-US" dirty="0" smtClean="0">
                <a:latin typeface="+mn-lt"/>
              </a:rPr>
              <a:t>Then population aging begins</a:t>
            </a:r>
          </a:p>
          <a:p>
            <a:r>
              <a:rPr lang="en-US" dirty="0" smtClean="0">
                <a:latin typeface="+mn-lt"/>
              </a:rPr>
              <a:t>Much interest in capitalizing on the demographic dividend in Africa especially where fertility is just beginning to fall</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39</a:t>
            </a:fld>
            <a:endParaRPr lang="en-US" dirty="0"/>
          </a:p>
        </p:txBody>
      </p:sp>
    </p:spTree>
    <p:extLst>
      <p:ext uri="{BB962C8B-B14F-4D97-AF65-F5344CB8AC3E}">
        <p14:creationId xmlns:p14="http://schemas.microsoft.com/office/powerpoint/2010/main" val="324091361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General format</a:t>
            </a:r>
            <a:endParaRPr lang="en-US" dirty="0"/>
          </a:p>
        </p:txBody>
      </p:sp>
      <p:sp>
        <p:nvSpPr>
          <p:cNvPr id="3" name="Content Placeholder 2"/>
          <p:cNvSpPr>
            <a:spLocks noGrp="1"/>
          </p:cNvSpPr>
          <p:nvPr>
            <p:ph idx="1"/>
          </p:nvPr>
        </p:nvSpPr>
        <p:spPr>
          <a:xfrm>
            <a:off x="661375" y="1571978"/>
            <a:ext cx="8325548" cy="4672490"/>
          </a:xfrm>
        </p:spPr>
        <p:txBody>
          <a:bodyPr>
            <a:normAutofit fontScale="92500" lnSpcReduction="10000"/>
          </a:bodyPr>
          <a:lstStyle/>
          <a:p>
            <a:pPr marL="457200" indent="-457200">
              <a:buFont typeface="+mj-lt"/>
              <a:buAutoNum type="arabicPeriod"/>
            </a:pPr>
            <a:r>
              <a:rPr lang="en-US" dirty="0" smtClean="0">
                <a:latin typeface="+mn-lt"/>
              </a:rPr>
              <a:t>Lecture on topic of the week (me or guest lecturer) (~30 </a:t>
            </a:r>
            <a:r>
              <a:rPr lang="en-US" dirty="0" err="1" smtClean="0">
                <a:latin typeface="+mn-lt"/>
              </a:rPr>
              <a:t>mins</a:t>
            </a:r>
            <a:r>
              <a:rPr lang="en-US" dirty="0" smtClean="0">
                <a:latin typeface="+mn-lt"/>
              </a:rPr>
              <a:t>)</a:t>
            </a:r>
          </a:p>
          <a:p>
            <a:pPr marL="746125" lvl="1" indent="-457200">
              <a:buFont typeface="+mj-lt"/>
              <a:buAutoNum type="alphaLcPeriod"/>
            </a:pPr>
            <a:r>
              <a:rPr lang="en-US" dirty="0" smtClean="0">
                <a:latin typeface="+mn-lt"/>
              </a:rPr>
              <a:t>Theory</a:t>
            </a:r>
          </a:p>
          <a:p>
            <a:pPr marL="746125" lvl="1" indent="-457200">
              <a:buFont typeface="+mj-lt"/>
              <a:buAutoNum type="alphaLcPeriod"/>
            </a:pPr>
            <a:r>
              <a:rPr lang="en-US" dirty="0" smtClean="0">
                <a:latin typeface="+mn-lt"/>
              </a:rPr>
              <a:t>Methods</a:t>
            </a:r>
          </a:p>
          <a:p>
            <a:pPr marL="457200" indent="-457200">
              <a:buFont typeface="+mj-lt"/>
              <a:buAutoNum type="arabicPeriod"/>
            </a:pPr>
            <a:r>
              <a:rPr lang="en-US" dirty="0" smtClean="0">
                <a:latin typeface="+mn-lt"/>
              </a:rPr>
              <a:t>Discussion of reading </a:t>
            </a:r>
            <a:r>
              <a:rPr lang="en-US" dirty="0">
                <a:latin typeface="+mn-lt"/>
              </a:rPr>
              <a:t>(~30 </a:t>
            </a:r>
            <a:r>
              <a:rPr lang="en-US" dirty="0" err="1">
                <a:latin typeface="+mn-lt"/>
              </a:rPr>
              <a:t>mins</a:t>
            </a:r>
            <a:r>
              <a:rPr lang="en-US" dirty="0">
                <a:latin typeface="+mn-lt"/>
              </a:rPr>
              <a:t>)</a:t>
            </a:r>
            <a:endParaRPr lang="en-US" dirty="0" smtClean="0">
              <a:latin typeface="+mn-lt"/>
            </a:endParaRPr>
          </a:p>
          <a:p>
            <a:pPr marL="746125" lvl="1" indent="-457200">
              <a:buFont typeface="+mj-lt"/>
              <a:buAutoNum type="alphaLcPeriod"/>
            </a:pPr>
            <a:r>
              <a:rPr lang="en-US" dirty="0" smtClean="0">
                <a:latin typeface="+mn-lt"/>
              </a:rPr>
              <a:t>~</a:t>
            </a:r>
            <a:r>
              <a:rPr lang="en-US" dirty="0" smtClean="0">
                <a:latin typeface="+mn-lt"/>
              </a:rPr>
              <a:t>2-3 </a:t>
            </a:r>
            <a:r>
              <a:rPr lang="en-US" dirty="0" smtClean="0">
                <a:latin typeface="+mn-lt"/>
              </a:rPr>
              <a:t>readings are listed in the syllabus to be read before each class. </a:t>
            </a:r>
          </a:p>
          <a:p>
            <a:pPr marL="746125" lvl="1" indent="-457200">
              <a:buFont typeface="+mj-lt"/>
              <a:buAutoNum type="alphaLcPeriod"/>
            </a:pPr>
            <a:r>
              <a:rPr lang="en-US" dirty="0" smtClean="0">
                <a:latin typeface="+mn-lt"/>
              </a:rPr>
              <a:t>One person will lead a discussion of each of the readings in class, please prepare questions for the discussion. Discussion leaders can work together or prepare separately, your choice</a:t>
            </a:r>
          </a:p>
          <a:p>
            <a:pPr marL="457200" indent="-457200">
              <a:buFont typeface="+mj-lt"/>
              <a:buAutoNum type="arabicPeriod"/>
            </a:pPr>
            <a:r>
              <a:rPr lang="en-US" dirty="0" smtClean="0">
                <a:latin typeface="+mn-lt"/>
              </a:rPr>
              <a:t>Lab </a:t>
            </a:r>
            <a:r>
              <a:rPr lang="en-US" dirty="0">
                <a:latin typeface="+mn-lt"/>
              </a:rPr>
              <a:t>(~30 </a:t>
            </a:r>
            <a:r>
              <a:rPr lang="en-US" dirty="0" err="1">
                <a:latin typeface="+mn-lt"/>
              </a:rPr>
              <a:t>mins</a:t>
            </a:r>
            <a:r>
              <a:rPr lang="en-US" dirty="0" smtClean="0">
                <a:latin typeface="+mn-lt"/>
              </a:rPr>
              <a:t>)	</a:t>
            </a:r>
          </a:p>
          <a:p>
            <a:pPr marL="746125" lvl="1" indent="-457200">
              <a:buFont typeface="+mj-lt"/>
              <a:buAutoNum type="alphaLcPeriod"/>
            </a:pPr>
            <a:r>
              <a:rPr lang="en-US" dirty="0" smtClean="0">
                <a:latin typeface="+mn-lt"/>
              </a:rPr>
              <a:t>In class time to work through labs of calculations and a few short questions, generally should be able to finish in class</a:t>
            </a:r>
          </a:p>
          <a:p>
            <a:pPr marL="746125" lvl="1" indent="-457200">
              <a:buFont typeface="+mj-lt"/>
              <a:buAutoNum type="alphaLcPeriod"/>
            </a:pPr>
            <a:r>
              <a:rPr lang="en-US" dirty="0" smtClean="0">
                <a:latin typeface="+mn-lt"/>
              </a:rPr>
              <a:t>Most will be done in excel, in a shared </a:t>
            </a:r>
            <a:r>
              <a:rPr lang="en-US" dirty="0" err="1" smtClean="0">
                <a:latin typeface="+mn-lt"/>
              </a:rPr>
              <a:t>google</a:t>
            </a:r>
            <a:r>
              <a:rPr lang="en-US" dirty="0" smtClean="0">
                <a:latin typeface="+mn-lt"/>
              </a:rPr>
              <a:t> doc. At the beginning of the next class, everyone will share their results</a:t>
            </a:r>
            <a:endParaRPr lang="en-US" dirty="0" smtClean="0"/>
          </a:p>
          <a:p>
            <a:pPr marL="746125" lvl="1" indent="-457200">
              <a:buFont typeface="+mj-lt"/>
              <a:buAutoNum type="alphaLcPeriod"/>
            </a:pP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a:t>
            </a:fld>
            <a:endParaRPr lang="en-US" dirty="0"/>
          </a:p>
        </p:txBody>
      </p:sp>
    </p:spTree>
    <p:extLst>
      <p:ext uri="{BB962C8B-B14F-4D97-AF65-F5344CB8AC3E}">
        <p14:creationId xmlns:p14="http://schemas.microsoft.com/office/powerpoint/2010/main" val="14687762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Historical Population Growth</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40</a:t>
            </a:fld>
            <a:endParaRPr lang="en-US" dirty="0"/>
          </a:p>
        </p:txBody>
      </p:sp>
      <p:pic>
        <p:nvPicPr>
          <p:cNvPr id="8" name="Picture 7"/>
          <p:cNvPicPr>
            <a:picLocks noChangeAspect="1"/>
          </p:cNvPicPr>
          <p:nvPr/>
        </p:nvPicPr>
        <p:blipFill>
          <a:blip r:embed="rId2"/>
          <a:stretch>
            <a:fillRect/>
          </a:stretch>
        </p:blipFill>
        <p:spPr>
          <a:xfrm>
            <a:off x="2417569" y="2258480"/>
            <a:ext cx="6326064" cy="3843963"/>
          </a:xfrm>
          <a:prstGeom prst="rect">
            <a:avLst/>
          </a:prstGeom>
        </p:spPr>
      </p:pic>
      <p:sp>
        <p:nvSpPr>
          <p:cNvPr id="9" name="Content Placeholder 2"/>
          <p:cNvSpPr>
            <a:spLocks noGrp="1"/>
          </p:cNvSpPr>
          <p:nvPr>
            <p:ph idx="1"/>
          </p:nvPr>
        </p:nvSpPr>
        <p:spPr>
          <a:xfrm>
            <a:off x="418085" y="1346568"/>
            <a:ext cx="8325548" cy="3680758"/>
          </a:xfrm>
        </p:spPr>
        <p:txBody>
          <a:bodyPr/>
          <a:lstStyle/>
          <a:p>
            <a:r>
              <a:rPr lang="en-US" dirty="0" smtClean="0"/>
              <a:t>Until about 1000 B=D</a:t>
            </a:r>
          </a:p>
          <a:p>
            <a:r>
              <a:rPr lang="en-US" dirty="0" smtClean="0"/>
              <a:t>Then food supply, trade, etc. increased and B&gt;D, slowly at first, then rapidly </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409139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Number of years to add each billion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1200" dirty="0" smtClean="0"/>
          </a:p>
          <a:p>
            <a:pPr marL="0" indent="0">
              <a:buNone/>
            </a:pPr>
            <a:endParaRPr lang="en-US" sz="1200" dirty="0"/>
          </a:p>
          <a:p>
            <a:pPr marL="0" indent="0">
              <a:buNone/>
            </a:pPr>
            <a:r>
              <a:rPr lang="en-US" sz="1200" dirty="0" smtClean="0"/>
              <a:t>First </a:t>
            </a:r>
            <a:r>
              <a:rPr lang="en-US" sz="1200" dirty="0"/>
              <a:t>and second billion: Population Reference Bureau; Third through ninth billion: United Nations.</a:t>
            </a:r>
            <a:br>
              <a:rPr lang="en-US" sz="1200" dirty="0"/>
            </a:br>
            <a:r>
              <a:rPr lang="en-US" sz="1200" dirty="0"/>
              <a:t>(2005). </a:t>
            </a:r>
            <a:r>
              <a:rPr lang="en-US" sz="1200" i="1" dirty="0"/>
              <a:t>World population prospects: the 2004 revision (medium scenario)</a:t>
            </a:r>
            <a:r>
              <a:rPr lang="en-US" sz="1200" dirty="0"/>
              <a:t>. </a:t>
            </a:r>
          </a:p>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41</a:t>
            </a:fld>
            <a:endParaRPr lang="en-US" dirty="0"/>
          </a:p>
        </p:txBody>
      </p:sp>
      <p:pic>
        <p:nvPicPr>
          <p:cNvPr id="8" name="Picture 7"/>
          <p:cNvPicPr>
            <a:picLocks noChangeAspect="1"/>
          </p:cNvPicPr>
          <p:nvPr/>
        </p:nvPicPr>
        <p:blipFill>
          <a:blip r:embed="rId2"/>
          <a:stretch>
            <a:fillRect/>
          </a:stretch>
        </p:blipFill>
        <p:spPr>
          <a:xfrm>
            <a:off x="1003300" y="1202262"/>
            <a:ext cx="7137400" cy="4229100"/>
          </a:xfrm>
          <a:prstGeom prst="rect">
            <a:avLst/>
          </a:prstGeom>
        </p:spPr>
      </p:pic>
    </p:spTree>
    <p:extLst>
      <p:ext uri="{BB962C8B-B14F-4D97-AF65-F5344CB8AC3E}">
        <p14:creationId xmlns:p14="http://schemas.microsoft.com/office/powerpoint/2010/main" val="28705565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worldp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0427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Population Growth: balancing equation</a:t>
            </a:r>
            <a:endParaRPr lang="en-US" dirty="0"/>
          </a:p>
        </p:txBody>
      </p:sp>
      <p:sp>
        <p:nvSpPr>
          <p:cNvPr id="3" name="Content Placeholder 2"/>
          <p:cNvSpPr>
            <a:spLocks noGrp="1"/>
          </p:cNvSpPr>
          <p:nvPr>
            <p:ph idx="1"/>
          </p:nvPr>
        </p:nvSpPr>
        <p:spPr/>
        <p:txBody>
          <a:bodyPr/>
          <a:lstStyle/>
          <a:p>
            <a:r>
              <a:rPr lang="en-US" dirty="0" smtClean="0"/>
              <a:t>Demographic Balancing Equation</a:t>
            </a:r>
          </a:p>
          <a:p>
            <a:endParaRPr lang="en-US" dirty="0"/>
          </a:p>
          <a:p>
            <a:pPr marL="0" indent="0">
              <a:buNone/>
            </a:pPr>
            <a:endParaRPr lang="en-US" dirty="0"/>
          </a:p>
          <a:p>
            <a:pPr marL="0" indent="0">
              <a:buNone/>
            </a:pPr>
            <a:r>
              <a:rPr lang="en-US" dirty="0" smtClean="0"/>
              <a:t>P=population</a:t>
            </a:r>
          </a:p>
          <a:p>
            <a:pPr marL="0" indent="0">
              <a:buNone/>
            </a:pPr>
            <a:r>
              <a:rPr lang="en-US" dirty="0"/>
              <a:t>t</a:t>
            </a:r>
            <a:r>
              <a:rPr lang="en-US" dirty="0" smtClean="0"/>
              <a:t>=time</a:t>
            </a:r>
          </a:p>
          <a:p>
            <a:pPr marL="0" indent="0">
              <a:buNone/>
            </a:pPr>
            <a:r>
              <a:rPr lang="en-US" dirty="0" smtClean="0"/>
              <a:t>B=births</a:t>
            </a:r>
          </a:p>
          <a:p>
            <a:pPr marL="0" indent="0">
              <a:buNone/>
            </a:pPr>
            <a:r>
              <a:rPr lang="en-US" dirty="0" smtClean="0"/>
              <a:t>D=deaths</a:t>
            </a:r>
          </a:p>
          <a:p>
            <a:pPr marL="0" indent="0">
              <a:buNone/>
            </a:pPr>
            <a:r>
              <a:rPr lang="en-US" dirty="0" smtClean="0"/>
              <a:t>I=in migration</a:t>
            </a:r>
          </a:p>
          <a:p>
            <a:pPr marL="0" indent="0">
              <a:buNone/>
            </a:pPr>
            <a:r>
              <a:rPr lang="en-US" dirty="0" smtClean="0"/>
              <a:t>O=out migration</a:t>
            </a:r>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43</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687506633"/>
              </p:ext>
            </p:extLst>
          </p:nvPr>
        </p:nvGraphicFramePr>
        <p:xfrm>
          <a:off x="2121949" y="2713038"/>
          <a:ext cx="3830638" cy="611187"/>
        </p:xfrm>
        <a:graphic>
          <a:graphicData uri="http://schemas.openxmlformats.org/presentationml/2006/ole">
            <mc:AlternateContent xmlns:mc="http://schemas.openxmlformats.org/markup-compatibility/2006">
              <mc:Choice xmlns:v="urn:schemas-microsoft-com:vml" Requires="v">
                <p:oleObj spid="_x0000_s2071" name="Equation" r:id="rId3" imgW="1498600" imgH="215900" progId="Equation.3">
                  <p:embed/>
                </p:oleObj>
              </mc:Choice>
              <mc:Fallback>
                <p:oleObj name="Equation" r:id="rId3" imgW="1498600" imgH="215900" progId="Equation.3">
                  <p:embed/>
                  <p:pic>
                    <p:nvPicPr>
                      <p:cNvPr id="0" name=""/>
                      <p:cNvPicPr/>
                      <p:nvPr/>
                    </p:nvPicPr>
                    <p:blipFill>
                      <a:blip r:embed="rId4"/>
                      <a:stretch>
                        <a:fillRect/>
                      </a:stretch>
                    </p:blipFill>
                    <p:spPr>
                      <a:xfrm>
                        <a:off x="2121949" y="2713038"/>
                        <a:ext cx="3830638" cy="611187"/>
                      </a:xfrm>
                      <a:prstGeom prst="rect">
                        <a:avLst/>
                      </a:prstGeom>
                    </p:spPr>
                  </p:pic>
                </p:oleObj>
              </mc:Fallback>
            </mc:AlternateContent>
          </a:graphicData>
        </a:graphic>
      </p:graphicFrame>
    </p:spTree>
    <p:extLst>
      <p:ext uri="{BB962C8B-B14F-4D97-AF65-F5344CB8AC3E}">
        <p14:creationId xmlns:p14="http://schemas.microsoft.com/office/powerpoint/2010/main" val="2228404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Exponential population growth</a:t>
            </a:r>
            <a:endParaRPr lang="en-US" dirty="0"/>
          </a:p>
        </p:txBody>
      </p:sp>
      <p:sp>
        <p:nvSpPr>
          <p:cNvPr id="4" name="Text Placeholder 3"/>
          <p:cNvSpPr>
            <a:spLocks noGrp="1"/>
          </p:cNvSpPr>
          <p:nvPr>
            <p:ph type="body" idx="10"/>
          </p:nvPr>
        </p:nvSpPr>
        <p:spPr>
          <a:xfrm>
            <a:off x="604070" y="3931819"/>
            <a:ext cx="8087171" cy="313932"/>
          </a:xfrm>
        </p:spPr>
        <p:txBody>
          <a:bodyPr/>
          <a:lstStyle/>
          <a:p>
            <a:r>
              <a:rPr lang="en-US" dirty="0"/>
              <a:t>r</a:t>
            </a:r>
            <a:r>
              <a:rPr lang="en-US" dirty="0" smtClean="0"/>
              <a:t>=rate of growth</a:t>
            </a:r>
          </a:p>
          <a:p>
            <a:r>
              <a:rPr lang="en-US" dirty="0" smtClean="0"/>
              <a:t>t=time</a:t>
            </a:r>
          </a:p>
          <a:p>
            <a:r>
              <a:rPr lang="en-US" dirty="0" smtClean="0"/>
              <a:t>P= population at each time period</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44</a:t>
            </a:fld>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136001200"/>
              </p:ext>
            </p:extLst>
          </p:nvPr>
        </p:nvGraphicFramePr>
        <p:xfrm>
          <a:off x="2840081" y="2009977"/>
          <a:ext cx="2776538" cy="735013"/>
        </p:xfrm>
        <a:graphic>
          <a:graphicData uri="http://schemas.openxmlformats.org/presentationml/2006/ole">
            <mc:AlternateContent xmlns:mc="http://schemas.openxmlformats.org/markup-compatibility/2006">
              <mc:Choice xmlns:v="urn:schemas-microsoft-com:vml" Requires="v">
                <p:oleObj spid="_x0000_s3096" name="Equation" r:id="rId3" imgW="863600" imgH="228600" progId="Equation.3">
                  <p:embed/>
                </p:oleObj>
              </mc:Choice>
              <mc:Fallback>
                <p:oleObj name="Equation" r:id="rId3" imgW="863600" imgH="228600" progId="Equation.3">
                  <p:embed/>
                  <p:pic>
                    <p:nvPicPr>
                      <p:cNvPr id="0" name=""/>
                      <p:cNvPicPr/>
                      <p:nvPr/>
                    </p:nvPicPr>
                    <p:blipFill>
                      <a:blip r:embed="rId4"/>
                      <a:stretch>
                        <a:fillRect/>
                      </a:stretch>
                    </p:blipFill>
                    <p:spPr>
                      <a:xfrm>
                        <a:off x="2840081" y="2009977"/>
                        <a:ext cx="2776538" cy="735013"/>
                      </a:xfrm>
                      <a:prstGeom prst="rect">
                        <a:avLst/>
                      </a:prstGeom>
                    </p:spPr>
                  </p:pic>
                </p:oleObj>
              </mc:Fallback>
            </mc:AlternateContent>
          </a:graphicData>
        </a:graphic>
      </p:graphicFrame>
    </p:spTree>
    <p:extLst>
      <p:ext uri="{BB962C8B-B14F-4D97-AF65-F5344CB8AC3E}">
        <p14:creationId xmlns:p14="http://schemas.microsoft.com/office/powerpoint/2010/main" val="35731685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09750"/>
            <a:ext cx="8089901" cy="577081"/>
          </a:xfrm>
        </p:spPr>
        <p:txBody>
          <a:bodyPr/>
          <a:lstStyle/>
          <a:p>
            <a:r>
              <a:rPr lang="en-US" dirty="0" smtClean="0"/>
              <a:t>Signing up for </a:t>
            </a:r>
            <a:r>
              <a:rPr lang="en-US" dirty="0" smtClean="0"/>
              <a:t>leading the readings</a:t>
            </a:r>
            <a:endParaRPr lang="en-US" dirty="0"/>
          </a:p>
        </p:txBody>
      </p:sp>
      <p:sp>
        <p:nvSpPr>
          <p:cNvPr id="3" name="Content Placeholder 2"/>
          <p:cNvSpPr>
            <a:spLocks noGrp="1"/>
          </p:cNvSpPr>
          <p:nvPr>
            <p:ph idx="1"/>
          </p:nvPr>
        </p:nvSpPr>
        <p:spPr>
          <a:xfrm>
            <a:off x="661375" y="1013292"/>
            <a:ext cx="8325548" cy="5301366"/>
          </a:xfrm>
        </p:spPr>
        <p:txBody>
          <a:bodyPr>
            <a:normAutofit fontScale="77500" lnSpcReduction="20000"/>
          </a:bodyPr>
          <a:lstStyle/>
          <a:p>
            <a:pPr marL="0" indent="0">
              <a:buNone/>
            </a:pPr>
            <a:r>
              <a:rPr lang="en-US" sz="2200" dirty="0" smtClean="0"/>
              <a:t>Fertility</a:t>
            </a:r>
          </a:p>
          <a:p>
            <a:pPr marL="687387" lvl="1" indent="-457200">
              <a:lnSpc>
                <a:spcPct val="120000"/>
              </a:lnSpc>
              <a:buAutoNum type="arabicPeriod"/>
            </a:pPr>
            <a:r>
              <a:rPr lang="en-US" sz="2200" dirty="0" smtClean="0"/>
              <a:t>Das </a:t>
            </a:r>
            <a:r>
              <a:rPr lang="en-US" sz="2200" dirty="0"/>
              <a:t>Gupta, Monica and P. </a:t>
            </a:r>
            <a:r>
              <a:rPr lang="en-US" sz="2200" dirty="0"/>
              <a:t>N. Mari Bhat. 1997. “Fertility Decline and Increased Manifestation of Sex Bias in India” </a:t>
            </a:r>
            <a:r>
              <a:rPr lang="en-US" sz="2200" i="1" dirty="0"/>
              <a:t>Population Studies</a:t>
            </a:r>
            <a:r>
              <a:rPr lang="en-US" sz="2200" dirty="0"/>
              <a:t>, Vol. </a:t>
            </a:r>
            <a:r>
              <a:rPr lang="en-US" sz="2200" dirty="0"/>
              <a:t>51, No. </a:t>
            </a:r>
            <a:r>
              <a:rPr lang="en-US" sz="2200" dirty="0" smtClean="0"/>
              <a:t>3</a:t>
            </a:r>
          </a:p>
          <a:p>
            <a:pPr marL="687387" lvl="1" indent="-457200">
              <a:lnSpc>
                <a:spcPct val="120000"/>
              </a:lnSpc>
              <a:buAutoNum type="arabicPeriod"/>
            </a:pPr>
            <a:r>
              <a:rPr lang="en-US" sz="2200" dirty="0" smtClean="0"/>
              <a:t>Morgan</a:t>
            </a:r>
            <a:r>
              <a:rPr lang="en-US" sz="2200" dirty="0"/>
              <a:t>, S. </a:t>
            </a:r>
            <a:r>
              <a:rPr lang="en-US" sz="2200" dirty="0"/>
              <a:t>Philip.  2003.  </a:t>
            </a:r>
            <a:r>
              <a:rPr lang="en-US" sz="2200" dirty="0"/>
              <a:t>“Is Low Fertility a Twenty-First Century Demographic Crisis?”  </a:t>
            </a:r>
            <a:r>
              <a:rPr lang="en-US" sz="2200" i="1" dirty="0"/>
              <a:t>Demography</a:t>
            </a:r>
            <a:r>
              <a:rPr lang="en-US" sz="2200" dirty="0"/>
              <a:t> 40(4):589-</a:t>
            </a:r>
            <a:r>
              <a:rPr lang="en-US" sz="2200" dirty="0" smtClean="0"/>
              <a:t>603.</a:t>
            </a:r>
          </a:p>
          <a:p>
            <a:pPr marL="687387" lvl="1" indent="-457200">
              <a:lnSpc>
                <a:spcPct val="120000"/>
              </a:lnSpc>
              <a:buAutoNum type="arabicPeriod"/>
            </a:pPr>
            <a:r>
              <a:rPr lang="en-US" sz="2200" dirty="0" err="1" smtClean="0"/>
              <a:t>Westoff</a:t>
            </a:r>
            <a:r>
              <a:rPr lang="en-US" sz="2200" dirty="0"/>
              <a:t>, C and T Frejka. 2007. </a:t>
            </a:r>
            <a:r>
              <a:rPr lang="en-US" sz="2200" dirty="0"/>
              <a:t>Religiousness and Fertility among European Muslims” POPULATION AND DEVELOPMENT REVIEW 33(4): 785–809 </a:t>
            </a:r>
            <a:endParaRPr lang="en-US" sz="2200" dirty="0"/>
          </a:p>
          <a:p>
            <a:pPr marL="0" indent="0">
              <a:lnSpc>
                <a:spcPct val="120000"/>
              </a:lnSpc>
              <a:buNone/>
            </a:pPr>
            <a:r>
              <a:rPr lang="en-US" sz="2200" dirty="0" smtClean="0"/>
              <a:t>Mortality</a:t>
            </a:r>
          </a:p>
          <a:p>
            <a:pPr marL="457200" indent="-457200">
              <a:lnSpc>
                <a:spcPct val="120000"/>
              </a:lnSpc>
              <a:buAutoNum type="arabicPeriod"/>
            </a:pPr>
            <a:r>
              <a:rPr lang="en-US" sz="2200" dirty="0" smtClean="0"/>
              <a:t>Preston</a:t>
            </a:r>
            <a:r>
              <a:rPr lang="en-US" sz="2200" dirty="0"/>
              <a:t>, Samuel H., Andrew Stokes, Neil K. </a:t>
            </a:r>
            <a:r>
              <a:rPr lang="en-US" sz="2200" dirty="0"/>
              <a:t>Mehta &amp; Bochen Cao. 2014. </a:t>
            </a:r>
            <a:r>
              <a:rPr lang="en-US" sz="2200" dirty="0"/>
              <a:t>“Projecting the Effect of </a:t>
            </a:r>
            <a:r>
              <a:rPr lang="en-US" sz="2200" dirty="0" smtClean="0"/>
              <a:t>Changes </a:t>
            </a:r>
            <a:r>
              <a:rPr lang="en-US" sz="2200" dirty="0"/>
              <a:t>in Smoking and Obesity on Future Life Expectancy in the United States” </a:t>
            </a:r>
            <a:r>
              <a:rPr lang="en-US" sz="2200" i="1" dirty="0" smtClean="0"/>
              <a:t>Demography</a:t>
            </a:r>
            <a:r>
              <a:rPr lang="en-US" sz="2200" dirty="0" smtClean="0"/>
              <a:t> </a:t>
            </a:r>
            <a:r>
              <a:rPr lang="en-US" sz="2200" dirty="0"/>
              <a:t>51:27-</a:t>
            </a:r>
            <a:r>
              <a:rPr lang="en-US" sz="2200" dirty="0" smtClean="0"/>
              <a:t>49</a:t>
            </a:r>
          </a:p>
          <a:p>
            <a:pPr marL="457200" indent="-457200">
              <a:lnSpc>
                <a:spcPct val="120000"/>
              </a:lnSpc>
              <a:buAutoNum type="arabicPeriod"/>
            </a:pPr>
            <a:r>
              <a:rPr lang="en-US" sz="2200" dirty="0" smtClean="0"/>
              <a:t> Anderson</a:t>
            </a:r>
            <a:r>
              <a:rPr lang="en-US" sz="2200" dirty="0"/>
              <a:t>, Barbara A.  </a:t>
            </a:r>
            <a:r>
              <a:rPr lang="en-US" sz="2200" dirty="0"/>
              <a:t>2002.  “Russia Faces Depopulation?  </a:t>
            </a:r>
            <a:r>
              <a:rPr lang="en-US" sz="2200" dirty="0"/>
              <a:t>Dynamics of Population Decline.”  </a:t>
            </a:r>
            <a:r>
              <a:rPr lang="en-US" sz="2200" i="1" dirty="0" smtClean="0"/>
              <a:t>Population </a:t>
            </a:r>
            <a:r>
              <a:rPr lang="en-US" sz="2200" i="1" dirty="0"/>
              <a:t>and Environment</a:t>
            </a:r>
            <a:r>
              <a:rPr lang="en-US" sz="2200" dirty="0"/>
              <a:t> 23(5):437-464</a:t>
            </a:r>
            <a:r>
              <a:rPr lang="en-US" sz="2200" dirty="0" smtClean="0"/>
              <a:t>.</a:t>
            </a:r>
          </a:p>
          <a:p>
            <a:pPr marL="457200" indent="-457200">
              <a:lnSpc>
                <a:spcPct val="120000"/>
              </a:lnSpc>
              <a:buAutoNum type="arabicPeriod"/>
            </a:pPr>
            <a:r>
              <a:rPr lang="en-US" sz="2200" dirty="0" smtClean="0"/>
              <a:t> </a:t>
            </a:r>
            <a:r>
              <a:rPr lang="en-US" sz="2200" dirty="0"/>
              <a:t>FIREBUAGH et al. </a:t>
            </a:r>
            <a:r>
              <a:rPr lang="en-US" sz="2200" dirty="0"/>
              <a:t>2014. </a:t>
            </a:r>
            <a:r>
              <a:rPr lang="en-US" sz="2200" dirty="0"/>
              <a:t>“Why Lifespans Are More Variable Among Blacks Than Among Whites </a:t>
            </a:r>
            <a:r>
              <a:rPr lang="en-US" sz="2200" dirty="0" smtClean="0"/>
              <a:t>in the </a:t>
            </a:r>
            <a:r>
              <a:rPr lang="en-US" sz="2200" dirty="0"/>
              <a:t>United States.” </a:t>
            </a:r>
            <a:r>
              <a:rPr lang="en-US" sz="2200" i="1" dirty="0" smtClean="0"/>
              <a:t>Demography</a:t>
            </a:r>
            <a:endParaRPr lang="en-US" sz="2200" dirty="0" smtClean="0"/>
          </a:p>
        </p:txBody>
      </p:sp>
      <p:sp>
        <p:nvSpPr>
          <p:cNvPr id="5" name="Date Placeholder 4"/>
          <p:cNvSpPr>
            <a:spLocks noGrp="1"/>
          </p:cNvSpPr>
          <p:nvPr>
            <p:ph type="dt" sz="half" idx="2"/>
          </p:nvPr>
        </p:nvSpPr>
        <p:spPr/>
        <p:txBody>
          <a:bodyPr/>
          <a:lstStyle/>
          <a:p>
            <a:fld id="{BE4F006E-5431-4BDD-8829-6B0B1D987D3A}" type="datetime1">
              <a:rPr lang="en-US" smtClean="0"/>
              <a:t>9/27/15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45</a:t>
            </a:fld>
            <a:endParaRPr lang="en-US" dirty="0"/>
          </a:p>
        </p:txBody>
      </p:sp>
    </p:spTree>
    <p:extLst>
      <p:ext uri="{BB962C8B-B14F-4D97-AF65-F5344CB8AC3E}">
        <p14:creationId xmlns:p14="http://schemas.microsoft.com/office/powerpoint/2010/main" val="24188704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Signing up for reading (</a:t>
            </a:r>
            <a:r>
              <a:rPr lang="en-US" dirty="0" err="1" smtClean="0"/>
              <a:t>cont</a:t>
            </a:r>
            <a:r>
              <a:rPr lang="en-US" dirty="0" smtClean="0"/>
              <a:t>)</a:t>
            </a:r>
            <a:endParaRPr lang="en-US" dirty="0"/>
          </a:p>
        </p:txBody>
      </p:sp>
      <p:sp>
        <p:nvSpPr>
          <p:cNvPr id="3" name="Content Placeholder 2"/>
          <p:cNvSpPr>
            <a:spLocks noGrp="1"/>
          </p:cNvSpPr>
          <p:nvPr>
            <p:ph idx="1"/>
          </p:nvPr>
        </p:nvSpPr>
        <p:spPr>
          <a:xfrm>
            <a:off x="661375" y="1360302"/>
            <a:ext cx="8325548" cy="4011502"/>
          </a:xfrm>
        </p:spPr>
        <p:txBody>
          <a:bodyPr>
            <a:normAutofit fontScale="92500" lnSpcReduction="10000"/>
          </a:bodyPr>
          <a:lstStyle/>
          <a:p>
            <a:pPr marL="0" indent="0">
              <a:lnSpc>
                <a:spcPct val="120000"/>
              </a:lnSpc>
              <a:buNone/>
            </a:pPr>
            <a:r>
              <a:rPr lang="en-US" sz="2000" dirty="0"/>
              <a:t>Family Demography</a:t>
            </a:r>
          </a:p>
          <a:p>
            <a:pPr marL="457200" indent="-457200">
              <a:lnSpc>
                <a:spcPct val="120000"/>
              </a:lnSpc>
              <a:buAutoNum type="arabicPeriod"/>
            </a:pPr>
            <a:r>
              <a:rPr lang="en-US" sz="2000" dirty="0"/>
              <a:t>Smith-Greenaway, Emily and Jenny </a:t>
            </a:r>
            <a:r>
              <a:rPr lang="en-US" sz="2000" dirty="0" err="1"/>
              <a:t>Trinitapoli</a:t>
            </a:r>
            <a:r>
              <a:rPr lang="en-US" sz="2000" dirty="0"/>
              <a:t>. 2014. “</a:t>
            </a:r>
            <a:r>
              <a:rPr lang="en-US" sz="2000" dirty="0" err="1"/>
              <a:t>Polygynous</a:t>
            </a:r>
            <a:r>
              <a:rPr lang="en-US" sz="2000" dirty="0"/>
              <a:t> Contexts, Family Structure, and Infant Mortality in Sub-Saharan Africa” </a:t>
            </a:r>
            <a:r>
              <a:rPr lang="en-US" sz="2000" i="1" dirty="0"/>
              <a:t>Demography</a:t>
            </a:r>
            <a:r>
              <a:rPr lang="en-US" sz="2000" dirty="0"/>
              <a:t>, 51:341-366</a:t>
            </a:r>
          </a:p>
          <a:p>
            <a:pPr marL="457200" indent="-457200">
              <a:lnSpc>
                <a:spcPct val="120000"/>
              </a:lnSpc>
              <a:buAutoNum type="arabicPeriod"/>
            </a:pPr>
            <a:r>
              <a:rPr lang="en-US" sz="2000" dirty="0"/>
              <a:t> Stevenson, Betsey and Justin </a:t>
            </a:r>
            <a:r>
              <a:rPr lang="en-US" sz="2000" dirty="0" err="1"/>
              <a:t>Wolfers</a:t>
            </a:r>
            <a:r>
              <a:rPr lang="en-US" sz="2000" dirty="0"/>
              <a:t>. 2007. “Marriage and Divorce: Changes and their Driving Forces” Journal of Economic Perspectives—Volume 21, Number 2,Pages 27–</a:t>
            </a:r>
            <a:r>
              <a:rPr lang="en-US" sz="2000" dirty="0" smtClean="0"/>
              <a:t>52</a:t>
            </a:r>
            <a:endParaRPr lang="en-US" dirty="0" smtClean="0"/>
          </a:p>
          <a:p>
            <a:r>
              <a:rPr lang="en-US" dirty="0" smtClean="0"/>
              <a:t>Urbanization</a:t>
            </a:r>
          </a:p>
          <a:p>
            <a:pPr marL="0" indent="0">
              <a:buNone/>
            </a:pPr>
            <a:r>
              <a:rPr lang="en-US" dirty="0" smtClean="0"/>
              <a:t>1. Lee</a:t>
            </a:r>
            <a:r>
              <a:rPr lang="en-US" dirty="0"/>
              <a:t>, Min-Ah.  </a:t>
            </a:r>
            <a:r>
              <a:rPr lang="en-US" dirty="0"/>
              <a:t>2009.  </a:t>
            </a:r>
            <a:r>
              <a:rPr lang="en-US" dirty="0"/>
              <a:t>“Neighborhood residential segregation and mental health: A multilevel analysis on Hispanic Americans in Chicago.” </a:t>
            </a:r>
            <a:r>
              <a:rPr lang="en-US" i="1" dirty="0"/>
              <a:t>Social Science and Medicine</a:t>
            </a:r>
            <a:r>
              <a:rPr lang="en-US" dirty="0"/>
              <a:t> 88(11):1975-1984 </a:t>
            </a:r>
          </a:p>
        </p:txBody>
      </p:sp>
      <p:sp>
        <p:nvSpPr>
          <p:cNvPr id="5" name="Date Placeholder 4"/>
          <p:cNvSpPr>
            <a:spLocks noGrp="1"/>
          </p:cNvSpPr>
          <p:nvPr>
            <p:ph type="dt" sz="half" idx="2"/>
          </p:nvPr>
        </p:nvSpPr>
        <p:spPr/>
        <p:txBody>
          <a:bodyPr/>
          <a:lstStyle/>
          <a:p>
            <a:fld id="{BE4F006E-5431-4BDD-8829-6B0B1D987D3A}" type="datetime1">
              <a:rPr lang="en-US" smtClean="0"/>
              <a:t>9/28/15</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46</a:t>
            </a:fld>
            <a:endParaRPr lang="en-US" dirty="0"/>
          </a:p>
        </p:txBody>
      </p:sp>
    </p:spTree>
    <p:extLst>
      <p:ext uri="{BB962C8B-B14F-4D97-AF65-F5344CB8AC3E}">
        <p14:creationId xmlns:p14="http://schemas.microsoft.com/office/powerpoint/2010/main" val="129242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Lab work: start questions 2 and 3</a:t>
            </a:r>
            <a:endParaRPr lang="en-US" dirty="0"/>
          </a:p>
        </p:txBody>
      </p:sp>
      <p:sp>
        <p:nvSpPr>
          <p:cNvPr id="3" name="Content Placeholder 2"/>
          <p:cNvSpPr>
            <a:spLocks noGrp="1"/>
          </p:cNvSpPr>
          <p:nvPr>
            <p:ph idx="1"/>
          </p:nvPr>
        </p:nvSpPr>
        <p:spPr/>
        <p:txBody>
          <a:bodyPr/>
          <a:lstStyle/>
          <a:p>
            <a:r>
              <a:rPr lang="en-US" dirty="0" smtClean="0"/>
              <a:t>At home:</a:t>
            </a:r>
          </a:p>
          <a:p>
            <a:pPr lvl="1"/>
            <a:r>
              <a:rPr lang="en-US" dirty="0" smtClean="0"/>
              <a:t>Finish questions 2 and 3, use </a:t>
            </a:r>
            <a:r>
              <a:rPr lang="en-US" dirty="0" err="1" smtClean="0"/>
              <a:t>google</a:t>
            </a:r>
            <a:r>
              <a:rPr lang="en-US" dirty="0" smtClean="0"/>
              <a:t> doc so we can share at the start of class next week. </a:t>
            </a:r>
          </a:p>
          <a:p>
            <a:pPr lvl="1"/>
            <a:r>
              <a:rPr lang="en-US" dirty="0" smtClean="0"/>
              <a:t>Do the readings</a:t>
            </a:r>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47</a:t>
            </a:fld>
            <a:endParaRPr lang="en-US" dirty="0"/>
          </a:p>
        </p:txBody>
      </p:sp>
    </p:spTree>
    <p:extLst>
      <p:ext uri="{BB962C8B-B14F-4D97-AF65-F5344CB8AC3E}">
        <p14:creationId xmlns:p14="http://schemas.microsoft.com/office/powerpoint/2010/main" val="1496441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p>
          <a:p>
            <a:endParaRPr lang="en-US" dirty="0"/>
          </a:p>
          <a:p>
            <a:r>
              <a:rPr lang="en-US" dirty="0" smtClean="0"/>
              <a:t>Questions?</a:t>
            </a:r>
            <a:endParaRPr lang="en-US" dirty="0"/>
          </a:p>
        </p:txBody>
      </p:sp>
    </p:spTree>
    <p:extLst>
      <p:ext uri="{BB962C8B-B14F-4D97-AF65-F5344CB8AC3E}">
        <p14:creationId xmlns:p14="http://schemas.microsoft.com/office/powerpoint/2010/main" val="304455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Sex ratios</a:t>
            </a:r>
            <a:endParaRPr lang="en-US" dirty="0"/>
          </a:p>
        </p:txBody>
      </p:sp>
      <p:sp>
        <p:nvSpPr>
          <p:cNvPr id="3" name="Content Placeholder 2"/>
          <p:cNvSpPr>
            <a:spLocks noGrp="1"/>
          </p:cNvSpPr>
          <p:nvPr>
            <p:ph idx="1"/>
          </p:nvPr>
        </p:nvSpPr>
        <p:spPr>
          <a:xfrm>
            <a:off x="661375" y="1415589"/>
            <a:ext cx="8325548" cy="4617705"/>
          </a:xfrm>
        </p:spPr>
        <p:txBody>
          <a:bodyPr/>
          <a:lstStyle/>
          <a:p>
            <a:r>
              <a:rPr lang="en-US" dirty="0" smtClean="0"/>
              <a:t>Usually:</a:t>
            </a:r>
          </a:p>
          <a:p>
            <a:pPr lvl="1"/>
            <a:r>
              <a:rPr lang="en-US" dirty="0" smtClean="0"/>
              <a:t>X/X</a:t>
            </a:r>
          </a:p>
          <a:p>
            <a:pPr lvl="1"/>
            <a:r>
              <a:rPr lang="en-US" dirty="0" smtClean="0"/>
              <a:t>(India)</a:t>
            </a:r>
          </a:p>
          <a:p>
            <a:pPr lvl="1"/>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49</a:t>
            </a:fld>
            <a:endParaRPr lang="en-US" dirty="0"/>
          </a:p>
        </p:txBody>
      </p:sp>
      <p:pic>
        <p:nvPicPr>
          <p:cNvPr id="8" name="Picture 7"/>
          <p:cNvPicPr>
            <a:picLocks noChangeAspect="1"/>
          </p:cNvPicPr>
          <p:nvPr/>
        </p:nvPicPr>
        <p:blipFill>
          <a:blip r:embed="rId2"/>
          <a:stretch>
            <a:fillRect/>
          </a:stretch>
        </p:blipFill>
        <p:spPr>
          <a:xfrm>
            <a:off x="4546077" y="1415589"/>
            <a:ext cx="4316994" cy="4183018"/>
          </a:xfrm>
          <a:prstGeom prst="rect">
            <a:avLst/>
          </a:prstGeom>
        </p:spPr>
      </p:pic>
    </p:spTree>
    <p:extLst>
      <p:ext uri="{BB962C8B-B14F-4D97-AF65-F5344CB8AC3E}">
        <p14:creationId xmlns:p14="http://schemas.microsoft.com/office/powerpoint/2010/main" val="25112332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Grading</a:t>
            </a:r>
            <a:endParaRPr lang="en-US" dirty="0"/>
          </a:p>
        </p:txBody>
      </p:sp>
      <p:sp>
        <p:nvSpPr>
          <p:cNvPr id="4" name="Text Placeholder 3"/>
          <p:cNvSpPr>
            <a:spLocks noGrp="1"/>
          </p:cNvSpPr>
          <p:nvPr>
            <p:ph type="body" idx="10"/>
          </p:nvPr>
        </p:nvSpPr>
        <p:spPr>
          <a:xfrm>
            <a:off x="653732" y="1629833"/>
            <a:ext cx="8087171" cy="313932"/>
          </a:xfrm>
        </p:spPr>
        <p:txBody>
          <a:bodyPr/>
          <a:lstStyle/>
          <a:p>
            <a:pPr marL="342900" indent="-342900">
              <a:buFont typeface="Arial"/>
              <a:buChar char="•"/>
            </a:pPr>
            <a:r>
              <a:rPr lang="en-US" dirty="0">
                <a:latin typeface="+mn-lt"/>
              </a:rPr>
              <a:t>L</a:t>
            </a:r>
            <a:r>
              <a:rPr lang="en-US" dirty="0" smtClean="0">
                <a:latin typeface="+mn-lt"/>
              </a:rPr>
              <a:t>eading </a:t>
            </a:r>
            <a:r>
              <a:rPr lang="en-US" dirty="0">
                <a:latin typeface="+mn-lt"/>
              </a:rPr>
              <a:t>the </a:t>
            </a:r>
            <a:r>
              <a:rPr lang="en-US" dirty="0" smtClean="0">
                <a:latin typeface="+mn-lt"/>
              </a:rPr>
              <a:t>reading discussion in </a:t>
            </a:r>
            <a:r>
              <a:rPr lang="en-US" dirty="0">
                <a:latin typeface="+mn-lt"/>
              </a:rPr>
              <a:t>class (10%</a:t>
            </a:r>
            <a:r>
              <a:rPr lang="en-US" dirty="0" smtClean="0">
                <a:latin typeface="+mn-lt"/>
              </a:rPr>
              <a:t>) </a:t>
            </a:r>
          </a:p>
          <a:p>
            <a:pPr marL="342900" indent="-342900">
              <a:buFont typeface="Arial"/>
              <a:buChar char="•"/>
            </a:pPr>
            <a:r>
              <a:rPr lang="en-US" dirty="0">
                <a:latin typeface="+mn-lt"/>
              </a:rPr>
              <a:t>C</a:t>
            </a:r>
            <a:r>
              <a:rPr lang="en-US" dirty="0" smtClean="0">
                <a:latin typeface="+mn-lt"/>
              </a:rPr>
              <a:t>ompletion </a:t>
            </a:r>
            <a:r>
              <a:rPr lang="en-US" dirty="0">
                <a:latin typeface="+mn-lt"/>
              </a:rPr>
              <a:t>of each </a:t>
            </a:r>
            <a:r>
              <a:rPr lang="en-US" dirty="0" smtClean="0">
                <a:latin typeface="+mn-lt"/>
              </a:rPr>
              <a:t>lab </a:t>
            </a:r>
            <a:r>
              <a:rPr lang="en-US" dirty="0">
                <a:latin typeface="+mn-lt"/>
              </a:rPr>
              <a:t>(5% each x 8=40%</a:t>
            </a:r>
            <a:r>
              <a:rPr lang="en-US" dirty="0" smtClean="0">
                <a:latin typeface="+mn-lt"/>
              </a:rPr>
              <a:t>) </a:t>
            </a:r>
          </a:p>
          <a:p>
            <a:pPr marL="342900" indent="-342900">
              <a:buFont typeface="Arial"/>
              <a:buChar char="•"/>
            </a:pPr>
            <a:r>
              <a:rPr lang="en-US" dirty="0">
                <a:latin typeface="+mn-lt"/>
              </a:rPr>
              <a:t>A</a:t>
            </a:r>
            <a:r>
              <a:rPr lang="en-US" dirty="0" smtClean="0">
                <a:latin typeface="+mn-lt"/>
              </a:rPr>
              <a:t> </a:t>
            </a:r>
            <a:r>
              <a:rPr lang="en-US" dirty="0">
                <a:latin typeface="+mn-lt"/>
              </a:rPr>
              <a:t>short final paper (&lt;=5 pages) (30%) </a:t>
            </a:r>
            <a:endParaRPr lang="en-US" dirty="0" smtClean="0">
              <a:latin typeface="+mn-lt"/>
            </a:endParaRPr>
          </a:p>
          <a:p>
            <a:pPr marL="342900" indent="-342900">
              <a:buFont typeface="Arial"/>
              <a:buChar char="•"/>
            </a:pPr>
            <a:r>
              <a:rPr lang="en-US" dirty="0">
                <a:latin typeface="+mn-lt"/>
              </a:rPr>
              <a:t>P</a:t>
            </a:r>
            <a:r>
              <a:rPr lang="en-US" dirty="0" smtClean="0">
                <a:latin typeface="+mn-lt"/>
              </a:rPr>
              <a:t>resentation </a:t>
            </a:r>
            <a:r>
              <a:rPr lang="en-US" dirty="0">
                <a:latin typeface="+mn-lt"/>
              </a:rPr>
              <a:t>of the findings from </a:t>
            </a:r>
            <a:r>
              <a:rPr lang="en-US" dirty="0" smtClean="0">
                <a:latin typeface="+mn-lt"/>
              </a:rPr>
              <a:t>labs </a:t>
            </a:r>
            <a:r>
              <a:rPr lang="en-US" dirty="0">
                <a:latin typeface="+mn-lt"/>
              </a:rPr>
              <a:t>and </a:t>
            </a:r>
            <a:r>
              <a:rPr lang="en-US" dirty="0" smtClean="0">
                <a:latin typeface="+mn-lt"/>
              </a:rPr>
              <a:t>final </a:t>
            </a:r>
            <a:r>
              <a:rPr lang="en-US" dirty="0">
                <a:latin typeface="+mn-lt"/>
              </a:rPr>
              <a:t>project (20%</a:t>
            </a:r>
            <a:r>
              <a:rPr lang="en-US" dirty="0" smtClean="0">
                <a:latin typeface="+mn-lt"/>
              </a:rPr>
              <a:t>)</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55294253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Final Project</a:t>
            </a:r>
            <a:endParaRPr lang="en-US" dirty="0"/>
          </a:p>
        </p:txBody>
      </p:sp>
      <p:sp>
        <p:nvSpPr>
          <p:cNvPr id="4" name="Text Placeholder 3"/>
          <p:cNvSpPr>
            <a:spLocks noGrp="1"/>
          </p:cNvSpPr>
          <p:nvPr>
            <p:ph type="body" idx="10"/>
          </p:nvPr>
        </p:nvSpPr>
        <p:spPr>
          <a:xfrm>
            <a:off x="638226" y="1563683"/>
            <a:ext cx="8087171" cy="4336809"/>
          </a:xfrm>
        </p:spPr>
        <p:txBody>
          <a:bodyPr>
            <a:normAutofit fontScale="92500" lnSpcReduction="10000"/>
          </a:bodyPr>
          <a:lstStyle/>
          <a:p>
            <a:r>
              <a:rPr lang="en-US" dirty="0">
                <a:latin typeface="+mn-lt"/>
              </a:rPr>
              <a:t>A</a:t>
            </a:r>
            <a:r>
              <a:rPr lang="en-US" dirty="0" smtClean="0">
                <a:latin typeface="+mn-lt"/>
              </a:rPr>
              <a:t>pply </a:t>
            </a:r>
            <a:r>
              <a:rPr lang="en-US" dirty="0">
                <a:latin typeface="+mn-lt"/>
              </a:rPr>
              <a:t>one of the methods learned in class to an existing data set to explore a question of interest </a:t>
            </a:r>
            <a:r>
              <a:rPr lang="en-US" dirty="0" smtClean="0">
                <a:latin typeface="+mn-lt"/>
              </a:rPr>
              <a:t>to you</a:t>
            </a:r>
          </a:p>
          <a:p>
            <a:r>
              <a:rPr lang="en-US" dirty="0" smtClean="0">
                <a:latin typeface="+mn-lt"/>
              </a:rPr>
              <a:t>Potential types of projects:</a:t>
            </a:r>
          </a:p>
          <a:p>
            <a:pPr marL="457200" lvl="0" indent="-457200">
              <a:buFont typeface="+mj-lt"/>
              <a:buAutoNum type="arabicPeriod"/>
            </a:pPr>
            <a:r>
              <a:rPr lang="en-US" dirty="0">
                <a:latin typeface="+mn-lt"/>
              </a:rPr>
              <a:t>Use life tables to look at people’s probability of migrating from </a:t>
            </a:r>
            <a:r>
              <a:rPr lang="en-US" dirty="0" smtClean="0">
                <a:latin typeface="+mn-lt"/>
              </a:rPr>
              <a:t>Mexico </a:t>
            </a:r>
            <a:r>
              <a:rPr lang="en-US" dirty="0">
                <a:latin typeface="+mn-lt"/>
              </a:rPr>
              <a:t>to the US by age group, and expected number of years someone of each age group will spend living in Mexico or the US</a:t>
            </a:r>
          </a:p>
          <a:p>
            <a:pPr marL="457200" lvl="0" indent="-457200">
              <a:buFont typeface="+mj-lt"/>
              <a:buAutoNum type="arabicPeriod"/>
            </a:pPr>
            <a:r>
              <a:rPr lang="en-US" dirty="0">
                <a:latin typeface="+mn-lt"/>
              </a:rPr>
              <a:t>Explore changes over time in total fertility rate and cohort childlessness by age group in a country of choice using Human Fertility Database </a:t>
            </a:r>
            <a:r>
              <a:rPr lang="en-US" dirty="0" smtClean="0">
                <a:latin typeface="+mn-lt"/>
              </a:rPr>
              <a:t>Data</a:t>
            </a:r>
            <a:endParaRPr lang="en-US" dirty="0">
              <a:latin typeface="+mn-lt"/>
            </a:endParaRPr>
          </a:p>
          <a:p>
            <a:pPr marL="457200" lvl="0" indent="-457200">
              <a:buFont typeface="+mj-lt"/>
              <a:buAutoNum type="arabicPeriod"/>
            </a:pPr>
            <a:r>
              <a:rPr lang="en-US" dirty="0">
                <a:latin typeface="+mn-lt"/>
              </a:rPr>
              <a:t>Project changes in population size of sub-groups in a population (for example, ethnic groups or women with asthma in the US) under different assumptions about future changes in fertility, mortality and migration</a:t>
            </a:r>
          </a:p>
          <a:p>
            <a:pPr marL="457200" lvl="0" indent="-457200">
              <a:buFont typeface="+mj-lt"/>
              <a:buAutoNum type="arabicPeriod"/>
            </a:pPr>
            <a:r>
              <a:rPr lang="en-US" dirty="0">
                <a:latin typeface="+mn-lt"/>
              </a:rPr>
              <a:t>Use Demographic and Health Survey Data to explore if there is an urban penalty or advantage for child health outcomes in a country of </a:t>
            </a:r>
            <a:r>
              <a:rPr lang="en-US" dirty="0" smtClean="0">
                <a:latin typeface="+mn-lt"/>
              </a:rPr>
              <a:t>choice</a:t>
            </a:r>
            <a:endParaRPr lang="en-US" dirty="0">
              <a:latin typeface="+mn-lt"/>
            </a:endParaRPr>
          </a:p>
          <a:p>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243537018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Final projects</a:t>
            </a:r>
            <a:endParaRPr lang="en-US" dirty="0"/>
          </a:p>
        </p:txBody>
      </p:sp>
      <p:sp>
        <p:nvSpPr>
          <p:cNvPr id="3" name="Content Placeholder 2"/>
          <p:cNvSpPr>
            <a:spLocks noGrp="1"/>
          </p:cNvSpPr>
          <p:nvPr>
            <p:ph idx="1"/>
          </p:nvPr>
        </p:nvSpPr>
        <p:spPr>
          <a:xfrm>
            <a:off x="661375" y="1452910"/>
            <a:ext cx="8325548" cy="4011502"/>
          </a:xfrm>
        </p:spPr>
        <p:txBody>
          <a:bodyPr/>
          <a:lstStyle/>
          <a:p>
            <a:r>
              <a:rPr lang="en-US" dirty="0" smtClean="0">
                <a:latin typeface="+mn-lt"/>
              </a:rPr>
              <a:t>Due: Last day of class: Nov 30</a:t>
            </a:r>
          </a:p>
          <a:p>
            <a:r>
              <a:rPr lang="en-US" dirty="0" smtClean="0">
                <a:latin typeface="+mn-lt"/>
              </a:rPr>
              <a:t>5 pages, mostly focus on methods, data analysis and findings (short background/intro)</a:t>
            </a:r>
          </a:p>
          <a:p>
            <a:r>
              <a:rPr lang="en-US" dirty="0" smtClean="0">
                <a:latin typeface="+mn-lt"/>
              </a:rPr>
              <a:t>Nov 30: 10 min presentations of final project </a:t>
            </a:r>
          </a:p>
          <a:p>
            <a:r>
              <a:rPr lang="en-US" dirty="0" smtClean="0">
                <a:latin typeface="+mn-lt"/>
              </a:rPr>
              <a:t>Nov 2: present to class brief idea of project, what data source you will use (send me a few sentence description)</a:t>
            </a:r>
          </a:p>
          <a:p>
            <a:pPr lvl="1"/>
            <a:r>
              <a:rPr lang="en-US" dirty="0" smtClean="0">
                <a:latin typeface="+mn-lt"/>
              </a:rPr>
              <a:t>Have gotten access to that data source</a:t>
            </a:r>
          </a:p>
        </p:txBody>
      </p:sp>
      <p:sp>
        <p:nvSpPr>
          <p:cNvPr id="5" name="Date Placeholder 4"/>
          <p:cNvSpPr>
            <a:spLocks noGrp="1"/>
          </p:cNvSpPr>
          <p:nvPr>
            <p:ph type="dt" sz="half" idx="2"/>
          </p:nvPr>
        </p:nvSpPr>
        <p:spPr/>
        <p:txBody>
          <a:bodyPr/>
          <a:lstStyle/>
          <a:p>
            <a:fld id="{BE4F006E-5431-4BDD-8829-6B0B1D987D3A}" type="datetime1">
              <a:rPr lang="en-US" smtClean="0"/>
              <a:t>9/27/15</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42366329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Topics covered in the course</a:t>
            </a:r>
            <a:endParaRPr lang="en-US" dirty="0"/>
          </a:p>
        </p:txBody>
      </p:sp>
      <p:sp>
        <p:nvSpPr>
          <p:cNvPr id="3" name="Content Placeholder 2"/>
          <p:cNvSpPr>
            <a:spLocks noGrp="1"/>
          </p:cNvSpPr>
          <p:nvPr>
            <p:ph idx="1"/>
          </p:nvPr>
        </p:nvSpPr>
        <p:spPr>
          <a:xfrm>
            <a:off x="729161" y="1505830"/>
            <a:ext cx="8325548" cy="4011502"/>
          </a:xfrm>
        </p:spPr>
        <p:txBody>
          <a:bodyPr/>
          <a:lstStyle/>
          <a:p>
            <a:r>
              <a:rPr lang="en-US" dirty="0" smtClean="0">
                <a:latin typeface="+mn-lt"/>
              </a:rPr>
              <a:t>Intro to demography (today), population pyramids and </a:t>
            </a:r>
            <a:r>
              <a:rPr lang="en-US" dirty="0" smtClean="0">
                <a:latin typeface="+mn-lt"/>
              </a:rPr>
              <a:t>projections (today)</a:t>
            </a:r>
            <a:endParaRPr lang="en-US" dirty="0" smtClean="0">
              <a:latin typeface="+mn-lt"/>
            </a:endParaRPr>
          </a:p>
          <a:p>
            <a:r>
              <a:rPr lang="en-US" dirty="0" smtClean="0">
                <a:latin typeface="+mn-lt"/>
              </a:rPr>
              <a:t>Fertility (10/5)</a:t>
            </a:r>
            <a:endParaRPr lang="en-US" dirty="0" smtClean="0">
              <a:latin typeface="+mn-lt"/>
            </a:endParaRPr>
          </a:p>
          <a:p>
            <a:r>
              <a:rPr lang="en-US" dirty="0" smtClean="0">
                <a:latin typeface="+mn-lt"/>
              </a:rPr>
              <a:t>Mortality (10/12)</a:t>
            </a:r>
            <a:endParaRPr lang="en-US" dirty="0" smtClean="0">
              <a:latin typeface="+mn-lt"/>
            </a:endParaRPr>
          </a:p>
          <a:p>
            <a:r>
              <a:rPr lang="en-US" dirty="0">
                <a:latin typeface="+mn-lt"/>
              </a:rPr>
              <a:t>Family </a:t>
            </a:r>
            <a:r>
              <a:rPr lang="en-US" dirty="0" smtClean="0">
                <a:latin typeface="+mn-lt"/>
              </a:rPr>
              <a:t>Demography (10/19)</a:t>
            </a:r>
            <a:endParaRPr lang="en-US" dirty="0">
              <a:latin typeface="+mn-lt"/>
            </a:endParaRPr>
          </a:p>
          <a:p>
            <a:r>
              <a:rPr lang="en-US" dirty="0" smtClean="0">
                <a:latin typeface="+mn-lt"/>
              </a:rPr>
              <a:t>Migration (10/26 +11/2)</a:t>
            </a:r>
            <a:endParaRPr lang="en-US" dirty="0" smtClean="0">
              <a:latin typeface="+mn-lt"/>
            </a:endParaRPr>
          </a:p>
          <a:p>
            <a:r>
              <a:rPr lang="en-US" dirty="0" smtClean="0">
                <a:latin typeface="+mn-lt"/>
              </a:rPr>
              <a:t>Urban </a:t>
            </a:r>
            <a:r>
              <a:rPr lang="en-US" dirty="0" smtClean="0">
                <a:latin typeface="+mn-lt"/>
              </a:rPr>
              <a:t>demography (10/26 </a:t>
            </a:r>
            <a:r>
              <a:rPr lang="en-US" dirty="0">
                <a:solidFill>
                  <a:srgbClr val="052049"/>
                </a:solidFill>
                <a:latin typeface="Garamond"/>
              </a:rPr>
              <a:t>+11/2</a:t>
            </a:r>
            <a:r>
              <a:rPr lang="en-US" dirty="0" smtClean="0">
                <a:latin typeface="+mn-lt"/>
              </a:rPr>
              <a:t>)</a:t>
            </a:r>
          </a:p>
          <a:p>
            <a:r>
              <a:rPr lang="en-US" dirty="0" smtClean="0">
                <a:latin typeface="+mn-lt"/>
              </a:rPr>
              <a:t>Aging (11/9)</a:t>
            </a:r>
            <a:endParaRPr lang="en-US" dirty="0">
              <a:latin typeface="+mn-lt"/>
            </a:endParaRPr>
          </a:p>
          <a:p>
            <a:r>
              <a:rPr lang="en-US" dirty="0" smtClean="0">
                <a:latin typeface="+mn-lt"/>
              </a:rPr>
              <a:t>Policy and Demography/</a:t>
            </a:r>
            <a:r>
              <a:rPr lang="en-US" dirty="0" err="1" smtClean="0">
                <a:latin typeface="+mn-lt"/>
              </a:rPr>
              <a:t>Biodemography</a:t>
            </a:r>
            <a:r>
              <a:rPr lang="en-US" dirty="0" smtClean="0">
                <a:latin typeface="+mn-lt"/>
              </a:rPr>
              <a:t>/Economic Demography (11/16)</a:t>
            </a:r>
          </a:p>
          <a:p>
            <a:r>
              <a:rPr lang="en-US" dirty="0" smtClean="0">
                <a:latin typeface="+mn-lt"/>
              </a:rPr>
              <a:t>No class (11/23)</a:t>
            </a:r>
            <a:endParaRPr lang="en-US" dirty="0" smtClean="0">
              <a:latin typeface="+mn-lt"/>
            </a:endParaRPr>
          </a:p>
          <a:p>
            <a:r>
              <a:rPr lang="en-US" dirty="0">
                <a:latin typeface="+mn-lt"/>
              </a:rPr>
              <a:t>F</a:t>
            </a:r>
            <a:r>
              <a:rPr lang="en-US" dirty="0" smtClean="0">
                <a:latin typeface="+mn-lt"/>
              </a:rPr>
              <a:t>inal class is </a:t>
            </a:r>
            <a:r>
              <a:rPr lang="en-US" dirty="0" smtClean="0">
                <a:latin typeface="+mn-lt"/>
              </a:rPr>
              <a:t>presentations and </a:t>
            </a:r>
            <a:r>
              <a:rPr lang="en-US" dirty="0">
                <a:solidFill>
                  <a:srgbClr val="052049"/>
                </a:solidFill>
                <a:latin typeface="Garamond"/>
              </a:rPr>
              <a:t>In-depth case study on demography and HIV</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9/27/15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8</a:t>
            </a:fld>
            <a:endParaRPr lang="en-US" dirty="0"/>
          </a:p>
        </p:txBody>
      </p:sp>
    </p:spTree>
    <p:extLst>
      <p:ext uri="{BB962C8B-B14F-4D97-AF65-F5344CB8AC3E}">
        <p14:creationId xmlns:p14="http://schemas.microsoft.com/office/powerpoint/2010/main" val="32110813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latin typeface="+mn-lt"/>
              </a:rPr>
              <a:t>A little about you (some demographics if you like)</a:t>
            </a:r>
          </a:p>
          <a:p>
            <a:r>
              <a:rPr lang="en-US" dirty="0" smtClean="0">
                <a:latin typeface="+mn-lt"/>
              </a:rPr>
              <a:t>Area of focus</a:t>
            </a:r>
          </a:p>
          <a:p>
            <a:r>
              <a:rPr lang="en-US" dirty="0" smtClean="0">
                <a:latin typeface="+mn-lt"/>
              </a:rPr>
              <a:t>Area of interest within demography</a:t>
            </a:r>
            <a:endParaRPr lang="en-US" dirty="0">
              <a:latin typeface="+mn-lt"/>
            </a:endParaRPr>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6226033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58482</TotalTime>
  <Words>2492</Words>
  <Application>Microsoft Macintosh PowerPoint</Application>
  <PresentationFormat>On-screen Show (4:3)</PresentationFormat>
  <Paragraphs>406</Paragraphs>
  <Slides>49</Slides>
  <Notes>4</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49</vt:i4>
      </vt:variant>
    </vt:vector>
  </HeadingPairs>
  <TitlesOfParts>
    <vt:vector size="54" baseType="lpstr">
      <vt:lpstr>UCSF PPT Template</vt:lpstr>
      <vt:lpstr>UCSF PPT Template-Blue</vt:lpstr>
      <vt:lpstr>UCSF PPT Template-Blue Bar</vt:lpstr>
      <vt:lpstr>Microsoft Equation</vt:lpstr>
      <vt:lpstr>Equation</vt:lpstr>
      <vt:lpstr>Demography and Demographic Methods for Public Health</vt:lpstr>
      <vt:lpstr>Outline of Today’s Lecture</vt:lpstr>
      <vt:lpstr>Welcome: Class info</vt:lpstr>
      <vt:lpstr>General format</vt:lpstr>
      <vt:lpstr>Grading</vt:lpstr>
      <vt:lpstr>Final Project</vt:lpstr>
      <vt:lpstr>Final projects</vt:lpstr>
      <vt:lpstr>Topics covered in the course</vt:lpstr>
      <vt:lpstr>Introductions</vt:lpstr>
      <vt:lpstr>Outline of Today’s Lecture</vt:lpstr>
      <vt:lpstr>What is Demography?</vt:lpstr>
      <vt:lpstr>Why is demography important for health?</vt:lpstr>
      <vt:lpstr>Differences between Demography and Epidemiology (Wallace, 2001)</vt:lpstr>
      <vt:lpstr>Commonalities between demography and epidemiology</vt:lpstr>
      <vt:lpstr>How Demography is used in Public Health</vt:lpstr>
      <vt:lpstr>Outline of Today’s Lecture</vt:lpstr>
      <vt:lpstr>Common Sources of Demographic Data</vt:lpstr>
      <vt:lpstr>Vital Registration Systems</vt:lpstr>
      <vt:lpstr>British Vital Registration: </vt:lpstr>
      <vt:lpstr>Censuses</vt:lpstr>
      <vt:lpstr>Censuses: Types of errors</vt:lpstr>
      <vt:lpstr>Ethiopia Census: 2007</vt:lpstr>
      <vt:lpstr>Detection and quantification of age attraction</vt:lpstr>
      <vt:lpstr>Other methods</vt:lpstr>
      <vt:lpstr>Sample Surveys</vt:lpstr>
      <vt:lpstr>Outline of Today’s Lecture</vt:lpstr>
      <vt:lpstr>Population Pyramid: USA</vt:lpstr>
      <vt:lpstr>History in Pop Pyramids: US</vt:lpstr>
      <vt:lpstr>PowerPoint Presentation</vt:lpstr>
      <vt:lpstr>Guess the  state</vt:lpstr>
      <vt:lpstr>Difference by ethnic group: US</vt:lpstr>
      <vt:lpstr>Change over time: Japan</vt:lpstr>
      <vt:lpstr>Botswana</vt:lpstr>
      <vt:lpstr>Choose some countries! </vt:lpstr>
      <vt:lpstr>Question 1 of Assignment</vt:lpstr>
      <vt:lpstr>Dependency Ratio</vt:lpstr>
      <vt:lpstr>Dependency Ratios by Country</vt:lpstr>
      <vt:lpstr>Not always so simple</vt:lpstr>
      <vt:lpstr>Demographic Dividend</vt:lpstr>
      <vt:lpstr>Historical Population Growth</vt:lpstr>
      <vt:lpstr>Number of years to add each billion</vt:lpstr>
      <vt:lpstr>PowerPoint Presentation</vt:lpstr>
      <vt:lpstr>Population Growth: balancing equation</vt:lpstr>
      <vt:lpstr>Exponential population growth</vt:lpstr>
      <vt:lpstr>Signing up for leading the readings</vt:lpstr>
      <vt:lpstr>Signing up for reading (cont)</vt:lpstr>
      <vt:lpstr>Lab work: start questions 2 and 3</vt:lpstr>
      <vt:lpstr>PowerPoint Presentation</vt:lpstr>
      <vt:lpstr>Sex ratios</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test</cp:lastModifiedBy>
  <cp:revision>445</cp:revision>
  <dcterms:created xsi:type="dcterms:W3CDTF">2012-05-07T17:59:34Z</dcterms:created>
  <dcterms:modified xsi:type="dcterms:W3CDTF">2015-09-28T21:30:17Z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