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23" r:id="rId2"/>
    <p:sldId id="262" r:id="rId3"/>
    <p:sldId id="344" r:id="rId4"/>
    <p:sldId id="324" r:id="rId5"/>
    <p:sldId id="333" r:id="rId6"/>
    <p:sldId id="325" r:id="rId7"/>
    <p:sldId id="326" r:id="rId8"/>
    <p:sldId id="268" r:id="rId9"/>
    <p:sldId id="328" r:id="rId10"/>
    <p:sldId id="327" r:id="rId11"/>
    <p:sldId id="329" r:id="rId12"/>
    <p:sldId id="316" r:id="rId13"/>
    <p:sldId id="330" r:id="rId14"/>
    <p:sldId id="289" r:id="rId15"/>
    <p:sldId id="334" r:id="rId16"/>
    <p:sldId id="336" r:id="rId17"/>
    <p:sldId id="337" r:id="rId18"/>
    <p:sldId id="338" r:id="rId19"/>
    <p:sldId id="331" r:id="rId20"/>
    <p:sldId id="304" r:id="rId21"/>
    <p:sldId id="305" r:id="rId22"/>
    <p:sldId id="306" r:id="rId23"/>
    <p:sldId id="291" r:id="rId24"/>
    <p:sldId id="293" r:id="rId25"/>
    <p:sldId id="341" r:id="rId26"/>
    <p:sldId id="308" r:id="rId27"/>
    <p:sldId id="309" r:id="rId28"/>
    <p:sldId id="310" r:id="rId29"/>
    <p:sldId id="332" r:id="rId30"/>
    <p:sldId id="312" r:id="rId31"/>
    <p:sldId id="313" r:id="rId32"/>
    <p:sldId id="297" r:id="rId33"/>
    <p:sldId id="314" r:id="rId34"/>
    <p:sldId id="315" r:id="rId35"/>
    <p:sldId id="317" r:id="rId36"/>
    <p:sldId id="346" r:id="rId37"/>
    <p:sldId id="300" r:id="rId38"/>
    <p:sldId id="318" r:id="rId39"/>
    <p:sldId id="319" r:id="rId40"/>
    <p:sldId id="320" r:id="rId41"/>
    <p:sldId id="271" r:id="rId42"/>
    <p:sldId id="287" r:id="rId43"/>
    <p:sldId id="321" r:id="rId44"/>
    <p:sldId id="301" r:id="rId45"/>
    <p:sldId id="347" r:id="rId46"/>
    <p:sldId id="302" r:id="rId47"/>
    <p:sldId id="345" r:id="rId48"/>
    <p:sldId id="342" r:id="rId4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10B"/>
    <a:srgbClr val="00003C"/>
    <a:srgbClr val="000066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6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5FF32C45-6B57-4F31-B26F-A730818F2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094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2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badi MT Condensed Extra Bold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3" tIns="46038" rIns="93663" bIns="4603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badi MT Condensed Extra Bold" pitchFamily="-84" charset="0"/>
              </a:defRPr>
            </a:lvl1pPr>
          </a:lstStyle>
          <a:p>
            <a:fld id="{AC3D2BA8-886E-48E5-A884-153D3D8227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08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Provide a reasonably complete depiction of the problem.</a:t>
            </a:r>
          </a:p>
          <a:p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Best is one </a:t>
            </a:r>
            <a:r>
              <a:rPr lang="en-US" altLang="en-US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decision node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(on the left, at the beginning of the tree). </a:t>
            </a:r>
          </a:p>
          <a:p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Branches of each </a:t>
            </a:r>
            <a:r>
              <a:rPr lang="en-US" altLang="en-US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chance node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-- 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exhaustive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 and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mutually exclusive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. </a:t>
            </a:r>
          </a:p>
          <a:p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Proceed incrementally. Begin simple.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Lateral </a:t>
            </a:r>
            <a:r>
              <a:rPr lang="en-US" dirty="0" err="1"/>
              <a:t>vs</a:t>
            </a:r>
            <a:r>
              <a:rPr lang="en-US" dirty="0"/>
              <a:t> longitudinal extrapolation 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teaching tool to discourage dogmatism and to demonstrate rigorously the need to involve patients in decisions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1863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BA4093D-FD67-4F1B-BC64-63EC66460A34}" type="slidenum">
              <a:rPr lang="en-US" altLang="en-US" sz="1200">
                <a:latin typeface="Abadi MT Condensed Extra Bold" pitchFamily="-84" charset="0"/>
              </a:rPr>
              <a:pPr/>
              <a:t>6</a:t>
            </a:fld>
            <a:endParaRPr lang="en-US" altLang="en-US" sz="1200">
              <a:latin typeface="Abadi MT Condensed Extra Bold" pitchFamily="-8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 Narrow" pitchFamily="34" charset="0"/>
                <a:ea typeface="MS PGothic" pitchFamily="34" charset="-128"/>
              </a:rPr>
              <a:t>(more restrictive use in the next lecture).</a:t>
            </a:r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 Narrow" pitchFamily="34" charset="0"/>
                <a:ea typeface="MS PGothic" pitchFamily="34" charset="-128"/>
              </a:rPr>
              <a:t>Simple arithmetic calculations</a:t>
            </a:r>
          </a:p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MS PGothic" pitchFamily="34" charset="-128"/>
              </a:rPr>
              <a:t>How do you interpret this number?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223838" indent="-223838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Formulate explicit, answerable question. </a:t>
            </a:r>
          </a:p>
          <a:p>
            <a:pPr marL="223838" indent="-223838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- May require modification as analysis progresses. </a:t>
            </a:r>
          </a:p>
          <a:p>
            <a:pPr marL="223838" indent="-223838">
              <a:buFontTx/>
              <a:buChar char="-"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The simpler the question, without losing important detail, the easier and better the decision analysis.</a:t>
            </a:r>
          </a:p>
          <a:p>
            <a:pPr marL="223838" indent="-223838">
              <a:buFontTx/>
              <a:buChar char="-"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>
              <a:buFontTx/>
              <a:buChar char="-"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In the aneurysm example, our interest is in determining what</a:t>
            </a:r>
            <a:r>
              <a:rPr lang="ja-JP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’</a:t>
            </a:r>
            <a:r>
              <a:rPr lang="en-US" altLang="ja-JP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PGothic" pitchFamily="34" charset="-128"/>
              </a:rPr>
              <a:t>s best for Ms. Brooks so we'll take her perspective. We will begin with the following question:</a:t>
            </a:r>
          </a:p>
          <a:p>
            <a:pPr marL="223838" indent="-223838">
              <a:buFontTx/>
              <a:buChar char="-"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MS PGothic" pitchFamily="34" charset="-128"/>
            </a:endParaRPr>
          </a:p>
          <a:p>
            <a:pPr marL="223838" indent="-223838"/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Arial Narrow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98A14ACE-4DD4-4168-AEDF-A3C27684A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3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AB792-6068-451B-91C6-3DC354B98612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CCB0D0FC-0466-467E-BD41-401646C69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3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2E90DE-5CED-4EC4-802E-CFBA0FEFE97C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E722F619-541B-4EA8-AB26-CD809D9A5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3E62F0-AB6F-4852-BCD4-A0923D01EDAD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831A33D8-1FB7-4995-9624-9981D49B9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89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A847C-8D4F-4C7C-B949-F1C5CA80EE3C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2E24177-A6CF-44E5-B54D-07BF06E109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B107A-4EA5-4808-B6E1-05A106020ED7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4B4ADAC2-F166-47A1-A870-F4AED5274B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6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BFBC4-8CAD-4984-93DE-5217342E2A66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E33C04D-9871-4718-B2CF-2D991C497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18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FA72F-BC24-4E3A-9822-B2B13792DEB7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43B99CA-961A-47C6-8F92-CCCB5B71C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81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4B567-D7F7-4D4B-B688-8C3BD41D07F4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AB2D528-FAE2-4CE4-BBA2-FA93F0C44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8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7FF12B-BD6D-4B29-A287-C71A4E88BD0A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17D3A517-1874-409F-9BA3-F0A30F375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9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29AD9-2082-4A68-A1FA-3F8FF280E3DE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fld id="{B69F69DC-9B15-4213-BA0C-BD66FD8CE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5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itle Placehold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56C8CD-CB46-4752-97E5-4AB0F697A278}" type="datetimeFigureOut">
              <a:rPr lang="en-US" altLang="en-US"/>
              <a:pPr/>
              <a:t>12/26/2018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1927" name="Group 11"/>
          <p:cNvGrpSpPr>
            <a:grpSpLocks/>
          </p:cNvGrpSpPr>
          <p:nvPr userDrawn="1"/>
        </p:nvGrpSpPr>
        <p:grpSpPr bwMode="auto">
          <a:xfrm>
            <a:off x="0" y="5715000"/>
            <a:ext cx="9144000" cy="838200"/>
            <a:chOff x="0" y="5715000"/>
            <a:chExt cx="9144000" cy="838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164263"/>
              <a:ext cx="9144000" cy="46037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04800" y="57150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 smtClean="0">
                <a:solidFill>
                  <a:srgbClr val="C00000"/>
                </a:solidFill>
                <a:latin typeface="Arial Narrow" pitchFamily="34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r>
              <a:rPr lang="en-US"/>
              <a:t>Jan 10, 2013</a:t>
            </a:r>
            <a:endParaRPr lang="en-US" b="0">
              <a:solidFill>
                <a:schemeClr val="tx1">
                  <a:tint val="75000"/>
                </a:schemeClr>
              </a:solidFill>
              <a:latin typeface="Times New Roman" charset="0"/>
            </a:endParaRPr>
          </a:p>
        </p:txBody>
      </p:sp>
      <p:pic>
        <p:nvPicPr>
          <p:cNvPr id="81929" name="Picture 12" descr="UC Se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749925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gkah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ctrTitle"/>
          </p:nvPr>
        </p:nvSpPr>
        <p:spPr>
          <a:xfrm>
            <a:off x="1981200" y="1447800"/>
            <a:ext cx="6477000" cy="1470025"/>
          </a:xfrm>
        </p:spPr>
        <p:txBody>
          <a:bodyPr>
            <a:normAutofit fontScale="90000"/>
          </a:bodyPr>
          <a:lstStyle/>
          <a:p>
            <a:r>
              <a:rPr lang="en-US" altLang="en-US" sz="2700" b="1" dirty="0">
                <a:solidFill>
                  <a:srgbClr val="C00000"/>
                </a:solidFill>
              </a:rPr>
              <a:t>Decision Analysis: What? Why? How?</a:t>
            </a:r>
            <a:br>
              <a:rPr lang="en-US" altLang="en-US" sz="2800" b="1" dirty="0"/>
            </a:br>
            <a:r>
              <a:rPr lang="en-US" altLang="en-US" sz="2200" b="1" dirty="0"/>
              <a:t>Decision and Cost-Effectiveness Analysis (DCEA, Epi 213)</a:t>
            </a:r>
            <a:br>
              <a:rPr lang="en-US" altLang="en-US" sz="2200" b="1" dirty="0"/>
            </a:br>
            <a:r>
              <a:rPr lang="en-US" altLang="en-US" sz="2200" b="1" dirty="0"/>
              <a:t>10 January 2019</a:t>
            </a:r>
          </a:p>
        </p:txBody>
      </p:sp>
      <p:sp>
        <p:nvSpPr>
          <p:cNvPr id="94210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5791200" cy="1752600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</a:rPr>
              <a:t>Elliot Marseille DrPH, MPP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Health Strategies International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  <a:hlinkClick r:id="rId2"/>
              </a:rPr>
              <a:t>emarseille@</a:t>
            </a:r>
            <a:r>
              <a:rPr lang="en-US" altLang="en-US" sz="1800" dirty="0">
                <a:solidFill>
                  <a:schemeClr val="tx1"/>
                </a:solidFill>
              </a:rPr>
              <a:t>comast.net</a:t>
            </a:r>
          </a:p>
          <a:p>
            <a:pPr algn="l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Skype emarseille1</a:t>
            </a:r>
          </a:p>
          <a:p>
            <a:pPr algn="l"/>
            <a:endParaRPr lang="en-US" altLang="en-US" sz="2000" dirty="0">
              <a:solidFill>
                <a:schemeClr val="tx1"/>
              </a:solidFill>
            </a:endParaRPr>
          </a:p>
          <a:p>
            <a:pPr algn="l"/>
            <a:endParaRPr lang="en-US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/>
              <a:t>Case</a:t>
            </a:r>
            <a:endParaRPr lang="en-US" altLang="en-US" sz="3200" b="1"/>
          </a:p>
        </p:txBody>
      </p:sp>
      <p:sp>
        <p:nvSpPr>
          <p:cNvPr id="819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45720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/>
              <a:t>Her MRI showed a left posterior communicating artery aneurysm,</a:t>
            </a:r>
          </a:p>
          <a:p>
            <a:pPr marL="114300" lvl="1" indent="0">
              <a:buFontTx/>
              <a:buNone/>
            </a:pPr>
            <a:endParaRPr lang="en-US" altLang="en-US"/>
          </a:p>
          <a:p>
            <a:pPr marL="114300" lvl="1" indent="0">
              <a:buFontTx/>
              <a:buNone/>
            </a:pPr>
            <a:r>
              <a:rPr lang="en-US" altLang="en-US"/>
              <a:t>and a subsequent </a:t>
            </a:r>
          </a:p>
          <a:p>
            <a:pPr marL="114300" lvl="1" indent="0">
              <a:buFontTx/>
              <a:buNone/>
            </a:pPr>
            <a:r>
              <a:rPr lang="en-US" altLang="en-US"/>
              <a:t>cerebral angiogram confirmed a </a:t>
            </a:r>
          </a:p>
          <a:p>
            <a:pPr marL="114300" lvl="1" indent="0">
              <a:buFontTx/>
              <a:buNone/>
            </a:pPr>
            <a:r>
              <a:rPr lang="en-US" altLang="en-US"/>
              <a:t>6 mm berry aneurysm.</a:t>
            </a:r>
          </a:p>
          <a:p>
            <a:pPr marL="114300" lvl="1" indent="0">
              <a:buFontTx/>
              <a:buNone/>
            </a:pPr>
            <a:endParaRPr lang="en-US" altLang="en-US"/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607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/>
              <a:t>Case</a:t>
            </a:r>
            <a:endParaRPr lang="en-US" altLang="en-US" sz="3200" b="1"/>
          </a:p>
        </p:txBody>
      </p:sp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620000" cy="3352800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/>
              <a:t>Past medical history is remarkable only for 35 pack-years of cigarette smoking.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/>
              <a:t>Physical exam is unremarkable.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/>
              <a:t>Ms. Brooks: </a:t>
            </a:r>
            <a:r>
              <a:rPr lang="ja-JP" altLang="en-US"/>
              <a:t>“</a:t>
            </a:r>
            <a:r>
              <a:rPr lang="en-US" altLang="ja-JP"/>
              <a:t>I don</a:t>
            </a:r>
            <a:r>
              <a:rPr lang="ja-JP" altLang="en-US"/>
              <a:t>’</a:t>
            </a:r>
            <a:r>
              <a:rPr lang="en-US" altLang="ja-JP"/>
              <a:t>t want to die before my time.</a:t>
            </a:r>
            <a:r>
              <a:rPr lang="ja-JP" altLang="en-US"/>
              <a:t>”</a:t>
            </a:r>
            <a:r>
              <a:rPr lang="en-US" altLang="ja-JP"/>
              <a:t>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endParaRPr lang="en-US" altLang="en-US"/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/>
              <a:t>Alternatives: </a:t>
            </a:r>
          </a:p>
          <a:p>
            <a:pPr marL="114300" lvl="1" indent="0">
              <a:spcBef>
                <a:spcPct val="0"/>
              </a:spcBef>
              <a:buFontTx/>
              <a:buNone/>
            </a:pPr>
            <a:r>
              <a:rPr lang="en-US" altLang="en-US" b="1"/>
              <a:t>Do nothing vs. Surgical Clipping of the Aneurysm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4613" cy="838200"/>
          </a:xfrm>
        </p:spPr>
        <p:txBody>
          <a:bodyPr/>
          <a:lstStyle/>
          <a:p>
            <a:r>
              <a:rPr lang="en-US" altLang="en-US" sz="3200"/>
              <a:t>There are many ways of dealing with uncertainty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76400"/>
            <a:ext cx="72390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Dogmatism.  </a:t>
            </a:r>
            <a:r>
              <a:rPr lang="en-US" altLang="en-US" i="1" dirty="0"/>
              <a:t>All aneurysms should be surgically clipped.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Policy.  </a:t>
            </a:r>
            <a:r>
              <a:rPr lang="en-US" altLang="en-US" i="1" dirty="0"/>
              <a:t>At UCSF we clip all aneurysms.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Experience.  </a:t>
            </a:r>
            <a:r>
              <a:rPr lang="en-US" altLang="en-US" i="1" dirty="0"/>
              <a:t>I</a:t>
            </a:r>
            <a:r>
              <a:rPr lang="ja-JP" altLang="en-US" i="1" dirty="0"/>
              <a:t>’</a:t>
            </a:r>
            <a:r>
              <a:rPr lang="en-US" altLang="ja-JP" i="1" dirty="0" err="1"/>
              <a:t>ve</a:t>
            </a:r>
            <a:r>
              <a:rPr lang="en-US" altLang="ja-JP" i="1" dirty="0"/>
              <a:t> referred a number of aneurysm patients for surgery and they have done well.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Whim.  </a:t>
            </a:r>
            <a:r>
              <a:rPr lang="en-US" altLang="en-US" i="1" dirty="0"/>
              <a:t>Let</a:t>
            </a:r>
            <a:r>
              <a:rPr lang="ja-JP" altLang="en-US" i="1" dirty="0"/>
              <a:t>’</a:t>
            </a:r>
            <a:r>
              <a:rPr lang="en-US" altLang="ja-JP" i="1" dirty="0"/>
              <a:t>s clip this one.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Nihilism.   </a:t>
            </a:r>
            <a:r>
              <a:rPr lang="en-US" altLang="en-US" i="1" dirty="0"/>
              <a:t>It really doesn't matter.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Defer to experts.  </a:t>
            </a:r>
            <a:r>
              <a:rPr lang="en-US" altLang="en-US" i="1" dirty="0"/>
              <a:t>Vascular neurosurgeons say clip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DB010B"/>
                </a:solidFill>
              </a:rPr>
              <a:t>Defer to patients.  </a:t>
            </a:r>
            <a:r>
              <a:rPr lang="en-US" altLang="en-US" i="1" dirty="0"/>
              <a:t>Would you rather have surgery or live with your aneurysm untreated?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058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/>
              <a:t>Or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/>
              <a:t>Perform a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6000" i="1"/>
              <a:t>Decision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Clear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Meaningful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Feasible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>
                <a:solidFill>
                  <a:srgbClr val="DB010B"/>
                </a:solidFill>
              </a:rPr>
              <a:t>1. Formulate An Explicit Question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Embedded in the question are: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Perspective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Analytic horizon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1570037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3200">
                <a:latin typeface="Arial Narrow" pitchFamily="34" charset="0"/>
              </a:rPr>
              <a:t>From Ms. Brooks’ perspective, which treatment strategy produces the greatest longevity: surgical clipping or observation?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Define the Perspective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What does the surgery mean to: 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Arial Narrow"/>
                <a:ea typeface="ＭＳ Ｐゴシック" charset="0"/>
                <a:cs typeface="ＭＳ Ｐゴシック" charset="0"/>
              </a:rPr>
              <a:t>Ms. Brooks (the patient)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doctor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hospital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clinic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The radiology center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Her insurance company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b="1" dirty="0">
                <a:latin typeface="Arial Narrow"/>
                <a:ea typeface="ＭＳ Ｐゴシック" charset="0"/>
                <a:cs typeface="ＭＳ Ｐゴシック" charset="0"/>
              </a:rPr>
              <a:t>Society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>
                <a:solidFill>
                  <a:srgbClr val="DB010B"/>
                </a:solidFill>
              </a:rPr>
              <a:t>What’s the Best Analytic Horizon?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30 days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1 year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5 years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10 years</a:t>
            </a:r>
          </a:p>
          <a:p>
            <a:pPr>
              <a:buFontTx/>
              <a:buChar char="-"/>
            </a:pPr>
            <a:r>
              <a:rPr lang="en-US" altLang="en-US" sz="2400">
                <a:latin typeface="Arial Narrow" pitchFamily="34" charset="0"/>
              </a:rPr>
              <a:t>lifetime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029200" cy="1143000"/>
          </a:xfrm>
        </p:spPr>
        <p:txBody>
          <a:bodyPr/>
          <a:lstStyle/>
          <a:p>
            <a:r>
              <a:rPr lang="en-US" altLang="en-US"/>
              <a:t>Analytic Time 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9838" y="2438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2268"/>
            <a:ext cx="7087080" cy="408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altLang="en-US">
                <a:solidFill>
                  <a:srgbClr val="DB010B"/>
                </a:solidFill>
              </a:rPr>
              <a:t>2. Design A Decision Tree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95400" y="1295400"/>
            <a:ext cx="7162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(Structure the problem)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Complete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Simple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>
                <a:latin typeface="Arial Narrow"/>
                <a:ea typeface="ＭＳ Ｐゴシック" charset="0"/>
                <a:cs typeface="ＭＳ Ｐゴシック" charset="0"/>
              </a:rPr>
              <a:t>Decision vs. Chance nodes</a:t>
            </a:r>
          </a:p>
          <a:p>
            <a:pPr>
              <a:defRPr/>
            </a:pPr>
            <a:endParaRPr lang="en-US" sz="2400" dirty="0"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8788" y="3125788"/>
            <a:ext cx="8378825" cy="2062162"/>
          </a:xfrm>
          <a:prstGeom prst="rect">
            <a:avLst/>
          </a:prstGeom>
          <a:solidFill>
            <a:srgbClr val="DB010B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Arial Narrow" pitchFamily="34" charset="0"/>
              </a:rPr>
              <a:t>Branches at a decision node – two or more diagnostic or therapeutic alternatives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Arial Narrow" pitchFamily="34" charset="0"/>
              </a:rPr>
              <a:t>Branches at a chance node – exhaustive and mutually exclusive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4000" dirty="0">
                <a:solidFill>
                  <a:srgbClr val="DB010B"/>
                </a:solidFill>
                <a:latin typeface=""/>
                <a:ea typeface="ＭＳ Ｐゴシック" charset="0"/>
                <a:cs typeface="ＭＳ Ｐゴシック" charset="0"/>
              </a:rPr>
              <a:t>Objectives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3505200"/>
          </a:xfrm>
        </p:spPr>
        <p:txBody>
          <a:bodyPr/>
          <a:lstStyle/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/>
              <a:t>What is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/>
              <a:t>Why do we use decision analysis?</a:t>
            </a:r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endParaRPr lang="en-US" altLang="en-US"/>
          </a:p>
          <a:p>
            <a:pPr lvl="2">
              <a:buClr>
                <a:srgbClr val="DB010B"/>
              </a:buClr>
              <a:buFont typeface="Wingdings" pitchFamily="2" charset="2"/>
              <a:buChar char="§"/>
            </a:pPr>
            <a:r>
              <a:rPr lang="en-US" altLang="en-US"/>
              <a:t>How would we use decision analysis?</a:t>
            </a:r>
            <a:r>
              <a:rPr lang="en-US" altLang="en-US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990600"/>
          </a:xfrm>
        </p:spPr>
        <p:txBody>
          <a:bodyPr/>
          <a:lstStyle/>
          <a:p>
            <a:r>
              <a:rPr lang="en-US" altLang="en-US"/>
              <a:t>Start Simple</a:t>
            </a:r>
          </a:p>
        </p:txBody>
      </p:sp>
      <p:graphicFrame>
        <p:nvGraphicFramePr>
          <p:cNvPr id="26627" name="Object 2"/>
          <p:cNvGraphicFramePr>
            <a:graphicFrameLocks/>
          </p:cNvGraphicFramePr>
          <p:nvPr/>
        </p:nvGraphicFramePr>
        <p:xfrm>
          <a:off x="1524000" y="685800"/>
          <a:ext cx="6759575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VISIO" r:id="rId4" imgW="6761163" imgH="5148263" progId="Visio.Drawing.5">
                  <p:embed/>
                </p:oleObj>
              </mc:Choice>
              <mc:Fallback>
                <p:oleObj name="VISIO" r:id="rId4" imgW="6761163" imgH="514826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85800"/>
                        <a:ext cx="6759575" cy="514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257800" cy="990600"/>
          </a:xfrm>
        </p:spPr>
        <p:txBody>
          <a:bodyPr/>
          <a:lstStyle/>
          <a:p>
            <a:r>
              <a:rPr lang="en-US" altLang="en-US"/>
              <a:t>… to Less Simple…</a:t>
            </a:r>
          </a:p>
        </p:txBody>
      </p:sp>
      <p:graphicFrame>
        <p:nvGraphicFramePr>
          <p:cNvPr id="28675" name="Object 2"/>
          <p:cNvGraphicFramePr>
            <a:graphicFrameLocks/>
          </p:cNvGraphicFramePr>
          <p:nvPr/>
        </p:nvGraphicFramePr>
        <p:xfrm>
          <a:off x="304800" y="838200"/>
          <a:ext cx="850900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VISIO" r:id="rId4" imgW="8510588" imgH="5141913" progId="Visio.Drawing.5">
                  <p:embed/>
                </p:oleObj>
              </mc:Choice>
              <mc:Fallback>
                <p:oleObj name="VISIO" r:id="rId4" imgW="8510588" imgH="51419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850900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990600"/>
          </a:xfrm>
        </p:spPr>
        <p:txBody>
          <a:bodyPr/>
          <a:lstStyle/>
          <a:p>
            <a:r>
              <a:rPr lang="en-US" altLang="en-US"/>
              <a:t>…to Complex</a:t>
            </a:r>
          </a:p>
        </p:txBody>
      </p:sp>
      <p:graphicFrame>
        <p:nvGraphicFramePr>
          <p:cNvPr id="30723" name="Object 2"/>
          <p:cNvGraphicFramePr>
            <a:graphicFrameLocks/>
          </p:cNvGraphicFramePr>
          <p:nvPr/>
        </p:nvGraphicFramePr>
        <p:xfrm>
          <a:off x="381000" y="304800"/>
          <a:ext cx="8547100" cy="543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VISIO" r:id="rId4" imgW="8548688" imgH="5434013" progId="Visio.Drawing.5">
                  <p:embed/>
                </p:oleObj>
              </mc:Choice>
              <mc:Fallback>
                <p:oleObj name="VISIO" r:id="rId4" imgW="8548688" imgH="5434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8547100" cy="543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Object 2"/>
          <p:cNvGraphicFramePr>
            <a:graphicFrameLocks/>
          </p:cNvGraphicFramePr>
          <p:nvPr/>
        </p:nvGraphicFramePr>
        <p:xfrm>
          <a:off x="685800" y="914400"/>
          <a:ext cx="7861300" cy="451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Document" r:id="rId4" imgW="7862888" imgH="4513263" progId="Word.Document.8">
                  <p:embed/>
                </p:oleObj>
              </mc:Choice>
              <mc:Fallback>
                <p:oleObj name="Document" r:id="rId4" imgW="7862888" imgH="4513263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861300" cy="451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85800" y="45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Figure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553200" cy="1143000"/>
          </a:xfrm>
        </p:spPr>
        <p:txBody>
          <a:bodyPr/>
          <a:lstStyle/>
          <a:p>
            <a:r>
              <a:rPr lang="en-US" altLang="en-US"/>
              <a:t>3. Estimate Probabilities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4114800"/>
          </a:xfrm>
        </p:spPr>
        <p:txBody>
          <a:bodyPr/>
          <a:lstStyle/>
          <a:p>
            <a:pPr marL="908050" indent="-908050">
              <a:buFontTx/>
              <a:buNone/>
            </a:pPr>
            <a:r>
              <a:rPr lang="en-US" altLang="en-US" dirty="0"/>
              <a:t>Data sources: Valid, Relevant</a:t>
            </a:r>
          </a:p>
          <a:p>
            <a:pPr marL="908050" indent="-908050">
              <a:buFontTx/>
              <a:buNone/>
            </a:pPr>
            <a:r>
              <a:rPr lang="en-US" altLang="en-US" dirty="0"/>
              <a:t>Standard hierarchies of data quality </a:t>
            </a:r>
          </a:p>
          <a:p>
            <a:pPr marL="908050" indent="-908050">
              <a:buFontTx/>
              <a:buNone/>
            </a:pPr>
            <a:r>
              <a:rPr lang="en-US" altLang="en-US" dirty="0"/>
              <a:t>	Definitive trials &gt; Meta-analysis of trials &gt; Systematic review &gt; Smaller trials &gt; Large cohort studies &gt; Small cohort studies &gt; Case-control studies &gt; Case series &gt; Expert opinion</a:t>
            </a:r>
          </a:p>
          <a:p>
            <a:pPr marL="908050" indent="-908050"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 marL="908050" indent="-908050"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Estimating probabilities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Precision vs. Accuracy (Bias-Variance Trade-off)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Bias – different population or question (or method)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78063"/>
            <a:ext cx="18335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859088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2888" y="32337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67038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86063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0838" y="31956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7963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959350" y="2438400"/>
            <a:ext cx="295275" cy="261938"/>
            <a:chOff x="2900360" y="3200395"/>
            <a:chExt cx="295275" cy="261940"/>
          </a:xfrm>
        </p:grpSpPr>
        <p:sp>
          <p:nvSpPr>
            <p:cNvPr id="21" name="Oval 20"/>
            <p:cNvSpPr/>
            <p:nvPr/>
          </p:nvSpPr>
          <p:spPr>
            <a:xfrm>
              <a:off x="3013073" y="33099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36873" y="33861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19435" y="3276596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38460" y="3200395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3235" y="3348034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00360" y="3276596"/>
              <a:ext cx="76200" cy="762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400800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134225" y="31575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19938" y="237172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91375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924800" y="311943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66" name="TextBox 26"/>
          <p:cNvSpPr txBox="1">
            <a:spLocks noChangeArrowheads="1"/>
          </p:cNvSpPr>
          <p:nvPr/>
        </p:nvSpPr>
        <p:spPr bwMode="auto">
          <a:xfrm>
            <a:off x="3438525" y="6388100"/>
            <a:ext cx="532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>
                <a:solidFill>
                  <a:schemeClr val="bg1"/>
                </a:solidFill>
              </a:rPr>
              <a:t>Lancet 2004;364:937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9342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DB010B"/>
                </a:solidFill>
              </a:rPr>
              <a:t>No treatment node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1096963" y="1843088"/>
            <a:ext cx="7285037" cy="3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Expected life span * Rupture/year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Expected life span (US life tables) = 35 years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Berry aneurysm rupture (cohort study) = 0.05 per 100 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			patients per year for &lt;10 mm</a:t>
            </a:r>
          </a:p>
          <a:p>
            <a:pPr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Lifetime rate of rupture = 0.05x 35 y = 1.75 per </a:t>
            </a:r>
            <a:r>
              <a:rPr lang="en-US" sz="2400">
                <a:latin typeface="Arial Narrow"/>
                <a:ea typeface="MS PGothic" charset="0"/>
                <a:cs typeface="Arial Narrow"/>
              </a:rPr>
              <a:t>100 patients</a:t>
            </a: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Case fatality of rupture = 45% (meta-analysis)</a:t>
            </a: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20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/>
              <a:t>3.  Estimate probabilities</a:t>
            </a:r>
          </a:p>
        </p:txBody>
      </p:sp>
      <p:graphicFrame>
        <p:nvGraphicFramePr>
          <p:cNvPr id="38915" name="Object 2"/>
          <p:cNvGraphicFramePr>
            <a:graphicFrameLocks/>
          </p:cNvGraphicFramePr>
          <p:nvPr/>
        </p:nvGraphicFramePr>
        <p:xfrm>
          <a:off x="304800" y="6096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96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429000" y="2895600"/>
            <a:ext cx="56388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altLang="en-US">
                <a:solidFill>
                  <a:srgbClr val="DB010B"/>
                </a:solidFill>
              </a:rPr>
              <a:t>Surgery node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96963" y="1879600"/>
            <a:ext cx="69040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Probability of rupture of a treated aneurysm: 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No data, but probably very small </a:t>
            </a:r>
          </a:p>
          <a:p>
            <a:pPr lvl="1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~ 0 (expert opinion)</a:t>
            </a:r>
          </a:p>
          <a:p>
            <a:pPr marL="342900" indent="-342900">
              <a:buFont typeface="Wingdings" charset="2"/>
              <a:buChar char="§"/>
              <a:defRPr/>
            </a:pPr>
            <a:endParaRPr lang="en-US" sz="2400" dirty="0">
              <a:latin typeface="Arial Narrow"/>
              <a:ea typeface="MS PGothic" charset="0"/>
              <a:cs typeface="Arial Narrow"/>
            </a:endParaRPr>
          </a:p>
          <a:p>
            <a:pPr marL="342900" indent="-342900">
              <a:buFont typeface="Wingdings" charset="2"/>
              <a:buChar char="§"/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Surgical mortality:</a:t>
            </a:r>
          </a:p>
          <a:p>
            <a:pPr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	Meta-analysis of case series: 2.6%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Clinical databases:  2.3%</a:t>
            </a:r>
          </a:p>
          <a:p>
            <a:pPr lvl="2">
              <a:defRPr/>
            </a:pPr>
            <a:r>
              <a:rPr lang="en-US" sz="2400" dirty="0">
                <a:latin typeface="Arial Narrow"/>
                <a:ea typeface="MS PGothic" charset="0"/>
                <a:cs typeface="Arial Narrow"/>
              </a:rPr>
              <a:t>UCSF experience:  2.3%</a:t>
            </a:r>
          </a:p>
          <a:p>
            <a:pPr lvl="2">
              <a:defRPr/>
            </a:pPr>
            <a:r>
              <a:rPr lang="en-US" sz="2400" dirty="0">
                <a:latin typeface="Times New Roman" charset="0"/>
                <a:ea typeface="MS PGothic" charset="0"/>
                <a:cs typeface="MS PGothic" charset="0"/>
              </a:rPr>
              <a:t>	</a:t>
            </a: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  <a:p>
            <a:pPr>
              <a:defRPr/>
            </a:pPr>
            <a:endParaRPr lang="en-US" sz="1800" dirty="0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5867400" cy="762000"/>
          </a:xfrm>
        </p:spPr>
        <p:txBody>
          <a:bodyPr/>
          <a:lstStyle/>
          <a:p>
            <a:r>
              <a:rPr lang="en-US" altLang="en-US"/>
              <a:t>3.  Estimate Probabilities</a:t>
            </a: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4748"/>
              </p:ext>
            </p:extLst>
          </p:nvPr>
        </p:nvGraphicFramePr>
        <p:xfrm>
          <a:off x="228600" y="762000"/>
          <a:ext cx="86995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VISIO" r:id="rId4" imgW="8701088" imgH="5303838" progId="Visio.Drawing.5">
                  <p:embed/>
                </p:oleObj>
              </mc:Choice>
              <mc:Fallback>
                <p:oleObj name="VISIO" r:id="rId4" imgW="8701088" imgH="5303838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762000"/>
                        <a:ext cx="86995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http://www.tc3.edu/instruct/sbrown/pic/mira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48" y="665329"/>
            <a:ext cx="4858016" cy="4529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7679" y="1068238"/>
            <a:ext cx="1143000" cy="76944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Clinical finding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0226" y="1574047"/>
            <a:ext cx="152400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Cure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90336"/>
            <a:ext cx="1981200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Actually, discrete steps: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Diagnostic w/u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Diagnosis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Rx choice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Rx effects (main, side)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each with likelihoods not certainties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Bent-Up Arrow 4"/>
          <p:cNvSpPr/>
          <p:nvPr/>
        </p:nvSpPr>
        <p:spPr>
          <a:xfrm rot="5400000">
            <a:off x="5071613" y="1871213"/>
            <a:ext cx="1371600" cy="2353574"/>
          </a:xfrm>
          <a:prstGeom prst="bentUpArrow">
            <a:avLst>
              <a:gd name="adj1" fmla="val 6132"/>
              <a:gd name="adj2" fmla="val 8962"/>
              <a:gd name="adj3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4.  Estimate utilities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Valuation of an outcome</a:t>
            </a:r>
          </a:p>
          <a:p>
            <a:pPr lvl="1"/>
            <a:r>
              <a:rPr lang="en-US" altLang="en-US"/>
              <a:t>Best = 1</a:t>
            </a:r>
          </a:p>
          <a:p>
            <a:pPr lvl="1"/>
            <a:r>
              <a:rPr lang="en-US" altLang="en-US"/>
              <a:t>Worst = 0</a:t>
            </a:r>
          </a:p>
          <a:p>
            <a:r>
              <a:rPr lang="en-US" altLang="en-US"/>
              <a:t>In this case, she wants to avoid early death:</a:t>
            </a:r>
          </a:p>
          <a:p>
            <a:pPr lvl="1"/>
            <a:r>
              <a:rPr lang="en-US" altLang="en-US"/>
              <a:t>Normal survival = 1</a:t>
            </a:r>
          </a:p>
          <a:p>
            <a:pPr lvl="1"/>
            <a:r>
              <a:rPr lang="en-US" altLang="en-US"/>
              <a:t>Early death = 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4724400" cy="762000"/>
          </a:xfrm>
        </p:spPr>
        <p:txBody>
          <a:bodyPr/>
          <a:lstStyle/>
          <a:p>
            <a:r>
              <a:rPr lang="en-US" altLang="en-US"/>
              <a:t>Fill in the utilities</a:t>
            </a:r>
          </a:p>
        </p:txBody>
      </p:sp>
      <p:graphicFrame>
        <p:nvGraphicFramePr>
          <p:cNvPr id="49155" name="Object 2"/>
          <p:cNvGraphicFramePr>
            <a:graphicFrameLocks/>
          </p:cNvGraphicFramePr>
          <p:nvPr/>
        </p:nvGraphicFramePr>
        <p:xfrm>
          <a:off x="152400" y="609600"/>
          <a:ext cx="8775700" cy="535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VISIO" r:id="rId4" imgW="8777288" imgH="5353050" progId="Visio.Drawing.5">
                  <p:embed/>
                </p:oleObj>
              </mc:Choice>
              <mc:Fallback>
                <p:oleObj name="VISIO" r:id="rId4" imgW="8777288" imgH="5353050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775700" cy="535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239000" cy="1143000"/>
          </a:xfrm>
        </p:spPr>
        <p:txBody>
          <a:bodyPr/>
          <a:lstStyle/>
          <a:p>
            <a:r>
              <a:rPr lang="en-US" altLang="en-US" dirty="0"/>
              <a:t>5. Compute The Expected Utility </a:t>
            </a:r>
            <a:br>
              <a:rPr lang="en-US" altLang="en-US" dirty="0"/>
            </a:br>
            <a:r>
              <a:rPr lang="en-US" altLang="en-US" dirty="0"/>
              <a:t>    Of Each Branch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Called "folding back"  the tree (in this tree format)</a:t>
            </a:r>
          </a:p>
          <a:p>
            <a:pPr>
              <a:buFontTx/>
              <a:buNone/>
            </a:pPr>
            <a:r>
              <a:rPr lang="en-US" altLang="en-US" dirty="0"/>
              <a:t>Expected utility of action = each possible outcome weighted by its probability. </a:t>
            </a:r>
          </a:p>
          <a:p>
            <a:pPr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5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458200" y="2667000"/>
            <a:ext cx="42862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6248400" y="2362200"/>
            <a:ext cx="24384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382000" y="52578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6248400" y="5029200"/>
            <a:ext cx="2362200" cy="5334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8347075" y="17526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H="1">
            <a:off x="6248400" y="1524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8382000" y="4419600"/>
            <a:ext cx="720725" cy="3698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H="1">
            <a:off x="6172200" y="4191000"/>
            <a:ext cx="243840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9" grpId="0" animBg="1"/>
      <p:bldP spid="47110" grpId="0" animBg="1" autoUpdateAnimBg="0"/>
      <p:bldP spid="47111" grpId="0" animBg="1"/>
      <p:bldP spid="47112" grpId="0" animBg="1"/>
      <p:bldP spid="47113" grpId="0" animBg="1"/>
      <p:bldP spid="47114" grpId="0" animBg="1"/>
      <p:bldP spid="471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7315200" y="6457950"/>
            <a:ext cx="79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000" i="1"/>
              <a:t>.865 vs .977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228600" y="1066800"/>
          <a:ext cx="83947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VISIO" r:id="rId4" imgW="8396288" imgH="5121275" progId="Visio.Drawing.5">
                  <p:embed/>
                </p:oleObj>
              </mc:Choice>
              <mc:Fallback>
                <p:oleObj name="VISIO" r:id="rId4" imgW="8396288" imgH="5121275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394700" cy="511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5791200" y="1066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05800" y="3505200"/>
            <a:ext cx="600075" cy="36671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=1.0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>
            <a:off x="5638800" y="37338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562600" y="1600200"/>
            <a:ext cx="3048000" cy="1371600"/>
          </a:xfrm>
          <a:prstGeom prst="rect">
            <a:avLst/>
          </a:prstGeom>
          <a:solidFill>
            <a:schemeClr val="bg1">
              <a:alpha val="79999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715000" y="2057400"/>
            <a:ext cx="720725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638800" y="4191000"/>
            <a:ext cx="3048000" cy="1447800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91200" y="4724400"/>
            <a:ext cx="720725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=0.55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8077200" y="1295400"/>
            <a:ext cx="952500" cy="36988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=0.9825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5334000" y="5715000"/>
            <a:ext cx="266700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8382000" y="5715000"/>
            <a:ext cx="428625" cy="3667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271838" y="3124200"/>
            <a:ext cx="5867400" cy="3124200"/>
          </a:xfrm>
          <a:prstGeom prst="rect">
            <a:avLst/>
          </a:prstGeom>
          <a:solidFill>
            <a:schemeClr val="bg1">
              <a:alpha val="8392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4419600" y="914400"/>
            <a:ext cx="4724400" cy="23622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4648200" y="1600200"/>
            <a:ext cx="952500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=0.9921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581400" y="5029200"/>
            <a:ext cx="839788" cy="36988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=0.977</a:t>
            </a:r>
          </a:p>
        </p:txBody>
      </p:sp>
      <p:sp>
        <p:nvSpPr>
          <p:cNvPr id="62482" name="Rectangle 19"/>
          <p:cNvSpPr>
            <a:spLocks noChangeArrowheads="1"/>
          </p:cNvSpPr>
          <p:nvPr/>
        </p:nvSpPr>
        <p:spPr bwMode="auto">
          <a:xfrm>
            <a:off x="457200" y="4038600"/>
            <a:ext cx="2252663" cy="5191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Diff = -0.0151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  <p:bldP spid="49159" grpId="0" animBg="1"/>
      <p:bldP spid="49160" grpId="0" animBg="1"/>
      <p:bldP spid="49161" grpId="0" animBg="1"/>
      <p:bldP spid="49162" grpId="0" animBg="1"/>
      <p:bldP spid="49163" grpId="0" animBg="1" autoUpdateAnimBg="0"/>
      <p:bldP spid="49164" grpId="0" animBg="1" autoUpdateAnimBg="0"/>
      <p:bldP spid="49165" grpId="0" animBg="1"/>
      <p:bldP spid="49166" grpId="0" animBg="1" autoUpdateAnimBg="0"/>
      <p:bldP spid="49167" grpId="0" animBg="1"/>
      <p:bldP spid="49168" grpId="0" animBg="1"/>
      <p:bldP spid="49169" grpId="0" animBg="1"/>
      <p:bldP spid="49170" grpId="0" animBg="1"/>
      <p:bldP spid="624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6.  Perform Sensitivity Analysis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76400"/>
            <a:ext cx="70104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How confident are we in our recommendation?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latin typeface="Arial Narrow"/>
              <a:ea typeface="ＭＳ Ｐゴシック" charset="0"/>
              <a:cs typeface="ＭＳ Ｐゴシック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  <a:cs typeface="ＭＳ Ｐゴシック" charset="0"/>
              </a:rPr>
              <a:t>Vary the input parameters to see how they affect the final result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her life expectancy were shorter?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What if the rupture rate of untreated aneurysms were higher?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Arial Narrow"/>
                <a:ea typeface="ＭＳ Ｐゴシック" charset="0"/>
              </a:rPr>
              <a:t>How good a neurosurgeon is required for a toss up?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696200" cy="457200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Thresholds are values at which the decision flips</a:t>
            </a:r>
          </a:p>
        </p:txBody>
      </p:sp>
      <p:graphicFrame>
        <p:nvGraphicFramePr>
          <p:cNvPr id="593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541381"/>
              </p:ext>
            </p:extLst>
          </p:nvPr>
        </p:nvGraphicFramePr>
        <p:xfrm>
          <a:off x="1828800" y="1143000"/>
          <a:ext cx="70993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" name="Worksheet" r:id="rId4" imgW="7100888" imgH="4859338" progId="Excel.Sheet.8">
                  <p:embed/>
                </p:oleObj>
              </mc:Choice>
              <mc:Fallback>
                <p:oleObj name="Worksheet" r:id="rId4" imgW="7100888" imgH="485933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143000"/>
                        <a:ext cx="7099300" cy="48577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Line 7"/>
          <p:cNvSpPr>
            <a:spLocks noChangeShapeType="1"/>
          </p:cNvSpPr>
          <p:nvPr/>
        </p:nvSpPr>
        <p:spPr bwMode="auto">
          <a:xfrm flipH="1">
            <a:off x="6019800" y="3810000"/>
            <a:ext cx="76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5486400" y="3505200"/>
            <a:ext cx="1235075" cy="3968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000" dirty="0">
                <a:solidFill>
                  <a:srgbClr val="DB010B"/>
                </a:solidFill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3258189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r>
              <a:rPr lang="en-US" altLang="en-US" b="1"/>
              <a:t>At each iteration, step back…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438400"/>
            <a:ext cx="6934200" cy="25146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/>
              <a:t>Did we ask the right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Have we answered the question?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Are there other details that might be important? </a:t>
            </a:r>
          </a:p>
          <a:p>
            <a:pPr>
              <a:buFontTx/>
              <a:buNone/>
            </a:pPr>
            <a:r>
              <a:rPr lang="en-US" altLang="en-US"/>
              <a:t>Consider adding/removing complexity to improve accuracy.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533400"/>
            <a:ext cx="6934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DB010B"/>
                </a:solidFill>
                <a:latin typeface="Arial Narrow"/>
                <a:ea typeface="ＭＳ Ｐゴシック" charset="0"/>
                <a:cs typeface="ＭＳ Ｐゴシック" charset="0"/>
              </a:rPr>
              <a:t>Ms. Brooks: </a:t>
            </a:r>
            <a:r>
              <a:rPr lang="en-US" b="1" dirty="0">
                <a:solidFill>
                  <a:srgbClr val="DB010B"/>
                </a:solidFill>
                <a:latin typeface="Arial Narrow"/>
                <a:ea typeface="+mj-ea"/>
              </a:rPr>
              <a:t>We recommend NO surgery.</a:t>
            </a:r>
            <a:br>
              <a:rPr lang="en-US" dirty="0">
                <a:solidFill>
                  <a:srgbClr val="DB010B"/>
                </a:solidFill>
                <a:latin typeface="Arial Narrow"/>
                <a:ea typeface="+mj-ea"/>
              </a:rPr>
            </a:br>
            <a:endParaRPr lang="en-US" dirty="0">
              <a:solidFill>
                <a:srgbClr val="DB010B"/>
              </a:solidFill>
              <a:latin typeface="Arial Narrow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7010400" cy="3352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ja-JP" altLang="en-US" dirty="0">
                <a:latin typeface="Times New Roman" pitchFamily="18" charset="0"/>
              </a:rPr>
              <a:t>“</a:t>
            </a:r>
            <a:r>
              <a:rPr lang="en-US" altLang="ja-JP" dirty="0">
                <a:latin typeface="Times New Roman" pitchFamily="18" charset="0"/>
              </a:rPr>
              <a:t>Thanks…  But I meant I wanted to live the most years possible.  Dying at age 80 isn’t as bad as dying tomorrow…</a:t>
            </a:r>
            <a:r>
              <a:rPr lang="ja-JP" altLang="en-US" dirty="0">
                <a:latin typeface="Times New Roman" pitchFamily="18" charset="0"/>
              </a:rPr>
              <a:t>”</a:t>
            </a: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>
                <a:solidFill>
                  <a:srgbClr val="DB010B"/>
                </a:solidFill>
              </a:rPr>
              <a:t>Add layers of complexity </a:t>
            </a:r>
          </a:p>
          <a:p>
            <a:pPr algn="ctr">
              <a:buFontTx/>
              <a:buNone/>
            </a:pPr>
            <a:r>
              <a:rPr lang="en-US" altLang="en-US" sz="3600">
                <a:solidFill>
                  <a:srgbClr val="DB010B"/>
                </a:solidFill>
              </a:rPr>
              <a:t>to produce a more realistic analysis.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Decision Analysis?</a:t>
            </a: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/>
              <a:t>An explicit, quantitative method </a:t>
            </a:r>
          </a:p>
          <a:p>
            <a:pPr marL="0" indent="0">
              <a:buFont typeface="Wingdings" pitchFamily="2" charset="2"/>
              <a:buNone/>
            </a:pPr>
            <a:endParaRPr lang="en-US" altLang="en-US"/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to make (or think about) decisions </a:t>
            </a:r>
          </a:p>
          <a:p>
            <a:pPr marL="0" indent="0">
              <a:buFont typeface="Wingdings" pitchFamily="2" charset="2"/>
              <a:buNone/>
            </a:pPr>
            <a:endParaRPr lang="en-US" altLang="en-US"/>
          </a:p>
          <a:p>
            <a:pPr marL="0" indent="0">
              <a:buFont typeface="Wingdings" pitchFamily="2" charset="2"/>
              <a:buNone/>
            </a:pPr>
            <a:r>
              <a:rPr lang="en-US" altLang="en-US"/>
              <a:t>in the face of uncertainty.</a:t>
            </a:r>
            <a:r>
              <a:rPr lang="en-US" altLang="en-US" i="1"/>
              <a:t> </a:t>
            </a:r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533400"/>
          </a:xfrm>
        </p:spPr>
        <p:txBody>
          <a:bodyPr/>
          <a:lstStyle/>
          <a:p>
            <a:r>
              <a:rPr lang="en-US" altLang="en-US"/>
              <a:t>Solution: Another Outcome</a:t>
            </a:r>
          </a:p>
        </p:txBody>
      </p:sp>
      <p:graphicFrame>
        <p:nvGraphicFramePr>
          <p:cNvPr id="61443" name="Object 2"/>
          <p:cNvGraphicFramePr>
            <a:graphicFrameLocks/>
          </p:cNvGraphicFramePr>
          <p:nvPr/>
        </p:nvGraphicFramePr>
        <p:xfrm>
          <a:off x="1828800" y="1676400"/>
          <a:ext cx="6756400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VISIO" r:id="rId4" imgW="6757988" imgH="4291013" progId="Visio.Drawing.5">
                  <p:embed/>
                </p:oleObj>
              </mc:Choice>
              <mc:Fallback>
                <p:oleObj name="VISIO" r:id="rId4" imgW="6757988" imgH="4291013" progId="Visio.Drawing.5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76400"/>
                        <a:ext cx="6756400" cy="428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81000" y="914400"/>
            <a:ext cx="4343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altLang="en-US" sz="2400" dirty="0">
                <a:latin typeface="Arial Narrow" pitchFamily="34" charset="0"/>
              </a:rPr>
              <a:t>Three outcomes</a:t>
            </a:r>
          </a:p>
          <a:p>
            <a:r>
              <a:rPr lang="en-US" altLang="en-US" sz="2400" dirty="0">
                <a:latin typeface="Arial Narrow" pitchFamily="34" charset="0"/>
              </a:rPr>
              <a:t>Determine utility as a portion of expected life span</a:t>
            </a:r>
          </a:p>
          <a:p>
            <a:r>
              <a:rPr lang="en-US" altLang="en-US" sz="2400" dirty="0">
                <a:latin typeface="Arial Narrow" pitchFamily="34" charset="0"/>
              </a:rPr>
              <a:t>	-Normal survival 1.0</a:t>
            </a:r>
          </a:p>
          <a:p>
            <a:r>
              <a:rPr lang="en-US" altLang="en-US" sz="2400" dirty="0">
                <a:latin typeface="Arial Narrow" pitchFamily="34" charset="0"/>
              </a:rPr>
              <a:t>	-Early death </a:t>
            </a:r>
            <a:r>
              <a:rPr lang="en-US" altLang="en-US" sz="2400" b="1" dirty="0">
                <a:solidFill>
                  <a:srgbClr val="C00000"/>
                </a:solidFill>
                <a:latin typeface="Arial Narrow" pitchFamily="34" charset="0"/>
              </a:rPr>
              <a:t>0.5</a:t>
            </a:r>
          </a:p>
          <a:p>
            <a:r>
              <a:rPr lang="en-US" altLang="en-US" sz="2400" dirty="0">
                <a:latin typeface="Arial Narrow" pitchFamily="34" charset="0"/>
              </a:rPr>
              <a:t>	-Immediate death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84368"/>
              </p:ext>
            </p:extLst>
          </p:nvPr>
        </p:nvGraphicFramePr>
        <p:xfrm>
          <a:off x="533400" y="990600"/>
          <a:ext cx="8318500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Document" r:id="rId4" imgW="8320088" imgH="4308475" progId="Word.Document.8">
                  <p:embed/>
                </p:oleObj>
              </mc:Choice>
              <mc:Fallback>
                <p:oleObj name="Document" r:id="rId4" imgW="8320088" imgH="4308475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318500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371464"/>
              </p:ext>
            </p:extLst>
          </p:nvPr>
        </p:nvGraphicFramePr>
        <p:xfrm>
          <a:off x="381000" y="1143000"/>
          <a:ext cx="82423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7" name="Document" r:id="rId4" imgW="8243888" imgH="4205288" progId="Word.Document.8">
                  <p:embed/>
                </p:oleObj>
              </mc:Choice>
              <mc:Fallback>
                <p:oleObj name="Document" r:id="rId4" imgW="8243888" imgH="4205288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2423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Ms. Brooks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ja-JP" altLang="en-US"/>
              <a:t>“</a:t>
            </a:r>
            <a:r>
              <a:rPr lang="en-US" altLang="ja-JP"/>
              <a:t>Wait a minute…  Nobody said anything about being disabled.  If I lived with a disability because of surgery, that would stink.  Did you factor that in?</a:t>
            </a:r>
            <a:r>
              <a:rPr lang="ja-JP" altLang="en-US"/>
              <a:t>”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89558"/>
              </p:ext>
            </p:extLst>
          </p:nvPr>
        </p:nvGraphicFramePr>
        <p:xfrm>
          <a:off x="609600" y="1143000"/>
          <a:ext cx="8089900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Document" r:id="rId4" imgW="8091488" imgH="4260850" progId="Word.Document.8">
                  <p:embed/>
                </p:oleObj>
              </mc:Choice>
              <mc:Fallback>
                <p:oleObj name="Document" r:id="rId4" imgW="8091488" imgH="4260850" progId="Word.Documen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3000"/>
                        <a:ext cx="8089900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trees: folding back vs.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1"/>
            <a:ext cx="6934200" cy="2895600"/>
          </a:xfrm>
        </p:spPr>
        <p:txBody>
          <a:bodyPr/>
          <a:lstStyle/>
          <a:p>
            <a:r>
              <a:rPr lang="en-US" dirty="0"/>
              <a:t>This lecture – folding back</a:t>
            </a:r>
          </a:p>
          <a:p>
            <a:r>
              <a:rPr lang="en-US" dirty="0"/>
              <a:t>In “The ICER Man Cometh” &amp; Excel template we fold forward</a:t>
            </a:r>
          </a:p>
          <a:p>
            <a:r>
              <a:rPr lang="en-US" dirty="0"/>
              <a:t>Which do you find more informative for learning? Or useful to see both?</a:t>
            </a:r>
          </a:p>
        </p:txBody>
      </p:sp>
    </p:spTree>
    <p:extLst>
      <p:ext uri="{BB962C8B-B14F-4D97-AF65-F5344CB8AC3E}">
        <p14:creationId xmlns:p14="http://schemas.microsoft.com/office/powerpoint/2010/main" val="42322975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524000"/>
            <a:ext cx="71628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Explicit question: including perspective and time horizon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Decision tree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Probabilities of each outcome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Utilities for each outcome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Expected utility of each course of action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Sensitivity analyses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553200" cy="1143000"/>
          </a:xfrm>
        </p:spPr>
        <p:txBody>
          <a:bodyPr/>
          <a:lstStyle/>
          <a:p>
            <a:pPr algn="ctr"/>
            <a:r>
              <a:rPr lang="en-US" altLang="en-US" dirty="0"/>
              <a:t>Final tips for Decision Analysis</a:t>
            </a:r>
            <a:br>
              <a:rPr lang="en-US" altLang="en-US" dirty="0"/>
            </a:br>
            <a:r>
              <a:rPr lang="en-US" altLang="en-US" dirty="0"/>
              <a:t>(&amp; CEA) Design</a:t>
            </a:r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620000" cy="3429001"/>
          </a:xfrm>
        </p:spPr>
        <p:txBody>
          <a:bodyPr/>
          <a:lstStyle/>
          <a:p>
            <a:r>
              <a:rPr lang="en-US" altLang="en-US" dirty="0"/>
              <a:t>Ask a meaningful question, keep the analysis focused on it.</a:t>
            </a:r>
          </a:p>
          <a:p>
            <a:r>
              <a:rPr lang="en-US" altLang="en-US" dirty="0"/>
              <a:t>Start </a:t>
            </a:r>
            <a:r>
              <a:rPr lang="en-US" altLang="en-US" u="sng" dirty="0"/>
              <a:t>simple</a:t>
            </a:r>
            <a:r>
              <a:rPr lang="en-US" altLang="en-US" dirty="0"/>
              <a:t>, then iteratively expand / elaborate. </a:t>
            </a:r>
          </a:p>
          <a:p>
            <a:pPr lvl="1"/>
            <a:r>
              <a:rPr lang="en-US" altLang="en-US" dirty="0"/>
              <a:t>For this class, </a:t>
            </a:r>
            <a:r>
              <a:rPr lang="en-US" altLang="en-US" i="1" dirty="0"/>
              <a:t>keep</a:t>
            </a:r>
            <a:r>
              <a:rPr lang="en-US" altLang="en-US" dirty="0"/>
              <a:t> it simple.</a:t>
            </a:r>
          </a:p>
          <a:p>
            <a:r>
              <a:rPr lang="en-US" altLang="en-US" dirty="0"/>
              <a:t>Allocate roughly equal time to the decision tree, data collection, and sensitivity analyses</a:t>
            </a:r>
          </a:p>
          <a:p>
            <a:r>
              <a:rPr lang="en-US" altLang="en-US" dirty="0"/>
              <a:t>Delve into and enjoy modeling. Have fun with the nuances. Master the challenges.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Content Placeholder 2"/>
          <p:cNvSpPr>
            <a:spLocks noGrp="1"/>
          </p:cNvSpPr>
          <p:nvPr>
            <p:ph idx="1"/>
          </p:nvPr>
        </p:nvSpPr>
        <p:spPr>
          <a:xfrm>
            <a:off x="1752600" y="914400"/>
            <a:ext cx="69342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dirty="0"/>
              <a:t>The usefulness of these analytic techniques should not be overstated. None… is intended to be a magic bullet for removal of judgment, responsibility or risk from decision-making…, though each is capable of improving the quality and consistency of decision making.</a:t>
            </a:r>
          </a:p>
          <a:p>
            <a:pPr marL="0" indent="0">
              <a:buFont typeface="Wingdings" pitchFamily="2" charset="2"/>
              <a:buNone/>
            </a:pPr>
            <a:endParaRPr lang="en-US" altLang="en-US" dirty="0"/>
          </a:p>
          <a:p>
            <a:pPr marL="0" indent="0">
              <a:buFont typeface="Wingdings" pitchFamily="2" charset="2"/>
              <a:buNone/>
            </a:pPr>
            <a:r>
              <a:rPr lang="en-US" altLang="en-US" dirty="0"/>
              <a:t>At root, they are </a:t>
            </a:r>
            <a:r>
              <a:rPr lang="en-US" altLang="en-US" u="sng" dirty="0"/>
              <a:t>methods of critical thinking, of approaching choices, and often of placing difficult choices out in the open for discussion</a:t>
            </a:r>
            <a:r>
              <a:rPr lang="en-US" altLang="en-US" dirty="0"/>
              <a:t>.</a:t>
            </a:r>
          </a:p>
        </p:txBody>
      </p:sp>
      <p:sp>
        <p:nvSpPr>
          <p:cNvPr id="106498" name="TextBox 3"/>
          <p:cNvSpPr txBox="1">
            <a:spLocks noChangeArrowheads="1"/>
          </p:cNvSpPr>
          <p:nvPr/>
        </p:nvSpPr>
        <p:spPr bwMode="auto">
          <a:xfrm>
            <a:off x="1752600" y="51816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Drummond MF, Schulpher MJ, Torrance GW, et al. </a:t>
            </a:r>
          </a:p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Methods for the Economic Evaluation of Health Care Programmes</a:t>
            </a:r>
          </a:p>
          <a:p>
            <a:pPr algn="r"/>
            <a:r>
              <a:rPr lang="en-US" altLang="en-US" sz="1800">
                <a:solidFill>
                  <a:srgbClr val="C00000"/>
                </a:solidFill>
                <a:latin typeface="Arial Narrow" pitchFamily="34" charset="0"/>
              </a:rPr>
              <a:t>Oxford, 2005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does it work?</a:t>
            </a:r>
          </a:p>
        </p:txBody>
      </p:sp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066800" y="1524000"/>
            <a:ext cx="71628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571500" indent="-3429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Portrays </a:t>
            </a:r>
            <a:r>
              <a:rPr lang="en-US" altLang="en-US" sz="2400" b="1" i="1" dirty="0">
                <a:latin typeface="Arial Narrow" pitchFamily="34" charset="0"/>
              </a:rPr>
              <a:t>options</a:t>
            </a:r>
            <a:r>
              <a:rPr lang="en-US" altLang="en-US" sz="2400" dirty="0">
                <a:latin typeface="Arial Narrow" pitchFamily="34" charset="0"/>
              </a:rPr>
              <a:t> and their </a:t>
            </a:r>
            <a:r>
              <a:rPr lang="en-US" altLang="en-US" sz="2400" b="1" i="1" dirty="0">
                <a:latin typeface="Arial Narrow" pitchFamily="34" charset="0"/>
              </a:rPr>
              <a:t>consequences</a:t>
            </a:r>
            <a:r>
              <a:rPr lang="en-US" altLang="en-US" sz="2400" i="1" dirty="0">
                <a:latin typeface="Arial Narrow" pitchFamily="34" charset="0"/>
              </a:rPr>
              <a:t> (costs, longevity, </a:t>
            </a:r>
            <a:r>
              <a:rPr lang="en-US" altLang="en-US" sz="2400" i="1" dirty="0" err="1">
                <a:latin typeface="Arial Narrow" pitchFamily="34" charset="0"/>
              </a:rPr>
              <a:t>QoL</a:t>
            </a:r>
            <a:r>
              <a:rPr lang="en-US" altLang="en-US" sz="2400" i="1" dirty="0">
                <a:latin typeface="Arial Narrow" pitchFamily="34" charset="0"/>
              </a:rPr>
              <a:t>)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</a:t>
            </a:r>
            <a:r>
              <a:rPr lang="en-US" altLang="en-US" sz="2400" b="1" i="1" dirty="0">
                <a:latin typeface="Arial Narrow" pitchFamily="34" charset="0"/>
              </a:rPr>
              <a:t>uncertainty</a:t>
            </a:r>
            <a:r>
              <a:rPr lang="en-US" altLang="en-US" sz="2400" dirty="0">
                <a:latin typeface="Arial Narrow" pitchFamily="34" charset="0"/>
              </a:rPr>
              <a:t> using </a:t>
            </a:r>
            <a:r>
              <a:rPr lang="en-US" altLang="en-US" sz="2400" b="1" i="1" dirty="0">
                <a:latin typeface="Arial Narrow" pitchFamily="34" charset="0"/>
              </a:rPr>
              <a:t>probabilities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Quantifies the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b="1" i="1" dirty="0">
                <a:latin typeface="Arial Narrow" pitchFamily="34" charset="0"/>
              </a:rPr>
              <a:t>desirability</a:t>
            </a:r>
            <a:r>
              <a:rPr lang="en-US" altLang="en-US" sz="2400" i="1" dirty="0">
                <a:latin typeface="Arial Narrow" pitchFamily="34" charset="0"/>
              </a:rPr>
              <a:t> of outcomes </a:t>
            </a:r>
            <a:r>
              <a:rPr lang="en-US" altLang="en-US" sz="2400" dirty="0">
                <a:latin typeface="Arial Narrow" pitchFamily="34" charset="0"/>
              </a:rPr>
              <a:t>using </a:t>
            </a:r>
            <a:r>
              <a:rPr lang="en-US" altLang="en-US" sz="2400" b="1" i="1" dirty="0">
                <a:latin typeface="Arial Narrow" pitchFamily="34" charset="0"/>
              </a:rPr>
              <a:t>utilities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Calculates the </a:t>
            </a:r>
            <a:r>
              <a:rPr lang="en-US" altLang="en-US" sz="2400" b="1" i="1" dirty="0">
                <a:latin typeface="Arial Narrow" pitchFamily="34" charset="0"/>
              </a:rPr>
              <a:t>expected utility</a:t>
            </a:r>
            <a:r>
              <a:rPr lang="en-US" altLang="en-US" sz="2400" dirty="0">
                <a:latin typeface="Arial Narrow" pitchFamily="34" charset="0"/>
              </a:rPr>
              <a:t> of each option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(alternative course of action) </a:t>
            </a:r>
          </a:p>
          <a:p>
            <a:pPr lvl="2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§"/>
            </a:pPr>
            <a:r>
              <a:rPr lang="en-US" altLang="en-US" sz="2400" dirty="0">
                <a:latin typeface="Arial Narrow" pitchFamily="34" charset="0"/>
              </a:rPr>
              <a:t> Helps choose the option that</a:t>
            </a:r>
            <a:r>
              <a:rPr lang="en-US" altLang="en-US" sz="2400" i="1" dirty="0">
                <a:latin typeface="Arial Narrow" pitchFamily="34" charset="0"/>
              </a:rPr>
              <a:t> on </a:t>
            </a:r>
            <a:r>
              <a:rPr lang="en-US" altLang="en-US" sz="2400" b="1" i="1" dirty="0">
                <a:latin typeface="Arial Narrow" pitchFamily="34" charset="0"/>
              </a:rPr>
              <a:t>average</a:t>
            </a:r>
            <a:r>
              <a:rPr lang="en-US" altLang="en-US" sz="2400" i="1" dirty="0">
                <a:latin typeface="Arial Narrow" pitchFamily="34" charset="0"/>
              </a:rPr>
              <a:t> </a:t>
            </a:r>
            <a:r>
              <a:rPr lang="en-US" altLang="en-US" sz="2400" dirty="0">
                <a:latin typeface="Arial Narrow" pitchFamily="34" charset="0"/>
              </a:rPr>
              <a:t>leads to </a:t>
            </a:r>
            <a:br>
              <a:rPr lang="en-US" altLang="en-US" sz="2400" dirty="0">
                <a:latin typeface="Arial Narrow" pitchFamily="34" charset="0"/>
              </a:rPr>
            </a:br>
            <a:r>
              <a:rPr lang="en-US" altLang="en-US" sz="2400" dirty="0">
                <a:latin typeface="Arial Narrow" pitchFamily="34" charset="0"/>
              </a:rPr>
              <a:t>	most desirable outcomes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might we use decision analyses?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Because uncertainty is pervasive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Shape policy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Inform clinical choices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Determine research priorities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In life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As a teaching tool 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Overview of Steps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Formulate an explicit question</a:t>
            </a:r>
          </a:p>
          <a:p>
            <a:r>
              <a:rPr lang="en-US" altLang="en-US"/>
              <a:t>Define outcomes of interest</a:t>
            </a:r>
          </a:p>
          <a:p>
            <a:r>
              <a:rPr lang="en-US" altLang="en-US"/>
              <a:t>Develop the decision tree: define various possible outcomes</a:t>
            </a:r>
          </a:p>
          <a:p>
            <a:r>
              <a:rPr lang="en-US" altLang="en-US"/>
              <a:t>Determine the probability of each event</a:t>
            </a:r>
          </a:p>
          <a:p>
            <a:r>
              <a:rPr lang="en-US" altLang="en-US"/>
              <a:t>Determine the relative importance/utility of each event </a:t>
            </a:r>
          </a:p>
          <a:p>
            <a:r>
              <a:rPr lang="en-US" altLang="en-US"/>
              <a:t>Calculate the “expected value”</a:t>
            </a:r>
          </a:p>
          <a:p>
            <a:r>
              <a:rPr lang="en-US" altLang="en-US"/>
              <a:t>Conduct sensitivity analyses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838200"/>
            <a:ext cx="7086600" cy="1143000"/>
          </a:xfrm>
        </p:spPr>
        <p:txBody>
          <a:bodyPr/>
          <a:lstStyle/>
          <a:p>
            <a:r>
              <a:rPr lang="en-US" altLang="en-US" sz="3200"/>
              <a:t>Case</a:t>
            </a:r>
            <a:endParaRPr lang="en-US" altLang="en-US" sz="3200" b="1"/>
          </a:p>
        </p:txBody>
      </p:sp>
      <p:sp>
        <p:nvSpPr>
          <p:cNvPr id="6146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1982788"/>
            <a:ext cx="7010400" cy="3806825"/>
          </a:xfrm>
          <a:solidFill>
            <a:srgbClr val="DB010B">
              <a:alpha val="7059"/>
            </a:srgbClr>
          </a:solidFill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" lvl="1" indent="0">
              <a:buFontTx/>
              <a:buNone/>
            </a:pPr>
            <a:r>
              <a:rPr lang="en-US" altLang="en-US"/>
              <a:t>Ms. Brooks is a 50 year old high school teacher who presented to her primary care doctor with vertigo 3 weeks ago. </a:t>
            </a:r>
          </a:p>
          <a:p>
            <a:pPr marL="114300" lvl="1" indent="0">
              <a:buFontTx/>
              <a:buNone/>
            </a:pPr>
            <a:endParaRPr lang="en-US" altLang="en-US"/>
          </a:p>
          <a:p>
            <a:pPr marL="114300" lvl="1" indent="0">
              <a:buFontTx/>
              <a:buNone/>
            </a:pPr>
            <a:r>
              <a:rPr lang="en-US" altLang="en-US"/>
              <a:t>She had an MRI of her brain that showed a cerebral aneurysm.  Her vertigo has subsequently resolved and was attributed to labyrinthitis.</a:t>
            </a:r>
          </a:p>
          <a:p>
            <a:pPr marL="114300" lvl="1" indent="0"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2776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1518</Words>
  <Application>Microsoft Office PowerPoint</Application>
  <PresentationFormat>On-screen Show (4:3)</PresentationFormat>
  <Paragraphs>262</Paragraphs>
  <Slides>48</Slides>
  <Notes>37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Abadi MT Condensed Extra Bold</vt:lpstr>
      <vt:lpstr>Arial</vt:lpstr>
      <vt:lpstr>Arial Narrow</vt:lpstr>
      <vt:lpstr>Calibri</vt:lpstr>
      <vt:lpstr>Times New Roman</vt:lpstr>
      <vt:lpstr>Wingdings</vt:lpstr>
      <vt:lpstr>Office Theme</vt:lpstr>
      <vt:lpstr>VISIO</vt:lpstr>
      <vt:lpstr>Document</vt:lpstr>
      <vt:lpstr>Worksheet</vt:lpstr>
      <vt:lpstr>Decision Analysis: What? Why? How? Decision and Cost-Effectiveness Analysis (DCEA, Epi 213) 10 January 2019</vt:lpstr>
      <vt:lpstr> Objectives</vt:lpstr>
      <vt:lpstr>PowerPoint Presentation</vt:lpstr>
      <vt:lpstr>What is Decision Analysis?</vt:lpstr>
      <vt:lpstr>How does it work?</vt:lpstr>
      <vt:lpstr>Why might we use decision analyses?</vt:lpstr>
      <vt:lpstr>Overview of Steps</vt:lpstr>
      <vt:lpstr>Case</vt:lpstr>
      <vt:lpstr>PowerPoint Presentation</vt:lpstr>
      <vt:lpstr>Case</vt:lpstr>
      <vt:lpstr>Case</vt:lpstr>
      <vt:lpstr>There are many ways of dealing with uncertainty</vt:lpstr>
      <vt:lpstr>PowerPoint Presentation</vt:lpstr>
      <vt:lpstr>1. Formulate An Explicit Question</vt:lpstr>
      <vt:lpstr>1. Formulate An Explicit Question</vt:lpstr>
      <vt:lpstr>Define the Perspective</vt:lpstr>
      <vt:lpstr>What’s the Best Analytic Horizon?</vt:lpstr>
      <vt:lpstr>Analytic Time Line</vt:lpstr>
      <vt:lpstr>2. Design A Decision Tree</vt:lpstr>
      <vt:lpstr>Start Simple</vt:lpstr>
      <vt:lpstr>… to Less Simple…</vt:lpstr>
      <vt:lpstr>…to Complex</vt:lpstr>
      <vt:lpstr>PowerPoint Presentation</vt:lpstr>
      <vt:lpstr>3. Estimate Probabilities </vt:lpstr>
      <vt:lpstr>Estimating probabilities </vt:lpstr>
      <vt:lpstr>No treatment node</vt:lpstr>
      <vt:lpstr>3.  Estimate probabilities</vt:lpstr>
      <vt:lpstr>Surgery node</vt:lpstr>
      <vt:lpstr>3.  Estimate Probabilities</vt:lpstr>
      <vt:lpstr>4.  Estimate utilities</vt:lpstr>
      <vt:lpstr>Fill in the utilities</vt:lpstr>
      <vt:lpstr>5. Compute The Expected Utility      Of Each Branch </vt:lpstr>
      <vt:lpstr>PowerPoint Presentation</vt:lpstr>
      <vt:lpstr>PowerPoint Presentation</vt:lpstr>
      <vt:lpstr>6.  Perform Sensitivity Analysis</vt:lpstr>
      <vt:lpstr>Thresholds are values at which the decision flips</vt:lpstr>
      <vt:lpstr>At each iteration, step back…</vt:lpstr>
      <vt:lpstr>Ms. Brooks: We recommend NO surgery. </vt:lpstr>
      <vt:lpstr>PowerPoint Presentation</vt:lpstr>
      <vt:lpstr>Solution: Another Outcome</vt:lpstr>
      <vt:lpstr>PowerPoint Presentation</vt:lpstr>
      <vt:lpstr>PowerPoint Presentation</vt:lpstr>
      <vt:lpstr>Ms. Brooks</vt:lpstr>
      <vt:lpstr>PowerPoint Presentation</vt:lpstr>
      <vt:lpstr>Decision trees: folding back vs. forward</vt:lpstr>
      <vt:lpstr>Summary</vt:lpstr>
      <vt:lpstr>Final tips for Decision Analysis (&amp; CEA)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Decision Analysis UCSF DCEA 2005  Objectives</dc:title>
  <dc:creator>JGK</dc:creator>
  <cp:lastModifiedBy>Elliot Marseille</cp:lastModifiedBy>
  <cp:revision>58</cp:revision>
  <dcterms:modified xsi:type="dcterms:W3CDTF">2018-12-26T23:41:02Z</dcterms:modified>
</cp:coreProperties>
</file>