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324" r:id="rId2"/>
    <p:sldId id="325" r:id="rId3"/>
    <p:sldId id="320" r:id="rId4"/>
    <p:sldId id="321" r:id="rId5"/>
    <p:sldId id="326" r:id="rId6"/>
    <p:sldId id="303" r:id="rId7"/>
    <p:sldId id="270" r:id="rId8"/>
    <p:sldId id="30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8382" autoAdjust="0"/>
  </p:normalViewPr>
  <p:slideViewPr>
    <p:cSldViewPr snapToGrid="0">
      <p:cViewPr>
        <p:scale>
          <a:sx n="33" d="100"/>
          <a:sy n="33" d="100"/>
        </p:scale>
        <p:origin x="808"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12/10/2019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 of</a:t>
            </a:r>
            <a:r>
              <a:rPr lang="en-US" baseline="0" dirty="0"/>
              <a:t> the lecture, I will discuss matching in cohort studies.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78110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cohor</a:t>
            </a:r>
            <a:r>
              <a:rPr lang="en-US" baseline="0" dirty="0"/>
              <a:t>t study, you match exposed individuals to one or more unexposed individuals.</a:t>
            </a:r>
          </a:p>
          <a:p>
            <a:endParaRPr lang="en-US" baseline="0" dirty="0"/>
          </a:p>
          <a:p>
            <a:r>
              <a:rPr lang="en-US" baseline="0" dirty="0"/>
              <a:t>By doing so, you eliminate the potential association between the exposure and matching factor, and thus control for confounding by the matching factor. This does require critical assumptions of no loss to follow-up or competing risks, however.</a:t>
            </a:r>
          </a:p>
          <a:p>
            <a:endParaRPr lang="en-US" baseline="0" dirty="0"/>
          </a:p>
          <a:p>
            <a:r>
              <a:rPr lang="en-US" baseline="0" dirty="0"/>
              <a:t>It is worth noting that matched cohort studies are not common. Matching is used in the design phase to control for confounding, and the variables used for matching depend on the specific research question. Because you are forcing the unexposed to be more similar to the exposed, matching alters the covariate distribution so that the study population is no longer representative of the target population. The matched cohort used for one research question may not be appropriate for a different research question. Matching also adds time and expense.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178465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shows directed acyclic graphs of the data generated using unmatched and matched designs. You can see that the arrow between the matching factor and the exposure is eliminated in the matched data; matching has eliminated this association. As such, the matching factor is no longer associated with the exposure and disease in the data and thus there is no confounding present in the dataset resulting from that specific variable.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8191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a:t>
            </a:r>
            <a:r>
              <a:rPr lang="en-US" baseline="0" dirty="0"/>
              <a:t> the lack of confounding from matching in a cohort study relies on the assumption of complete follow-up and no competing risks.</a:t>
            </a:r>
          </a:p>
          <a:p>
            <a:endParaRPr lang="en-US" baseline="0" dirty="0"/>
          </a:p>
          <a:p>
            <a:r>
              <a:rPr lang="en-US" baseline="0" dirty="0"/>
              <a:t> If the exposure and matching factor are associated with competing risks or loss to follow-up, the balance that resulted from matching may not be present in the analyzable data. </a:t>
            </a:r>
          </a:p>
          <a:p>
            <a:endParaRPr lang="en-US" baseline="0" dirty="0"/>
          </a:p>
          <a:p>
            <a:r>
              <a:rPr lang="en-US" baseline="0" dirty="0"/>
              <a:t>As you can see in the DAG, there is an open path between the exposure and outcome by conditioning on a collider (the competing risk).</a:t>
            </a:r>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81919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let’s say you are interested in whether BMI is associated with risk of colon cancer. You are concerned about potential confounding by age, so match your obese and normal weight subjects on age. As a result, there is no arrow between age and BMI in the DAG shown. </a:t>
            </a:r>
          </a:p>
          <a:p>
            <a:endParaRPr lang="en-US" baseline="0" dirty="0"/>
          </a:p>
          <a:p>
            <a:r>
              <a:rPr lang="en-US" baseline="0" dirty="0"/>
              <a:t>However, both age and BMI are associated with risk of fatal MI, whereby obese individuals are more likely to have a fatal MI than normal weight individuals and older individuals are at increased risk of fatal MI than younger individuals. </a:t>
            </a:r>
          </a:p>
          <a:p>
            <a:endParaRPr lang="en-US" baseline="0" dirty="0"/>
          </a:p>
          <a:p>
            <a:r>
              <a:rPr lang="en-US" baseline="0" dirty="0"/>
              <a:t>As a result, the balanced distribution of ages between the obese and normal weight groups is lost among people who did not experience a fatal MI and there is still potential for confounding by age when studying the relation between BMI and colon cancer in the analyzable data. </a:t>
            </a:r>
          </a:p>
          <a:p>
            <a:endParaRPr lang="en-US" baseline="0" dirty="0"/>
          </a:p>
          <a:p>
            <a:r>
              <a:rPr lang="en-US" baseline="0" dirty="0"/>
              <a:t>You can block this confounding path however in the analysis by adjusting for the matching factor, age.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5</a:t>
            </a:fld>
            <a:endParaRPr lang="en-US"/>
          </a:p>
        </p:txBody>
      </p:sp>
    </p:spTree>
    <p:extLst>
      <p:ext uri="{BB962C8B-B14F-4D97-AF65-F5344CB8AC3E}">
        <p14:creationId xmlns:p14="http://schemas.microsoft.com/office/powerpoint/2010/main" val="365555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recognize</a:t>
            </a:r>
            <a:r>
              <a:rPr lang="en-US" baseline="0" dirty="0"/>
              <a:t> that while matching can control for confounding (with perfect data) in a cohort study, it does alter the distribution of both the matching factor and potentially any covariates correlated with the matching factor in the study population to match that of the exposed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 result, </a:t>
            </a:r>
            <a:r>
              <a:rPr lang="en-US" sz="1200" kern="1200" dirty="0">
                <a:solidFill>
                  <a:schemeClr val="tx1"/>
                </a:solidFill>
                <a:effectLst/>
                <a:latin typeface="+mn-lt"/>
                <a:ea typeface="+mn-ea"/>
                <a:cs typeface="+mn-cs"/>
              </a:rPr>
              <a:t>the estimated effect in the matched pop does not equal the causal effect in the whole pop.</a:t>
            </a:r>
            <a:r>
              <a:rPr lang="en-US" sz="1200" kern="1200" baseline="0" dirty="0">
                <a:solidFill>
                  <a:schemeClr val="tx1"/>
                </a:solidFill>
                <a:effectLst/>
                <a:latin typeface="+mn-lt"/>
                <a:ea typeface="+mn-ea"/>
                <a:cs typeface="+mn-cs"/>
              </a:rPr>
              <a:t> To estimate the overall effect estimate, you must a</a:t>
            </a:r>
            <a:r>
              <a:rPr lang="en-US" baseline="0" dirty="0"/>
              <a:t>djusting for the factor matching factor and assuming no effect modification by the matching factor. </a:t>
            </a:r>
          </a:p>
          <a:p>
            <a:endParaRPr lang="en-US" baseline="0" dirty="0"/>
          </a:p>
          <a:p>
            <a:r>
              <a:rPr lang="en-US" baseline="0" dirty="0"/>
              <a:t>Adjusting is also important in matched cohort studies to accurately estimate the confidence intervals for the risk difference and ratio estimates because of the increased correlation between the exposed and unexposed individuals due to matching.</a:t>
            </a:r>
          </a:p>
          <a:p>
            <a:endParaRPr lang="en-US" dirty="0"/>
          </a:p>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6</a:t>
            </a:fld>
            <a:endParaRPr lang="en-US"/>
          </a:p>
        </p:txBody>
      </p:sp>
    </p:spTree>
    <p:extLst>
      <p:ext uri="{BB962C8B-B14F-4D97-AF65-F5344CB8AC3E}">
        <p14:creationId xmlns:p14="http://schemas.microsoft.com/office/powerpoint/2010/main" val="81919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in conclusion, although adjusting for the matching factors is not necessary in a cohort study to control for confounding in ideal conditions, it is recommended to correctly estimate confidence intervals and to control for potential residual confounding that may occur if there are competing risks present or loss to follow-up occurs. </a:t>
            </a:r>
          </a:p>
          <a:p>
            <a:endParaRPr lang="en-US" dirty="0"/>
          </a:p>
          <a:p>
            <a:r>
              <a:rPr lang="en-US" dirty="0"/>
              <a:t>As we said at the beginning of this section, matching in</a:t>
            </a:r>
            <a:r>
              <a:rPr lang="en-US" baseline="0" dirty="0"/>
              <a:t> cohort studies is not common and generally not advantageous since it alters the study population based on one specific research question and adds time and expense.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239747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a:t>
            </a:r>
            <a:r>
              <a:rPr lang="en-US" baseline="0" dirty="0"/>
              <a:t> of a cohort study that used matching. The authors conducted a retrospective matched cohort study among 52,315 patients to examine whether the sex of the surgeon was associated with patient outcomes. </a:t>
            </a:r>
          </a:p>
          <a:p>
            <a:endParaRPr lang="en-US" baseline="0" dirty="0"/>
          </a:p>
          <a:p>
            <a:r>
              <a:rPr lang="en-US" baseline="0" dirty="0"/>
              <a:t>They </a:t>
            </a:r>
            <a:r>
              <a:rPr lang="en-US" dirty="0"/>
              <a:t>matched patients</a:t>
            </a:r>
            <a:r>
              <a:rPr lang="en-US" baseline="0" dirty="0"/>
              <a:t> who had surgery performed by a female surgeon to patients who had surgery performed by a male surgeon based on the patients’ age, sex, and comorbidities, the surgeon’s practice volume and age, and the hospital. </a:t>
            </a:r>
          </a:p>
          <a:p>
            <a:endParaRPr lang="en-US" baseline="0" dirty="0"/>
          </a:p>
          <a:p>
            <a:r>
              <a:rPr lang="en-US" baseline="0" dirty="0"/>
              <a:t>They used generalized estimating equations to account for the correlation in the matched data and concluded that patients treated by female surgeons had 4% lower risk of a composite outcome of death, readmission and complications and 12% lower likelihood of death within 30 days of surgery.</a:t>
            </a:r>
          </a:p>
          <a:p>
            <a:endParaRPr lang="en-US" baseline="0" dirty="0"/>
          </a:p>
          <a:p>
            <a:r>
              <a:rPr lang="en-US" baseline="0" dirty="0"/>
              <a:t>Although the authors state that they matched to control for confounding, they had access to the full dataset and actually ran the analysis both ways (using matched and unmatched data). The results were essentially identical, supporting the conclusion that the matching was unnecessary in the design phase to control for confounding when the investigators could use the full dataset and adjust for confounding in the analysis phase.</a:t>
            </a:r>
          </a:p>
        </p:txBody>
      </p:sp>
      <p:sp>
        <p:nvSpPr>
          <p:cNvPr id="4" name="Slide Number Placeholder 3"/>
          <p:cNvSpPr>
            <a:spLocks noGrp="1"/>
          </p:cNvSpPr>
          <p:nvPr>
            <p:ph type="sldNum" sz="quarter" idx="10"/>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576546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12/10/2019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Cohort Studies</a:t>
            </a:r>
          </a:p>
        </p:txBody>
      </p:sp>
      <p:sp>
        <p:nvSpPr>
          <p:cNvPr id="5" name="Text Placeholder 4"/>
          <p:cNvSpPr>
            <a:spLocks noGrp="1"/>
          </p:cNvSpPr>
          <p:nvPr>
            <p:ph type="body" idx="1"/>
          </p:nvPr>
        </p:nvSpPr>
        <p:spPr/>
        <p:txBody>
          <a:bodyPr/>
          <a:lstStyle/>
          <a:p>
            <a:endParaRPr lang="en-US"/>
          </a:p>
        </p:txBody>
      </p:sp>
      <p:pic>
        <p:nvPicPr>
          <p:cNvPr id="2" name="Audio 1">
            <a:hlinkClick r:id="" action="ppaction://media"/>
            <a:extLst>
              <a:ext uri="{FF2B5EF4-FFF2-40B4-BE49-F238E27FC236}">
                <a16:creationId xmlns:a16="http://schemas.microsoft.com/office/drawing/2014/main" id="{3664528A-B8D4-46DD-98A6-6D82A5C19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653959225"/>
      </p:ext>
    </p:extLst>
  </p:cSld>
  <p:clrMapOvr>
    <a:masterClrMapping/>
  </p:clrMapOvr>
  <mc:AlternateContent xmlns:mc="http://schemas.openxmlformats.org/markup-compatibility/2006">
    <mc:Choice xmlns:p14="http://schemas.microsoft.com/office/powerpoint/2010/main" Requires="p14">
      <p:transition spd="slow" p14:dur="2000" advTm="5733"/>
    </mc:Choice>
    <mc:Fallback>
      <p:transition spd="slow" advTm="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a:t>
            </a:r>
          </a:p>
        </p:txBody>
      </p:sp>
      <p:sp>
        <p:nvSpPr>
          <p:cNvPr id="3" name="Content Placeholder 2"/>
          <p:cNvSpPr>
            <a:spLocks noGrp="1"/>
          </p:cNvSpPr>
          <p:nvPr>
            <p:ph idx="1"/>
          </p:nvPr>
        </p:nvSpPr>
        <p:spPr/>
        <p:txBody>
          <a:bodyPr>
            <a:normAutofit/>
          </a:bodyPr>
          <a:lstStyle/>
          <a:p>
            <a:r>
              <a:rPr lang="en-US" dirty="0"/>
              <a:t>Index subject is an exposed individual and one or more unexposed individuals are matched to the exposed individual</a:t>
            </a:r>
          </a:p>
          <a:p>
            <a:endParaRPr lang="en-US" dirty="0"/>
          </a:p>
          <a:p>
            <a:r>
              <a:rPr lang="en-US" dirty="0"/>
              <a:t>Controls for confounding by the matching factor, </a:t>
            </a:r>
            <a:r>
              <a:rPr lang="en-US" b="1" i="1" dirty="0"/>
              <a:t>without adjustment in the analysis</a:t>
            </a:r>
            <a:r>
              <a:rPr lang="en-US" i="1" dirty="0"/>
              <a:t> </a:t>
            </a:r>
            <a:r>
              <a:rPr lang="en-US" b="1" i="1" dirty="0"/>
              <a:t>assuming no loss to follow-up or competing risks</a:t>
            </a:r>
          </a:p>
          <a:p>
            <a:endParaRPr lang="en-US" b="1" i="1" dirty="0"/>
          </a:p>
          <a:p>
            <a:r>
              <a:rPr lang="en-US" dirty="0"/>
              <a:t>Matched cohort studies are not common</a:t>
            </a:r>
          </a:p>
          <a:p>
            <a:pPr lvl="1"/>
            <a:r>
              <a:rPr lang="en-US" sz="2800" dirty="0"/>
              <a:t>Often interested in more than one research question</a:t>
            </a:r>
          </a:p>
          <a:p>
            <a:pPr lvl="1"/>
            <a:r>
              <a:rPr lang="en-US" sz="2800" dirty="0"/>
              <a:t>Adds expense and time</a:t>
            </a:r>
          </a:p>
          <a:p>
            <a:endParaRPr lang="en-US" b="1"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636D4787-DDFF-40DA-8DDA-D538236282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237487434"/>
      </p:ext>
    </p:extLst>
  </p:cSld>
  <p:clrMapOvr>
    <a:masterClrMapping/>
  </p:clrMapOvr>
  <mc:AlternateContent xmlns:mc="http://schemas.openxmlformats.org/markup-compatibility/2006">
    <mc:Choice xmlns:p14="http://schemas.microsoft.com/office/powerpoint/2010/main" Requires="p14">
      <p:transition spd="slow" p14:dur="2000" advTm="75470"/>
    </mc:Choice>
    <mc:Fallback>
      <p:transition spd="slow" advTm="75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a:t>
            </a:r>
          </a:p>
        </p:txBody>
      </p:sp>
      <p:sp>
        <p:nvSpPr>
          <p:cNvPr id="3" name="Content Placeholder 2"/>
          <p:cNvSpPr>
            <a:spLocks noGrp="1"/>
          </p:cNvSpPr>
          <p:nvPr>
            <p:ph idx="1"/>
          </p:nvPr>
        </p:nvSpPr>
        <p:spPr/>
        <p:txBody>
          <a:bodyPr>
            <a:normAutofit/>
          </a:bodyPr>
          <a:lstStyle/>
          <a:p>
            <a:pPr marL="0" indent="0">
              <a:buNone/>
            </a:pPr>
            <a:endParaRPr lang="en-US" dirty="0"/>
          </a:p>
        </p:txBody>
      </p:sp>
      <p:sp>
        <p:nvSpPr>
          <p:cNvPr id="4" name="TextBox 3"/>
          <p:cNvSpPr txBox="1"/>
          <p:nvPr/>
        </p:nvSpPr>
        <p:spPr>
          <a:xfrm>
            <a:off x="1055078" y="3070086"/>
            <a:ext cx="1524000" cy="461665"/>
          </a:xfrm>
          <a:prstGeom prst="rect">
            <a:avLst/>
          </a:prstGeom>
          <a:noFill/>
        </p:spPr>
        <p:txBody>
          <a:bodyPr wrap="square" rtlCol="0">
            <a:spAutoFit/>
          </a:bodyPr>
          <a:lstStyle/>
          <a:p>
            <a:pPr algn="ctr"/>
            <a:r>
              <a:rPr lang="en-US" sz="2400" b="1" dirty="0"/>
              <a:t>Exposure</a:t>
            </a:r>
          </a:p>
        </p:txBody>
      </p:sp>
      <p:sp>
        <p:nvSpPr>
          <p:cNvPr id="5" name="TextBox 4"/>
          <p:cNvSpPr txBox="1"/>
          <p:nvPr/>
        </p:nvSpPr>
        <p:spPr>
          <a:xfrm>
            <a:off x="4235940" y="3085717"/>
            <a:ext cx="1524000" cy="461665"/>
          </a:xfrm>
          <a:prstGeom prst="rect">
            <a:avLst/>
          </a:prstGeom>
          <a:noFill/>
        </p:spPr>
        <p:txBody>
          <a:bodyPr wrap="square" rtlCol="0">
            <a:spAutoFit/>
          </a:bodyPr>
          <a:lstStyle/>
          <a:p>
            <a:pPr algn="ctr"/>
            <a:r>
              <a:rPr lang="en-US" sz="2400" b="1" dirty="0"/>
              <a:t>Disease</a:t>
            </a:r>
          </a:p>
        </p:txBody>
      </p:sp>
      <p:sp>
        <p:nvSpPr>
          <p:cNvPr id="6" name="TextBox 5"/>
          <p:cNvSpPr txBox="1"/>
          <p:nvPr/>
        </p:nvSpPr>
        <p:spPr>
          <a:xfrm>
            <a:off x="2731478" y="4043102"/>
            <a:ext cx="1524000" cy="830997"/>
          </a:xfrm>
          <a:prstGeom prst="rect">
            <a:avLst/>
          </a:prstGeom>
          <a:noFill/>
        </p:spPr>
        <p:txBody>
          <a:bodyPr wrap="square" rtlCol="0">
            <a:spAutoFit/>
          </a:bodyPr>
          <a:lstStyle/>
          <a:p>
            <a:pPr algn="ctr"/>
            <a:r>
              <a:rPr lang="en-US" sz="2400" b="1" dirty="0"/>
              <a:t>Matching Factor</a:t>
            </a:r>
          </a:p>
        </p:txBody>
      </p:sp>
      <p:cxnSp>
        <p:nvCxnSpPr>
          <p:cNvPr id="8" name="Straight Arrow Connector 7"/>
          <p:cNvCxnSpPr/>
          <p:nvPr/>
        </p:nvCxnSpPr>
        <p:spPr>
          <a:xfrm flipV="1">
            <a:off x="3673231" y="3519471"/>
            <a:ext cx="840154" cy="50800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p:cNvCxnSpPr>
          <p:nvPr/>
        </p:nvCxnSpPr>
        <p:spPr>
          <a:xfrm flipH="1" flipV="1">
            <a:off x="2246923" y="3539009"/>
            <a:ext cx="1246555" cy="50409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717324" y="3085717"/>
            <a:ext cx="1524000" cy="461665"/>
          </a:xfrm>
          <a:prstGeom prst="rect">
            <a:avLst/>
          </a:prstGeom>
          <a:noFill/>
        </p:spPr>
        <p:txBody>
          <a:bodyPr wrap="square" rtlCol="0">
            <a:spAutoFit/>
          </a:bodyPr>
          <a:lstStyle/>
          <a:p>
            <a:pPr algn="ctr"/>
            <a:r>
              <a:rPr lang="en-US" sz="2400" b="1" dirty="0"/>
              <a:t>Exposure</a:t>
            </a:r>
          </a:p>
        </p:txBody>
      </p:sp>
      <p:sp>
        <p:nvSpPr>
          <p:cNvPr id="12" name="TextBox 11"/>
          <p:cNvSpPr txBox="1"/>
          <p:nvPr/>
        </p:nvSpPr>
        <p:spPr>
          <a:xfrm>
            <a:off x="9898186" y="3101348"/>
            <a:ext cx="1524000" cy="461665"/>
          </a:xfrm>
          <a:prstGeom prst="rect">
            <a:avLst/>
          </a:prstGeom>
          <a:noFill/>
        </p:spPr>
        <p:txBody>
          <a:bodyPr wrap="square" rtlCol="0">
            <a:spAutoFit/>
          </a:bodyPr>
          <a:lstStyle/>
          <a:p>
            <a:pPr algn="ctr"/>
            <a:r>
              <a:rPr lang="en-US" sz="2400" b="1" dirty="0"/>
              <a:t>Disease</a:t>
            </a:r>
          </a:p>
        </p:txBody>
      </p:sp>
      <p:sp>
        <p:nvSpPr>
          <p:cNvPr id="13" name="TextBox 12"/>
          <p:cNvSpPr txBox="1"/>
          <p:nvPr/>
        </p:nvSpPr>
        <p:spPr>
          <a:xfrm>
            <a:off x="8393724" y="4058733"/>
            <a:ext cx="1524000" cy="830997"/>
          </a:xfrm>
          <a:prstGeom prst="rect">
            <a:avLst/>
          </a:prstGeom>
          <a:noFill/>
        </p:spPr>
        <p:txBody>
          <a:bodyPr wrap="square" rtlCol="0">
            <a:spAutoFit/>
          </a:bodyPr>
          <a:lstStyle/>
          <a:p>
            <a:pPr algn="ctr"/>
            <a:r>
              <a:rPr lang="en-US" sz="2400" b="1" dirty="0"/>
              <a:t>Matching Factor</a:t>
            </a:r>
          </a:p>
        </p:txBody>
      </p:sp>
      <p:cxnSp>
        <p:nvCxnSpPr>
          <p:cNvPr id="14" name="Straight Arrow Connector 13"/>
          <p:cNvCxnSpPr/>
          <p:nvPr/>
        </p:nvCxnSpPr>
        <p:spPr>
          <a:xfrm flipV="1">
            <a:off x="9335477" y="3535102"/>
            <a:ext cx="840154" cy="50800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58462" y="2659778"/>
            <a:ext cx="3341076" cy="400110"/>
          </a:xfrm>
          <a:prstGeom prst="rect">
            <a:avLst/>
          </a:prstGeom>
          <a:noFill/>
        </p:spPr>
        <p:txBody>
          <a:bodyPr wrap="square" rtlCol="0">
            <a:spAutoFit/>
          </a:bodyPr>
          <a:lstStyle/>
          <a:p>
            <a:pPr algn="ctr"/>
            <a:r>
              <a:rPr lang="en-US" sz="2000" b="1" u="sng" dirty="0"/>
              <a:t>Unmatched Data</a:t>
            </a:r>
          </a:p>
        </p:txBody>
      </p:sp>
      <p:sp>
        <p:nvSpPr>
          <p:cNvPr id="22" name="TextBox 21"/>
          <p:cNvSpPr txBox="1"/>
          <p:nvPr/>
        </p:nvSpPr>
        <p:spPr>
          <a:xfrm>
            <a:off x="7518401" y="2655870"/>
            <a:ext cx="3341076" cy="400110"/>
          </a:xfrm>
          <a:prstGeom prst="rect">
            <a:avLst/>
          </a:prstGeom>
          <a:noFill/>
        </p:spPr>
        <p:txBody>
          <a:bodyPr wrap="square" rtlCol="0">
            <a:spAutoFit/>
          </a:bodyPr>
          <a:lstStyle/>
          <a:p>
            <a:pPr algn="ctr"/>
            <a:r>
              <a:rPr lang="en-US" sz="2000" b="1" u="sng" dirty="0"/>
              <a:t>Matched Data</a:t>
            </a:r>
          </a:p>
        </p:txBody>
      </p:sp>
      <p:pic>
        <p:nvPicPr>
          <p:cNvPr id="7" name="Audio 6">
            <a:hlinkClick r:id="" action="ppaction://media"/>
            <a:extLst>
              <a:ext uri="{FF2B5EF4-FFF2-40B4-BE49-F238E27FC236}">
                <a16:creationId xmlns:a16="http://schemas.microsoft.com/office/drawing/2014/main" id="{0F6B16FB-E1BE-4C03-9583-4497794A6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4193593701"/>
      </p:ext>
    </p:extLst>
  </p:cSld>
  <p:clrMapOvr>
    <a:masterClrMapping/>
  </p:clrMapOvr>
  <mc:AlternateContent xmlns:mc="http://schemas.openxmlformats.org/markup-compatibility/2006">
    <mc:Choice xmlns:p14="http://schemas.microsoft.com/office/powerpoint/2010/main" Requires="p14">
      <p:transition spd="slow" p14:dur="2000" advTm="30724"/>
    </mc:Choice>
    <mc:Fallback>
      <p:transition spd="slow" advTm="3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pPr marL="0" indent="0">
              <a:buNone/>
            </a:pPr>
            <a:r>
              <a:rPr lang="en-US" dirty="0"/>
              <a:t>If the exposure and matching factor affect disease risk (competing risks, CR) or censoring (loss to follow-up, LTFU), the balance produced by matching between the exposed and unexposed at baseline may not exist in the data available for analysis</a:t>
            </a:r>
          </a:p>
        </p:txBody>
      </p:sp>
      <p:sp>
        <p:nvSpPr>
          <p:cNvPr id="4" name="TextBox 3"/>
          <p:cNvSpPr txBox="1"/>
          <p:nvPr/>
        </p:nvSpPr>
        <p:spPr>
          <a:xfrm>
            <a:off x="1696062" y="4665783"/>
            <a:ext cx="1524000" cy="461665"/>
          </a:xfrm>
          <a:prstGeom prst="rect">
            <a:avLst/>
          </a:prstGeom>
          <a:noFill/>
        </p:spPr>
        <p:txBody>
          <a:bodyPr wrap="square" rtlCol="0">
            <a:spAutoFit/>
          </a:bodyPr>
          <a:lstStyle/>
          <a:p>
            <a:pPr algn="ctr"/>
            <a:r>
              <a:rPr lang="en-US" sz="2400" b="1" dirty="0"/>
              <a:t>Exposure</a:t>
            </a:r>
          </a:p>
        </p:txBody>
      </p:sp>
      <p:sp>
        <p:nvSpPr>
          <p:cNvPr id="5" name="TextBox 4"/>
          <p:cNvSpPr txBox="1"/>
          <p:nvPr/>
        </p:nvSpPr>
        <p:spPr>
          <a:xfrm>
            <a:off x="8882310" y="4329721"/>
            <a:ext cx="1524000" cy="461665"/>
          </a:xfrm>
          <a:prstGeom prst="rect">
            <a:avLst/>
          </a:prstGeom>
          <a:noFill/>
        </p:spPr>
        <p:txBody>
          <a:bodyPr wrap="square" rtlCol="0">
            <a:spAutoFit/>
          </a:bodyPr>
          <a:lstStyle/>
          <a:p>
            <a:pPr algn="ctr"/>
            <a:r>
              <a:rPr lang="en-US" sz="2400" b="1" dirty="0"/>
              <a:t>Outcome</a:t>
            </a:r>
          </a:p>
        </p:txBody>
      </p:sp>
      <p:sp>
        <p:nvSpPr>
          <p:cNvPr id="6" name="TextBox 5"/>
          <p:cNvSpPr txBox="1"/>
          <p:nvPr/>
        </p:nvSpPr>
        <p:spPr>
          <a:xfrm>
            <a:off x="5150462" y="5599722"/>
            <a:ext cx="1524000" cy="830997"/>
          </a:xfrm>
          <a:prstGeom prst="rect">
            <a:avLst/>
          </a:prstGeom>
          <a:noFill/>
        </p:spPr>
        <p:txBody>
          <a:bodyPr wrap="square" rtlCol="0">
            <a:spAutoFit/>
          </a:bodyPr>
          <a:lstStyle/>
          <a:p>
            <a:pPr algn="ctr"/>
            <a:r>
              <a:rPr lang="en-US" sz="2400" b="1" dirty="0"/>
              <a:t>Matching Factor</a:t>
            </a:r>
          </a:p>
        </p:txBody>
      </p:sp>
      <p:cxnSp>
        <p:nvCxnSpPr>
          <p:cNvPr id="7" name="Straight Arrow Connector 6"/>
          <p:cNvCxnSpPr/>
          <p:nvPr/>
        </p:nvCxnSpPr>
        <p:spPr>
          <a:xfrm flipV="1">
            <a:off x="5881077" y="4665783"/>
            <a:ext cx="2888" cy="90268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6" y="3700583"/>
            <a:ext cx="1868091" cy="830997"/>
          </a:xfrm>
          <a:prstGeom prst="rect">
            <a:avLst/>
          </a:prstGeom>
          <a:noFill/>
        </p:spPr>
        <p:txBody>
          <a:bodyPr wrap="square" rtlCol="0">
            <a:spAutoFit/>
          </a:bodyPr>
          <a:lstStyle/>
          <a:p>
            <a:pPr algn="ctr"/>
            <a:r>
              <a:rPr lang="en-US" sz="2400" b="1" dirty="0"/>
              <a:t>Competing Risk</a:t>
            </a:r>
          </a:p>
        </p:txBody>
      </p:sp>
      <p:cxnSp>
        <p:nvCxnSpPr>
          <p:cNvPr id="9" name="Straight Arrow Connector 8"/>
          <p:cNvCxnSpPr/>
          <p:nvPr/>
        </p:nvCxnSpPr>
        <p:spPr>
          <a:xfrm flipV="1">
            <a:off x="6557230" y="4826000"/>
            <a:ext cx="2547693" cy="126218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4024923"/>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Frame 20"/>
          <p:cNvSpPr/>
          <p:nvPr/>
        </p:nvSpPr>
        <p:spPr>
          <a:xfrm>
            <a:off x="5079999" y="3614615"/>
            <a:ext cx="1820987" cy="916965"/>
          </a:xfrm>
          <a:prstGeom prst="frame">
            <a:avLst/>
          </a:prstGeom>
          <a:solidFill>
            <a:schemeClr val="tx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Audio 10">
            <a:hlinkClick r:id="" action="ppaction://media"/>
            <a:extLst>
              <a:ext uri="{FF2B5EF4-FFF2-40B4-BE49-F238E27FC236}">
                <a16:creationId xmlns:a16="http://schemas.microsoft.com/office/drawing/2014/main" id="{BCBE723E-3021-431E-8B49-49DEC319E8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961829454"/>
      </p:ext>
    </p:extLst>
  </p:cSld>
  <p:clrMapOvr>
    <a:masterClrMapping/>
  </p:clrMapOvr>
  <mc:AlternateContent xmlns:mc="http://schemas.openxmlformats.org/markup-compatibility/2006">
    <mc:Choice xmlns:p14="http://schemas.microsoft.com/office/powerpoint/2010/main" Requires="p14">
      <p:transition spd="slow" p14:dur="2000" advTm="34372"/>
    </mc:Choice>
    <mc:Fallback>
      <p:transition spd="slow" advTm="3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4" name="TextBox 3"/>
          <p:cNvSpPr txBox="1"/>
          <p:nvPr/>
        </p:nvSpPr>
        <p:spPr>
          <a:xfrm>
            <a:off x="1696062" y="3724878"/>
            <a:ext cx="1524000" cy="830997"/>
          </a:xfrm>
          <a:prstGeom prst="rect">
            <a:avLst/>
          </a:prstGeom>
          <a:noFill/>
        </p:spPr>
        <p:txBody>
          <a:bodyPr wrap="square" rtlCol="0">
            <a:spAutoFit/>
          </a:bodyPr>
          <a:lstStyle/>
          <a:p>
            <a:pPr algn="ctr"/>
            <a:r>
              <a:rPr lang="en-US" sz="2400" b="1" dirty="0"/>
              <a:t>Exposure</a:t>
            </a:r>
          </a:p>
          <a:p>
            <a:pPr algn="ctr"/>
            <a:r>
              <a:rPr lang="en-US" sz="2400" b="1" dirty="0"/>
              <a:t>(BMI)</a:t>
            </a:r>
          </a:p>
        </p:txBody>
      </p:sp>
      <p:sp>
        <p:nvSpPr>
          <p:cNvPr id="5" name="TextBox 4"/>
          <p:cNvSpPr txBox="1"/>
          <p:nvPr/>
        </p:nvSpPr>
        <p:spPr>
          <a:xfrm>
            <a:off x="9104923" y="3469596"/>
            <a:ext cx="2041645" cy="830997"/>
          </a:xfrm>
          <a:prstGeom prst="rect">
            <a:avLst/>
          </a:prstGeom>
          <a:noFill/>
        </p:spPr>
        <p:txBody>
          <a:bodyPr wrap="square" rtlCol="0">
            <a:spAutoFit/>
          </a:bodyPr>
          <a:lstStyle/>
          <a:p>
            <a:pPr algn="ctr"/>
            <a:r>
              <a:rPr lang="en-US" sz="2400" b="1" dirty="0"/>
              <a:t>Outcome (Colon Cancer)</a:t>
            </a:r>
          </a:p>
        </p:txBody>
      </p:sp>
      <p:sp>
        <p:nvSpPr>
          <p:cNvPr id="6" name="TextBox 5"/>
          <p:cNvSpPr txBox="1"/>
          <p:nvPr/>
        </p:nvSpPr>
        <p:spPr>
          <a:xfrm>
            <a:off x="4698022" y="4751790"/>
            <a:ext cx="2366109" cy="830997"/>
          </a:xfrm>
          <a:prstGeom prst="rect">
            <a:avLst/>
          </a:prstGeom>
          <a:noFill/>
        </p:spPr>
        <p:txBody>
          <a:bodyPr wrap="square" rtlCol="0">
            <a:spAutoFit/>
          </a:bodyPr>
          <a:lstStyle/>
          <a:p>
            <a:pPr algn="ctr"/>
            <a:r>
              <a:rPr lang="en-US" sz="2400" b="1" dirty="0"/>
              <a:t>Matching Factor</a:t>
            </a:r>
          </a:p>
          <a:p>
            <a:pPr algn="ctr"/>
            <a:r>
              <a:rPr lang="en-US" sz="2400" b="1" dirty="0"/>
              <a:t>(age)</a:t>
            </a:r>
          </a:p>
        </p:txBody>
      </p:sp>
      <p:cxnSp>
        <p:nvCxnSpPr>
          <p:cNvPr id="7" name="Straight Arrow Connector 6"/>
          <p:cNvCxnSpPr/>
          <p:nvPr/>
        </p:nvCxnSpPr>
        <p:spPr>
          <a:xfrm flipV="1">
            <a:off x="6029739" y="3590677"/>
            <a:ext cx="0" cy="106814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7" y="2759678"/>
            <a:ext cx="2459888" cy="830997"/>
          </a:xfrm>
          <a:prstGeom prst="rect">
            <a:avLst/>
          </a:prstGeom>
          <a:noFill/>
        </p:spPr>
        <p:txBody>
          <a:bodyPr wrap="square" rtlCol="0">
            <a:spAutoFit/>
          </a:bodyPr>
          <a:lstStyle/>
          <a:p>
            <a:pPr algn="ctr"/>
            <a:r>
              <a:rPr lang="en-US" sz="2400" b="1" dirty="0"/>
              <a:t>Competing Risk</a:t>
            </a:r>
          </a:p>
          <a:p>
            <a:pPr algn="ctr"/>
            <a:r>
              <a:rPr lang="en-US" sz="2400" b="1" dirty="0"/>
              <a:t>(Fatal MI)</a:t>
            </a:r>
          </a:p>
        </p:txBody>
      </p:sp>
      <p:cxnSp>
        <p:nvCxnSpPr>
          <p:cNvPr id="9" name="Straight Arrow Connector 8"/>
          <p:cNvCxnSpPr>
            <a:stCxn id="6" idx="3"/>
          </p:cNvCxnSpPr>
          <p:nvPr/>
        </p:nvCxnSpPr>
        <p:spPr>
          <a:xfrm flipV="1">
            <a:off x="7064131" y="3885096"/>
            <a:ext cx="2040792" cy="128219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3084018"/>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698022" y="4658818"/>
            <a:ext cx="2259369" cy="92397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50462" y="2759678"/>
            <a:ext cx="2191242" cy="8309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2A5F7F8-8A67-4F71-B1AA-0C5D1ED656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2197093620"/>
      </p:ext>
    </p:extLst>
  </p:cSld>
  <p:clrMapOvr>
    <a:masterClrMapping/>
  </p:clrMapOvr>
  <mc:AlternateContent xmlns:mc="http://schemas.openxmlformats.org/markup-compatibility/2006">
    <mc:Choice xmlns:p14="http://schemas.microsoft.com/office/powerpoint/2010/main" Requires="p14">
      <p:transition spd="slow" p14:dur="2000" advTm="90916"/>
    </mc:Choice>
    <mc:Fallback>
      <p:transition spd="slow" advTm="9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r>
              <a:rPr lang="en-US" dirty="0"/>
              <a:t>Matched selection of an observational cohort study alters covariate distribution of the study population (compared to study base)</a:t>
            </a:r>
          </a:p>
          <a:p>
            <a:endParaRPr lang="en-US" dirty="0"/>
          </a:p>
          <a:p>
            <a:r>
              <a:rPr lang="en-US" dirty="0"/>
              <a:t>Matching in a cohort study yields conditional effect estimates </a:t>
            </a:r>
            <a:r>
              <a:rPr lang="en-US" dirty="0">
                <a:sym typeface="Wingdings" panose="05000000000000000000" pitchFamily="2" charset="2"/>
              </a:rPr>
              <a:t> </a:t>
            </a:r>
            <a:r>
              <a:rPr lang="en-US" dirty="0"/>
              <a:t>estimated effect depends on distribution of the matching factor</a:t>
            </a:r>
          </a:p>
          <a:p>
            <a:endParaRPr lang="en-US" dirty="0"/>
          </a:p>
          <a:p>
            <a:r>
              <a:rPr lang="en-US" dirty="0"/>
              <a:t>Controlling for matching factors is necessary to calculate valid standard deviations for the risk difference and ratio estimates</a:t>
            </a:r>
          </a:p>
        </p:txBody>
      </p:sp>
      <p:pic>
        <p:nvPicPr>
          <p:cNvPr id="4" name="Audio 3">
            <a:hlinkClick r:id="" action="ppaction://media"/>
            <a:extLst>
              <a:ext uri="{FF2B5EF4-FFF2-40B4-BE49-F238E27FC236}">
                <a16:creationId xmlns:a16="http://schemas.microsoft.com/office/drawing/2014/main" id="{5C826986-C6B8-4E4B-96FC-E4725BB40C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24660312"/>
      </p:ext>
    </p:extLst>
  </p:cSld>
  <p:clrMapOvr>
    <a:masterClrMapping/>
  </p:clrMapOvr>
  <mc:AlternateContent xmlns:mc="http://schemas.openxmlformats.org/markup-compatibility/2006">
    <mc:Choice xmlns:p14="http://schemas.microsoft.com/office/powerpoint/2010/main" Requires="p14">
      <p:transition spd="slow" p14:dur="2000" advTm="64586"/>
    </mc:Choice>
    <mc:Fallback>
      <p:transition spd="slow" advTm="6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fontScale="92500"/>
          </a:bodyPr>
          <a:lstStyle/>
          <a:p>
            <a:r>
              <a:rPr lang="en-US" b="1" dirty="0"/>
              <a:t>CONCLUSION</a:t>
            </a:r>
            <a:r>
              <a:rPr lang="en-US" dirty="0"/>
              <a:t>: </a:t>
            </a:r>
          </a:p>
          <a:p>
            <a:pPr lvl="1"/>
            <a:r>
              <a:rPr lang="en-US" dirty="0"/>
              <a:t>Matching exposed and unexposed individuals in a cohort study controls for confounding, without adjustment in the multivariate model, under </a:t>
            </a:r>
            <a:r>
              <a:rPr lang="en-US" i="1" dirty="0"/>
              <a:t>ideal conditions</a:t>
            </a:r>
            <a:endParaRPr lang="en-US" dirty="0"/>
          </a:p>
          <a:p>
            <a:pPr lvl="1"/>
            <a:r>
              <a:rPr lang="en-US" dirty="0"/>
              <a:t>BUT you should adjust for the matching factors in the analysis to control for potential residual confounding due to competing risks or loss to follow-up, and to correctly estimate confidence intervals</a:t>
            </a:r>
          </a:p>
          <a:p>
            <a:endParaRPr lang="en-US" dirty="0"/>
          </a:p>
          <a:p>
            <a:r>
              <a:rPr lang="en-US" dirty="0"/>
              <a:t>Matched cohort studies are not common</a:t>
            </a:r>
          </a:p>
          <a:p>
            <a:pPr lvl="1"/>
            <a:r>
              <a:rPr lang="en-US" sz="2800" dirty="0"/>
              <a:t>Cohort studies are often interested in more than one research question</a:t>
            </a:r>
          </a:p>
          <a:p>
            <a:pPr lvl="1"/>
            <a:r>
              <a:rPr lang="en-US" sz="2800" dirty="0"/>
              <a:t>Adds expense and time</a:t>
            </a:r>
          </a:p>
          <a:p>
            <a:endParaRPr lang="en-US" dirty="0"/>
          </a:p>
          <a:p>
            <a:pPr marL="457200" lvl="1"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0917AA8A-8976-4F46-9EC8-D6C90F1082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443210124"/>
      </p:ext>
    </p:extLst>
  </p:cSld>
  <p:clrMapOvr>
    <a:masterClrMapping/>
  </p:clrMapOvr>
  <mc:AlternateContent xmlns:mc="http://schemas.openxmlformats.org/markup-compatibility/2006">
    <mc:Choice xmlns:p14="http://schemas.microsoft.com/office/powerpoint/2010/main" Requires="p14">
      <p:transition spd="slow" p14:dur="2000" advTm="40358"/>
    </mc:Choice>
    <mc:Fallback>
      <p:transition spd="slow" advTm="4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8-02-16 at 11.07.20 AM.png"/>
          <p:cNvPicPr>
            <a:picLocks noGrp="1" noChangeAspect="1"/>
          </p:cNvPicPr>
          <p:nvPr>
            <p:ph idx="1"/>
          </p:nvPr>
        </p:nvPicPr>
        <p:blipFill rotWithShape="1">
          <a:blip r:embed="rId6">
            <a:extLst>
              <a:ext uri="{28A0092B-C50C-407E-A947-70E740481C1C}">
                <a14:useLocalDpi xmlns:a14="http://schemas.microsoft.com/office/drawing/2010/main" val="0"/>
              </a:ext>
            </a:extLst>
          </a:blip>
          <a:srcRect t="-12149" b="56449"/>
          <a:stretch/>
        </p:blipFill>
        <p:spPr>
          <a:xfrm>
            <a:off x="838200" y="-346075"/>
            <a:ext cx="10515600" cy="1949895"/>
          </a:xfrm>
        </p:spPr>
      </p:pic>
      <p:sp>
        <p:nvSpPr>
          <p:cNvPr id="6" name="Content Placeholder 2"/>
          <p:cNvSpPr txBox="1">
            <a:spLocks/>
          </p:cNvSpPr>
          <p:nvPr/>
        </p:nvSpPr>
        <p:spPr>
          <a:xfrm>
            <a:off x="838200" y="1603820"/>
            <a:ext cx="10515600" cy="4573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Wallis C et al. BMJ 2017.</a:t>
            </a:r>
          </a:p>
          <a:p>
            <a:r>
              <a:rPr lang="en-US" sz="2400" dirty="0"/>
              <a:t>Retrospective population-based matched cohort study in Ontario, Canada</a:t>
            </a:r>
          </a:p>
          <a:p>
            <a:r>
              <a:rPr lang="en-US" sz="2400" dirty="0"/>
              <a:t>52,315 patients undergoing surgery performed by a female surgeon were matched (1:1) by age, sex, comorbidity, surgeon volume, surgeon age, and hospital to patients undergoing the same operation by a male surgeon</a:t>
            </a:r>
          </a:p>
          <a:p>
            <a:r>
              <a:rPr lang="en-US" sz="2400" dirty="0"/>
              <a:t>Exposure: Sex of treating surgeon</a:t>
            </a:r>
          </a:p>
          <a:p>
            <a:r>
              <a:rPr lang="en-US" sz="2400" dirty="0"/>
              <a:t>Outcome: Composite of death, re-admission, complications</a:t>
            </a:r>
          </a:p>
          <a:p>
            <a:r>
              <a:rPr lang="en-US" sz="2400" dirty="0" err="1"/>
              <a:t>Generalised</a:t>
            </a:r>
            <a:r>
              <a:rPr lang="en-US" sz="2400" dirty="0"/>
              <a:t> estimating equations, account for correlation of matched data</a:t>
            </a:r>
          </a:p>
          <a:p>
            <a:r>
              <a:rPr lang="en-US" sz="2400" dirty="0"/>
              <a:t>Patients treated by female surgeons had 4% lower risk of composite outcome (OR: 0.96; 0.92, 0.99) and had 12% lower likelihood of death within 30 days of surgery (OR: 0.88; 0.78, 0.99)</a:t>
            </a:r>
          </a:p>
          <a:p>
            <a:r>
              <a:rPr lang="en-US" sz="2400" dirty="0"/>
              <a:t>Corresponding unmatched data results: 0.96 (0.93, 0.99) and 0.85 (0.73, 0.99)</a:t>
            </a:r>
          </a:p>
          <a:p>
            <a:pPr marL="457200" lvl="1" indent="0">
              <a:buFont typeface="Arial" panose="020B0604020202020204" pitchFamily="34" charset="0"/>
              <a:buNone/>
            </a:pPr>
            <a:endParaRPr lang="en-US" dirty="0"/>
          </a:p>
          <a:p>
            <a:endParaRPr lang="en-US" sz="2400" dirty="0"/>
          </a:p>
        </p:txBody>
      </p:sp>
      <p:pic>
        <p:nvPicPr>
          <p:cNvPr id="3" name="Audio 2">
            <a:hlinkClick r:id="" action="ppaction://media"/>
            <a:extLst>
              <a:ext uri="{FF2B5EF4-FFF2-40B4-BE49-F238E27FC236}">
                <a16:creationId xmlns:a16="http://schemas.microsoft.com/office/drawing/2014/main" id="{136BEAE2-BB7C-4839-AA7D-24059A2293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227040391"/>
      </p:ext>
    </p:extLst>
  </p:cSld>
  <p:clrMapOvr>
    <a:masterClrMapping/>
  </p:clrMapOvr>
  <mc:AlternateContent xmlns:mc="http://schemas.openxmlformats.org/markup-compatibility/2006">
    <mc:Choice xmlns:p14="http://schemas.microsoft.com/office/powerpoint/2010/main" Requires="p14">
      <p:transition spd="slow" p14:dur="2000" advTm="128696"/>
    </mc:Choice>
    <mc:Fallback>
      <p:transition spd="slow" advTm="12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0.1"/>
</p:tagLst>
</file>

<file path=ppt/tags/tag2.xml><?xml version="1.0" encoding="utf-8"?>
<p:tagLst xmlns:a="http://schemas.openxmlformats.org/drawingml/2006/main" xmlns:r="http://schemas.openxmlformats.org/officeDocument/2006/relationships" xmlns:p="http://schemas.openxmlformats.org/presentationml/2006/main">
  <p:tag name="TIMING" val="|23|25.5|53.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6356</TotalTime>
  <Words>1396</Words>
  <Application>Microsoft Office PowerPoint</Application>
  <PresentationFormat>Widescreen</PresentationFormat>
  <Paragraphs>97</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Matching in Cohort Studies</vt:lpstr>
      <vt:lpstr>Matching in Cohort Studies</vt:lpstr>
      <vt:lpstr>Matching in Cohort Studies</vt:lpstr>
      <vt:lpstr>Matching in Cohort Studies, cont.</vt:lpstr>
      <vt:lpstr>Matching in Cohort Studies, cont.</vt:lpstr>
      <vt:lpstr>Matching in Cohort Studies, cont.</vt:lpstr>
      <vt:lpstr>Matching in Cohort Studies, cont.</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June Chan</cp:lastModifiedBy>
  <cp:revision>135</cp:revision>
  <dcterms:created xsi:type="dcterms:W3CDTF">2018-02-06T23:39:25Z</dcterms:created>
  <dcterms:modified xsi:type="dcterms:W3CDTF">2019-12-10T23:21:15Z</dcterms:modified>
</cp:coreProperties>
</file>