
<file path=[Content_Types].xml><?xml version="1.0" encoding="utf-8"?>
<Types xmlns="http://schemas.openxmlformats.org/package/2006/content-types">
  <Override PartName="/ppt/notesSlides/notesSlide24.xml" ContentType="application/vnd.openxmlformats-officedocument.presentationml.notesSlide+xml"/>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31.xml" ContentType="application/vnd.openxmlformats-officedocument.presentationml.notesSlide+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39.xml" ContentType="application/vnd.openxmlformats-officedocument.presentationml.notes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slides/slide44.xml" ContentType="application/vnd.openxmlformats-officedocument.presentationml.slide+xml"/>
  <Override PartName="/ppt/notesSlides/notesSlide30.xml" ContentType="application/vnd.openxmlformats-officedocument.presentationml.notesSlide+xml"/>
  <Override PartName="/ppt/handoutMasters/handoutMaster1.xml" ContentType="application/vnd.openxmlformats-officedocument.presentationml.handoutMaster+xml"/>
  <Override PartName="/ppt/slides/slide27.xml" ContentType="application/vnd.openxmlformats-officedocument.presentationml.slide+xml"/>
  <Override PartName="/ppt/notesSlides/notesSlide29.xml" ContentType="application/vnd.openxmlformats-officedocument.presentationml.notesSlide+xml"/>
  <Override PartName="/ppt/slides/slide20.xml" ContentType="application/vnd.openxmlformats-officedocument.presentationml.slide+xml"/>
  <Override PartName="/ppt/slides/slide36.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notesSlides/notesSlide38.xml" ContentType="application/vnd.openxmlformats-officedocument.presentationml.notes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notesSlides/notesSlide28.xml" ContentType="application/vnd.openxmlformats-officedocument.presentationml.notesSlide+xml"/>
  <Override PartName="/ppt/slides/slide35.xml" ContentType="application/vnd.openxmlformats-officedocument.presentationml.slide+xml"/>
  <Override PartName="/ppt/notesSlides/notesSlide21.xml" ContentType="application/vnd.openxmlformats-officedocument.presentationml.notesSlide+xml"/>
  <Override PartName="/ppt/slides/slide3.xml" ContentType="application/vnd.openxmlformats-officedocument.presentationml.slide+xml"/>
  <Override PartName="/ppt/notesSlides/notesSlide37.xml" ContentType="application/vnd.openxmlformats-officedocument.presentationml.notes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slides/slide49.xml" ContentType="application/vnd.openxmlformats-officedocument.presentationml.slide+xml"/>
  <Override PartName="/ppt/notesSlides/notesSlide35.xml" ContentType="application/vnd.openxmlformats-officedocument.presentationml.notesSlide+xml"/>
  <Override PartName="/ppt/notesSlides/notesSlide5.xml" ContentType="application/vnd.openxmlformats-officedocument.presentationml.notesSlide+xml"/>
  <Override PartName="/ppt/slides/slide42.xml" ContentType="application/vnd.openxmlformats-officedocument.presentationml.slide+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notesSlides/notesSlide20.xml" ContentType="application/vnd.openxmlformats-officedocument.presentationml.notesSlide+xml"/>
  <Override PartName="/ppt/slides/slide2.xml" ContentType="application/vnd.openxmlformats-officedocument.presentationml.slide+xml"/>
  <Override PartName="/ppt/notesSlides/notesSlide36.xml" ContentType="application/vnd.openxmlformats-officedocument.presentationml.notes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slides/slide48.xml" ContentType="application/vnd.openxmlformats-officedocument.presentationml.slide+xml"/>
  <Override PartName="/ppt/notesSlides/notesSlide34.xml" ContentType="application/vnd.openxmlformats-officedocument.presentationml.notesSlide+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slides/slide24.xml" ContentType="application/vnd.openxmlformats-officedocument.presentationml.slide+xml"/>
  <Override PartName="/ppt/slides/slide50.xml" ContentType="application/vnd.openxmlformats-officedocument.presentationml.slide+xml"/>
  <Override PartName="/ppt/notesSlides/notesSlide10.xml" ContentType="application/vnd.openxmlformats-officedocument.presentationml.notes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notesSlides/notesSlide26.xml" ContentType="application/vnd.openxmlformats-officedocument.presentationml.notes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Override PartName="/ppt/viewProps.xml" ContentType="application/vnd.openxmlformats-officedocument.presentationml.viewProps+xml"/>
  <Default Extension="jpeg" ContentType="image/jpeg"/>
  <Override PartName="/ppt/notesSlides/notesSlide11.xml" ContentType="application/vnd.openxmlformats-officedocument.presentationml.notesSlide+xml"/>
  <Override PartName="/ppt/slides/slide47.xml" ContentType="application/vnd.openxmlformats-officedocument.presentationml.slide+xml"/>
  <Override PartName="/ppt/notesSlides/notesSlide33.xml" ContentType="application/vnd.openxmlformats-officedocument.presentationml.notes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notesSlides/notesSlide25.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slides/slide46.xml" ContentType="application/vnd.openxmlformats-officedocument.presentationml.slide+xml"/>
  <Override PartName="/ppt/notesSlides/notesSlide32.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52"/>
  </p:notesMasterIdLst>
  <p:handoutMasterIdLst>
    <p:handoutMasterId r:id="rId53"/>
  </p:handoutMasterIdLst>
  <p:sldIdLst>
    <p:sldId id="480" r:id="rId2"/>
    <p:sldId id="256" r:id="rId3"/>
    <p:sldId id="490" r:id="rId4"/>
    <p:sldId id="489" r:id="rId5"/>
    <p:sldId id="258" r:id="rId6"/>
    <p:sldId id="275" r:id="rId7"/>
    <p:sldId id="272" r:id="rId8"/>
    <p:sldId id="261" r:id="rId9"/>
    <p:sldId id="458" r:id="rId10"/>
    <p:sldId id="307" r:id="rId11"/>
    <p:sldId id="308" r:id="rId12"/>
    <p:sldId id="264" r:id="rId13"/>
    <p:sldId id="453" r:id="rId14"/>
    <p:sldId id="491" r:id="rId15"/>
    <p:sldId id="277" r:id="rId16"/>
    <p:sldId id="492" r:id="rId17"/>
    <p:sldId id="280" r:id="rId18"/>
    <p:sldId id="267" r:id="rId19"/>
    <p:sldId id="425" r:id="rId20"/>
    <p:sldId id="283" r:id="rId21"/>
    <p:sldId id="493" r:id="rId22"/>
    <p:sldId id="329" r:id="rId23"/>
    <p:sldId id="494" r:id="rId24"/>
    <p:sldId id="271" r:id="rId25"/>
    <p:sldId id="331" r:id="rId26"/>
    <p:sldId id="495" r:id="rId27"/>
    <p:sldId id="315" r:id="rId28"/>
    <p:sldId id="473" r:id="rId29"/>
    <p:sldId id="381" r:id="rId30"/>
    <p:sldId id="417" r:id="rId31"/>
    <p:sldId id="416" r:id="rId32"/>
    <p:sldId id="386" r:id="rId33"/>
    <p:sldId id="389" r:id="rId34"/>
    <p:sldId id="390" r:id="rId35"/>
    <p:sldId id="398" r:id="rId36"/>
    <p:sldId id="399" r:id="rId37"/>
    <p:sldId id="405" r:id="rId38"/>
    <p:sldId id="406" r:id="rId39"/>
    <p:sldId id="407" r:id="rId40"/>
    <p:sldId id="409" r:id="rId41"/>
    <p:sldId id="415" r:id="rId42"/>
    <p:sldId id="429" r:id="rId43"/>
    <p:sldId id="474" r:id="rId44"/>
    <p:sldId id="475" r:id="rId45"/>
    <p:sldId id="437" r:id="rId46"/>
    <p:sldId id="496" r:id="rId47"/>
    <p:sldId id="497" r:id="rId48"/>
    <p:sldId id="486" r:id="rId49"/>
    <p:sldId id="487" r:id="rId50"/>
    <p:sldId id="488" r:id="rId5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p15:guide id="1" orient="horz" pos="2160">
          <p15:clr>
            <a:srgbClr val="A4A3A4"/>
          </p15:clr>
        </p15:guide>
        <p15:guide id="2" pos="2880">
          <p15:clr>
            <a:srgbClr val="A4A3A4"/>
          </p15:clr>
        </p15:guide>
      </p15:sldGuideLst>
    </p:ext>
    <p:ext uri="{2D200454-40CA-4A62-9FC3-DE9A4176ACB9}">
      <p15:notesGuideLst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p:clrMru>
    <a:srgbClr val="9C2220"/>
    <a:srgbClr val="397A99"/>
    <a:srgbClr val="9C0E05"/>
  </p:clrMru>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767"/>
    </p:ext>
    <p:ext uri="{FD5EFAAD-0ECE-453E-9831-46B23BE46B34}">
      <p15:chartTrackingRefBased xmlns="" xmlns:a="http://schemas.openxmlformats.org/drawingml/2006/main" xmlns:r="http://schemas.openxmlformats.org/officeDocument/2006/relationships" xmlns:p="http://schemas.openxmlformats.org/presentationml/2006/main" xmlns:p15="http://schemas.microsoft.com/office/powerpoint/2012/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20479"/>
    <p:restoredTop sz="80156" autoAdjust="0"/>
  </p:normalViewPr>
  <p:slideViewPr>
    <p:cSldViewPr>
      <p:cViewPr>
        <p:scale>
          <a:sx n="93" d="100"/>
          <a:sy n="93" d="100"/>
        </p:scale>
        <p:origin x="-960" y="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50" d="100"/>
        <a:sy n="150" d="100"/>
      </p:scale>
      <p:origin x="0" y="27808"/>
    </p:cViewPr>
  </p:sorterViewPr>
  <p:notesViewPr>
    <p:cSldViewPr>
      <p:cViewPr varScale="1">
        <p:scale>
          <a:sx n="83" d="100"/>
          <a:sy n="83" d="100"/>
        </p:scale>
        <p:origin x="-3016" y="-11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_rels/viewProps.xml.rels><?xml version="1.0" encoding="UTF-8" standalone="yes"?>
<Relationships xmlns="http://schemas.openxmlformats.org/package/2006/relationships"><Relationship Id="rId1"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07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20070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20070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20070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C35CF0A5-E2F3-6B4D-A37D-2811FD8DCAB6}" type="slidenum">
              <a:rPr lang="en-US" altLang="x-none"/>
              <a:pPr/>
              <a:t>‹#›</a:t>
            </a:fld>
            <a:endParaRPr lang="en-US" altLang="x-non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194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en-US"/>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A1525615-B926-DB4E-A530-95ABB46F92CD}"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ＭＳ Ｐゴシック" pitchFamily="-1" charset="-128"/>
      </a:defRPr>
    </a:lvl1pPr>
    <a:lvl2pPr marL="4572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pitchFamily="-1" charset="0"/>
        <a:ea typeface="ＭＳ Ｐゴシック" pitchFamily="-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n.wikipedia.org/wiki/Biomedical" TargetMode="External"/><Relationship Id="rId4" Type="http://schemas.openxmlformats.org/officeDocument/2006/relationships/hyperlink" Target="http://en.wikipedia.org/wiki/Randomized_controlled_trial" TargetMode="External"/><Relationship Id="rId5" Type="http://schemas.openxmlformats.org/officeDocument/2006/relationships/hyperlink" Target="http://en.wikipedia.org/wiki/Cochrane_Collaboration%23cite_note-2" TargetMode="External"/><Relationship Id="rId6" Type="http://schemas.openxmlformats.org/officeDocument/2006/relationships/hyperlink" Target="http://en.wikipedia.org/wiki/Observational_study" TargetMode="External"/><Relationship Id="rId7" Type="http://schemas.openxmlformats.org/officeDocument/2006/relationships/hyperlink" Target="http://en.wikipedia.org/wiki/Systematic_review" TargetMode="External"/><Relationship Id="rId8" Type="http://schemas.openxmlformats.org/officeDocument/2006/relationships/hyperlink" Target="http://en.wikipedia.org/wiki/Cochrane_Library" TargetMode="External"/><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a:t>
            </a:r>
            <a:r>
              <a:rPr lang="en-US" baseline="0" dirty="0" smtClean="0"/>
              <a:t> you want them to use EndNote, vs others that are free to them?</a:t>
            </a:r>
            <a:endParaRPr lang="en-US" dirty="0"/>
          </a:p>
        </p:txBody>
      </p:sp>
      <p:sp>
        <p:nvSpPr>
          <p:cNvPr id="4" name="Slide Number Placeholder 3"/>
          <p:cNvSpPr>
            <a:spLocks noGrp="1"/>
          </p:cNvSpPr>
          <p:nvPr>
            <p:ph type="sldNum" sz="quarter" idx="10"/>
          </p:nvPr>
        </p:nvSpPr>
        <p:spPr/>
        <p:txBody>
          <a:bodyPr/>
          <a:lstStyle/>
          <a:p>
            <a:fld id="{A1525615-B926-DB4E-A530-95ABB46F92CD}" type="slidenum">
              <a:rPr lang="en-US" altLang="x-none" smtClean="0"/>
              <a:pPr/>
              <a:t>1</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43726535"/>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9AB8590F-C9FD-5649-83E9-8725DF3430FC}" type="slidenum">
              <a:rPr lang="en-US" altLang="x-none" sz="1200"/>
              <a:pPr/>
              <a:t>12</a:t>
            </a:fld>
            <a:endParaRPr lang="en-US" altLang="x-none"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9A164F6B-83B5-9A4F-9349-33371D998438}" type="slidenum">
              <a:rPr lang="en-US" altLang="x-none" sz="1200"/>
              <a:pPr/>
              <a:t>13</a:t>
            </a:fld>
            <a:endParaRPr lang="en-US" altLang="x-none" sz="1200"/>
          </a:p>
        </p:txBody>
      </p:sp>
      <p:sp>
        <p:nvSpPr>
          <p:cNvPr id="46083" name="Rectangle 2"/>
          <p:cNvSpPr>
            <a:spLocks noGrp="1" noRot="1" noChangeAspect="1" noChangeArrowheads="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F7138043-C20A-D141-AD24-7C4D650B91CA}" type="slidenum">
              <a:rPr lang="en-US" altLang="x-none" sz="1200"/>
              <a:pPr/>
              <a:t>15</a:t>
            </a:fld>
            <a:endParaRPr lang="en-US" altLang="x-none"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r>
              <a:rPr lang="en-US" altLang="x-none">
                <a:latin typeface="Arial" charset="0"/>
                <a:ea typeface="ＭＳ Ｐゴシック" charset="-128"/>
              </a:rPr>
              <a:t>A clearly defined, focused review begins with a well framed question. In Cochrane reviews, questions are stated broadly as review ‘Objectives’, and specified in detail as ‘Criteria for considering studies for this review’.The review question should specify the types of population (participants), types of interventions (and comparisons), and the types of outcomes that are of interest. The acronym PICO (</a:t>
            </a:r>
            <a:r>
              <a:rPr lang="en-US" altLang="x-none" b="1">
                <a:latin typeface="Arial" charset="0"/>
                <a:ea typeface="ＭＳ Ｐゴシック" charset="-128"/>
              </a:rPr>
              <a:t>Participants, Interventions, Comparisons and Outcomes) helps to serve as a reminder of these. These components of the question, with the additional specification of types of study that will be included, form the basis of the pre-specified eligibility criteria for the review. Cochrane reviews should include all outcomes that are likely to be meaningful, and not include trivial outcomes. Primary outcomes should be limited to a very small number and include adverse as well as beneficial outcomes. Cochrane reviews can focus on broad questions, or be more narrowly defined. There are advantages and disadvantages of each.</a:t>
            </a:r>
            <a:endParaRPr lang="en-US" altLang="x-none">
              <a:latin typeface="Arial" charset="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6B0BCC07-6B6F-FB4E-820F-FA3664BE2895}" type="slidenum">
              <a:rPr lang="en-US" altLang="x-none" sz="1200"/>
              <a:pPr/>
              <a:t>17</a:t>
            </a:fld>
            <a:endParaRPr lang="en-US" altLang="x-none"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r>
              <a:rPr lang="en-US" altLang="x-none" b="1">
                <a:latin typeface="Arial" charset="0"/>
                <a:ea typeface="ＭＳ Ｐゴシック" charset="-128"/>
              </a:rPr>
              <a:t>Discuss some advantages and disadvantages of broad versus narrow review questions</a:t>
            </a:r>
          </a:p>
          <a:p>
            <a:pPr eaLnBrk="1" hangingPunct="1"/>
            <a:r>
              <a:rPr lang="en-US" altLang="x-none" b="1">
                <a:latin typeface="Arial" charset="0"/>
                <a:ea typeface="ＭＳ Ｐゴシック" charset="-128"/>
              </a:rPr>
              <a:t>Discuss changing the review question</a:t>
            </a:r>
            <a:endParaRPr lang="en-US" altLang="x-none">
              <a:latin typeface="Arial" charset="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AEC96DB7-CDF3-3743-9869-10434B60F084}" type="slidenum">
              <a:rPr lang="en-US" altLang="x-none" sz="1200"/>
              <a:pPr/>
              <a:t>18</a:t>
            </a:fld>
            <a:endParaRPr lang="en-US" altLang="x-none"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r>
              <a:rPr lang="en-US" altLang="x-none">
                <a:latin typeface="Arial" charset="0"/>
                <a:ea typeface="ＭＳ Ｐゴシック" charset="-128"/>
              </a:rPr>
              <a:t>Background</a:t>
            </a:r>
          </a:p>
          <a:p>
            <a:pPr lvl="2" eaLnBrk="1" hangingPunct="1"/>
            <a:r>
              <a:rPr lang="en-US" altLang="x-none" sz="1400">
                <a:latin typeface="Arial Narrow" charset="0"/>
                <a:ea typeface="ＭＳ Ｐゴシック" charset="-128"/>
              </a:rPr>
              <a:t>give rationale for systematic review as well as importance of research question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09C4AF8E-1E58-A94A-8A13-98E39D5FA759}" type="slidenum">
              <a:rPr lang="en-US" altLang="x-none" sz="1200"/>
              <a:pPr/>
              <a:t>19</a:t>
            </a:fld>
            <a:endParaRPr lang="en-US" altLang="x-none" sz="1200"/>
          </a:p>
        </p:txBody>
      </p:sp>
      <p:sp>
        <p:nvSpPr>
          <p:cNvPr id="54275" name="Rectangle 2"/>
          <p:cNvSpPr>
            <a:spLocks noGrp="1" noRot="1" noChangeAspect="1" noChangeArrowheads="1"/>
          </p:cNvSpPr>
          <p:nvPr>
            <p:ph type="sldImg"/>
          </p:nvPr>
        </p:nvSpPr>
        <p:spPr>
          <a:solidFill>
            <a:srgbClr val="FFFFFF"/>
          </a:solidFill>
          <a:ln/>
        </p:spPr>
      </p:sp>
      <p:sp>
        <p:nvSpPr>
          <p:cNvPr id="5427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8DF5A777-45C0-DB43-99C5-EDA834E3EEE9}" type="slidenum">
              <a:rPr lang="en-US" altLang="x-none" sz="1200"/>
              <a:pPr/>
              <a:t>20</a:t>
            </a:fld>
            <a:endParaRPr lang="en-US" altLang="x-none"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Slide Image Placeholder 1"/>
          <p:cNvSpPr>
            <a:spLocks noGrp="1" noRot="1" noChangeAspect="1"/>
          </p:cNvSpPr>
          <p:nvPr>
            <p:ph type="sldImg"/>
          </p:nvPr>
        </p:nvSpPr>
        <p:spPr>
          <a:ln/>
        </p:spPr>
      </p:sp>
      <p:sp>
        <p:nvSpPr>
          <p:cNvPr id="58371"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58372"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71B974C7-9E70-F64B-913C-6EC5EAE9A94C}" type="slidenum">
              <a:rPr lang="en-US" altLang="x-none" sz="1200"/>
              <a:pPr/>
              <a:t>22</a:t>
            </a:fld>
            <a:endParaRPr lang="en-US" altLang="x-none"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AE4A93F9-87DB-D541-A828-DB358DB743AC}" type="slidenum">
              <a:rPr lang="en-US" altLang="x-none" sz="1200"/>
              <a:pPr/>
              <a:t>24</a:t>
            </a:fld>
            <a:endParaRPr lang="en-US" altLang="x-none"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a:spcBef>
                <a:spcPct val="0"/>
              </a:spcBef>
            </a:pPr>
            <a:r>
              <a:rPr lang="en-US" altLang="x-none" sz="1000">
                <a:solidFill>
                  <a:srgbClr val="000000"/>
                </a:solidFill>
                <a:latin typeface="Times" charset="0"/>
                <a:ea typeface="ＭＳ Ｐゴシック" charset="-128"/>
              </a:rPr>
              <a:t>Reviewers  must determine which studies are relevant and suitable for inclusion in the systematic review. As noted before, it is crucial that the criteria for study selection be determined ahead of time to the extent possible, so investigators cannot, for example, decide to exclude certain types of studies that do not show a positive result. The specific inclusion criteria will depend on the study question.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Slide Image Placeholder 1"/>
          <p:cNvSpPr>
            <a:spLocks noGrp="1" noRot="1" noChangeAspect="1"/>
          </p:cNvSpPr>
          <p:nvPr>
            <p:ph type="sldImg"/>
          </p:nvPr>
        </p:nvSpPr>
        <p:spPr>
          <a:ln/>
        </p:spPr>
      </p:sp>
      <p:sp>
        <p:nvSpPr>
          <p:cNvPr id="66563"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66564"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2B75936D-F4BD-5748-B99F-1A21C7C6E709}" type="slidenum">
              <a:rPr lang="en-US" altLang="x-none" sz="1200"/>
              <a:pPr/>
              <a:t>25</a:t>
            </a:fld>
            <a:endParaRPr lang="en-US" altLang="x-non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71A614A6-B29C-3A47-856D-3C2D113CC235}" type="slidenum">
              <a:rPr lang="en-US" altLang="x-none" sz="1200"/>
              <a:pPr/>
              <a:t>2</a:t>
            </a:fld>
            <a:endParaRPr lang="en-US" altLang="x-none" sz="120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8A694465-6A2B-AA48-9727-1F2808ABE9A9}" type="slidenum">
              <a:rPr lang="en-US" altLang="x-none" sz="1200"/>
              <a:pPr/>
              <a:t>27</a:t>
            </a:fld>
            <a:endParaRPr lang="en-US" altLang="x-none" sz="1200"/>
          </a:p>
        </p:txBody>
      </p:sp>
      <p:sp>
        <p:nvSpPr>
          <p:cNvPr id="68611" name="Rectangle 2"/>
          <p:cNvSpPr>
            <a:spLocks noGrp="1" noRot="1" noChangeAspect="1" noChangeArrowheads="1"/>
          </p:cNvSpPr>
          <p:nvPr>
            <p:ph type="sldImg"/>
          </p:nvPr>
        </p:nvSpPr>
        <p:spPr>
          <a:solidFill>
            <a:srgbClr val="FFFFFF"/>
          </a:solidFill>
          <a:ln/>
        </p:spPr>
      </p:sp>
      <p:sp>
        <p:nvSpPr>
          <p:cNvPr id="6861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tLang="x-none">
                <a:latin typeface="Arial" charset="0"/>
                <a:ea typeface="ＭＳ Ｐゴシック" charset="-128"/>
              </a:rPr>
              <a:t>Checklist and a flow diagram</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Slide Image Placeholder 1"/>
          <p:cNvSpPr>
            <a:spLocks noGrp="1" noRot="1" noChangeAspect="1"/>
          </p:cNvSpPr>
          <p:nvPr>
            <p:ph type="sldImg"/>
          </p:nvPr>
        </p:nvSpPr>
        <p:spPr>
          <a:ln/>
        </p:spPr>
      </p:sp>
      <p:sp>
        <p:nvSpPr>
          <p:cNvPr id="71683"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71684"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122F1110-7001-714E-B8E4-6CF7D817FD1E}" type="slidenum">
              <a:rPr lang="en-US" altLang="x-none" sz="1200"/>
              <a:pPr/>
              <a:t>29</a:t>
            </a:fld>
            <a:endParaRPr lang="en-US" altLang="x-none"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Slide Image Placeholder 1"/>
          <p:cNvSpPr>
            <a:spLocks noGrp="1" noRot="1" noChangeAspect="1"/>
          </p:cNvSpPr>
          <p:nvPr>
            <p:ph type="sldImg"/>
          </p:nvPr>
        </p:nvSpPr>
        <p:spPr>
          <a:ln/>
        </p:spPr>
      </p:sp>
      <p:sp>
        <p:nvSpPr>
          <p:cNvPr id="73731"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dirty="0">
              <a:latin typeface="Arial" charset="0"/>
              <a:ea typeface="ＭＳ Ｐゴシック" charset="-128"/>
            </a:endParaRPr>
          </a:p>
        </p:txBody>
      </p:sp>
      <p:sp>
        <p:nvSpPr>
          <p:cNvPr id="73732"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52614E16-8116-D34C-B5B0-D9C8522CEA33}" type="slidenum">
              <a:rPr lang="en-US" altLang="x-none" sz="1200"/>
              <a:pPr/>
              <a:t>30</a:t>
            </a:fld>
            <a:endParaRPr lang="en-US" altLang="x-none"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Slide Image Placeholder 1"/>
          <p:cNvSpPr>
            <a:spLocks noGrp="1" noRot="1" noChangeAspect="1"/>
          </p:cNvSpPr>
          <p:nvPr>
            <p:ph type="sldImg"/>
          </p:nvPr>
        </p:nvSpPr>
        <p:spPr>
          <a:ln/>
        </p:spPr>
      </p:sp>
      <p:sp>
        <p:nvSpPr>
          <p:cNvPr id="75779"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75780"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16B56681-1053-8244-AE25-C6DD76566667}" type="slidenum">
              <a:rPr lang="en-US" altLang="x-none" sz="1200"/>
              <a:pPr/>
              <a:t>31</a:t>
            </a:fld>
            <a:endParaRPr lang="en-US" altLang="x-none"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Slide Image Placeholder 1"/>
          <p:cNvSpPr>
            <a:spLocks noGrp="1" noRot="1" noChangeAspect="1"/>
          </p:cNvSpPr>
          <p:nvPr>
            <p:ph type="sldImg"/>
          </p:nvPr>
        </p:nvSpPr>
        <p:spPr>
          <a:ln/>
        </p:spPr>
      </p:sp>
      <p:sp>
        <p:nvSpPr>
          <p:cNvPr id="77827"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77828"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69EEEAA8-DB3C-4644-8B7E-57CDC548C56F}" type="slidenum">
              <a:rPr lang="en-US" altLang="x-none" sz="1200"/>
              <a:pPr/>
              <a:t>32</a:t>
            </a:fld>
            <a:endParaRPr lang="en-US" altLang="x-none"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Slide Image Placeholder 1"/>
          <p:cNvSpPr>
            <a:spLocks noGrp="1" noRot="1" noChangeAspect="1"/>
          </p:cNvSpPr>
          <p:nvPr>
            <p:ph type="sldImg"/>
          </p:nvPr>
        </p:nvSpPr>
        <p:spPr>
          <a:ln/>
        </p:spPr>
      </p:sp>
      <p:sp>
        <p:nvSpPr>
          <p:cNvPr id="79875"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79876"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50773296-6FAB-2448-8C2A-19F4798459D6}" type="slidenum">
              <a:rPr lang="en-US" altLang="x-none" sz="1200"/>
              <a:pPr/>
              <a:t>33</a:t>
            </a:fld>
            <a:endParaRPr lang="en-US" altLang="x-none"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Slide Image Placeholder 1"/>
          <p:cNvSpPr>
            <a:spLocks noGrp="1" noRot="1" noChangeAspect="1"/>
          </p:cNvSpPr>
          <p:nvPr>
            <p:ph type="sldImg"/>
          </p:nvPr>
        </p:nvSpPr>
        <p:spPr>
          <a:ln/>
        </p:spPr>
      </p:sp>
      <p:sp>
        <p:nvSpPr>
          <p:cNvPr id="81923"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81924"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E7FA40A2-A8DE-0F44-8EEB-33C8192F2252}" type="slidenum">
              <a:rPr lang="en-US" altLang="x-none" sz="1200"/>
              <a:pPr/>
              <a:t>34</a:t>
            </a:fld>
            <a:endParaRPr lang="en-US" altLang="x-none"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70" name="Slide Image Placeholder 1"/>
          <p:cNvSpPr>
            <a:spLocks noGrp="1" noRot="1" noChangeAspect="1"/>
          </p:cNvSpPr>
          <p:nvPr>
            <p:ph type="sldImg"/>
          </p:nvPr>
        </p:nvSpPr>
        <p:spPr>
          <a:ln/>
        </p:spPr>
      </p:sp>
      <p:sp>
        <p:nvSpPr>
          <p:cNvPr id="83971"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83972"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371077E9-60FC-314C-870F-11E898E2802F}" type="slidenum">
              <a:rPr lang="en-US" altLang="x-none" sz="1200"/>
              <a:pPr/>
              <a:t>35</a:t>
            </a:fld>
            <a:endParaRPr lang="en-US" altLang="x-none"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a:ln/>
        </p:spPr>
      </p:sp>
      <p:sp>
        <p:nvSpPr>
          <p:cNvPr id="86019"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r>
              <a:rPr lang="en-US" altLang="x-none">
                <a:latin typeface="Arial" charset="0"/>
                <a:ea typeface="ＭＳ Ｐゴシック" charset="-128"/>
              </a:rPr>
              <a:t>Re option 1: If the size of the available literature is small, it may be appropriate to conduct one single broad search.  However, if the literature is extensive and observational trials are allowed in the harms but not the benefits evaluations, a single broad search would reduce precision for studies reviewing efficacy endpoints without appreciably improving the recall. </a:t>
            </a:r>
          </a:p>
          <a:p>
            <a:r>
              <a:rPr lang="en-US" altLang="x-none">
                <a:latin typeface="Arial" charset="0"/>
                <a:ea typeface="ＭＳ Ｐゴシック" charset="-128"/>
              </a:rPr>
              <a:t>Re option  2: harms searches usually broader and include observational trials.  Searches usually include the harm (or subheadings for general harms) and the intervention. When the available literature is extensive, two searches improves precision without appreciably impacting recall. </a:t>
            </a:r>
          </a:p>
          <a:p>
            <a:endParaRPr lang="en-US" altLang="x-none">
              <a:latin typeface="Arial" charset="0"/>
              <a:ea typeface="ＭＳ Ｐゴシック" charset="-128"/>
            </a:endParaRPr>
          </a:p>
        </p:txBody>
      </p:sp>
      <p:sp>
        <p:nvSpPr>
          <p:cNvPr id="86020"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D192D8BE-6567-024C-964A-A36864AEB8AC}" type="slidenum">
              <a:rPr lang="en-US" altLang="x-none" sz="1200"/>
              <a:pPr/>
              <a:t>36</a:t>
            </a:fld>
            <a:endParaRPr lang="en-US" altLang="x-none"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Slide Image Placeholder 1"/>
          <p:cNvSpPr>
            <a:spLocks noGrp="1" noRot="1" noChangeAspect="1"/>
          </p:cNvSpPr>
          <p:nvPr>
            <p:ph type="sldImg"/>
          </p:nvPr>
        </p:nvSpPr>
        <p:spPr>
          <a:ln/>
        </p:spPr>
      </p:sp>
      <p:sp>
        <p:nvSpPr>
          <p:cNvPr id="88067"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88068"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3B2AED88-8535-5941-ADF9-70E67F511EDA}" type="slidenum">
              <a:rPr lang="en-US" altLang="x-none" sz="1200"/>
              <a:pPr/>
              <a:t>37</a:t>
            </a:fld>
            <a:endParaRPr lang="en-US" altLang="x-none"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00F46B86-9BA8-1F42-9A8E-CBCE00A6D6B4}" type="slidenum">
              <a:rPr lang="en-US" altLang="x-none" sz="1200"/>
              <a:pPr/>
              <a:t>5</a:t>
            </a:fld>
            <a:endParaRPr lang="en-US" altLang="x-none" sz="12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4" name="Slide Image Placeholder 1"/>
          <p:cNvSpPr>
            <a:spLocks noGrp="1" noRot="1" noChangeAspect="1"/>
          </p:cNvSpPr>
          <p:nvPr>
            <p:ph type="sldImg"/>
          </p:nvPr>
        </p:nvSpPr>
        <p:spPr>
          <a:ln/>
        </p:spPr>
      </p:sp>
      <p:sp>
        <p:nvSpPr>
          <p:cNvPr id="90115"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90116"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7575D94E-7F3E-8845-ADD0-0E2C897B1770}" type="slidenum">
              <a:rPr lang="en-US" altLang="x-none" sz="1200"/>
              <a:pPr/>
              <a:t>38</a:t>
            </a:fld>
            <a:endParaRPr lang="en-US" altLang="x-none"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2" name="Slide Image Placeholder 1"/>
          <p:cNvSpPr>
            <a:spLocks noGrp="1" noRot="1" noChangeAspect="1"/>
          </p:cNvSpPr>
          <p:nvPr>
            <p:ph type="sldImg"/>
          </p:nvPr>
        </p:nvSpPr>
        <p:spPr>
          <a:ln/>
        </p:spPr>
      </p:sp>
      <p:sp>
        <p:nvSpPr>
          <p:cNvPr id="92163"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92164"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4E58826C-B6B8-BF43-9C40-6E823BF42765}" type="slidenum">
              <a:rPr lang="en-US" altLang="x-none" sz="1200"/>
              <a:pPr/>
              <a:t>39</a:t>
            </a:fld>
            <a:endParaRPr lang="en-US" altLang="x-none"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10" name="Slide Image Placeholder 1"/>
          <p:cNvSpPr>
            <a:spLocks noGrp="1" noRot="1" noChangeAspect="1"/>
          </p:cNvSpPr>
          <p:nvPr>
            <p:ph type="sldImg"/>
          </p:nvPr>
        </p:nvSpPr>
        <p:spPr>
          <a:ln/>
        </p:spPr>
      </p:sp>
      <p:sp>
        <p:nvSpPr>
          <p:cNvPr id="94211"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94212"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D494CDD3-0FA0-4240-9FE0-7CFE7B5BA9B3}" type="slidenum">
              <a:rPr lang="en-US" altLang="x-none" sz="1200"/>
              <a:pPr/>
              <a:t>40</a:t>
            </a:fld>
            <a:endParaRPr lang="en-US" altLang="x-none"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Slide Image Placeholder 1"/>
          <p:cNvSpPr>
            <a:spLocks noGrp="1" noRot="1" noChangeAspect="1"/>
          </p:cNvSpPr>
          <p:nvPr>
            <p:ph type="sldImg"/>
          </p:nvPr>
        </p:nvSpPr>
        <p:spPr>
          <a:ln/>
        </p:spPr>
      </p:sp>
      <p:sp>
        <p:nvSpPr>
          <p:cNvPr id="96259"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96260"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26790942-7BD4-7047-9608-AF4614353BA0}" type="slidenum">
              <a:rPr lang="en-US" altLang="x-none" sz="1200"/>
              <a:pPr/>
              <a:t>41</a:t>
            </a:fld>
            <a:endParaRPr lang="en-US" altLang="x-none"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5410" name="Slide Image Placeholder 1"/>
          <p:cNvSpPr>
            <a:spLocks noGrp="1" noRot="1" noChangeAspect="1"/>
          </p:cNvSpPr>
          <p:nvPr>
            <p:ph type="sldImg"/>
          </p:nvPr>
        </p:nvSpPr>
        <p:spPr>
          <a:ln/>
        </p:spPr>
      </p:sp>
      <p:sp>
        <p:nvSpPr>
          <p:cNvPr id="145411"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145412"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B4C0EA2F-F897-9243-AAFE-BC723F8AC680}" type="slidenum">
              <a:rPr lang="en-US" altLang="x-none" sz="1200"/>
              <a:pPr/>
              <a:t>42</a:t>
            </a:fld>
            <a:endParaRPr lang="en-US" altLang="x-none" sz="1200"/>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8482" name="Slide Image Placeholder 1"/>
          <p:cNvSpPr>
            <a:spLocks noGrp="1" noRot="1" noChangeAspect="1"/>
          </p:cNvSpPr>
          <p:nvPr>
            <p:ph type="sldImg"/>
          </p:nvPr>
        </p:nvSpPr>
        <p:spPr>
          <a:ln/>
        </p:spPr>
      </p:sp>
      <p:sp>
        <p:nvSpPr>
          <p:cNvPr id="148483"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148484"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BE5C9917-7DC6-D04E-B153-71F131DCA9A7}" type="slidenum">
              <a:rPr lang="en-US" altLang="x-none" sz="1200"/>
              <a:pPr/>
              <a:t>44</a:t>
            </a:fld>
            <a:endParaRPr lang="en-US" altLang="x-none"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1554" name="Slide Image Placeholder 1"/>
          <p:cNvSpPr>
            <a:spLocks noGrp="1" noRot="1" noChangeAspect="1"/>
          </p:cNvSpPr>
          <p:nvPr>
            <p:ph type="sldImg"/>
          </p:nvPr>
        </p:nvSpPr>
        <p:spPr>
          <a:ln/>
        </p:spPr>
      </p:sp>
      <p:sp>
        <p:nvSpPr>
          <p:cNvPr id="151555" name="Notes Placeholder 2"/>
          <p:cNvSpPr>
            <a:spLocks noGrp="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x-none" altLang="x-none">
              <a:latin typeface="Arial" charset="0"/>
              <a:ea typeface="ＭＳ Ｐゴシック" charset="-128"/>
            </a:endParaRPr>
          </a:p>
        </p:txBody>
      </p:sp>
      <p:sp>
        <p:nvSpPr>
          <p:cNvPr id="151556" name="Slide Number Placeholder 3"/>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94DE8B5C-F32C-D44F-82B9-86A45B4950EE}" type="slidenum">
              <a:rPr lang="en-US" altLang="x-none" sz="1200"/>
              <a:pPr/>
              <a:t>45</a:t>
            </a:fld>
            <a:endParaRPr lang="en-US" altLang="x-none"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525615-B926-DB4E-A530-95ABB46F92CD}" type="slidenum">
              <a:rPr lang="en-US" altLang="x-none" smtClean="0"/>
              <a:pPr/>
              <a:t>48</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00918709"/>
      </p:ext>
    </p:extLst>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525615-B926-DB4E-A530-95ABB46F92CD}" type="slidenum">
              <a:rPr lang="en-US" altLang="x-none" smtClean="0"/>
              <a:pPr/>
              <a:t>49</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54922385"/>
      </p:ext>
    </p:extLst>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525615-B926-DB4E-A530-95ABB46F92CD}" type="slidenum">
              <a:rPr lang="en-US" altLang="x-none" smtClean="0"/>
              <a:pPr/>
              <a:t>50</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73501490"/>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3D67ED56-AB50-2846-8A29-3F0195D6526E}" type="slidenum">
              <a:rPr lang="en-US" altLang="x-none" sz="1200"/>
              <a:pPr/>
              <a:t>6</a:t>
            </a:fld>
            <a:endParaRPr lang="en-US" altLang="x-none"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49B0F5E6-7B39-7B4E-A9F4-0BE905FE14B2}" type="slidenum">
              <a:rPr lang="en-US" altLang="x-none" sz="1200"/>
              <a:pPr/>
              <a:t>7</a:t>
            </a:fld>
            <a:endParaRPr lang="en-US" altLang="x-none" sz="1200"/>
          </a:p>
        </p:txBody>
      </p:sp>
      <p:sp>
        <p:nvSpPr>
          <p:cNvPr id="29699" name="Rectangle 2"/>
          <p:cNvSpPr>
            <a:spLocks noGrp="1" noRot="1" noChangeAspect="1" noChangeArrowheads="1"/>
          </p:cNvSpPr>
          <p:nvPr>
            <p:ph type="sldImg"/>
          </p:nvPr>
        </p:nvSpPr>
        <p:spPr>
          <a:xfrm>
            <a:off x="1144588" y="685800"/>
            <a:ext cx="4572000" cy="3429000"/>
          </a:xfrm>
          <a:solidFill>
            <a:srgbClr val="FFFFFF"/>
          </a:solidFill>
          <a:ln/>
        </p:spPr>
      </p:sp>
      <p:sp>
        <p:nvSpPr>
          <p:cNvPr id="29700"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lIns="86493" tIns="43247" rIns="86493" bIns="43247"/>
          <a:lstStyle/>
          <a:p>
            <a:pPr eaLnBrk="1" hangingPunct="1"/>
            <a:r>
              <a:rPr lang="en-US" altLang="x-none">
                <a:latin typeface="Helvetica" charset="0"/>
                <a:ea typeface="ＭＳ Ｐゴシック" charset="-128"/>
              </a:rPr>
              <a:t>The </a:t>
            </a:r>
            <a:r>
              <a:rPr lang="en-US" altLang="x-none" b="1">
                <a:latin typeface="Helvetica" charset="0"/>
                <a:ea typeface="ＭＳ Ｐゴシック" charset="-128"/>
              </a:rPr>
              <a:t>Cochrane Collaboration</a:t>
            </a:r>
            <a:r>
              <a:rPr lang="en-US" altLang="x-none">
                <a:latin typeface="Helvetica" charset="0"/>
                <a:ea typeface="ＭＳ Ｐゴシック" charset="-128"/>
              </a:rPr>
              <a:t> is a group of over 27,000 volunteers in more than 90 countries who review the effects of health care interventions tested in </a:t>
            </a:r>
            <a:r>
              <a:rPr lang="en-US" altLang="x-none">
                <a:solidFill>
                  <a:srgbClr val="1231B2"/>
                </a:solidFill>
                <a:latin typeface="Helvetica" charset="0"/>
                <a:ea typeface="ＭＳ Ｐゴシック" charset="-128"/>
                <a:hlinkClick r:id="rId3"/>
              </a:rPr>
              <a:t>biomedical</a:t>
            </a:r>
            <a:r>
              <a:rPr lang="en-US" altLang="x-none">
                <a:latin typeface="Helvetica" charset="0"/>
                <a:ea typeface="ＭＳ Ｐゴシック" charset="-128"/>
              </a:rPr>
              <a:t> </a:t>
            </a:r>
            <a:r>
              <a:rPr lang="en-US" altLang="x-none">
                <a:solidFill>
                  <a:srgbClr val="1231B2"/>
                </a:solidFill>
                <a:latin typeface="Helvetica" charset="0"/>
                <a:ea typeface="ＭＳ Ｐゴシック" charset="-128"/>
                <a:hlinkClick r:id="rId4"/>
              </a:rPr>
              <a:t>randomized controlled trials</a:t>
            </a:r>
            <a:r>
              <a:rPr lang="en-US" altLang="x-none">
                <a:latin typeface="Helvetica" charset="0"/>
                <a:ea typeface="ＭＳ Ｐゴシック" charset="-128"/>
              </a:rPr>
              <a:t>.</a:t>
            </a:r>
            <a:r>
              <a:rPr lang="en-US" altLang="x-none">
                <a:solidFill>
                  <a:srgbClr val="1231B2"/>
                </a:solidFill>
                <a:latin typeface="Helvetica" charset="0"/>
                <a:ea typeface="ＭＳ Ｐゴシック" charset="-128"/>
                <a:hlinkClick r:id="rId5"/>
              </a:rPr>
              <a:t>[3]</a:t>
            </a:r>
            <a:r>
              <a:rPr lang="en-US" altLang="x-none">
                <a:latin typeface="Helvetica" charset="0"/>
                <a:ea typeface="ＭＳ Ｐゴシック" charset="-128"/>
              </a:rPr>
              <a:t> A few more recent reviews have also studied the results of non-randomized, </a:t>
            </a:r>
            <a:r>
              <a:rPr lang="en-US" altLang="x-none">
                <a:solidFill>
                  <a:srgbClr val="1231B2"/>
                </a:solidFill>
                <a:latin typeface="Helvetica" charset="0"/>
                <a:ea typeface="ＭＳ Ｐゴシック" charset="-128"/>
                <a:hlinkClick r:id="rId6"/>
              </a:rPr>
              <a:t>observational studies</a:t>
            </a:r>
            <a:r>
              <a:rPr lang="en-US" altLang="x-none">
                <a:latin typeface="Helvetica" charset="0"/>
                <a:ea typeface="ＭＳ Ｐゴシック" charset="-128"/>
              </a:rPr>
              <a:t>. The results of these </a:t>
            </a:r>
            <a:r>
              <a:rPr lang="en-US" altLang="x-none">
                <a:solidFill>
                  <a:srgbClr val="523B92"/>
                </a:solidFill>
                <a:latin typeface="Helvetica" charset="0"/>
                <a:ea typeface="ＭＳ Ｐゴシック" charset="-128"/>
                <a:hlinkClick r:id="rId7"/>
              </a:rPr>
              <a:t>systematic reviews</a:t>
            </a:r>
            <a:r>
              <a:rPr lang="en-US" altLang="x-none">
                <a:latin typeface="Helvetica" charset="0"/>
                <a:ea typeface="ＭＳ Ｐゴシック" charset="-128"/>
              </a:rPr>
              <a:t> are published as "Cochrane Reviews" in the </a:t>
            </a:r>
            <a:r>
              <a:rPr lang="en-US" altLang="x-none">
                <a:solidFill>
                  <a:srgbClr val="1231B2"/>
                </a:solidFill>
                <a:latin typeface="Helvetica" charset="0"/>
                <a:ea typeface="ＭＳ Ｐゴシック" charset="-128"/>
                <a:hlinkClick r:id="rId8"/>
              </a:rPr>
              <a:t>Cochrane Library</a:t>
            </a:r>
            <a:r>
              <a:rPr lang="en-US" altLang="x-none">
                <a:latin typeface="Helvetica" charset="0"/>
                <a:ea typeface="ＭＳ Ｐゴシック" charset="-128"/>
              </a:rPr>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94BD4339-D55C-7F42-B9C9-04DCB9DCE4AF}" type="slidenum">
              <a:rPr lang="en-US" altLang="x-none" sz="1200"/>
              <a:pPr/>
              <a:t>8</a:t>
            </a:fld>
            <a:endParaRPr lang="en-US" altLang="x-none"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pPr eaLnBrk="1" hangingPunct="1"/>
            <a:endParaRPr lang="x-none" altLang="x-none">
              <a:latin typeface="Arial" charset="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9BDF759A-D50F-BA4F-9BCF-5C399F236385}" type="slidenum">
              <a:rPr lang="en-US" altLang="x-none" sz="1200"/>
              <a:pPr/>
              <a:t>9</a:t>
            </a:fld>
            <a:endParaRPr lang="en-US" altLang="x-none"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r>
              <a:rPr lang="en-US" altLang="x-none" dirty="0">
                <a:latin typeface="Arial" charset="0"/>
                <a:ea typeface="ＭＳ Ｐゴシック" charset="-128"/>
              </a:rPr>
              <a:t>NOTE: meta-analysis is simply the statistical combination of findings; it should not be considered as a type of review</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9712C754-9C28-884A-ADE6-800F1A5B8B13}" type="slidenum">
              <a:rPr lang="en-US" altLang="x-none" sz="1200"/>
              <a:pPr/>
              <a:t>10</a:t>
            </a:fld>
            <a:endParaRPr lang="en-US" altLang="x-none"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r>
              <a:rPr lang="en-US" altLang="x-none">
                <a:latin typeface="Arial" charset="0"/>
                <a:ea typeface="ＭＳ Ｐゴシック" charset="-128"/>
              </a:rPr>
              <a:t>Determine effect estimates in key subgroups (e.g. based on gender, race/ethnicity or age)</a:t>
            </a:r>
          </a:p>
          <a:p>
            <a:pPr eaLnBrk="1" hangingPunct="1"/>
            <a:endParaRPr lang="en-US" altLang="x-none">
              <a:latin typeface="Arial" charset="0"/>
              <a:ea typeface="ＭＳ Ｐゴシック" charset="-128"/>
            </a:endParaRPr>
          </a:p>
          <a:p>
            <a:pPr lvl="1" eaLnBrk="1" hangingPunct="1"/>
            <a:r>
              <a:rPr lang="en-US" altLang="x-none" sz="1400">
                <a:latin typeface="Arial" charset="0"/>
                <a:ea typeface="ＭＳ Ｐゴシック" charset="-128"/>
              </a:rPr>
              <a:t>Identify (through meta-regression) the sources of heterogeneity in prior studies</a:t>
            </a:r>
            <a:endParaRPr lang="en-US" altLang="x-none">
              <a:latin typeface="Arial" charset="0"/>
              <a:ea typeface="ＭＳ Ｐゴシック" charset="-128"/>
            </a:endParaRPr>
          </a:p>
          <a:p>
            <a:pPr eaLnBrk="1" hangingPunct="1"/>
            <a:endParaRPr lang="en-US" altLang="x-none">
              <a:latin typeface="Arial" charset="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fld id="{EA39024B-92AC-634E-9A96-3B82EEA0040C}" type="slidenum">
              <a:rPr lang="en-US" altLang="x-none" sz="1200"/>
              <a:pPr/>
              <a:t>11</a:t>
            </a:fld>
            <a:endParaRPr lang="en-US" altLang="x-none"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r>
              <a:rPr lang="en-US" altLang="x-none" sz="1000" b="1">
                <a:solidFill>
                  <a:schemeClr val="bg1"/>
                </a:solidFill>
                <a:latin typeface="Arial" charset="0"/>
                <a:ea typeface="ＭＳ Ｐゴシック" charset="-128"/>
              </a:rPr>
              <a:t>Although meta-analysis is most widely known in biomedical settings for its application to clinical trials, the technique can also be used to synthesize/analyze other study designs: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4ADC829-A442-3747-9035-BAB389FAD36A}"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455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C046EB-218D-C042-A5D6-1195746C1669}"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63431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C5B4642-88C8-B246-8693-5DF775616671}"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32493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C9493C-3D1E-6144-9C30-DD1C329B3804}"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51354890"/>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A7DD550-7579-0140-95ED-0BE1C43D4829}"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057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AA5DA46-46D5-7F4B-8451-B2C782D67550}"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1786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F90EC3-E561-8640-BE79-F2A6EDDCC7FB}"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50826457"/>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356EF9B-A3A3-0941-9766-C286B0A56828}"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22842316"/>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AEB6705-AF95-AC4E-95EE-46E0BD957387}"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83906378"/>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C5CF8F79-7A4B-2841-8A84-C9120DDB237C}"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0717545"/>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1EC10CA-6616-4B46-9BDB-CE5F2BD1358D}"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08940513"/>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8D959EC-18F7-984E-A146-54E53ADBC817}" type="slidenum">
              <a:rPr lang="en-US" altLang="x-none"/>
              <a:pPr/>
              <a:t>‹#›</a:t>
            </a:fld>
            <a:endParaRPr lang="en-US" altLang="x-none"/>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001133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ltLang="x-none"/>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1" charset="0"/>
                <a:ea typeface="ＭＳ Ｐゴシック" pitchFamily="-1" charset="-128"/>
                <a:cs typeface="ＭＳ Ｐゴシック" pitchFamily="-1" charset="-128"/>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1" charset="0"/>
                <a:ea typeface="ＭＳ Ｐゴシック" pitchFamily="-1" charset="-128"/>
                <a:cs typeface="ＭＳ Ｐゴシック" pitchFamily="-1" charset="-128"/>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CBE8C10C-3067-2047-8A31-901EA21AB3BA}" type="slidenum">
              <a:rPr lang="en-US" altLang="x-none"/>
              <a:pPr/>
              <a:t>‹#›</a:t>
            </a:fld>
            <a:endParaRPr lang="en-US" altLang="x-none"/>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2pPr>
      <a:lvl3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3pPr>
      <a:lvl4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4pPr>
      <a:lvl5pPr algn="ctr" rtl="0" eaLnBrk="0" fontAlgn="base" hangingPunct="0">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5pPr>
      <a:lvl6pPr marL="4572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6pPr>
      <a:lvl7pPr marL="9144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7pPr>
      <a:lvl8pPr marL="13716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8pPr>
      <a:lvl9pPr marL="1828800" algn="ctr" rtl="0" fontAlgn="base">
        <a:spcBef>
          <a:spcPct val="0"/>
        </a:spcBef>
        <a:spcAft>
          <a:spcPct val="0"/>
        </a:spcAft>
        <a:defRPr sz="4400">
          <a:solidFill>
            <a:schemeClr val="tx2"/>
          </a:solidFill>
          <a:latin typeface="Arial" pitchFamily="-1" charset="0"/>
          <a:ea typeface="ＭＳ Ｐゴシック" pitchFamily="-1" charset="-128"/>
          <a:cs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3" Type="http://schemas.openxmlformats.org/officeDocument/2006/relationships/hyperlink" Target="http://handbook.cochrane.org/" TargetMode="External"/><Relationship Id="rId4" Type="http://schemas.openxmlformats.org/officeDocument/2006/relationships/hyperlink" Target="https://www.nap.edu/download/13059" TargetMode="External"/><Relationship Id="rId1" Type="http://schemas.openxmlformats.org/officeDocument/2006/relationships/slideLayout" Target="../slideLayouts/slideLayout2.xml"/><Relationship Id="rId2" Type="http://schemas.openxmlformats.org/officeDocument/2006/relationships/hyperlink" Target="http://www.prisma-statement.org/Extensions/Protocols.aspx"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hyperlink" Target="http://www.ncbi.nlm.nih.gov/pubmed/17388659"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n>
                  <a:solidFill>
                    <a:srgbClr val="FFFFFF"/>
                  </a:solidFill>
                </a:ln>
                <a:solidFill>
                  <a:srgbClr val="FFFFFF"/>
                </a:solidFill>
              </a:rPr>
              <a:t>Prework</a:t>
            </a:r>
            <a:endParaRPr lang="en-US" dirty="0">
              <a:ln>
                <a:solidFill>
                  <a:srgbClr val="FFFFFF"/>
                </a:solidFill>
              </a:ln>
              <a:solidFill>
                <a:srgbClr val="FFFFFF"/>
              </a:solidFill>
            </a:endParaRPr>
          </a:p>
        </p:txBody>
      </p:sp>
      <p:sp>
        <p:nvSpPr>
          <p:cNvPr id="3" name="Content Placeholder 2"/>
          <p:cNvSpPr>
            <a:spLocks noGrp="1"/>
          </p:cNvSpPr>
          <p:nvPr>
            <p:ph idx="1"/>
          </p:nvPr>
        </p:nvSpPr>
        <p:spPr/>
        <p:txBody>
          <a:bodyPr/>
          <a:lstStyle/>
          <a:p>
            <a:r>
              <a:rPr lang="en-US" sz="2800" dirty="0" smtClean="0">
                <a:ln>
                  <a:solidFill>
                    <a:srgbClr val="FFFFFF"/>
                  </a:solidFill>
                </a:ln>
                <a:solidFill>
                  <a:srgbClr val="FFFFFF"/>
                </a:solidFill>
              </a:rPr>
              <a:t>Set up and configure </a:t>
            </a:r>
            <a:r>
              <a:rPr lang="en-US" sz="2800" dirty="0" err="1" smtClean="0">
                <a:ln>
                  <a:solidFill>
                    <a:srgbClr val="FFFFFF"/>
                  </a:solidFill>
                </a:ln>
                <a:solidFill>
                  <a:srgbClr val="FFFFFF"/>
                </a:solidFill>
              </a:rPr>
              <a:t>MyNCBI</a:t>
            </a:r>
            <a:r>
              <a:rPr lang="en-US" sz="2800" dirty="0" smtClean="0">
                <a:ln>
                  <a:solidFill>
                    <a:srgbClr val="FFFFFF"/>
                  </a:solidFill>
                </a:ln>
                <a:solidFill>
                  <a:srgbClr val="FFFFFF"/>
                </a:solidFill>
              </a:rPr>
              <a:t> account</a:t>
            </a:r>
          </a:p>
          <a:p>
            <a:r>
              <a:rPr lang="en-US" sz="2800" dirty="0" smtClean="0">
                <a:ln>
                  <a:solidFill>
                    <a:srgbClr val="FFFFFF"/>
                  </a:solidFill>
                </a:ln>
                <a:solidFill>
                  <a:srgbClr val="FFFFFF"/>
                </a:solidFill>
              </a:rPr>
              <a:t>Download and configure EndNote X8</a:t>
            </a:r>
          </a:p>
          <a:p>
            <a:pPr lvl="1"/>
            <a:r>
              <a:rPr lang="en-US" sz="2000" dirty="0" smtClean="0">
                <a:ln>
                  <a:solidFill>
                    <a:srgbClr val="FFFFFF"/>
                  </a:solidFill>
                </a:ln>
                <a:solidFill>
                  <a:srgbClr val="FFFFFF"/>
                </a:solidFill>
              </a:rPr>
              <a:t>$78 </a:t>
            </a:r>
            <a:r>
              <a:rPr lang="en-US" sz="2000" dirty="0" err="1" smtClean="0">
                <a:ln>
                  <a:solidFill>
                    <a:srgbClr val="FFFFFF"/>
                  </a:solidFill>
                </a:ln>
                <a:solidFill>
                  <a:srgbClr val="FFFFFF"/>
                </a:solidFill>
              </a:rPr>
              <a:t>OnTheHub</a:t>
            </a:r>
            <a:r>
              <a:rPr lang="en-US" sz="2000" dirty="0" smtClean="0">
                <a:ln>
                  <a:solidFill>
                    <a:srgbClr val="FFFFFF"/>
                  </a:solidFill>
                </a:ln>
                <a:solidFill>
                  <a:srgbClr val="FFFFFF"/>
                </a:solidFill>
              </a:rPr>
              <a:t> UCSF</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66019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28600" y="76200"/>
            <a:ext cx="8534400" cy="1219200"/>
          </a:xfrm>
        </p:spPr>
        <p:txBody>
          <a:bodyPr/>
          <a:lstStyle/>
          <a:p>
            <a:pPr eaLnBrk="1" hangingPunct="1"/>
            <a:r>
              <a:rPr lang="en-US" altLang="x-none" sz="3200">
                <a:solidFill>
                  <a:srgbClr val="79FF79"/>
                </a:solidFill>
              </a:rPr>
              <a:t>What are the advantages of using meta-analysis as a prelude to clinical trials?</a:t>
            </a:r>
          </a:p>
        </p:txBody>
      </p:sp>
      <p:sp>
        <p:nvSpPr>
          <p:cNvPr id="36867" name="Rectangle 4"/>
          <p:cNvSpPr>
            <a:spLocks noGrp="1" noChangeArrowheads="1"/>
          </p:cNvSpPr>
          <p:nvPr>
            <p:ph type="body" idx="1"/>
          </p:nvPr>
        </p:nvSpPr>
        <p:spPr>
          <a:xfrm>
            <a:off x="228600" y="1524000"/>
            <a:ext cx="8686800" cy="5334000"/>
          </a:xfrm>
        </p:spPr>
        <p:txBody>
          <a:bodyPr/>
          <a:lstStyle/>
          <a:p>
            <a:pPr lvl="1" eaLnBrk="1" hangingPunct="1">
              <a:lnSpc>
                <a:spcPct val="90000"/>
              </a:lnSpc>
              <a:buFont typeface="Wingdings" charset="2"/>
              <a:buChar char="§"/>
            </a:pPr>
            <a:r>
              <a:rPr lang="en-US" altLang="x-none"/>
              <a:t>Define pre-trial expected effect sizes</a:t>
            </a:r>
          </a:p>
          <a:p>
            <a:pPr lvl="1" eaLnBrk="1" hangingPunct="1">
              <a:lnSpc>
                <a:spcPct val="90000"/>
              </a:lnSpc>
              <a:buFontTx/>
              <a:buNone/>
            </a:pPr>
            <a:r>
              <a:rPr lang="en-US" altLang="x-none"/>
              <a:t> </a:t>
            </a:r>
          </a:p>
          <a:p>
            <a:pPr lvl="1" eaLnBrk="1" hangingPunct="1">
              <a:lnSpc>
                <a:spcPct val="90000"/>
              </a:lnSpc>
              <a:buFont typeface="Wingdings" charset="2"/>
              <a:buChar char="§"/>
            </a:pPr>
            <a:r>
              <a:rPr lang="en-US" altLang="x-none"/>
              <a:t>Sample size estimation</a:t>
            </a:r>
          </a:p>
          <a:p>
            <a:pPr lvl="1" eaLnBrk="1" hangingPunct="1">
              <a:lnSpc>
                <a:spcPct val="90000"/>
              </a:lnSpc>
              <a:buFont typeface="Wingdings" charset="2"/>
              <a:buChar char="§"/>
            </a:pPr>
            <a:endParaRPr lang="en-US" altLang="x-none"/>
          </a:p>
          <a:p>
            <a:pPr lvl="1" eaLnBrk="1" hangingPunct="1">
              <a:lnSpc>
                <a:spcPct val="90000"/>
              </a:lnSpc>
              <a:buFont typeface="Wingdings" charset="2"/>
              <a:buChar char="§"/>
            </a:pPr>
            <a:r>
              <a:rPr lang="en-US" altLang="x-none"/>
              <a:t>Determine effect estimates in key subgroups (e.g. based on gender, race/ethnicity or age)</a:t>
            </a:r>
          </a:p>
          <a:p>
            <a:pPr lvl="1" eaLnBrk="1" hangingPunct="1">
              <a:lnSpc>
                <a:spcPct val="90000"/>
              </a:lnSpc>
              <a:buFont typeface="Wingdings" charset="2"/>
              <a:buChar char="§"/>
            </a:pPr>
            <a:endParaRPr lang="en-US" altLang="x-none"/>
          </a:p>
          <a:p>
            <a:pPr lvl="1" eaLnBrk="1" hangingPunct="1">
              <a:lnSpc>
                <a:spcPct val="90000"/>
              </a:lnSpc>
              <a:buFont typeface="Wingdings" charset="2"/>
              <a:buChar char="§"/>
            </a:pPr>
            <a:r>
              <a:rPr lang="en-US" altLang="x-none"/>
              <a:t>Identify sources of heterogeneity in prior studies</a:t>
            </a:r>
          </a:p>
          <a:p>
            <a:pPr lvl="1" eaLnBrk="1" hangingPunct="1">
              <a:lnSpc>
                <a:spcPct val="90000"/>
              </a:lnSpc>
              <a:buFont typeface="Wingdings" charset="2"/>
              <a:buChar char="§"/>
            </a:pPr>
            <a:endParaRPr lang="en-US" altLang="x-none"/>
          </a:p>
          <a:p>
            <a:pPr lvl="1" eaLnBrk="1" hangingPunct="1">
              <a:lnSpc>
                <a:spcPct val="90000"/>
              </a:lnSpc>
              <a:buFont typeface="Wingdings" charset="2"/>
              <a:buChar char="§"/>
            </a:pPr>
            <a:r>
              <a:rPr lang="en-US" altLang="x-none"/>
              <a:t>Address these sources in design phase of new trial</a:t>
            </a:r>
            <a:endParaRPr lang="en-US" altLang="x-none"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86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867">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8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3400" y="609600"/>
            <a:ext cx="7772400" cy="1219200"/>
          </a:xfrm>
        </p:spPr>
        <p:txBody>
          <a:bodyPr/>
          <a:lstStyle/>
          <a:p>
            <a:pPr eaLnBrk="1" hangingPunct="1"/>
            <a:r>
              <a:rPr lang="en-US" altLang="x-none" sz="3600" dirty="0">
                <a:solidFill>
                  <a:srgbClr val="79FF79"/>
                </a:solidFill>
              </a:rPr>
              <a:t>Can meta-analysis be used in study designs that are </a:t>
            </a:r>
            <a:r>
              <a:rPr lang="en-US" altLang="x-none" sz="3600" u="sng" dirty="0">
                <a:solidFill>
                  <a:srgbClr val="79FF79"/>
                </a:solidFill>
              </a:rPr>
              <a:t>not</a:t>
            </a:r>
            <a:r>
              <a:rPr lang="en-US" altLang="x-none" sz="3600" dirty="0">
                <a:solidFill>
                  <a:srgbClr val="79FF79"/>
                </a:solidFill>
              </a:rPr>
              <a:t> clinical trials?</a:t>
            </a:r>
            <a:endParaRPr lang="en-US" altLang="x-none" sz="3200" dirty="0">
              <a:solidFill>
                <a:srgbClr val="79FF79"/>
              </a:solidFill>
            </a:endParaRPr>
          </a:p>
        </p:txBody>
      </p:sp>
      <p:sp>
        <p:nvSpPr>
          <p:cNvPr id="38915" name="Rectangle 3"/>
          <p:cNvSpPr>
            <a:spLocks noGrp="1" noChangeArrowheads="1"/>
          </p:cNvSpPr>
          <p:nvPr>
            <p:ph type="body" idx="1"/>
          </p:nvPr>
        </p:nvSpPr>
        <p:spPr>
          <a:xfrm>
            <a:off x="228600" y="2590800"/>
            <a:ext cx="8458200" cy="3124200"/>
          </a:xfrm>
        </p:spPr>
        <p:txBody>
          <a:bodyPr/>
          <a:lstStyle/>
          <a:p>
            <a:pPr lvl="1" eaLnBrk="1" hangingPunct="1">
              <a:lnSpc>
                <a:spcPct val="90000"/>
              </a:lnSpc>
              <a:buFont typeface="Wingdings" charset="2"/>
              <a:buChar char="§"/>
            </a:pPr>
            <a:r>
              <a:rPr lang="en-US" altLang="x-none" sz="2700" dirty="0"/>
              <a:t>Observational studies</a:t>
            </a:r>
          </a:p>
          <a:p>
            <a:pPr lvl="1" eaLnBrk="1" hangingPunct="1">
              <a:lnSpc>
                <a:spcPct val="90000"/>
              </a:lnSpc>
              <a:buFontTx/>
              <a:buNone/>
            </a:pPr>
            <a:r>
              <a:rPr lang="en-US" altLang="x-none" sz="2700" dirty="0" smtClean="0"/>
              <a:t> </a:t>
            </a:r>
          </a:p>
          <a:p>
            <a:pPr lvl="1" eaLnBrk="1" hangingPunct="1">
              <a:lnSpc>
                <a:spcPct val="90000"/>
              </a:lnSpc>
              <a:buFont typeface="Wingdings" charset="2"/>
              <a:buChar char="§"/>
            </a:pPr>
            <a:r>
              <a:rPr lang="en-US" altLang="x-none" sz="2700" dirty="0"/>
              <a:t>“IPD” = individual patient data studies</a:t>
            </a:r>
          </a:p>
          <a:p>
            <a:pPr lvl="1" eaLnBrk="1" hangingPunct="1">
              <a:lnSpc>
                <a:spcPct val="90000"/>
              </a:lnSpc>
              <a:buFont typeface="Wingdings" charset="2"/>
              <a:buChar char="§"/>
            </a:pPr>
            <a:endParaRPr lang="en-US" altLang="x-none" sz="2700" dirty="0" smtClean="0"/>
          </a:p>
          <a:p>
            <a:pPr lvl="1" eaLnBrk="1" hangingPunct="1">
              <a:lnSpc>
                <a:spcPct val="90000"/>
              </a:lnSpc>
              <a:buFont typeface="Wingdings" charset="2"/>
              <a:buChar char="§"/>
            </a:pPr>
            <a:endParaRPr lang="en-US" altLang="x-none" sz="2700" dirty="0" smtClean="0"/>
          </a:p>
          <a:p>
            <a:pPr lvl="2" eaLnBrk="1" hangingPunct="1">
              <a:lnSpc>
                <a:spcPct val="90000"/>
              </a:lnSpc>
              <a:buFontTx/>
              <a:buNone/>
            </a:pPr>
            <a:endParaRPr lang="en-US" altLang="x-none"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9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52400" y="533400"/>
            <a:ext cx="8763000" cy="1143000"/>
          </a:xfrm>
        </p:spPr>
        <p:txBody>
          <a:bodyPr/>
          <a:lstStyle/>
          <a:p>
            <a:pPr eaLnBrk="1" hangingPunct="1"/>
            <a:r>
              <a:rPr lang="en-US" altLang="x-none" dirty="0" smtClean="0">
                <a:solidFill>
                  <a:srgbClr val="79FF79"/>
                </a:solidFill>
              </a:rPr>
              <a:t>Requirements for a systematic review</a:t>
            </a:r>
            <a:endParaRPr lang="en-US" altLang="x-none" dirty="0">
              <a:solidFill>
                <a:srgbClr val="79FF79"/>
              </a:solidFill>
            </a:endParaRPr>
          </a:p>
        </p:txBody>
      </p:sp>
      <p:sp>
        <p:nvSpPr>
          <p:cNvPr id="40963" name="Rectangle 3"/>
          <p:cNvSpPr>
            <a:spLocks noGrp="1" noChangeArrowheads="1"/>
          </p:cNvSpPr>
          <p:nvPr>
            <p:ph type="body" idx="1"/>
          </p:nvPr>
        </p:nvSpPr>
        <p:spPr>
          <a:xfrm>
            <a:off x="609600" y="1981200"/>
            <a:ext cx="7772400" cy="4343400"/>
          </a:xfrm>
        </p:spPr>
        <p:txBody>
          <a:bodyPr/>
          <a:lstStyle/>
          <a:p>
            <a:r>
              <a:rPr lang="en-US" sz="2000" dirty="0" smtClean="0">
                <a:ln>
                  <a:solidFill>
                    <a:schemeClr val="tx1"/>
                  </a:solidFill>
                </a:ln>
                <a:solidFill>
                  <a:srgbClr val="FFFFFF"/>
                </a:solidFill>
                <a:latin typeface="+mj-lt"/>
              </a:rPr>
              <a:t>Topic</a:t>
            </a:r>
          </a:p>
          <a:p>
            <a:r>
              <a:rPr lang="en-US" sz="2000" dirty="0" smtClean="0">
                <a:ln>
                  <a:solidFill>
                    <a:schemeClr val="tx1"/>
                  </a:solidFill>
                </a:ln>
                <a:solidFill>
                  <a:srgbClr val="FFFFFF"/>
                </a:solidFill>
                <a:latin typeface="+mj-lt"/>
              </a:rPr>
              <a:t>Time – Cochrane time line is one year with 2-3 months to develop question and perform searches.</a:t>
            </a:r>
          </a:p>
          <a:p>
            <a:r>
              <a:rPr lang="en-US" sz="2000" dirty="0" smtClean="0">
                <a:ln>
                  <a:solidFill>
                    <a:schemeClr val="tx1"/>
                  </a:solidFill>
                </a:ln>
                <a:solidFill>
                  <a:srgbClr val="FFFFFF"/>
                </a:solidFill>
                <a:latin typeface="+mj-lt"/>
              </a:rPr>
              <a:t>Team</a:t>
            </a:r>
          </a:p>
          <a:p>
            <a:pPr lvl="1"/>
            <a:r>
              <a:rPr lang="en-US" sz="2000" dirty="0" smtClean="0">
                <a:ln>
                  <a:solidFill>
                    <a:schemeClr val="tx1"/>
                  </a:solidFill>
                </a:ln>
                <a:solidFill>
                  <a:srgbClr val="FFFFFF"/>
                </a:solidFill>
                <a:latin typeface="+mj-lt"/>
              </a:rPr>
              <a:t>Varied expertise (subject expert, search expert, statistics expert, writer, minimum team size is two, </a:t>
            </a:r>
            <a:r>
              <a:rPr lang="en-US" sz="2000" dirty="0" smtClean="0">
                <a:ln>
                  <a:solidFill>
                    <a:schemeClr val="tx1"/>
                  </a:solidFill>
                </a:ln>
                <a:solidFill>
                  <a:srgbClr val="FFFFFF"/>
                </a:solidFill>
                <a:latin typeface="+mj-lt"/>
              </a:rPr>
              <a:t>optimal </a:t>
            </a:r>
            <a:r>
              <a:rPr lang="en-US" sz="2000" dirty="0" smtClean="0">
                <a:ln>
                  <a:solidFill>
                    <a:schemeClr val="tx1"/>
                  </a:solidFill>
                </a:ln>
                <a:solidFill>
                  <a:srgbClr val="FFFFFF"/>
                </a:solidFill>
                <a:latin typeface="+mj-lt"/>
              </a:rPr>
              <a:t>size 5)</a:t>
            </a:r>
          </a:p>
          <a:p>
            <a:r>
              <a:rPr lang="en-US" sz="2000" dirty="0" smtClean="0">
                <a:ln>
                  <a:solidFill>
                    <a:schemeClr val="tx1"/>
                  </a:solidFill>
                </a:ln>
                <a:solidFill>
                  <a:srgbClr val="FFFFFF"/>
                </a:solidFill>
                <a:latin typeface="+mj-lt"/>
              </a:rPr>
              <a:t>Reference manager (</a:t>
            </a:r>
            <a:r>
              <a:rPr lang="en-US" sz="2000" dirty="0" err="1" smtClean="0">
                <a:ln>
                  <a:solidFill>
                    <a:schemeClr val="tx1"/>
                  </a:solidFill>
                </a:ln>
                <a:solidFill>
                  <a:srgbClr val="FFFFFF"/>
                </a:solidFill>
                <a:latin typeface="+mj-lt"/>
              </a:rPr>
              <a:t>EndNote</a:t>
            </a:r>
            <a:r>
              <a:rPr lang="en-US" sz="2000" dirty="0" smtClean="0">
                <a:ln>
                  <a:solidFill>
                    <a:schemeClr val="tx1"/>
                  </a:solidFill>
                </a:ln>
                <a:solidFill>
                  <a:srgbClr val="FFFFFF"/>
                </a:solidFill>
                <a:latin typeface="+mj-lt"/>
              </a:rPr>
              <a:t> is one example)</a:t>
            </a:r>
          </a:p>
          <a:p>
            <a:r>
              <a:rPr lang="en-US" sz="2000" dirty="0" smtClean="0">
                <a:ln>
                  <a:solidFill>
                    <a:schemeClr val="tx1"/>
                  </a:solidFill>
                </a:ln>
                <a:solidFill>
                  <a:srgbClr val="FFFFFF"/>
                </a:solidFill>
                <a:latin typeface="+mj-lt"/>
              </a:rPr>
              <a:t>Specialized software</a:t>
            </a:r>
          </a:p>
          <a:p>
            <a:pPr lvl="1"/>
            <a:r>
              <a:rPr lang="en-US" sz="2000" dirty="0" smtClean="0">
                <a:ln>
                  <a:solidFill>
                    <a:schemeClr val="tx1"/>
                  </a:solidFill>
                </a:ln>
                <a:solidFill>
                  <a:srgbClr val="FFFFFF"/>
                </a:solidFill>
                <a:latin typeface="+mj-lt"/>
              </a:rPr>
              <a:t>Statistical package </a:t>
            </a:r>
          </a:p>
          <a:p>
            <a:pPr lvl="1"/>
            <a:r>
              <a:rPr lang="en-US" sz="2000" dirty="0" smtClean="0">
                <a:ln>
                  <a:solidFill>
                    <a:schemeClr val="tx1"/>
                  </a:solidFill>
                </a:ln>
                <a:solidFill>
                  <a:srgbClr val="FFFFFF"/>
                </a:solidFill>
                <a:latin typeface="+mj-lt"/>
              </a:rPr>
              <a:t>Systematic review (</a:t>
            </a:r>
            <a:r>
              <a:rPr lang="en-US" sz="2000" dirty="0" err="1" smtClean="0">
                <a:ln>
                  <a:solidFill>
                    <a:schemeClr val="tx1"/>
                  </a:solidFill>
                </a:ln>
                <a:solidFill>
                  <a:srgbClr val="FFFFFF"/>
                </a:solidFill>
                <a:latin typeface="+mj-lt"/>
              </a:rPr>
              <a:t>Covidence</a:t>
            </a:r>
            <a:r>
              <a:rPr lang="en-US" sz="2000" dirty="0" smtClean="0">
                <a:ln>
                  <a:solidFill>
                    <a:schemeClr val="tx1"/>
                  </a:solidFill>
                </a:ln>
                <a:solidFill>
                  <a:srgbClr val="FFFFFF"/>
                </a:solidFill>
                <a:latin typeface="+mj-lt"/>
              </a:rPr>
              <a:t>, Distiller)</a:t>
            </a:r>
          </a:p>
          <a:p>
            <a:pPr eaLnBrk="1" hangingPunct="1">
              <a:buFont typeface="Wingdings" charset="2"/>
              <a:buChar char="§"/>
            </a:pPr>
            <a:endParaRPr lang="en-US" altLang="x-none"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6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6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6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9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981200" y="762000"/>
            <a:ext cx="5181600" cy="1016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a:solidFill>
                  <a:srgbClr val="FF6600"/>
                </a:solidFill>
              </a:rPr>
              <a:t>1. Formulate research question</a:t>
            </a:r>
            <a:endParaRPr lang="en-US" altLang="x-none" sz="3600" b="1">
              <a:solidFill>
                <a:srgbClr val="FF6600"/>
              </a:solidFill>
            </a:endParaRPr>
          </a:p>
          <a:p>
            <a:pPr>
              <a:spcBef>
                <a:spcPct val="50000"/>
              </a:spcBef>
            </a:pPr>
            <a:r>
              <a:rPr lang="en-US" altLang="x-none" i="1">
                <a:solidFill>
                  <a:srgbClr val="FF6600"/>
                </a:solidFill>
              </a:rPr>
              <a:t>      2. Protocol</a:t>
            </a:r>
          </a:p>
        </p:txBody>
      </p:sp>
      <p:sp>
        <p:nvSpPr>
          <p:cNvPr id="45059" name="Text Box 3"/>
          <p:cNvSpPr txBox="1">
            <a:spLocks noChangeArrowheads="1"/>
          </p:cNvSpPr>
          <p:nvPr/>
        </p:nvSpPr>
        <p:spPr bwMode="auto">
          <a:xfrm>
            <a:off x="1981200" y="2133600"/>
            <a:ext cx="4876800" cy="46196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a:solidFill>
                  <a:srgbClr val="FFFFFF"/>
                </a:solidFill>
              </a:rPr>
              <a:t>3. Identifying relevant work</a:t>
            </a:r>
          </a:p>
        </p:txBody>
      </p:sp>
      <p:sp>
        <p:nvSpPr>
          <p:cNvPr id="45060" name="Text Box 4"/>
          <p:cNvSpPr txBox="1">
            <a:spLocks noChangeArrowheads="1"/>
          </p:cNvSpPr>
          <p:nvPr/>
        </p:nvSpPr>
        <p:spPr bwMode="auto">
          <a:xfrm>
            <a:off x="2057400" y="2590800"/>
            <a:ext cx="58674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i="1"/>
              <a:t>     4. Apply inclusion /exclusion criteria</a:t>
            </a:r>
          </a:p>
        </p:txBody>
      </p:sp>
      <p:sp>
        <p:nvSpPr>
          <p:cNvPr id="45061" name="Text Box 6"/>
          <p:cNvSpPr txBox="1">
            <a:spLocks noChangeArrowheads="1"/>
          </p:cNvSpPr>
          <p:nvPr/>
        </p:nvSpPr>
        <p:spPr bwMode="auto">
          <a:xfrm>
            <a:off x="2438400" y="4648200"/>
            <a:ext cx="31242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 7. </a:t>
            </a:r>
            <a:r>
              <a:rPr lang="en-US" altLang="x-none" i="1"/>
              <a:t>Analysis</a:t>
            </a:r>
          </a:p>
        </p:txBody>
      </p:sp>
      <p:sp>
        <p:nvSpPr>
          <p:cNvPr id="45062" name="Text Box 7"/>
          <p:cNvSpPr txBox="1">
            <a:spLocks noChangeArrowheads="1"/>
          </p:cNvSpPr>
          <p:nvPr/>
        </p:nvSpPr>
        <p:spPr bwMode="auto">
          <a:xfrm>
            <a:off x="1981200" y="3505200"/>
            <a:ext cx="51054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5. Assessing the quality of studies</a:t>
            </a:r>
          </a:p>
        </p:txBody>
      </p:sp>
      <p:sp>
        <p:nvSpPr>
          <p:cNvPr id="45063" name="Text Box 8"/>
          <p:cNvSpPr txBox="1">
            <a:spLocks noChangeArrowheads="1"/>
          </p:cNvSpPr>
          <p:nvPr/>
        </p:nvSpPr>
        <p:spPr bwMode="auto">
          <a:xfrm>
            <a:off x="2057400" y="4343400"/>
            <a:ext cx="41148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6. Summarizing evidence</a:t>
            </a:r>
          </a:p>
        </p:txBody>
      </p:sp>
      <p:sp>
        <p:nvSpPr>
          <p:cNvPr id="45064" name="Line 11"/>
          <p:cNvSpPr>
            <a:spLocks noChangeShapeType="1"/>
          </p:cNvSpPr>
          <p:nvPr/>
        </p:nvSpPr>
        <p:spPr bwMode="auto">
          <a:xfrm>
            <a:off x="3581400" y="1828800"/>
            <a:ext cx="0" cy="3810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45065" name="Line 12"/>
          <p:cNvSpPr>
            <a:spLocks noChangeShapeType="1"/>
          </p:cNvSpPr>
          <p:nvPr/>
        </p:nvSpPr>
        <p:spPr bwMode="auto">
          <a:xfrm>
            <a:off x="3581400" y="3048000"/>
            <a:ext cx="0" cy="3048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45066" name="Line 14"/>
          <p:cNvSpPr>
            <a:spLocks noChangeShapeType="1"/>
          </p:cNvSpPr>
          <p:nvPr/>
        </p:nvSpPr>
        <p:spPr bwMode="auto">
          <a:xfrm flipH="1">
            <a:off x="3581400" y="3962400"/>
            <a:ext cx="0" cy="3810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45067" name="Line 16"/>
          <p:cNvSpPr>
            <a:spLocks noChangeShapeType="1"/>
          </p:cNvSpPr>
          <p:nvPr/>
        </p:nvSpPr>
        <p:spPr bwMode="auto">
          <a:xfrm flipH="1">
            <a:off x="3581400" y="5105400"/>
            <a:ext cx="0" cy="3810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45068" name="Text Box 20"/>
          <p:cNvSpPr txBox="1">
            <a:spLocks noChangeArrowheads="1"/>
          </p:cNvSpPr>
          <p:nvPr/>
        </p:nvSpPr>
        <p:spPr bwMode="auto">
          <a:xfrm>
            <a:off x="381000" y="242888"/>
            <a:ext cx="8382000" cy="51911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spcBef>
                <a:spcPct val="50000"/>
              </a:spcBef>
            </a:pPr>
            <a:r>
              <a:rPr lang="en-US" altLang="x-none" sz="2800" b="1">
                <a:solidFill>
                  <a:schemeClr val="accent2"/>
                </a:solidFill>
              </a:rPr>
              <a:t>What are the steps of a systematic review?</a:t>
            </a:r>
            <a:endParaRPr lang="en-US" altLang="x-none" i="1">
              <a:solidFill>
                <a:schemeClr val="accent2"/>
              </a:solidFill>
            </a:endParaRPr>
          </a:p>
        </p:txBody>
      </p:sp>
      <p:sp>
        <p:nvSpPr>
          <p:cNvPr id="45069" name="Rectangle 22"/>
          <p:cNvSpPr>
            <a:spLocks noChangeArrowheads="1"/>
          </p:cNvSpPr>
          <p:nvPr/>
        </p:nvSpPr>
        <p:spPr bwMode="auto">
          <a:xfrm>
            <a:off x="2057400" y="5554663"/>
            <a:ext cx="3743325" cy="84613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8. Interpreting the findings</a:t>
            </a:r>
          </a:p>
          <a:p>
            <a:pPr>
              <a:lnSpc>
                <a:spcPct val="75000"/>
              </a:lnSpc>
              <a:spcBef>
                <a:spcPct val="50000"/>
              </a:spcBef>
            </a:pPr>
            <a:endParaRPr lang="en-US" altLang="x-non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6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06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06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06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06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5061"/>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5067"/>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5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p:bldP spid="45060" grpId="0"/>
      <p:bldP spid="45061" grpId="0"/>
      <p:bldP spid="45062" grpId="0"/>
      <p:bldP spid="45063" grpId="0"/>
      <p:bldP spid="45064" grpId="0" animBg="1"/>
      <p:bldP spid="45065" grpId="0" animBg="1"/>
      <p:bldP spid="45066" grpId="0" animBg="1"/>
      <p:bldP spid="45067" grpId="0" animBg="1"/>
      <p:bldP spid="45069"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txBox="1">
            <a:spLocks/>
          </p:cNvSpPr>
          <p:nvPr/>
        </p:nvSpPr>
        <p:spPr bwMode="auto">
          <a:xfrm>
            <a:off x="457200" y="381000"/>
            <a:ext cx="7772400" cy="1143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0" i="0" u="none" strike="noStrike" kern="0" cap="none" spc="0" normalizeH="0" baseline="0" noProof="0" dirty="0" smtClean="0">
                <a:ln>
                  <a:solidFill>
                    <a:schemeClr val="tx1"/>
                  </a:solidFill>
                </a:ln>
                <a:effectLst/>
                <a:uLnTx/>
                <a:uFillTx/>
                <a:latin typeface="+mj-lt"/>
                <a:ea typeface="+mj-ea"/>
                <a:cs typeface="+mj-cs"/>
              </a:rPr>
              <a:t>Protocol content guidelines</a:t>
            </a:r>
            <a:endParaRPr kumimoji="0" lang="en-US" sz="4400" b="0" i="0" u="none" strike="noStrike" kern="0" cap="none" spc="0" normalizeH="0" baseline="0" noProof="0" dirty="0">
              <a:ln>
                <a:solidFill>
                  <a:schemeClr val="tx1"/>
                </a:solidFill>
              </a:ln>
              <a:effectLst/>
              <a:uLnTx/>
              <a:uFillTx/>
              <a:latin typeface="+mj-lt"/>
              <a:ea typeface="+mj-ea"/>
              <a:cs typeface="+mj-cs"/>
            </a:endParaRPr>
          </a:p>
        </p:txBody>
      </p:sp>
      <p:sp>
        <p:nvSpPr>
          <p:cNvPr id="5" name="Content Placeholder 2"/>
          <p:cNvSpPr>
            <a:spLocks noGrp="1"/>
          </p:cNvSpPr>
          <p:nvPr>
            <p:ph idx="1"/>
          </p:nvPr>
        </p:nvSpPr>
        <p:spPr>
          <a:xfrm>
            <a:off x="685800" y="1981200"/>
            <a:ext cx="7772400" cy="4114800"/>
          </a:xfrm>
        </p:spPr>
        <p:txBody>
          <a:bodyPr/>
          <a:lstStyle/>
          <a:p>
            <a:r>
              <a:rPr lang="en-US" sz="2800" dirty="0">
                <a:ln>
                  <a:solidFill>
                    <a:srgbClr val="FFFFFF"/>
                  </a:solidFill>
                </a:ln>
                <a:solidFill>
                  <a:srgbClr val="FFFFFF"/>
                </a:solidFill>
                <a:latin typeface="+mj-lt"/>
              </a:rPr>
              <a:t>PRISMA-P</a:t>
            </a:r>
          </a:p>
          <a:p>
            <a:pPr lvl="1"/>
            <a:r>
              <a:rPr lang="en-US" sz="2400" dirty="0">
                <a:ln>
                  <a:solidFill>
                    <a:srgbClr val="FFFFFF"/>
                  </a:solidFill>
                </a:ln>
                <a:solidFill>
                  <a:srgbClr val="FFFFFF"/>
                </a:solidFill>
                <a:latin typeface="+mj-lt"/>
                <a:hlinkClick r:id="rId2"/>
              </a:rPr>
              <a:t>http://www.prisma-statement.org/Extensions/Protocols.aspx</a:t>
            </a:r>
            <a:r>
              <a:rPr lang="en-US" sz="2400" dirty="0">
                <a:ln>
                  <a:solidFill>
                    <a:srgbClr val="FFFFFF"/>
                  </a:solidFill>
                </a:ln>
                <a:solidFill>
                  <a:srgbClr val="FFFFFF"/>
                </a:solidFill>
                <a:latin typeface="+mj-lt"/>
              </a:rPr>
              <a:t> </a:t>
            </a:r>
          </a:p>
          <a:p>
            <a:r>
              <a:rPr lang="en-US" sz="2800" dirty="0" smtClean="0">
                <a:ln>
                  <a:solidFill>
                    <a:srgbClr val="FFFFFF"/>
                  </a:solidFill>
                </a:ln>
                <a:solidFill>
                  <a:srgbClr val="FFFFFF"/>
                </a:solidFill>
                <a:latin typeface="+mj-lt"/>
              </a:rPr>
              <a:t>Cochrane Handbook – Part 1, Chapter 4</a:t>
            </a:r>
          </a:p>
          <a:p>
            <a:pPr lvl="1"/>
            <a:r>
              <a:rPr lang="en-US" sz="2400" dirty="0">
                <a:ln>
                  <a:solidFill>
                    <a:srgbClr val="FFFFFF"/>
                  </a:solidFill>
                </a:ln>
                <a:solidFill>
                  <a:srgbClr val="FFFFFF"/>
                </a:solidFill>
                <a:latin typeface="+mj-lt"/>
                <a:hlinkClick r:id="rId3"/>
              </a:rPr>
              <a:t>http://handbook.cochrane.org</a:t>
            </a:r>
            <a:r>
              <a:rPr lang="en-US" sz="2400" dirty="0" smtClean="0">
                <a:ln>
                  <a:solidFill>
                    <a:srgbClr val="FFFFFF"/>
                  </a:solidFill>
                </a:ln>
                <a:solidFill>
                  <a:srgbClr val="FFFFFF"/>
                </a:solidFill>
                <a:latin typeface="+mj-lt"/>
                <a:hlinkClick r:id="rId3"/>
              </a:rPr>
              <a:t>/</a:t>
            </a:r>
            <a:r>
              <a:rPr lang="en-US" sz="2400" dirty="0" smtClean="0">
                <a:ln>
                  <a:solidFill>
                    <a:srgbClr val="FFFFFF"/>
                  </a:solidFill>
                </a:ln>
                <a:solidFill>
                  <a:srgbClr val="FFFFFF"/>
                </a:solidFill>
                <a:latin typeface="+mj-lt"/>
              </a:rPr>
              <a:t> </a:t>
            </a:r>
          </a:p>
          <a:p>
            <a:r>
              <a:rPr lang="en-US" sz="2800" dirty="0" smtClean="0">
                <a:ln>
                  <a:solidFill>
                    <a:srgbClr val="FFFFFF"/>
                  </a:solidFill>
                </a:ln>
                <a:solidFill>
                  <a:srgbClr val="FFFFFF"/>
                </a:solidFill>
                <a:latin typeface="+mj-lt"/>
              </a:rPr>
              <a:t>Finding What Works in HealthCare</a:t>
            </a:r>
          </a:p>
          <a:p>
            <a:pPr lvl="1"/>
            <a:r>
              <a:rPr lang="en-US" sz="2400" dirty="0" smtClean="0">
                <a:ln>
                  <a:solidFill>
                    <a:srgbClr val="FFFFFF"/>
                  </a:solidFill>
                </a:ln>
                <a:solidFill>
                  <a:srgbClr val="FFFFFF"/>
                </a:solidFill>
                <a:latin typeface="+mj-lt"/>
                <a:hlinkClick r:id="rId4"/>
              </a:rPr>
              <a:t>https://www.nap.edu/download/13059</a:t>
            </a:r>
            <a:endParaRPr lang="en-US" sz="2400" dirty="0" smtClean="0">
              <a:ln>
                <a:solidFill>
                  <a:srgbClr val="FFFFFF"/>
                </a:solidFill>
              </a:ln>
              <a:solidFill>
                <a:srgbClr val="FFFFFF"/>
              </a:solidFill>
              <a:latin typeface="+mj-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228600" y="1524000"/>
            <a:ext cx="4419600" cy="4114800"/>
          </a:xfrm>
        </p:spPr>
        <p:txBody>
          <a:bodyPr/>
          <a:lstStyle/>
          <a:p>
            <a:pPr eaLnBrk="1" hangingPunct="1">
              <a:lnSpc>
                <a:spcPct val="90000"/>
              </a:lnSpc>
              <a:buFont typeface="Wingdings" charset="2"/>
              <a:buChar char="§"/>
            </a:pPr>
            <a:r>
              <a:rPr lang="en-US" altLang="x-none" sz="2000" b="1" u="sng">
                <a:solidFill>
                  <a:schemeClr val="accent2"/>
                </a:solidFill>
              </a:rPr>
              <a:t>P</a:t>
            </a:r>
            <a:r>
              <a:rPr lang="en-US" altLang="x-none" sz="2000" b="1">
                <a:solidFill>
                  <a:schemeClr val="accent2"/>
                </a:solidFill>
              </a:rPr>
              <a:t>atient:</a:t>
            </a:r>
            <a:endParaRPr lang="en-US" altLang="x-none" sz="2000"/>
          </a:p>
          <a:p>
            <a:pPr lvl="1" eaLnBrk="1" hangingPunct="1">
              <a:lnSpc>
                <a:spcPct val="90000"/>
              </a:lnSpc>
              <a:buFont typeface="Wingdings" charset="2"/>
              <a:buChar char="§"/>
            </a:pPr>
            <a:r>
              <a:rPr lang="en-US" altLang="x-none" sz="2000"/>
              <a:t>Disease or condition</a:t>
            </a:r>
          </a:p>
          <a:p>
            <a:pPr lvl="1" eaLnBrk="1" hangingPunct="1">
              <a:lnSpc>
                <a:spcPct val="90000"/>
              </a:lnSpc>
              <a:buFont typeface="Wingdings" charset="2"/>
              <a:buChar char="§"/>
            </a:pPr>
            <a:r>
              <a:rPr lang="en-US" altLang="x-none" sz="2000"/>
              <a:t>Demographic characteristics</a:t>
            </a:r>
          </a:p>
          <a:p>
            <a:pPr lvl="1" eaLnBrk="1" hangingPunct="1">
              <a:lnSpc>
                <a:spcPct val="90000"/>
              </a:lnSpc>
              <a:buFont typeface="Wingdings" charset="2"/>
              <a:buChar char="§"/>
            </a:pPr>
            <a:endParaRPr lang="en-US" altLang="x-none" sz="2000"/>
          </a:p>
          <a:p>
            <a:pPr eaLnBrk="1" hangingPunct="1">
              <a:lnSpc>
                <a:spcPct val="90000"/>
              </a:lnSpc>
              <a:buFont typeface="Wingdings" charset="2"/>
              <a:buChar char="§"/>
            </a:pPr>
            <a:r>
              <a:rPr lang="en-US" altLang="x-none" sz="2000" b="1" u="sng">
                <a:solidFill>
                  <a:schemeClr val="accent2"/>
                </a:solidFill>
              </a:rPr>
              <a:t>I</a:t>
            </a:r>
            <a:r>
              <a:rPr lang="en-US" altLang="x-none" sz="2000" b="1">
                <a:solidFill>
                  <a:schemeClr val="accent2"/>
                </a:solidFill>
              </a:rPr>
              <a:t>ntervention  (or “Exposure”):</a:t>
            </a:r>
            <a:endParaRPr lang="en-US" altLang="x-none" sz="2000" b="1"/>
          </a:p>
          <a:p>
            <a:pPr lvl="1" eaLnBrk="1" hangingPunct="1">
              <a:lnSpc>
                <a:spcPct val="90000"/>
              </a:lnSpc>
              <a:buFont typeface="Wingdings" charset="2"/>
              <a:buChar char="§"/>
            </a:pPr>
            <a:r>
              <a:rPr lang="en-US" altLang="x-none" sz="2000"/>
              <a:t>Type of intervention</a:t>
            </a:r>
          </a:p>
          <a:p>
            <a:pPr lvl="1" eaLnBrk="1" hangingPunct="1">
              <a:lnSpc>
                <a:spcPct val="90000"/>
              </a:lnSpc>
              <a:buFont typeface="Wingdings" charset="2"/>
              <a:buChar char="§"/>
            </a:pPr>
            <a:r>
              <a:rPr lang="en-US" altLang="x-none" sz="2000"/>
              <a:t>Dose, duration, timing, etc.</a:t>
            </a:r>
          </a:p>
          <a:p>
            <a:pPr lvl="1" eaLnBrk="1" hangingPunct="1">
              <a:lnSpc>
                <a:spcPct val="90000"/>
              </a:lnSpc>
              <a:buFontTx/>
              <a:buNone/>
            </a:pPr>
            <a:endParaRPr lang="en-US" altLang="x-none" sz="2000"/>
          </a:p>
          <a:p>
            <a:pPr eaLnBrk="1" hangingPunct="1">
              <a:lnSpc>
                <a:spcPct val="90000"/>
              </a:lnSpc>
              <a:buFont typeface="Wingdings" charset="2"/>
              <a:buChar char="§"/>
            </a:pPr>
            <a:r>
              <a:rPr lang="en-US" altLang="x-none" sz="2000" b="1" u="sng">
                <a:solidFill>
                  <a:schemeClr val="accent2"/>
                </a:solidFill>
              </a:rPr>
              <a:t>C</a:t>
            </a:r>
            <a:r>
              <a:rPr lang="en-US" altLang="x-none" sz="2000" b="1">
                <a:solidFill>
                  <a:schemeClr val="accent2"/>
                </a:solidFill>
              </a:rPr>
              <a:t>omparison:</a:t>
            </a:r>
            <a:endParaRPr lang="en-US" altLang="x-none" sz="2000"/>
          </a:p>
          <a:p>
            <a:pPr lvl="1" eaLnBrk="1" hangingPunct="1">
              <a:lnSpc>
                <a:spcPct val="90000"/>
              </a:lnSpc>
              <a:buFont typeface="Wingdings" charset="2"/>
              <a:buChar char="§"/>
            </a:pPr>
            <a:r>
              <a:rPr lang="en-US" altLang="x-none" sz="2000"/>
              <a:t>Absence of risk or treatment</a:t>
            </a:r>
          </a:p>
          <a:p>
            <a:pPr lvl="1" eaLnBrk="1" hangingPunct="1">
              <a:lnSpc>
                <a:spcPct val="90000"/>
              </a:lnSpc>
              <a:buFont typeface="Wingdings" charset="2"/>
              <a:buChar char="§"/>
            </a:pPr>
            <a:r>
              <a:rPr lang="en-US" altLang="x-none" sz="2000"/>
              <a:t>Placebo or alternative therapy</a:t>
            </a:r>
          </a:p>
          <a:p>
            <a:pPr lvl="1" eaLnBrk="1" hangingPunct="1">
              <a:lnSpc>
                <a:spcPct val="90000"/>
              </a:lnSpc>
              <a:buFontTx/>
              <a:buNone/>
            </a:pPr>
            <a:endParaRPr lang="en-US" altLang="x-none" sz="2000"/>
          </a:p>
          <a:p>
            <a:pPr lvl="1" eaLnBrk="1" hangingPunct="1">
              <a:lnSpc>
                <a:spcPct val="90000"/>
              </a:lnSpc>
              <a:buFontTx/>
              <a:buNone/>
            </a:pPr>
            <a:endParaRPr lang="en-US" altLang="x-none" sz="1600"/>
          </a:p>
        </p:txBody>
      </p:sp>
      <p:sp>
        <p:nvSpPr>
          <p:cNvPr id="47107" name="TextBox 4"/>
          <p:cNvSpPr txBox="1">
            <a:spLocks noChangeArrowheads="1"/>
          </p:cNvSpPr>
          <p:nvPr/>
        </p:nvSpPr>
        <p:spPr bwMode="auto">
          <a:xfrm>
            <a:off x="381000" y="330200"/>
            <a:ext cx="8382000" cy="5842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sz="3200"/>
              <a:t>Components of a research question (PICOT)</a:t>
            </a:r>
          </a:p>
        </p:txBody>
      </p:sp>
      <p:sp>
        <p:nvSpPr>
          <p:cNvPr id="47108" name="TextBox 3"/>
          <p:cNvSpPr txBox="1">
            <a:spLocks noChangeArrowheads="1"/>
          </p:cNvSpPr>
          <p:nvPr/>
        </p:nvSpPr>
        <p:spPr bwMode="auto">
          <a:xfrm>
            <a:off x="4343400" y="1471613"/>
            <a:ext cx="4648200" cy="378618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0000"/>
              </a:lnSpc>
              <a:buFont typeface="Wingdings" charset="2"/>
              <a:buChar char="§"/>
            </a:pPr>
            <a:r>
              <a:rPr lang="en-US" altLang="x-none" sz="2000" b="1">
                <a:solidFill>
                  <a:schemeClr val="accent2"/>
                </a:solidFill>
              </a:rPr>
              <a:t>  </a:t>
            </a:r>
            <a:r>
              <a:rPr lang="en-US" altLang="x-none" sz="2000" b="1" u="sng">
                <a:solidFill>
                  <a:schemeClr val="accent2"/>
                </a:solidFill>
              </a:rPr>
              <a:t>O</a:t>
            </a:r>
            <a:r>
              <a:rPr lang="en-US" altLang="x-none" sz="2000" b="1">
                <a:solidFill>
                  <a:schemeClr val="accent2"/>
                </a:solidFill>
              </a:rPr>
              <a:t>utcome:</a:t>
            </a:r>
            <a:endParaRPr lang="en-US" altLang="x-none" sz="2000">
              <a:solidFill>
                <a:schemeClr val="accent2"/>
              </a:solidFill>
            </a:endParaRPr>
          </a:p>
          <a:p>
            <a:pPr lvl="1" eaLnBrk="1" hangingPunct="1">
              <a:lnSpc>
                <a:spcPct val="90000"/>
              </a:lnSpc>
              <a:buFont typeface="Wingdings" charset="2"/>
              <a:buChar char="§"/>
            </a:pPr>
            <a:r>
              <a:rPr lang="en-US" altLang="x-none" sz="2000"/>
              <a:t>  Risk or protective</a:t>
            </a:r>
          </a:p>
          <a:p>
            <a:pPr lvl="1" eaLnBrk="1" hangingPunct="1">
              <a:lnSpc>
                <a:spcPct val="90000"/>
              </a:lnSpc>
              <a:buFont typeface="Wingdings" charset="2"/>
              <a:buChar char="§"/>
            </a:pPr>
            <a:r>
              <a:rPr lang="en-US" altLang="x-none" sz="2000"/>
              <a:t>  Dichotomous or</a:t>
            </a:r>
          </a:p>
          <a:p>
            <a:pPr lvl="1" eaLnBrk="1" hangingPunct="1">
              <a:lnSpc>
                <a:spcPct val="90000"/>
              </a:lnSpc>
            </a:pPr>
            <a:r>
              <a:rPr lang="en-US" altLang="x-none" sz="2000"/>
              <a:t>    continuous</a:t>
            </a:r>
          </a:p>
          <a:p>
            <a:pPr lvl="1" eaLnBrk="1" hangingPunct="1">
              <a:lnSpc>
                <a:spcPct val="90000"/>
              </a:lnSpc>
              <a:buFont typeface="Wingdings" charset="2"/>
              <a:buChar char="§"/>
            </a:pPr>
            <a:r>
              <a:rPr lang="en-US" altLang="x-none" sz="2000"/>
              <a:t>  Type: mortality, quality of life, etc.</a:t>
            </a:r>
          </a:p>
          <a:p>
            <a:pPr lvl="1" eaLnBrk="1" hangingPunct="1">
              <a:lnSpc>
                <a:spcPct val="90000"/>
              </a:lnSpc>
            </a:pPr>
            <a:endParaRPr lang="en-US" altLang="x-none" sz="2000"/>
          </a:p>
          <a:p>
            <a:pPr eaLnBrk="1" hangingPunct="1">
              <a:lnSpc>
                <a:spcPct val="90000"/>
              </a:lnSpc>
              <a:buFont typeface="Wingdings" charset="2"/>
              <a:buChar char="§"/>
            </a:pPr>
            <a:r>
              <a:rPr lang="en-US" altLang="x-none" sz="2000" b="1">
                <a:solidFill>
                  <a:schemeClr val="accent2"/>
                </a:solidFill>
              </a:rPr>
              <a:t>  </a:t>
            </a:r>
            <a:r>
              <a:rPr lang="en-US" altLang="x-none" sz="2000" b="1" u="sng">
                <a:solidFill>
                  <a:schemeClr val="accent2"/>
                </a:solidFill>
              </a:rPr>
              <a:t>T</a:t>
            </a:r>
            <a:r>
              <a:rPr lang="en-US" altLang="x-none" sz="2000" b="1">
                <a:solidFill>
                  <a:schemeClr val="accent2"/>
                </a:solidFill>
              </a:rPr>
              <a:t>ype of Study:</a:t>
            </a:r>
            <a:endParaRPr lang="en-US" altLang="x-none" sz="2000"/>
          </a:p>
          <a:p>
            <a:pPr lvl="1" eaLnBrk="1" hangingPunct="1">
              <a:lnSpc>
                <a:spcPct val="90000"/>
              </a:lnSpc>
              <a:buFont typeface="Wingdings" charset="2"/>
              <a:buChar char="§"/>
            </a:pPr>
            <a:r>
              <a:rPr lang="en-US" altLang="x-none" sz="2000"/>
              <a:t>  RCTs</a:t>
            </a:r>
          </a:p>
          <a:p>
            <a:pPr lvl="1" eaLnBrk="1" hangingPunct="1">
              <a:lnSpc>
                <a:spcPct val="90000"/>
              </a:lnSpc>
              <a:buFont typeface="Wingdings" charset="2"/>
              <a:buChar char="§"/>
            </a:pPr>
            <a:r>
              <a:rPr lang="en-US" altLang="x-none" sz="2000"/>
              <a:t>  Cohort</a:t>
            </a:r>
          </a:p>
          <a:p>
            <a:pPr lvl="1" eaLnBrk="1" hangingPunct="1">
              <a:lnSpc>
                <a:spcPct val="90000"/>
              </a:lnSpc>
              <a:buFont typeface="Wingdings" charset="2"/>
              <a:buChar char="§"/>
            </a:pPr>
            <a:r>
              <a:rPr lang="en-US" altLang="x-none" sz="2000"/>
              <a:t>  Case-control</a:t>
            </a:r>
          </a:p>
          <a:p>
            <a:pPr lvl="1" eaLnBrk="1" hangingPunct="1">
              <a:lnSpc>
                <a:spcPct val="90000"/>
              </a:lnSpc>
              <a:buFont typeface="Wingdings" charset="2"/>
              <a:buChar char="§"/>
            </a:pPr>
            <a:r>
              <a:rPr lang="en-US" altLang="x-none" sz="2000"/>
              <a:t>  Cross-sectional</a:t>
            </a:r>
          </a:p>
          <a:p>
            <a:pPr lvl="1" eaLnBrk="1" hangingPunct="1">
              <a:lnSpc>
                <a:spcPct val="90000"/>
              </a:lnSpc>
              <a:buFont typeface="Wingdings" charset="2"/>
              <a:buChar char="§"/>
            </a:pPr>
            <a:r>
              <a:rPr lang="en-US" altLang="x-none" sz="2000"/>
              <a:t>  All</a:t>
            </a:r>
          </a:p>
          <a:p>
            <a:endParaRPr lang="en-US" altLang="x-non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10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710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10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10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106">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710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710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106">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p:bldP spid="47108"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457200"/>
            <a:ext cx="7772400" cy="1143000"/>
          </a:xfrm>
        </p:spPr>
        <p:txBody>
          <a:bodyPr/>
          <a:lstStyle/>
          <a:p>
            <a:r>
              <a:rPr lang="en-US" dirty="0" smtClean="0">
                <a:solidFill>
                  <a:schemeClr val="tx1"/>
                </a:solidFill>
              </a:rPr>
              <a:t>PICO, PECO, PICOS, PICOT, PICOTT, SPIDER</a:t>
            </a:r>
            <a:endParaRPr lang="en-US" dirty="0">
              <a:solidFill>
                <a:schemeClr val="tx1"/>
              </a:solidFill>
            </a:endParaRPr>
          </a:p>
        </p:txBody>
      </p:sp>
      <p:sp>
        <p:nvSpPr>
          <p:cNvPr id="5" name="Content Placeholder 2"/>
          <p:cNvSpPr txBox="1">
            <a:spLocks/>
          </p:cNvSpPr>
          <p:nvPr/>
        </p:nvSpPr>
        <p:spPr bwMode="auto">
          <a:xfrm>
            <a:off x="838200" y="2133600"/>
            <a:ext cx="7772400" cy="43434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solidFill>
                    <a:srgbClr val="FFFFFF"/>
                  </a:solidFill>
                </a:ln>
                <a:solidFill>
                  <a:srgbClr val="FFFFFF"/>
                </a:solidFill>
                <a:effectLst/>
                <a:uLnTx/>
                <a:uFillTx/>
                <a:latin typeface="+mj-lt"/>
                <a:ea typeface="+mn-ea"/>
                <a:cs typeface="+mn-cs"/>
              </a:rPr>
              <a:t>The variants on PICO are very similar and are a question formulation tool for EB Practice</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Exposure for Intervention</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S for study type</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T study type</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TT type of question, type of study)</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PICO works best with therapy/treatment OR exposure questions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SPIDER is designed to help with systematic reviews of qualitative data</a:t>
            </a:r>
          </a:p>
          <a:p>
            <a:pPr marL="1143000" marR="0" lvl="2" indent="-228600" algn="l" defTabSz="914400" rtl="0" eaLnBrk="0" fontAlgn="base" latinLnBrk="0" hangingPunct="0">
              <a:lnSpc>
                <a:spcPct val="100000"/>
              </a:lnSpc>
              <a:spcBef>
                <a:spcPct val="20000"/>
              </a:spcBef>
              <a:spcAft>
                <a:spcPct val="0"/>
              </a:spcAft>
              <a:buClrTx/>
              <a:buSzTx/>
              <a:buFontTx/>
              <a:buChar char="•"/>
              <a:tabLst/>
              <a:defRPr/>
            </a:pPr>
            <a:r>
              <a:rPr kumimoji="0" lang="en-US" sz="1600" b="1" i="0" u="none" strike="noStrike" kern="0" cap="none" spc="0" normalizeH="0" baseline="0" noProof="0" dirty="0" smtClean="0">
                <a:ln>
                  <a:solidFill>
                    <a:srgbClr val="FFFFFF"/>
                  </a:solidFill>
                </a:ln>
                <a:solidFill>
                  <a:srgbClr val="FFFFFF"/>
                </a:solidFill>
                <a:effectLst/>
                <a:uLnTx/>
                <a:uFillTx/>
                <a:latin typeface="+mj-lt"/>
                <a:ea typeface="+mn-ea"/>
              </a:rPr>
              <a:t>S</a:t>
            </a:r>
            <a:r>
              <a:rPr kumimoji="0" lang="en-US" sz="1600" b="0" i="0" u="none" strike="noStrike" kern="0" cap="none" spc="0" normalizeH="0" baseline="0" noProof="0" dirty="0" smtClean="0">
                <a:ln>
                  <a:solidFill>
                    <a:srgbClr val="FFFFFF"/>
                  </a:solidFill>
                </a:ln>
                <a:solidFill>
                  <a:srgbClr val="FFFFFF"/>
                </a:solidFill>
                <a:effectLst/>
                <a:uLnTx/>
                <a:uFillTx/>
                <a:latin typeface="+mj-lt"/>
                <a:ea typeface="+mn-ea"/>
              </a:rPr>
              <a:t> Sample; </a:t>
            </a:r>
            <a:r>
              <a:rPr kumimoji="0" lang="en-US" sz="1600" b="1" i="0" u="none" strike="noStrike" kern="0" cap="none" spc="0" normalizeH="0" baseline="0" noProof="0" dirty="0" smtClean="0">
                <a:ln>
                  <a:solidFill>
                    <a:srgbClr val="FFFFFF"/>
                  </a:solidFill>
                </a:ln>
                <a:solidFill>
                  <a:srgbClr val="FFFFFF"/>
                </a:solidFill>
                <a:effectLst/>
                <a:uLnTx/>
                <a:uFillTx/>
                <a:latin typeface="+mj-lt"/>
                <a:ea typeface="+mn-ea"/>
              </a:rPr>
              <a:t>P,I</a:t>
            </a:r>
            <a:r>
              <a:rPr kumimoji="0" lang="en-US" sz="1600" b="0" i="0" u="none" strike="noStrike" kern="0" cap="none" spc="0" normalizeH="0" baseline="0" noProof="0" dirty="0" smtClean="0">
                <a:ln>
                  <a:solidFill>
                    <a:srgbClr val="FFFFFF"/>
                  </a:solidFill>
                </a:ln>
                <a:solidFill>
                  <a:srgbClr val="FFFFFF"/>
                </a:solidFill>
                <a:effectLst/>
                <a:uLnTx/>
                <a:uFillTx/>
                <a:latin typeface="+mj-lt"/>
                <a:ea typeface="+mn-ea"/>
              </a:rPr>
              <a:t> Phenomenon of Interest; </a:t>
            </a:r>
            <a:r>
              <a:rPr kumimoji="0" lang="en-US" sz="1600" b="1" i="0" u="none" strike="noStrike" kern="0" cap="none" spc="0" normalizeH="0" baseline="0" noProof="0" dirty="0" smtClean="0">
                <a:ln>
                  <a:solidFill>
                    <a:srgbClr val="FFFFFF"/>
                  </a:solidFill>
                </a:ln>
                <a:solidFill>
                  <a:srgbClr val="FFFFFF"/>
                </a:solidFill>
                <a:effectLst/>
                <a:uLnTx/>
                <a:uFillTx/>
                <a:latin typeface="+mj-lt"/>
                <a:ea typeface="+mn-ea"/>
              </a:rPr>
              <a:t>D</a:t>
            </a:r>
            <a:r>
              <a:rPr kumimoji="0" lang="en-US" sz="1600" b="0" i="0" u="none" strike="noStrike" kern="0" cap="none" spc="0" normalizeH="0" baseline="0" noProof="0" dirty="0" smtClean="0">
                <a:ln>
                  <a:solidFill>
                    <a:srgbClr val="FFFFFF"/>
                  </a:solidFill>
                </a:ln>
                <a:solidFill>
                  <a:srgbClr val="FFFFFF"/>
                </a:solidFill>
                <a:effectLst/>
                <a:uLnTx/>
                <a:uFillTx/>
                <a:latin typeface="+mj-lt"/>
                <a:ea typeface="+mn-ea"/>
              </a:rPr>
              <a:t> Design; </a:t>
            </a:r>
            <a:r>
              <a:rPr kumimoji="0" lang="en-US" sz="1600" b="1" i="0" u="none" strike="noStrike" kern="0" cap="none" spc="0" normalizeH="0" baseline="0" noProof="0" dirty="0" smtClean="0">
                <a:ln>
                  <a:solidFill>
                    <a:srgbClr val="FFFFFF"/>
                  </a:solidFill>
                </a:ln>
                <a:solidFill>
                  <a:srgbClr val="FFFFFF"/>
                </a:solidFill>
                <a:effectLst/>
                <a:uLnTx/>
                <a:uFillTx/>
                <a:latin typeface="+mj-lt"/>
                <a:ea typeface="+mn-ea"/>
              </a:rPr>
              <a:t>E</a:t>
            </a:r>
            <a:r>
              <a:rPr kumimoji="0" lang="en-US" sz="1600" b="0" i="0" u="none" strike="noStrike" kern="0" cap="none" spc="0" normalizeH="0" baseline="0" noProof="0" dirty="0" smtClean="0">
                <a:ln>
                  <a:solidFill>
                    <a:srgbClr val="FFFFFF"/>
                  </a:solidFill>
                </a:ln>
                <a:solidFill>
                  <a:srgbClr val="FFFFFF"/>
                </a:solidFill>
                <a:effectLst/>
                <a:uLnTx/>
                <a:uFillTx/>
                <a:latin typeface="+mj-lt"/>
                <a:ea typeface="+mn-ea"/>
              </a:rPr>
              <a:t> Evaluation; </a:t>
            </a:r>
            <a:r>
              <a:rPr kumimoji="0" lang="en-US" sz="1600" b="1" i="0" u="none" strike="noStrike" kern="0" cap="none" spc="0" normalizeH="0" baseline="0" noProof="0" dirty="0" smtClean="0">
                <a:ln>
                  <a:solidFill>
                    <a:srgbClr val="FFFFFF"/>
                  </a:solidFill>
                </a:ln>
                <a:solidFill>
                  <a:srgbClr val="FFFFFF"/>
                </a:solidFill>
                <a:effectLst/>
                <a:uLnTx/>
                <a:uFillTx/>
                <a:latin typeface="+mj-lt"/>
                <a:ea typeface="+mn-ea"/>
              </a:rPr>
              <a:t>R </a:t>
            </a:r>
            <a:r>
              <a:rPr kumimoji="0" lang="en-US" sz="1600" b="0" i="0" u="none" strike="noStrike" kern="0" cap="none" spc="0" normalizeH="0" baseline="0" noProof="0" dirty="0" smtClean="0">
                <a:ln>
                  <a:solidFill>
                    <a:srgbClr val="FFFFFF"/>
                  </a:solidFill>
                </a:ln>
                <a:solidFill>
                  <a:srgbClr val="FFFFFF"/>
                </a:solidFill>
                <a:effectLst/>
                <a:uLnTx/>
                <a:uFillTx/>
                <a:latin typeface="+mj-lt"/>
                <a:ea typeface="+mn-ea"/>
              </a:rPr>
              <a:t>Research type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28600" y="304800"/>
            <a:ext cx="8763000" cy="1143000"/>
          </a:xfrm>
        </p:spPr>
        <p:txBody>
          <a:bodyPr/>
          <a:lstStyle/>
          <a:p>
            <a:pPr eaLnBrk="1" hangingPunct="1"/>
            <a:r>
              <a:rPr lang="en-US" altLang="x-none" sz="3500"/>
              <a:t>How do we formulate an etiology question?  </a:t>
            </a:r>
            <a:r>
              <a:rPr lang="en-US" altLang="x-none" sz="2800"/>
              <a:t/>
            </a:r>
            <a:br>
              <a:rPr lang="en-US" altLang="x-none" sz="2800"/>
            </a:br>
            <a:r>
              <a:rPr lang="en-US" altLang="x-none" sz="2000"/>
              <a:t>What are the pros and cons of broad vs. narrow questions?</a:t>
            </a:r>
          </a:p>
        </p:txBody>
      </p:sp>
      <p:sp>
        <p:nvSpPr>
          <p:cNvPr id="49155" name="Rectangle 3"/>
          <p:cNvSpPr>
            <a:spLocks noChangeArrowheads="1"/>
          </p:cNvSpPr>
          <p:nvPr/>
        </p:nvSpPr>
        <p:spPr bwMode="auto">
          <a:xfrm>
            <a:off x="1725089" y="2819400"/>
            <a:ext cx="5995452" cy="46166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dirty="0">
                <a:latin typeface="Times New Roman" charset="0"/>
              </a:rPr>
              <a:t>Is</a:t>
            </a:r>
            <a:r>
              <a:rPr lang="en-US" altLang="x-none" dirty="0" smtClean="0">
                <a:latin typeface="Times New Roman" charset="0"/>
              </a:rPr>
              <a:t> </a:t>
            </a:r>
            <a:r>
              <a:rPr lang="en-US" altLang="x-none" dirty="0" smtClean="0">
                <a:latin typeface="Times New Roman" charset="0"/>
              </a:rPr>
              <a:t>breast density</a:t>
            </a:r>
            <a:r>
              <a:rPr lang="en-US" altLang="x-none" dirty="0" smtClean="0">
                <a:latin typeface="Times New Roman" charset="0"/>
              </a:rPr>
              <a:t> </a:t>
            </a:r>
            <a:r>
              <a:rPr lang="en-US" altLang="x-none" dirty="0">
                <a:latin typeface="Times New Roman" charset="0"/>
              </a:rPr>
              <a:t>a risk factor for breast cancer?</a:t>
            </a:r>
          </a:p>
        </p:txBody>
      </p:sp>
      <p:sp>
        <p:nvSpPr>
          <p:cNvPr id="49156" name="Rectangle 4"/>
          <p:cNvSpPr>
            <a:spLocks noChangeArrowheads="1"/>
          </p:cNvSpPr>
          <p:nvPr/>
        </p:nvSpPr>
        <p:spPr bwMode="auto">
          <a:xfrm>
            <a:off x="457200" y="4648200"/>
            <a:ext cx="8458200" cy="83099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b="1" dirty="0">
                <a:solidFill>
                  <a:schemeClr val="hlink"/>
                </a:solidFill>
                <a:latin typeface="Times New Roman" charset="0"/>
              </a:rPr>
              <a:t>Are</a:t>
            </a:r>
            <a:r>
              <a:rPr lang="en-US" altLang="x-none" b="1" dirty="0" smtClean="0">
                <a:solidFill>
                  <a:schemeClr val="hlink"/>
                </a:solidFill>
                <a:latin typeface="Times New Roman" charset="0"/>
              </a:rPr>
              <a:t> women with dense breasts at greater cancer risk </a:t>
            </a:r>
            <a:r>
              <a:rPr lang="en-US" altLang="x-none" b="1" dirty="0">
                <a:solidFill>
                  <a:schemeClr val="hlink"/>
                </a:solidFill>
                <a:latin typeface="Times New Roman" charset="0"/>
              </a:rPr>
              <a:t>compared to those</a:t>
            </a:r>
            <a:r>
              <a:rPr lang="en-US" altLang="x-none" b="1" dirty="0" smtClean="0">
                <a:solidFill>
                  <a:schemeClr val="hlink"/>
                </a:solidFill>
                <a:latin typeface="Times New Roman" charset="0"/>
              </a:rPr>
              <a:t> with fatty breasts?</a:t>
            </a:r>
            <a:endParaRPr lang="en-US" altLang="x-none" dirty="0">
              <a:solidFill>
                <a:srgbClr val="0000FF"/>
              </a:solidFill>
              <a:latin typeface="Times New Roman" charset="0"/>
            </a:endParaRPr>
          </a:p>
        </p:txBody>
      </p:sp>
      <p:sp>
        <p:nvSpPr>
          <p:cNvPr id="49157" name="AutoShape 5"/>
          <p:cNvSpPr>
            <a:spLocks noChangeArrowheads="1"/>
          </p:cNvSpPr>
          <p:nvPr/>
        </p:nvSpPr>
        <p:spPr bwMode="auto">
          <a:xfrm>
            <a:off x="2209800" y="2438400"/>
            <a:ext cx="381000" cy="457200"/>
          </a:xfrm>
          <a:prstGeom prst="downArrow">
            <a:avLst>
              <a:gd name="adj1" fmla="val 50000"/>
              <a:gd name="adj2" fmla="val 30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49158" name="AutoShape 6"/>
          <p:cNvSpPr>
            <a:spLocks noChangeArrowheads="1"/>
          </p:cNvSpPr>
          <p:nvPr/>
        </p:nvSpPr>
        <p:spPr bwMode="auto">
          <a:xfrm>
            <a:off x="6477000" y="2438400"/>
            <a:ext cx="381000" cy="457200"/>
          </a:xfrm>
          <a:prstGeom prst="downArrow">
            <a:avLst>
              <a:gd name="adj1" fmla="val 50000"/>
              <a:gd name="adj2" fmla="val 30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49159" name="Text Box 7"/>
          <p:cNvSpPr txBox="1">
            <a:spLocks noChangeArrowheads="1"/>
          </p:cNvSpPr>
          <p:nvPr/>
        </p:nvSpPr>
        <p:spPr bwMode="auto">
          <a:xfrm>
            <a:off x="1219200" y="1905000"/>
            <a:ext cx="2365375" cy="4000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latin typeface="Times New Roman" charset="0"/>
              </a:rPr>
              <a:t>Risk factor/Exposure</a:t>
            </a:r>
          </a:p>
        </p:txBody>
      </p:sp>
      <p:sp>
        <p:nvSpPr>
          <p:cNvPr id="49160" name="Text Box 8"/>
          <p:cNvSpPr txBox="1">
            <a:spLocks noChangeArrowheads="1"/>
          </p:cNvSpPr>
          <p:nvPr/>
        </p:nvSpPr>
        <p:spPr bwMode="auto">
          <a:xfrm>
            <a:off x="6019800" y="1905000"/>
            <a:ext cx="1114425"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latin typeface="Times New Roman" charset="0"/>
              </a:rPr>
              <a:t>Outcome</a:t>
            </a:r>
          </a:p>
        </p:txBody>
      </p:sp>
      <p:sp>
        <p:nvSpPr>
          <p:cNvPr id="49161" name="AutoShape 9"/>
          <p:cNvSpPr>
            <a:spLocks noChangeArrowheads="1"/>
          </p:cNvSpPr>
          <p:nvPr/>
        </p:nvSpPr>
        <p:spPr bwMode="auto">
          <a:xfrm>
            <a:off x="2057400" y="4191000"/>
            <a:ext cx="381000" cy="457200"/>
          </a:xfrm>
          <a:prstGeom prst="downArrow">
            <a:avLst>
              <a:gd name="adj1" fmla="val 50000"/>
              <a:gd name="adj2" fmla="val 30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49162" name="AutoShape 10"/>
          <p:cNvSpPr>
            <a:spLocks noChangeArrowheads="1"/>
          </p:cNvSpPr>
          <p:nvPr/>
        </p:nvSpPr>
        <p:spPr bwMode="auto">
          <a:xfrm>
            <a:off x="2971800" y="4191000"/>
            <a:ext cx="381000" cy="457200"/>
          </a:xfrm>
          <a:prstGeom prst="downArrow">
            <a:avLst>
              <a:gd name="adj1" fmla="val 50000"/>
              <a:gd name="adj2" fmla="val 30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49163" name="Text Box 11"/>
          <p:cNvSpPr txBox="1">
            <a:spLocks noChangeArrowheads="1"/>
          </p:cNvSpPr>
          <p:nvPr/>
        </p:nvSpPr>
        <p:spPr bwMode="auto">
          <a:xfrm>
            <a:off x="2743200" y="3733800"/>
            <a:ext cx="1143000"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latin typeface="Times New Roman" charset="0"/>
              </a:rPr>
              <a:t>Exposure</a:t>
            </a:r>
          </a:p>
        </p:txBody>
      </p:sp>
      <p:sp>
        <p:nvSpPr>
          <p:cNvPr id="49164" name="Text Box 12"/>
          <p:cNvSpPr txBox="1">
            <a:spLocks noChangeArrowheads="1"/>
          </p:cNvSpPr>
          <p:nvPr/>
        </p:nvSpPr>
        <p:spPr bwMode="auto">
          <a:xfrm>
            <a:off x="1828800" y="3733800"/>
            <a:ext cx="889000"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latin typeface="Times New Roman" charset="0"/>
              </a:rPr>
              <a:t>Patient</a:t>
            </a:r>
          </a:p>
        </p:txBody>
      </p:sp>
      <p:sp>
        <p:nvSpPr>
          <p:cNvPr id="49165" name="Text Box 13"/>
          <p:cNvSpPr txBox="1">
            <a:spLocks noChangeArrowheads="1"/>
          </p:cNvSpPr>
          <p:nvPr/>
        </p:nvSpPr>
        <p:spPr bwMode="auto">
          <a:xfrm>
            <a:off x="1905000" y="6096000"/>
            <a:ext cx="1114425"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latin typeface="Times New Roman" charset="0"/>
              </a:rPr>
              <a:t>Outcome</a:t>
            </a:r>
          </a:p>
        </p:txBody>
      </p:sp>
      <p:sp>
        <p:nvSpPr>
          <p:cNvPr id="49166" name="AutoShape 14"/>
          <p:cNvSpPr>
            <a:spLocks noChangeArrowheads="1"/>
          </p:cNvSpPr>
          <p:nvPr/>
        </p:nvSpPr>
        <p:spPr bwMode="auto">
          <a:xfrm>
            <a:off x="2286000" y="5486400"/>
            <a:ext cx="304800" cy="4572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49167" name="AutoShape 15"/>
          <p:cNvSpPr>
            <a:spLocks noChangeArrowheads="1"/>
          </p:cNvSpPr>
          <p:nvPr/>
        </p:nvSpPr>
        <p:spPr bwMode="auto">
          <a:xfrm>
            <a:off x="7467600" y="5486400"/>
            <a:ext cx="304800" cy="4572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49168" name="Text Box 16"/>
          <p:cNvSpPr txBox="1">
            <a:spLocks noChangeArrowheads="1"/>
          </p:cNvSpPr>
          <p:nvPr/>
        </p:nvSpPr>
        <p:spPr bwMode="auto">
          <a:xfrm>
            <a:off x="7085013" y="6096000"/>
            <a:ext cx="1425575"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latin typeface="Times New Roman" charset="0"/>
              </a:rPr>
              <a:t>Comparison</a:t>
            </a:r>
          </a:p>
        </p:txBody>
      </p:sp>
      <p:sp>
        <p:nvSpPr>
          <p:cNvPr id="49169" name="Line 17"/>
          <p:cNvSpPr>
            <a:spLocks noChangeShapeType="1"/>
          </p:cNvSpPr>
          <p:nvPr/>
        </p:nvSpPr>
        <p:spPr bwMode="auto">
          <a:xfrm>
            <a:off x="914400" y="3581400"/>
            <a:ext cx="7924800" cy="0"/>
          </a:xfrm>
          <a:prstGeom prst="line">
            <a:avLst/>
          </a:prstGeom>
          <a:noFill/>
          <a:ln w="9525">
            <a:solidFill>
              <a:schemeClr val="tx1"/>
            </a:solidFill>
            <a:round/>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lstStyle/>
          <a:p>
            <a:endParaRPr lang="en-US"/>
          </a:p>
        </p:txBody>
      </p:sp>
      <p:sp>
        <p:nvSpPr>
          <p:cNvPr id="49170" name="Text Box 18"/>
          <p:cNvSpPr txBox="1">
            <a:spLocks noChangeArrowheads="1"/>
          </p:cNvSpPr>
          <p:nvPr/>
        </p:nvSpPr>
        <p:spPr bwMode="auto">
          <a:xfrm>
            <a:off x="3141663" y="5891213"/>
            <a:ext cx="3375025"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pPr>
            <a:r>
              <a:rPr lang="en-US" altLang="x-none" sz="2000">
                <a:solidFill>
                  <a:srgbClr val="FF3300"/>
                </a:solidFill>
                <a:latin typeface="Times New Roman" charset="0"/>
              </a:rPr>
              <a:t>+ cohort &amp; case-control studies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04800" y="0"/>
            <a:ext cx="8610600" cy="1143000"/>
          </a:xfrm>
        </p:spPr>
        <p:txBody>
          <a:bodyPr/>
          <a:lstStyle/>
          <a:p>
            <a:pPr eaLnBrk="1" hangingPunct="1"/>
            <a:r>
              <a:rPr lang="en-US" altLang="x-none" sz="3600">
                <a:solidFill>
                  <a:schemeClr val="accent2"/>
                </a:solidFill>
              </a:rPr>
              <a:t>What should be included in the protocol?</a:t>
            </a:r>
            <a:endParaRPr lang="en-US" altLang="x-none" sz="3600"/>
          </a:p>
        </p:txBody>
      </p:sp>
      <p:sp>
        <p:nvSpPr>
          <p:cNvPr id="51203" name="Rectangle 3"/>
          <p:cNvSpPr>
            <a:spLocks noGrp="1" noChangeArrowheads="1"/>
          </p:cNvSpPr>
          <p:nvPr>
            <p:ph type="body" idx="1"/>
          </p:nvPr>
        </p:nvSpPr>
        <p:spPr>
          <a:xfrm>
            <a:off x="609600" y="914400"/>
            <a:ext cx="7772400" cy="5791200"/>
          </a:xfrm>
        </p:spPr>
        <p:txBody>
          <a:bodyPr/>
          <a:lstStyle/>
          <a:p>
            <a:pPr eaLnBrk="1" hangingPunct="1">
              <a:buFont typeface="Wingdings" charset="2"/>
              <a:buChar char="§"/>
            </a:pPr>
            <a:r>
              <a:rPr lang="en-US" altLang="x-none" sz="2800"/>
              <a:t>Background</a:t>
            </a:r>
          </a:p>
          <a:p>
            <a:pPr eaLnBrk="1" hangingPunct="1">
              <a:buFont typeface="Wingdings" charset="2"/>
              <a:buChar char="§"/>
            </a:pPr>
            <a:endParaRPr lang="en-US" altLang="x-none" sz="2800"/>
          </a:p>
          <a:p>
            <a:pPr eaLnBrk="1" hangingPunct="1">
              <a:buFont typeface="Wingdings" charset="2"/>
              <a:buChar char="§"/>
            </a:pPr>
            <a:r>
              <a:rPr lang="en-US" altLang="x-none" sz="2800"/>
              <a:t>Objectives</a:t>
            </a:r>
          </a:p>
          <a:p>
            <a:pPr eaLnBrk="1" hangingPunct="1">
              <a:buFont typeface="Wingdings" charset="2"/>
              <a:buChar char="§"/>
            </a:pPr>
            <a:endParaRPr lang="en-US" altLang="x-none" sz="2800"/>
          </a:p>
          <a:p>
            <a:pPr eaLnBrk="1" hangingPunct="1">
              <a:buFont typeface="Wingdings" charset="2"/>
              <a:buChar char="§"/>
            </a:pPr>
            <a:r>
              <a:rPr lang="en-US" altLang="x-none" sz="2800"/>
              <a:t>Pre-determined selection criteria</a:t>
            </a:r>
          </a:p>
          <a:p>
            <a:pPr eaLnBrk="1" hangingPunct="1">
              <a:buFont typeface="Wingdings" charset="2"/>
              <a:buChar char="§"/>
            </a:pPr>
            <a:endParaRPr lang="en-US" altLang="x-none" sz="2800"/>
          </a:p>
          <a:p>
            <a:pPr eaLnBrk="1" hangingPunct="1">
              <a:buFont typeface="Wingdings" charset="2"/>
              <a:buChar char="§"/>
            </a:pPr>
            <a:r>
              <a:rPr lang="en-US" altLang="x-none" sz="2800"/>
              <a:t>Planned search strategy</a:t>
            </a:r>
          </a:p>
          <a:p>
            <a:pPr eaLnBrk="1" hangingPunct="1">
              <a:buFont typeface="Wingdings" charset="2"/>
              <a:buChar char="§"/>
            </a:pPr>
            <a:endParaRPr lang="en-US" altLang="x-none" sz="2800"/>
          </a:p>
          <a:p>
            <a:pPr eaLnBrk="1" hangingPunct="1">
              <a:buFont typeface="Wingdings" charset="2"/>
              <a:buChar char="§"/>
            </a:pPr>
            <a:r>
              <a:rPr lang="en-US" altLang="x-none" sz="2800"/>
              <a:t>Planned data abstraction</a:t>
            </a:r>
          </a:p>
          <a:p>
            <a:pPr eaLnBrk="1" hangingPunct="1">
              <a:buFont typeface="Wingdings" charset="2"/>
              <a:buChar char="§"/>
            </a:pPr>
            <a:endParaRPr lang="en-US" altLang="x-none" sz="2800"/>
          </a:p>
          <a:p>
            <a:pPr eaLnBrk="1" hangingPunct="1">
              <a:buFont typeface="Wingdings" charset="2"/>
              <a:buChar char="§"/>
            </a:pPr>
            <a:r>
              <a:rPr lang="en-US" altLang="x-none" sz="2800"/>
              <a:t>Proposed method of synthesis of findings</a:t>
            </a:r>
          </a:p>
          <a:p>
            <a:pPr eaLnBrk="1" hangingPunct="1">
              <a:buFontTx/>
              <a:buNone/>
            </a:pPr>
            <a:r>
              <a:rPr lang="en-US" altLang="x-none" sz="2800"/>
              <a:t>  </a:t>
            </a:r>
          </a:p>
          <a:p>
            <a:pPr eaLnBrk="1" hangingPunct="1">
              <a:buFontTx/>
              <a:buNone/>
            </a:pPr>
            <a:r>
              <a:rPr lang="en-US" altLang="x-none" sz="2800"/>
              <a:t>		</a:t>
            </a:r>
            <a:endParaRPr lang="en-US" altLang="x-none" sz="2800">
              <a:solidFill>
                <a:srgbClr val="9C0E05"/>
              </a:solidFill>
            </a:endParaRPr>
          </a:p>
          <a:p>
            <a:pPr eaLnBrk="1" hangingPunct="1"/>
            <a:endParaRPr lang="en-US" altLang="x-none"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0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0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0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03">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203">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203">
                                            <p:txEl>
                                              <p:pRg st="11" end="1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20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981200" y="762000"/>
            <a:ext cx="5181600" cy="1016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a:solidFill>
                  <a:srgbClr val="FFFFFF"/>
                </a:solidFill>
              </a:rPr>
              <a:t>1. Formulate research question</a:t>
            </a:r>
            <a:endParaRPr lang="en-US" altLang="x-none" sz="3600" b="1">
              <a:solidFill>
                <a:srgbClr val="FFFFFF"/>
              </a:solidFill>
            </a:endParaRPr>
          </a:p>
          <a:p>
            <a:pPr>
              <a:spcBef>
                <a:spcPct val="50000"/>
              </a:spcBef>
            </a:pPr>
            <a:r>
              <a:rPr lang="en-US" altLang="x-none" i="1"/>
              <a:t>      2. Protocol</a:t>
            </a:r>
          </a:p>
        </p:txBody>
      </p:sp>
      <p:sp>
        <p:nvSpPr>
          <p:cNvPr id="53251" name="Text Box 3"/>
          <p:cNvSpPr txBox="1">
            <a:spLocks noChangeArrowheads="1"/>
          </p:cNvSpPr>
          <p:nvPr/>
        </p:nvSpPr>
        <p:spPr bwMode="auto">
          <a:xfrm>
            <a:off x="1981200" y="2133600"/>
            <a:ext cx="4876800" cy="46196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a:solidFill>
                  <a:srgbClr val="FF0000"/>
                </a:solidFill>
              </a:rPr>
              <a:t>3. Identifying relevant work</a:t>
            </a:r>
          </a:p>
        </p:txBody>
      </p:sp>
      <p:sp>
        <p:nvSpPr>
          <p:cNvPr id="53252" name="Text Box 4"/>
          <p:cNvSpPr txBox="1">
            <a:spLocks noChangeArrowheads="1"/>
          </p:cNvSpPr>
          <p:nvPr/>
        </p:nvSpPr>
        <p:spPr bwMode="auto">
          <a:xfrm>
            <a:off x="2057400" y="2590800"/>
            <a:ext cx="58674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i="1"/>
              <a:t>     4. </a:t>
            </a:r>
            <a:r>
              <a:rPr lang="en-US" altLang="x-none" i="1">
                <a:solidFill>
                  <a:srgbClr val="FF0000"/>
                </a:solidFill>
              </a:rPr>
              <a:t>Apply inclusion /exclusion criteria</a:t>
            </a:r>
          </a:p>
        </p:txBody>
      </p:sp>
      <p:sp>
        <p:nvSpPr>
          <p:cNvPr id="53253" name="Text Box 6"/>
          <p:cNvSpPr txBox="1">
            <a:spLocks noChangeArrowheads="1"/>
          </p:cNvSpPr>
          <p:nvPr/>
        </p:nvSpPr>
        <p:spPr bwMode="auto">
          <a:xfrm>
            <a:off x="2438400" y="4648200"/>
            <a:ext cx="31242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 7. </a:t>
            </a:r>
            <a:r>
              <a:rPr lang="en-US" altLang="x-none" i="1"/>
              <a:t>Analysis</a:t>
            </a:r>
          </a:p>
        </p:txBody>
      </p:sp>
      <p:sp>
        <p:nvSpPr>
          <p:cNvPr id="53254" name="Text Box 7"/>
          <p:cNvSpPr txBox="1">
            <a:spLocks noChangeArrowheads="1"/>
          </p:cNvSpPr>
          <p:nvPr/>
        </p:nvSpPr>
        <p:spPr bwMode="auto">
          <a:xfrm>
            <a:off x="1981200" y="3505200"/>
            <a:ext cx="51054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5. Assessing the quality of studies</a:t>
            </a:r>
          </a:p>
        </p:txBody>
      </p:sp>
      <p:sp>
        <p:nvSpPr>
          <p:cNvPr id="53255" name="Text Box 8"/>
          <p:cNvSpPr txBox="1">
            <a:spLocks noChangeArrowheads="1"/>
          </p:cNvSpPr>
          <p:nvPr/>
        </p:nvSpPr>
        <p:spPr bwMode="auto">
          <a:xfrm>
            <a:off x="2057400" y="4343400"/>
            <a:ext cx="4114800" cy="3841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6. Summarizing evidence</a:t>
            </a:r>
          </a:p>
        </p:txBody>
      </p:sp>
      <p:sp>
        <p:nvSpPr>
          <p:cNvPr id="53256" name="Line 11"/>
          <p:cNvSpPr>
            <a:spLocks noChangeShapeType="1"/>
          </p:cNvSpPr>
          <p:nvPr/>
        </p:nvSpPr>
        <p:spPr bwMode="auto">
          <a:xfrm>
            <a:off x="3581400" y="1828800"/>
            <a:ext cx="0" cy="3810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53257" name="Line 12"/>
          <p:cNvSpPr>
            <a:spLocks noChangeShapeType="1"/>
          </p:cNvSpPr>
          <p:nvPr/>
        </p:nvSpPr>
        <p:spPr bwMode="auto">
          <a:xfrm>
            <a:off x="3581400" y="3048000"/>
            <a:ext cx="0" cy="3048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53258" name="Line 14"/>
          <p:cNvSpPr>
            <a:spLocks noChangeShapeType="1"/>
          </p:cNvSpPr>
          <p:nvPr/>
        </p:nvSpPr>
        <p:spPr bwMode="auto">
          <a:xfrm flipH="1">
            <a:off x="3581400" y="3962400"/>
            <a:ext cx="0" cy="3810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53259" name="Line 16"/>
          <p:cNvSpPr>
            <a:spLocks noChangeShapeType="1"/>
          </p:cNvSpPr>
          <p:nvPr/>
        </p:nvSpPr>
        <p:spPr bwMode="auto">
          <a:xfrm flipH="1">
            <a:off x="3581400" y="5105400"/>
            <a:ext cx="0" cy="381000"/>
          </a:xfrm>
          <a:prstGeom prst="line">
            <a:avLst/>
          </a:prstGeom>
          <a:noFill/>
          <a:ln w="9525">
            <a:solidFill>
              <a:schemeClr val="tx1"/>
            </a:solidFill>
            <a:round/>
            <a:headEnd/>
            <a:tailEnd type="triangle" w="med" len="me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
        <p:nvSpPr>
          <p:cNvPr id="53260" name="Text Box 20"/>
          <p:cNvSpPr txBox="1">
            <a:spLocks noChangeArrowheads="1"/>
          </p:cNvSpPr>
          <p:nvPr/>
        </p:nvSpPr>
        <p:spPr bwMode="auto">
          <a:xfrm>
            <a:off x="381000" y="242888"/>
            <a:ext cx="8382000" cy="51911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spcBef>
                <a:spcPct val="50000"/>
              </a:spcBef>
            </a:pPr>
            <a:r>
              <a:rPr lang="en-US" altLang="x-none" sz="2800" b="1">
                <a:solidFill>
                  <a:schemeClr val="accent2"/>
                </a:solidFill>
              </a:rPr>
              <a:t>Steps of a systematic review</a:t>
            </a:r>
            <a:endParaRPr lang="en-US" altLang="x-none" i="1">
              <a:solidFill>
                <a:schemeClr val="accent2"/>
              </a:solidFill>
            </a:endParaRPr>
          </a:p>
        </p:txBody>
      </p:sp>
      <p:sp>
        <p:nvSpPr>
          <p:cNvPr id="53261" name="Rectangle 22"/>
          <p:cNvSpPr>
            <a:spLocks noChangeArrowheads="1"/>
          </p:cNvSpPr>
          <p:nvPr/>
        </p:nvSpPr>
        <p:spPr bwMode="auto">
          <a:xfrm>
            <a:off x="2057400" y="5554663"/>
            <a:ext cx="3743325" cy="84613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75000"/>
              </a:lnSpc>
              <a:spcBef>
                <a:spcPct val="50000"/>
              </a:spcBef>
            </a:pPr>
            <a:r>
              <a:rPr lang="en-US" altLang="x-none"/>
              <a:t>8. Interpreting the findings</a:t>
            </a:r>
          </a:p>
          <a:p>
            <a:pPr>
              <a:lnSpc>
                <a:spcPct val="75000"/>
              </a:lnSpc>
              <a:spcBef>
                <a:spcPct val="50000"/>
              </a:spcBef>
            </a:pPr>
            <a:endParaRPr lang="en-US" altLang="x-none"/>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81000" y="228600"/>
            <a:ext cx="8305800" cy="2438400"/>
          </a:xfrm>
        </p:spPr>
        <p:txBody>
          <a:bodyPr/>
          <a:lstStyle/>
          <a:p>
            <a:pPr eaLnBrk="1" hangingPunct="1"/>
            <a:r>
              <a:rPr lang="en-US" altLang="x-none" dirty="0">
                <a:solidFill>
                  <a:srgbClr val="79FF79"/>
                </a:solidFill>
              </a:rPr>
              <a:t>EPI-214: Lecture 1 </a:t>
            </a:r>
            <a:br>
              <a:rPr lang="en-US" altLang="x-none" dirty="0">
                <a:solidFill>
                  <a:srgbClr val="79FF79"/>
                </a:solidFill>
              </a:rPr>
            </a:br>
            <a:r>
              <a:rPr lang="en-US" altLang="x-none" dirty="0">
                <a:solidFill>
                  <a:srgbClr val="79FF79"/>
                </a:solidFill>
              </a:rPr>
              <a:t>Designing a Systematic Review (Meta-analysis)</a:t>
            </a:r>
          </a:p>
        </p:txBody>
      </p:sp>
      <p:sp>
        <p:nvSpPr>
          <p:cNvPr id="16387" name="Rectangle 3"/>
          <p:cNvSpPr>
            <a:spLocks noGrp="1" noChangeArrowheads="1"/>
          </p:cNvSpPr>
          <p:nvPr>
            <p:ph type="subTitle" idx="1"/>
          </p:nvPr>
        </p:nvSpPr>
        <p:spPr>
          <a:xfrm>
            <a:off x="304800" y="2971800"/>
            <a:ext cx="8610600" cy="3733800"/>
          </a:xfrm>
        </p:spPr>
        <p:txBody>
          <a:bodyPr/>
          <a:lstStyle/>
          <a:p>
            <a:pPr eaLnBrk="1" hangingPunct="1"/>
            <a:r>
              <a:rPr lang="en-US" altLang="x-none" sz="2800" dirty="0"/>
              <a:t>Dejana Braithwaite</a:t>
            </a:r>
          </a:p>
          <a:p>
            <a:pPr eaLnBrk="1" hangingPunct="1"/>
            <a:r>
              <a:rPr lang="en-US" altLang="x-none" sz="2800" dirty="0"/>
              <a:t>Associate Professor in-</a:t>
            </a:r>
            <a:r>
              <a:rPr lang="en-US" altLang="x-none" sz="2800" dirty="0" smtClean="0"/>
              <a:t>Residence</a:t>
            </a:r>
          </a:p>
          <a:p>
            <a:pPr eaLnBrk="1" hangingPunct="1"/>
            <a:r>
              <a:rPr lang="en-US" altLang="x-none" sz="2800" dirty="0" smtClean="0"/>
              <a:t>Head, Screening and Early Detection Area of Concentration</a:t>
            </a:r>
            <a:endParaRPr lang="en-US" altLang="x-none" sz="2800" dirty="0" smtClean="0"/>
          </a:p>
          <a:p>
            <a:pPr eaLnBrk="1" hangingPunct="1"/>
            <a:r>
              <a:rPr lang="en-US" altLang="x-none" sz="2800" dirty="0" smtClean="0"/>
              <a:t>Department </a:t>
            </a:r>
            <a:r>
              <a:rPr lang="en-US" altLang="x-none" sz="2800" dirty="0"/>
              <a:t>of Epidemiology and </a:t>
            </a:r>
            <a:r>
              <a:rPr lang="en-US" altLang="x-none" sz="2800" dirty="0" smtClean="0"/>
              <a:t>Biostatistics</a:t>
            </a:r>
          </a:p>
          <a:p>
            <a:pPr eaLnBrk="1" hangingPunct="1"/>
            <a:r>
              <a:rPr lang="en-US" altLang="x-none" sz="2800" dirty="0" smtClean="0"/>
              <a:t>University of California, San Francisco</a:t>
            </a:r>
            <a:r>
              <a:rPr lang="en-US" altLang="x-none" sz="2800" dirty="0" smtClean="0"/>
              <a:t>  </a:t>
            </a:r>
            <a:endParaRPr lang="en-US" altLang="x-none" sz="2800" dirty="0"/>
          </a:p>
          <a:p>
            <a:pPr eaLnBrk="1" hangingPunct="1"/>
            <a:r>
              <a:rPr lang="en-US" altLang="x-none" sz="2800" dirty="0"/>
              <a:t>April</a:t>
            </a:r>
            <a:r>
              <a:rPr lang="en-US" altLang="x-none" sz="2800" dirty="0" smtClean="0"/>
              <a:t> 7, 2017</a:t>
            </a:r>
          </a:p>
          <a:p>
            <a:pPr eaLnBrk="1" hangingPunct="1"/>
            <a:endParaRPr lang="en-US" altLang="x-non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381000"/>
            <a:ext cx="7772400" cy="838200"/>
          </a:xfrm>
        </p:spPr>
        <p:txBody>
          <a:bodyPr/>
          <a:lstStyle/>
          <a:p>
            <a:pPr eaLnBrk="1" hangingPunct="1"/>
            <a:r>
              <a:rPr lang="en-US" altLang="x-none">
                <a:solidFill>
                  <a:schemeClr val="accent2"/>
                </a:solidFill>
              </a:rPr>
              <a:t>How do we identify studies?</a:t>
            </a:r>
            <a:endParaRPr lang="en-US" altLang="x-none"/>
          </a:p>
        </p:txBody>
      </p:sp>
      <p:sp>
        <p:nvSpPr>
          <p:cNvPr id="55299" name="Rectangle 3"/>
          <p:cNvSpPr>
            <a:spLocks noGrp="1" noChangeArrowheads="1"/>
          </p:cNvSpPr>
          <p:nvPr>
            <p:ph type="body" idx="1"/>
          </p:nvPr>
        </p:nvSpPr>
        <p:spPr>
          <a:xfrm>
            <a:off x="533400" y="1447800"/>
            <a:ext cx="7696200" cy="2819400"/>
          </a:xfrm>
        </p:spPr>
        <p:txBody>
          <a:bodyPr/>
          <a:lstStyle/>
          <a:p>
            <a:pPr eaLnBrk="1" hangingPunct="1">
              <a:lnSpc>
                <a:spcPct val="90000"/>
              </a:lnSpc>
              <a:buFontTx/>
              <a:buNone/>
            </a:pPr>
            <a:r>
              <a:rPr lang="en-US" altLang="x-none" sz="2800" dirty="0"/>
              <a:t>At least two of these:</a:t>
            </a:r>
          </a:p>
          <a:p>
            <a:pPr eaLnBrk="1" hangingPunct="1">
              <a:lnSpc>
                <a:spcPct val="90000"/>
              </a:lnSpc>
              <a:buFont typeface="Wingdings" charset="2"/>
              <a:buChar char="§"/>
            </a:pPr>
            <a:r>
              <a:rPr lang="en-US" altLang="x-none" dirty="0"/>
              <a:t>   </a:t>
            </a:r>
            <a:r>
              <a:rPr lang="en-US" altLang="x-none" dirty="0" err="1"/>
              <a:t>Pubmed</a:t>
            </a:r>
            <a:endParaRPr lang="en-US" altLang="x-none" dirty="0"/>
          </a:p>
          <a:p>
            <a:pPr eaLnBrk="1" hangingPunct="1">
              <a:lnSpc>
                <a:spcPct val="90000"/>
              </a:lnSpc>
              <a:buFont typeface="Wingdings" charset="2"/>
              <a:buChar char="§"/>
            </a:pPr>
            <a:r>
              <a:rPr lang="en-US" altLang="x-none" dirty="0"/>
              <a:t>   Web of Science</a:t>
            </a:r>
          </a:p>
          <a:p>
            <a:pPr eaLnBrk="1" hangingPunct="1">
              <a:lnSpc>
                <a:spcPct val="90000"/>
              </a:lnSpc>
              <a:buFont typeface="Wingdings" charset="2"/>
              <a:buChar char="§"/>
            </a:pPr>
            <a:r>
              <a:rPr lang="en-US" altLang="x-none" dirty="0"/>
              <a:t>   EMBASE</a:t>
            </a:r>
          </a:p>
          <a:p>
            <a:pPr eaLnBrk="1" hangingPunct="1">
              <a:lnSpc>
                <a:spcPct val="90000"/>
              </a:lnSpc>
              <a:buFont typeface="Wingdings" charset="2"/>
              <a:buChar char="§"/>
            </a:pPr>
            <a:r>
              <a:rPr lang="en-US" altLang="x-none" dirty="0"/>
              <a:t>   </a:t>
            </a:r>
            <a:r>
              <a:rPr lang="en-US" altLang="x-none" sz="2800" dirty="0"/>
              <a:t>Cochrane Central</a:t>
            </a:r>
          </a:p>
          <a:p>
            <a:pPr eaLnBrk="1" hangingPunct="1">
              <a:lnSpc>
                <a:spcPct val="90000"/>
              </a:lnSpc>
              <a:buFontTx/>
              <a:buNone/>
            </a:pPr>
            <a:endParaRPr lang="en-US" altLang="x-none" sz="2800" dirty="0"/>
          </a:p>
        </p:txBody>
      </p:sp>
      <p:sp>
        <p:nvSpPr>
          <p:cNvPr id="55301" name="TextBox 4"/>
          <p:cNvSpPr txBox="1">
            <a:spLocks noChangeArrowheads="1"/>
          </p:cNvSpPr>
          <p:nvPr/>
        </p:nvSpPr>
        <p:spPr bwMode="auto">
          <a:xfrm>
            <a:off x="457200" y="4495800"/>
            <a:ext cx="7620000" cy="193833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u="sng">
                <a:solidFill>
                  <a:srgbClr val="FF6600"/>
                </a:solidFill>
              </a:rPr>
              <a:t>Key points</a:t>
            </a:r>
            <a:r>
              <a:rPr lang="en-US" altLang="x-none">
                <a:solidFill>
                  <a:srgbClr val="FF6600"/>
                </a:solidFill>
              </a:rPr>
              <a:t>: </a:t>
            </a:r>
          </a:p>
          <a:p>
            <a:pPr>
              <a:buFont typeface="Arial" charset="0"/>
              <a:buChar char="•"/>
            </a:pPr>
            <a:r>
              <a:rPr lang="en-US" altLang="x-none">
                <a:solidFill>
                  <a:srgbClr val="FF6600"/>
                </a:solidFill>
              </a:rPr>
              <a:t> Authors should work closely from the start with a librarian to identify relevant studies</a:t>
            </a:r>
          </a:p>
          <a:p>
            <a:pPr>
              <a:buFont typeface="Arial" charset="0"/>
              <a:buChar char="•"/>
            </a:pPr>
            <a:r>
              <a:rPr lang="en-US" altLang="x-none">
                <a:solidFill>
                  <a:srgbClr val="FF6600"/>
                </a:solidFill>
              </a:rPr>
              <a:t> Searches should seek high sensitivity, which may result in relatively low precision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P spid="55301" grpId="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txBox="1">
            <a:spLocks/>
          </p:cNvSpPr>
          <p:nvPr/>
        </p:nvSpPr>
        <p:spPr bwMode="auto">
          <a:xfrm>
            <a:off x="228600" y="152400"/>
            <a:ext cx="8458200" cy="1143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solidFill>
                    <a:srgbClr val="FFFFFF"/>
                  </a:solidFill>
                </a:ln>
                <a:solidFill>
                  <a:srgbClr val="FFFFFF"/>
                </a:solidFill>
                <a:effectLst/>
                <a:uLnTx/>
                <a:uFillTx/>
                <a:latin typeface="+mj-lt"/>
                <a:ea typeface="+mj-ea"/>
                <a:cs typeface="+mj-cs"/>
              </a:rPr>
              <a:t>Pick Resources Depending on Your Topic and Available Resources</a:t>
            </a:r>
            <a:endParaRPr kumimoji="0" lang="en-US" sz="4000" b="0" i="0" u="none" strike="noStrike" kern="0" cap="none" spc="0" normalizeH="0" baseline="0" noProof="0" dirty="0">
              <a:ln>
                <a:solidFill>
                  <a:srgbClr val="FFFFFF"/>
                </a:solidFill>
              </a:ln>
              <a:solidFill>
                <a:srgbClr val="FFFFFF"/>
              </a:solidFill>
              <a:effectLst/>
              <a:uLnTx/>
              <a:uFillTx/>
              <a:latin typeface="+mj-lt"/>
              <a:ea typeface="+mj-ea"/>
              <a:cs typeface="+mj-cs"/>
            </a:endParaRPr>
          </a:p>
        </p:txBody>
      </p:sp>
      <p:sp>
        <p:nvSpPr>
          <p:cNvPr id="5" name="Content Placeholder 2"/>
          <p:cNvSpPr>
            <a:spLocks noGrp="1"/>
          </p:cNvSpPr>
          <p:nvPr>
            <p:ph idx="1"/>
          </p:nvPr>
        </p:nvSpPr>
        <p:spPr>
          <a:xfrm>
            <a:off x="685800" y="1981200"/>
            <a:ext cx="7772400" cy="4114800"/>
          </a:xfrm>
        </p:spPr>
        <p:txBody>
          <a:bodyPr/>
          <a:lstStyle/>
          <a:p>
            <a:r>
              <a:rPr lang="en-US" sz="2400" dirty="0" smtClean="0">
                <a:ln>
                  <a:solidFill>
                    <a:srgbClr val="FFFFFF"/>
                  </a:solidFill>
                </a:ln>
                <a:solidFill>
                  <a:srgbClr val="FFFFFF"/>
                </a:solidFill>
                <a:latin typeface="+mj-lt"/>
              </a:rPr>
              <a:t>Biomedical question: </a:t>
            </a:r>
            <a:r>
              <a:rPr lang="en-US" sz="2400" b="1" dirty="0" smtClean="0">
                <a:ln>
                  <a:solidFill>
                    <a:srgbClr val="FFFFFF"/>
                  </a:solidFill>
                </a:ln>
                <a:solidFill>
                  <a:srgbClr val="FFFFFF"/>
                </a:solidFill>
                <a:latin typeface="+mj-lt"/>
              </a:rPr>
              <a:t>PubMed, </a:t>
            </a:r>
            <a:r>
              <a:rPr lang="en-US" sz="2400" b="1" dirty="0" err="1" smtClean="0">
                <a:ln>
                  <a:solidFill>
                    <a:srgbClr val="FFFFFF"/>
                  </a:solidFill>
                </a:ln>
                <a:solidFill>
                  <a:srgbClr val="FFFFFF"/>
                </a:solidFill>
                <a:latin typeface="+mj-lt"/>
              </a:rPr>
              <a:t>Embase</a:t>
            </a:r>
            <a:r>
              <a:rPr lang="en-US" sz="2400" b="1" dirty="0" smtClean="0">
                <a:ln>
                  <a:solidFill>
                    <a:srgbClr val="FFFFFF"/>
                  </a:solidFill>
                </a:ln>
                <a:solidFill>
                  <a:srgbClr val="FFFFFF"/>
                </a:solidFill>
                <a:latin typeface="+mj-lt"/>
              </a:rPr>
              <a:t>, </a:t>
            </a:r>
            <a:r>
              <a:rPr lang="en-US" sz="2400" b="1" dirty="0" err="1" smtClean="0">
                <a:ln>
                  <a:solidFill>
                    <a:srgbClr val="FFFFFF"/>
                  </a:solidFill>
                </a:ln>
                <a:solidFill>
                  <a:srgbClr val="FFFFFF"/>
                </a:solidFill>
                <a:latin typeface="+mj-lt"/>
              </a:rPr>
              <a:t>BiosisPreviews</a:t>
            </a:r>
            <a:r>
              <a:rPr lang="en-US" sz="2400" b="1" dirty="0" smtClean="0">
                <a:ln>
                  <a:solidFill>
                    <a:srgbClr val="FFFFFF"/>
                  </a:solidFill>
                </a:ln>
                <a:solidFill>
                  <a:srgbClr val="FFFFFF"/>
                </a:solidFill>
                <a:latin typeface="+mj-lt"/>
              </a:rPr>
              <a:t>(?)</a:t>
            </a:r>
          </a:p>
          <a:p>
            <a:r>
              <a:rPr lang="en-US" sz="2400" dirty="0" smtClean="0">
                <a:ln>
                  <a:solidFill>
                    <a:srgbClr val="FFFFFF"/>
                  </a:solidFill>
                </a:ln>
                <a:solidFill>
                  <a:srgbClr val="FFFFFF"/>
                </a:solidFill>
                <a:latin typeface="+mj-lt"/>
              </a:rPr>
              <a:t>Psychosocial component: </a:t>
            </a:r>
            <a:r>
              <a:rPr lang="en-US" sz="2400" b="1" dirty="0" err="1" smtClean="0">
                <a:ln>
                  <a:solidFill>
                    <a:srgbClr val="FFFFFF"/>
                  </a:solidFill>
                </a:ln>
                <a:solidFill>
                  <a:srgbClr val="FFFFFF"/>
                </a:solidFill>
                <a:latin typeface="+mj-lt"/>
              </a:rPr>
              <a:t>PsycINFO</a:t>
            </a:r>
            <a:r>
              <a:rPr lang="en-US" sz="2400" b="1" dirty="0" smtClean="0">
                <a:ln>
                  <a:solidFill>
                    <a:srgbClr val="FFFFFF"/>
                  </a:solidFill>
                </a:ln>
                <a:solidFill>
                  <a:srgbClr val="FFFFFF"/>
                </a:solidFill>
                <a:latin typeface="+mj-lt"/>
              </a:rPr>
              <a:t>, Sociological Abstracts</a:t>
            </a:r>
          </a:p>
          <a:p>
            <a:r>
              <a:rPr lang="en-US" sz="2400" dirty="0" smtClean="0">
                <a:ln>
                  <a:solidFill>
                    <a:srgbClr val="FFFFFF"/>
                  </a:solidFill>
                </a:ln>
                <a:solidFill>
                  <a:srgbClr val="FFFFFF"/>
                </a:solidFill>
                <a:latin typeface="+mj-lt"/>
              </a:rPr>
              <a:t>Educational component: </a:t>
            </a:r>
            <a:r>
              <a:rPr lang="en-US" sz="2400" b="1" dirty="0" smtClean="0">
                <a:ln>
                  <a:solidFill>
                    <a:srgbClr val="FFFFFF"/>
                  </a:solidFill>
                </a:ln>
                <a:solidFill>
                  <a:srgbClr val="FFFFFF"/>
                </a:solidFill>
                <a:latin typeface="+mj-lt"/>
              </a:rPr>
              <a:t>ERIC</a:t>
            </a:r>
          </a:p>
          <a:p>
            <a:r>
              <a:rPr lang="en-US" sz="2400" dirty="0" smtClean="0">
                <a:ln>
                  <a:solidFill>
                    <a:srgbClr val="FFFFFF"/>
                  </a:solidFill>
                </a:ln>
                <a:solidFill>
                  <a:srgbClr val="FFFFFF"/>
                </a:solidFill>
                <a:latin typeface="+mj-lt"/>
              </a:rPr>
              <a:t>Cost Analysis/Economic component: </a:t>
            </a:r>
            <a:r>
              <a:rPr lang="en-US" sz="2400" b="1" dirty="0" smtClean="0">
                <a:ln>
                  <a:solidFill>
                    <a:srgbClr val="FFFFFF"/>
                  </a:solidFill>
                </a:ln>
                <a:solidFill>
                  <a:srgbClr val="FFFFFF"/>
                </a:solidFill>
                <a:latin typeface="+mj-lt"/>
              </a:rPr>
              <a:t>Business databases e.g., Business Source Complete</a:t>
            </a:r>
          </a:p>
          <a:p>
            <a:r>
              <a:rPr lang="en-US" sz="2400" dirty="0" smtClean="0">
                <a:ln>
                  <a:solidFill>
                    <a:srgbClr val="FFFFFF"/>
                  </a:solidFill>
                </a:ln>
                <a:solidFill>
                  <a:srgbClr val="FFFFFF"/>
                </a:solidFill>
                <a:latin typeface="+mj-lt"/>
              </a:rPr>
              <a:t>Nursing and allied health: </a:t>
            </a:r>
            <a:r>
              <a:rPr lang="en-US" sz="2400" b="1" dirty="0" smtClean="0">
                <a:ln>
                  <a:solidFill>
                    <a:srgbClr val="FFFFFF"/>
                  </a:solidFill>
                </a:ln>
                <a:solidFill>
                  <a:srgbClr val="FFFFFF"/>
                </a:solidFill>
                <a:latin typeface="+mj-lt"/>
              </a:rPr>
              <a:t>CINAHL</a:t>
            </a:r>
          </a:p>
          <a:p>
            <a:endParaRPr lang="en-US" sz="2400" dirty="0">
              <a:ln>
                <a:solidFill>
                  <a:srgbClr val="FFFFFF"/>
                </a:solidFill>
              </a:ln>
              <a:solidFill>
                <a:srgbClr val="FFFFFF"/>
              </a:solidFill>
              <a:latin typeface="+mj-lt"/>
            </a:endParaRPr>
          </a:p>
          <a:p>
            <a:r>
              <a:rPr lang="en-US" sz="2400" dirty="0" smtClean="0">
                <a:ln>
                  <a:solidFill>
                    <a:srgbClr val="FFFFFF"/>
                  </a:solidFill>
                </a:ln>
                <a:solidFill>
                  <a:srgbClr val="FFFFFF"/>
                </a:solidFill>
                <a:latin typeface="+mj-lt"/>
              </a:rPr>
              <a:t>Cited reference searching: </a:t>
            </a:r>
            <a:r>
              <a:rPr lang="en-US" sz="2400" b="1" dirty="0" smtClean="0">
                <a:ln>
                  <a:solidFill>
                    <a:srgbClr val="FFFFFF"/>
                  </a:solidFill>
                </a:ln>
                <a:solidFill>
                  <a:srgbClr val="FFFFFF"/>
                </a:solidFill>
                <a:latin typeface="+mj-lt"/>
              </a:rPr>
              <a:t>Web of Science</a:t>
            </a:r>
          </a:p>
          <a:p>
            <a:endParaRPr lang="en-US" sz="1600" dirty="0" smtClean="0">
              <a:solidFill>
                <a:schemeClr val="bg2"/>
              </a:solidFill>
              <a:latin typeface="+mj-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bwMode="auto">
          <a:xfrm>
            <a:off x="152400" y="457200"/>
            <a:ext cx="8458200" cy="1143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solidFill>
                    <a:srgbClr val="FFFFFF"/>
                  </a:solidFill>
                </a:ln>
                <a:solidFill>
                  <a:srgbClr val="FFFFFF"/>
                </a:solidFill>
                <a:effectLst/>
                <a:uLnTx/>
                <a:uFillTx/>
                <a:latin typeface="+mj-lt"/>
                <a:ea typeface="+mj-ea"/>
                <a:cs typeface="+mj-cs"/>
              </a:rPr>
              <a:t>Grey Literature</a:t>
            </a:r>
            <a:endParaRPr kumimoji="0" lang="en-US" sz="4000" b="0" i="0" u="none" strike="noStrike" kern="0" cap="none" spc="0" normalizeH="0" baseline="0" noProof="0" dirty="0">
              <a:ln>
                <a:solidFill>
                  <a:srgbClr val="FFFFFF"/>
                </a:solidFill>
              </a:ln>
              <a:solidFill>
                <a:srgbClr val="FFFFFF"/>
              </a:solidFill>
              <a:effectLst/>
              <a:uLnTx/>
              <a:uFillTx/>
              <a:latin typeface="+mj-lt"/>
              <a:ea typeface="+mj-ea"/>
              <a:cs typeface="+mj-cs"/>
            </a:endParaRPr>
          </a:p>
        </p:txBody>
      </p:sp>
      <p:sp>
        <p:nvSpPr>
          <p:cNvPr id="7" name="Content Placeholder 2"/>
          <p:cNvSpPr txBox="1">
            <a:spLocks/>
          </p:cNvSpPr>
          <p:nvPr/>
        </p:nvSpPr>
        <p:spPr bwMode="auto">
          <a:xfrm>
            <a:off x="685800" y="1981200"/>
            <a:ext cx="7772400" cy="44958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solidFill>
                    <a:srgbClr val="FFFFFF"/>
                  </a:solidFill>
                </a:ln>
                <a:solidFill>
                  <a:srgbClr val="FFFFFF"/>
                </a:solidFill>
                <a:effectLst/>
                <a:uLnTx/>
                <a:uFillTx/>
                <a:latin typeface="+mj-lt"/>
                <a:ea typeface="+mn-ea"/>
                <a:cs typeface="+mn-cs"/>
              </a:rPr>
              <a:t>Probably goes beyond this assignment but good to be aware of</a:t>
            </a:r>
            <a:r>
              <a:rPr kumimoji="0" lang="is-IS" sz="2400" b="0" i="0" u="none" strike="noStrike" kern="0" cap="none" spc="0" normalizeH="0" baseline="0" noProof="0" dirty="0" smtClean="0">
                <a:ln>
                  <a:solidFill>
                    <a:srgbClr val="FFFFFF"/>
                  </a:solidFill>
                </a:ln>
                <a:solidFill>
                  <a:srgbClr val="FFFFFF"/>
                </a:solidFill>
                <a:effectLst/>
                <a:uLnTx/>
                <a:uFillTx/>
                <a:latin typeface="+mj-lt"/>
                <a:ea typeface="+mn-ea"/>
                <a:cs typeface="+mn-cs"/>
              </a:rPr>
              <a:t>…</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is-IS" sz="2400" b="0" i="0" u="none" strike="noStrike" kern="0" cap="none" spc="0" normalizeH="0" baseline="0" noProof="0" dirty="0" smtClean="0">
                <a:ln>
                  <a:solidFill>
                    <a:srgbClr val="FFFFFF"/>
                  </a:solidFill>
                </a:ln>
                <a:solidFill>
                  <a:srgbClr val="FFFFFF"/>
                </a:solidFill>
                <a:effectLst/>
                <a:uLnTx/>
                <a:uFillTx/>
                <a:latin typeface="+mj-lt"/>
                <a:ea typeface="+mn-ea"/>
                <a:cs typeface="+mn-cs"/>
              </a:rPr>
              <a:t>Grey literature: that which falls outside standard publishing (usually not peer reviewed)</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is-IS" sz="2000" b="0" i="0" u="none" strike="noStrike" kern="0" cap="none" spc="0" normalizeH="0" baseline="0" noProof="0" dirty="0" smtClean="0">
                <a:ln>
                  <a:solidFill>
                    <a:srgbClr val="FFFFFF"/>
                  </a:solidFill>
                </a:ln>
                <a:solidFill>
                  <a:srgbClr val="FFFFFF"/>
                </a:solidFill>
                <a:effectLst/>
                <a:uLnTx/>
                <a:uFillTx/>
                <a:latin typeface="+mj-lt"/>
                <a:ea typeface="+mn-ea"/>
              </a:rPr>
              <a:t>Posters, conference proceedings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is-IS" sz="2000" b="0" i="0" u="none" strike="noStrike" kern="0" cap="none" spc="0" normalizeH="0" baseline="0" noProof="0" dirty="0" smtClean="0">
                <a:ln>
                  <a:solidFill>
                    <a:srgbClr val="FFFFFF"/>
                  </a:solidFill>
                </a:ln>
                <a:solidFill>
                  <a:srgbClr val="FFFFFF"/>
                </a:solidFill>
                <a:effectLst/>
                <a:uLnTx/>
                <a:uFillTx/>
                <a:latin typeface="+mj-lt"/>
                <a:ea typeface="+mn-ea"/>
              </a:rPr>
              <a:t>Dissertations and theses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is-IS" sz="2000" b="0" i="0" u="none" strike="noStrike" kern="0" cap="none" spc="0" normalizeH="0" baseline="0" noProof="0" dirty="0" smtClean="0">
                <a:ln>
                  <a:solidFill>
                    <a:srgbClr val="FFFFFF"/>
                  </a:solidFill>
                </a:ln>
                <a:solidFill>
                  <a:srgbClr val="FFFFFF"/>
                </a:solidFill>
                <a:effectLst/>
                <a:uLnTx/>
                <a:uFillTx/>
                <a:latin typeface="+mj-lt"/>
                <a:ea typeface="+mn-ea"/>
              </a:rPr>
              <a:t>Government or organizational reports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is-IS" sz="2000" b="0" i="0" u="none" strike="noStrike" kern="0" cap="none" spc="0" normalizeH="0" baseline="0" noProof="0" dirty="0" smtClean="0">
                <a:ln>
                  <a:solidFill>
                    <a:srgbClr val="FFFFFF"/>
                  </a:solidFill>
                </a:ln>
                <a:solidFill>
                  <a:srgbClr val="FFFFFF"/>
                </a:solidFill>
                <a:effectLst/>
                <a:uLnTx/>
                <a:uFillTx/>
                <a:latin typeface="+mj-lt"/>
                <a:ea typeface="+mn-ea"/>
              </a:rPr>
              <a:t>Clinical trials repositories (CT.gov, </a:t>
            </a:r>
            <a:r>
              <a:rPr kumimoji="0" lang="en-US" sz="2000" b="0" i="0" u="none" strike="noStrike" kern="0" cap="none" spc="0" normalizeH="0" baseline="0" noProof="0" dirty="0" smtClean="0">
                <a:ln>
                  <a:solidFill>
                    <a:srgbClr val="FFFFFF"/>
                  </a:solidFill>
                </a:ln>
                <a:solidFill>
                  <a:srgbClr val="FFFFFF"/>
                </a:solidFill>
                <a:effectLst/>
                <a:uLnTx/>
                <a:uFillTx/>
                <a:latin typeface="+mj-lt"/>
                <a:ea typeface="+mn-ea"/>
              </a:rPr>
              <a:t>ICTRP)</a:t>
            </a:r>
            <a:endParaRPr kumimoji="0" lang="is-IS" sz="2000" b="0" i="0" u="none" strike="noStrike" kern="0" cap="none" spc="0" normalizeH="0" baseline="0" noProof="0" dirty="0" smtClean="0">
              <a:ln>
                <a:solidFill>
                  <a:srgbClr val="FFFFFF"/>
                </a:solidFill>
              </a:ln>
              <a:solidFill>
                <a:srgbClr val="FFFFFF"/>
              </a:solidFill>
              <a:effectLst/>
              <a:uLnTx/>
              <a:uFillTx/>
              <a:latin typeface="+mj-lt"/>
              <a:ea typeface="+mn-ea"/>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is-IS" sz="2400" b="0" i="0" u="none" strike="noStrike" kern="0" cap="none" spc="0" normalizeH="0" baseline="0" noProof="0" dirty="0" smtClean="0">
                <a:ln>
                  <a:solidFill>
                    <a:srgbClr val="FFFFFF"/>
                  </a:solidFill>
                </a:ln>
                <a:solidFill>
                  <a:srgbClr val="FFFFFF"/>
                </a:solidFill>
                <a:effectLst/>
                <a:uLnTx/>
                <a:uFillTx/>
                <a:latin typeface="+mj-lt"/>
                <a:ea typeface="+mn-ea"/>
                <a:cs typeface="+mn-cs"/>
              </a:rPr>
              <a:t>Helps overcome publication bias (negative results, small studies)</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is-IS" sz="2400" b="0" i="0" u="none" strike="noStrike" kern="0" cap="none" spc="0" normalizeH="0" baseline="0" noProof="0" dirty="0" smtClean="0">
                <a:ln>
                  <a:solidFill>
                    <a:srgbClr val="FFFFFF"/>
                  </a:solidFill>
                </a:ln>
                <a:solidFill>
                  <a:srgbClr val="FFFFFF"/>
                </a:solidFill>
                <a:effectLst/>
                <a:uLnTx/>
                <a:uFillTx/>
                <a:latin typeface="+mj-lt"/>
                <a:ea typeface="+mn-ea"/>
                <a:cs typeface="+mn-cs"/>
              </a:rPr>
              <a:t>Material is more current than traditional literature</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400" b="0" i="0" u="none" strike="noStrike" kern="0" cap="none" spc="0" normalizeH="0" baseline="0" noProof="0" dirty="0" smtClean="0">
              <a:ln>
                <a:noFill/>
              </a:ln>
              <a:solidFill>
                <a:schemeClr val="bg2"/>
              </a:solidFill>
              <a:effectLst/>
              <a:uLnTx/>
              <a:uFillTx/>
              <a:latin typeface="+mj-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1600" b="0" i="0" u="none" strike="noStrike" kern="0" cap="none" spc="0" normalizeH="0" baseline="0" noProof="0" dirty="0" smtClean="0">
              <a:ln>
                <a:noFill/>
              </a:ln>
              <a:solidFill>
                <a:schemeClr val="bg2"/>
              </a:solidFill>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a:spLocks noGrp="1"/>
          </p:cNvSpPr>
          <p:nvPr>
            <p:ph type="title"/>
          </p:nvPr>
        </p:nvSpPr>
        <p:spPr>
          <a:xfrm>
            <a:off x="152400" y="304800"/>
            <a:ext cx="8458200" cy="1143000"/>
          </a:xfrm>
        </p:spPr>
        <p:txBody>
          <a:bodyPr/>
          <a:lstStyle/>
          <a:p>
            <a:r>
              <a:rPr lang="en-US" sz="4000" dirty="0" smtClean="0">
                <a:solidFill>
                  <a:srgbClr val="FFFFFF"/>
                </a:solidFill>
              </a:rPr>
              <a:t>Identifying literature you will keep</a:t>
            </a:r>
            <a:r>
              <a:rPr lang="en-US" sz="4000" dirty="0" smtClean="0">
                <a:solidFill>
                  <a:srgbClr val="FFFFFF"/>
                </a:solidFill>
              </a:rPr>
              <a:t> </a:t>
            </a:r>
            <a:br>
              <a:rPr lang="en-US" sz="4000" dirty="0" smtClean="0">
                <a:solidFill>
                  <a:srgbClr val="FFFFFF"/>
                </a:solidFill>
              </a:rPr>
            </a:br>
            <a:r>
              <a:rPr lang="en-US" sz="4000" dirty="0" smtClean="0">
                <a:solidFill>
                  <a:srgbClr val="FFFFFF"/>
                </a:solidFill>
              </a:rPr>
              <a:t>for </a:t>
            </a:r>
            <a:r>
              <a:rPr lang="en-US" sz="4000" dirty="0" smtClean="0">
                <a:solidFill>
                  <a:srgbClr val="FFFFFF"/>
                </a:solidFill>
              </a:rPr>
              <a:t>your analysis</a:t>
            </a:r>
            <a:endParaRPr lang="en-US" sz="4000" dirty="0">
              <a:solidFill>
                <a:srgbClr val="FFFFFF"/>
              </a:solidFill>
            </a:endParaRPr>
          </a:p>
        </p:txBody>
      </p:sp>
      <p:sp>
        <p:nvSpPr>
          <p:cNvPr id="5" name="Content Placeholder 2"/>
          <p:cNvSpPr>
            <a:spLocks noGrp="1"/>
          </p:cNvSpPr>
          <p:nvPr>
            <p:ph idx="1"/>
          </p:nvPr>
        </p:nvSpPr>
        <p:spPr>
          <a:xfrm>
            <a:off x="685800" y="1981200"/>
            <a:ext cx="7772400" cy="4114800"/>
          </a:xfrm>
        </p:spPr>
        <p:txBody>
          <a:bodyPr/>
          <a:lstStyle/>
          <a:p>
            <a:r>
              <a:rPr lang="en-US" sz="2400" dirty="0" smtClean="0">
                <a:ln>
                  <a:solidFill>
                    <a:srgbClr val="FFFFFF"/>
                  </a:solidFill>
                </a:ln>
                <a:solidFill>
                  <a:srgbClr val="FFFFFF"/>
                </a:solidFill>
                <a:latin typeface="+mj-lt"/>
              </a:rPr>
              <a:t>Inclusion and exclusion criteria as denoted in your protocol</a:t>
            </a:r>
          </a:p>
          <a:p>
            <a:r>
              <a:rPr lang="en-US" sz="2400" dirty="0" smtClean="0">
                <a:ln>
                  <a:solidFill>
                    <a:srgbClr val="FFFFFF"/>
                  </a:solidFill>
                </a:ln>
                <a:solidFill>
                  <a:srgbClr val="FFFFFF"/>
                </a:solidFill>
                <a:latin typeface="+mj-lt"/>
              </a:rPr>
              <a:t>Typically 2 independent reviewers look at titles and abstracts of articles found by searches</a:t>
            </a:r>
          </a:p>
          <a:p>
            <a:pPr lvl="1"/>
            <a:r>
              <a:rPr lang="en-US" sz="2000" dirty="0" smtClean="0">
                <a:ln>
                  <a:solidFill>
                    <a:srgbClr val="FFFFFF"/>
                  </a:solidFill>
                </a:ln>
                <a:solidFill>
                  <a:srgbClr val="FFFFFF"/>
                </a:solidFill>
                <a:latin typeface="+mj-lt"/>
              </a:rPr>
              <a:t>This step may eliminate 90% or more of your search results</a:t>
            </a:r>
          </a:p>
          <a:p>
            <a:r>
              <a:rPr lang="en-US" sz="2400" dirty="0" smtClean="0">
                <a:ln>
                  <a:solidFill>
                    <a:srgbClr val="FFFFFF"/>
                  </a:solidFill>
                </a:ln>
                <a:solidFill>
                  <a:srgbClr val="FFFFFF"/>
                </a:solidFill>
                <a:latin typeface="+mj-lt"/>
              </a:rPr>
              <a:t>Typically 2 independent reviewers look at full text of articles left after title and abstract screening and re-evaluate</a:t>
            </a:r>
          </a:p>
          <a:p>
            <a:pPr lvl="1"/>
            <a:r>
              <a:rPr lang="en-US" sz="2000" dirty="0" smtClean="0">
                <a:ln>
                  <a:solidFill>
                    <a:srgbClr val="FFFFFF"/>
                  </a:solidFill>
                </a:ln>
                <a:solidFill>
                  <a:srgbClr val="FFFFFF"/>
                </a:solidFill>
                <a:latin typeface="+mj-lt"/>
              </a:rPr>
              <a:t>Once again this may cut out a large percentage of the remaining articles</a:t>
            </a:r>
          </a:p>
          <a:p>
            <a:r>
              <a:rPr lang="en-US" sz="2000" dirty="0" smtClean="0">
                <a:ln>
                  <a:solidFill>
                    <a:srgbClr val="FFFFFF"/>
                  </a:solidFill>
                </a:ln>
                <a:solidFill>
                  <a:srgbClr val="FFFFFF"/>
                </a:solidFill>
                <a:latin typeface="+mj-lt"/>
              </a:rPr>
              <a:t>* - Teams will decide how to “break ties” between reviewers</a:t>
            </a:r>
          </a:p>
          <a:p>
            <a:endParaRPr lang="en-US" sz="1400" dirty="0" smtClean="0">
              <a:solidFill>
                <a:schemeClr val="bg2"/>
              </a:solidFill>
              <a:latin typeface="+mj-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304800" y="152400"/>
            <a:ext cx="8610600" cy="1447800"/>
          </a:xfrm>
        </p:spPr>
        <p:txBody>
          <a:bodyPr/>
          <a:lstStyle/>
          <a:p>
            <a:pPr eaLnBrk="1" hangingPunct="1"/>
            <a:r>
              <a:rPr lang="en-US" altLang="x-none" sz="3200">
                <a:solidFill>
                  <a:schemeClr val="accent2"/>
                </a:solidFill>
              </a:rPr>
              <a:t>How do we determine which studies are suitable for inclusion?</a:t>
            </a:r>
            <a:br>
              <a:rPr lang="en-US" altLang="x-none" sz="3200">
                <a:solidFill>
                  <a:schemeClr val="accent2"/>
                </a:solidFill>
              </a:rPr>
            </a:br>
            <a:r>
              <a:rPr lang="en-US" altLang="x-none" sz="2800">
                <a:solidFill>
                  <a:schemeClr val="accent2"/>
                </a:solidFill>
              </a:rPr>
              <a:t>Inclusion/exclusion criteria</a:t>
            </a:r>
            <a:endParaRPr lang="en-US" altLang="x-none" sz="2800"/>
          </a:p>
        </p:txBody>
      </p:sp>
      <p:sp>
        <p:nvSpPr>
          <p:cNvPr id="63491" name="Rectangle 3"/>
          <p:cNvSpPr>
            <a:spLocks noGrp="1" noChangeArrowheads="1"/>
          </p:cNvSpPr>
          <p:nvPr>
            <p:ph type="body" idx="1"/>
          </p:nvPr>
        </p:nvSpPr>
        <p:spPr>
          <a:xfrm>
            <a:off x="609600" y="1752600"/>
            <a:ext cx="7772400" cy="4648200"/>
          </a:xfrm>
        </p:spPr>
        <p:txBody>
          <a:bodyPr/>
          <a:lstStyle/>
          <a:p>
            <a:pPr eaLnBrk="1" hangingPunct="1">
              <a:buFontTx/>
              <a:buNone/>
            </a:pPr>
            <a:r>
              <a:rPr lang="en-US" altLang="x-none" sz="2800">
                <a:solidFill>
                  <a:schemeClr val="folHlink"/>
                </a:solidFill>
              </a:rPr>
              <a:t>P - Population</a:t>
            </a:r>
            <a:endParaRPr lang="en-US" altLang="x-none" sz="2800"/>
          </a:p>
          <a:p>
            <a:pPr eaLnBrk="1" hangingPunct="1">
              <a:buFontTx/>
              <a:buNone/>
            </a:pPr>
            <a:r>
              <a:rPr lang="en-US" altLang="x-none" sz="2800">
                <a:solidFill>
                  <a:schemeClr val="folHlink"/>
                </a:solidFill>
              </a:rPr>
              <a:t>I - Intervention</a:t>
            </a:r>
            <a:endParaRPr lang="en-US" altLang="x-none" sz="2800"/>
          </a:p>
          <a:p>
            <a:pPr eaLnBrk="1" hangingPunct="1">
              <a:buFontTx/>
              <a:buNone/>
            </a:pPr>
            <a:r>
              <a:rPr lang="en-US" altLang="x-none" sz="2800">
                <a:solidFill>
                  <a:schemeClr val="folHlink"/>
                </a:solidFill>
              </a:rPr>
              <a:t>C - Comparison (if necessary)</a:t>
            </a:r>
            <a:endParaRPr lang="en-US" altLang="x-none" sz="2800"/>
          </a:p>
          <a:p>
            <a:pPr eaLnBrk="1" hangingPunct="1">
              <a:buFontTx/>
              <a:buNone/>
            </a:pPr>
            <a:r>
              <a:rPr lang="en-US" altLang="x-none" sz="2800">
                <a:solidFill>
                  <a:schemeClr val="folHlink"/>
                </a:solidFill>
              </a:rPr>
              <a:t>O - Outcome</a:t>
            </a:r>
            <a:endParaRPr lang="en-US" altLang="x-none" sz="2800"/>
          </a:p>
          <a:p>
            <a:pPr eaLnBrk="1" hangingPunct="1">
              <a:buFontTx/>
              <a:buNone/>
            </a:pPr>
            <a:r>
              <a:rPr lang="en-US" altLang="x-none" sz="2800">
                <a:solidFill>
                  <a:schemeClr val="folHlink"/>
                </a:solidFill>
              </a:rPr>
              <a:t>T - Type of study (if necessary)</a:t>
            </a:r>
            <a:endParaRPr lang="en-US" altLang="x-none" sz="2800"/>
          </a:p>
          <a:p>
            <a:pPr eaLnBrk="1" hangingPunct="1">
              <a:buFontTx/>
              <a:buNone/>
            </a:pPr>
            <a:r>
              <a:rPr lang="en-US" altLang="x-none" sz="2800"/>
              <a:t>Subject headings OR Textwords</a:t>
            </a:r>
          </a:p>
          <a:p>
            <a:pPr eaLnBrk="1" hangingPunct="1">
              <a:buFontTx/>
              <a:buNone/>
            </a:pPr>
            <a:r>
              <a:rPr lang="en-US" altLang="x-none" sz="2800"/>
              <a:t>		</a:t>
            </a:r>
          </a:p>
          <a:p>
            <a:pPr eaLnBrk="1" hangingPunct="1">
              <a:buFontTx/>
              <a:buNone/>
            </a:pPr>
            <a:r>
              <a:rPr lang="en-US" altLang="x-none" sz="2800"/>
              <a:t>To find studies using all of the PICO elements:</a:t>
            </a:r>
          </a:p>
          <a:p>
            <a:pPr eaLnBrk="1" hangingPunct="1">
              <a:buFontTx/>
              <a:buNone/>
            </a:pPr>
            <a:r>
              <a:rPr lang="en-US" altLang="x-none" sz="2800"/>
              <a:t>           P   and   I   and   C   and O (and 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152400"/>
            <a:ext cx="7772400" cy="1143000"/>
          </a:xfrm>
        </p:spPr>
        <p:txBody>
          <a:bodyPr/>
          <a:lstStyle/>
          <a:p>
            <a:pPr eaLnBrk="1" hangingPunct="1"/>
            <a:r>
              <a:rPr lang="en-US" altLang="x-none">
                <a:solidFill>
                  <a:schemeClr val="accent2"/>
                </a:solidFill>
              </a:rPr>
              <a:t>Exclusion criteria</a:t>
            </a:r>
            <a:endParaRPr lang="en-US" altLang="x-none"/>
          </a:p>
        </p:txBody>
      </p:sp>
      <p:sp>
        <p:nvSpPr>
          <p:cNvPr id="65539" name="Rectangle 3"/>
          <p:cNvSpPr>
            <a:spLocks noGrp="1" noChangeArrowheads="1"/>
          </p:cNvSpPr>
          <p:nvPr>
            <p:ph type="body" idx="1"/>
          </p:nvPr>
        </p:nvSpPr>
        <p:spPr>
          <a:xfrm>
            <a:off x="685800" y="1524000"/>
            <a:ext cx="7772400" cy="5334000"/>
          </a:xfrm>
        </p:spPr>
        <p:txBody>
          <a:bodyPr/>
          <a:lstStyle/>
          <a:p>
            <a:pPr eaLnBrk="1" hangingPunct="1">
              <a:buFont typeface="Wingdings" charset="2"/>
              <a:buChar char="§"/>
            </a:pPr>
            <a:r>
              <a:rPr lang="en-US" altLang="x-none"/>
              <a:t>Keep log of excluded studies</a:t>
            </a:r>
          </a:p>
          <a:p>
            <a:pPr eaLnBrk="1" hangingPunct="1">
              <a:buFontTx/>
              <a:buNone/>
            </a:pPr>
            <a:endParaRPr lang="en-US" altLang="x-none"/>
          </a:p>
          <a:p>
            <a:pPr eaLnBrk="1" hangingPunct="1">
              <a:buFont typeface="Wingdings" charset="2"/>
              <a:buChar char="§"/>
            </a:pPr>
            <a:r>
              <a:rPr lang="en-US" altLang="x-none"/>
              <a:t>Note reasons for exclusion</a:t>
            </a:r>
          </a:p>
          <a:p>
            <a:pPr eaLnBrk="1" hangingPunct="1">
              <a:buFont typeface="Wingdings" charset="2"/>
              <a:buChar char="§"/>
            </a:pPr>
            <a:endParaRPr lang="en-US" altLang="x-none"/>
          </a:p>
          <a:p>
            <a:pPr eaLnBrk="1" hangingPunct="1">
              <a:buFont typeface="Wingdings" charset="2"/>
              <a:buChar char="§"/>
            </a:pPr>
            <a:r>
              <a:rPr lang="en-US" altLang="x-none"/>
              <a:t>Have eligibility checked by more than one reviewer</a:t>
            </a:r>
          </a:p>
          <a:p>
            <a:pPr eaLnBrk="1" hangingPunct="1">
              <a:buFont typeface="Wingdings" charset="2"/>
              <a:buChar char="§"/>
            </a:pPr>
            <a:endParaRPr lang="en-US" altLang="x-none"/>
          </a:p>
          <a:p>
            <a:pPr eaLnBrk="1" hangingPunct="1">
              <a:buFont typeface="Wingdings" charset="2"/>
              <a:buChar char="§"/>
            </a:pPr>
            <a:r>
              <a:rPr lang="en-US" altLang="x-none"/>
              <a:t>Develop strategy to resolve disagreements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txBox="1">
            <a:spLocks/>
          </p:cNvSpPr>
          <p:nvPr/>
        </p:nvSpPr>
        <p:spPr bwMode="auto">
          <a:xfrm>
            <a:off x="228600" y="228600"/>
            <a:ext cx="8458200" cy="1143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solidFill>
                    <a:srgbClr val="FFFFFF"/>
                  </a:solidFill>
                </a:ln>
                <a:solidFill>
                  <a:srgbClr val="FFFFFF"/>
                </a:solidFill>
                <a:effectLst/>
                <a:uLnTx/>
                <a:uFillTx/>
                <a:latin typeface="+mj-lt"/>
                <a:ea typeface="+mj-ea"/>
                <a:cs typeface="+mj-cs"/>
              </a:rPr>
              <a:t>Record keeping</a:t>
            </a:r>
            <a:endParaRPr kumimoji="0" lang="en-US" sz="4000" b="0" i="0" u="none" strike="noStrike" kern="0" cap="none" spc="0" normalizeH="0" baseline="0" noProof="0" dirty="0">
              <a:ln>
                <a:solidFill>
                  <a:srgbClr val="FFFFFF"/>
                </a:solidFill>
              </a:ln>
              <a:solidFill>
                <a:srgbClr val="FFFFFF"/>
              </a:solidFill>
              <a:effectLst/>
              <a:uLnTx/>
              <a:uFillTx/>
              <a:latin typeface="+mj-lt"/>
              <a:ea typeface="+mj-ea"/>
              <a:cs typeface="+mj-cs"/>
            </a:endParaRPr>
          </a:p>
        </p:txBody>
      </p:sp>
      <p:sp>
        <p:nvSpPr>
          <p:cNvPr id="5" name="Content Placeholder 2"/>
          <p:cNvSpPr>
            <a:spLocks noGrp="1"/>
          </p:cNvSpPr>
          <p:nvPr>
            <p:ph idx="1"/>
          </p:nvPr>
        </p:nvSpPr>
        <p:spPr>
          <a:xfrm>
            <a:off x="685800" y="1981200"/>
            <a:ext cx="7772400" cy="4114800"/>
          </a:xfrm>
        </p:spPr>
        <p:txBody>
          <a:bodyPr/>
          <a:lstStyle/>
          <a:p>
            <a:r>
              <a:rPr lang="en-US" sz="2000" dirty="0" smtClean="0">
                <a:ln>
                  <a:solidFill>
                    <a:srgbClr val="FFFFFF"/>
                  </a:solidFill>
                </a:ln>
                <a:solidFill>
                  <a:srgbClr val="FFFFFF"/>
                </a:solidFill>
                <a:latin typeface="+mj-lt"/>
              </a:rPr>
              <a:t>High </a:t>
            </a:r>
            <a:r>
              <a:rPr lang="en-US" sz="2000" dirty="0" smtClean="0">
                <a:ln>
                  <a:solidFill>
                    <a:srgbClr val="FFFFFF"/>
                  </a:solidFill>
                </a:ln>
                <a:solidFill>
                  <a:srgbClr val="FFFFFF"/>
                </a:solidFill>
                <a:latin typeface="+mj-lt"/>
              </a:rPr>
              <a:t>on compulsive record keeping is necessary in systematic reviews</a:t>
            </a:r>
          </a:p>
          <a:p>
            <a:r>
              <a:rPr lang="en-US" sz="2000" dirty="0" smtClean="0">
                <a:ln>
                  <a:solidFill>
                    <a:srgbClr val="FFFFFF"/>
                  </a:solidFill>
                </a:ln>
                <a:solidFill>
                  <a:srgbClr val="FFFFFF"/>
                </a:solidFill>
                <a:latin typeface="+mj-lt"/>
              </a:rPr>
              <a:t>Create a document or lab notebook in which you keep everything, it will save effort and heartache!</a:t>
            </a:r>
          </a:p>
          <a:p>
            <a:r>
              <a:rPr lang="en-US" sz="2000" dirty="0" smtClean="0">
                <a:ln>
                  <a:solidFill>
                    <a:srgbClr val="FFFFFF"/>
                  </a:solidFill>
                </a:ln>
                <a:solidFill>
                  <a:srgbClr val="FFFFFF"/>
                </a:solidFill>
                <a:latin typeface="+mj-lt"/>
              </a:rPr>
              <a:t>Think of it as a diary or journal.</a:t>
            </a:r>
          </a:p>
          <a:p>
            <a:r>
              <a:rPr lang="en-US" sz="2000" dirty="0" smtClean="0">
                <a:ln>
                  <a:solidFill>
                    <a:srgbClr val="FFFFFF"/>
                  </a:solidFill>
                </a:ln>
                <a:solidFill>
                  <a:srgbClr val="FFFFFF"/>
                </a:solidFill>
                <a:latin typeface="+mj-lt"/>
              </a:rPr>
              <a:t>Date each entry</a:t>
            </a:r>
          </a:p>
          <a:p>
            <a:pPr lvl="1"/>
            <a:r>
              <a:rPr lang="en-US" sz="1600" dirty="0" smtClean="0">
                <a:ln>
                  <a:solidFill>
                    <a:srgbClr val="FFFFFF"/>
                  </a:solidFill>
                </a:ln>
                <a:solidFill>
                  <a:srgbClr val="FFFFFF"/>
                </a:solidFill>
                <a:latin typeface="+mj-lt"/>
              </a:rPr>
              <a:t>Copy searches, search numbers, search wording</a:t>
            </a:r>
          </a:p>
          <a:p>
            <a:pPr lvl="1"/>
            <a:r>
              <a:rPr lang="en-US" sz="1600" dirty="0" smtClean="0">
                <a:ln>
                  <a:solidFill>
                    <a:srgbClr val="FFFFFF"/>
                  </a:solidFill>
                </a:ln>
                <a:solidFill>
                  <a:srgbClr val="FFFFFF"/>
                </a:solidFill>
                <a:latin typeface="+mj-lt"/>
              </a:rPr>
              <a:t>Write down your ideas, copy email from team-mates</a:t>
            </a:r>
          </a:p>
          <a:p>
            <a:pPr lvl="1"/>
            <a:r>
              <a:rPr lang="en-US" sz="1600" dirty="0" smtClean="0">
                <a:ln>
                  <a:solidFill>
                    <a:srgbClr val="FFFFFF"/>
                  </a:solidFill>
                </a:ln>
                <a:solidFill>
                  <a:srgbClr val="FFFFFF"/>
                </a:solidFill>
                <a:latin typeface="+mj-lt"/>
              </a:rPr>
              <a:t>Keep track of where any other files are stored. </a:t>
            </a:r>
          </a:p>
          <a:p>
            <a:pPr lvl="2"/>
            <a:r>
              <a:rPr lang="en-US" sz="1600" dirty="0" smtClean="0">
                <a:ln>
                  <a:solidFill>
                    <a:srgbClr val="FFFFFF"/>
                  </a:solidFill>
                </a:ln>
                <a:solidFill>
                  <a:srgbClr val="FFFFFF"/>
                </a:solidFill>
                <a:latin typeface="+mj-lt"/>
              </a:rPr>
              <a:t>EndNote libraries</a:t>
            </a:r>
          </a:p>
          <a:p>
            <a:pPr lvl="2"/>
            <a:r>
              <a:rPr lang="en-US" sz="1600" dirty="0" smtClean="0">
                <a:ln>
                  <a:solidFill>
                    <a:srgbClr val="FFFFFF"/>
                  </a:solidFill>
                </a:ln>
                <a:solidFill>
                  <a:srgbClr val="FFFFFF"/>
                </a:solidFill>
                <a:latin typeface="+mj-lt"/>
              </a:rPr>
              <a:t>Spreadsheets</a:t>
            </a:r>
          </a:p>
          <a:p>
            <a:pPr lvl="2"/>
            <a:r>
              <a:rPr lang="en-US" sz="1600" dirty="0" smtClean="0">
                <a:ln>
                  <a:solidFill>
                    <a:srgbClr val="FFFFFF"/>
                  </a:solidFill>
                </a:ln>
                <a:solidFill>
                  <a:srgbClr val="FFFFFF"/>
                </a:solidFill>
                <a:latin typeface="+mj-lt"/>
              </a:rPr>
              <a:t>Material you have saved in databases.</a:t>
            </a:r>
          </a:p>
          <a:p>
            <a:pPr lvl="1"/>
            <a:endParaRPr lang="en-US" sz="1600" dirty="0" smtClean="0">
              <a:solidFill>
                <a:schemeClr val="bg2"/>
              </a:solidFill>
              <a:latin typeface="+mj-lt"/>
            </a:endParaRPr>
          </a:p>
          <a:p>
            <a:endParaRPr lang="en-US" sz="1400" dirty="0" smtClean="0">
              <a:solidFill>
                <a:schemeClr val="bg2"/>
              </a:solidFill>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5800" y="304800"/>
            <a:ext cx="7772400" cy="1143000"/>
          </a:xfrm>
        </p:spPr>
        <p:txBody>
          <a:bodyPr/>
          <a:lstStyle/>
          <a:p>
            <a:pPr eaLnBrk="1" hangingPunct="1"/>
            <a:r>
              <a:rPr lang="en-US" altLang="x-none" sz="2800">
                <a:solidFill>
                  <a:srgbClr val="37FF37"/>
                </a:solidFill>
              </a:rPr>
              <a:t>PRISMA (Preferred Reporting Items for Systematic Reviews and Meta-Analyses) statement</a:t>
            </a:r>
          </a:p>
        </p:txBody>
      </p:sp>
      <p:sp>
        <p:nvSpPr>
          <p:cNvPr id="67587" name="Rectangle 3"/>
          <p:cNvSpPr>
            <a:spLocks noGrp="1" noChangeArrowheads="1"/>
          </p:cNvSpPr>
          <p:nvPr>
            <p:ph type="body" idx="1"/>
          </p:nvPr>
        </p:nvSpPr>
        <p:spPr/>
        <p:txBody>
          <a:bodyPr/>
          <a:lstStyle/>
          <a:p>
            <a:pPr>
              <a:buFont typeface="Wingdings" charset="2"/>
              <a:buChar char="§"/>
            </a:pPr>
            <a:r>
              <a:rPr lang="en-US" altLang="x-none" sz="2400"/>
              <a:t>Evidence-based minimum set of items for reporting in SRs and meta-analyses</a:t>
            </a:r>
          </a:p>
          <a:p>
            <a:pPr>
              <a:buFont typeface="Wingdings" charset="2"/>
              <a:buChar char="§"/>
            </a:pPr>
            <a:endParaRPr lang="en-US" altLang="x-none" sz="2400"/>
          </a:p>
          <a:p>
            <a:pPr>
              <a:buFont typeface="Wingdings" charset="2"/>
              <a:buChar char="§"/>
            </a:pPr>
            <a:r>
              <a:rPr lang="en-US" altLang="x-none" sz="2400"/>
              <a:t>The aim of the PRISMA Statement is to help authors improve the reporting of SRs and meta-analyses </a:t>
            </a:r>
          </a:p>
          <a:p>
            <a:pPr>
              <a:buFont typeface="Wingdings" charset="2"/>
              <a:buChar char="§"/>
            </a:pPr>
            <a:endParaRPr lang="en-US" altLang="x-none" sz="2400"/>
          </a:p>
          <a:p>
            <a:pPr>
              <a:buFont typeface="Wingdings" charset="2"/>
              <a:buChar char="§"/>
            </a:pPr>
            <a:r>
              <a:rPr lang="en-US" altLang="x-none" sz="2400"/>
              <a:t>Focused on randomized trials but can also be used as a basis for reporting SRs of other types of research</a:t>
            </a:r>
          </a:p>
          <a:p>
            <a:pPr>
              <a:buFontTx/>
              <a:buNone/>
            </a:pPr>
            <a:endParaRPr lang="en-US" altLang="x-none" sz="2400"/>
          </a:p>
        </p:txBody>
      </p:sp>
      <p:sp>
        <p:nvSpPr>
          <p:cNvPr id="67588" name="TextBox 3"/>
          <p:cNvSpPr txBox="1">
            <a:spLocks noChangeArrowheads="1"/>
          </p:cNvSpPr>
          <p:nvPr/>
        </p:nvSpPr>
        <p:spPr bwMode="auto">
          <a:xfrm>
            <a:off x="914400" y="6248400"/>
            <a:ext cx="4343400" cy="46196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a:t>www.</a:t>
            </a:r>
            <a:r>
              <a:rPr lang="en-US" altLang="x-none" b="1"/>
              <a:t>prisma-statement.org/</a:t>
            </a:r>
            <a:endParaRPr lang="en-US" altLang="x-none"/>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Title 1"/>
          <p:cNvSpPr>
            <a:spLocks noGrp="1"/>
          </p:cNvSpPr>
          <p:nvPr>
            <p:ph type="title"/>
          </p:nvPr>
        </p:nvSpPr>
        <p:spPr>
          <a:xfrm rot="16200000">
            <a:off x="4381500" y="2705100"/>
            <a:ext cx="7772400" cy="1143000"/>
          </a:xfrm>
        </p:spPr>
        <p:txBody>
          <a:bodyPr/>
          <a:lstStyle/>
          <a:p>
            <a:r>
              <a:rPr lang="en-US" altLang="x-none"/>
              <a:t>PRISMA CHECKLIST</a:t>
            </a:r>
            <a:br>
              <a:rPr lang="en-US" altLang="x-none"/>
            </a:br>
            <a:r>
              <a:rPr lang="en-US" altLang="x-none" sz="1600"/>
              <a:t>http://www.prisma-statement.org/2.1.4%20-%20PRISMA%20Flow%202009%20Diagram.pdf</a:t>
            </a:r>
          </a:p>
        </p:txBody>
      </p:sp>
      <p:pic>
        <p:nvPicPr>
          <p:cNvPr id="69635" name="Picture 5"/>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381000" y="139700"/>
            <a:ext cx="6985000" cy="67183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152400"/>
            <a:ext cx="7772400" cy="762000"/>
          </a:xfrm>
        </p:spPr>
        <p:txBody>
          <a:bodyPr/>
          <a:lstStyle/>
          <a:p>
            <a:pPr eaLnBrk="1" hangingPunct="1"/>
            <a:r>
              <a:rPr lang="en-US" altLang="x-none" sz="2800">
                <a:solidFill>
                  <a:srgbClr val="37FF37"/>
                </a:solidFill>
              </a:rPr>
              <a:t>PRISMA-based search strategy flow-chart</a:t>
            </a:r>
          </a:p>
        </p:txBody>
      </p:sp>
      <p:sp>
        <p:nvSpPr>
          <p:cNvPr id="70659" name="Text Box 5"/>
          <p:cNvSpPr txBox="1">
            <a:spLocks noChangeArrowheads="1"/>
          </p:cNvSpPr>
          <p:nvPr/>
        </p:nvSpPr>
        <p:spPr bwMode="auto">
          <a:xfrm>
            <a:off x="3962400" y="6248400"/>
            <a:ext cx="4876800" cy="36988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1800"/>
              <a:t>Braithwaite et al Breast Ca Res Treatm 2012</a:t>
            </a:r>
          </a:p>
        </p:txBody>
      </p:sp>
      <p:pic>
        <p:nvPicPr>
          <p:cNvPr id="70660" name="Picture 5"/>
          <p:cNvPicPr>
            <a:picLocks noChangeAspect="1"/>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1524000" y="927100"/>
            <a:ext cx="5791200" cy="528161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772400" cy="1143000"/>
          </a:xfrm>
        </p:spPr>
        <p:txBody>
          <a:bodyPr/>
          <a:lstStyle/>
          <a:p>
            <a:r>
              <a:rPr lang="en-US" dirty="0" smtClean="0"/>
              <a:t>14 review types</a:t>
            </a:r>
            <a:endParaRPr lang="en-US" dirty="0"/>
          </a:p>
        </p:txBody>
      </p:sp>
      <p:sp>
        <p:nvSpPr>
          <p:cNvPr id="6" name="TextBox 5"/>
          <p:cNvSpPr txBox="1"/>
          <p:nvPr/>
        </p:nvSpPr>
        <p:spPr>
          <a:xfrm>
            <a:off x="609600" y="1905000"/>
            <a:ext cx="3276600" cy="4154983"/>
          </a:xfrm>
          <a:prstGeom prst="rect">
            <a:avLst/>
          </a:prstGeom>
          <a:noFill/>
        </p:spPr>
        <p:txBody>
          <a:bodyPr wrap="square" rtlCol="0">
            <a:spAutoFit/>
          </a:bodyPr>
          <a:lstStyle/>
          <a:p>
            <a:pPr>
              <a:buFont typeface="Arial"/>
              <a:buChar char="•"/>
            </a:pPr>
            <a:r>
              <a:rPr lang="en-US" dirty="0" smtClean="0"/>
              <a:t>C</a:t>
            </a:r>
            <a:r>
              <a:rPr lang="en-US" dirty="0" smtClean="0"/>
              <a:t>ritical review</a:t>
            </a:r>
          </a:p>
          <a:p>
            <a:pPr>
              <a:buFont typeface="Arial"/>
              <a:buChar char="•"/>
            </a:pPr>
            <a:r>
              <a:rPr lang="en-US" dirty="0" smtClean="0">
                <a:solidFill>
                  <a:srgbClr val="FFFF00"/>
                </a:solidFill>
              </a:rPr>
              <a:t>L</a:t>
            </a:r>
            <a:r>
              <a:rPr lang="en-US" dirty="0" smtClean="0">
                <a:solidFill>
                  <a:srgbClr val="FFFF00"/>
                </a:solidFill>
              </a:rPr>
              <a:t>iterature review</a:t>
            </a:r>
          </a:p>
          <a:p>
            <a:pPr>
              <a:buFont typeface="Arial"/>
              <a:buChar char="•"/>
            </a:pPr>
            <a:r>
              <a:rPr lang="en-US" dirty="0" smtClean="0"/>
              <a:t>Mapping review/systematic map</a:t>
            </a:r>
          </a:p>
          <a:p>
            <a:pPr>
              <a:buFont typeface="Arial"/>
              <a:buChar char="•"/>
            </a:pPr>
            <a:r>
              <a:rPr lang="en-US" dirty="0" smtClean="0">
                <a:solidFill>
                  <a:srgbClr val="FFFF00"/>
                </a:solidFill>
              </a:rPr>
              <a:t>Meta-analysis</a:t>
            </a:r>
          </a:p>
          <a:p>
            <a:pPr>
              <a:buFont typeface="Arial"/>
              <a:buChar char="•"/>
            </a:pPr>
            <a:r>
              <a:rPr lang="en-US" dirty="0" smtClean="0"/>
              <a:t>Mixed methods review</a:t>
            </a:r>
          </a:p>
          <a:p>
            <a:pPr>
              <a:buFont typeface="Arial"/>
              <a:buChar char="•"/>
            </a:pPr>
            <a:r>
              <a:rPr lang="en-US" dirty="0" smtClean="0">
                <a:solidFill>
                  <a:srgbClr val="FFFF00"/>
                </a:solidFill>
              </a:rPr>
              <a:t>Overview</a:t>
            </a:r>
          </a:p>
          <a:p>
            <a:pPr>
              <a:buFont typeface="Arial"/>
              <a:buChar char="•"/>
            </a:pPr>
            <a:r>
              <a:rPr lang="en-US" dirty="0" smtClean="0"/>
              <a:t>Qualitative systematic review/qualitative evidence synthesis</a:t>
            </a:r>
            <a:endParaRPr lang="en-US" dirty="0"/>
          </a:p>
        </p:txBody>
      </p:sp>
      <p:sp>
        <p:nvSpPr>
          <p:cNvPr id="8" name="TextBox 7"/>
          <p:cNvSpPr txBox="1"/>
          <p:nvPr/>
        </p:nvSpPr>
        <p:spPr>
          <a:xfrm>
            <a:off x="4953000" y="1905000"/>
            <a:ext cx="2819400" cy="3785652"/>
          </a:xfrm>
          <a:prstGeom prst="rect">
            <a:avLst/>
          </a:prstGeom>
          <a:noFill/>
        </p:spPr>
        <p:txBody>
          <a:bodyPr wrap="square" rtlCol="0">
            <a:spAutoFit/>
          </a:bodyPr>
          <a:lstStyle/>
          <a:p>
            <a:pPr>
              <a:buFont typeface="Arial"/>
              <a:buChar char="•"/>
            </a:pPr>
            <a:r>
              <a:rPr lang="en-US" dirty="0" smtClean="0"/>
              <a:t>Rapid review</a:t>
            </a:r>
          </a:p>
          <a:p>
            <a:pPr>
              <a:buFont typeface="Arial"/>
              <a:buChar char="•"/>
            </a:pPr>
            <a:r>
              <a:rPr lang="en-US" dirty="0" smtClean="0">
                <a:solidFill>
                  <a:srgbClr val="FFFF00"/>
                </a:solidFill>
              </a:rPr>
              <a:t>Scoping review</a:t>
            </a:r>
          </a:p>
          <a:p>
            <a:pPr>
              <a:buFont typeface="Arial"/>
              <a:buChar char="•"/>
            </a:pPr>
            <a:r>
              <a:rPr lang="en-US" dirty="0" smtClean="0"/>
              <a:t>State-of-the-art review</a:t>
            </a:r>
          </a:p>
          <a:p>
            <a:pPr>
              <a:buFont typeface="Arial"/>
              <a:buChar char="•"/>
            </a:pPr>
            <a:r>
              <a:rPr lang="en-US" dirty="0" smtClean="0">
                <a:solidFill>
                  <a:srgbClr val="FFFF00"/>
                </a:solidFill>
              </a:rPr>
              <a:t>Systematic review</a:t>
            </a:r>
          </a:p>
          <a:p>
            <a:pPr>
              <a:buFont typeface="Arial"/>
              <a:buChar char="•"/>
            </a:pPr>
            <a:r>
              <a:rPr lang="en-US" dirty="0" smtClean="0"/>
              <a:t>Systematic search and review</a:t>
            </a:r>
          </a:p>
          <a:p>
            <a:pPr>
              <a:buFont typeface="Arial"/>
              <a:buChar char="•"/>
            </a:pPr>
            <a:r>
              <a:rPr lang="en-US" dirty="0" smtClean="0">
                <a:solidFill>
                  <a:srgbClr val="FFFF00"/>
                </a:solidFill>
              </a:rPr>
              <a:t>Systematized review</a:t>
            </a:r>
          </a:p>
          <a:p>
            <a:pPr>
              <a:buFont typeface="Arial"/>
              <a:buChar char="•"/>
            </a:pPr>
            <a:r>
              <a:rPr lang="en-US" dirty="0" smtClean="0"/>
              <a:t>Umbrella review</a:t>
            </a:r>
            <a:endParaRPr lang="en-US" dirty="0"/>
          </a:p>
        </p:txBody>
      </p:sp>
      <p:sp>
        <p:nvSpPr>
          <p:cNvPr id="10" name="TextBox 9"/>
          <p:cNvSpPr txBox="1"/>
          <p:nvPr/>
        </p:nvSpPr>
        <p:spPr>
          <a:xfrm>
            <a:off x="5181600" y="6519446"/>
            <a:ext cx="4114800" cy="338554"/>
          </a:xfrm>
          <a:prstGeom prst="rect">
            <a:avLst/>
          </a:prstGeom>
          <a:noFill/>
        </p:spPr>
        <p:txBody>
          <a:bodyPr wrap="square" rtlCol="0">
            <a:spAutoFit/>
          </a:bodyPr>
          <a:lstStyle/>
          <a:p>
            <a:r>
              <a:rPr lang="en-US" sz="1600" dirty="0" smtClean="0"/>
              <a:t>Grant et al. Health Info </a:t>
            </a:r>
            <a:r>
              <a:rPr lang="en-US" sz="1600" dirty="0" err="1" smtClean="0"/>
              <a:t>Libr</a:t>
            </a:r>
            <a:r>
              <a:rPr lang="en-US" sz="1600" dirty="0" smtClean="0"/>
              <a:t> J 2009</a:t>
            </a:r>
            <a:endParaRPr lang="en-US" sz="1600" dirty="0"/>
          </a:p>
        </p:txBody>
      </p:sp>
      <p:sp>
        <p:nvSpPr>
          <p:cNvPr id="11" name="Left Arrow 10"/>
          <p:cNvSpPr/>
          <p:nvPr/>
        </p:nvSpPr>
        <p:spPr bwMode="auto">
          <a:xfrm>
            <a:off x="7696200" y="3429000"/>
            <a:ext cx="914400" cy="381000"/>
          </a:xfrm>
          <a:prstGeom prst="lef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endParaRPr>
          </a:p>
        </p:txBody>
      </p:sp>
      <p:sp>
        <p:nvSpPr>
          <p:cNvPr id="12" name="Left Arrow 11"/>
          <p:cNvSpPr/>
          <p:nvPr/>
        </p:nvSpPr>
        <p:spPr bwMode="auto">
          <a:xfrm>
            <a:off x="7010400" y="1981200"/>
            <a:ext cx="914400" cy="381000"/>
          </a:xfrm>
          <a:prstGeom prst="lef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2" grpId="1" animBg="1"/>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3"/>
          <p:cNvSpPr>
            <a:spLocks noChangeArrowheads="1"/>
          </p:cNvSpPr>
          <p:nvPr/>
        </p:nvSpPr>
        <p:spPr bwMode="auto">
          <a:xfrm>
            <a:off x="457200" y="533400"/>
            <a:ext cx="7924800" cy="23082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a:t>EXAMPLE: SEARCH STRATEGY</a:t>
            </a:r>
          </a:p>
          <a:p>
            <a:endParaRPr lang="en-US" altLang="x-none"/>
          </a:p>
          <a:p>
            <a:r>
              <a:rPr lang="en-US" altLang="x-none"/>
              <a:t>You are interested in evaluating the benefits and harms associated with the use of screening mammography in women aged 70 and older.  You need to determine what literature is available to conduct your review.</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Title 1"/>
          <p:cNvSpPr>
            <a:spLocks noGrp="1"/>
          </p:cNvSpPr>
          <p:nvPr>
            <p:ph type="title"/>
          </p:nvPr>
        </p:nvSpPr>
        <p:spPr>
          <a:xfrm>
            <a:off x="381000" y="304800"/>
            <a:ext cx="8229600" cy="1981200"/>
          </a:xfrm>
        </p:spPr>
        <p:txBody>
          <a:bodyPr/>
          <a:lstStyle/>
          <a:p>
            <a:r>
              <a:rPr lang="en-US" altLang="x-none" sz="3200">
                <a:solidFill>
                  <a:srgbClr val="37FF37"/>
                </a:solidFill>
              </a:rPr>
              <a:t>Quiz 1: You decide to conduct a systematic review (SR). What are two ways in which SRs differ from narrative reviews?</a:t>
            </a:r>
            <a:r>
              <a:rPr lang="en-US" altLang="x-none" sz="2800"/>
              <a:t/>
            </a:r>
            <a:br>
              <a:rPr lang="en-US" altLang="x-none" sz="2800"/>
            </a:br>
            <a:endParaRPr lang="en-US" altLang="x-none" sz="2800"/>
          </a:p>
        </p:txBody>
      </p:sp>
      <p:sp>
        <p:nvSpPr>
          <p:cNvPr id="73731" name="Content Placeholder 2"/>
          <p:cNvSpPr>
            <a:spLocks noGrp="1"/>
          </p:cNvSpPr>
          <p:nvPr>
            <p:ph idx="1"/>
          </p:nvPr>
        </p:nvSpPr>
        <p:spPr>
          <a:xfrm>
            <a:off x="609600" y="1981200"/>
            <a:ext cx="7772400" cy="4114800"/>
          </a:xfrm>
        </p:spPr>
        <p:txBody>
          <a:bodyPr/>
          <a:lstStyle/>
          <a:p>
            <a:pPr>
              <a:lnSpc>
                <a:spcPct val="80000"/>
              </a:lnSpc>
              <a:buFont typeface="Wingdings" charset="2"/>
              <a:buNone/>
            </a:pPr>
            <a:endParaRPr lang="en-US" altLang="x-none"/>
          </a:p>
          <a:p>
            <a:pPr>
              <a:lnSpc>
                <a:spcPct val="80000"/>
              </a:lnSpc>
              <a:buFont typeface="Wingdings" charset="2"/>
              <a:buChar char="§"/>
            </a:pPr>
            <a:r>
              <a:rPr lang="en-US" altLang="x-none"/>
              <a:t>They are the same thing</a:t>
            </a:r>
          </a:p>
          <a:p>
            <a:pPr>
              <a:lnSpc>
                <a:spcPct val="80000"/>
              </a:lnSpc>
              <a:buFontTx/>
              <a:buNone/>
            </a:pPr>
            <a:endParaRPr lang="en-US" altLang="x-none"/>
          </a:p>
          <a:p>
            <a:pPr>
              <a:lnSpc>
                <a:spcPct val="80000"/>
              </a:lnSpc>
              <a:buFont typeface="Wingdings" charset="2"/>
              <a:buChar char="§"/>
            </a:pPr>
            <a:r>
              <a:rPr lang="en-US" altLang="x-none">
                <a:solidFill>
                  <a:srgbClr val="FFFFFF"/>
                </a:solidFill>
              </a:rPr>
              <a:t>Systematic reviews use comprehensive searches and explicit methods</a:t>
            </a:r>
          </a:p>
          <a:p>
            <a:pPr>
              <a:lnSpc>
                <a:spcPct val="80000"/>
              </a:lnSpc>
              <a:buFontTx/>
              <a:buNone/>
            </a:pPr>
            <a:endParaRPr lang="en-US" altLang="x-none">
              <a:solidFill>
                <a:srgbClr val="FFFFFF"/>
              </a:solidFill>
            </a:endParaRPr>
          </a:p>
          <a:p>
            <a:pPr>
              <a:lnSpc>
                <a:spcPct val="80000"/>
              </a:lnSpc>
              <a:buFont typeface="Wingdings" charset="2"/>
              <a:buChar char="§"/>
            </a:pPr>
            <a:r>
              <a:rPr lang="en-US" altLang="x-none">
                <a:solidFill>
                  <a:srgbClr val="FFFFFF"/>
                </a:solidFill>
              </a:rPr>
              <a:t>Systematic reviews always employ quantitative synthesis (meta-analysis)</a:t>
            </a:r>
          </a:p>
          <a:p>
            <a:endParaRPr lang="en-US" altLang="x-non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noFill/>
        </p:spPr>
        <p:txBody>
          <a:bodyPr/>
          <a:lstStyle/>
          <a:p>
            <a:r>
              <a:rPr lang="en-US" altLang="x-none" sz="4000">
                <a:solidFill>
                  <a:srgbClr val="37FF37"/>
                </a:solidFill>
              </a:rPr>
              <a:t>Quiz 1 answers: SRs versus narrative reviews?</a:t>
            </a:r>
          </a:p>
        </p:txBody>
      </p:sp>
      <p:sp>
        <p:nvSpPr>
          <p:cNvPr id="76803" name="Rectangle 3"/>
          <p:cNvSpPr>
            <a:spLocks noGrp="1" noChangeArrowheads="1"/>
          </p:cNvSpPr>
          <p:nvPr>
            <p:ph type="body" idx="1"/>
          </p:nvPr>
        </p:nvSpPr>
        <p:spPr>
          <a:xfrm>
            <a:off x="685800" y="2133600"/>
            <a:ext cx="7772400" cy="4343400"/>
          </a:xfrm>
          <a:noFill/>
        </p:spPr>
        <p:txBody>
          <a:bodyPr/>
          <a:lstStyle/>
          <a:p>
            <a:pPr>
              <a:buFont typeface="Wingdings" charset="2"/>
              <a:buChar char="§"/>
            </a:pPr>
            <a:r>
              <a:rPr lang="en-US" altLang="x-none"/>
              <a:t>They are the Same – Incorrect since narrative reviews do not employ explicit methods</a:t>
            </a:r>
          </a:p>
          <a:p>
            <a:pPr>
              <a:buFont typeface="Wingdings" charset="2"/>
              <a:buChar char="§"/>
            </a:pPr>
            <a:r>
              <a:rPr lang="en-US" altLang="x-none">
                <a:solidFill>
                  <a:srgbClr val="FF6600"/>
                </a:solidFill>
              </a:rPr>
              <a:t>Comprehensive Search and Explicit Methods – Correct!</a:t>
            </a:r>
          </a:p>
          <a:p>
            <a:pPr>
              <a:buFont typeface="Wingdings" charset="2"/>
              <a:buChar char="§"/>
            </a:pPr>
            <a:r>
              <a:rPr lang="en-US" altLang="x-none"/>
              <a:t>Meta-analysis – Incorrect since SRs may or may not employ quantitative synthesis</a:t>
            </a:r>
          </a:p>
          <a:p>
            <a:endParaRPr lang="en-US" altLang="x-none"/>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609600" y="1905000"/>
            <a:ext cx="7993063" cy="4572000"/>
          </a:xfrm>
          <a:noFill/>
        </p:spPr>
        <p:txBody>
          <a:bodyPr/>
          <a:lstStyle/>
          <a:p>
            <a:pPr>
              <a:buFont typeface="Wingdings" charset="2"/>
              <a:buChar char="§"/>
            </a:pPr>
            <a:r>
              <a:rPr lang="en-US" altLang="x-none"/>
              <a:t>You balanced precision and recall</a:t>
            </a:r>
          </a:p>
          <a:p>
            <a:pPr>
              <a:buFont typeface="Wingdings" charset="2"/>
              <a:buChar char="§"/>
            </a:pPr>
            <a:endParaRPr lang="en-US" altLang="x-none"/>
          </a:p>
          <a:p>
            <a:pPr>
              <a:buFont typeface="Wingdings" charset="2"/>
              <a:buChar char="§"/>
            </a:pPr>
            <a:r>
              <a:rPr lang="en-US" altLang="x-none"/>
              <a:t>You have employed every possible relevant citation regardless of the workload involved</a:t>
            </a:r>
          </a:p>
          <a:p>
            <a:pPr>
              <a:buFont typeface="Wingdings" charset="2"/>
              <a:buChar char="§"/>
            </a:pPr>
            <a:endParaRPr lang="en-US" altLang="x-none"/>
          </a:p>
          <a:p>
            <a:pPr>
              <a:buFont typeface="Wingdings" charset="2"/>
              <a:buChar char="§"/>
            </a:pPr>
            <a:r>
              <a:rPr lang="en-US" altLang="x-none"/>
              <a:t>That you limit the search so that only relevant citations are found</a:t>
            </a:r>
          </a:p>
        </p:txBody>
      </p:sp>
      <p:sp>
        <p:nvSpPr>
          <p:cNvPr id="78851" name="TextBox 7"/>
          <p:cNvSpPr txBox="1">
            <a:spLocks noChangeArrowheads="1"/>
          </p:cNvSpPr>
          <p:nvPr/>
        </p:nvSpPr>
        <p:spPr bwMode="auto">
          <a:xfrm>
            <a:off x="304800" y="85725"/>
            <a:ext cx="8305800" cy="21240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3600">
                <a:solidFill>
                  <a:srgbClr val="37FF37"/>
                </a:solidFill>
                <a:latin typeface="Arial (Heading)" charset="0"/>
              </a:rPr>
              <a:t>Quiz 2: When conducting a comprehensive search, what do you need to assure?</a:t>
            </a:r>
          </a:p>
          <a:p>
            <a:endParaRPr lang="en-US" altLang="x-none"/>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782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build="p"/>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09600" y="228600"/>
            <a:ext cx="7772400" cy="1524000"/>
          </a:xfrm>
          <a:noFill/>
        </p:spPr>
        <p:txBody>
          <a:bodyPr/>
          <a:lstStyle/>
          <a:p>
            <a:r>
              <a:rPr lang="en-US" altLang="x-none" sz="3200">
                <a:solidFill>
                  <a:srgbClr val="37FF37"/>
                </a:solidFill>
              </a:rPr>
              <a:t>Quiz 2 answers: When conducting a comprehensive search, what do you need to assure?</a:t>
            </a:r>
          </a:p>
        </p:txBody>
      </p:sp>
      <p:sp>
        <p:nvSpPr>
          <p:cNvPr id="80899" name="Rectangle 3"/>
          <p:cNvSpPr>
            <a:spLocks noGrp="1" noChangeArrowheads="1"/>
          </p:cNvSpPr>
          <p:nvPr>
            <p:ph type="body" idx="1"/>
          </p:nvPr>
        </p:nvSpPr>
        <p:spPr>
          <a:xfrm>
            <a:off x="381000" y="1752600"/>
            <a:ext cx="8305800" cy="4572000"/>
          </a:xfrm>
          <a:noFill/>
        </p:spPr>
        <p:txBody>
          <a:bodyPr/>
          <a:lstStyle/>
          <a:p>
            <a:pPr>
              <a:spcBef>
                <a:spcPct val="0"/>
              </a:spcBef>
              <a:buFont typeface="Wingdings" charset="2"/>
              <a:buChar char="§"/>
            </a:pPr>
            <a:r>
              <a:rPr lang="en-US" altLang="x-none" sz="2800">
                <a:solidFill>
                  <a:srgbClr val="FF6600"/>
                </a:solidFill>
              </a:rPr>
              <a:t>Balancing precision and recall - This is correct</a:t>
            </a:r>
            <a:r>
              <a:rPr lang="en-US" altLang="x-none" sz="2800"/>
              <a:t>! </a:t>
            </a:r>
          </a:p>
          <a:p>
            <a:pPr lvl="1">
              <a:spcBef>
                <a:spcPct val="0"/>
              </a:spcBef>
              <a:buFont typeface="Wingdings" charset="2"/>
              <a:buChar char="§"/>
            </a:pPr>
            <a:r>
              <a:rPr lang="en-US" altLang="x-none" sz="2400"/>
              <a:t>Precision - proportion of retrieved articles that are relevant.</a:t>
            </a:r>
          </a:p>
          <a:p>
            <a:pPr lvl="1">
              <a:spcBef>
                <a:spcPct val="0"/>
              </a:spcBef>
              <a:buFont typeface="Wingdings" charset="2"/>
              <a:buChar char="§"/>
            </a:pPr>
            <a:r>
              <a:rPr lang="en-US" altLang="x-none" sz="2400"/>
              <a:t>Recall - proportion of potentially relevant articles retrieved by the search. </a:t>
            </a:r>
          </a:p>
          <a:p>
            <a:pPr>
              <a:spcBef>
                <a:spcPct val="0"/>
              </a:spcBef>
              <a:buFontTx/>
              <a:buNone/>
            </a:pPr>
            <a:endParaRPr lang="en-US" altLang="x-none" sz="2800"/>
          </a:p>
          <a:p>
            <a:pPr>
              <a:spcBef>
                <a:spcPct val="0"/>
              </a:spcBef>
              <a:buFont typeface="Wingdings" charset="2"/>
              <a:buChar char="§"/>
            </a:pPr>
            <a:r>
              <a:rPr lang="en-US" altLang="x-none" sz="2800"/>
              <a:t>You’ve Gotten it All– incorrect since this is unnecessarily onerous</a:t>
            </a:r>
          </a:p>
          <a:p>
            <a:pPr>
              <a:spcBef>
                <a:spcPct val="0"/>
              </a:spcBef>
              <a:buFont typeface="Wingdings" charset="2"/>
              <a:buChar char="§"/>
            </a:pPr>
            <a:endParaRPr lang="en-US" altLang="x-none" sz="2800"/>
          </a:p>
          <a:p>
            <a:pPr>
              <a:spcBef>
                <a:spcPct val="0"/>
              </a:spcBef>
              <a:buFont typeface="Wingdings" charset="2"/>
              <a:buChar char="§"/>
            </a:pPr>
            <a:r>
              <a:rPr lang="en-US" altLang="x-none" sz="2800"/>
              <a:t>Only Have Relevant Citations in your Search – incorrect since overly restrictive strategy may miss citations</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304800" y="304800"/>
            <a:ext cx="8534400" cy="2057400"/>
          </a:xfrm>
          <a:noFill/>
        </p:spPr>
        <p:txBody>
          <a:bodyPr/>
          <a:lstStyle/>
          <a:p>
            <a:r>
              <a:rPr lang="en-US" altLang="x-none" sz="3200">
                <a:solidFill>
                  <a:srgbClr val="37FF37"/>
                </a:solidFill>
              </a:rPr>
              <a:t>Quiz 3: You try to decide whether to do one search or two searches (one for benefits and another for harms).  Which of the following would cause you to perform two searches?</a:t>
            </a:r>
            <a:r>
              <a:rPr lang="en-US" altLang="x-none" sz="3200"/>
              <a:t/>
            </a:r>
            <a:br>
              <a:rPr lang="en-US" altLang="x-none" sz="3200"/>
            </a:br>
            <a:endParaRPr lang="en-US" altLang="x-none" sz="3200"/>
          </a:p>
        </p:txBody>
      </p:sp>
      <p:sp>
        <p:nvSpPr>
          <p:cNvPr id="82947" name="Rectangle 3"/>
          <p:cNvSpPr>
            <a:spLocks noGrp="1" noChangeArrowheads="1"/>
          </p:cNvSpPr>
          <p:nvPr>
            <p:ph type="body" idx="1"/>
          </p:nvPr>
        </p:nvSpPr>
        <p:spPr>
          <a:xfrm>
            <a:off x="609600" y="2133600"/>
            <a:ext cx="7772400" cy="4495800"/>
          </a:xfrm>
          <a:noFill/>
        </p:spPr>
        <p:txBody>
          <a:bodyPr/>
          <a:lstStyle/>
          <a:p>
            <a:pPr>
              <a:lnSpc>
                <a:spcPct val="70000"/>
              </a:lnSpc>
              <a:buFont typeface="Wingdings" charset="2"/>
              <a:buChar char="§"/>
            </a:pPr>
            <a:endParaRPr lang="en-US" altLang="x-none" sz="2800"/>
          </a:p>
          <a:p>
            <a:pPr>
              <a:spcBef>
                <a:spcPct val="0"/>
              </a:spcBef>
              <a:buFont typeface="Wingdings" charset="2"/>
              <a:buChar char="§"/>
            </a:pPr>
            <a:r>
              <a:rPr lang="en-US" altLang="x-none" sz="2800"/>
              <a:t>Performing two searches is redundant and should be avoided</a:t>
            </a:r>
          </a:p>
          <a:p>
            <a:pPr>
              <a:spcBef>
                <a:spcPct val="0"/>
              </a:spcBef>
              <a:buFontTx/>
              <a:buNone/>
            </a:pPr>
            <a:endParaRPr lang="en-US" altLang="x-none" sz="2800"/>
          </a:p>
          <a:p>
            <a:pPr>
              <a:spcBef>
                <a:spcPct val="0"/>
              </a:spcBef>
              <a:buFont typeface="Wingdings" charset="2"/>
              <a:buChar char="§"/>
            </a:pPr>
            <a:r>
              <a:rPr lang="en-US" altLang="x-none" sz="2800"/>
              <a:t>You decide a priori to only allow RCT data when evaluating benefits but allowing RCTs and observational trials for harms</a:t>
            </a:r>
          </a:p>
          <a:p>
            <a:pPr>
              <a:spcBef>
                <a:spcPct val="0"/>
              </a:spcBef>
              <a:buFont typeface="Wingdings" charset="2"/>
              <a:buChar char="§"/>
            </a:pPr>
            <a:endParaRPr lang="en-US" altLang="x-none" sz="2800"/>
          </a:p>
          <a:p>
            <a:pPr>
              <a:spcBef>
                <a:spcPct val="0"/>
              </a:spcBef>
              <a:buFont typeface="Wingdings" charset="2"/>
              <a:buChar char="§"/>
            </a:pPr>
            <a:r>
              <a:rPr lang="en-US" altLang="x-none" sz="2800"/>
              <a:t>If the available literature base on the topic is extensive</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81000" y="1524000"/>
            <a:ext cx="8610600" cy="4800600"/>
          </a:xfrm>
        </p:spPr>
        <p:txBody>
          <a:bodyPr/>
          <a:lstStyle/>
          <a:p>
            <a:pPr marL="346075">
              <a:spcBef>
                <a:spcPct val="0"/>
              </a:spcBef>
              <a:buFont typeface="Wingdings" charset="2"/>
              <a:buChar char="§"/>
            </a:pPr>
            <a:r>
              <a:rPr lang="en-US" altLang="x-none" sz="2800"/>
              <a:t>Never Do Multiple Searches - This is incorrect. Extensive literature may necessitate multiple searches. </a:t>
            </a:r>
          </a:p>
          <a:p>
            <a:pPr marL="346075">
              <a:spcBef>
                <a:spcPct val="0"/>
              </a:spcBef>
              <a:buFont typeface="Wingdings" charset="2"/>
              <a:buChar char="§"/>
            </a:pPr>
            <a:endParaRPr lang="en-US" altLang="x-none" sz="2800"/>
          </a:p>
          <a:p>
            <a:pPr marL="346075">
              <a:spcBef>
                <a:spcPct val="0"/>
              </a:spcBef>
              <a:buFont typeface="Wingdings" charset="2"/>
              <a:buChar char="§"/>
            </a:pPr>
            <a:r>
              <a:rPr lang="en-US" altLang="x-none" sz="2800">
                <a:solidFill>
                  <a:srgbClr val="FF6600"/>
                </a:solidFill>
              </a:rPr>
              <a:t>Separate Benefits and Harms Search - This is correct! </a:t>
            </a:r>
            <a:r>
              <a:rPr lang="en-US" altLang="x-none" sz="2800"/>
              <a:t>Benefits searches usually limited to RCTs due to greater internal validity. Harms searches usually broader.</a:t>
            </a:r>
          </a:p>
          <a:p>
            <a:pPr marL="346075">
              <a:spcBef>
                <a:spcPct val="0"/>
              </a:spcBef>
              <a:buFont typeface="Wingdings" charset="2"/>
              <a:buChar char="§"/>
            </a:pPr>
            <a:endParaRPr lang="en-US" altLang="x-none" sz="2800"/>
          </a:p>
          <a:p>
            <a:pPr marL="346075">
              <a:spcBef>
                <a:spcPct val="0"/>
              </a:spcBef>
              <a:buFont typeface="Wingdings" charset="2"/>
              <a:buChar char="§"/>
            </a:pPr>
            <a:r>
              <a:rPr lang="en-US" altLang="x-none" sz="2800"/>
              <a:t>When the available literature is extensive, two searches improves precision without appreciably impacting recall.</a:t>
            </a:r>
          </a:p>
          <a:p>
            <a:pPr marL="346075"/>
            <a:endParaRPr lang="en-US" altLang="x-none"/>
          </a:p>
        </p:txBody>
      </p:sp>
      <p:sp>
        <p:nvSpPr>
          <p:cNvPr id="84995" name="Rectangle 6"/>
          <p:cNvSpPr>
            <a:spLocks noChangeArrowheads="1"/>
          </p:cNvSpPr>
          <p:nvPr/>
        </p:nvSpPr>
        <p:spPr bwMode="auto">
          <a:xfrm>
            <a:off x="685800" y="152400"/>
            <a:ext cx="7543800" cy="12001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3600">
                <a:solidFill>
                  <a:srgbClr val="37FF37"/>
                </a:solidFill>
              </a:rPr>
              <a:t>Quiz 3 answers: </a:t>
            </a:r>
          </a:p>
          <a:p>
            <a:pPr algn="ctr"/>
            <a:r>
              <a:rPr lang="en-US" altLang="x-none" sz="3600">
                <a:solidFill>
                  <a:srgbClr val="37FF37"/>
                </a:solidFill>
              </a:rPr>
              <a:t>one versus multiple searches?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685800"/>
            <a:ext cx="8001000" cy="1905000"/>
          </a:xfrm>
          <a:noFill/>
        </p:spPr>
        <p:txBody>
          <a:bodyPr/>
          <a:lstStyle/>
          <a:p>
            <a:r>
              <a:rPr lang="en-US" altLang="x-none" sz="2800">
                <a:solidFill>
                  <a:srgbClr val="37FF37"/>
                </a:solidFill>
              </a:rPr>
              <a:t>Quiz 4: You decide to use hand searching of references from identified SRs, studies, and abstract booklets from prominent meetings within the field of interest. Why would you do this?</a:t>
            </a:r>
            <a:r>
              <a:rPr lang="en-US" altLang="x-none" sz="3200"/>
              <a:t/>
            </a:r>
            <a:br>
              <a:rPr lang="en-US" altLang="x-none" sz="3200"/>
            </a:br>
            <a:endParaRPr lang="en-US" altLang="x-none" sz="3200"/>
          </a:p>
        </p:txBody>
      </p:sp>
      <p:sp>
        <p:nvSpPr>
          <p:cNvPr id="86019" name="Rectangle 3"/>
          <p:cNvSpPr>
            <a:spLocks noGrp="1" noChangeArrowheads="1"/>
          </p:cNvSpPr>
          <p:nvPr>
            <p:ph type="body" idx="1"/>
          </p:nvPr>
        </p:nvSpPr>
        <p:spPr>
          <a:xfrm>
            <a:off x="685800" y="2743200"/>
            <a:ext cx="7772400" cy="2971800"/>
          </a:xfrm>
          <a:noFill/>
        </p:spPr>
        <p:txBody>
          <a:bodyPr/>
          <a:lstStyle/>
          <a:p>
            <a:pPr>
              <a:lnSpc>
                <a:spcPct val="80000"/>
              </a:lnSpc>
              <a:buFont typeface="Wingdings" charset="2"/>
              <a:buNone/>
            </a:pPr>
            <a:endParaRPr lang="en-US" altLang="x-none" sz="2800"/>
          </a:p>
          <a:p>
            <a:pPr>
              <a:spcBef>
                <a:spcPct val="0"/>
              </a:spcBef>
              <a:buFont typeface="Wingdings" charset="2"/>
              <a:buChar char="§"/>
            </a:pPr>
            <a:r>
              <a:rPr lang="en-US" altLang="x-none" sz="2800"/>
              <a:t>Hand searching can capture citations that are not indexed or are improperly indexed.</a:t>
            </a:r>
          </a:p>
          <a:p>
            <a:pPr>
              <a:spcBef>
                <a:spcPct val="0"/>
              </a:spcBef>
              <a:buFontTx/>
              <a:buNone/>
            </a:pPr>
            <a:endParaRPr lang="en-US" altLang="x-none" sz="2800"/>
          </a:p>
          <a:p>
            <a:pPr>
              <a:spcBef>
                <a:spcPct val="0"/>
              </a:spcBef>
              <a:buFont typeface="Wingdings" charset="2"/>
              <a:buChar char="§"/>
            </a:pPr>
            <a:r>
              <a:rPr lang="en-US" altLang="x-none" sz="2800"/>
              <a:t>Limiting hand searching to these sources can target this time intensive activity to areas where the yield will be the greatest.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1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381000"/>
            <a:ext cx="7772400" cy="1295400"/>
          </a:xfrm>
          <a:noFill/>
        </p:spPr>
        <p:txBody>
          <a:bodyPr/>
          <a:lstStyle/>
          <a:p>
            <a:r>
              <a:rPr lang="en-US" altLang="x-none" sz="3600">
                <a:solidFill>
                  <a:srgbClr val="37FF37"/>
                </a:solidFill>
              </a:rPr>
              <a:t>Quiz 4 answer: Value of hand searching</a:t>
            </a:r>
          </a:p>
        </p:txBody>
      </p:sp>
      <p:sp>
        <p:nvSpPr>
          <p:cNvPr id="89091" name="Rectangle 3"/>
          <p:cNvSpPr>
            <a:spLocks noGrp="1" noChangeArrowheads="1"/>
          </p:cNvSpPr>
          <p:nvPr>
            <p:ph type="body" idx="1"/>
          </p:nvPr>
        </p:nvSpPr>
        <p:spPr>
          <a:xfrm>
            <a:off x="457200" y="1905000"/>
            <a:ext cx="7772400" cy="4114800"/>
          </a:xfrm>
          <a:noFill/>
        </p:spPr>
        <p:txBody>
          <a:bodyPr/>
          <a:lstStyle/>
          <a:p>
            <a:pPr>
              <a:buFont typeface="Wingdings" charset="2"/>
              <a:buChar char="§"/>
            </a:pPr>
            <a:r>
              <a:rPr lang="en-US" altLang="x-none">
                <a:solidFill>
                  <a:srgbClr val="FF6600"/>
                </a:solidFill>
              </a:rPr>
              <a:t>Both are Correct. </a:t>
            </a:r>
            <a:r>
              <a:rPr lang="en-US" altLang="x-none"/>
              <a:t>Hand searching can yield up to 13-25% of citations that do not come up in database searches.</a:t>
            </a:r>
          </a:p>
          <a:p>
            <a:pPr>
              <a:buFont typeface="Wingdings" charset="2"/>
              <a:buChar char="§"/>
            </a:pPr>
            <a:r>
              <a:rPr lang="en-US" altLang="x-none"/>
              <a:t> </a:t>
            </a:r>
          </a:p>
          <a:p>
            <a:pPr>
              <a:buFont typeface="Wingdings" charset="2"/>
              <a:buChar char="§"/>
            </a:pPr>
            <a:r>
              <a:rPr lang="en-US" altLang="x-none"/>
              <a:t>Since hand searching is the most time intensive search strategy, it should be targeted to maximize the yield.</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381000" y="609600"/>
            <a:ext cx="8077200" cy="3048000"/>
          </a:xfrm>
          <a:noFill/>
        </p:spPr>
        <p:txBody>
          <a:bodyPr/>
          <a:lstStyle/>
          <a:p>
            <a:r>
              <a:rPr lang="en-US" altLang="x-none" sz="3200">
                <a:solidFill>
                  <a:srgbClr val="37FF37"/>
                </a:solidFill>
              </a:rPr>
              <a:t>Quiz 5: You decide to search the FDA website and ClinicalTrials.gov to identify studies that might be appropriate for your systematic review. These websites are an example of:</a:t>
            </a:r>
            <a:r>
              <a:rPr lang="en-US" altLang="x-none" sz="3200"/>
              <a:t/>
            </a:r>
            <a:br>
              <a:rPr lang="en-US" altLang="x-none" sz="3200"/>
            </a:br>
            <a:endParaRPr lang="en-US" altLang="x-none" sz="3200"/>
          </a:p>
        </p:txBody>
      </p:sp>
      <p:sp>
        <p:nvSpPr>
          <p:cNvPr id="90115" name="Rectangle 3"/>
          <p:cNvSpPr>
            <a:spLocks noGrp="1" noChangeArrowheads="1"/>
          </p:cNvSpPr>
          <p:nvPr>
            <p:ph type="body" idx="1"/>
          </p:nvPr>
        </p:nvSpPr>
        <p:spPr>
          <a:xfrm>
            <a:off x="685800" y="3581400"/>
            <a:ext cx="7772400" cy="2514600"/>
          </a:xfrm>
          <a:noFill/>
        </p:spPr>
        <p:txBody>
          <a:bodyPr/>
          <a:lstStyle/>
          <a:p>
            <a:pPr>
              <a:lnSpc>
                <a:spcPct val="80000"/>
              </a:lnSpc>
              <a:buFont typeface="Wingdings" charset="2"/>
              <a:buNone/>
            </a:pPr>
            <a:endParaRPr lang="en-US" altLang="x-none"/>
          </a:p>
          <a:p>
            <a:pPr>
              <a:lnSpc>
                <a:spcPct val="80000"/>
              </a:lnSpc>
              <a:buFont typeface="Wingdings" charset="2"/>
              <a:buChar char="§"/>
            </a:pPr>
            <a:r>
              <a:rPr lang="en-US" altLang="x-none"/>
              <a:t>Grey literature</a:t>
            </a:r>
          </a:p>
          <a:p>
            <a:pPr>
              <a:lnSpc>
                <a:spcPct val="80000"/>
              </a:lnSpc>
              <a:buFont typeface="Wingdings" charset="2"/>
              <a:buChar char="§"/>
            </a:pPr>
            <a:endParaRPr lang="en-US" altLang="x-none"/>
          </a:p>
          <a:p>
            <a:pPr>
              <a:lnSpc>
                <a:spcPct val="80000"/>
              </a:lnSpc>
              <a:buFont typeface="Wingdings" charset="2"/>
              <a:buChar char="§"/>
            </a:pPr>
            <a:r>
              <a:rPr lang="en-US" altLang="x-none"/>
              <a:t>Informally published written material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29644" y="685800"/>
            <a:ext cx="8004756" cy="6019799"/>
          </a:xfrm>
          <a:prstGeom prst="rect">
            <a:avLst/>
          </a:prstGeom>
        </p:spPr>
      </p:pic>
      <p:sp>
        <p:nvSpPr>
          <p:cNvPr id="5" name="TextBox 4"/>
          <p:cNvSpPr txBox="1"/>
          <p:nvPr/>
        </p:nvSpPr>
        <p:spPr>
          <a:xfrm>
            <a:off x="533400" y="152400"/>
            <a:ext cx="8001000" cy="523220"/>
          </a:xfrm>
          <a:prstGeom prst="rect">
            <a:avLst/>
          </a:prstGeom>
          <a:noFill/>
        </p:spPr>
        <p:txBody>
          <a:bodyPr wrap="square" rtlCol="0">
            <a:spAutoFit/>
          </a:bodyPr>
          <a:lstStyle/>
          <a:p>
            <a:pPr algn="ctr"/>
            <a:r>
              <a:rPr lang="en-US" sz="2800" dirty="0" smtClean="0"/>
              <a:t>Evidence-based Pyramid</a:t>
            </a:r>
            <a:endParaRPr lang="en-US"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685800" y="381000"/>
            <a:ext cx="8077200" cy="1143000"/>
          </a:xfrm>
          <a:noFill/>
        </p:spPr>
        <p:txBody>
          <a:bodyPr/>
          <a:lstStyle/>
          <a:p>
            <a:r>
              <a:rPr lang="en-US" altLang="x-none">
                <a:solidFill>
                  <a:srgbClr val="37FF37"/>
                </a:solidFill>
              </a:rPr>
              <a:t>Quiz 5 answers: Grey Literature</a:t>
            </a:r>
          </a:p>
        </p:txBody>
      </p:sp>
      <p:sp>
        <p:nvSpPr>
          <p:cNvPr id="93187" name="Rectangle 3"/>
          <p:cNvSpPr>
            <a:spLocks noGrp="1" noChangeArrowheads="1"/>
          </p:cNvSpPr>
          <p:nvPr>
            <p:ph type="body" idx="1"/>
          </p:nvPr>
        </p:nvSpPr>
        <p:spPr>
          <a:xfrm>
            <a:off x="685800" y="1752600"/>
            <a:ext cx="7772400" cy="4114800"/>
          </a:xfrm>
          <a:noFill/>
        </p:spPr>
        <p:txBody>
          <a:bodyPr/>
          <a:lstStyle/>
          <a:p>
            <a:pPr>
              <a:buFont typeface="Wingdings" charset="2"/>
              <a:buChar char="§"/>
            </a:pPr>
            <a:r>
              <a:rPr lang="en-US" altLang="x-none"/>
              <a:t>Grey Literature or informally published written material – </a:t>
            </a:r>
            <a:r>
              <a:rPr lang="en-US" altLang="x-none">
                <a:solidFill>
                  <a:srgbClr val="FF6600"/>
                </a:solidFill>
              </a:rPr>
              <a:t>both are correct</a:t>
            </a:r>
            <a:r>
              <a:rPr lang="en-US" altLang="x-none"/>
              <a:t>!</a:t>
            </a:r>
          </a:p>
          <a:p>
            <a:pPr>
              <a:buFontTx/>
              <a:buNone/>
            </a:pPr>
            <a:r>
              <a:rPr lang="en-US" altLang="x-none"/>
              <a:t> </a:t>
            </a:r>
          </a:p>
          <a:p>
            <a:pPr lvl="1">
              <a:buFont typeface="Wingdings" charset="2"/>
              <a:buChar char="§"/>
            </a:pPr>
            <a:r>
              <a:rPr lang="en-US" altLang="x-none"/>
              <a:t>This can be important for identifying studies that were conducted but are, as of now, unpublished or incompletely published. 	</a:t>
            </a:r>
          </a:p>
          <a:p>
            <a:pPr lvl="1">
              <a:buFont typeface="Wingdings" charset="2"/>
              <a:buChar char="§"/>
            </a:pPr>
            <a:endParaRPr lang="en-US" altLang="x-none"/>
          </a:p>
          <a:p>
            <a:pPr lvl="1">
              <a:buFont typeface="Wingdings" charset="2"/>
              <a:buChar char="§"/>
            </a:pPr>
            <a:r>
              <a:rPr lang="en-US" altLang="x-none"/>
              <a:t>Can minimize publication bias.</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28600" y="457200"/>
            <a:ext cx="8686800" cy="1143000"/>
          </a:xfrm>
        </p:spPr>
        <p:txBody>
          <a:bodyPr/>
          <a:lstStyle/>
          <a:p>
            <a:r>
              <a:rPr lang="en-US" altLang="x-none" sz="3600" dirty="0">
                <a:solidFill>
                  <a:srgbClr val="37FF37"/>
                </a:solidFill>
              </a:rPr>
              <a:t>Search strategy </a:t>
            </a:r>
            <a:br>
              <a:rPr lang="en-US" altLang="x-none" sz="3600" dirty="0">
                <a:solidFill>
                  <a:srgbClr val="37FF37"/>
                </a:solidFill>
              </a:rPr>
            </a:br>
            <a:r>
              <a:rPr lang="en-US" altLang="x-none" sz="3200" dirty="0">
                <a:solidFill>
                  <a:srgbClr val="37FF37"/>
                </a:solidFill>
              </a:rPr>
              <a:t>What will give readers confidence in your systematic review? </a:t>
            </a:r>
          </a:p>
        </p:txBody>
      </p:sp>
      <p:sp>
        <p:nvSpPr>
          <p:cNvPr id="94211" name="Rectangle 3"/>
          <p:cNvSpPr>
            <a:spLocks noGrp="1" noChangeArrowheads="1"/>
          </p:cNvSpPr>
          <p:nvPr>
            <p:ph type="body" idx="1"/>
          </p:nvPr>
        </p:nvSpPr>
        <p:spPr>
          <a:xfrm>
            <a:off x="533400" y="1905000"/>
            <a:ext cx="8229600" cy="5181600"/>
          </a:xfrm>
          <a:noFill/>
        </p:spPr>
        <p:txBody>
          <a:bodyPr/>
          <a:lstStyle/>
          <a:p>
            <a:r>
              <a:rPr lang="en-US" altLang="x-none" sz="2800" dirty="0"/>
              <a:t>a comprehensive understanding of the topic</a:t>
            </a:r>
          </a:p>
          <a:p>
            <a:endParaRPr lang="en-US" altLang="x-none" sz="2800" dirty="0"/>
          </a:p>
          <a:p>
            <a:r>
              <a:rPr lang="en-US" altLang="x-none" sz="2800" dirty="0"/>
              <a:t>use of multiple searches</a:t>
            </a:r>
          </a:p>
          <a:p>
            <a:pPr>
              <a:buFontTx/>
              <a:buNone/>
            </a:pPr>
            <a:endParaRPr lang="en-US" altLang="x-none" sz="2800" dirty="0"/>
          </a:p>
          <a:p>
            <a:r>
              <a:rPr lang="en-US" altLang="x-none" sz="2800" dirty="0"/>
              <a:t>multiple databases</a:t>
            </a:r>
          </a:p>
          <a:p>
            <a:pPr>
              <a:buFontTx/>
              <a:buNone/>
            </a:pPr>
            <a:endParaRPr lang="en-US" altLang="x-none" sz="2800" dirty="0"/>
          </a:p>
          <a:p>
            <a:r>
              <a:rPr lang="en-US" altLang="x-none" sz="2800" dirty="0"/>
              <a:t>use of hand searching and grey literature</a:t>
            </a:r>
          </a:p>
          <a:p>
            <a:pPr>
              <a:buFontTx/>
              <a:buNone/>
            </a:pPr>
            <a:endParaRPr lang="en-US" altLang="x-none" sz="2800" dirty="0"/>
          </a:p>
          <a:p>
            <a:r>
              <a:rPr lang="en-US" altLang="x-none" sz="2800" dirty="0"/>
              <a:t>development of a transparent reporting structure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21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421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42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914400"/>
          </a:xfrm>
        </p:spPr>
        <p:txBody>
          <a:bodyPr/>
          <a:lstStyle/>
          <a:p>
            <a:r>
              <a:rPr lang="en-US" altLang="x-none" sz="3200">
                <a:solidFill>
                  <a:srgbClr val="37FF37"/>
                </a:solidFill>
              </a:rPr>
              <a:t>Systematic Reviews: </a:t>
            </a:r>
            <a:br>
              <a:rPr lang="en-US" altLang="x-none" sz="3200">
                <a:solidFill>
                  <a:srgbClr val="37FF37"/>
                </a:solidFill>
              </a:rPr>
            </a:br>
            <a:r>
              <a:rPr lang="en-US" altLang="x-none" sz="3200">
                <a:solidFill>
                  <a:srgbClr val="37FF37"/>
                </a:solidFill>
              </a:rPr>
              <a:t>Strengths and Limitations </a:t>
            </a:r>
          </a:p>
        </p:txBody>
      </p:sp>
      <p:sp>
        <p:nvSpPr>
          <p:cNvPr id="3" name="Content Placeholder 2"/>
          <p:cNvSpPr>
            <a:spLocks noGrp="1"/>
          </p:cNvSpPr>
          <p:nvPr>
            <p:ph idx="1"/>
          </p:nvPr>
        </p:nvSpPr>
        <p:spPr>
          <a:xfrm>
            <a:off x="304800" y="1447800"/>
            <a:ext cx="8458200" cy="4572000"/>
          </a:xfrm>
        </p:spPr>
        <p:txBody>
          <a:bodyPr/>
          <a:lstStyle/>
          <a:p>
            <a:pPr>
              <a:buFont typeface="Wingdings" charset="2"/>
              <a:buChar char="§"/>
            </a:pPr>
            <a:r>
              <a:rPr lang="en-US" altLang="x-none" sz="2000" dirty="0"/>
              <a:t>Findings of a review of 300 studies</a:t>
            </a:r>
          </a:p>
          <a:p>
            <a:pPr lvl="1">
              <a:buFont typeface="Wingdings" charset="2"/>
              <a:buChar char="§"/>
            </a:pPr>
            <a:r>
              <a:rPr lang="en-US" altLang="x-none" sz="2000" dirty="0"/>
              <a:t>Not all systematic reviews equally reliable </a:t>
            </a:r>
          </a:p>
          <a:p>
            <a:pPr lvl="1">
              <a:buFont typeface="Wingdings" charset="2"/>
              <a:buChar char="§"/>
            </a:pPr>
            <a:r>
              <a:rPr lang="en-US" altLang="x-none" sz="2000" dirty="0"/>
              <a:t>Reporting could be improved by a standard set of guidelines</a:t>
            </a:r>
          </a:p>
          <a:p>
            <a:pPr lvl="1">
              <a:buFontTx/>
              <a:buNone/>
            </a:pPr>
            <a:endParaRPr lang="en-US" altLang="x-none" sz="2000" dirty="0"/>
          </a:p>
          <a:p>
            <a:pPr>
              <a:buFont typeface="Wingdings" charset="2"/>
              <a:buChar char="§"/>
            </a:pPr>
            <a:r>
              <a:rPr lang="en-US" altLang="x-none" sz="2000" dirty="0"/>
              <a:t>Out of 100 systematic reviews monitored:</a:t>
            </a:r>
          </a:p>
          <a:p>
            <a:pPr lvl="1">
              <a:buFont typeface="Wingdings" charset="2"/>
              <a:buChar char="§"/>
            </a:pPr>
            <a:r>
              <a:rPr lang="en-US" altLang="x-none" sz="2000" dirty="0"/>
              <a:t>7% needed updating at the time of publication</a:t>
            </a:r>
          </a:p>
          <a:p>
            <a:pPr lvl="1">
              <a:buFont typeface="Wingdings" charset="2"/>
              <a:buChar char="§"/>
            </a:pPr>
            <a:r>
              <a:rPr lang="en-US" altLang="x-none" sz="2000" dirty="0"/>
              <a:t>Another 4% within a year</a:t>
            </a:r>
          </a:p>
          <a:p>
            <a:pPr lvl="1">
              <a:buFont typeface="Wingdings" charset="2"/>
              <a:buChar char="§"/>
            </a:pPr>
            <a:r>
              <a:rPr lang="en-US" altLang="x-none" sz="2000" dirty="0"/>
              <a:t>Another 11% within 2 years</a:t>
            </a:r>
          </a:p>
          <a:p>
            <a:pPr lvl="1">
              <a:buFontTx/>
              <a:buNone/>
            </a:pPr>
            <a:endParaRPr lang="en-US" altLang="x-none" sz="2000" dirty="0"/>
          </a:p>
          <a:p>
            <a:pPr>
              <a:buFont typeface="Wingdings" charset="2"/>
              <a:buChar char="§"/>
            </a:pPr>
            <a:r>
              <a:rPr lang="en-US" altLang="x-none" sz="2000" dirty="0"/>
              <a:t>Extending searches beyond major databases, perhaps into grey literature, may increase the effectiveness of reviews</a:t>
            </a:r>
          </a:p>
        </p:txBody>
      </p:sp>
      <p:sp>
        <p:nvSpPr>
          <p:cNvPr id="4" name="TextBox 3"/>
          <p:cNvSpPr txBox="1"/>
          <p:nvPr/>
        </p:nvSpPr>
        <p:spPr>
          <a:xfrm>
            <a:off x="304800" y="6400800"/>
            <a:ext cx="8839200" cy="307777"/>
          </a:xfrm>
          <a:prstGeom prst="rect">
            <a:avLst/>
          </a:prstGeom>
          <a:noFill/>
        </p:spPr>
        <p:txBody>
          <a:bodyPr>
            <a:spAutoFit/>
          </a:bodyPr>
          <a:lstStyle/>
          <a:p>
            <a:pPr algn="r">
              <a:defRPr/>
            </a:pPr>
            <a:r>
              <a:rPr lang="en-US" sz="1400" dirty="0" err="1" smtClean="0">
                <a:ln>
                  <a:solidFill>
                    <a:schemeClr val="tx1"/>
                  </a:solidFill>
                </a:ln>
                <a:solidFill>
                  <a:srgbClr val="FF0000"/>
                </a:solidFill>
                <a:latin typeface="Arial" pitchFamily="-1" charset="0"/>
                <a:ea typeface="ＭＳ Ｐゴシック" pitchFamily="-1" charset="-128"/>
              </a:rPr>
              <a:t>Ionnadis</a:t>
            </a:r>
            <a:r>
              <a:rPr lang="en-US" sz="1400" dirty="0" smtClean="0">
                <a:ln>
                  <a:solidFill>
                    <a:schemeClr val="tx1"/>
                  </a:solidFill>
                </a:ln>
                <a:solidFill>
                  <a:srgbClr val="FF0000"/>
                </a:solidFill>
                <a:latin typeface="Arial" pitchFamily="-1" charset="0"/>
                <a:ea typeface="ＭＳ Ｐゴシック" pitchFamily="-1" charset="-128"/>
              </a:rPr>
              <a:t> xxx</a:t>
            </a:r>
            <a:r>
              <a:rPr lang="en-US" sz="1400" dirty="0" smtClean="0">
                <a:ln>
                  <a:solidFill>
                    <a:schemeClr val="tx1"/>
                  </a:solidFill>
                </a:ln>
                <a:solidFill>
                  <a:srgbClr val="FFFFFF"/>
                </a:solidFill>
                <a:latin typeface="Arial" pitchFamily="-1" charset="0"/>
                <a:ea typeface="ＭＳ Ｐゴシック" pitchFamily="-1" charset="-128"/>
              </a:rPr>
              <a:t>; </a:t>
            </a:r>
            <a:r>
              <a:rPr lang="en-US" sz="1400" dirty="0" err="1" smtClean="0">
                <a:ln>
                  <a:solidFill>
                    <a:schemeClr val="tx1"/>
                  </a:solidFill>
                </a:ln>
                <a:solidFill>
                  <a:srgbClr val="FFFFFF"/>
                </a:solidFill>
                <a:latin typeface="Arial" pitchFamily="-1" charset="0"/>
                <a:ea typeface="ＭＳ Ｐゴシック" pitchFamily="-1" charset="-128"/>
              </a:rPr>
              <a:t>Moher</a:t>
            </a:r>
            <a:r>
              <a:rPr lang="en-US" sz="1400" dirty="0" smtClean="0">
                <a:ln>
                  <a:solidFill>
                    <a:schemeClr val="tx1"/>
                  </a:solidFill>
                </a:ln>
                <a:solidFill>
                  <a:srgbClr val="FFFFFF"/>
                </a:solidFill>
                <a:latin typeface="Arial" pitchFamily="-1" charset="0"/>
                <a:ea typeface="ＭＳ Ｐゴシック" pitchFamily="-1" charset="-128"/>
              </a:rPr>
              <a:t> </a:t>
            </a:r>
            <a:r>
              <a:rPr lang="en-US" sz="1400" dirty="0">
                <a:ln>
                  <a:solidFill>
                    <a:schemeClr val="tx1"/>
                  </a:solidFill>
                </a:ln>
                <a:solidFill>
                  <a:srgbClr val="FFFFFF"/>
                </a:solidFill>
                <a:latin typeface="Arial" pitchFamily="-1" charset="0"/>
                <a:ea typeface="ＭＳ Ｐゴシック" pitchFamily="-1" charset="-128"/>
              </a:rPr>
              <a:t>et al. (2007); </a:t>
            </a:r>
            <a:r>
              <a:rPr lang="en-US" sz="1400" dirty="0">
                <a:ln>
                  <a:solidFill>
                    <a:schemeClr val="tx1"/>
                  </a:solidFill>
                </a:ln>
                <a:solidFill>
                  <a:srgbClr val="FFFFFF"/>
                </a:solidFill>
                <a:latin typeface="Arial" pitchFamily="-1" charset="0"/>
                <a:ea typeface="ＭＳ Ｐゴシック" pitchFamily="-1" charset="-128"/>
                <a:hlinkClick r:id="rId3"/>
              </a:rPr>
              <a:t>Shojania et al. (2007)</a:t>
            </a:r>
            <a:r>
              <a:rPr lang="en-US" sz="1400" dirty="0">
                <a:ln>
                  <a:solidFill>
                    <a:schemeClr val="tx1"/>
                  </a:solidFill>
                </a:ln>
                <a:solidFill>
                  <a:srgbClr val="FFFFFF"/>
                </a:solidFill>
                <a:latin typeface="Arial" pitchFamily="-1" charset="0"/>
                <a:ea typeface="ＭＳ Ｐゴシック" pitchFamily="-1" charset="-128"/>
              </a:rPr>
              <a:t>, </a:t>
            </a:r>
            <a:r>
              <a:rPr lang="en-US" sz="1400" dirty="0" err="1">
                <a:ln>
                  <a:solidFill>
                    <a:schemeClr val="tx1"/>
                  </a:solidFill>
                </a:ln>
                <a:solidFill>
                  <a:srgbClr val="FFFFFF"/>
                </a:solidFill>
                <a:latin typeface="Arial" pitchFamily="-1" charset="0"/>
                <a:ea typeface="ＭＳ Ｐゴシック" pitchFamily="-1" charset="-128"/>
              </a:rPr>
              <a:t>Savoie</a:t>
            </a:r>
            <a:r>
              <a:rPr lang="en-US" sz="1400" dirty="0">
                <a:ln>
                  <a:solidFill>
                    <a:schemeClr val="tx1"/>
                  </a:solidFill>
                </a:ln>
                <a:solidFill>
                  <a:srgbClr val="FFFFFF"/>
                </a:solidFill>
                <a:latin typeface="Arial" pitchFamily="-1" charset="0"/>
                <a:ea typeface="ＭＳ Ｐゴシック" pitchFamily="-1" charset="-128"/>
              </a:rPr>
              <a:t>, Isabelle et al. (2003).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6434" name="Title 1"/>
          <p:cNvSpPr>
            <a:spLocks noGrp="1"/>
          </p:cNvSpPr>
          <p:nvPr>
            <p:ph type="title"/>
          </p:nvPr>
        </p:nvSpPr>
        <p:spPr>
          <a:xfrm>
            <a:off x="609600" y="0"/>
            <a:ext cx="8001000" cy="1143000"/>
          </a:xfrm>
        </p:spPr>
        <p:txBody>
          <a:bodyPr/>
          <a:lstStyle/>
          <a:p>
            <a:r>
              <a:rPr lang="en-US" altLang="x-none"/>
              <a:t>What is PROSPERO?</a:t>
            </a:r>
          </a:p>
        </p:txBody>
      </p:sp>
      <p:pic>
        <p:nvPicPr>
          <p:cNvPr id="4" name="Picture 3"/>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152400" y="1055688"/>
            <a:ext cx="8839200" cy="542131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pic>
      <p:sp>
        <p:nvSpPr>
          <p:cNvPr id="146436" name="TextBox 4"/>
          <p:cNvSpPr txBox="1">
            <a:spLocks noChangeArrowheads="1"/>
          </p:cNvSpPr>
          <p:nvPr/>
        </p:nvSpPr>
        <p:spPr bwMode="auto">
          <a:xfrm>
            <a:off x="4191000" y="6488113"/>
            <a:ext cx="4876800" cy="36988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sz="1800"/>
              <a:t>http://www.crd.york.ac.uk/prospero/about.asp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7458" name="Title 1"/>
          <p:cNvSpPr>
            <a:spLocks noGrp="1"/>
          </p:cNvSpPr>
          <p:nvPr>
            <p:ph type="title"/>
          </p:nvPr>
        </p:nvSpPr>
        <p:spPr>
          <a:xfrm>
            <a:off x="381000" y="838200"/>
            <a:ext cx="8382000" cy="762000"/>
          </a:xfrm>
        </p:spPr>
        <p:txBody>
          <a:bodyPr/>
          <a:lstStyle/>
          <a:p>
            <a:r>
              <a:rPr lang="en-US" altLang="x-none" sz="3600"/>
              <a:t>PROSPERO: Who may benefit from registration?</a:t>
            </a:r>
            <a:r>
              <a:rPr lang="en-US" altLang="x-none"/>
              <a:t/>
            </a:r>
            <a:br>
              <a:rPr lang="en-US" altLang="x-none"/>
            </a:br>
            <a:endParaRPr lang="en-US" altLang="x-none"/>
          </a:p>
        </p:txBody>
      </p:sp>
      <p:sp>
        <p:nvSpPr>
          <p:cNvPr id="7" name="TextBox 6"/>
          <p:cNvSpPr txBox="1">
            <a:spLocks noChangeArrowheads="1"/>
          </p:cNvSpPr>
          <p:nvPr/>
        </p:nvSpPr>
        <p:spPr bwMode="auto">
          <a:xfrm>
            <a:off x="457200" y="1836738"/>
            <a:ext cx="8229600" cy="83026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a:t>Researchers – comply with PRISMA &amp; raise awareness of their review</a:t>
            </a:r>
          </a:p>
        </p:txBody>
      </p:sp>
      <p:sp>
        <p:nvSpPr>
          <p:cNvPr id="8" name="TextBox 7"/>
          <p:cNvSpPr txBox="1">
            <a:spLocks noChangeArrowheads="1"/>
          </p:cNvSpPr>
          <p:nvPr/>
        </p:nvSpPr>
        <p:spPr bwMode="auto">
          <a:xfrm>
            <a:off x="457200" y="2814638"/>
            <a:ext cx="8229600" cy="46196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a:t>Commissioners and funders – help avoid duplication</a:t>
            </a:r>
          </a:p>
        </p:txBody>
      </p:sp>
      <p:sp>
        <p:nvSpPr>
          <p:cNvPr id="9" name="TextBox 8"/>
          <p:cNvSpPr txBox="1">
            <a:spLocks noChangeArrowheads="1"/>
          </p:cNvSpPr>
          <p:nvPr/>
        </p:nvSpPr>
        <p:spPr bwMode="auto">
          <a:xfrm>
            <a:off x="457200" y="3424238"/>
            <a:ext cx="8229600" cy="46196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a:t>Peer reviewers – compare manuscript with protocol</a:t>
            </a:r>
          </a:p>
        </p:txBody>
      </p:sp>
      <p:sp>
        <p:nvSpPr>
          <p:cNvPr id="10" name="Rectangle 9"/>
          <p:cNvSpPr>
            <a:spLocks noChangeArrowheads="1"/>
          </p:cNvSpPr>
          <p:nvPr/>
        </p:nvSpPr>
        <p:spPr bwMode="auto">
          <a:xfrm>
            <a:off x="457200" y="4033838"/>
            <a:ext cx="7620000" cy="46196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a:t>Journal editors – safeguard against reporting biases</a:t>
            </a:r>
          </a:p>
        </p:txBody>
      </p:sp>
      <p:sp>
        <p:nvSpPr>
          <p:cNvPr id="11" name="Rectangle 10"/>
          <p:cNvSpPr>
            <a:spLocks noChangeArrowheads="1"/>
          </p:cNvSpPr>
          <p:nvPr/>
        </p:nvSpPr>
        <p:spPr bwMode="auto">
          <a:xfrm>
            <a:off x="457200" y="4643438"/>
            <a:ext cx="7239000" cy="46196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a:t>Guideline developers</a:t>
            </a:r>
          </a:p>
        </p:txBody>
      </p:sp>
      <p:sp>
        <p:nvSpPr>
          <p:cNvPr id="12" name="Rectangle 11"/>
          <p:cNvSpPr>
            <a:spLocks noChangeArrowheads="1"/>
          </p:cNvSpPr>
          <p:nvPr/>
        </p:nvSpPr>
        <p:spPr bwMode="auto">
          <a:xfrm>
            <a:off x="434975" y="5253038"/>
            <a:ext cx="1698625" cy="46196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a:t>The public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0530" name="Title 1"/>
          <p:cNvSpPr>
            <a:spLocks noGrp="1"/>
          </p:cNvSpPr>
          <p:nvPr>
            <p:ph type="title"/>
          </p:nvPr>
        </p:nvSpPr>
        <p:spPr/>
        <p:txBody>
          <a:bodyPr/>
          <a:lstStyle/>
          <a:p>
            <a:r>
              <a:rPr lang="en-US" altLang="x-none">
                <a:solidFill>
                  <a:schemeClr val="tx1"/>
                </a:solidFill>
              </a:rPr>
              <a:t>Your own systematic review</a:t>
            </a:r>
          </a:p>
        </p:txBody>
      </p:sp>
      <p:sp>
        <p:nvSpPr>
          <p:cNvPr id="150531" name="Content Placeholder 2"/>
          <p:cNvSpPr>
            <a:spLocks noGrp="1"/>
          </p:cNvSpPr>
          <p:nvPr>
            <p:ph idx="1"/>
          </p:nvPr>
        </p:nvSpPr>
        <p:spPr/>
        <p:txBody>
          <a:bodyPr/>
          <a:lstStyle/>
          <a:p>
            <a:r>
              <a:rPr lang="en-US" altLang="x-none" dirty="0"/>
              <a:t>How could you use a systematic review to answer a specific clinical research question?</a:t>
            </a:r>
          </a:p>
          <a:p>
            <a:pPr>
              <a:buFontTx/>
              <a:buNone/>
            </a:pPr>
            <a:endParaRPr lang="en-US" altLang="x-none" dirty="0"/>
          </a:p>
          <a:p>
            <a:r>
              <a:rPr lang="en-US" altLang="x-none" dirty="0"/>
              <a:t>What are the challenges and risks?</a:t>
            </a:r>
            <a:endParaRPr lang="en-US" altLang="x-none" dirty="0" smtClean="0"/>
          </a:p>
          <a:p>
            <a:pPr>
              <a:buFontTx/>
              <a:buNone/>
            </a:pPr>
            <a:endParaRPr lang="en-US" altLang="x-none"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152400"/>
            <a:ext cx="8458200" cy="2209800"/>
          </a:xfrm>
        </p:spPr>
        <p:txBody>
          <a:bodyPr/>
          <a:lstStyle/>
          <a:p>
            <a:r>
              <a:rPr lang="en-US" sz="4000" dirty="0" smtClean="0">
                <a:ln>
                  <a:solidFill>
                    <a:srgbClr val="FFFFFF"/>
                  </a:solidFill>
                </a:ln>
                <a:solidFill>
                  <a:schemeClr val="tx1"/>
                </a:solidFill>
              </a:rPr>
              <a:t>Finalizing </a:t>
            </a:r>
            <a:r>
              <a:rPr lang="en-US" sz="4000" dirty="0" smtClean="0">
                <a:ln>
                  <a:solidFill>
                    <a:srgbClr val="FFFFFF"/>
                  </a:solidFill>
                </a:ln>
                <a:solidFill>
                  <a:schemeClr val="tx1"/>
                </a:solidFill>
              </a:rPr>
              <a:t>a question</a:t>
            </a:r>
            <a:br>
              <a:rPr lang="en-US" sz="4000" dirty="0" smtClean="0">
                <a:ln>
                  <a:solidFill>
                    <a:srgbClr val="FFFFFF"/>
                  </a:solidFill>
                </a:ln>
                <a:solidFill>
                  <a:schemeClr val="tx1"/>
                </a:solidFill>
              </a:rPr>
            </a:br>
            <a:r>
              <a:rPr lang="en-US" sz="4000" dirty="0" smtClean="0">
                <a:ln>
                  <a:solidFill>
                    <a:srgbClr val="FFFFFF"/>
                  </a:solidFill>
                </a:ln>
                <a:solidFill>
                  <a:schemeClr val="tx1"/>
                </a:solidFill>
              </a:rPr>
              <a:t>Finding information</a:t>
            </a:r>
            <a:endParaRPr lang="en-US" sz="4000" dirty="0">
              <a:ln>
                <a:solidFill>
                  <a:srgbClr val="FFFFFF"/>
                </a:solidFill>
              </a:ln>
              <a:solidFill>
                <a:schemeClr val="tx1"/>
              </a:solidFill>
            </a:endParaRPr>
          </a:p>
        </p:txBody>
      </p:sp>
      <p:sp>
        <p:nvSpPr>
          <p:cNvPr id="5" name="Content Placeholder 2"/>
          <p:cNvSpPr>
            <a:spLocks noGrp="1"/>
          </p:cNvSpPr>
          <p:nvPr>
            <p:ph idx="1"/>
          </p:nvPr>
        </p:nvSpPr>
        <p:spPr>
          <a:xfrm>
            <a:off x="685800" y="2362200"/>
            <a:ext cx="7772400" cy="4114800"/>
          </a:xfrm>
        </p:spPr>
        <p:txBody>
          <a:bodyPr/>
          <a:lstStyle/>
          <a:p>
            <a:r>
              <a:rPr lang="en-US" sz="2400" dirty="0" smtClean="0">
                <a:ln>
                  <a:solidFill>
                    <a:srgbClr val="FFFFFF"/>
                  </a:solidFill>
                </a:ln>
                <a:solidFill>
                  <a:srgbClr val="FFFFFF"/>
                </a:solidFill>
                <a:latin typeface="+mj-lt"/>
              </a:rPr>
              <a:t>Reference manager</a:t>
            </a:r>
          </a:p>
          <a:p>
            <a:r>
              <a:rPr lang="en-US" sz="2400" dirty="0" smtClean="0">
                <a:ln>
                  <a:solidFill>
                    <a:srgbClr val="FFFFFF"/>
                  </a:solidFill>
                </a:ln>
                <a:solidFill>
                  <a:srgbClr val="FFFFFF"/>
                </a:solidFill>
                <a:latin typeface="+mj-lt"/>
              </a:rPr>
              <a:t>Keep close accounting of search terms, ideas, dates, numbers in your “diary”</a:t>
            </a:r>
          </a:p>
          <a:p>
            <a:r>
              <a:rPr lang="en-US" sz="2400" dirty="0" smtClean="0">
                <a:ln>
                  <a:solidFill>
                    <a:srgbClr val="FFFFFF"/>
                  </a:solidFill>
                </a:ln>
                <a:solidFill>
                  <a:srgbClr val="FFFFFF"/>
                </a:solidFill>
                <a:latin typeface="+mj-lt"/>
              </a:rPr>
              <a:t>Other purpose built software to assist with your systematic review</a:t>
            </a:r>
          </a:p>
          <a:p>
            <a:pPr lvl="1"/>
            <a:r>
              <a:rPr lang="en-US" sz="2000" dirty="0" smtClean="0">
                <a:ln>
                  <a:solidFill>
                    <a:srgbClr val="FFFFFF"/>
                  </a:solidFill>
                </a:ln>
                <a:solidFill>
                  <a:srgbClr val="FFFFFF"/>
                </a:solidFill>
                <a:latin typeface="+mj-lt"/>
              </a:rPr>
              <a:t>For this class you might try </a:t>
            </a:r>
            <a:r>
              <a:rPr lang="en-US" sz="2000" dirty="0" err="1" smtClean="0">
                <a:ln>
                  <a:solidFill>
                    <a:srgbClr val="FFFFFF"/>
                  </a:solidFill>
                </a:ln>
                <a:solidFill>
                  <a:srgbClr val="FFFFFF"/>
                </a:solidFill>
                <a:latin typeface="+mj-lt"/>
              </a:rPr>
              <a:t>Covidence</a:t>
            </a:r>
            <a:endParaRPr lang="en-US" sz="2000" dirty="0" smtClean="0">
              <a:ln>
                <a:solidFill>
                  <a:srgbClr val="FFFFFF"/>
                </a:solidFill>
              </a:ln>
              <a:solidFill>
                <a:srgbClr val="FFFFFF"/>
              </a:solidFill>
              <a:latin typeface="+mj-lt"/>
            </a:endParaRPr>
          </a:p>
          <a:p>
            <a:pPr lvl="1"/>
            <a:endParaRPr lang="en-US" sz="2400" dirty="0" smtClean="0">
              <a:solidFill>
                <a:schemeClr val="bg2"/>
              </a:solidFill>
              <a:latin typeface="+mj-lt"/>
            </a:endParaRPr>
          </a:p>
          <a:p>
            <a:endParaRPr lang="en-US" sz="2000" dirty="0" smtClean="0">
              <a:solidFill>
                <a:schemeClr val="bg2"/>
              </a:solidFill>
              <a:latin typeface="+mj-lt"/>
            </a:endParaRPr>
          </a:p>
          <a:p>
            <a:pPr lvl="1"/>
            <a:endParaRPr lang="en-US" sz="1600" dirty="0" smtClean="0">
              <a:solidFill>
                <a:schemeClr val="bg2"/>
              </a:solidFill>
              <a:latin typeface="+mj-lt"/>
            </a:endParaRPr>
          </a:p>
          <a:p>
            <a:endParaRPr lang="en-US" sz="1400" dirty="0" smtClean="0">
              <a:solidFill>
                <a:schemeClr val="bg2"/>
              </a:solidFill>
              <a:latin typeface="+mj-lt"/>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9507" name="TextBox 5"/>
          <p:cNvSpPr txBox="1">
            <a:spLocks noChangeArrowheads="1"/>
          </p:cNvSpPr>
          <p:nvPr/>
        </p:nvSpPr>
        <p:spPr bwMode="auto">
          <a:xfrm>
            <a:off x="990600" y="304800"/>
            <a:ext cx="6705600" cy="64611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3600" dirty="0" smtClean="0"/>
              <a:t>Why Use </a:t>
            </a:r>
            <a:r>
              <a:rPr lang="en-US" altLang="x-none" sz="3600" dirty="0" err="1" smtClean="0"/>
              <a:t>Covidence</a:t>
            </a:r>
            <a:r>
              <a:rPr lang="en-US" altLang="x-none" sz="3600" dirty="0"/>
              <a:t>?</a:t>
            </a:r>
          </a:p>
        </p:txBody>
      </p:sp>
      <p:sp>
        <p:nvSpPr>
          <p:cNvPr id="7" name="TextBox 6"/>
          <p:cNvSpPr txBox="1">
            <a:spLocks noChangeArrowheads="1"/>
          </p:cNvSpPr>
          <p:nvPr/>
        </p:nvSpPr>
        <p:spPr bwMode="auto">
          <a:xfrm>
            <a:off x="228600" y="4953000"/>
            <a:ext cx="8153400" cy="156966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buFont typeface="Arial" charset="0"/>
              <a:buChar char="•"/>
            </a:pPr>
            <a:r>
              <a:rPr lang="en-US" altLang="x-none" dirty="0" smtClean="0"/>
              <a:t>A</a:t>
            </a:r>
            <a:r>
              <a:rPr lang="en-US" dirty="0" smtClean="0"/>
              <a:t> </a:t>
            </a:r>
            <a:r>
              <a:rPr lang="en-US" dirty="0" smtClean="0"/>
              <a:t>not-for-profit service working in partnership with Cochrane to improve the production and use of systematic reviews.</a:t>
            </a:r>
            <a:r>
              <a:rPr lang="en-US" dirty="0" smtClean="0"/>
              <a:t> </a:t>
            </a:r>
          </a:p>
          <a:p>
            <a:r>
              <a:rPr lang="en-US" dirty="0" smtClean="0"/>
              <a:t>                                              https</a:t>
            </a:r>
            <a:r>
              <a:rPr lang="en-US" dirty="0" smtClean="0"/>
              <a:t>://</a:t>
            </a:r>
            <a:r>
              <a:rPr lang="en-US" dirty="0" err="1" smtClean="0"/>
              <a:t>www.covidence.org</a:t>
            </a:r>
            <a:r>
              <a:rPr lang="en-US" dirty="0" smtClean="0"/>
              <a:t>/</a:t>
            </a:r>
            <a:endParaRPr lang="en-US" altLang="x-none" dirty="0"/>
          </a:p>
        </p:txBody>
      </p:sp>
      <p:pic>
        <p:nvPicPr>
          <p:cNvPr id="6" name="Picture 5"/>
          <p:cNvPicPr>
            <a:picLocks noChangeAspect="1"/>
          </p:cNvPicPr>
          <p:nvPr/>
        </p:nvPicPr>
        <p:blipFill>
          <a:blip r:embed="rId2"/>
          <a:stretch>
            <a:fillRect/>
          </a:stretch>
        </p:blipFill>
        <p:spPr>
          <a:xfrm>
            <a:off x="0" y="1066800"/>
            <a:ext cx="9144000" cy="3657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458200" cy="1828800"/>
          </a:xfrm>
        </p:spPr>
        <p:txBody>
          <a:bodyPr/>
          <a:lstStyle/>
          <a:p>
            <a:r>
              <a:rPr lang="en-US" sz="4000" dirty="0" smtClean="0">
                <a:ln>
                  <a:solidFill>
                    <a:srgbClr val="FFFFFF"/>
                  </a:solidFill>
                </a:ln>
                <a:solidFill>
                  <a:srgbClr val="FFFFFF"/>
                </a:solidFill>
              </a:rPr>
              <a:t>Organizing </a:t>
            </a:r>
            <a:r>
              <a:rPr lang="en-US" sz="4000" dirty="0" smtClean="0">
                <a:ln>
                  <a:solidFill>
                    <a:srgbClr val="FFFFFF"/>
                  </a:solidFill>
                </a:ln>
                <a:solidFill>
                  <a:srgbClr val="FFFFFF"/>
                </a:solidFill>
              </a:rPr>
              <a:t>information</a:t>
            </a:r>
            <a:endParaRPr lang="en-US" sz="4000" dirty="0">
              <a:ln>
                <a:solidFill>
                  <a:srgbClr val="FFFFFF"/>
                </a:solidFill>
              </a:ln>
              <a:solidFill>
                <a:srgbClr val="FFFFFF"/>
              </a:solidFill>
            </a:endParaRPr>
          </a:p>
        </p:txBody>
      </p:sp>
      <p:sp>
        <p:nvSpPr>
          <p:cNvPr id="3" name="Content Placeholder 2"/>
          <p:cNvSpPr>
            <a:spLocks noGrp="1"/>
          </p:cNvSpPr>
          <p:nvPr>
            <p:ph idx="1"/>
          </p:nvPr>
        </p:nvSpPr>
        <p:spPr>
          <a:xfrm>
            <a:off x="685800" y="2362200"/>
            <a:ext cx="7772400" cy="4114800"/>
          </a:xfrm>
        </p:spPr>
        <p:txBody>
          <a:bodyPr/>
          <a:lstStyle/>
          <a:p>
            <a:r>
              <a:rPr lang="en-US" sz="2400" dirty="0" smtClean="0">
                <a:ln>
                  <a:solidFill>
                    <a:srgbClr val="FFFFFF"/>
                  </a:solidFill>
                </a:ln>
                <a:solidFill>
                  <a:srgbClr val="FFFFFF"/>
                </a:solidFill>
                <a:latin typeface="+mj-lt"/>
              </a:rPr>
              <a:t>Reference manager</a:t>
            </a:r>
          </a:p>
          <a:p>
            <a:r>
              <a:rPr lang="en-US" sz="2400" dirty="0" smtClean="0">
                <a:ln>
                  <a:solidFill>
                    <a:srgbClr val="FFFFFF"/>
                  </a:solidFill>
                </a:ln>
                <a:solidFill>
                  <a:srgbClr val="FFFFFF"/>
                </a:solidFill>
                <a:latin typeface="+mj-lt"/>
              </a:rPr>
              <a:t>Keep close accounting of search terms, ideas, dates, numbers in your “diary”</a:t>
            </a:r>
          </a:p>
          <a:p>
            <a:r>
              <a:rPr lang="en-US" sz="2400" dirty="0" smtClean="0">
                <a:ln>
                  <a:solidFill>
                    <a:srgbClr val="FFFFFF"/>
                  </a:solidFill>
                </a:ln>
                <a:solidFill>
                  <a:srgbClr val="FFFFFF"/>
                </a:solidFill>
                <a:latin typeface="+mj-lt"/>
              </a:rPr>
              <a:t>Other purpose built software to assist with your systematic review</a:t>
            </a:r>
          </a:p>
          <a:p>
            <a:pPr lvl="1"/>
            <a:r>
              <a:rPr lang="en-US" sz="2000" dirty="0" smtClean="0">
                <a:ln>
                  <a:solidFill>
                    <a:srgbClr val="FFFFFF"/>
                  </a:solidFill>
                </a:ln>
                <a:solidFill>
                  <a:srgbClr val="FFFFFF"/>
                </a:solidFill>
                <a:latin typeface="+mj-lt"/>
              </a:rPr>
              <a:t>For this class you might try </a:t>
            </a:r>
            <a:r>
              <a:rPr lang="en-US" sz="2000" dirty="0" err="1" smtClean="0">
                <a:ln>
                  <a:solidFill>
                    <a:srgbClr val="FFFFFF"/>
                  </a:solidFill>
                </a:ln>
                <a:solidFill>
                  <a:srgbClr val="FFFFFF"/>
                </a:solidFill>
                <a:latin typeface="+mj-lt"/>
              </a:rPr>
              <a:t>Covidence</a:t>
            </a:r>
            <a:endParaRPr lang="en-US" sz="2000" dirty="0" smtClean="0">
              <a:ln>
                <a:solidFill>
                  <a:srgbClr val="FFFFFF"/>
                </a:solidFill>
              </a:ln>
              <a:solidFill>
                <a:srgbClr val="FFFFFF"/>
              </a:solidFill>
              <a:latin typeface="+mj-lt"/>
            </a:endParaRPr>
          </a:p>
          <a:p>
            <a:pPr lvl="1">
              <a:buNone/>
            </a:pPr>
            <a:endParaRPr lang="en-US" sz="2400" dirty="0" smtClean="0">
              <a:ln>
                <a:solidFill>
                  <a:srgbClr val="FFFFFF"/>
                </a:solidFill>
              </a:ln>
              <a:solidFill>
                <a:srgbClr val="FFFFFF"/>
              </a:solidFill>
              <a:latin typeface="+mj-lt"/>
            </a:endParaRPr>
          </a:p>
          <a:p>
            <a:endParaRPr lang="en-US" sz="2000" dirty="0" smtClean="0">
              <a:solidFill>
                <a:schemeClr val="bg2"/>
              </a:solidFill>
              <a:latin typeface="+mj-lt"/>
            </a:endParaRPr>
          </a:p>
          <a:p>
            <a:pPr lvl="1"/>
            <a:endParaRPr lang="en-US" sz="1600" dirty="0" smtClean="0">
              <a:solidFill>
                <a:schemeClr val="bg2"/>
              </a:solidFill>
              <a:latin typeface="+mj-lt"/>
            </a:endParaRPr>
          </a:p>
          <a:p>
            <a:endParaRPr lang="en-US" sz="1400" dirty="0" smtClean="0">
              <a:solidFill>
                <a:schemeClr val="bg2"/>
              </a:solidFill>
              <a:latin typeface="+mj-lt"/>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3736944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57200"/>
            <a:ext cx="8458200" cy="914400"/>
          </a:xfrm>
        </p:spPr>
        <p:txBody>
          <a:bodyPr/>
          <a:lstStyle/>
          <a:p>
            <a:r>
              <a:rPr lang="en-US" sz="4000" dirty="0" smtClean="0">
                <a:ln>
                  <a:solidFill>
                    <a:srgbClr val="FFFFFF"/>
                  </a:solidFill>
                </a:ln>
                <a:solidFill>
                  <a:srgbClr val="FFFFFF"/>
                </a:solidFill>
              </a:rPr>
              <a:t>Screening the literature</a:t>
            </a:r>
            <a:endParaRPr lang="en-US" sz="4000" dirty="0">
              <a:ln>
                <a:solidFill>
                  <a:srgbClr val="FFFFFF"/>
                </a:solidFill>
              </a:ln>
              <a:solidFill>
                <a:srgbClr val="FFFFFF"/>
              </a:solidFill>
            </a:endParaRPr>
          </a:p>
        </p:txBody>
      </p:sp>
      <p:sp>
        <p:nvSpPr>
          <p:cNvPr id="3" name="Content Placeholder 2"/>
          <p:cNvSpPr>
            <a:spLocks noGrp="1"/>
          </p:cNvSpPr>
          <p:nvPr>
            <p:ph idx="1"/>
          </p:nvPr>
        </p:nvSpPr>
        <p:spPr>
          <a:xfrm>
            <a:off x="533400" y="1447800"/>
            <a:ext cx="7772400" cy="4114800"/>
          </a:xfrm>
        </p:spPr>
        <p:txBody>
          <a:bodyPr/>
          <a:lstStyle/>
          <a:p>
            <a:r>
              <a:rPr lang="en-US" sz="2400" dirty="0" smtClean="0">
                <a:ln>
                  <a:solidFill>
                    <a:srgbClr val="FFFFFF"/>
                  </a:solidFill>
                </a:ln>
                <a:solidFill>
                  <a:srgbClr val="FFFFFF"/>
                </a:solidFill>
                <a:latin typeface="+mj-lt"/>
              </a:rPr>
              <a:t>Can use spreadsheet/database for this but </a:t>
            </a:r>
            <a:r>
              <a:rPr lang="en-US" sz="2400" dirty="0" err="1" smtClean="0">
                <a:ln>
                  <a:solidFill>
                    <a:srgbClr val="FFFFFF"/>
                  </a:solidFill>
                </a:ln>
                <a:solidFill>
                  <a:srgbClr val="FFFFFF"/>
                </a:solidFill>
                <a:latin typeface="+mj-lt"/>
              </a:rPr>
              <a:t>Covidence</a:t>
            </a:r>
            <a:r>
              <a:rPr lang="en-US" sz="2400" dirty="0" smtClean="0">
                <a:ln>
                  <a:solidFill>
                    <a:srgbClr val="FFFFFF"/>
                  </a:solidFill>
                </a:ln>
                <a:solidFill>
                  <a:srgbClr val="FFFFFF"/>
                </a:solidFill>
                <a:latin typeface="+mj-lt"/>
              </a:rPr>
              <a:t> makes this easier</a:t>
            </a:r>
          </a:p>
          <a:p>
            <a:r>
              <a:rPr lang="en-US" sz="2400" dirty="0" smtClean="0">
                <a:ln>
                  <a:solidFill>
                    <a:srgbClr val="FFFFFF"/>
                  </a:solidFill>
                </a:ln>
                <a:solidFill>
                  <a:srgbClr val="FFFFFF"/>
                </a:solidFill>
                <a:latin typeface="+mj-lt"/>
              </a:rPr>
              <a:t>Title and abstract screening</a:t>
            </a:r>
          </a:p>
          <a:p>
            <a:r>
              <a:rPr lang="en-US" sz="2400" dirty="0" smtClean="0">
                <a:ln>
                  <a:solidFill>
                    <a:srgbClr val="FFFFFF"/>
                  </a:solidFill>
                </a:ln>
                <a:solidFill>
                  <a:srgbClr val="FFFFFF"/>
                </a:solidFill>
                <a:latin typeface="+mj-lt"/>
              </a:rPr>
              <a:t>Full text </a:t>
            </a:r>
            <a:r>
              <a:rPr lang="en-US" sz="2400" dirty="0" err="1" smtClean="0">
                <a:ln>
                  <a:solidFill>
                    <a:srgbClr val="FFFFFF"/>
                  </a:solidFill>
                </a:ln>
                <a:solidFill>
                  <a:srgbClr val="FFFFFF"/>
                </a:solidFill>
                <a:latin typeface="+mj-lt"/>
              </a:rPr>
              <a:t>screeening</a:t>
            </a:r>
            <a:endParaRPr lang="en-US" sz="2400" dirty="0" smtClean="0">
              <a:ln>
                <a:solidFill>
                  <a:srgbClr val="FFFFFF"/>
                </a:solidFill>
              </a:ln>
              <a:solidFill>
                <a:srgbClr val="FFFFFF"/>
              </a:solidFill>
              <a:latin typeface="+mj-lt"/>
            </a:endParaRPr>
          </a:p>
          <a:p>
            <a:r>
              <a:rPr lang="en-US" sz="2400" dirty="0" smtClean="0">
                <a:ln>
                  <a:solidFill>
                    <a:srgbClr val="FFFFFF"/>
                  </a:solidFill>
                </a:ln>
                <a:solidFill>
                  <a:srgbClr val="FFFFFF"/>
                </a:solidFill>
                <a:latin typeface="+mj-lt"/>
              </a:rPr>
              <a:t>Left with a set of keeper articles</a:t>
            </a:r>
          </a:p>
          <a:p>
            <a:r>
              <a:rPr lang="en-US" sz="2400" dirty="0" smtClean="0">
                <a:ln>
                  <a:solidFill>
                    <a:srgbClr val="FFFFFF"/>
                  </a:solidFill>
                </a:ln>
                <a:solidFill>
                  <a:srgbClr val="FFFFFF"/>
                </a:solidFill>
                <a:latin typeface="+mj-lt"/>
              </a:rPr>
              <a:t>Cited reference search</a:t>
            </a:r>
          </a:p>
          <a:p>
            <a:r>
              <a:rPr lang="en-US" sz="2400" dirty="0" err="1" smtClean="0">
                <a:ln>
                  <a:solidFill>
                    <a:srgbClr val="FFFFFF"/>
                  </a:solidFill>
                </a:ln>
                <a:solidFill>
                  <a:srgbClr val="FFFFFF"/>
                </a:solidFill>
                <a:latin typeface="+mj-lt"/>
              </a:rPr>
              <a:t>GoogleScholar</a:t>
            </a:r>
            <a:r>
              <a:rPr lang="en-US" sz="2400" dirty="0" smtClean="0">
                <a:ln>
                  <a:solidFill>
                    <a:srgbClr val="FFFFFF"/>
                  </a:solidFill>
                </a:ln>
                <a:solidFill>
                  <a:srgbClr val="FFFFFF"/>
                </a:solidFill>
                <a:latin typeface="+mj-lt"/>
              </a:rPr>
              <a:t> search</a:t>
            </a:r>
          </a:p>
          <a:p>
            <a:r>
              <a:rPr lang="en-US" sz="2400" dirty="0" smtClean="0">
                <a:ln>
                  <a:solidFill>
                    <a:srgbClr val="FFFFFF"/>
                  </a:solidFill>
                </a:ln>
                <a:solidFill>
                  <a:srgbClr val="FFFFFF"/>
                </a:solidFill>
                <a:latin typeface="+mj-lt"/>
              </a:rPr>
              <a:t>PRISMA flow diagram</a:t>
            </a:r>
            <a:r>
              <a:rPr lang="is-IS" sz="2400" dirty="0" smtClean="0">
                <a:ln>
                  <a:solidFill>
                    <a:srgbClr val="FFFFFF"/>
                  </a:solidFill>
                </a:ln>
                <a:solidFill>
                  <a:srgbClr val="FFFFFF"/>
                </a:solidFill>
                <a:latin typeface="+mj-lt"/>
              </a:rPr>
              <a:t>…</a:t>
            </a:r>
            <a:endParaRPr lang="en-US" sz="2400" dirty="0" smtClean="0">
              <a:ln>
                <a:solidFill>
                  <a:srgbClr val="FFFFFF"/>
                </a:solidFill>
              </a:ln>
              <a:solidFill>
                <a:srgbClr val="FFFFFF"/>
              </a:solidFill>
              <a:latin typeface="+mj-lt"/>
            </a:endParaRPr>
          </a:p>
          <a:p>
            <a:endParaRPr lang="en-US" sz="2000" dirty="0" smtClean="0">
              <a:solidFill>
                <a:schemeClr val="bg2"/>
              </a:solidFill>
              <a:latin typeface="+mj-lt"/>
            </a:endParaRPr>
          </a:p>
          <a:p>
            <a:pPr lvl="1"/>
            <a:endParaRPr lang="en-US" sz="2400" dirty="0" smtClean="0">
              <a:solidFill>
                <a:schemeClr val="bg2"/>
              </a:solidFill>
              <a:latin typeface="+mj-lt"/>
            </a:endParaRPr>
          </a:p>
          <a:p>
            <a:endParaRPr lang="en-US" sz="2000" dirty="0" smtClean="0">
              <a:solidFill>
                <a:schemeClr val="bg2"/>
              </a:solidFill>
              <a:latin typeface="+mj-lt"/>
            </a:endParaRPr>
          </a:p>
          <a:p>
            <a:pPr lvl="1"/>
            <a:endParaRPr lang="en-US" sz="1600" dirty="0" smtClean="0">
              <a:solidFill>
                <a:schemeClr val="bg2"/>
              </a:solidFill>
              <a:latin typeface="+mj-lt"/>
            </a:endParaRPr>
          </a:p>
          <a:p>
            <a:endParaRPr lang="en-US" sz="1400" dirty="0" smtClean="0">
              <a:solidFill>
                <a:schemeClr val="bg2"/>
              </a:solidFill>
              <a:latin typeface="+mj-lt"/>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70609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228600" y="1905000"/>
            <a:ext cx="4191000" cy="4419600"/>
          </a:xfrm>
          <a:ln>
            <a:solidFill>
              <a:schemeClr val="tx1"/>
            </a:solidFill>
          </a:ln>
        </p:spPr>
        <p:txBody>
          <a:bodyPr/>
          <a:lstStyle/>
          <a:p>
            <a:pPr eaLnBrk="1" hangingPunct="1">
              <a:buFontTx/>
              <a:buNone/>
            </a:pPr>
            <a:r>
              <a:rPr lang="en-US" altLang="x-none" sz="2400" dirty="0" smtClean="0"/>
              <a:t>SYSTEMATIC REVIEW </a:t>
            </a:r>
          </a:p>
          <a:p>
            <a:pPr eaLnBrk="1" hangingPunct="1">
              <a:buFontTx/>
              <a:buNone/>
            </a:pPr>
            <a:r>
              <a:rPr lang="en-US" altLang="x-none" sz="2400" dirty="0" smtClean="0"/>
              <a:t>    A </a:t>
            </a:r>
            <a:r>
              <a:rPr lang="en-US" altLang="x-none" sz="2400" dirty="0"/>
              <a:t>review of the </a:t>
            </a:r>
            <a:r>
              <a:rPr lang="en-US" altLang="x-none" sz="2400" dirty="0">
                <a:ln>
                  <a:solidFill>
                    <a:schemeClr val="tx1"/>
                  </a:solidFill>
                </a:ln>
              </a:rPr>
              <a:t>evidence</a:t>
            </a:r>
            <a:r>
              <a:rPr lang="en-US" altLang="x-none" sz="2400" dirty="0"/>
              <a:t> on a clearly formulated question that uses systematic and explicit methods to identify, select and critically appraise relevant primary research, and to extract and analyze data from the studies that are included in the review.”</a:t>
            </a:r>
          </a:p>
          <a:p>
            <a:pPr eaLnBrk="1" hangingPunct="1">
              <a:buFontTx/>
              <a:buNone/>
            </a:pPr>
            <a:r>
              <a:rPr lang="en-US" altLang="x-none" dirty="0"/>
              <a:t> </a:t>
            </a:r>
            <a:r>
              <a:rPr lang="en-US" altLang="x-none" dirty="0" smtClean="0"/>
              <a:t>	</a:t>
            </a:r>
            <a:endParaRPr lang="en-US" altLang="x-none" dirty="0"/>
          </a:p>
        </p:txBody>
      </p:sp>
      <p:sp>
        <p:nvSpPr>
          <p:cNvPr id="4" name="Rectangle 3"/>
          <p:cNvSpPr/>
          <p:nvPr/>
        </p:nvSpPr>
        <p:spPr>
          <a:xfrm>
            <a:off x="5486401" y="6320135"/>
            <a:ext cx="3657600" cy="461665"/>
          </a:xfrm>
          <a:prstGeom prst="rect">
            <a:avLst/>
          </a:prstGeom>
        </p:spPr>
        <p:txBody>
          <a:bodyPr wrap="square">
            <a:spAutoFit/>
          </a:bodyPr>
          <a:lstStyle/>
          <a:p>
            <a:r>
              <a:rPr lang="en-US" altLang="x-none" i="1" kern="0" dirty="0" smtClean="0">
                <a:solidFill>
                  <a:srgbClr val="FFFFFF"/>
                </a:solidFill>
                <a:latin typeface="Arial"/>
                <a:ea typeface="ＭＳ Ｐゴシック"/>
              </a:rPr>
              <a:t>Cochrane Collaboration</a:t>
            </a:r>
            <a:endParaRPr lang="en-US" i="1" dirty="0"/>
          </a:p>
        </p:txBody>
      </p:sp>
      <p:sp>
        <p:nvSpPr>
          <p:cNvPr id="6" name="Rectangle 5"/>
          <p:cNvSpPr/>
          <p:nvPr/>
        </p:nvSpPr>
        <p:spPr>
          <a:xfrm>
            <a:off x="5181600" y="1981200"/>
            <a:ext cx="3657600" cy="1569660"/>
          </a:xfrm>
          <a:prstGeom prst="rect">
            <a:avLst/>
          </a:prstGeom>
          <a:ln>
            <a:solidFill>
              <a:srgbClr val="FFFFFF"/>
            </a:solidFill>
          </a:ln>
        </p:spPr>
        <p:txBody>
          <a:bodyPr wrap="square">
            <a:spAutoFit/>
          </a:bodyPr>
          <a:lstStyle/>
          <a:p>
            <a:r>
              <a:rPr lang="en-US" altLang="x-none" dirty="0" smtClean="0">
                <a:solidFill>
                  <a:schemeClr val="accent2"/>
                </a:solidFill>
              </a:rPr>
              <a:t>META-ANALYSIS</a:t>
            </a:r>
          </a:p>
          <a:p>
            <a:r>
              <a:rPr lang="en-US" altLang="x-none" dirty="0" smtClean="0">
                <a:solidFill>
                  <a:schemeClr val="accent2"/>
                </a:solidFill>
              </a:rPr>
              <a:t>Statistical </a:t>
            </a:r>
            <a:r>
              <a:rPr lang="en-US" altLang="x-none" dirty="0" smtClean="0">
                <a:solidFill>
                  <a:schemeClr val="accent2"/>
                </a:solidFill>
              </a:rPr>
              <a:t>combination of </a:t>
            </a:r>
            <a:r>
              <a:rPr lang="en-US" altLang="x-none" dirty="0" smtClean="0">
                <a:ln>
                  <a:solidFill>
                    <a:schemeClr val="accent2"/>
                  </a:solidFill>
                </a:ln>
                <a:solidFill>
                  <a:srgbClr val="FFFFFF"/>
                </a:solidFill>
              </a:rPr>
              <a:t>results</a:t>
            </a:r>
            <a:r>
              <a:rPr lang="en-US" altLang="x-none" dirty="0" smtClean="0">
                <a:solidFill>
                  <a:schemeClr val="accent2"/>
                </a:solidFill>
              </a:rPr>
              <a:t> from 2 or more separate studies</a:t>
            </a:r>
            <a:endParaRPr lang="en-US" dirty="0">
              <a:solidFill>
                <a:schemeClr val="accent2"/>
              </a:solidFill>
            </a:endParaRPr>
          </a:p>
        </p:txBody>
      </p:sp>
      <p:sp>
        <p:nvSpPr>
          <p:cNvPr id="7" name="Right Arrow 6"/>
          <p:cNvSpPr/>
          <p:nvPr/>
        </p:nvSpPr>
        <p:spPr bwMode="auto">
          <a:xfrm>
            <a:off x="4419600" y="2590800"/>
            <a:ext cx="762000" cy="3048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57200"/>
            <a:ext cx="8458200" cy="914400"/>
          </a:xfrm>
        </p:spPr>
        <p:txBody>
          <a:bodyPr/>
          <a:lstStyle/>
          <a:p>
            <a:r>
              <a:rPr lang="en-US" sz="4000" dirty="0" smtClean="0">
                <a:ln>
                  <a:solidFill>
                    <a:srgbClr val="FFFFFF"/>
                  </a:solidFill>
                </a:ln>
                <a:solidFill>
                  <a:srgbClr val="FFFFFF"/>
                </a:solidFill>
              </a:rPr>
              <a:t>Next steps</a:t>
            </a:r>
            <a:endParaRPr lang="en-US" sz="4000" dirty="0">
              <a:ln>
                <a:solidFill>
                  <a:srgbClr val="FFFFFF"/>
                </a:solidFill>
              </a:ln>
              <a:solidFill>
                <a:srgbClr val="FFFFFF"/>
              </a:solidFill>
            </a:endParaRPr>
          </a:p>
        </p:txBody>
      </p:sp>
      <p:sp>
        <p:nvSpPr>
          <p:cNvPr id="3" name="Content Placeholder 2"/>
          <p:cNvSpPr>
            <a:spLocks noGrp="1"/>
          </p:cNvSpPr>
          <p:nvPr>
            <p:ph idx="1"/>
          </p:nvPr>
        </p:nvSpPr>
        <p:spPr>
          <a:xfrm>
            <a:off x="533400" y="1447800"/>
            <a:ext cx="7772400" cy="4114800"/>
          </a:xfrm>
        </p:spPr>
        <p:txBody>
          <a:bodyPr/>
          <a:lstStyle/>
          <a:p>
            <a:r>
              <a:rPr lang="en-US" sz="2400" dirty="0" smtClean="0">
                <a:ln>
                  <a:solidFill>
                    <a:srgbClr val="FFFFFF"/>
                  </a:solidFill>
                </a:ln>
                <a:solidFill>
                  <a:srgbClr val="FFFFFF"/>
                </a:solidFill>
                <a:latin typeface="+mj-lt"/>
              </a:rPr>
              <a:t>Data extraction</a:t>
            </a:r>
          </a:p>
          <a:p>
            <a:r>
              <a:rPr lang="en-US" sz="2400" dirty="0" smtClean="0">
                <a:ln>
                  <a:solidFill>
                    <a:srgbClr val="FFFFFF"/>
                  </a:solidFill>
                </a:ln>
                <a:solidFill>
                  <a:srgbClr val="FFFFFF"/>
                </a:solidFill>
                <a:latin typeface="+mj-lt"/>
              </a:rPr>
              <a:t>Analysis</a:t>
            </a:r>
          </a:p>
          <a:p>
            <a:r>
              <a:rPr lang="en-US" sz="2400" dirty="0" smtClean="0">
                <a:ln>
                  <a:solidFill>
                    <a:srgbClr val="FFFFFF"/>
                  </a:solidFill>
                </a:ln>
                <a:solidFill>
                  <a:srgbClr val="FFFFFF"/>
                </a:solidFill>
                <a:latin typeface="+mj-lt"/>
              </a:rPr>
              <a:t>Writing</a:t>
            </a:r>
          </a:p>
          <a:p>
            <a:endParaRPr lang="en-US" sz="2400" dirty="0">
              <a:ln>
                <a:solidFill>
                  <a:srgbClr val="FFFFFF"/>
                </a:solidFill>
              </a:ln>
              <a:solidFill>
                <a:srgbClr val="FFFFFF"/>
              </a:solidFill>
              <a:latin typeface="+mj-lt"/>
            </a:endParaRPr>
          </a:p>
          <a:p>
            <a:endParaRPr lang="en-US" sz="2400" dirty="0" smtClean="0">
              <a:ln>
                <a:solidFill>
                  <a:srgbClr val="FFFFFF"/>
                </a:solidFill>
              </a:ln>
              <a:solidFill>
                <a:srgbClr val="FFFFFF"/>
              </a:solidFill>
              <a:latin typeface="+mj-lt"/>
            </a:endParaRPr>
          </a:p>
          <a:p>
            <a:r>
              <a:rPr lang="en-US" sz="2400" dirty="0" smtClean="0">
                <a:ln>
                  <a:solidFill>
                    <a:srgbClr val="FFFFFF"/>
                  </a:solidFill>
                </a:ln>
                <a:solidFill>
                  <a:srgbClr val="FFFFFF"/>
                </a:solidFill>
                <a:latin typeface="+mj-lt"/>
              </a:rPr>
              <a:t>These are the broad strokes</a:t>
            </a:r>
            <a:r>
              <a:rPr lang="is-IS" sz="2400" dirty="0" smtClean="0">
                <a:ln>
                  <a:solidFill>
                    <a:srgbClr val="FFFFFF"/>
                  </a:solidFill>
                </a:ln>
                <a:solidFill>
                  <a:srgbClr val="FFFFFF"/>
                </a:solidFill>
                <a:latin typeface="+mj-lt"/>
              </a:rPr>
              <a:t>…</a:t>
            </a:r>
          </a:p>
          <a:p>
            <a:r>
              <a:rPr lang="is-IS" sz="2400" dirty="0" smtClean="0">
                <a:ln>
                  <a:solidFill>
                    <a:srgbClr val="FFFFFF"/>
                  </a:solidFill>
                </a:ln>
                <a:solidFill>
                  <a:srgbClr val="FFFFFF"/>
                </a:solidFill>
                <a:latin typeface="+mj-lt"/>
              </a:rPr>
              <a:t>But as always ”devil is in the details”</a:t>
            </a:r>
          </a:p>
          <a:p>
            <a:r>
              <a:rPr lang="is-IS" sz="2400" dirty="0" smtClean="0">
                <a:ln>
                  <a:solidFill>
                    <a:srgbClr val="FFFFFF"/>
                  </a:solidFill>
                </a:ln>
                <a:solidFill>
                  <a:srgbClr val="FFFFFF"/>
                </a:solidFill>
                <a:latin typeface="+mj-lt"/>
              </a:rPr>
              <a:t>On to PubMed...</a:t>
            </a:r>
            <a:endParaRPr lang="en-US" sz="2400" dirty="0" smtClean="0">
              <a:ln>
                <a:solidFill>
                  <a:srgbClr val="FFFFFF"/>
                </a:solidFill>
              </a:ln>
              <a:solidFill>
                <a:srgbClr val="FFFFFF"/>
              </a:solidFill>
              <a:latin typeface="+mj-lt"/>
            </a:endParaRPr>
          </a:p>
          <a:p>
            <a:endParaRPr lang="en-US" sz="2000" dirty="0" smtClean="0">
              <a:solidFill>
                <a:schemeClr val="bg2"/>
              </a:solidFill>
              <a:latin typeface="+mj-lt"/>
            </a:endParaRPr>
          </a:p>
          <a:p>
            <a:pPr lvl="1"/>
            <a:endParaRPr lang="en-US" sz="2400" dirty="0" smtClean="0">
              <a:solidFill>
                <a:schemeClr val="bg2"/>
              </a:solidFill>
              <a:latin typeface="+mj-lt"/>
            </a:endParaRPr>
          </a:p>
          <a:p>
            <a:endParaRPr lang="en-US" sz="2000" dirty="0" smtClean="0">
              <a:solidFill>
                <a:schemeClr val="bg2"/>
              </a:solidFill>
              <a:latin typeface="+mj-lt"/>
            </a:endParaRPr>
          </a:p>
          <a:p>
            <a:pPr lvl="1"/>
            <a:endParaRPr lang="en-US" sz="1600" dirty="0" smtClean="0">
              <a:solidFill>
                <a:schemeClr val="bg2"/>
              </a:solidFill>
              <a:latin typeface="+mj-lt"/>
            </a:endParaRPr>
          </a:p>
          <a:p>
            <a:endParaRPr lang="en-US" sz="1400" dirty="0" smtClean="0">
              <a:solidFill>
                <a:schemeClr val="bg2"/>
              </a:solidFill>
              <a:latin typeface="+mj-lt"/>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98670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Oval 2"/>
          <p:cNvSpPr>
            <a:spLocks noChangeArrowheads="1"/>
          </p:cNvSpPr>
          <p:nvPr/>
        </p:nvSpPr>
        <p:spPr bwMode="auto">
          <a:xfrm>
            <a:off x="2057400" y="1219200"/>
            <a:ext cx="4724400" cy="4343400"/>
          </a:xfrm>
          <a:prstGeom prst="ellipse">
            <a:avLst/>
          </a:prstGeom>
          <a:solidFill>
            <a:schemeClr val="accent2"/>
          </a:solidFill>
          <a:ln w="9525">
            <a:solidFill>
              <a:schemeClr val="tx1"/>
            </a:solidFill>
            <a:round/>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26627" name="Oval 3"/>
          <p:cNvSpPr>
            <a:spLocks noChangeArrowheads="1"/>
          </p:cNvSpPr>
          <p:nvPr/>
        </p:nvSpPr>
        <p:spPr bwMode="auto">
          <a:xfrm>
            <a:off x="4343400" y="533400"/>
            <a:ext cx="2438400" cy="2286000"/>
          </a:xfrm>
          <a:prstGeom prst="ellipse">
            <a:avLst/>
          </a:prstGeom>
          <a:solidFill>
            <a:schemeClr val="folHlink"/>
          </a:solidFill>
          <a:ln w="9525">
            <a:solidFill>
              <a:schemeClr val="tx1"/>
            </a:solidFill>
            <a:round/>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a:p>
        </p:txBody>
      </p:sp>
      <p:sp>
        <p:nvSpPr>
          <p:cNvPr id="26628" name="Rectangle 4"/>
          <p:cNvSpPr>
            <a:spLocks noChangeArrowheads="1"/>
          </p:cNvSpPr>
          <p:nvPr/>
        </p:nvSpPr>
        <p:spPr bwMode="auto">
          <a:xfrm>
            <a:off x="533400" y="5791200"/>
            <a:ext cx="6705600" cy="838200"/>
          </a:xfrm>
          <a:prstGeom prst="rect">
            <a:avLst/>
          </a:prstGeom>
          <a:solidFill>
            <a:schemeClr val="bg1"/>
          </a:solidFill>
          <a:ln>
            <a:noFill/>
          </a:ln>
          <a:extLs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a:latin typeface="ヒラギノ角ゴ Pro W3" charset="-128"/>
              </a:rPr>
              <a:t>*IPD= individual participant data</a:t>
            </a:r>
            <a:endParaRPr lang="en-US" altLang="x-none" sz="4400">
              <a:solidFill>
                <a:srgbClr val="000000"/>
              </a:solidFill>
            </a:endParaRPr>
          </a:p>
        </p:txBody>
      </p:sp>
      <p:sp>
        <p:nvSpPr>
          <p:cNvPr id="26629" name="Rectangle 5"/>
          <p:cNvSpPr>
            <a:spLocks noChangeArrowheads="1"/>
          </p:cNvSpPr>
          <p:nvPr/>
        </p:nvSpPr>
        <p:spPr bwMode="auto">
          <a:xfrm>
            <a:off x="2362200" y="3124200"/>
            <a:ext cx="4038600" cy="838200"/>
          </a:xfrm>
          <a:prstGeom prst="rect">
            <a:avLst/>
          </a:prstGeom>
          <a:solidFill>
            <a:schemeClr val="accent2"/>
          </a:solidFill>
          <a:ln>
            <a:noFill/>
          </a:ln>
          <a:extLs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a:solidFill>
                  <a:srgbClr val="000000"/>
                </a:solidFill>
              </a:rPr>
              <a:t>Systematic reviews</a:t>
            </a:r>
          </a:p>
        </p:txBody>
      </p:sp>
      <p:sp>
        <p:nvSpPr>
          <p:cNvPr id="26630" name="Rectangle 6"/>
          <p:cNvSpPr>
            <a:spLocks noChangeArrowheads="1"/>
          </p:cNvSpPr>
          <p:nvPr/>
        </p:nvSpPr>
        <p:spPr bwMode="auto">
          <a:xfrm>
            <a:off x="4800600" y="1066800"/>
            <a:ext cx="1524000" cy="381000"/>
          </a:xfrm>
          <a:prstGeom prst="rect">
            <a:avLst/>
          </a:prstGeom>
          <a:solidFill>
            <a:schemeClr val="folHlink"/>
          </a:solidFill>
          <a:ln>
            <a:noFill/>
          </a:ln>
          <a:extLs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en-US" altLang="x-none">
                <a:solidFill>
                  <a:srgbClr val="000000"/>
                </a:solidFill>
              </a:rPr>
              <a:t>Meta-analyses</a:t>
            </a:r>
          </a:p>
        </p:txBody>
      </p:sp>
      <p:sp>
        <p:nvSpPr>
          <p:cNvPr id="26631" name="Oval 7"/>
          <p:cNvSpPr>
            <a:spLocks noChangeArrowheads="1"/>
          </p:cNvSpPr>
          <p:nvPr/>
        </p:nvSpPr>
        <p:spPr bwMode="auto">
          <a:xfrm>
            <a:off x="5715000" y="1600200"/>
            <a:ext cx="838200" cy="6096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a:latin typeface="Times New Roman" charset="0"/>
              </a:rPr>
              <a:t>IPD*</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533400"/>
            <a:ext cx="9144000" cy="838200"/>
          </a:xfrm>
        </p:spPr>
        <p:txBody>
          <a:bodyPr/>
          <a:lstStyle/>
          <a:p>
            <a:pPr eaLnBrk="1" hangingPunct="1"/>
            <a:r>
              <a:rPr lang="en-US" altLang="x-none" sz="4000" dirty="0" smtClean="0">
                <a:solidFill>
                  <a:srgbClr val="79FF79"/>
                </a:solidFill>
              </a:rPr>
              <a:t>Cochrane Collaboration</a:t>
            </a:r>
            <a:r>
              <a:rPr lang="en-US" altLang="x-none" dirty="0" smtClean="0">
                <a:solidFill>
                  <a:srgbClr val="79FF79"/>
                </a:solidFill>
              </a:rPr>
              <a:t/>
            </a:r>
            <a:br>
              <a:rPr lang="en-US" altLang="x-none" dirty="0" smtClean="0">
                <a:solidFill>
                  <a:srgbClr val="79FF79"/>
                </a:solidFill>
              </a:rPr>
            </a:br>
            <a:endParaRPr lang="en-US" altLang="x-none" dirty="0">
              <a:solidFill>
                <a:srgbClr val="79FF79"/>
              </a:solidFill>
            </a:endParaRPr>
          </a:p>
        </p:txBody>
      </p:sp>
      <p:sp>
        <p:nvSpPr>
          <p:cNvPr id="28675" name="Rectangle 3"/>
          <p:cNvSpPr>
            <a:spLocks noGrp="1" noChangeArrowheads="1"/>
          </p:cNvSpPr>
          <p:nvPr>
            <p:ph type="body" idx="1"/>
          </p:nvPr>
        </p:nvSpPr>
        <p:spPr>
          <a:xfrm>
            <a:off x="304800" y="1600200"/>
            <a:ext cx="4724400" cy="4495800"/>
          </a:xfrm>
        </p:spPr>
        <p:txBody>
          <a:bodyPr/>
          <a:lstStyle/>
          <a:p>
            <a:pPr eaLnBrk="1" hangingPunct="1">
              <a:lnSpc>
                <a:spcPct val="90000"/>
              </a:lnSpc>
            </a:pPr>
            <a:r>
              <a:rPr lang="en-US" altLang="x-none" sz="2800"/>
              <a:t>International systematic review initiative</a:t>
            </a:r>
          </a:p>
          <a:p>
            <a:pPr eaLnBrk="1" hangingPunct="1">
              <a:lnSpc>
                <a:spcPct val="90000"/>
              </a:lnSpc>
            </a:pPr>
            <a:endParaRPr lang="en-US" altLang="x-none" sz="2800"/>
          </a:p>
          <a:p>
            <a:pPr eaLnBrk="1" hangingPunct="1">
              <a:lnSpc>
                <a:spcPct val="90000"/>
              </a:lnSpc>
            </a:pPr>
            <a:r>
              <a:rPr lang="en-US" altLang="x-none" sz="2800"/>
              <a:t>Archie Cochrane’s vision led to the opening of the first Cochrane centre in Oxford, UK, in 1992 </a:t>
            </a:r>
          </a:p>
          <a:p>
            <a:pPr eaLnBrk="1" hangingPunct="1">
              <a:lnSpc>
                <a:spcPct val="90000"/>
              </a:lnSpc>
            </a:pPr>
            <a:endParaRPr lang="en-US" altLang="x-none" sz="2800"/>
          </a:p>
          <a:p>
            <a:pPr eaLnBrk="1" hangingPunct="1">
              <a:lnSpc>
                <a:spcPct val="90000"/>
              </a:lnSpc>
            </a:pPr>
            <a:r>
              <a:rPr lang="en-US" altLang="x-none" sz="2800" b="1"/>
              <a:t>Cochrane Collaboration </a:t>
            </a:r>
            <a:r>
              <a:rPr lang="en-US" altLang="x-none" sz="2800"/>
              <a:t>founded in 1993</a:t>
            </a:r>
            <a:endParaRPr lang="en-US" altLang="x-none" sz="2000">
              <a:solidFill>
                <a:srgbClr val="08080C"/>
              </a:solidFill>
            </a:endParaRPr>
          </a:p>
        </p:txBody>
      </p:sp>
      <p:sp>
        <p:nvSpPr>
          <p:cNvPr id="28676" name="Rectangle 4"/>
          <p:cNvSpPr>
            <a:spLocks noChangeArrowheads="1"/>
          </p:cNvSpPr>
          <p:nvPr/>
        </p:nvSpPr>
        <p:spPr bwMode="auto">
          <a:xfrm>
            <a:off x="1600200" y="6248400"/>
            <a:ext cx="5951538" cy="3968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en-US" altLang="x-none" sz="2000">
                <a:latin typeface="Times New Roman" charset="0"/>
              </a:rPr>
              <a:t>Source: http://www.cochrane.org/cochrane/archieco.htm</a:t>
            </a:r>
          </a:p>
        </p:txBody>
      </p:sp>
      <p:pic>
        <p:nvPicPr>
          <p:cNvPr id="28677" name="Picture 5" descr="cclogo"/>
          <p:cNvPicPr>
            <a:picLocks noChangeAspect="1" noChangeArrowheads="1"/>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5791200" y="2209800"/>
            <a:ext cx="2930525" cy="32766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62000" y="228600"/>
            <a:ext cx="7772400" cy="1143000"/>
          </a:xfrm>
        </p:spPr>
        <p:txBody>
          <a:bodyPr/>
          <a:lstStyle/>
          <a:p>
            <a:pPr eaLnBrk="1" hangingPunct="1"/>
            <a:r>
              <a:rPr lang="en-US" altLang="x-none" sz="4000">
                <a:solidFill>
                  <a:srgbClr val="79FF79"/>
                </a:solidFill>
              </a:rPr>
              <a:t>What are the advantages of a systematic review?</a:t>
            </a:r>
          </a:p>
        </p:txBody>
      </p:sp>
      <p:sp>
        <p:nvSpPr>
          <p:cNvPr id="30723" name="Rectangle 3"/>
          <p:cNvSpPr>
            <a:spLocks noGrp="1" noChangeArrowheads="1"/>
          </p:cNvSpPr>
          <p:nvPr>
            <p:ph type="body" idx="1"/>
          </p:nvPr>
        </p:nvSpPr>
        <p:spPr>
          <a:xfrm>
            <a:off x="533400" y="1447800"/>
            <a:ext cx="8305800" cy="5029200"/>
          </a:xfrm>
        </p:spPr>
        <p:txBody>
          <a:bodyPr/>
          <a:lstStyle/>
          <a:p>
            <a:pPr eaLnBrk="1" hangingPunct="1">
              <a:buFont typeface="Wingdings" charset="2"/>
              <a:buChar char="§"/>
            </a:pPr>
            <a:r>
              <a:rPr lang="en-US" altLang="x-none" sz="2800" dirty="0" smtClean="0"/>
              <a:t>Facilitates </a:t>
            </a:r>
            <a:r>
              <a:rPr lang="en-US" altLang="x-none" sz="2800" dirty="0"/>
              <a:t>evidence-based medicine</a:t>
            </a:r>
          </a:p>
          <a:p>
            <a:pPr eaLnBrk="1" hangingPunct="1">
              <a:buFontTx/>
              <a:buNone/>
            </a:pPr>
            <a:endParaRPr lang="en-US" altLang="x-none" sz="2800" dirty="0"/>
          </a:p>
          <a:p>
            <a:pPr lvl="1" eaLnBrk="1" hangingPunct="1">
              <a:buFont typeface="Wingdings" charset="2"/>
              <a:buChar char="§"/>
            </a:pPr>
            <a:r>
              <a:rPr lang="en-US" altLang="x-none" dirty="0"/>
              <a:t>Reduces bias</a:t>
            </a:r>
          </a:p>
          <a:p>
            <a:pPr lvl="1" eaLnBrk="1" hangingPunct="1">
              <a:buFont typeface="Wingdings" charset="2"/>
              <a:buChar char="§"/>
            </a:pPr>
            <a:endParaRPr lang="en-US" altLang="x-none" dirty="0"/>
          </a:p>
          <a:p>
            <a:pPr lvl="1" eaLnBrk="1" hangingPunct="1">
              <a:buFont typeface="Wingdings" charset="2"/>
              <a:buChar char="§"/>
            </a:pPr>
            <a:r>
              <a:rPr lang="en-US" altLang="x-none" dirty="0"/>
              <a:t>Replicable</a:t>
            </a:r>
          </a:p>
          <a:p>
            <a:pPr lvl="1" eaLnBrk="1" hangingPunct="1">
              <a:buFont typeface="Wingdings" charset="2"/>
              <a:buChar char="§"/>
            </a:pPr>
            <a:endParaRPr lang="en-US" altLang="x-none" dirty="0"/>
          </a:p>
          <a:p>
            <a:pPr lvl="1" eaLnBrk="1" hangingPunct="1">
              <a:buFont typeface="Wingdings" charset="2"/>
              <a:buChar char="§"/>
            </a:pPr>
            <a:r>
              <a:rPr lang="en-US" altLang="x-none" dirty="0"/>
              <a:t>Resolves controversy between conflicting findings</a:t>
            </a:r>
          </a:p>
          <a:p>
            <a:pPr lvl="1" eaLnBrk="1" hangingPunct="1">
              <a:buFont typeface="Wingdings" charset="2"/>
              <a:buChar char="§"/>
            </a:pPr>
            <a:endParaRPr lang="en-US" altLang="x-none" dirty="0"/>
          </a:p>
          <a:p>
            <a:pPr lvl="1" eaLnBrk="1" hangingPunct="1">
              <a:buFont typeface="Wingdings" charset="2"/>
              <a:buChar char="§"/>
            </a:pPr>
            <a:r>
              <a:rPr lang="en-US" altLang="x-none" dirty="0"/>
              <a:t>Provides reliable basis for decision making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2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2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2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3"/>
          <p:cNvSpPr>
            <a:spLocks noChangeArrowheads="1"/>
          </p:cNvSpPr>
          <p:nvPr/>
        </p:nvSpPr>
        <p:spPr bwMode="auto">
          <a:xfrm>
            <a:off x="457200" y="1447800"/>
            <a:ext cx="8686800" cy="267811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u="sng" dirty="0"/>
              <a:t>Potential advantages</a:t>
            </a:r>
            <a:r>
              <a:rPr lang="en-US" altLang="x-none" dirty="0"/>
              <a:t>:</a:t>
            </a:r>
          </a:p>
          <a:p>
            <a:pPr>
              <a:buFont typeface="Arial" charset="0"/>
              <a:buChar char="•"/>
            </a:pPr>
            <a:r>
              <a:rPr lang="en-US" altLang="x-none" dirty="0"/>
              <a:t> an increase in power</a:t>
            </a:r>
          </a:p>
          <a:p>
            <a:pPr>
              <a:buFont typeface="Arial" charset="0"/>
              <a:buChar char="•"/>
            </a:pPr>
            <a:endParaRPr lang="en-US" altLang="x-none" dirty="0"/>
          </a:p>
          <a:p>
            <a:pPr>
              <a:buFont typeface="Arial" charset="0"/>
              <a:buChar char="•"/>
            </a:pPr>
            <a:r>
              <a:rPr lang="en-US" altLang="x-none" dirty="0"/>
              <a:t> an improvement in precision</a:t>
            </a:r>
          </a:p>
          <a:p>
            <a:pPr>
              <a:buFont typeface="Arial" charset="0"/>
              <a:buChar char="•"/>
            </a:pPr>
            <a:endParaRPr lang="en-US" altLang="x-none" dirty="0"/>
          </a:p>
          <a:p>
            <a:pPr>
              <a:buFont typeface="Arial" charset="0"/>
              <a:buChar char="•"/>
            </a:pPr>
            <a:r>
              <a:rPr lang="en-US" altLang="x-none" dirty="0"/>
              <a:t> can answer questions not posed by individual studies</a:t>
            </a:r>
          </a:p>
          <a:p>
            <a:endParaRPr lang="en-US" altLang="x-none" dirty="0"/>
          </a:p>
        </p:txBody>
      </p:sp>
      <p:sp>
        <p:nvSpPr>
          <p:cNvPr id="32771" name="TextBox 6"/>
          <p:cNvSpPr txBox="1">
            <a:spLocks noChangeArrowheads="1"/>
          </p:cNvSpPr>
          <p:nvPr/>
        </p:nvSpPr>
        <p:spPr bwMode="auto">
          <a:xfrm>
            <a:off x="304800" y="76200"/>
            <a:ext cx="8610600" cy="132397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4000">
                <a:solidFill>
                  <a:srgbClr val="37FF37"/>
                </a:solidFill>
              </a:rPr>
              <a:t>What are the pros and cons of </a:t>
            </a:r>
          </a:p>
          <a:p>
            <a:pPr algn="ctr"/>
            <a:r>
              <a:rPr lang="en-US" altLang="x-none" sz="4000">
                <a:solidFill>
                  <a:srgbClr val="37FF37"/>
                </a:solidFill>
              </a:rPr>
              <a:t>meta-analysis?</a:t>
            </a:r>
          </a:p>
        </p:txBody>
      </p:sp>
      <p:sp>
        <p:nvSpPr>
          <p:cNvPr id="5" name="Rectangle 4"/>
          <p:cNvSpPr>
            <a:spLocks noChangeArrowheads="1"/>
          </p:cNvSpPr>
          <p:nvPr/>
        </p:nvSpPr>
        <p:spPr bwMode="auto">
          <a:xfrm>
            <a:off x="457200" y="4572000"/>
            <a:ext cx="8686800" cy="157003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37931725" indent="-37474525">
              <a:defRPr sz="2400">
                <a:solidFill>
                  <a:schemeClr val="tx1"/>
                </a:solidFill>
                <a:latin typeface="Arial" charset="0"/>
                <a:ea typeface="ＭＳ Ｐゴシック" charset="-128"/>
              </a:defRPr>
            </a:lvl2pPr>
            <a:lvl3pPr>
              <a:defRPr sz="2400">
                <a:solidFill>
                  <a:schemeClr val="tx1"/>
                </a:solidFill>
                <a:latin typeface="Arial" charset="0"/>
                <a:ea typeface="ＭＳ Ｐゴシック" charset="-128"/>
              </a:defRPr>
            </a:lvl3pPr>
            <a:lvl4pPr>
              <a:defRPr sz="2400">
                <a:solidFill>
                  <a:schemeClr val="tx1"/>
                </a:solidFill>
                <a:latin typeface="Arial" charset="0"/>
                <a:ea typeface="ＭＳ Ｐゴシック" charset="-128"/>
              </a:defRPr>
            </a:lvl4pPr>
            <a:lvl5pPr>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u="sng" dirty="0"/>
              <a:t>Potential weaknesses</a:t>
            </a:r>
            <a:r>
              <a:rPr lang="en-US" altLang="x-none" dirty="0"/>
              <a:t>: </a:t>
            </a:r>
          </a:p>
          <a:p>
            <a:pPr>
              <a:buFont typeface="Arial" charset="0"/>
              <a:buChar char="•"/>
            </a:pPr>
            <a:r>
              <a:rPr lang="en-US" altLang="x-none" dirty="0"/>
              <a:t> can mislead if specific study designs, within-study biases, variation across studies, and reporting biases are not carefully considered.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5" grpId="0"/>
    </p:bldLst>
  </p:timing>
</p:sld>
</file>

<file path=ppt/theme/theme1.xml><?xml version="1.0" encoding="utf-8"?>
<a:theme xmlns:a="http://schemas.openxmlformats.org/drawingml/2006/main" name="Blank Presentation">
  <a:themeElements>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63416</TotalTime>
  <Words>3086</Words>
  <Application>Microsoft Macintosh PowerPoint</Application>
  <PresentationFormat>On-screen Show (4:3)</PresentationFormat>
  <Paragraphs>435</Paragraphs>
  <Slides>50</Slides>
  <Notes>39</Notes>
  <HiddenSlides>0</HiddenSlides>
  <MMClips>0</MMClips>
  <ScaleCrop>false</ScaleCrop>
  <HeadingPairs>
    <vt:vector size="4" baseType="variant">
      <vt:variant>
        <vt:lpstr>Design Template</vt:lpstr>
      </vt:variant>
      <vt:variant>
        <vt:i4>1</vt:i4>
      </vt:variant>
      <vt:variant>
        <vt:lpstr>Slide Titles</vt:lpstr>
      </vt:variant>
      <vt:variant>
        <vt:i4>50</vt:i4>
      </vt:variant>
    </vt:vector>
  </HeadingPairs>
  <TitlesOfParts>
    <vt:vector size="51" baseType="lpstr">
      <vt:lpstr>Blank Presentation</vt:lpstr>
      <vt:lpstr>Prework</vt:lpstr>
      <vt:lpstr>EPI-214: Lecture 1  Designing a Systematic Review (Meta-analysis)</vt:lpstr>
      <vt:lpstr>14 review types</vt:lpstr>
      <vt:lpstr>Slide 4</vt:lpstr>
      <vt:lpstr>Slide 5</vt:lpstr>
      <vt:lpstr>Slide 6</vt:lpstr>
      <vt:lpstr>Cochrane Collaboration </vt:lpstr>
      <vt:lpstr>What are the advantages of a systematic review?</vt:lpstr>
      <vt:lpstr>Slide 9</vt:lpstr>
      <vt:lpstr>What are the advantages of using meta-analysis as a prelude to clinical trials?</vt:lpstr>
      <vt:lpstr>Can meta-analysis be used in study designs that are not clinical trials?</vt:lpstr>
      <vt:lpstr>Requirements for a systematic review</vt:lpstr>
      <vt:lpstr>Slide 13</vt:lpstr>
      <vt:lpstr>Slide 14</vt:lpstr>
      <vt:lpstr>Slide 15</vt:lpstr>
      <vt:lpstr>PICO, PECO, PICOS, PICOT, PICOTT, SPIDER</vt:lpstr>
      <vt:lpstr>How do we formulate an etiology question?   What are the pros and cons of broad vs. narrow questions?</vt:lpstr>
      <vt:lpstr>What should be included in the protocol?</vt:lpstr>
      <vt:lpstr>Slide 19</vt:lpstr>
      <vt:lpstr>How do we identify studies?</vt:lpstr>
      <vt:lpstr>Slide 21</vt:lpstr>
      <vt:lpstr>Slide 22</vt:lpstr>
      <vt:lpstr>Identifying literature you will keep  for your analysis</vt:lpstr>
      <vt:lpstr>How do we determine which studies are suitable for inclusion? Inclusion/exclusion criteria</vt:lpstr>
      <vt:lpstr>Exclusion criteria</vt:lpstr>
      <vt:lpstr>Slide 26</vt:lpstr>
      <vt:lpstr>PRISMA (Preferred Reporting Items for Systematic Reviews and Meta-Analyses) statement</vt:lpstr>
      <vt:lpstr>PRISMA CHECKLIST http://www.prisma-statement.org/2.1.4%20-%20PRISMA%20Flow%202009%20Diagram.pdf</vt:lpstr>
      <vt:lpstr>PRISMA-based search strategy flow-chart</vt:lpstr>
      <vt:lpstr>Slide 30</vt:lpstr>
      <vt:lpstr>Quiz 1: You decide to conduct a systematic review (SR). What are two ways in which SRs differ from narrative reviews? </vt:lpstr>
      <vt:lpstr>Quiz 1 answers: SRs versus narrative reviews?</vt:lpstr>
      <vt:lpstr>Slide 33</vt:lpstr>
      <vt:lpstr>Quiz 2 answers: When conducting a comprehensive search, what do you need to assure?</vt:lpstr>
      <vt:lpstr>Quiz 3: You try to decide whether to do one search or two searches (one for benefits and another for harms).  Which of the following would cause you to perform two searches? </vt:lpstr>
      <vt:lpstr>Slide 36</vt:lpstr>
      <vt:lpstr>Quiz 4: You decide to use hand searching of references from identified SRs, studies, and abstract booklets from prominent meetings within the field of interest. Why would you do this? </vt:lpstr>
      <vt:lpstr>Quiz 4 answer: Value of hand searching</vt:lpstr>
      <vt:lpstr>Quiz 5: You decide to search the FDA website and ClinicalTrials.gov to identify studies that might be appropriate for your systematic review. These websites are an example of: </vt:lpstr>
      <vt:lpstr>Quiz 5 answers: Grey Literature</vt:lpstr>
      <vt:lpstr>Search strategy  What will give readers confidence in your systematic review? </vt:lpstr>
      <vt:lpstr>Systematic Reviews:  Strengths and Limitations </vt:lpstr>
      <vt:lpstr>What is PROSPERO?</vt:lpstr>
      <vt:lpstr>PROSPERO: Who may benefit from registration? </vt:lpstr>
      <vt:lpstr>Your own systematic review</vt:lpstr>
      <vt:lpstr>Finalizing a question Finding information</vt:lpstr>
      <vt:lpstr>Slide 47</vt:lpstr>
      <vt:lpstr>Organizing information</vt:lpstr>
      <vt:lpstr>Screening the literature</vt:lpstr>
      <vt:lpstr>Next steps</vt:lpstr>
    </vt:vector>
  </TitlesOfParts>
  <Company>Dejana Braithwaite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Systematic Review</dc:title>
  <dc:creator>Dejana Braithwaite</dc:creator>
  <cp:lastModifiedBy>Dejana Braithwaite</cp:lastModifiedBy>
  <cp:revision>485</cp:revision>
  <cp:lastPrinted>2014-04-11T00:53:15Z</cp:lastPrinted>
  <dcterms:created xsi:type="dcterms:W3CDTF">2017-04-04T21:49:06Z</dcterms:created>
  <dcterms:modified xsi:type="dcterms:W3CDTF">2017-04-06T19:02:43Z</dcterms:modified>
</cp:coreProperties>
</file>