
<file path=[Content_Types].xml><?xml version="1.0" encoding="utf-8"?>
<Types xmlns="http://schemas.openxmlformats.org/package/2006/content-types">
  <Default Extension="bin" ContentType="application/vnd.openxmlformats-officedocument.oleObject"/>
  <Default Extension="emf" ContentType="image/x-emf"/>
  <Default Extension="wmf" ContentType="image/x-w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charts/chart1.xml" ContentType="application/vnd.openxmlformats-officedocument.drawingml.chart+xml"/>
  <Override PartName="/ppt/notesSlides/notesSlide8.xml" ContentType="application/vnd.openxmlformats-officedocument.presentationml.notesSlide+xml"/>
  <Override PartName="/ppt/charts/chart2.xml" ContentType="application/vnd.openxmlformats-officedocument.drawingml.chart+xml"/>
  <Override PartName="/ppt/charts/chart3.xml" ContentType="application/vnd.openxmlformats-officedocument.drawingml.chart+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6" r:id="rId1"/>
  </p:sldMasterIdLst>
  <p:notesMasterIdLst>
    <p:notesMasterId r:id="rId50"/>
  </p:notesMasterIdLst>
  <p:handoutMasterIdLst>
    <p:handoutMasterId r:id="rId51"/>
  </p:handoutMasterIdLst>
  <p:sldIdLst>
    <p:sldId id="406" r:id="rId2"/>
    <p:sldId id="407" r:id="rId3"/>
    <p:sldId id="550" r:id="rId4"/>
    <p:sldId id="553" r:id="rId5"/>
    <p:sldId id="554" r:id="rId6"/>
    <p:sldId id="540" r:id="rId7"/>
    <p:sldId id="552" r:id="rId8"/>
    <p:sldId id="565" r:id="rId9"/>
    <p:sldId id="566" r:id="rId10"/>
    <p:sldId id="551" r:id="rId11"/>
    <p:sldId id="558" r:id="rId12"/>
    <p:sldId id="557" r:id="rId13"/>
    <p:sldId id="541" r:id="rId14"/>
    <p:sldId id="555" r:id="rId15"/>
    <p:sldId id="543" r:id="rId16"/>
    <p:sldId id="544" r:id="rId17"/>
    <p:sldId id="545" r:id="rId18"/>
    <p:sldId id="546" r:id="rId19"/>
    <p:sldId id="559" r:id="rId20"/>
    <p:sldId id="560" r:id="rId21"/>
    <p:sldId id="568" r:id="rId22"/>
    <p:sldId id="561" r:id="rId23"/>
    <p:sldId id="562" r:id="rId24"/>
    <p:sldId id="547" r:id="rId25"/>
    <p:sldId id="548" r:id="rId26"/>
    <p:sldId id="549" r:id="rId27"/>
    <p:sldId id="468" r:id="rId28"/>
    <p:sldId id="511" r:id="rId29"/>
    <p:sldId id="512" r:id="rId30"/>
    <p:sldId id="513" r:id="rId31"/>
    <p:sldId id="514" r:id="rId32"/>
    <p:sldId id="515" r:id="rId33"/>
    <p:sldId id="516" r:id="rId34"/>
    <p:sldId id="517" r:id="rId35"/>
    <p:sldId id="518" r:id="rId36"/>
    <p:sldId id="519" r:id="rId37"/>
    <p:sldId id="469" r:id="rId38"/>
    <p:sldId id="520" r:id="rId39"/>
    <p:sldId id="521" r:id="rId40"/>
    <p:sldId id="522" r:id="rId41"/>
    <p:sldId id="567" r:id="rId42"/>
    <p:sldId id="536" r:id="rId43"/>
    <p:sldId id="538" r:id="rId44"/>
    <p:sldId id="529" r:id="rId45"/>
    <p:sldId id="530" r:id="rId46"/>
    <p:sldId id="531" r:id="rId47"/>
    <p:sldId id="564" r:id="rId48"/>
    <p:sldId id="440" r:id="rId49"/>
  </p:sldIdLst>
  <p:sldSz cx="9144000" cy="6858000" type="screen4x3"/>
  <p:notesSz cx="6985000" cy="9283700"/>
  <p:defaultTextStyle>
    <a:defPPr>
      <a:defRPr lang="en-US"/>
    </a:defPPr>
    <a:lvl1pPr algn="ctr" rtl="0" fontAlgn="base">
      <a:spcBef>
        <a:spcPct val="0"/>
      </a:spcBef>
      <a:spcAft>
        <a:spcPct val="0"/>
      </a:spcAft>
      <a:defRPr kern="1200">
        <a:solidFill>
          <a:schemeClr val="tx1"/>
        </a:solidFill>
        <a:latin typeface="Arial" charset="0"/>
        <a:ea typeface="+mn-ea"/>
        <a:cs typeface="+mn-cs"/>
      </a:defRPr>
    </a:lvl1pPr>
    <a:lvl2pPr marL="457200" algn="ctr" rtl="0" fontAlgn="base">
      <a:spcBef>
        <a:spcPct val="0"/>
      </a:spcBef>
      <a:spcAft>
        <a:spcPct val="0"/>
      </a:spcAft>
      <a:defRPr kern="1200">
        <a:solidFill>
          <a:schemeClr val="tx1"/>
        </a:solidFill>
        <a:latin typeface="Arial" charset="0"/>
        <a:ea typeface="+mn-ea"/>
        <a:cs typeface="+mn-cs"/>
      </a:defRPr>
    </a:lvl2pPr>
    <a:lvl3pPr marL="914400" algn="ctr" rtl="0" fontAlgn="base">
      <a:spcBef>
        <a:spcPct val="0"/>
      </a:spcBef>
      <a:spcAft>
        <a:spcPct val="0"/>
      </a:spcAft>
      <a:defRPr kern="1200">
        <a:solidFill>
          <a:schemeClr val="tx1"/>
        </a:solidFill>
        <a:latin typeface="Arial" charset="0"/>
        <a:ea typeface="+mn-ea"/>
        <a:cs typeface="+mn-cs"/>
      </a:defRPr>
    </a:lvl3pPr>
    <a:lvl4pPr marL="1371600" algn="ctr" rtl="0" fontAlgn="base">
      <a:spcBef>
        <a:spcPct val="0"/>
      </a:spcBef>
      <a:spcAft>
        <a:spcPct val="0"/>
      </a:spcAft>
      <a:defRPr kern="1200">
        <a:solidFill>
          <a:schemeClr val="tx1"/>
        </a:solidFill>
        <a:latin typeface="Arial" charset="0"/>
        <a:ea typeface="+mn-ea"/>
        <a:cs typeface="+mn-cs"/>
      </a:defRPr>
    </a:lvl4pPr>
    <a:lvl5pPr marL="1828800" algn="ctr"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24">
          <p15:clr>
            <a:srgbClr val="A4A3A4"/>
          </p15:clr>
        </p15:guide>
        <p15:guide id="2" pos="220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Charles Mcculloch" initials="CM" lastIdx="1" clrIdx="0"/>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0000FF"/>
    <a:srgbClr val="CCECFF"/>
    <a:srgbClr val="FFFF00"/>
    <a:srgbClr val="339933"/>
    <a:srgbClr val="00CC00"/>
    <a:srgbClr val="CC0000"/>
    <a:srgbClr val="FF6600"/>
    <a:srgbClr val="CC99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5497" autoAdjust="0"/>
    <p:restoredTop sz="75798" autoAdjust="0"/>
  </p:normalViewPr>
  <p:slideViewPr>
    <p:cSldViewPr>
      <p:cViewPr varScale="1">
        <p:scale>
          <a:sx n="51" d="100"/>
          <a:sy n="51" d="100"/>
        </p:scale>
        <p:origin x="704" y="6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notesViewPr>
    <p:cSldViewPr>
      <p:cViewPr>
        <p:scale>
          <a:sx n="100" d="100"/>
          <a:sy n="100" d="100"/>
        </p:scale>
        <p:origin x="-732" y="-72"/>
      </p:cViewPr>
      <p:guideLst>
        <p:guide orient="horz" pos="2924"/>
        <p:guide pos="220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notesMaster" Target="notesMasters/notesMaster1.xml"/><Relationship Id="rId55"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handoutMaster" Target="handoutMasters/handoutMaster1.xml"/><Relationship Id="rId3" Type="http://schemas.openxmlformats.org/officeDocument/2006/relationships/slide" Target="slides/slide2.xml"/></Relationships>
</file>

<file path=ppt/charts/_rels/chart1.xml.rels><?xml version="1.0" encoding="UTF-8" standalone="yes"?>
<Relationships xmlns="http://schemas.openxmlformats.org/package/2006/relationships"><Relationship Id="rId1" Type="http://schemas.openxmlformats.org/officeDocument/2006/relationships/oleObject" Target="file:///C:\Users\cmcculloch\Documents\Longitudinal%20toy%20example%20reading%20ability%20over%20time.xlsx" TargetMode="External"/></Relationships>
</file>

<file path=ppt/charts/_rels/chart2.xml.rels><?xml version="1.0" encoding="UTF-8" standalone="yes"?>
<Relationships xmlns="http://schemas.openxmlformats.org/package/2006/relationships"><Relationship Id="rId1" Type="http://schemas.openxmlformats.org/officeDocument/2006/relationships/oleObject" Target="file:///C:\Users\cmcculloch\Documents\Longitudinal%20toy%20example%20reading%20ability%20over%20time.xlsx" TargetMode="External"/></Relationships>
</file>

<file path=ppt/charts/_rels/chart3.xml.rels><?xml version="1.0" encoding="UTF-8" standalone="yes"?>
<Relationships xmlns="http://schemas.openxmlformats.org/package/2006/relationships"><Relationship Id="rId1" Type="http://schemas.openxmlformats.org/officeDocument/2006/relationships/oleObject" Target="file:///C:\Users\cmcculloch\Documents\Longitudinal%20toy%20example%20reading%20ability%20over%20time.xlsx" TargetMode="Externa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layout/>
      <c:overlay val="0"/>
    </c:title>
    <c:autoTitleDeleted val="0"/>
    <c:plotArea>
      <c:layout/>
      <c:scatterChart>
        <c:scatterStyle val="lineMarker"/>
        <c:varyColors val="0"/>
        <c:ser>
          <c:idx val="1"/>
          <c:order val="0"/>
          <c:tx>
            <c:strRef>
              <c:f>Sheet1!$C$6</c:f>
              <c:strCache>
                <c:ptCount val="1"/>
                <c:pt idx="0">
                  <c:v>Cognitive functioning (3MS)</c:v>
                </c:pt>
              </c:strCache>
            </c:strRef>
          </c:tx>
          <c:spPr>
            <a:ln w="28575">
              <a:noFill/>
            </a:ln>
          </c:spPr>
          <c:xVal>
            <c:numRef>
              <c:f>Sheet1!$F$7:$F$16</c:f>
              <c:numCache>
                <c:formatCode>General</c:formatCode>
                <c:ptCount val="10"/>
                <c:pt idx="0">
                  <c:v>65</c:v>
                </c:pt>
                <c:pt idx="1">
                  <c:v>69</c:v>
                </c:pt>
                <c:pt idx="2">
                  <c:v>70</c:v>
                </c:pt>
                <c:pt idx="3">
                  <c:v>75</c:v>
                </c:pt>
                <c:pt idx="4">
                  <c:v>68</c:v>
                </c:pt>
                <c:pt idx="5">
                  <c:v>73</c:v>
                </c:pt>
                <c:pt idx="6">
                  <c:v>73</c:v>
                </c:pt>
                <c:pt idx="7">
                  <c:v>78</c:v>
                </c:pt>
                <c:pt idx="8">
                  <c:v>83</c:v>
                </c:pt>
                <c:pt idx="9">
                  <c:v>88</c:v>
                </c:pt>
              </c:numCache>
            </c:numRef>
          </c:xVal>
          <c:yVal>
            <c:numRef>
              <c:f>Sheet1!$D$7:$D$16</c:f>
              <c:numCache>
                <c:formatCode>General</c:formatCode>
                <c:ptCount val="10"/>
                <c:pt idx="0">
                  <c:v>85</c:v>
                </c:pt>
                <c:pt idx="1">
                  <c:v>81</c:v>
                </c:pt>
                <c:pt idx="2">
                  <c:v>89</c:v>
                </c:pt>
                <c:pt idx="3">
                  <c:v>87</c:v>
                </c:pt>
                <c:pt idx="4">
                  <c:v>88</c:v>
                </c:pt>
                <c:pt idx="5">
                  <c:v>88</c:v>
                </c:pt>
                <c:pt idx="6">
                  <c:v>86</c:v>
                </c:pt>
                <c:pt idx="7">
                  <c:v>85</c:v>
                </c:pt>
                <c:pt idx="8">
                  <c:v>92</c:v>
                </c:pt>
                <c:pt idx="9">
                  <c:v>88</c:v>
                </c:pt>
              </c:numCache>
            </c:numRef>
          </c:yVal>
          <c:smooth val="0"/>
          <c:extLst>
            <c:ext xmlns:c16="http://schemas.microsoft.com/office/drawing/2014/chart" uri="{C3380CC4-5D6E-409C-BE32-E72D297353CC}">
              <c16:uniqueId val="{00000000-F734-4FAA-830A-93CA2D29E830}"/>
            </c:ext>
          </c:extLst>
        </c:ser>
        <c:dLbls>
          <c:showLegendKey val="0"/>
          <c:showVal val="0"/>
          <c:showCatName val="0"/>
          <c:showSerName val="0"/>
          <c:showPercent val="0"/>
          <c:showBubbleSize val="0"/>
        </c:dLbls>
        <c:axId val="204309632"/>
        <c:axId val="204311552"/>
      </c:scatterChart>
      <c:valAx>
        <c:axId val="204309632"/>
        <c:scaling>
          <c:orientation val="minMax"/>
          <c:max val="90"/>
          <c:min val="60"/>
        </c:scaling>
        <c:delete val="0"/>
        <c:axPos val="b"/>
        <c:title>
          <c:tx>
            <c:rich>
              <a:bodyPr/>
              <a:lstStyle/>
              <a:p>
                <a:pPr>
                  <a:defRPr/>
                </a:pPr>
                <a:r>
                  <a:rPr lang="en-US"/>
                  <a:t>Age</a:t>
                </a:r>
              </a:p>
            </c:rich>
          </c:tx>
          <c:layout/>
          <c:overlay val="0"/>
        </c:title>
        <c:numFmt formatCode="General" sourceLinked="1"/>
        <c:majorTickMark val="out"/>
        <c:minorTickMark val="none"/>
        <c:tickLblPos val="nextTo"/>
        <c:crossAx val="204311552"/>
        <c:crosses val="autoZero"/>
        <c:crossBetween val="midCat"/>
      </c:valAx>
      <c:valAx>
        <c:axId val="204311552"/>
        <c:scaling>
          <c:orientation val="minMax"/>
        </c:scaling>
        <c:delete val="0"/>
        <c:axPos val="l"/>
        <c:majorGridlines/>
        <c:title>
          <c:tx>
            <c:rich>
              <a:bodyPr rot="-5400000" vert="horz"/>
              <a:lstStyle/>
              <a:p>
                <a:pPr>
                  <a:defRPr/>
                </a:pPr>
                <a:r>
                  <a:rPr lang="en-US"/>
                  <a:t>3MS</a:t>
                </a:r>
              </a:p>
            </c:rich>
          </c:tx>
          <c:layout/>
          <c:overlay val="0"/>
        </c:title>
        <c:numFmt formatCode="General" sourceLinked="1"/>
        <c:majorTickMark val="out"/>
        <c:minorTickMark val="none"/>
        <c:tickLblPos val="nextTo"/>
        <c:crossAx val="204309632"/>
        <c:crosses val="autoZero"/>
        <c:crossBetween val="midCat"/>
      </c:valAx>
    </c:plotArea>
    <c:legend>
      <c:legendPos val="r"/>
      <c:layout/>
      <c:overlay val="0"/>
    </c:legend>
    <c:plotVisOnly val="1"/>
    <c:dispBlanksAs val="gap"/>
    <c:showDLblsOverMax val="0"/>
  </c:chart>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layout/>
      <c:overlay val="0"/>
    </c:title>
    <c:autoTitleDeleted val="0"/>
    <c:plotArea>
      <c:layout/>
      <c:scatterChart>
        <c:scatterStyle val="lineMarker"/>
        <c:varyColors val="0"/>
        <c:ser>
          <c:idx val="1"/>
          <c:order val="0"/>
          <c:tx>
            <c:strRef>
              <c:f>Sheet1!$C$6</c:f>
              <c:strCache>
                <c:ptCount val="1"/>
                <c:pt idx="0">
                  <c:v>Cognitive functioning (3MS)</c:v>
                </c:pt>
              </c:strCache>
            </c:strRef>
          </c:tx>
          <c:spPr>
            <a:ln w="28575">
              <a:noFill/>
            </a:ln>
          </c:spPr>
          <c:xVal>
            <c:numRef>
              <c:f>Sheet1!$F$7:$F$16</c:f>
              <c:numCache>
                <c:formatCode>General</c:formatCode>
                <c:ptCount val="10"/>
                <c:pt idx="0">
                  <c:v>65</c:v>
                </c:pt>
                <c:pt idx="1">
                  <c:v>69</c:v>
                </c:pt>
                <c:pt idx="2">
                  <c:v>70</c:v>
                </c:pt>
                <c:pt idx="3">
                  <c:v>75</c:v>
                </c:pt>
                <c:pt idx="4">
                  <c:v>68</c:v>
                </c:pt>
                <c:pt idx="5">
                  <c:v>73</c:v>
                </c:pt>
                <c:pt idx="6">
                  <c:v>73</c:v>
                </c:pt>
                <c:pt idx="7">
                  <c:v>78</c:v>
                </c:pt>
                <c:pt idx="8">
                  <c:v>83</c:v>
                </c:pt>
                <c:pt idx="9">
                  <c:v>88</c:v>
                </c:pt>
              </c:numCache>
            </c:numRef>
          </c:xVal>
          <c:yVal>
            <c:numRef>
              <c:f>Sheet1!$D$7:$D$16</c:f>
              <c:numCache>
                <c:formatCode>General</c:formatCode>
                <c:ptCount val="10"/>
                <c:pt idx="0">
                  <c:v>85</c:v>
                </c:pt>
                <c:pt idx="1">
                  <c:v>81</c:v>
                </c:pt>
                <c:pt idx="2">
                  <c:v>89</c:v>
                </c:pt>
                <c:pt idx="3">
                  <c:v>87</c:v>
                </c:pt>
                <c:pt idx="4">
                  <c:v>88</c:v>
                </c:pt>
                <c:pt idx="5">
                  <c:v>88</c:v>
                </c:pt>
                <c:pt idx="6">
                  <c:v>86</c:v>
                </c:pt>
                <c:pt idx="7">
                  <c:v>85</c:v>
                </c:pt>
                <c:pt idx="8">
                  <c:v>92</c:v>
                </c:pt>
                <c:pt idx="9">
                  <c:v>88</c:v>
                </c:pt>
              </c:numCache>
            </c:numRef>
          </c:yVal>
          <c:smooth val="0"/>
          <c:extLst>
            <c:ext xmlns:c16="http://schemas.microsoft.com/office/drawing/2014/chart" uri="{C3380CC4-5D6E-409C-BE32-E72D297353CC}">
              <c16:uniqueId val="{00000000-C600-4877-B32F-B195D1F9522F}"/>
            </c:ext>
          </c:extLst>
        </c:ser>
        <c:dLbls>
          <c:showLegendKey val="0"/>
          <c:showVal val="0"/>
          <c:showCatName val="0"/>
          <c:showSerName val="0"/>
          <c:showPercent val="0"/>
          <c:showBubbleSize val="0"/>
        </c:dLbls>
        <c:axId val="206247040"/>
        <c:axId val="206248960"/>
      </c:scatterChart>
      <c:valAx>
        <c:axId val="206247040"/>
        <c:scaling>
          <c:orientation val="minMax"/>
          <c:max val="90"/>
          <c:min val="60"/>
        </c:scaling>
        <c:delete val="0"/>
        <c:axPos val="b"/>
        <c:title>
          <c:tx>
            <c:rich>
              <a:bodyPr/>
              <a:lstStyle/>
              <a:p>
                <a:pPr>
                  <a:defRPr/>
                </a:pPr>
                <a:r>
                  <a:rPr lang="en-US"/>
                  <a:t>Age</a:t>
                </a:r>
              </a:p>
            </c:rich>
          </c:tx>
          <c:layout/>
          <c:overlay val="0"/>
        </c:title>
        <c:numFmt formatCode="General" sourceLinked="1"/>
        <c:majorTickMark val="out"/>
        <c:minorTickMark val="none"/>
        <c:tickLblPos val="nextTo"/>
        <c:crossAx val="206248960"/>
        <c:crosses val="autoZero"/>
        <c:crossBetween val="midCat"/>
      </c:valAx>
      <c:valAx>
        <c:axId val="206248960"/>
        <c:scaling>
          <c:orientation val="minMax"/>
        </c:scaling>
        <c:delete val="0"/>
        <c:axPos val="l"/>
        <c:majorGridlines/>
        <c:title>
          <c:tx>
            <c:rich>
              <a:bodyPr rot="-5400000" vert="horz"/>
              <a:lstStyle/>
              <a:p>
                <a:pPr>
                  <a:defRPr/>
                </a:pPr>
                <a:r>
                  <a:rPr lang="en-US"/>
                  <a:t>3MS</a:t>
                </a:r>
              </a:p>
            </c:rich>
          </c:tx>
          <c:layout/>
          <c:overlay val="0"/>
        </c:title>
        <c:numFmt formatCode="General" sourceLinked="1"/>
        <c:majorTickMark val="out"/>
        <c:minorTickMark val="none"/>
        <c:tickLblPos val="nextTo"/>
        <c:crossAx val="206247040"/>
        <c:crosses val="autoZero"/>
        <c:crossBetween val="midCat"/>
      </c:valAx>
    </c:plotArea>
    <c:legend>
      <c:legendPos val="r"/>
      <c:layout/>
      <c:overlay val="0"/>
    </c:legend>
    <c:plotVisOnly val="1"/>
    <c:dispBlanksAs val="gap"/>
    <c:showDLblsOverMax val="0"/>
  </c:chart>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sz="1800" b="1" i="0" baseline="0">
                <a:effectLst/>
              </a:rPr>
              <a:t>Cognitive functioning (3MS)</a:t>
            </a:r>
            <a:endParaRPr lang="en-US">
              <a:effectLst/>
            </a:endParaRPr>
          </a:p>
        </c:rich>
      </c:tx>
      <c:layout>
        <c:manualLayout>
          <c:xMode val="edge"/>
          <c:yMode val="edge"/>
          <c:x val="0.36373046827090538"/>
          <c:y val="1.6129032258064516E-2"/>
        </c:manualLayout>
      </c:layout>
      <c:overlay val="0"/>
    </c:title>
    <c:autoTitleDeleted val="0"/>
    <c:plotArea>
      <c:layout/>
      <c:scatterChart>
        <c:scatterStyle val="lineMarker"/>
        <c:varyColors val="0"/>
        <c:ser>
          <c:idx val="0"/>
          <c:order val="0"/>
          <c:tx>
            <c:strRef>
              <c:f>Sheet1!$G$7</c:f>
              <c:strCache>
                <c:ptCount val="1"/>
                <c:pt idx="0">
                  <c:v>Subject 1</c:v>
                </c:pt>
              </c:strCache>
            </c:strRef>
          </c:tx>
          <c:xVal>
            <c:numRef>
              <c:f>Sheet1!$F$7:$F$8</c:f>
              <c:numCache>
                <c:formatCode>General</c:formatCode>
                <c:ptCount val="2"/>
                <c:pt idx="0">
                  <c:v>65</c:v>
                </c:pt>
                <c:pt idx="1">
                  <c:v>69</c:v>
                </c:pt>
              </c:numCache>
            </c:numRef>
          </c:xVal>
          <c:yVal>
            <c:numRef>
              <c:f>Sheet1!$D$7:$D$8</c:f>
              <c:numCache>
                <c:formatCode>General</c:formatCode>
                <c:ptCount val="2"/>
                <c:pt idx="0">
                  <c:v>85</c:v>
                </c:pt>
                <c:pt idx="1">
                  <c:v>81</c:v>
                </c:pt>
              </c:numCache>
            </c:numRef>
          </c:yVal>
          <c:smooth val="0"/>
          <c:extLst>
            <c:ext xmlns:c16="http://schemas.microsoft.com/office/drawing/2014/chart" uri="{C3380CC4-5D6E-409C-BE32-E72D297353CC}">
              <c16:uniqueId val="{00000000-1E73-487D-A7A7-73438A021E06}"/>
            </c:ext>
          </c:extLst>
        </c:ser>
        <c:ser>
          <c:idx val="1"/>
          <c:order val="1"/>
          <c:tx>
            <c:strRef>
              <c:f>Sheet1!$G$9</c:f>
              <c:strCache>
                <c:ptCount val="1"/>
                <c:pt idx="0">
                  <c:v>Subject 2</c:v>
                </c:pt>
              </c:strCache>
            </c:strRef>
          </c:tx>
          <c:xVal>
            <c:numRef>
              <c:f>Sheet1!$F$9:$F$10</c:f>
              <c:numCache>
                <c:formatCode>General</c:formatCode>
                <c:ptCount val="2"/>
                <c:pt idx="0">
                  <c:v>70</c:v>
                </c:pt>
                <c:pt idx="1">
                  <c:v>75</c:v>
                </c:pt>
              </c:numCache>
            </c:numRef>
          </c:xVal>
          <c:yVal>
            <c:numRef>
              <c:f>Sheet1!$D$9:$D$10</c:f>
              <c:numCache>
                <c:formatCode>General</c:formatCode>
                <c:ptCount val="2"/>
                <c:pt idx="0">
                  <c:v>89</c:v>
                </c:pt>
                <c:pt idx="1">
                  <c:v>87</c:v>
                </c:pt>
              </c:numCache>
            </c:numRef>
          </c:yVal>
          <c:smooth val="0"/>
          <c:extLst>
            <c:ext xmlns:c16="http://schemas.microsoft.com/office/drawing/2014/chart" uri="{C3380CC4-5D6E-409C-BE32-E72D297353CC}">
              <c16:uniqueId val="{00000001-1E73-487D-A7A7-73438A021E06}"/>
            </c:ext>
          </c:extLst>
        </c:ser>
        <c:ser>
          <c:idx val="2"/>
          <c:order val="2"/>
          <c:tx>
            <c:strRef>
              <c:f>Sheet1!$G$11</c:f>
              <c:strCache>
                <c:ptCount val="1"/>
                <c:pt idx="0">
                  <c:v>Subject 3</c:v>
                </c:pt>
              </c:strCache>
            </c:strRef>
          </c:tx>
          <c:spPr>
            <a:ln>
              <a:solidFill>
                <a:srgbClr val="0000FF"/>
              </a:solidFill>
            </a:ln>
          </c:spPr>
          <c:marker>
            <c:spPr>
              <a:solidFill>
                <a:srgbClr val="0000FF"/>
              </a:solidFill>
            </c:spPr>
          </c:marker>
          <c:xVal>
            <c:numRef>
              <c:f>Sheet1!$F$11:$F$12</c:f>
              <c:numCache>
                <c:formatCode>General</c:formatCode>
                <c:ptCount val="2"/>
                <c:pt idx="0">
                  <c:v>68</c:v>
                </c:pt>
                <c:pt idx="1">
                  <c:v>73</c:v>
                </c:pt>
              </c:numCache>
            </c:numRef>
          </c:xVal>
          <c:yVal>
            <c:numRef>
              <c:f>Sheet1!$D$11:$D$12</c:f>
              <c:numCache>
                <c:formatCode>General</c:formatCode>
                <c:ptCount val="2"/>
                <c:pt idx="0">
                  <c:v>88</c:v>
                </c:pt>
                <c:pt idx="1">
                  <c:v>88</c:v>
                </c:pt>
              </c:numCache>
            </c:numRef>
          </c:yVal>
          <c:smooth val="0"/>
          <c:extLst>
            <c:ext xmlns:c16="http://schemas.microsoft.com/office/drawing/2014/chart" uri="{C3380CC4-5D6E-409C-BE32-E72D297353CC}">
              <c16:uniqueId val="{00000002-1E73-487D-A7A7-73438A021E06}"/>
            </c:ext>
          </c:extLst>
        </c:ser>
        <c:ser>
          <c:idx val="3"/>
          <c:order val="3"/>
          <c:tx>
            <c:strRef>
              <c:f>Sheet1!$G$13</c:f>
              <c:strCache>
                <c:ptCount val="1"/>
                <c:pt idx="0">
                  <c:v>Subject 4</c:v>
                </c:pt>
              </c:strCache>
            </c:strRef>
          </c:tx>
          <c:xVal>
            <c:numRef>
              <c:f>Sheet1!$F$13:$F$14</c:f>
              <c:numCache>
                <c:formatCode>General</c:formatCode>
                <c:ptCount val="2"/>
                <c:pt idx="0">
                  <c:v>73</c:v>
                </c:pt>
                <c:pt idx="1">
                  <c:v>78</c:v>
                </c:pt>
              </c:numCache>
            </c:numRef>
          </c:xVal>
          <c:yVal>
            <c:numRef>
              <c:f>Sheet1!$D$13:$D$14</c:f>
              <c:numCache>
                <c:formatCode>General</c:formatCode>
                <c:ptCount val="2"/>
                <c:pt idx="0">
                  <c:v>86</c:v>
                </c:pt>
                <c:pt idx="1">
                  <c:v>85</c:v>
                </c:pt>
              </c:numCache>
            </c:numRef>
          </c:yVal>
          <c:smooth val="0"/>
          <c:extLst>
            <c:ext xmlns:c16="http://schemas.microsoft.com/office/drawing/2014/chart" uri="{C3380CC4-5D6E-409C-BE32-E72D297353CC}">
              <c16:uniqueId val="{00000003-1E73-487D-A7A7-73438A021E06}"/>
            </c:ext>
          </c:extLst>
        </c:ser>
        <c:ser>
          <c:idx val="4"/>
          <c:order val="4"/>
          <c:tx>
            <c:strRef>
              <c:f>Sheet1!$G$15</c:f>
              <c:strCache>
                <c:ptCount val="1"/>
                <c:pt idx="0">
                  <c:v>Subject 5</c:v>
                </c:pt>
              </c:strCache>
            </c:strRef>
          </c:tx>
          <c:spPr>
            <a:ln>
              <a:solidFill>
                <a:srgbClr val="C00000"/>
              </a:solidFill>
            </a:ln>
          </c:spPr>
          <c:marker>
            <c:spPr>
              <a:solidFill>
                <a:srgbClr val="C00000"/>
              </a:solidFill>
            </c:spPr>
          </c:marker>
          <c:xVal>
            <c:numRef>
              <c:f>Sheet1!$F$15:$F$16</c:f>
              <c:numCache>
                <c:formatCode>General</c:formatCode>
                <c:ptCount val="2"/>
                <c:pt idx="0">
                  <c:v>83</c:v>
                </c:pt>
                <c:pt idx="1">
                  <c:v>88</c:v>
                </c:pt>
              </c:numCache>
            </c:numRef>
          </c:xVal>
          <c:yVal>
            <c:numRef>
              <c:f>Sheet1!$D$15:$D$16</c:f>
              <c:numCache>
                <c:formatCode>General</c:formatCode>
                <c:ptCount val="2"/>
                <c:pt idx="0">
                  <c:v>92</c:v>
                </c:pt>
                <c:pt idx="1">
                  <c:v>88</c:v>
                </c:pt>
              </c:numCache>
            </c:numRef>
          </c:yVal>
          <c:smooth val="0"/>
          <c:extLst>
            <c:ext xmlns:c16="http://schemas.microsoft.com/office/drawing/2014/chart" uri="{C3380CC4-5D6E-409C-BE32-E72D297353CC}">
              <c16:uniqueId val="{00000004-1E73-487D-A7A7-73438A021E06}"/>
            </c:ext>
          </c:extLst>
        </c:ser>
        <c:dLbls>
          <c:showLegendKey val="0"/>
          <c:showVal val="0"/>
          <c:showCatName val="0"/>
          <c:showSerName val="0"/>
          <c:showPercent val="0"/>
          <c:showBubbleSize val="0"/>
        </c:dLbls>
        <c:axId val="206297344"/>
        <c:axId val="206373632"/>
      </c:scatterChart>
      <c:valAx>
        <c:axId val="206297344"/>
        <c:scaling>
          <c:orientation val="minMax"/>
          <c:max val="90"/>
          <c:min val="60"/>
        </c:scaling>
        <c:delete val="0"/>
        <c:axPos val="b"/>
        <c:title>
          <c:tx>
            <c:rich>
              <a:bodyPr/>
              <a:lstStyle/>
              <a:p>
                <a:pPr>
                  <a:defRPr/>
                </a:pPr>
                <a:r>
                  <a:rPr lang="en-US"/>
                  <a:t>Age</a:t>
                </a:r>
              </a:p>
            </c:rich>
          </c:tx>
          <c:layout/>
          <c:overlay val="0"/>
        </c:title>
        <c:numFmt formatCode="General" sourceLinked="1"/>
        <c:majorTickMark val="out"/>
        <c:minorTickMark val="none"/>
        <c:tickLblPos val="nextTo"/>
        <c:crossAx val="206373632"/>
        <c:crosses val="autoZero"/>
        <c:crossBetween val="midCat"/>
      </c:valAx>
      <c:valAx>
        <c:axId val="206373632"/>
        <c:scaling>
          <c:orientation val="minMax"/>
        </c:scaling>
        <c:delete val="0"/>
        <c:axPos val="l"/>
        <c:majorGridlines/>
        <c:title>
          <c:tx>
            <c:rich>
              <a:bodyPr rot="-5400000" vert="horz"/>
              <a:lstStyle/>
              <a:p>
                <a:pPr>
                  <a:defRPr/>
                </a:pPr>
                <a:r>
                  <a:rPr lang="en-US"/>
                  <a:t>3MS</a:t>
                </a:r>
              </a:p>
            </c:rich>
          </c:tx>
          <c:layout/>
          <c:overlay val="0"/>
        </c:title>
        <c:numFmt formatCode="General" sourceLinked="1"/>
        <c:majorTickMark val="out"/>
        <c:minorTickMark val="none"/>
        <c:tickLblPos val="nextTo"/>
        <c:crossAx val="206297344"/>
        <c:crosses val="autoZero"/>
        <c:crossBetween val="midCat"/>
      </c:valAx>
    </c:plotArea>
    <c:legend>
      <c:legendPos val="r"/>
      <c:layout/>
      <c:overlay val="0"/>
    </c:legend>
    <c:plotVisOnly val="1"/>
    <c:dispBlanksAs val="gap"/>
    <c:showDLblsOverMax val="0"/>
  </c:chart>
  <c:externalData r:id="rId1">
    <c:autoUpdate val="0"/>
  </c:externalData>
</c:chartSpace>
</file>

<file path=ppt/drawings/_rels/vmlDrawing1.vml.rels><?xml version="1.0" encoding="UTF-8" standalone="yes"?>
<Relationships xmlns="http://schemas.openxmlformats.org/package/2006/relationships"><Relationship Id="rId1" Type="http://schemas.openxmlformats.org/officeDocument/2006/relationships/image" Target="../media/image7.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8.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170" name="Rectangle 2"/>
          <p:cNvSpPr>
            <a:spLocks noGrp="1" noChangeArrowheads="1"/>
          </p:cNvSpPr>
          <p:nvPr>
            <p:ph type="hdr" sz="quarter"/>
          </p:nvPr>
        </p:nvSpPr>
        <p:spPr bwMode="auto">
          <a:xfrm>
            <a:off x="0" y="0"/>
            <a:ext cx="3026729" cy="463550"/>
          </a:xfrm>
          <a:prstGeom prst="rect">
            <a:avLst/>
          </a:prstGeom>
          <a:noFill/>
          <a:ln w="9525">
            <a:noFill/>
            <a:miter lim="800000"/>
            <a:headEnd/>
            <a:tailEnd/>
          </a:ln>
          <a:effectLst/>
        </p:spPr>
        <p:txBody>
          <a:bodyPr vert="horz" wrap="square" lIns="93063" tIns="46532" rIns="93063" bIns="46532" numCol="1" anchor="t" anchorCtr="0" compatLnSpc="1">
            <a:prstTxWarp prst="textNoShape">
              <a:avLst/>
            </a:prstTxWarp>
          </a:bodyPr>
          <a:lstStyle>
            <a:lvl1pPr algn="l" defTabSz="930275">
              <a:defRPr sz="1200">
                <a:latin typeface="Times New Roman" pitchFamily="18" charset="0"/>
              </a:defRPr>
            </a:lvl1pPr>
          </a:lstStyle>
          <a:p>
            <a:endParaRPr lang="en-US"/>
          </a:p>
        </p:txBody>
      </p:sp>
      <p:sp>
        <p:nvSpPr>
          <p:cNvPr id="7171" name="Rectangle 3"/>
          <p:cNvSpPr>
            <a:spLocks noGrp="1" noChangeArrowheads="1"/>
          </p:cNvSpPr>
          <p:nvPr>
            <p:ph type="dt" sz="quarter" idx="1"/>
          </p:nvPr>
        </p:nvSpPr>
        <p:spPr bwMode="auto">
          <a:xfrm>
            <a:off x="3958273" y="0"/>
            <a:ext cx="3026728" cy="463550"/>
          </a:xfrm>
          <a:prstGeom prst="rect">
            <a:avLst/>
          </a:prstGeom>
          <a:noFill/>
          <a:ln w="9525">
            <a:noFill/>
            <a:miter lim="800000"/>
            <a:headEnd/>
            <a:tailEnd/>
          </a:ln>
          <a:effectLst/>
        </p:spPr>
        <p:txBody>
          <a:bodyPr vert="horz" wrap="square" lIns="93063" tIns="46532" rIns="93063" bIns="46532" numCol="1" anchor="t" anchorCtr="0" compatLnSpc="1">
            <a:prstTxWarp prst="textNoShape">
              <a:avLst/>
            </a:prstTxWarp>
          </a:bodyPr>
          <a:lstStyle>
            <a:lvl1pPr algn="r" defTabSz="930275">
              <a:defRPr sz="1200">
                <a:latin typeface="Times New Roman" pitchFamily="18" charset="0"/>
              </a:defRPr>
            </a:lvl1pPr>
          </a:lstStyle>
          <a:p>
            <a:endParaRPr lang="en-US"/>
          </a:p>
        </p:txBody>
      </p:sp>
      <p:sp>
        <p:nvSpPr>
          <p:cNvPr id="7172" name="Rectangle 4"/>
          <p:cNvSpPr>
            <a:spLocks noGrp="1" noChangeArrowheads="1"/>
          </p:cNvSpPr>
          <p:nvPr>
            <p:ph type="ftr" sz="quarter" idx="2"/>
          </p:nvPr>
        </p:nvSpPr>
        <p:spPr bwMode="auto">
          <a:xfrm>
            <a:off x="0" y="8820150"/>
            <a:ext cx="3026729" cy="463550"/>
          </a:xfrm>
          <a:prstGeom prst="rect">
            <a:avLst/>
          </a:prstGeom>
          <a:noFill/>
          <a:ln w="9525">
            <a:noFill/>
            <a:miter lim="800000"/>
            <a:headEnd/>
            <a:tailEnd/>
          </a:ln>
          <a:effectLst/>
        </p:spPr>
        <p:txBody>
          <a:bodyPr vert="horz" wrap="square" lIns="93063" tIns="46532" rIns="93063" bIns="46532" numCol="1" anchor="b" anchorCtr="0" compatLnSpc="1">
            <a:prstTxWarp prst="textNoShape">
              <a:avLst/>
            </a:prstTxWarp>
          </a:bodyPr>
          <a:lstStyle>
            <a:lvl1pPr algn="l" defTabSz="930275">
              <a:defRPr sz="1200">
                <a:latin typeface="Times New Roman" pitchFamily="18" charset="0"/>
              </a:defRPr>
            </a:lvl1pPr>
          </a:lstStyle>
          <a:p>
            <a:endParaRPr lang="en-US"/>
          </a:p>
        </p:txBody>
      </p:sp>
      <p:sp>
        <p:nvSpPr>
          <p:cNvPr id="7173" name="Rectangle 5"/>
          <p:cNvSpPr>
            <a:spLocks noGrp="1" noChangeArrowheads="1"/>
          </p:cNvSpPr>
          <p:nvPr>
            <p:ph type="sldNum" sz="quarter" idx="3"/>
          </p:nvPr>
        </p:nvSpPr>
        <p:spPr bwMode="auto">
          <a:xfrm>
            <a:off x="3958273" y="8820150"/>
            <a:ext cx="3026728" cy="463550"/>
          </a:xfrm>
          <a:prstGeom prst="rect">
            <a:avLst/>
          </a:prstGeom>
          <a:noFill/>
          <a:ln w="9525">
            <a:noFill/>
            <a:miter lim="800000"/>
            <a:headEnd/>
            <a:tailEnd/>
          </a:ln>
          <a:effectLst/>
        </p:spPr>
        <p:txBody>
          <a:bodyPr vert="horz" wrap="square" lIns="93063" tIns="46532" rIns="93063" bIns="46532" numCol="1" anchor="b" anchorCtr="0" compatLnSpc="1">
            <a:prstTxWarp prst="textNoShape">
              <a:avLst/>
            </a:prstTxWarp>
          </a:bodyPr>
          <a:lstStyle>
            <a:lvl1pPr algn="r" defTabSz="930275">
              <a:defRPr sz="1200">
                <a:latin typeface="Times New Roman" pitchFamily="18" charset="0"/>
              </a:defRPr>
            </a:lvl1pPr>
          </a:lstStyle>
          <a:p>
            <a:fld id="{B2584CD0-8478-4E17-B1CA-DB06CAFA73B6}" type="slidenum">
              <a:rPr lang="en-US"/>
              <a:pPr/>
              <a:t>‹#›</a:t>
            </a:fld>
            <a:endParaRPr lang="en-US"/>
          </a:p>
        </p:txBody>
      </p:sp>
    </p:spTree>
    <p:extLst>
      <p:ext uri="{BB962C8B-B14F-4D97-AF65-F5344CB8AC3E}">
        <p14:creationId xmlns:p14="http://schemas.microsoft.com/office/powerpoint/2010/main" val="332068866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02" name="Rectangle 2"/>
          <p:cNvSpPr>
            <a:spLocks noGrp="1" noChangeArrowheads="1"/>
          </p:cNvSpPr>
          <p:nvPr>
            <p:ph type="hdr" sz="quarter"/>
          </p:nvPr>
        </p:nvSpPr>
        <p:spPr bwMode="auto">
          <a:xfrm>
            <a:off x="0" y="0"/>
            <a:ext cx="3026729" cy="463550"/>
          </a:xfrm>
          <a:prstGeom prst="rect">
            <a:avLst/>
          </a:prstGeom>
          <a:noFill/>
          <a:ln w="9525">
            <a:noFill/>
            <a:miter lim="800000"/>
            <a:headEnd/>
            <a:tailEnd/>
          </a:ln>
          <a:effectLst/>
        </p:spPr>
        <p:txBody>
          <a:bodyPr vert="horz" wrap="square" lIns="91329" tIns="45664" rIns="91329" bIns="45664" numCol="1" anchor="t" anchorCtr="0" compatLnSpc="1">
            <a:prstTxWarp prst="textNoShape">
              <a:avLst/>
            </a:prstTxWarp>
          </a:bodyPr>
          <a:lstStyle>
            <a:lvl1pPr algn="l" defTabSz="912813">
              <a:defRPr sz="1200">
                <a:latin typeface="Times New Roman" pitchFamily="18" charset="0"/>
              </a:defRPr>
            </a:lvl1pPr>
          </a:lstStyle>
          <a:p>
            <a:endParaRPr lang="en-US"/>
          </a:p>
        </p:txBody>
      </p:sp>
      <p:sp>
        <p:nvSpPr>
          <p:cNvPr id="51203" name="Rectangle 3"/>
          <p:cNvSpPr>
            <a:spLocks noGrp="1" noChangeArrowheads="1"/>
          </p:cNvSpPr>
          <p:nvPr>
            <p:ph type="dt" idx="1"/>
          </p:nvPr>
        </p:nvSpPr>
        <p:spPr bwMode="auto">
          <a:xfrm>
            <a:off x="3956693" y="0"/>
            <a:ext cx="3026729" cy="463550"/>
          </a:xfrm>
          <a:prstGeom prst="rect">
            <a:avLst/>
          </a:prstGeom>
          <a:noFill/>
          <a:ln w="9525">
            <a:noFill/>
            <a:miter lim="800000"/>
            <a:headEnd/>
            <a:tailEnd/>
          </a:ln>
          <a:effectLst/>
        </p:spPr>
        <p:txBody>
          <a:bodyPr vert="horz" wrap="square" lIns="91329" tIns="45664" rIns="91329" bIns="45664" numCol="1" anchor="t" anchorCtr="0" compatLnSpc="1">
            <a:prstTxWarp prst="textNoShape">
              <a:avLst/>
            </a:prstTxWarp>
          </a:bodyPr>
          <a:lstStyle>
            <a:lvl1pPr algn="r" defTabSz="912813">
              <a:defRPr sz="1200">
                <a:latin typeface="Times New Roman" pitchFamily="18" charset="0"/>
              </a:defRPr>
            </a:lvl1pPr>
          </a:lstStyle>
          <a:p>
            <a:endParaRPr lang="en-US"/>
          </a:p>
        </p:txBody>
      </p:sp>
      <p:sp>
        <p:nvSpPr>
          <p:cNvPr id="51204" name="Rectangle 4"/>
          <p:cNvSpPr>
            <a:spLocks noGrp="1" noRot="1" noChangeAspect="1" noChangeArrowheads="1" noTextEdit="1"/>
          </p:cNvSpPr>
          <p:nvPr>
            <p:ph type="sldImg" idx="2"/>
          </p:nvPr>
        </p:nvSpPr>
        <p:spPr bwMode="auto">
          <a:xfrm>
            <a:off x="1171575" y="695325"/>
            <a:ext cx="4643438" cy="3482975"/>
          </a:xfrm>
          <a:prstGeom prst="rect">
            <a:avLst/>
          </a:prstGeom>
          <a:noFill/>
          <a:ln w="9525">
            <a:solidFill>
              <a:srgbClr val="000000"/>
            </a:solidFill>
            <a:miter lim="800000"/>
            <a:headEnd/>
            <a:tailEnd/>
          </a:ln>
          <a:effectLst/>
        </p:spPr>
      </p:sp>
      <p:sp>
        <p:nvSpPr>
          <p:cNvPr id="51205" name="Rectangle 5"/>
          <p:cNvSpPr>
            <a:spLocks noGrp="1" noChangeArrowheads="1"/>
          </p:cNvSpPr>
          <p:nvPr>
            <p:ph type="body" sz="quarter" idx="3"/>
          </p:nvPr>
        </p:nvSpPr>
        <p:spPr bwMode="auto">
          <a:xfrm>
            <a:off x="699448" y="4410075"/>
            <a:ext cx="5586105" cy="4178300"/>
          </a:xfrm>
          <a:prstGeom prst="rect">
            <a:avLst/>
          </a:prstGeom>
          <a:noFill/>
          <a:ln w="9525">
            <a:noFill/>
            <a:miter lim="800000"/>
            <a:headEnd/>
            <a:tailEnd/>
          </a:ln>
          <a:effectLst/>
        </p:spPr>
        <p:txBody>
          <a:bodyPr vert="horz" wrap="square" lIns="91329" tIns="45664" rIns="91329" bIns="45664"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51206" name="Rectangle 6"/>
          <p:cNvSpPr>
            <a:spLocks noGrp="1" noChangeArrowheads="1"/>
          </p:cNvSpPr>
          <p:nvPr>
            <p:ph type="ftr" sz="quarter" idx="4"/>
          </p:nvPr>
        </p:nvSpPr>
        <p:spPr bwMode="auto">
          <a:xfrm>
            <a:off x="0" y="8818563"/>
            <a:ext cx="3026729" cy="463550"/>
          </a:xfrm>
          <a:prstGeom prst="rect">
            <a:avLst/>
          </a:prstGeom>
          <a:noFill/>
          <a:ln w="9525">
            <a:noFill/>
            <a:miter lim="800000"/>
            <a:headEnd/>
            <a:tailEnd/>
          </a:ln>
          <a:effectLst/>
        </p:spPr>
        <p:txBody>
          <a:bodyPr vert="horz" wrap="square" lIns="91329" tIns="45664" rIns="91329" bIns="45664" numCol="1" anchor="b" anchorCtr="0" compatLnSpc="1">
            <a:prstTxWarp prst="textNoShape">
              <a:avLst/>
            </a:prstTxWarp>
          </a:bodyPr>
          <a:lstStyle>
            <a:lvl1pPr algn="l" defTabSz="912813">
              <a:defRPr sz="1200">
                <a:latin typeface="Times New Roman" pitchFamily="18" charset="0"/>
              </a:defRPr>
            </a:lvl1pPr>
          </a:lstStyle>
          <a:p>
            <a:endParaRPr lang="en-US"/>
          </a:p>
        </p:txBody>
      </p:sp>
      <p:sp>
        <p:nvSpPr>
          <p:cNvPr id="51207" name="Rectangle 7"/>
          <p:cNvSpPr>
            <a:spLocks noGrp="1" noChangeArrowheads="1"/>
          </p:cNvSpPr>
          <p:nvPr>
            <p:ph type="sldNum" sz="quarter" idx="5"/>
          </p:nvPr>
        </p:nvSpPr>
        <p:spPr bwMode="auto">
          <a:xfrm>
            <a:off x="3956693" y="8818563"/>
            <a:ext cx="3026729" cy="463550"/>
          </a:xfrm>
          <a:prstGeom prst="rect">
            <a:avLst/>
          </a:prstGeom>
          <a:noFill/>
          <a:ln w="9525">
            <a:noFill/>
            <a:miter lim="800000"/>
            <a:headEnd/>
            <a:tailEnd/>
          </a:ln>
          <a:effectLst/>
        </p:spPr>
        <p:txBody>
          <a:bodyPr vert="horz" wrap="square" lIns="91329" tIns="45664" rIns="91329" bIns="45664" numCol="1" anchor="b" anchorCtr="0" compatLnSpc="1">
            <a:prstTxWarp prst="textNoShape">
              <a:avLst/>
            </a:prstTxWarp>
          </a:bodyPr>
          <a:lstStyle>
            <a:lvl1pPr algn="r" defTabSz="912813">
              <a:defRPr sz="1200">
                <a:latin typeface="Times New Roman" pitchFamily="18" charset="0"/>
              </a:defRPr>
            </a:lvl1pPr>
          </a:lstStyle>
          <a:p>
            <a:fld id="{22D8B181-F2DB-4314-84D1-0473164440DE}" type="slidenum">
              <a:rPr lang="en-US"/>
              <a:pPr/>
              <a:t>‹#›</a:t>
            </a:fld>
            <a:endParaRPr lang="en-US"/>
          </a:p>
        </p:txBody>
      </p:sp>
    </p:spTree>
    <p:extLst>
      <p:ext uri="{BB962C8B-B14F-4D97-AF65-F5344CB8AC3E}">
        <p14:creationId xmlns:p14="http://schemas.microsoft.com/office/powerpoint/2010/main" val="319188430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Times New Roman" pitchFamily="18" charset="0"/>
        <a:ea typeface="+mn-ea"/>
        <a:cs typeface="+mn-cs"/>
      </a:defRPr>
    </a:lvl1pPr>
    <a:lvl2pPr marL="457200" algn="l" rtl="0" fontAlgn="base">
      <a:spcBef>
        <a:spcPct val="30000"/>
      </a:spcBef>
      <a:spcAft>
        <a:spcPct val="0"/>
      </a:spcAft>
      <a:defRPr sz="1200" kern="1200">
        <a:solidFill>
          <a:schemeClr val="tx1"/>
        </a:solidFill>
        <a:latin typeface="Times New Roman" pitchFamily="18" charset="0"/>
        <a:ea typeface="+mn-ea"/>
        <a:cs typeface="+mn-cs"/>
      </a:defRPr>
    </a:lvl2pPr>
    <a:lvl3pPr marL="914400" algn="l" rtl="0" fontAlgn="base">
      <a:spcBef>
        <a:spcPct val="30000"/>
      </a:spcBef>
      <a:spcAft>
        <a:spcPct val="0"/>
      </a:spcAft>
      <a:defRPr sz="1200" kern="1200">
        <a:solidFill>
          <a:schemeClr val="tx1"/>
        </a:solidFill>
        <a:latin typeface="Times New Roman" pitchFamily="18" charset="0"/>
        <a:ea typeface="+mn-ea"/>
        <a:cs typeface="+mn-cs"/>
      </a:defRPr>
    </a:lvl3pPr>
    <a:lvl4pPr marL="1371600" algn="l" rtl="0" fontAlgn="base">
      <a:spcBef>
        <a:spcPct val="30000"/>
      </a:spcBef>
      <a:spcAft>
        <a:spcPct val="0"/>
      </a:spcAft>
      <a:defRPr sz="1200" kern="1200">
        <a:solidFill>
          <a:schemeClr val="tx1"/>
        </a:solidFill>
        <a:latin typeface="Times New Roman" pitchFamily="18" charset="0"/>
        <a:ea typeface="+mn-ea"/>
        <a:cs typeface="+mn-cs"/>
      </a:defRPr>
    </a:lvl4pPr>
    <a:lvl5pPr marL="1828800" algn="l" rtl="0" fontAlgn="base">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E7169F7-B22D-4033-90D2-783A340C6A1A}" type="slidenum">
              <a:rPr lang="en-US"/>
              <a:pPr/>
              <a:t>1</a:t>
            </a:fld>
            <a:endParaRPr lang="en-US"/>
          </a:p>
        </p:txBody>
      </p:sp>
      <p:sp>
        <p:nvSpPr>
          <p:cNvPr id="363522" name="Rectangle 2"/>
          <p:cNvSpPr>
            <a:spLocks noGrp="1" noRot="1" noChangeAspect="1" noChangeArrowheads="1" noTextEdit="1"/>
          </p:cNvSpPr>
          <p:nvPr>
            <p:ph type="sldImg"/>
          </p:nvPr>
        </p:nvSpPr>
        <p:spPr>
          <a:ln/>
        </p:spPr>
      </p:sp>
      <p:sp>
        <p:nvSpPr>
          <p:cNvPr id="363523" name="Rectangle 3"/>
          <p:cNvSpPr>
            <a:spLocks noGrp="1" noChangeArrowheads="1"/>
          </p:cNvSpPr>
          <p:nvPr>
            <p:ph type="body" idx="1"/>
          </p:nvPr>
        </p:nvSpPr>
        <p:spPr/>
        <p:txBody>
          <a:bodyPr/>
          <a:lstStyle/>
          <a:p>
            <a:pPr>
              <a:buFontTx/>
              <a:buChar char="•"/>
            </a:pPr>
            <a:endParaRPr lang="en-US"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CBB7C4A-138C-4B3A-8747-E5D0C08D80D8}" type="slidenum">
              <a:rPr lang="en-US"/>
              <a:pPr/>
              <a:t>11</a:t>
            </a:fld>
            <a:endParaRPr lang="en-US"/>
          </a:p>
        </p:txBody>
      </p:sp>
      <p:sp>
        <p:nvSpPr>
          <p:cNvPr id="942082" name="Rectangle 2"/>
          <p:cNvSpPr>
            <a:spLocks noGrp="1" noRot="1" noChangeAspect="1" noChangeArrowheads="1" noTextEdit="1"/>
          </p:cNvSpPr>
          <p:nvPr>
            <p:ph type="sldImg"/>
          </p:nvPr>
        </p:nvSpPr>
        <p:spPr>
          <a:ln/>
        </p:spPr>
      </p:sp>
      <p:sp>
        <p:nvSpPr>
          <p:cNvPr id="942083" name="Rectangle 3"/>
          <p:cNvSpPr>
            <a:spLocks noGrp="1" noChangeArrowheads="1"/>
          </p:cNvSpPr>
          <p:nvPr>
            <p:ph type="body" idx="1"/>
          </p:nvPr>
        </p:nvSpPr>
        <p:spPr/>
        <p:txBody>
          <a:bodyPr/>
          <a:lstStyle/>
          <a:p>
            <a:r>
              <a:rPr lang="en-US" dirty="0" smtClean="0"/>
              <a:t>Start</a:t>
            </a:r>
            <a:r>
              <a:rPr lang="en-US" baseline="0" dirty="0" smtClean="0"/>
              <a:t> with the descriptive statistics we introduced last time.  Note – no visit 3 data.  Quite a bit of missing data.  Can control how many data patterns are displayed. </a:t>
            </a:r>
            <a:endParaRPr lang="en-US" dirty="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CBB7C4A-138C-4B3A-8747-E5D0C08D80D8}" type="slidenum">
              <a:rPr lang="en-US"/>
              <a:pPr/>
              <a:t>12</a:t>
            </a:fld>
            <a:endParaRPr lang="en-US"/>
          </a:p>
        </p:txBody>
      </p:sp>
      <p:sp>
        <p:nvSpPr>
          <p:cNvPr id="942082" name="Rectangle 2"/>
          <p:cNvSpPr>
            <a:spLocks noGrp="1" noRot="1" noChangeAspect="1" noChangeArrowheads="1" noTextEdit="1"/>
          </p:cNvSpPr>
          <p:nvPr>
            <p:ph type="sldImg"/>
          </p:nvPr>
        </p:nvSpPr>
        <p:spPr>
          <a:ln/>
        </p:spPr>
      </p:sp>
      <p:sp>
        <p:nvSpPr>
          <p:cNvPr id="942083" name="Rectangle 3"/>
          <p:cNvSpPr>
            <a:spLocks noGrp="1" noChangeArrowheads="1"/>
          </p:cNvSpPr>
          <p:nvPr>
            <p:ph type="body" idx="1"/>
          </p:nvPr>
        </p:nvSpPr>
        <p:spPr/>
        <p:txBody>
          <a:bodyPr/>
          <a:lstStyle/>
          <a:p>
            <a:endParaRPr lang="en-US" dirty="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CBB7C4A-138C-4B3A-8747-E5D0C08D80D8}" type="slidenum">
              <a:rPr lang="en-US"/>
              <a:pPr/>
              <a:t>13</a:t>
            </a:fld>
            <a:endParaRPr lang="en-US"/>
          </a:p>
        </p:txBody>
      </p:sp>
      <p:sp>
        <p:nvSpPr>
          <p:cNvPr id="942082" name="Rectangle 2"/>
          <p:cNvSpPr>
            <a:spLocks noGrp="1" noRot="1" noChangeAspect="1" noChangeArrowheads="1" noTextEdit="1"/>
          </p:cNvSpPr>
          <p:nvPr>
            <p:ph type="sldImg"/>
          </p:nvPr>
        </p:nvSpPr>
        <p:spPr>
          <a:ln/>
        </p:spPr>
      </p:sp>
      <p:sp>
        <p:nvSpPr>
          <p:cNvPr id="942083" name="Rectangle 3"/>
          <p:cNvSpPr>
            <a:spLocks noGrp="1" noChangeArrowheads="1"/>
          </p:cNvSpPr>
          <p:nvPr>
            <p:ph type="body" idx="1"/>
          </p:nvPr>
        </p:nvSpPr>
        <p:spPr/>
        <p:txBody>
          <a:bodyPr/>
          <a:lstStyle/>
          <a:p>
            <a:r>
              <a:rPr lang="en-US" dirty="0"/>
              <a:t>Let’s look at </a:t>
            </a:r>
            <a:r>
              <a:rPr lang="en-US" dirty="0" smtClean="0"/>
              <a:t>the</a:t>
            </a:r>
            <a:r>
              <a:rPr lang="en-US" baseline="0" dirty="0" smtClean="0"/>
              <a:t> BMD example</a:t>
            </a:r>
            <a:r>
              <a:rPr lang="en-US" dirty="0" smtClean="0"/>
              <a:t>.  </a:t>
            </a:r>
            <a:r>
              <a:rPr lang="en-US" dirty="0"/>
              <a:t>Usually start with a scatterplot to assess linearity and distribution of outcome.  I like superimposing a LOWESS curve, which fits a smooth line, but does not make any further assumptions about the form of the relationship.  Differences between groups (on average) hard to see since small in relation to variance.  So let’s look at mean values.  </a:t>
            </a: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CBB7C4A-138C-4B3A-8747-E5D0C08D80D8}" type="slidenum">
              <a:rPr lang="en-US"/>
              <a:pPr/>
              <a:t>14</a:t>
            </a:fld>
            <a:endParaRPr lang="en-US"/>
          </a:p>
        </p:txBody>
      </p:sp>
      <p:sp>
        <p:nvSpPr>
          <p:cNvPr id="942082" name="Rectangle 2"/>
          <p:cNvSpPr>
            <a:spLocks noGrp="1" noRot="1" noChangeAspect="1" noChangeArrowheads="1" noTextEdit="1"/>
          </p:cNvSpPr>
          <p:nvPr>
            <p:ph type="sldImg"/>
          </p:nvPr>
        </p:nvSpPr>
        <p:spPr>
          <a:ln/>
        </p:spPr>
      </p:sp>
      <p:sp>
        <p:nvSpPr>
          <p:cNvPr id="942083" name="Rectangle 3"/>
          <p:cNvSpPr>
            <a:spLocks noGrp="1" noChangeArrowheads="1"/>
          </p:cNvSpPr>
          <p:nvPr>
            <p:ph type="body" idx="1"/>
          </p:nvPr>
        </p:nvSpPr>
        <p:spPr/>
        <p:txBody>
          <a:bodyPr/>
          <a:lstStyle/>
          <a:p>
            <a:r>
              <a:rPr lang="en-US" dirty="0" smtClean="0"/>
              <a:t>Here are the plots just of the mean values.  </a:t>
            </a:r>
            <a:endParaRPr lang="en-US" dirty="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3507C26-83A3-4080-AEDD-DA8C477B4C8F}" type="slidenum">
              <a:rPr lang="en-US"/>
              <a:pPr/>
              <a:t>15</a:t>
            </a:fld>
            <a:endParaRPr lang="en-US"/>
          </a:p>
        </p:txBody>
      </p:sp>
      <p:sp>
        <p:nvSpPr>
          <p:cNvPr id="950274" name="Rectangle 2"/>
          <p:cNvSpPr>
            <a:spLocks noGrp="1" noRot="1" noChangeAspect="1" noChangeArrowheads="1" noTextEdit="1"/>
          </p:cNvSpPr>
          <p:nvPr>
            <p:ph type="sldImg"/>
          </p:nvPr>
        </p:nvSpPr>
        <p:spPr>
          <a:ln/>
        </p:spPr>
      </p:sp>
      <p:sp>
        <p:nvSpPr>
          <p:cNvPr id="950275" name="Rectangle 3"/>
          <p:cNvSpPr>
            <a:spLocks noGrp="1" noChangeArrowheads="1"/>
          </p:cNvSpPr>
          <p:nvPr>
            <p:ph type="body" idx="1"/>
          </p:nvPr>
        </p:nvSpPr>
        <p:spPr/>
        <p:txBody>
          <a:bodyPr/>
          <a:lstStyle/>
          <a:p>
            <a:r>
              <a:rPr lang="en-US"/>
              <a:t>Average change per unit time is described by the coefficient of time (or per visit).  To see if a factor predicts change, include an interaction with time.  Does younger age at meno predict faster change?  Include an age at meno by time interaction. </a:t>
            </a:r>
          </a:p>
          <a:p>
            <a:endParaRPr lang="en-US"/>
          </a:p>
          <a:p>
            <a:r>
              <a:rPr lang="en-US"/>
              <a:t>More detail on time-varying predictor in a bit. </a:t>
            </a:r>
          </a:p>
          <a:p>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8356719-6912-41EF-9F9A-FAB6B4C7653D}" type="slidenum">
              <a:rPr lang="en-US"/>
              <a:pPr/>
              <a:t>16</a:t>
            </a:fld>
            <a:endParaRPr lang="en-US"/>
          </a:p>
        </p:txBody>
      </p:sp>
      <p:sp>
        <p:nvSpPr>
          <p:cNvPr id="946178" name="Rectangle 2"/>
          <p:cNvSpPr>
            <a:spLocks noGrp="1" noRot="1" noChangeAspect="1" noChangeArrowheads="1" noTextEdit="1"/>
          </p:cNvSpPr>
          <p:nvPr>
            <p:ph type="sldImg"/>
          </p:nvPr>
        </p:nvSpPr>
        <p:spPr>
          <a:ln/>
        </p:spPr>
      </p:sp>
      <p:sp>
        <p:nvSpPr>
          <p:cNvPr id="946179" name="Rectangle 3"/>
          <p:cNvSpPr>
            <a:spLocks noGrp="1" noChangeArrowheads="1"/>
          </p:cNvSpPr>
          <p:nvPr>
            <p:ph type="body" idx="1"/>
          </p:nvPr>
        </p:nvSpPr>
        <p:spPr/>
        <p:txBody>
          <a:bodyPr/>
          <a:lstStyle/>
          <a:p>
            <a:r>
              <a:rPr lang="en-US" dirty="0"/>
              <a:t>E.g., linear is easy to fit, easy to interpret, but highly restrictive. </a:t>
            </a:r>
          </a:p>
          <a:p>
            <a:endParaRPr lang="en-US" dirty="0"/>
          </a:p>
          <a:p>
            <a:r>
              <a:rPr lang="en-US" dirty="0"/>
              <a:t>Just test for </a:t>
            </a:r>
            <a:r>
              <a:rPr lang="en-US" dirty="0" smtClean="0"/>
              <a:t>statistical significance </a:t>
            </a:r>
            <a:r>
              <a:rPr lang="en-US" dirty="0"/>
              <a:t>of higher step on ladder.  </a:t>
            </a:r>
            <a:r>
              <a:rPr lang="en-US" dirty="0" smtClean="0"/>
              <a:t>For</a:t>
            </a:r>
            <a:r>
              <a:rPr lang="en-US" baseline="0" dirty="0" smtClean="0"/>
              <a:t> example, compare linear to spline.  If spline is statistically </a:t>
            </a:r>
            <a:r>
              <a:rPr lang="en-US" baseline="0" dirty="0" err="1" smtClean="0"/>
              <a:t>signficant</a:t>
            </a:r>
            <a:r>
              <a:rPr lang="en-US" baseline="0" dirty="0" smtClean="0"/>
              <a:t> then you need a nonlinear term in the model. </a:t>
            </a:r>
            <a:endParaRPr lang="en-US" dirty="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4327427-1E0C-4E27-A12D-8C94EA849E2C}" type="slidenum">
              <a:rPr lang="en-US"/>
              <a:pPr/>
              <a:t>17</a:t>
            </a:fld>
            <a:endParaRPr lang="en-US"/>
          </a:p>
        </p:txBody>
      </p:sp>
      <p:sp>
        <p:nvSpPr>
          <p:cNvPr id="948226" name="Rectangle 2"/>
          <p:cNvSpPr>
            <a:spLocks noGrp="1" noRot="1" noChangeAspect="1" noChangeArrowheads="1" noTextEdit="1"/>
          </p:cNvSpPr>
          <p:nvPr>
            <p:ph type="sldImg"/>
          </p:nvPr>
        </p:nvSpPr>
        <p:spPr>
          <a:ln/>
        </p:spPr>
      </p:sp>
      <p:sp>
        <p:nvSpPr>
          <p:cNvPr id="94822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ED4DFAB-8261-4D32-A54C-9492FF9A67FC}" type="slidenum">
              <a:rPr lang="en-US"/>
              <a:pPr/>
              <a:t>18</a:t>
            </a:fld>
            <a:endParaRPr lang="en-US"/>
          </a:p>
        </p:txBody>
      </p:sp>
      <p:sp>
        <p:nvSpPr>
          <p:cNvPr id="953346" name="Rectangle 2"/>
          <p:cNvSpPr>
            <a:spLocks noGrp="1" noRot="1" noChangeAspect="1" noChangeArrowheads="1" noTextEdit="1"/>
          </p:cNvSpPr>
          <p:nvPr>
            <p:ph type="sldImg"/>
          </p:nvPr>
        </p:nvSpPr>
        <p:spPr>
          <a:ln/>
        </p:spPr>
      </p:sp>
      <p:sp>
        <p:nvSpPr>
          <p:cNvPr id="953347" name="Rectangle 3"/>
          <p:cNvSpPr>
            <a:spLocks noGrp="1" noChangeArrowheads="1"/>
          </p:cNvSpPr>
          <p:nvPr>
            <p:ph type="body" idx="1"/>
          </p:nvPr>
        </p:nvSpPr>
        <p:spPr/>
        <p:txBody>
          <a:bodyPr/>
          <a:lstStyle/>
          <a:p>
            <a:endParaRPr lang="en-US" dirty="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ED4DFAB-8261-4D32-A54C-9492FF9A67FC}" type="slidenum">
              <a:rPr lang="en-US"/>
              <a:pPr/>
              <a:t>19</a:t>
            </a:fld>
            <a:endParaRPr lang="en-US"/>
          </a:p>
        </p:txBody>
      </p:sp>
      <p:sp>
        <p:nvSpPr>
          <p:cNvPr id="953346" name="Rectangle 2"/>
          <p:cNvSpPr>
            <a:spLocks noGrp="1" noRot="1" noChangeAspect="1" noChangeArrowheads="1" noTextEdit="1"/>
          </p:cNvSpPr>
          <p:nvPr>
            <p:ph type="sldImg"/>
          </p:nvPr>
        </p:nvSpPr>
        <p:spPr>
          <a:ln/>
        </p:spPr>
      </p:sp>
      <p:sp>
        <p:nvSpPr>
          <p:cNvPr id="953347" name="Rectangle 3"/>
          <p:cNvSpPr>
            <a:spLocks noGrp="1" noChangeArrowheads="1"/>
          </p:cNvSpPr>
          <p:nvPr>
            <p:ph type="body" idx="1"/>
          </p:nvPr>
        </p:nvSpPr>
        <p:spPr/>
        <p:txBody>
          <a:bodyPr/>
          <a:lstStyle/>
          <a:p>
            <a:r>
              <a:rPr lang="en-US" dirty="0" smtClean="0"/>
              <a:t>-0.0164 = BMD drops by</a:t>
            </a:r>
            <a:r>
              <a:rPr lang="en-US" baseline="0" dirty="0" smtClean="0"/>
              <a:t> 0.0164 between visits 2 and 4 for the non-obese (reference group)</a:t>
            </a:r>
          </a:p>
          <a:p>
            <a:r>
              <a:rPr lang="en-US" baseline="0" dirty="0" smtClean="0"/>
              <a:t>-0.0513 = BMD drops by 0.0513 between visits 2 and 8 for the non-obese</a:t>
            </a:r>
          </a:p>
          <a:p>
            <a:r>
              <a:rPr lang="en-US" baseline="0" dirty="0" smtClean="0"/>
              <a:t>0.03364 = BMD is higher by .0336 for the obese at visit 2 (reference group)</a:t>
            </a:r>
          </a:p>
          <a:p>
            <a:r>
              <a:rPr lang="en-US" baseline="0" dirty="0" smtClean="0"/>
              <a:t>0.0064615 = difference in the drops between visits 2 and 4 for obese compared to non-obese is 0.0065.  Drop in non-obese is 0.0165, so drop in obese must be 0.01 (from -0.0164933+0.0064715 = -0.01002 or by subtraction -0.01 – [-0.0165] = 0.0065) </a:t>
            </a:r>
            <a:endParaRPr lang="en-US" dirty="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ED4DFAB-8261-4D32-A54C-9492FF9A67FC}" type="slidenum">
              <a:rPr lang="en-US"/>
              <a:pPr/>
              <a:t>20</a:t>
            </a:fld>
            <a:endParaRPr lang="en-US"/>
          </a:p>
        </p:txBody>
      </p:sp>
      <p:sp>
        <p:nvSpPr>
          <p:cNvPr id="953346" name="Rectangle 2"/>
          <p:cNvSpPr>
            <a:spLocks noGrp="1" noRot="1" noChangeAspect="1" noChangeArrowheads="1" noTextEdit="1"/>
          </p:cNvSpPr>
          <p:nvPr>
            <p:ph type="sldImg"/>
          </p:nvPr>
        </p:nvSpPr>
        <p:spPr>
          <a:ln/>
        </p:spPr>
      </p:sp>
      <p:sp>
        <p:nvSpPr>
          <p:cNvPr id="953347" name="Rectangle 3"/>
          <p:cNvSpPr>
            <a:spLocks noGrp="1" noChangeArrowheads="1"/>
          </p:cNvSpPr>
          <p:nvPr>
            <p:ph type="body" idx="1"/>
          </p:nvPr>
        </p:nvSpPr>
        <p:spPr/>
        <p:txBody>
          <a:bodyPr/>
          <a:lstStyle/>
          <a:p>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79FB4A2-4CF6-4148-8DC3-2B12856928EA}" type="slidenum">
              <a:rPr lang="en-US"/>
              <a:pPr/>
              <a:t>2</a:t>
            </a:fld>
            <a:endParaRPr lang="en-US"/>
          </a:p>
        </p:txBody>
      </p:sp>
      <p:sp>
        <p:nvSpPr>
          <p:cNvPr id="779266" name="Rectangle 2"/>
          <p:cNvSpPr>
            <a:spLocks noGrp="1" noRot="1" noChangeAspect="1" noChangeArrowheads="1" noTextEdit="1"/>
          </p:cNvSpPr>
          <p:nvPr>
            <p:ph type="sldImg"/>
          </p:nvPr>
        </p:nvSpPr>
        <p:spPr>
          <a:ln/>
        </p:spPr>
      </p:sp>
      <p:sp>
        <p:nvSpPr>
          <p:cNvPr id="779267" name="Rectangle 3"/>
          <p:cNvSpPr>
            <a:spLocks noGrp="1" noChangeArrowheads="1"/>
          </p:cNvSpPr>
          <p:nvPr>
            <p:ph type="body" idx="1"/>
          </p:nvPr>
        </p:nvSpPr>
        <p:spPr/>
        <p:txBody>
          <a:bodyPr/>
          <a:lstStyle/>
          <a:p>
            <a:r>
              <a:rPr lang="en-US" dirty="0"/>
              <a:t>Focus on use of the two main repeated measures routines in Stata </a:t>
            </a:r>
            <a:r>
              <a:rPr lang="en-US" dirty="0" smtClean="0"/>
              <a:t>(</a:t>
            </a:r>
            <a:r>
              <a:rPr lang="en-US" dirty="0" err="1" smtClean="0"/>
              <a:t>xtgee</a:t>
            </a:r>
            <a:r>
              <a:rPr lang="en-US" dirty="0" smtClean="0"/>
              <a:t> and mixed).  </a:t>
            </a:r>
            <a:r>
              <a:rPr lang="en-US" dirty="0"/>
              <a:t>There are many others. </a:t>
            </a: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ED4DFAB-8261-4D32-A54C-9492FF9A67FC}" type="slidenum">
              <a:rPr lang="en-US"/>
              <a:pPr/>
              <a:t>21</a:t>
            </a:fld>
            <a:endParaRPr lang="en-US"/>
          </a:p>
        </p:txBody>
      </p:sp>
      <p:sp>
        <p:nvSpPr>
          <p:cNvPr id="953346" name="Rectangle 2"/>
          <p:cNvSpPr>
            <a:spLocks noGrp="1" noRot="1" noChangeAspect="1" noChangeArrowheads="1" noTextEdit="1"/>
          </p:cNvSpPr>
          <p:nvPr>
            <p:ph type="sldImg"/>
          </p:nvPr>
        </p:nvSpPr>
        <p:spPr>
          <a:ln/>
        </p:spPr>
      </p:sp>
      <p:sp>
        <p:nvSpPr>
          <p:cNvPr id="953347" name="Rectangle 3"/>
          <p:cNvSpPr>
            <a:spLocks noGrp="1" noChangeArrowheads="1"/>
          </p:cNvSpPr>
          <p:nvPr>
            <p:ph type="body" idx="1"/>
          </p:nvPr>
        </p:nvSpPr>
        <p:spPr/>
        <p:txBody>
          <a:bodyPr/>
          <a:lstStyle/>
          <a:p>
            <a:r>
              <a:rPr lang="en-US" dirty="0" smtClean="0"/>
              <a:t>Margins command is very useful for getting mean predicted values adjusting for other covariates.  </a:t>
            </a:r>
            <a:endParaRPr lang="en-US" dirty="0"/>
          </a:p>
        </p:txBody>
      </p:sp>
    </p:spTree>
    <p:extLst>
      <p:ext uri="{BB962C8B-B14F-4D97-AF65-F5344CB8AC3E}">
        <p14:creationId xmlns:p14="http://schemas.microsoft.com/office/powerpoint/2010/main" val="3474582078"/>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4327427-1E0C-4E27-A12D-8C94EA849E2C}" type="slidenum">
              <a:rPr lang="en-US"/>
              <a:pPr/>
              <a:t>22</a:t>
            </a:fld>
            <a:endParaRPr lang="en-US"/>
          </a:p>
        </p:txBody>
      </p:sp>
      <p:sp>
        <p:nvSpPr>
          <p:cNvPr id="948226" name="Rectangle 2"/>
          <p:cNvSpPr>
            <a:spLocks noGrp="1" noRot="1" noChangeAspect="1" noChangeArrowheads="1" noTextEdit="1"/>
          </p:cNvSpPr>
          <p:nvPr>
            <p:ph type="sldImg"/>
          </p:nvPr>
        </p:nvSpPr>
        <p:spPr>
          <a:ln/>
        </p:spPr>
      </p:sp>
      <p:sp>
        <p:nvSpPr>
          <p:cNvPr id="94822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4327427-1E0C-4E27-A12D-8C94EA849E2C}" type="slidenum">
              <a:rPr lang="en-US"/>
              <a:pPr/>
              <a:t>23</a:t>
            </a:fld>
            <a:endParaRPr lang="en-US"/>
          </a:p>
        </p:txBody>
      </p:sp>
      <p:sp>
        <p:nvSpPr>
          <p:cNvPr id="948226" name="Rectangle 2"/>
          <p:cNvSpPr>
            <a:spLocks noGrp="1" noRot="1" noChangeAspect="1" noChangeArrowheads="1" noTextEdit="1"/>
          </p:cNvSpPr>
          <p:nvPr>
            <p:ph type="sldImg"/>
          </p:nvPr>
        </p:nvSpPr>
        <p:spPr>
          <a:ln/>
        </p:spPr>
      </p:sp>
      <p:sp>
        <p:nvSpPr>
          <p:cNvPr id="948227" name="Rectangle 3"/>
          <p:cNvSpPr>
            <a:spLocks noGrp="1" noChangeArrowheads="1"/>
          </p:cNvSpPr>
          <p:nvPr>
            <p:ph type="body" idx="1"/>
          </p:nvPr>
        </p:nvSpPr>
        <p:spPr/>
        <p:txBody>
          <a:bodyPr/>
          <a:lstStyle/>
          <a:p>
            <a:r>
              <a:rPr lang="en-US" dirty="0" smtClean="0"/>
              <a:t>Here we include</a:t>
            </a:r>
            <a:r>
              <a:rPr lang="en-US" baseline="0" dirty="0" smtClean="0"/>
              <a:t> both a linear term (</a:t>
            </a:r>
            <a:r>
              <a:rPr lang="en-US" baseline="0" dirty="0" err="1" smtClean="0"/>
              <a:t>c.visit#obese</a:t>
            </a:r>
            <a:r>
              <a:rPr lang="en-US" baseline="0" dirty="0" smtClean="0"/>
              <a:t>) that is allowed to vary by obese/non-obese.  And a categorical visit term that makes no assumptions about the form of the changes over time (or its dependence on obesity).  As usual, the test of one term in the model is adjusted for all the others.  So, in particular, the categorical fit is adjusted for the linear.  Because it is still statistically significant when accounting for a linear relationship, there is evidence for nonlinearity.  Need to stick with a model with a categorical time variable and cannot simplify to linear. </a:t>
            </a:r>
            <a:endParaRPr lang="en-US" dirty="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So you do</a:t>
            </a:r>
            <a:r>
              <a:rPr lang="en-US" baseline="0" dirty="0" smtClean="0"/>
              <a:t> not need to include interactions with time for a time-varying predictors (as distinct from a time-invariant predictor). </a:t>
            </a:r>
            <a:endParaRPr lang="en-US" dirty="0"/>
          </a:p>
        </p:txBody>
      </p:sp>
      <p:sp>
        <p:nvSpPr>
          <p:cNvPr id="4" name="Slide Number Placeholder 3"/>
          <p:cNvSpPr>
            <a:spLocks noGrp="1"/>
          </p:cNvSpPr>
          <p:nvPr>
            <p:ph type="sldNum" sz="quarter" idx="10"/>
          </p:nvPr>
        </p:nvSpPr>
        <p:spPr/>
        <p:txBody>
          <a:bodyPr/>
          <a:lstStyle/>
          <a:p>
            <a:fld id="{22D8B181-F2DB-4314-84D1-0473164440DE}" type="slidenum">
              <a:rPr lang="en-US" smtClean="0"/>
              <a:pPr/>
              <a:t>24</a:t>
            </a:fld>
            <a:endParaRPr lang="en-US"/>
          </a:p>
        </p:txBody>
      </p:sp>
    </p:spTree>
    <p:extLst>
      <p:ext uri="{BB962C8B-B14F-4D97-AF65-F5344CB8AC3E}">
        <p14:creationId xmlns:p14="http://schemas.microsoft.com/office/powerpoint/2010/main" val="3927669915"/>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EA4BC29-D9E5-4CD7-959D-B384528FE94E}" type="slidenum">
              <a:rPr lang="en-US"/>
              <a:pPr/>
              <a:t>25</a:t>
            </a:fld>
            <a:endParaRPr lang="en-US"/>
          </a:p>
        </p:txBody>
      </p:sp>
      <p:sp>
        <p:nvSpPr>
          <p:cNvPr id="851970" name="Rectangle 2"/>
          <p:cNvSpPr>
            <a:spLocks noGrp="1" noRot="1" noChangeAspect="1" noChangeArrowheads="1" noTextEdit="1"/>
          </p:cNvSpPr>
          <p:nvPr>
            <p:ph type="sldImg"/>
          </p:nvPr>
        </p:nvSpPr>
        <p:spPr>
          <a:ln/>
        </p:spPr>
      </p:sp>
      <p:sp>
        <p:nvSpPr>
          <p:cNvPr id="851971" name="Rectangle 3"/>
          <p:cNvSpPr>
            <a:spLocks noGrp="1" noChangeArrowheads="1"/>
          </p:cNvSpPr>
          <p:nvPr>
            <p:ph type="body" idx="1"/>
          </p:nvPr>
        </p:nvSpPr>
        <p:spPr/>
        <p:txBody>
          <a:bodyPr/>
          <a:lstStyle/>
          <a:p>
            <a:r>
              <a:rPr lang="en-US"/>
              <a:t>Now turn to a time-varying predictor. </a:t>
            </a: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8A7E3C9-A6D6-4167-8FA7-09EB654EB36D}" type="slidenum">
              <a:rPr lang="en-US"/>
              <a:pPr/>
              <a:t>26</a:t>
            </a:fld>
            <a:endParaRPr lang="en-US"/>
          </a:p>
        </p:txBody>
      </p:sp>
      <p:sp>
        <p:nvSpPr>
          <p:cNvPr id="827394" name="Rectangle 2"/>
          <p:cNvSpPr>
            <a:spLocks noGrp="1" noRot="1" noChangeAspect="1" noChangeArrowheads="1" noTextEdit="1"/>
          </p:cNvSpPr>
          <p:nvPr>
            <p:ph type="sldImg"/>
          </p:nvPr>
        </p:nvSpPr>
        <p:spPr>
          <a:ln/>
        </p:spPr>
      </p:sp>
      <p:sp>
        <p:nvSpPr>
          <p:cNvPr id="827395" name="Rectangle 3"/>
          <p:cNvSpPr>
            <a:spLocks noGrp="1" noChangeArrowheads="1"/>
          </p:cNvSpPr>
          <p:nvPr>
            <p:ph type="body" idx="1"/>
          </p:nvPr>
        </p:nvSpPr>
        <p:spPr/>
        <p:txBody>
          <a:bodyPr/>
          <a:lstStyle/>
          <a:p>
            <a:r>
              <a:rPr lang="en-US"/>
              <a:t>Now see differences.  Indep gives a larger coeff and overly stat sign statistic.  GEE and Mixed give similar coeffs.</a:t>
            </a: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4AC8C13-CD80-4A4E-B7E9-CDF6EA9A52B9}" type="slidenum">
              <a:rPr lang="en-US"/>
              <a:pPr/>
              <a:t>27</a:t>
            </a:fld>
            <a:endParaRPr lang="en-US"/>
          </a:p>
        </p:txBody>
      </p:sp>
      <p:sp>
        <p:nvSpPr>
          <p:cNvPr id="888834" name="Rectangle 2"/>
          <p:cNvSpPr>
            <a:spLocks noGrp="1" noRot="1" noChangeAspect="1" noChangeArrowheads="1" noTextEdit="1"/>
          </p:cNvSpPr>
          <p:nvPr>
            <p:ph type="sldImg"/>
          </p:nvPr>
        </p:nvSpPr>
        <p:spPr>
          <a:ln/>
        </p:spPr>
      </p:sp>
      <p:sp>
        <p:nvSpPr>
          <p:cNvPr id="888835" name="Rectangle 3"/>
          <p:cNvSpPr>
            <a:spLocks noGrp="1" noChangeArrowheads="1"/>
          </p:cNvSpPr>
          <p:nvPr>
            <p:ph type="body" idx="1"/>
          </p:nvPr>
        </p:nvSpPr>
        <p:spPr/>
        <p:txBody>
          <a:bodyPr/>
          <a:lstStyle/>
          <a:p>
            <a:r>
              <a:rPr lang="en-US" dirty="0" smtClean="0"/>
              <a:t>Now consider</a:t>
            </a:r>
            <a:r>
              <a:rPr lang="en-US" baseline="0" dirty="0" smtClean="0"/>
              <a:t> the other main method (mixed models). </a:t>
            </a:r>
            <a:endParaRPr lang="en-US" dirty="0"/>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18FFEE9-4698-45FD-990D-E710D62D4ECF}" type="slidenum">
              <a:rPr lang="en-US"/>
              <a:pPr/>
              <a:t>28</a:t>
            </a:fld>
            <a:endParaRPr lang="en-US"/>
          </a:p>
        </p:txBody>
      </p:sp>
      <p:sp>
        <p:nvSpPr>
          <p:cNvPr id="973826" name="Rectangle 2"/>
          <p:cNvSpPr>
            <a:spLocks noGrp="1" noRot="1" noChangeAspect="1" noChangeArrowheads="1" noTextEdit="1"/>
          </p:cNvSpPr>
          <p:nvPr>
            <p:ph type="sldImg"/>
          </p:nvPr>
        </p:nvSpPr>
        <p:spPr>
          <a:ln/>
        </p:spPr>
      </p:sp>
      <p:sp>
        <p:nvSpPr>
          <p:cNvPr id="973827" name="Rectangle 3"/>
          <p:cNvSpPr>
            <a:spLocks noGrp="1" noChangeArrowheads="1"/>
          </p:cNvSpPr>
          <p:nvPr>
            <p:ph type="body" idx="1"/>
          </p:nvPr>
        </p:nvSpPr>
        <p:spPr/>
        <p:txBody>
          <a:bodyPr/>
          <a:lstStyle/>
          <a:p>
            <a:r>
              <a:rPr lang="en-US"/>
              <a:t>Effect:  Change in outcome associated with that level of the factor</a:t>
            </a:r>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1DA3785-C07B-4707-80F5-EF882428DF67}" type="slidenum">
              <a:rPr lang="en-US"/>
              <a:pPr/>
              <a:t>29</a:t>
            </a:fld>
            <a:endParaRPr lang="en-US"/>
          </a:p>
        </p:txBody>
      </p:sp>
      <p:sp>
        <p:nvSpPr>
          <p:cNvPr id="975874" name="Rectangle 2"/>
          <p:cNvSpPr>
            <a:spLocks noGrp="1" noRot="1" noChangeAspect="1" noChangeArrowheads="1" noTextEdit="1"/>
          </p:cNvSpPr>
          <p:nvPr>
            <p:ph type="sldImg"/>
          </p:nvPr>
        </p:nvSpPr>
        <p:spPr>
          <a:ln/>
        </p:spPr>
      </p:sp>
      <p:sp>
        <p:nvSpPr>
          <p:cNvPr id="975875" name="Rectangle 3"/>
          <p:cNvSpPr>
            <a:spLocks noGrp="1" noChangeArrowheads="1"/>
          </p:cNvSpPr>
          <p:nvPr>
            <p:ph type="body" idx="1"/>
          </p:nvPr>
        </p:nvSpPr>
        <p:spPr/>
        <p:txBody>
          <a:bodyPr/>
          <a:lstStyle/>
          <a:p>
            <a:endParaRPr lang="en-US" dirty="0"/>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ECE561C-5963-4A3D-828B-FFAABC4245DB}" type="slidenum">
              <a:rPr lang="en-US"/>
              <a:pPr/>
              <a:t>30</a:t>
            </a:fld>
            <a:endParaRPr lang="en-US"/>
          </a:p>
        </p:txBody>
      </p:sp>
      <p:sp>
        <p:nvSpPr>
          <p:cNvPr id="979970" name="Rectangle 2"/>
          <p:cNvSpPr>
            <a:spLocks noGrp="1" noRot="1" noChangeAspect="1" noChangeArrowheads="1" noTextEdit="1"/>
          </p:cNvSpPr>
          <p:nvPr>
            <p:ph type="sldImg"/>
          </p:nvPr>
        </p:nvSpPr>
        <p:spPr>
          <a:ln/>
        </p:spPr>
      </p:sp>
      <p:sp>
        <p:nvSpPr>
          <p:cNvPr id="979971" name="Rectangle 3"/>
          <p:cNvSpPr>
            <a:spLocks noGrp="1" noChangeArrowheads="1"/>
          </p:cNvSpPr>
          <p:nvPr>
            <p:ph type="body" idx="1"/>
          </p:nvPr>
        </p:nvSpPr>
        <p:spPr/>
        <p:txBody>
          <a:bodyPr/>
          <a:lstStyle/>
          <a:p>
            <a:r>
              <a:rPr lang="en-US" dirty="0"/>
              <a:t>Fecal fat:  factors are sex, </a:t>
            </a:r>
            <a:r>
              <a:rPr lang="en-US" dirty="0" err="1"/>
              <a:t>pilltype</a:t>
            </a:r>
            <a:r>
              <a:rPr lang="en-US" dirty="0"/>
              <a:t> and subject.  Sex and </a:t>
            </a:r>
            <a:r>
              <a:rPr lang="en-US" dirty="0" err="1"/>
              <a:t>pilltype</a:t>
            </a:r>
            <a:r>
              <a:rPr lang="en-US" dirty="0"/>
              <a:t> are fixed, subject is random. </a:t>
            </a:r>
          </a:p>
          <a:p>
            <a:endParaRPr lang="en-US" dirty="0"/>
          </a:p>
          <a:p>
            <a:r>
              <a:rPr lang="en-US" dirty="0"/>
              <a:t>Back pain:  factors are physician, patient, time (1m, 1y, 2y), sex of the patient, age of the patient, thoracic (yes/no).  Physician and patient are random, rest are fixed. </a:t>
            </a:r>
          </a:p>
          <a:p>
            <a:endParaRPr lang="en-US" dirty="0"/>
          </a:p>
          <a:p>
            <a:r>
              <a:rPr lang="en-US" dirty="0"/>
              <a:t>SOF:  factors are subject, center (Baltimore, Pittsburgh, Minneapolis and Portland), visit, sex, use of hormones (yes/no).  Subject random, visit, sex and hormone use fixed, Center?</a:t>
            </a: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79FB4A2-4CF6-4148-8DC3-2B12856928EA}" type="slidenum">
              <a:rPr lang="en-US"/>
              <a:pPr/>
              <a:t>3</a:t>
            </a:fld>
            <a:endParaRPr lang="en-US"/>
          </a:p>
        </p:txBody>
      </p:sp>
      <p:sp>
        <p:nvSpPr>
          <p:cNvPr id="779266" name="Rectangle 2"/>
          <p:cNvSpPr>
            <a:spLocks noGrp="1" noRot="1" noChangeAspect="1" noChangeArrowheads="1" noTextEdit="1"/>
          </p:cNvSpPr>
          <p:nvPr>
            <p:ph type="sldImg"/>
          </p:nvPr>
        </p:nvSpPr>
        <p:spPr>
          <a:ln/>
        </p:spPr>
      </p:sp>
      <p:sp>
        <p:nvSpPr>
          <p:cNvPr id="779267" name="Rectangle 3"/>
          <p:cNvSpPr>
            <a:spLocks noGrp="1" noChangeArrowheads="1"/>
          </p:cNvSpPr>
          <p:nvPr>
            <p:ph type="body" idx="1"/>
          </p:nvPr>
        </p:nvSpPr>
        <p:spPr/>
        <p:txBody>
          <a:bodyPr/>
          <a:lstStyle/>
          <a:p>
            <a:r>
              <a:rPr lang="en-US" dirty="0"/>
              <a:t>Focus on use of the two main repeated measures routines in </a:t>
            </a:r>
            <a:r>
              <a:rPr lang="en-US"/>
              <a:t>Stata </a:t>
            </a:r>
            <a:r>
              <a:rPr lang="en-US" smtClean="0"/>
              <a:t>(xtgee</a:t>
            </a:r>
            <a:r>
              <a:rPr lang="en-US" dirty="0" smtClean="0"/>
              <a:t> and mixed).  </a:t>
            </a:r>
            <a:r>
              <a:rPr lang="en-US" dirty="0"/>
              <a:t>There are many others. </a:t>
            </a:r>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REML stands for restricted maximum</a:t>
            </a:r>
            <a:r>
              <a:rPr lang="en-US" baseline="0" dirty="0" smtClean="0"/>
              <a:t> likelihood and is available (only) for numeric outcomes in mixed.  Offers a couple of minor advantages over the default, which is maximum likelihood.  </a:t>
            </a:r>
            <a:endParaRPr lang="en-US" dirty="0"/>
          </a:p>
        </p:txBody>
      </p:sp>
      <p:sp>
        <p:nvSpPr>
          <p:cNvPr id="4" name="Slide Number Placeholder 3"/>
          <p:cNvSpPr>
            <a:spLocks noGrp="1"/>
          </p:cNvSpPr>
          <p:nvPr>
            <p:ph type="sldNum" sz="quarter" idx="10"/>
          </p:nvPr>
        </p:nvSpPr>
        <p:spPr/>
        <p:txBody>
          <a:bodyPr/>
          <a:lstStyle/>
          <a:p>
            <a:fld id="{22D8B181-F2DB-4314-84D1-0473164440DE}" type="slidenum">
              <a:rPr lang="en-US" smtClean="0"/>
              <a:pPr/>
              <a:t>31</a:t>
            </a:fld>
            <a:endParaRPr lang="en-US"/>
          </a:p>
        </p:txBody>
      </p:sp>
    </p:spTree>
    <p:extLst>
      <p:ext uri="{BB962C8B-B14F-4D97-AF65-F5344CB8AC3E}">
        <p14:creationId xmlns:p14="http://schemas.microsoft.com/office/powerpoint/2010/main" val="2639820532"/>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8113F67-043F-41CD-B4FF-1B2EE1EECEF1}" type="slidenum">
              <a:rPr lang="en-US"/>
              <a:pPr/>
              <a:t>33</a:t>
            </a:fld>
            <a:endParaRPr lang="en-US"/>
          </a:p>
        </p:txBody>
      </p:sp>
      <p:sp>
        <p:nvSpPr>
          <p:cNvPr id="1007618" name="Rectangle 2"/>
          <p:cNvSpPr>
            <a:spLocks noGrp="1" noRot="1" noChangeAspect="1" noChangeArrowheads="1" noTextEdit="1"/>
          </p:cNvSpPr>
          <p:nvPr>
            <p:ph type="sldImg"/>
          </p:nvPr>
        </p:nvSpPr>
        <p:spPr>
          <a:ln/>
        </p:spPr>
      </p:sp>
      <p:sp>
        <p:nvSpPr>
          <p:cNvPr id="1007619" name="Rectangle 3"/>
          <p:cNvSpPr>
            <a:spLocks noGrp="1" noChangeArrowheads="1"/>
          </p:cNvSpPr>
          <p:nvPr>
            <p:ph type="body" idx="1"/>
          </p:nvPr>
        </p:nvSpPr>
        <p:spPr/>
        <p:txBody>
          <a:bodyPr/>
          <a:lstStyle/>
          <a:p>
            <a:r>
              <a:rPr lang="en-US" dirty="0"/>
              <a:t>Subject specific intercepts allow each person to have their own level.  </a:t>
            </a:r>
          </a:p>
          <a:p>
            <a:endParaRPr lang="en-US" dirty="0"/>
          </a:p>
          <a:p>
            <a:r>
              <a:rPr lang="en-US" dirty="0"/>
              <a:t>In a study of cognitive functioning, what might the individual data look like?  E.g., MMSE score </a:t>
            </a:r>
            <a:r>
              <a:rPr lang="en-US" dirty="0" smtClean="0"/>
              <a:t>from a</a:t>
            </a:r>
            <a:r>
              <a:rPr lang="en-US" baseline="0" dirty="0" smtClean="0"/>
              <a:t> study of cognitive decline. </a:t>
            </a:r>
            <a:r>
              <a:rPr lang="en-US" dirty="0" smtClean="0"/>
              <a:t>  </a:t>
            </a:r>
            <a:endParaRPr lang="en-US" dirty="0"/>
          </a:p>
          <a:p>
            <a:endParaRPr lang="en-US" dirty="0"/>
          </a:p>
          <a:p>
            <a:r>
              <a:rPr lang="en-US" dirty="0" smtClean="0"/>
              <a:t>Not </a:t>
            </a:r>
            <a:r>
              <a:rPr lang="en-US" dirty="0"/>
              <a:t>only would each person have their own level of cognitive ability, but they might also decline at different rates.  So their slope with time would also be random. </a:t>
            </a:r>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Note differences in slopes over time. </a:t>
            </a:r>
            <a:endParaRPr lang="en-US" dirty="0"/>
          </a:p>
        </p:txBody>
      </p:sp>
      <p:sp>
        <p:nvSpPr>
          <p:cNvPr id="4" name="Slide Number Placeholder 3"/>
          <p:cNvSpPr>
            <a:spLocks noGrp="1"/>
          </p:cNvSpPr>
          <p:nvPr>
            <p:ph type="sldNum" sz="quarter" idx="10"/>
          </p:nvPr>
        </p:nvSpPr>
        <p:spPr/>
        <p:txBody>
          <a:bodyPr/>
          <a:lstStyle/>
          <a:p>
            <a:fld id="{22D8B181-F2DB-4314-84D1-0473164440DE}" type="slidenum">
              <a:rPr lang="en-US" smtClean="0"/>
              <a:pPr/>
              <a:t>34</a:t>
            </a:fld>
            <a:endParaRPr lang="en-US"/>
          </a:p>
        </p:txBody>
      </p:sp>
    </p:spTree>
    <p:extLst>
      <p:ext uri="{BB962C8B-B14F-4D97-AF65-F5344CB8AC3E}">
        <p14:creationId xmlns:p14="http://schemas.microsoft.com/office/powerpoint/2010/main" val="2390119005"/>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6017FEE-2410-4AA9-A8D5-0D9D6B49B916}" type="slidenum">
              <a:rPr lang="en-US"/>
              <a:pPr/>
              <a:t>35</a:t>
            </a:fld>
            <a:endParaRPr lang="en-US"/>
          </a:p>
        </p:txBody>
      </p:sp>
      <p:sp>
        <p:nvSpPr>
          <p:cNvPr id="1012738" name="Rectangle 2"/>
          <p:cNvSpPr>
            <a:spLocks noGrp="1" noRot="1" noChangeAspect="1" noChangeArrowheads="1" noTextEdit="1"/>
          </p:cNvSpPr>
          <p:nvPr>
            <p:ph type="sldImg"/>
          </p:nvPr>
        </p:nvSpPr>
        <p:spPr>
          <a:ln/>
        </p:spPr>
      </p:sp>
      <p:sp>
        <p:nvSpPr>
          <p:cNvPr id="1012739" name="Rectangle 3"/>
          <p:cNvSpPr>
            <a:spLocks noGrp="1" noChangeArrowheads="1"/>
          </p:cNvSpPr>
          <p:nvPr>
            <p:ph type="body" idx="1"/>
          </p:nvPr>
        </p:nvSpPr>
        <p:spPr/>
        <p:txBody>
          <a:bodyPr/>
          <a:lstStyle/>
          <a:p>
            <a:r>
              <a:rPr lang="en-US" dirty="0"/>
              <a:t>Why is there an interaction in the model</a:t>
            </a:r>
            <a:r>
              <a:rPr lang="en-US" dirty="0" smtClean="0"/>
              <a:t>? (time</a:t>
            </a:r>
            <a:r>
              <a:rPr lang="en-US" baseline="0" dirty="0" smtClean="0"/>
              <a:t> invariant predictor of treatment group). </a:t>
            </a:r>
            <a:endParaRPr lang="en-US" dirty="0"/>
          </a:p>
          <a:p>
            <a:endParaRPr lang="en-US" dirty="0"/>
          </a:p>
          <a:p>
            <a:r>
              <a:rPr lang="en-US" dirty="0"/>
              <a:t>What would the new syntax be?</a:t>
            </a:r>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529A9BE-4382-4547-B741-970E56C43D21}" type="slidenum">
              <a:rPr lang="en-US"/>
              <a:pPr/>
              <a:t>37</a:t>
            </a:fld>
            <a:endParaRPr lang="en-US"/>
          </a:p>
        </p:txBody>
      </p:sp>
      <p:sp>
        <p:nvSpPr>
          <p:cNvPr id="892930" name="Rectangle 2"/>
          <p:cNvSpPr>
            <a:spLocks noGrp="1" noRot="1" noChangeAspect="1" noChangeArrowheads="1" noTextEdit="1"/>
          </p:cNvSpPr>
          <p:nvPr>
            <p:ph type="sldImg"/>
          </p:nvPr>
        </p:nvSpPr>
        <p:spPr>
          <a:ln/>
        </p:spPr>
      </p:sp>
      <p:sp>
        <p:nvSpPr>
          <p:cNvPr id="89293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1DC3F03-D42A-4526-A8F4-E385C0BE21AD}" type="slidenum">
              <a:rPr lang="en-US"/>
              <a:pPr/>
              <a:t>38</a:t>
            </a:fld>
            <a:endParaRPr lang="en-US"/>
          </a:p>
        </p:txBody>
      </p:sp>
      <p:sp>
        <p:nvSpPr>
          <p:cNvPr id="1008642" name="Rectangle 2"/>
          <p:cNvSpPr>
            <a:spLocks noGrp="1" noRot="1" noChangeAspect="1" noChangeArrowheads="1" noTextEdit="1"/>
          </p:cNvSpPr>
          <p:nvPr>
            <p:ph type="sldImg"/>
          </p:nvPr>
        </p:nvSpPr>
        <p:spPr>
          <a:ln/>
        </p:spPr>
      </p:sp>
      <p:sp>
        <p:nvSpPr>
          <p:cNvPr id="1008643" name="Rectangle 3"/>
          <p:cNvSpPr>
            <a:spLocks noGrp="1" noChangeArrowheads="1"/>
          </p:cNvSpPr>
          <p:nvPr>
            <p:ph type="body" idx="1"/>
          </p:nvPr>
        </p:nvSpPr>
        <p:spPr/>
        <p:txBody>
          <a:bodyPr/>
          <a:lstStyle/>
          <a:p>
            <a:r>
              <a:rPr lang="en-US"/>
              <a:t>sd(_cons) means that the variation from person to person in the true mean value of fec fat is about 16.  </a:t>
            </a:r>
          </a:p>
          <a:p>
            <a:endParaRPr lang="en-US"/>
          </a:p>
          <a:p>
            <a:r>
              <a:rPr lang="en-US"/>
              <a:t>The left over variation (after accounting for pilltype effects and person effects) has a SD of about 10.  </a:t>
            </a:r>
          </a:p>
          <a:p>
            <a:endParaRPr lang="en-US"/>
          </a:p>
          <a:p>
            <a:endParaRPr lang="en-US"/>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25B073C-A78F-48FD-899A-EEAC8255F85F}" type="slidenum">
              <a:rPr lang="en-US"/>
              <a:pPr/>
              <a:t>40</a:t>
            </a:fld>
            <a:endParaRPr lang="en-US"/>
          </a:p>
        </p:txBody>
      </p:sp>
      <p:sp>
        <p:nvSpPr>
          <p:cNvPr id="1009666" name="Rectangle 2"/>
          <p:cNvSpPr>
            <a:spLocks noGrp="1" noRot="1" noChangeAspect="1" noChangeArrowheads="1" noTextEdit="1"/>
          </p:cNvSpPr>
          <p:nvPr>
            <p:ph type="sldImg"/>
          </p:nvPr>
        </p:nvSpPr>
        <p:spPr>
          <a:ln/>
        </p:spPr>
      </p:sp>
      <p:sp>
        <p:nvSpPr>
          <p:cNvPr id="1009667" name="Rectangle 3"/>
          <p:cNvSpPr>
            <a:spLocks noGrp="1" noChangeArrowheads="1"/>
          </p:cNvSpPr>
          <p:nvPr>
            <p:ph type="body" idx="1"/>
          </p:nvPr>
        </p:nvSpPr>
        <p:spPr/>
        <p:txBody>
          <a:bodyPr/>
          <a:lstStyle/>
          <a:p>
            <a:r>
              <a:rPr lang="en-US"/>
              <a:t>Of the total variation, 252.6691 out of 359.6681 (or about 70%) is attributable to variation between subjects.  </a:t>
            </a:r>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XTMIXED</a:t>
            </a:r>
          </a:p>
          <a:p>
            <a:endParaRPr lang="en-US" dirty="0" smtClean="0"/>
          </a:p>
          <a:p>
            <a:r>
              <a:rPr lang="en-US" dirty="0" err="1" smtClean="0"/>
              <a:t>xtmixed</a:t>
            </a:r>
            <a:r>
              <a:rPr lang="en-US" dirty="0" smtClean="0"/>
              <a:t> </a:t>
            </a:r>
            <a:r>
              <a:rPr lang="en-US" dirty="0" err="1" smtClean="0"/>
              <a:t>mmse</a:t>
            </a:r>
            <a:r>
              <a:rPr lang="en-US" dirty="0" smtClean="0"/>
              <a:t> </a:t>
            </a:r>
            <a:r>
              <a:rPr lang="en-US" dirty="0" err="1" smtClean="0"/>
              <a:t>i.phy_fcn</a:t>
            </a:r>
            <a:r>
              <a:rPr lang="en-US" dirty="0" smtClean="0"/>
              <a:t> visit</a:t>
            </a:r>
            <a:r>
              <a:rPr lang="en-US" baseline="0" dirty="0" smtClean="0"/>
              <a:t> </a:t>
            </a:r>
            <a:r>
              <a:rPr lang="en-US" baseline="0" dirty="0" err="1" smtClean="0"/>
              <a:t>c.visit#i.phy_fcn</a:t>
            </a:r>
            <a:r>
              <a:rPr lang="en-US" baseline="0" dirty="0" smtClean="0"/>
              <a:t> || </a:t>
            </a:r>
            <a:r>
              <a:rPr lang="en-US" baseline="0" dirty="0" err="1" smtClean="0"/>
              <a:t>patid</a:t>
            </a:r>
            <a:r>
              <a:rPr lang="en-US" baseline="0" dirty="0" smtClean="0"/>
              <a:t>: visit, </a:t>
            </a:r>
            <a:r>
              <a:rPr lang="en-US" baseline="0" dirty="0" err="1" smtClean="0"/>
              <a:t>cov</a:t>
            </a:r>
            <a:r>
              <a:rPr lang="en-US" baseline="0" dirty="0" smtClean="0"/>
              <a:t>(</a:t>
            </a:r>
            <a:r>
              <a:rPr lang="en-US" baseline="0" dirty="0" err="1" smtClean="0"/>
              <a:t>uns</a:t>
            </a:r>
            <a:r>
              <a:rPr lang="en-US" baseline="0" dirty="0" smtClean="0"/>
              <a:t>) </a:t>
            </a:r>
            <a:r>
              <a:rPr lang="en-US" baseline="0" dirty="0" err="1" smtClean="0"/>
              <a:t>reml</a:t>
            </a:r>
            <a:endParaRPr lang="en-US" baseline="0" dirty="0" smtClean="0"/>
          </a:p>
          <a:p>
            <a:endParaRPr lang="en-US" baseline="0" dirty="0" smtClean="0"/>
          </a:p>
          <a:p>
            <a:r>
              <a:rPr lang="en-US" baseline="0" dirty="0" smtClean="0"/>
              <a:t>Would need to check the linear form of visit by testing quadratic, category, </a:t>
            </a:r>
            <a:r>
              <a:rPr lang="en-US" baseline="0" dirty="0" err="1" smtClean="0"/>
              <a:t>splines</a:t>
            </a:r>
            <a:r>
              <a:rPr lang="en-US" baseline="0" dirty="0" smtClean="0"/>
              <a:t>, etc.  In the interaction too.</a:t>
            </a:r>
            <a:endParaRPr lang="en-US" dirty="0"/>
          </a:p>
        </p:txBody>
      </p:sp>
      <p:sp>
        <p:nvSpPr>
          <p:cNvPr id="4" name="Slide Number Placeholder 3"/>
          <p:cNvSpPr>
            <a:spLocks noGrp="1"/>
          </p:cNvSpPr>
          <p:nvPr>
            <p:ph type="sldNum" sz="quarter" idx="10"/>
          </p:nvPr>
        </p:nvSpPr>
        <p:spPr/>
        <p:txBody>
          <a:bodyPr/>
          <a:lstStyle/>
          <a:p>
            <a:fld id="{22D8B181-F2DB-4314-84D1-0473164440DE}" type="slidenum">
              <a:rPr lang="en-US" smtClean="0"/>
              <a:pPr/>
              <a:t>42</a:t>
            </a:fld>
            <a:endParaRPr lang="en-US"/>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MIXED</a:t>
            </a:r>
          </a:p>
          <a:p>
            <a:endParaRPr lang="en-US" dirty="0" smtClean="0"/>
          </a:p>
          <a:p>
            <a:r>
              <a:rPr lang="en-US" dirty="0" smtClean="0"/>
              <a:t>mixed </a:t>
            </a:r>
            <a:r>
              <a:rPr lang="en-US" dirty="0" err="1" smtClean="0"/>
              <a:t>mmse</a:t>
            </a:r>
            <a:r>
              <a:rPr lang="en-US" dirty="0" smtClean="0"/>
              <a:t> </a:t>
            </a:r>
            <a:r>
              <a:rPr lang="en-US" dirty="0" err="1" smtClean="0"/>
              <a:t>i.phy_fcn</a:t>
            </a:r>
            <a:r>
              <a:rPr lang="en-US" dirty="0" smtClean="0"/>
              <a:t> visit</a:t>
            </a:r>
            <a:r>
              <a:rPr lang="en-US" baseline="0" dirty="0" smtClean="0"/>
              <a:t> </a:t>
            </a:r>
            <a:r>
              <a:rPr lang="en-US" baseline="0" dirty="0" err="1" smtClean="0"/>
              <a:t>c.visit#i.phy_fcn</a:t>
            </a:r>
            <a:r>
              <a:rPr lang="en-US" baseline="0" dirty="0" smtClean="0"/>
              <a:t> || </a:t>
            </a:r>
            <a:r>
              <a:rPr lang="en-US" baseline="0" dirty="0" err="1" smtClean="0"/>
              <a:t>patid</a:t>
            </a:r>
            <a:r>
              <a:rPr lang="en-US" baseline="0" dirty="0" smtClean="0"/>
              <a:t>: visit, </a:t>
            </a:r>
            <a:r>
              <a:rPr lang="en-US" baseline="0" dirty="0" err="1" smtClean="0"/>
              <a:t>cov</a:t>
            </a:r>
            <a:r>
              <a:rPr lang="en-US" baseline="0" dirty="0" smtClean="0"/>
              <a:t>(</a:t>
            </a:r>
            <a:r>
              <a:rPr lang="en-US" baseline="0" dirty="0" err="1" smtClean="0"/>
              <a:t>uns</a:t>
            </a:r>
            <a:r>
              <a:rPr lang="en-US" baseline="0" dirty="0" smtClean="0"/>
              <a:t>) </a:t>
            </a:r>
            <a:r>
              <a:rPr lang="en-US" baseline="0" dirty="0" err="1" smtClean="0"/>
              <a:t>reml</a:t>
            </a:r>
            <a:endParaRPr lang="en-US" baseline="0" dirty="0" smtClean="0"/>
          </a:p>
          <a:p>
            <a:endParaRPr lang="en-US" baseline="0" dirty="0" smtClean="0"/>
          </a:p>
          <a:p>
            <a:r>
              <a:rPr lang="en-US" baseline="0" dirty="0" smtClean="0"/>
              <a:t>Would need to check the linear form of visit by testing quadratic, category, </a:t>
            </a:r>
            <a:r>
              <a:rPr lang="en-US" baseline="0" dirty="0" err="1" smtClean="0"/>
              <a:t>splines</a:t>
            </a:r>
            <a:r>
              <a:rPr lang="en-US" baseline="0" dirty="0" smtClean="0"/>
              <a:t>, etc.  In the interaction too.</a:t>
            </a:r>
            <a:endParaRPr lang="en-US" dirty="0"/>
          </a:p>
        </p:txBody>
      </p:sp>
      <p:sp>
        <p:nvSpPr>
          <p:cNvPr id="4" name="Slide Number Placeholder 3"/>
          <p:cNvSpPr>
            <a:spLocks noGrp="1"/>
          </p:cNvSpPr>
          <p:nvPr>
            <p:ph type="sldNum" sz="quarter" idx="10"/>
          </p:nvPr>
        </p:nvSpPr>
        <p:spPr/>
        <p:txBody>
          <a:bodyPr/>
          <a:lstStyle/>
          <a:p>
            <a:fld id="{22D8B181-F2DB-4314-84D1-0473164440DE}" type="slidenum">
              <a:rPr lang="en-US" smtClean="0"/>
              <a:pPr/>
              <a:t>43</a:t>
            </a:fld>
            <a:endParaRPr lang="en-US"/>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2D8B181-F2DB-4314-84D1-0473164440DE}" type="slidenum">
              <a:rPr lang="en-US" smtClean="0"/>
              <a:pPr/>
              <a:t>47</a:t>
            </a:fld>
            <a:endParaRPr lang="en-US"/>
          </a:p>
        </p:txBody>
      </p:sp>
    </p:spTree>
    <p:extLst>
      <p:ext uri="{BB962C8B-B14F-4D97-AF65-F5344CB8AC3E}">
        <p14:creationId xmlns:p14="http://schemas.microsoft.com/office/powerpoint/2010/main" val="196153151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79FB4A2-4CF6-4148-8DC3-2B12856928EA}" type="slidenum">
              <a:rPr lang="en-US"/>
              <a:pPr/>
              <a:t>4</a:t>
            </a:fld>
            <a:endParaRPr lang="en-US"/>
          </a:p>
        </p:txBody>
      </p:sp>
      <p:sp>
        <p:nvSpPr>
          <p:cNvPr id="779266" name="Rectangle 2"/>
          <p:cNvSpPr>
            <a:spLocks noGrp="1" noRot="1" noChangeAspect="1" noChangeArrowheads="1" noTextEdit="1"/>
          </p:cNvSpPr>
          <p:nvPr>
            <p:ph type="sldImg"/>
          </p:nvPr>
        </p:nvSpPr>
        <p:spPr>
          <a:ln/>
        </p:spPr>
      </p:sp>
      <p:sp>
        <p:nvSpPr>
          <p:cNvPr id="779267" name="Rectangle 3"/>
          <p:cNvSpPr>
            <a:spLocks noGrp="1" noChangeArrowheads="1"/>
          </p:cNvSpPr>
          <p:nvPr>
            <p:ph type="body" idx="1"/>
          </p:nvPr>
        </p:nvSpPr>
        <p:spPr/>
        <p:txBody>
          <a:bodyPr/>
          <a:lstStyle/>
          <a:p>
            <a:r>
              <a:rPr lang="en-US" dirty="0"/>
              <a:t>Focus on use of the two main repeated measures routines in Stata </a:t>
            </a:r>
            <a:r>
              <a:rPr lang="en-US" dirty="0" smtClean="0"/>
              <a:t>(</a:t>
            </a:r>
            <a:r>
              <a:rPr lang="en-US" dirty="0" err="1" smtClean="0"/>
              <a:t>xtgee</a:t>
            </a:r>
            <a:r>
              <a:rPr lang="en-US" dirty="0" smtClean="0"/>
              <a:t> and mixed).  </a:t>
            </a:r>
            <a:r>
              <a:rPr lang="en-US" dirty="0"/>
              <a:t>There are many others. </a:t>
            </a:r>
            <a:endParaRPr lang="en-US" dirty="0" smtClean="0"/>
          </a:p>
          <a:p>
            <a:endParaRPr lang="en-US" dirty="0" smtClean="0"/>
          </a:p>
          <a:p>
            <a:r>
              <a:rPr lang="en-US" dirty="0" smtClean="0"/>
              <a:t>Only works with</a:t>
            </a:r>
            <a:r>
              <a:rPr lang="en-US" baseline="0" dirty="0" smtClean="0"/>
              <a:t> a “single” level of clustering, but can loosen that by clustering at the “top” level.  For example with two compartments per two knees (and only one time point) can work with clusters of size 4 as long as we have, say, 50 people. </a:t>
            </a:r>
            <a:endParaRPr lang="en-US" dirty="0" smtClean="0"/>
          </a:p>
          <a:p>
            <a:endParaRPr lang="en-US" dirty="0" smtClean="0"/>
          </a:p>
          <a:p>
            <a:r>
              <a:rPr lang="en-US" dirty="0" smtClean="0"/>
              <a:t>Key</a:t>
            </a:r>
            <a:r>
              <a:rPr lang="en-US" baseline="0" dirty="0" smtClean="0"/>
              <a:t> is the second point. If we have 50 people, </a:t>
            </a:r>
            <a:r>
              <a:rPr lang="en-US" baseline="0" dirty="0" err="1" smtClean="0"/>
              <a:t>xtgee</a:t>
            </a:r>
            <a:r>
              <a:rPr lang="en-US" baseline="0" dirty="0" smtClean="0"/>
              <a:t> will be fine with two compartments per two knees per person as a cluster of size 4.  But would work less well with 7 visits within 16 compartments within two knees = 7*16*2 = 224 per person with only 50 people.  Now the number of observations per person is quite a bit larger than the number of people. </a:t>
            </a:r>
            <a:endParaRPr lang="en-US"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79FB4A2-4CF6-4148-8DC3-2B12856928EA}" type="slidenum">
              <a:rPr lang="en-US"/>
              <a:pPr/>
              <a:t>5</a:t>
            </a:fld>
            <a:endParaRPr lang="en-US"/>
          </a:p>
        </p:txBody>
      </p:sp>
      <p:sp>
        <p:nvSpPr>
          <p:cNvPr id="779266" name="Rectangle 2"/>
          <p:cNvSpPr>
            <a:spLocks noGrp="1" noRot="1" noChangeAspect="1" noChangeArrowheads="1" noTextEdit="1"/>
          </p:cNvSpPr>
          <p:nvPr>
            <p:ph type="sldImg"/>
          </p:nvPr>
        </p:nvSpPr>
        <p:spPr>
          <a:ln/>
        </p:spPr>
      </p:sp>
      <p:sp>
        <p:nvSpPr>
          <p:cNvPr id="779267" name="Rectangle 3"/>
          <p:cNvSpPr>
            <a:spLocks noGrp="1" noChangeArrowheads="1"/>
          </p:cNvSpPr>
          <p:nvPr>
            <p:ph type="body" idx="1"/>
          </p:nvPr>
        </p:nvSpPr>
        <p:spPr/>
        <p:txBody>
          <a:bodyPr/>
          <a:lstStyle/>
          <a:p>
            <a:r>
              <a:rPr lang="en-US" dirty="0" smtClean="0"/>
              <a:t>Contrasting the advantages/disadvantages</a:t>
            </a:r>
            <a:r>
              <a:rPr lang="en-US" baseline="0" dirty="0" smtClean="0"/>
              <a:t> of mixed models.</a:t>
            </a:r>
            <a:endParaRPr lang="en-US"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C408E23-BCFC-494D-B3DD-4768C1BECF62}" type="slidenum">
              <a:rPr lang="en-US"/>
              <a:pPr/>
              <a:t>6</a:t>
            </a:fld>
            <a:endParaRPr lang="en-US"/>
          </a:p>
        </p:txBody>
      </p:sp>
      <p:sp>
        <p:nvSpPr>
          <p:cNvPr id="937986" name="Rectangle 2"/>
          <p:cNvSpPr>
            <a:spLocks noGrp="1" noRot="1" noChangeAspect="1" noChangeArrowheads="1" noTextEdit="1"/>
          </p:cNvSpPr>
          <p:nvPr>
            <p:ph type="sldImg"/>
          </p:nvPr>
        </p:nvSpPr>
        <p:spPr>
          <a:ln/>
        </p:spPr>
      </p:sp>
      <p:sp>
        <p:nvSpPr>
          <p:cNvPr id="937987" name="Rectangle 3"/>
          <p:cNvSpPr>
            <a:spLocks noGrp="1" noChangeArrowheads="1"/>
          </p:cNvSpPr>
          <p:nvPr>
            <p:ph type="body" idx="1"/>
          </p:nvPr>
        </p:nvSpPr>
        <p:spPr/>
        <p:txBody>
          <a:bodyPr/>
          <a:lstStyle/>
          <a:p>
            <a:r>
              <a:rPr lang="en-US" dirty="0" smtClean="0"/>
              <a:t>What are the advantages of looking at change within individual</a:t>
            </a:r>
            <a:r>
              <a:rPr lang="en-US" baseline="0" dirty="0" smtClean="0"/>
              <a:t> with respect to causal inference?</a:t>
            </a:r>
            <a:endParaRPr lang="en-US"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C408E23-BCFC-494D-B3DD-4768C1BECF62}" type="slidenum">
              <a:rPr lang="en-US"/>
              <a:pPr/>
              <a:t>7</a:t>
            </a:fld>
            <a:endParaRPr lang="en-US"/>
          </a:p>
        </p:txBody>
      </p:sp>
      <p:sp>
        <p:nvSpPr>
          <p:cNvPr id="937986" name="Rectangle 2"/>
          <p:cNvSpPr>
            <a:spLocks noGrp="1" noRot="1" noChangeAspect="1" noChangeArrowheads="1" noTextEdit="1"/>
          </p:cNvSpPr>
          <p:nvPr>
            <p:ph type="sldImg"/>
          </p:nvPr>
        </p:nvSpPr>
        <p:spPr>
          <a:ln/>
        </p:spPr>
      </p:sp>
      <p:sp>
        <p:nvSpPr>
          <p:cNvPr id="937987" name="Rectangle 3"/>
          <p:cNvSpPr>
            <a:spLocks noGrp="1" noChangeArrowheads="1"/>
          </p:cNvSpPr>
          <p:nvPr>
            <p:ph type="body" idx="1"/>
          </p:nvPr>
        </p:nvSpPr>
        <p:spPr/>
        <p:txBody>
          <a:bodyPr/>
          <a:lstStyle/>
          <a:p>
            <a:r>
              <a:rPr lang="en-US" dirty="0" smtClean="0"/>
              <a:t>Positive association between age and cognitive functioning??</a:t>
            </a:r>
            <a:endParaRPr lang="en-US"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C408E23-BCFC-494D-B3DD-4768C1BECF62}" type="slidenum">
              <a:rPr lang="en-US"/>
              <a:pPr/>
              <a:t>9</a:t>
            </a:fld>
            <a:endParaRPr lang="en-US"/>
          </a:p>
        </p:txBody>
      </p:sp>
      <p:sp>
        <p:nvSpPr>
          <p:cNvPr id="937986" name="Rectangle 2"/>
          <p:cNvSpPr>
            <a:spLocks noGrp="1" noRot="1" noChangeAspect="1" noChangeArrowheads="1" noTextEdit="1"/>
          </p:cNvSpPr>
          <p:nvPr>
            <p:ph type="sldImg"/>
          </p:nvPr>
        </p:nvSpPr>
        <p:spPr>
          <a:ln/>
        </p:spPr>
      </p:sp>
      <p:sp>
        <p:nvSpPr>
          <p:cNvPr id="937987" name="Rectangle 3"/>
          <p:cNvSpPr>
            <a:spLocks noGrp="1" noChangeArrowheads="1"/>
          </p:cNvSpPr>
          <p:nvPr>
            <p:ph type="body" idx="1"/>
          </p:nvPr>
        </p:nvSpPr>
        <p:spPr/>
        <p:txBody>
          <a:bodyPr/>
          <a:lstStyle/>
          <a:p>
            <a:r>
              <a:rPr lang="en-US" dirty="0" smtClean="0"/>
              <a:t>Same diagram, but now get a completely different impression.  Namely that functioning decreases with age. </a:t>
            </a:r>
            <a:endParaRPr lang="en-US" dirty="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C408E23-BCFC-494D-B3DD-4768C1BECF62}" type="slidenum">
              <a:rPr lang="en-US"/>
              <a:pPr/>
              <a:t>10</a:t>
            </a:fld>
            <a:endParaRPr lang="en-US"/>
          </a:p>
        </p:txBody>
      </p:sp>
      <p:sp>
        <p:nvSpPr>
          <p:cNvPr id="937986" name="Rectangle 2"/>
          <p:cNvSpPr>
            <a:spLocks noGrp="1" noRot="1" noChangeAspect="1" noChangeArrowheads="1" noTextEdit="1"/>
          </p:cNvSpPr>
          <p:nvPr>
            <p:ph type="sldImg"/>
          </p:nvPr>
        </p:nvSpPr>
        <p:spPr>
          <a:ln/>
        </p:spPr>
      </p:sp>
      <p:sp>
        <p:nvSpPr>
          <p:cNvPr id="937987" name="Rectangle 3"/>
          <p:cNvSpPr>
            <a:spLocks noGrp="1" noChangeArrowheads="1"/>
          </p:cNvSpPr>
          <p:nvPr>
            <p:ph type="body" idx="1"/>
          </p:nvPr>
        </p:nvSpPr>
        <p:spPr/>
        <p:txBody>
          <a:bodyPr/>
          <a:lstStyle/>
          <a:p>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885762" name="Line 2"/>
          <p:cNvSpPr>
            <a:spLocks noChangeShapeType="1"/>
          </p:cNvSpPr>
          <p:nvPr/>
        </p:nvSpPr>
        <p:spPr bwMode="auto">
          <a:xfrm>
            <a:off x="7315200" y="1066800"/>
            <a:ext cx="0" cy="4495800"/>
          </a:xfrm>
          <a:prstGeom prst="line">
            <a:avLst/>
          </a:prstGeom>
          <a:noFill/>
          <a:ln w="9525">
            <a:solidFill>
              <a:schemeClr val="tx1"/>
            </a:solidFill>
            <a:round/>
            <a:headEnd/>
            <a:tailEnd/>
          </a:ln>
          <a:effectLst/>
        </p:spPr>
        <p:txBody>
          <a:bodyPr/>
          <a:lstStyle/>
          <a:p>
            <a:endParaRPr lang="en-US"/>
          </a:p>
        </p:txBody>
      </p:sp>
      <p:sp>
        <p:nvSpPr>
          <p:cNvPr id="885763" name="Rectangle 3"/>
          <p:cNvSpPr>
            <a:spLocks noGrp="1" noChangeArrowheads="1"/>
          </p:cNvSpPr>
          <p:nvPr>
            <p:ph type="ctrTitle"/>
          </p:nvPr>
        </p:nvSpPr>
        <p:spPr>
          <a:xfrm>
            <a:off x="315913" y="466725"/>
            <a:ext cx="6781800" cy="2133600"/>
          </a:xfrm>
        </p:spPr>
        <p:txBody>
          <a:bodyPr/>
          <a:lstStyle>
            <a:lvl1pPr algn="r">
              <a:defRPr sz="4000"/>
            </a:lvl1pPr>
          </a:lstStyle>
          <a:p>
            <a:r>
              <a:rPr lang="en-US" altLang="en-US"/>
              <a:t>Click to edit Master title style</a:t>
            </a:r>
          </a:p>
        </p:txBody>
      </p:sp>
      <p:sp>
        <p:nvSpPr>
          <p:cNvPr id="885764" name="Rectangle 4"/>
          <p:cNvSpPr>
            <a:spLocks noGrp="1" noChangeArrowheads="1"/>
          </p:cNvSpPr>
          <p:nvPr>
            <p:ph type="subTitle" idx="1"/>
          </p:nvPr>
        </p:nvSpPr>
        <p:spPr>
          <a:xfrm>
            <a:off x="849313" y="3049588"/>
            <a:ext cx="6248400" cy="2362200"/>
          </a:xfrm>
        </p:spPr>
        <p:txBody>
          <a:bodyPr/>
          <a:lstStyle>
            <a:lvl1pPr marL="0" indent="0" algn="r">
              <a:buFont typeface="Wingdings" pitchFamily="2" charset="2"/>
              <a:buNone/>
              <a:defRPr sz="3200"/>
            </a:lvl1pPr>
          </a:lstStyle>
          <a:p>
            <a:r>
              <a:rPr lang="en-US" altLang="en-US"/>
              <a:t>Click to edit Master subtitle style</a:t>
            </a:r>
          </a:p>
        </p:txBody>
      </p:sp>
      <p:sp>
        <p:nvSpPr>
          <p:cNvPr id="885765" name="Rectangle 5"/>
          <p:cNvSpPr>
            <a:spLocks noGrp="1" noChangeArrowheads="1"/>
          </p:cNvSpPr>
          <p:nvPr>
            <p:ph type="dt" sz="half" idx="2"/>
          </p:nvPr>
        </p:nvSpPr>
        <p:spPr/>
        <p:txBody>
          <a:bodyPr/>
          <a:lstStyle>
            <a:lvl1pPr>
              <a:defRPr/>
            </a:lvl1pPr>
          </a:lstStyle>
          <a:p>
            <a:endParaRPr lang="en-US" altLang="en-US"/>
          </a:p>
        </p:txBody>
      </p:sp>
      <p:sp>
        <p:nvSpPr>
          <p:cNvPr id="885766" name="Rectangle 6"/>
          <p:cNvSpPr>
            <a:spLocks noGrp="1" noChangeArrowheads="1"/>
          </p:cNvSpPr>
          <p:nvPr>
            <p:ph type="ftr" sz="quarter" idx="3"/>
          </p:nvPr>
        </p:nvSpPr>
        <p:spPr/>
        <p:txBody>
          <a:bodyPr/>
          <a:lstStyle>
            <a:lvl1pPr>
              <a:defRPr/>
            </a:lvl1pPr>
          </a:lstStyle>
          <a:p>
            <a:endParaRPr lang="en-US" altLang="en-US"/>
          </a:p>
        </p:txBody>
      </p:sp>
      <p:sp>
        <p:nvSpPr>
          <p:cNvPr id="885767" name="Rectangle 7"/>
          <p:cNvSpPr>
            <a:spLocks noGrp="1" noChangeArrowheads="1"/>
          </p:cNvSpPr>
          <p:nvPr>
            <p:ph type="sldNum" sz="quarter" idx="4"/>
          </p:nvPr>
        </p:nvSpPr>
        <p:spPr/>
        <p:txBody>
          <a:bodyPr/>
          <a:lstStyle>
            <a:lvl1pPr>
              <a:defRPr/>
            </a:lvl1pPr>
          </a:lstStyle>
          <a:p>
            <a:fld id="{5038617A-5722-459E-B98B-844ACF7CC57E}" type="slidenum">
              <a:rPr lang="en-US" altLang="en-US"/>
              <a:pPr/>
              <a:t>‹#›</a:t>
            </a:fld>
            <a:endParaRPr lang="en-US" altLang="en-US"/>
          </a:p>
        </p:txBody>
      </p:sp>
      <p:sp>
        <p:nvSpPr>
          <p:cNvPr id="885768" name="Line 8"/>
          <p:cNvSpPr>
            <a:spLocks noChangeShapeType="1"/>
          </p:cNvSpPr>
          <p:nvPr/>
        </p:nvSpPr>
        <p:spPr bwMode="auto">
          <a:xfrm>
            <a:off x="304800" y="2819400"/>
            <a:ext cx="8229600" cy="0"/>
          </a:xfrm>
          <a:prstGeom prst="line">
            <a:avLst/>
          </a:prstGeom>
          <a:noFill/>
          <a:ln w="6350">
            <a:solidFill>
              <a:schemeClr val="tx1"/>
            </a:solidFill>
            <a:round/>
            <a:headEnd/>
            <a:tailEnd/>
          </a:ln>
          <a:effectLst/>
        </p:spPr>
        <p:txBody>
          <a:bodyPr/>
          <a:lstStyle/>
          <a:p>
            <a:endParaRPr lang="en-US"/>
          </a:p>
        </p:txBody>
      </p:sp>
      <p:grpSp>
        <p:nvGrpSpPr>
          <p:cNvPr id="885769" name="Group 9"/>
          <p:cNvGrpSpPr>
            <a:grpSpLocks/>
          </p:cNvGrpSpPr>
          <p:nvPr/>
        </p:nvGrpSpPr>
        <p:grpSpPr bwMode="auto">
          <a:xfrm>
            <a:off x="7315200" y="3124200"/>
            <a:ext cx="1676400" cy="2057400"/>
            <a:chOff x="2928" y="2256"/>
            <a:chExt cx="1411" cy="1581"/>
          </a:xfrm>
        </p:grpSpPr>
        <p:pic>
          <p:nvPicPr>
            <p:cNvPr id="885770" name="Picture 10"/>
            <p:cNvPicPr>
              <a:picLocks noChangeAspect="1" noChangeArrowheads="1"/>
            </p:cNvPicPr>
            <p:nvPr userDrawn="1"/>
          </p:nvPicPr>
          <p:blipFill>
            <a:blip r:embed="rId2" cstate="print"/>
            <a:srcRect r="76732"/>
            <a:stretch>
              <a:fillRect/>
            </a:stretch>
          </p:blipFill>
          <p:spPr bwMode="auto">
            <a:xfrm>
              <a:off x="2928" y="2256"/>
              <a:ext cx="502" cy="1581"/>
            </a:xfrm>
            <a:prstGeom prst="rect">
              <a:avLst/>
            </a:prstGeom>
            <a:noFill/>
            <a:ln w="9525">
              <a:noFill/>
              <a:miter lim="800000"/>
              <a:headEnd/>
              <a:tailEnd/>
            </a:ln>
          </p:spPr>
        </p:pic>
        <p:pic>
          <p:nvPicPr>
            <p:cNvPr id="885771" name="Picture 11"/>
            <p:cNvPicPr>
              <a:picLocks noChangeAspect="1" noChangeArrowheads="1"/>
            </p:cNvPicPr>
            <p:nvPr userDrawn="1"/>
          </p:nvPicPr>
          <p:blipFill>
            <a:blip r:embed="rId2" cstate="print"/>
            <a:srcRect l="36649" r="20030"/>
            <a:stretch>
              <a:fillRect/>
            </a:stretch>
          </p:blipFill>
          <p:spPr bwMode="auto">
            <a:xfrm>
              <a:off x="3408" y="2256"/>
              <a:ext cx="931" cy="1581"/>
            </a:xfrm>
            <a:prstGeom prst="rect">
              <a:avLst/>
            </a:prstGeom>
            <a:noFill/>
            <a:ln w="9525">
              <a:noFill/>
              <a:miter lim="800000"/>
              <a:headEnd/>
              <a:tailEnd/>
            </a:ln>
          </p:spPr>
        </p:pic>
      </p:gr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ltLang="en-US"/>
          </a:p>
        </p:txBody>
      </p:sp>
      <p:sp>
        <p:nvSpPr>
          <p:cNvPr id="5" name="Footer Placeholder 4"/>
          <p:cNvSpPr>
            <a:spLocks noGrp="1"/>
          </p:cNvSpPr>
          <p:nvPr>
            <p:ph type="ftr" sz="quarter" idx="11"/>
          </p:nvPr>
        </p:nvSpPr>
        <p:spPr/>
        <p:txBody>
          <a:bodyPr/>
          <a:lstStyle>
            <a:lvl1pPr>
              <a:defRPr/>
            </a:lvl1pPr>
          </a:lstStyle>
          <a:p>
            <a:endParaRPr lang="en-US" altLang="en-US"/>
          </a:p>
        </p:txBody>
      </p:sp>
      <p:sp>
        <p:nvSpPr>
          <p:cNvPr id="6" name="Slide Number Placeholder 5"/>
          <p:cNvSpPr>
            <a:spLocks noGrp="1"/>
          </p:cNvSpPr>
          <p:nvPr>
            <p:ph type="sldNum" sz="quarter" idx="12"/>
          </p:nvPr>
        </p:nvSpPr>
        <p:spPr/>
        <p:txBody>
          <a:bodyPr/>
          <a:lstStyle>
            <a:lvl1pPr>
              <a:defRPr/>
            </a:lvl1pPr>
          </a:lstStyle>
          <a:p>
            <a:fld id="{E66F7483-A273-41FC-8884-D1D65B5779DB}" type="slidenum">
              <a:rPr lang="en-US" altLang="en-US"/>
              <a:pPr/>
              <a:t>‹#›</a:t>
            </a:fld>
            <a:endParaRPr lang="en-US"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22238"/>
            <a:ext cx="2057400" cy="6008687"/>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22238"/>
            <a:ext cx="6019800" cy="600868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ltLang="en-US"/>
          </a:p>
        </p:txBody>
      </p:sp>
      <p:sp>
        <p:nvSpPr>
          <p:cNvPr id="5" name="Footer Placeholder 4"/>
          <p:cNvSpPr>
            <a:spLocks noGrp="1"/>
          </p:cNvSpPr>
          <p:nvPr>
            <p:ph type="ftr" sz="quarter" idx="11"/>
          </p:nvPr>
        </p:nvSpPr>
        <p:spPr/>
        <p:txBody>
          <a:bodyPr/>
          <a:lstStyle>
            <a:lvl1pPr>
              <a:defRPr/>
            </a:lvl1pPr>
          </a:lstStyle>
          <a:p>
            <a:endParaRPr lang="en-US" altLang="en-US"/>
          </a:p>
        </p:txBody>
      </p:sp>
      <p:sp>
        <p:nvSpPr>
          <p:cNvPr id="6" name="Slide Number Placeholder 5"/>
          <p:cNvSpPr>
            <a:spLocks noGrp="1"/>
          </p:cNvSpPr>
          <p:nvPr>
            <p:ph type="sldNum" sz="quarter" idx="12"/>
          </p:nvPr>
        </p:nvSpPr>
        <p:spPr/>
        <p:txBody>
          <a:bodyPr/>
          <a:lstStyle>
            <a:lvl1pPr>
              <a:defRPr/>
            </a:lvl1pPr>
          </a:lstStyle>
          <a:p>
            <a:fld id="{BF03A21A-81C0-49D3-803A-4EE76AD073AA}" type="slidenum">
              <a:rPr lang="en-US" altLang="en-US"/>
              <a:pPr/>
              <a:t>‹#›</a:t>
            </a:fld>
            <a:endParaRPr lang="en-US" alt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122238"/>
            <a:ext cx="7543800" cy="12954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719263"/>
            <a:ext cx="4038600" cy="441166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719263"/>
            <a:ext cx="4038600" cy="441166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a:xfrm>
            <a:off x="457200" y="6248400"/>
            <a:ext cx="2133600" cy="457200"/>
          </a:xfrm>
        </p:spPr>
        <p:txBody>
          <a:bodyPr/>
          <a:lstStyle>
            <a:lvl1pPr>
              <a:defRPr/>
            </a:lvl1pPr>
          </a:lstStyle>
          <a:p>
            <a:endParaRPr lang="en-US" altLang="en-US"/>
          </a:p>
        </p:txBody>
      </p:sp>
      <p:sp>
        <p:nvSpPr>
          <p:cNvPr id="6" name="Footer Placeholder 5"/>
          <p:cNvSpPr>
            <a:spLocks noGrp="1"/>
          </p:cNvSpPr>
          <p:nvPr>
            <p:ph type="ftr" sz="quarter" idx="11"/>
          </p:nvPr>
        </p:nvSpPr>
        <p:spPr>
          <a:xfrm>
            <a:off x="3124200" y="6248400"/>
            <a:ext cx="2895600" cy="457200"/>
          </a:xfrm>
        </p:spPr>
        <p:txBody>
          <a:bodyPr/>
          <a:lstStyle>
            <a:lvl1pPr>
              <a:defRPr/>
            </a:lvl1pPr>
          </a:lstStyle>
          <a:p>
            <a:endParaRPr lang="en-US" altLang="en-US"/>
          </a:p>
        </p:txBody>
      </p:sp>
      <p:sp>
        <p:nvSpPr>
          <p:cNvPr id="7" name="Slide Number Placeholder 6"/>
          <p:cNvSpPr>
            <a:spLocks noGrp="1"/>
          </p:cNvSpPr>
          <p:nvPr>
            <p:ph type="sldNum" sz="quarter" idx="12"/>
          </p:nvPr>
        </p:nvSpPr>
        <p:spPr>
          <a:xfrm>
            <a:off x="6553200" y="6248400"/>
            <a:ext cx="2133600" cy="457200"/>
          </a:xfrm>
        </p:spPr>
        <p:txBody>
          <a:bodyPr/>
          <a:lstStyle>
            <a:lvl1pPr>
              <a:defRPr/>
            </a:lvl1pPr>
          </a:lstStyle>
          <a:p>
            <a:fld id="{38A0FA47-EEEB-4909-948F-21F2801D6FCB}" type="slidenum">
              <a:rPr lang="en-US" altLang="en-US"/>
              <a:pPr/>
              <a:t>‹#›</a:t>
            </a:fld>
            <a:endParaRPr lang="en-US"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ltLang="en-US"/>
          </a:p>
        </p:txBody>
      </p:sp>
      <p:sp>
        <p:nvSpPr>
          <p:cNvPr id="5" name="Footer Placeholder 4"/>
          <p:cNvSpPr>
            <a:spLocks noGrp="1"/>
          </p:cNvSpPr>
          <p:nvPr>
            <p:ph type="ftr" sz="quarter" idx="11"/>
          </p:nvPr>
        </p:nvSpPr>
        <p:spPr/>
        <p:txBody>
          <a:bodyPr/>
          <a:lstStyle>
            <a:lvl1pPr>
              <a:defRPr/>
            </a:lvl1pPr>
          </a:lstStyle>
          <a:p>
            <a:endParaRPr lang="en-US" altLang="en-US"/>
          </a:p>
        </p:txBody>
      </p:sp>
      <p:sp>
        <p:nvSpPr>
          <p:cNvPr id="6" name="Slide Number Placeholder 5"/>
          <p:cNvSpPr>
            <a:spLocks noGrp="1"/>
          </p:cNvSpPr>
          <p:nvPr>
            <p:ph type="sldNum" sz="quarter" idx="12"/>
          </p:nvPr>
        </p:nvSpPr>
        <p:spPr/>
        <p:txBody>
          <a:bodyPr/>
          <a:lstStyle>
            <a:lvl1pPr>
              <a:defRPr/>
            </a:lvl1pPr>
          </a:lstStyle>
          <a:p>
            <a:fld id="{31D51B42-EF23-4C1D-A7B8-C9349215426B}" type="slidenum">
              <a:rPr lang="en-US" altLang="en-US"/>
              <a:pPr/>
              <a:t>‹#›</a:t>
            </a:fld>
            <a:endParaRPr lang="en-US"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ltLang="en-US"/>
          </a:p>
        </p:txBody>
      </p:sp>
      <p:sp>
        <p:nvSpPr>
          <p:cNvPr id="5" name="Footer Placeholder 4"/>
          <p:cNvSpPr>
            <a:spLocks noGrp="1"/>
          </p:cNvSpPr>
          <p:nvPr>
            <p:ph type="ftr" sz="quarter" idx="11"/>
          </p:nvPr>
        </p:nvSpPr>
        <p:spPr/>
        <p:txBody>
          <a:bodyPr/>
          <a:lstStyle>
            <a:lvl1pPr>
              <a:defRPr/>
            </a:lvl1pPr>
          </a:lstStyle>
          <a:p>
            <a:endParaRPr lang="en-US" altLang="en-US"/>
          </a:p>
        </p:txBody>
      </p:sp>
      <p:sp>
        <p:nvSpPr>
          <p:cNvPr id="6" name="Slide Number Placeholder 5"/>
          <p:cNvSpPr>
            <a:spLocks noGrp="1"/>
          </p:cNvSpPr>
          <p:nvPr>
            <p:ph type="sldNum" sz="quarter" idx="12"/>
          </p:nvPr>
        </p:nvSpPr>
        <p:spPr/>
        <p:txBody>
          <a:bodyPr/>
          <a:lstStyle>
            <a:lvl1pPr>
              <a:defRPr/>
            </a:lvl1pPr>
          </a:lstStyle>
          <a:p>
            <a:fld id="{8DBFF761-B768-4E79-AD5B-47FA290199AA}" type="slidenum">
              <a:rPr lang="en-US" altLang="en-US"/>
              <a:pPr/>
              <a:t>‹#›</a:t>
            </a:fld>
            <a:endParaRPr lang="en-US"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719263"/>
            <a:ext cx="4038600" cy="441166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719263"/>
            <a:ext cx="4038600" cy="441166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altLang="en-US"/>
          </a:p>
        </p:txBody>
      </p:sp>
      <p:sp>
        <p:nvSpPr>
          <p:cNvPr id="6" name="Footer Placeholder 5"/>
          <p:cNvSpPr>
            <a:spLocks noGrp="1"/>
          </p:cNvSpPr>
          <p:nvPr>
            <p:ph type="ftr" sz="quarter" idx="11"/>
          </p:nvPr>
        </p:nvSpPr>
        <p:spPr/>
        <p:txBody>
          <a:bodyPr/>
          <a:lstStyle>
            <a:lvl1pPr>
              <a:defRPr/>
            </a:lvl1pPr>
          </a:lstStyle>
          <a:p>
            <a:endParaRPr lang="en-US" altLang="en-US"/>
          </a:p>
        </p:txBody>
      </p:sp>
      <p:sp>
        <p:nvSpPr>
          <p:cNvPr id="7" name="Slide Number Placeholder 6"/>
          <p:cNvSpPr>
            <a:spLocks noGrp="1"/>
          </p:cNvSpPr>
          <p:nvPr>
            <p:ph type="sldNum" sz="quarter" idx="12"/>
          </p:nvPr>
        </p:nvSpPr>
        <p:spPr/>
        <p:txBody>
          <a:bodyPr/>
          <a:lstStyle>
            <a:lvl1pPr>
              <a:defRPr/>
            </a:lvl1pPr>
          </a:lstStyle>
          <a:p>
            <a:fld id="{534CD4A1-3323-4068-994C-BBAEA53FCF04}" type="slidenum">
              <a:rPr lang="en-US" altLang="en-US"/>
              <a:pPr/>
              <a:t>‹#›</a:t>
            </a:fld>
            <a:endParaRPr lang="en-US"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altLang="en-US"/>
          </a:p>
        </p:txBody>
      </p:sp>
      <p:sp>
        <p:nvSpPr>
          <p:cNvPr id="8" name="Footer Placeholder 7"/>
          <p:cNvSpPr>
            <a:spLocks noGrp="1"/>
          </p:cNvSpPr>
          <p:nvPr>
            <p:ph type="ftr" sz="quarter" idx="11"/>
          </p:nvPr>
        </p:nvSpPr>
        <p:spPr/>
        <p:txBody>
          <a:bodyPr/>
          <a:lstStyle>
            <a:lvl1pPr>
              <a:defRPr/>
            </a:lvl1pPr>
          </a:lstStyle>
          <a:p>
            <a:endParaRPr lang="en-US" altLang="en-US"/>
          </a:p>
        </p:txBody>
      </p:sp>
      <p:sp>
        <p:nvSpPr>
          <p:cNvPr id="9" name="Slide Number Placeholder 8"/>
          <p:cNvSpPr>
            <a:spLocks noGrp="1"/>
          </p:cNvSpPr>
          <p:nvPr>
            <p:ph type="sldNum" sz="quarter" idx="12"/>
          </p:nvPr>
        </p:nvSpPr>
        <p:spPr/>
        <p:txBody>
          <a:bodyPr/>
          <a:lstStyle>
            <a:lvl1pPr>
              <a:defRPr/>
            </a:lvl1pPr>
          </a:lstStyle>
          <a:p>
            <a:fld id="{7CEC6848-545F-4744-8BA3-931D4DAAD357}" type="slidenum">
              <a:rPr lang="en-US" altLang="en-US"/>
              <a:pPr/>
              <a:t>‹#›</a:t>
            </a:fld>
            <a:endParaRPr lang="en-US"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altLang="en-US"/>
          </a:p>
        </p:txBody>
      </p:sp>
      <p:sp>
        <p:nvSpPr>
          <p:cNvPr id="4" name="Footer Placeholder 3"/>
          <p:cNvSpPr>
            <a:spLocks noGrp="1"/>
          </p:cNvSpPr>
          <p:nvPr>
            <p:ph type="ftr" sz="quarter" idx="11"/>
          </p:nvPr>
        </p:nvSpPr>
        <p:spPr/>
        <p:txBody>
          <a:bodyPr/>
          <a:lstStyle>
            <a:lvl1pPr>
              <a:defRPr/>
            </a:lvl1pPr>
          </a:lstStyle>
          <a:p>
            <a:endParaRPr lang="en-US" altLang="en-US"/>
          </a:p>
        </p:txBody>
      </p:sp>
      <p:sp>
        <p:nvSpPr>
          <p:cNvPr id="5" name="Slide Number Placeholder 4"/>
          <p:cNvSpPr>
            <a:spLocks noGrp="1"/>
          </p:cNvSpPr>
          <p:nvPr>
            <p:ph type="sldNum" sz="quarter" idx="12"/>
          </p:nvPr>
        </p:nvSpPr>
        <p:spPr/>
        <p:txBody>
          <a:bodyPr/>
          <a:lstStyle>
            <a:lvl1pPr>
              <a:defRPr/>
            </a:lvl1pPr>
          </a:lstStyle>
          <a:p>
            <a:fld id="{AC741B52-0666-4625-8C55-3C61C60B7BAD}" type="slidenum">
              <a:rPr lang="en-US" altLang="en-US"/>
              <a:pPr/>
              <a:t>‹#›</a:t>
            </a:fld>
            <a:endParaRPr lang="en-US"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ltLang="en-US"/>
          </a:p>
        </p:txBody>
      </p:sp>
      <p:sp>
        <p:nvSpPr>
          <p:cNvPr id="3" name="Footer Placeholder 2"/>
          <p:cNvSpPr>
            <a:spLocks noGrp="1"/>
          </p:cNvSpPr>
          <p:nvPr>
            <p:ph type="ftr" sz="quarter" idx="11"/>
          </p:nvPr>
        </p:nvSpPr>
        <p:spPr/>
        <p:txBody>
          <a:bodyPr/>
          <a:lstStyle>
            <a:lvl1pPr>
              <a:defRPr/>
            </a:lvl1pPr>
          </a:lstStyle>
          <a:p>
            <a:endParaRPr lang="en-US" altLang="en-US"/>
          </a:p>
        </p:txBody>
      </p:sp>
      <p:sp>
        <p:nvSpPr>
          <p:cNvPr id="4" name="Slide Number Placeholder 3"/>
          <p:cNvSpPr>
            <a:spLocks noGrp="1"/>
          </p:cNvSpPr>
          <p:nvPr>
            <p:ph type="sldNum" sz="quarter" idx="12"/>
          </p:nvPr>
        </p:nvSpPr>
        <p:spPr/>
        <p:txBody>
          <a:bodyPr/>
          <a:lstStyle>
            <a:lvl1pPr>
              <a:defRPr/>
            </a:lvl1pPr>
          </a:lstStyle>
          <a:p>
            <a:fld id="{603BAEBC-16C0-4792-AAA9-8BE6079DAB08}" type="slidenum">
              <a:rPr lang="en-US" altLang="en-US"/>
              <a:pPr/>
              <a:t>‹#›</a:t>
            </a:fld>
            <a:endParaRPr lang="en-US"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ltLang="en-US"/>
          </a:p>
        </p:txBody>
      </p:sp>
      <p:sp>
        <p:nvSpPr>
          <p:cNvPr id="6" name="Footer Placeholder 5"/>
          <p:cNvSpPr>
            <a:spLocks noGrp="1"/>
          </p:cNvSpPr>
          <p:nvPr>
            <p:ph type="ftr" sz="quarter" idx="11"/>
          </p:nvPr>
        </p:nvSpPr>
        <p:spPr/>
        <p:txBody>
          <a:bodyPr/>
          <a:lstStyle>
            <a:lvl1pPr>
              <a:defRPr/>
            </a:lvl1pPr>
          </a:lstStyle>
          <a:p>
            <a:endParaRPr lang="en-US" altLang="en-US"/>
          </a:p>
        </p:txBody>
      </p:sp>
      <p:sp>
        <p:nvSpPr>
          <p:cNvPr id="7" name="Slide Number Placeholder 6"/>
          <p:cNvSpPr>
            <a:spLocks noGrp="1"/>
          </p:cNvSpPr>
          <p:nvPr>
            <p:ph type="sldNum" sz="quarter" idx="12"/>
          </p:nvPr>
        </p:nvSpPr>
        <p:spPr/>
        <p:txBody>
          <a:bodyPr/>
          <a:lstStyle>
            <a:lvl1pPr>
              <a:defRPr/>
            </a:lvl1pPr>
          </a:lstStyle>
          <a:p>
            <a:fld id="{9BD2FD05-363B-4001-9A4E-616DF85875A2}" type="slidenum">
              <a:rPr lang="en-US" altLang="en-US"/>
              <a:pPr/>
              <a:t>‹#›</a:t>
            </a:fld>
            <a:endParaRPr lang="en-US"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ltLang="en-US"/>
          </a:p>
        </p:txBody>
      </p:sp>
      <p:sp>
        <p:nvSpPr>
          <p:cNvPr id="6" name="Footer Placeholder 5"/>
          <p:cNvSpPr>
            <a:spLocks noGrp="1"/>
          </p:cNvSpPr>
          <p:nvPr>
            <p:ph type="ftr" sz="quarter" idx="11"/>
          </p:nvPr>
        </p:nvSpPr>
        <p:spPr/>
        <p:txBody>
          <a:bodyPr/>
          <a:lstStyle>
            <a:lvl1pPr>
              <a:defRPr/>
            </a:lvl1pPr>
          </a:lstStyle>
          <a:p>
            <a:endParaRPr lang="en-US" altLang="en-US"/>
          </a:p>
        </p:txBody>
      </p:sp>
      <p:sp>
        <p:nvSpPr>
          <p:cNvPr id="7" name="Slide Number Placeholder 6"/>
          <p:cNvSpPr>
            <a:spLocks noGrp="1"/>
          </p:cNvSpPr>
          <p:nvPr>
            <p:ph type="sldNum" sz="quarter" idx="12"/>
          </p:nvPr>
        </p:nvSpPr>
        <p:spPr/>
        <p:txBody>
          <a:bodyPr/>
          <a:lstStyle>
            <a:lvl1pPr>
              <a:defRPr/>
            </a:lvl1pPr>
          </a:lstStyle>
          <a:p>
            <a:fld id="{5D50EF18-1CBA-44A8-B1AB-0834E7783E9A}" type="slidenum">
              <a:rPr lang="en-US" altLang="en-US"/>
              <a:pPr/>
              <a:t>‹#›</a:t>
            </a:fld>
            <a:endParaRPr lang="en-US"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emf"/></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84738" name="Line 2"/>
          <p:cNvSpPr>
            <a:spLocks noChangeShapeType="1"/>
          </p:cNvSpPr>
          <p:nvPr/>
        </p:nvSpPr>
        <p:spPr bwMode="auto">
          <a:xfrm>
            <a:off x="7962900" y="152400"/>
            <a:ext cx="0" cy="1524000"/>
          </a:xfrm>
          <a:prstGeom prst="line">
            <a:avLst/>
          </a:prstGeom>
          <a:noFill/>
          <a:ln w="9525">
            <a:solidFill>
              <a:schemeClr val="tx1"/>
            </a:solidFill>
            <a:round/>
            <a:headEnd/>
            <a:tailEnd/>
          </a:ln>
          <a:effectLst/>
        </p:spPr>
        <p:txBody>
          <a:bodyPr/>
          <a:lstStyle/>
          <a:p>
            <a:endParaRPr lang="en-US"/>
          </a:p>
        </p:txBody>
      </p:sp>
      <p:sp>
        <p:nvSpPr>
          <p:cNvPr id="884739" name="Rectangle 3"/>
          <p:cNvSpPr>
            <a:spLocks noGrp="1" noChangeArrowheads="1"/>
          </p:cNvSpPr>
          <p:nvPr>
            <p:ph type="title"/>
          </p:nvPr>
        </p:nvSpPr>
        <p:spPr bwMode="auto">
          <a:xfrm>
            <a:off x="457200" y="122238"/>
            <a:ext cx="7543800" cy="12954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p>
            <a:pPr lvl="0"/>
            <a:r>
              <a:rPr lang="en-US" altLang="en-US" smtClean="0"/>
              <a:t>Click to edit Master title style</a:t>
            </a:r>
          </a:p>
        </p:txBody>
      </p:sp>
      <p:sp>
        <p:nvSpPr>
          <p:cNvPr id="884740" name="Rectangle 4"/>
          <p:cNvSpPr>
            <a:spLocks noGrp="1" noChangeArrowheads="1"/>
          </p:cNvSpPr>
          <p:nvPr>
            <p:ph type="body" idx="1"/>
          </p:nvPr>
        </p:nvSpPr>
        <p:spPr bwMode="auto">
          <a:xfrm>
            <a:off x="457200" y="1719263"/>
            <a:ext cx="8229600" cy="441166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884741" name="Rectangle 5"/>
          <p:cNvSpPr>
            <a:spLocks noGrp="1" noChangeArrowheads="1"/>
          </p:cNvSpPr>
          <p:nvPr>
            <p:ph type="dt" sz="half" idx="2"/>
          </p:nvPr>
        </p:nvSpPr>
        <p:spPr bwMode="auto">
          <a:xfrm>
            <a:off x="457200" y="6248400"/>
            <a:ext cx="2133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000"/>
            </a:lvl1pPr>
          </a:lstStyle>
          <a:p>
            <a:endParaRPr lang="en-US" altLang="en-US"/>
          </a:p>
        </p:txBody>
      </p:sp>
      <p:sp>
        <p:nvSpPr>
          <p:cNvPr id="884742" name="Rectangle 6"/>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vl1pPr>
          </a:lstStyle>
          <a:p>
            <a:endParaRPr lang="en-US" altLang="en-US"/>
          </a:p>
        </p:txBody>
      </p:sp>
      <p:sp>
        <p:nvSpPr>
          <p:cNvPr id="884743" name="Rectangle 7"/>
          <p:cNvSpPr>
            <a:spLocks noGrp="1" noChangeArrowheads="1"/>
          </p:cNvSpPr>
          <p:nvPr>
            <p:ph type="sldNum" sz="quarter" idx="4"/>
          </p:nvPr>
        </p:nvSpPr>
        <p:spPr bwMode="auto">
          <a:xfrm>
            <a:off x="6553200" y="6248400"/>
            <a:ext cx="2133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a:lvl1pPr>
          </a:lstStyle>
          <a:p>
            <a:fld id="{A90B5C0E-589F-4E14-B71E-B75129FFCB44}" type="slidenum">
              <a:rPr lang="en-US" altLang="en-US"/>
              <a:pPr/>
              <a:t>‹#›</a:t>
            </a:fld>
            <a:endParaRPr lang="en-US" altLang="en-US"/>
          </a:p>
        </p:txBody>
      </p:sp>
      <p:grpSp>
        <p:nvGrpSpPr>
          <p:cNvPr id="884744" name="Group 8"/>
          <p:cNvGrpSpPr>
            <a:grpSpLocks/>
          </p:cNvGrpSpPr>
          <p:nvPr/>
        </p:nvGrpSpPr>
        <p:grpSpPr bwMode="auto">
          <a:xfrm>
            <a:off x="8077200" y="304800"/>
            <a:ext cx="914400" cy="1219200"/>
            <a:chOff x="2928" y="2256"/>
            <a:chExt cx="1411" cy="1581"/>
          </a:xfrm>
        </p:grpSpPr>
        <p:pic>
          <p:nvPicPr>
            <p:cNvPr id="884745" name="Picture 9"/>
            <p:cNvPicPr>
              <a:picLocks noChangeAspect="1" noChangeArrowheads="1"/>
            </p:cNvPicPr>
            <p:nvPr userDrawn="1"/>
          </p:nvPicPr>
          <p:blipFill>
            <a:blip r:embed="rId14" cstate="print"/>
            <a:srcRect r="76732"/>
            <a:stretch>
              <a:fillRect/>
            </a:stretch>
          </p:blipFill>
          <p:spPr bwMode="auto">
            <a:xfrm>
              <a:off x="2928" y="2256"/>
              <a:ext cx="502" cy="1581"/>
            </a:xfrm>
            <a:prstGeom prst="rect">
              <a:avLst/>
            </a:prstGeom>
            <a:noFill/>
            <a:ln w="9525">
              <a:noFill/>
              <a:miter lim="800000"/>
              <a:headEnd/>
              <a:tailEnd/>
            </a:ln>
          </p:spPr>
        </p:pic>
        <p:pic>
          <p:nvPicPr>
            <p:cNvPr id="884746" name="Picture 10"/>
            <p:cNvPicPr>
              <a:picLocks noChangeAspect="1" noChangeArrowheads="1"/>
            </p:cNvPicPr>
            <p:nvPr userDrawn="1"/>
          </p:nvPicPr>
          <p:blipFill>
            <a:blip r:embed="rId14" cstate="print"/>
            <a:srcRect l="36649" r="20030"/>
            <a:stretch>
              <a:fillRect/>
            </a:stretch>
          </p:blipFill>
          <p:spPr bwMode="auto">
            <a:xfrm>
              <a:off x="3408" y="2256"/>
              <a:ext cx="931" cy="1581"/>
            </a:xfrm>
            <a:prstGeom prst="rect">
              <a:avLst/>
            </a:prstGeom>
            <a:noFill/>
            <a:ln w="9525">
              <a:noFill/>
              <a:miter lim="800000"/>
              <a:headEnd/>
              <a:tailEnd/>
            </a:ln>
          </p:spPr>
        </p:pic>
      </p:grpSp>
    </p:spTree>
  </p:cSld>
  <p:clrMap bg1="lt1" tx1="dk1" bg2="lt2" tx2="dk2" accent1="accent1" accent2="accent2" accent3="accent3" accent4="accent4" accent5="accent5" accent6="accent6" hlink="hlink" folHlink="folHlink"/>
  <p:sldLayoutIdLst>
    <p:sldLayoutId id="2147483667" r:id="rId1"/>
    <p:sldLayoutId id="2147483668" r:id="rId2"/>
    <p:sldLayoutId id="2147483669" r:id="rId3"/>
    <p:sldLayoutId id="2147483670" r:id="rId4"/>
    <p:sldLayoutId id="2147483671" r:id="rId5"/>
    <p:sldLayoutId id="2147483672" r:id="rId6"/>
    <p:sldLayoutId id="2147483673" r:id="rId7"/>
    <p:sldLayoutId id="2147483674" r:id="rId8"/>
    <p:sldLayoutId id="2147483675" r:id="rId9"/>
    <p:sldLayoutId id="2147483676" r:id="rId10"/>
    <p:sldLayoutId id="2147483677" r:id="rId11"/>
    <p:sldLayoutId id="2147483678" r:id="rId12"/>
  </p:sldLayoutIdLst>
  <p:timing>
    <p:tnLst>
      <p:par>
        <p:cTn id="1" dur="indefinite" restart="never" nodeType="tmRoot"/>
      </p:par>
    </p:tnLst>
  </p:timing>
  <p:hf hdr="0" ftr="0" dt="0"/>
  <p:txStyles>
    <p:titleStyle>
      <a:lvl1pPr algn="l" rtl="0" fontAlgn="base">
        <a:spcBef>
          <a:spcPct val="0"/>
        </a:spcBef>
        <a:spcAft>
          <a:spcPct val="0"/>
        </a:spcAft>
        <a:defRPr sz="3200" b="1">
          <a:solidFill>
            <a:schemeClr val="tx2"/>
          </a:solidFill>
          <a:latin typeface="+mj-lt"/>
          <a:ea typeface="+mj-ea"/>
          <a:cs typeface="+mj-cs"/>
        </a:defRPr>
      </a:lvl1pPr>
      <a:lvl2pPr algn="l" rtl="0" fontAlgn="base">
        <a:spcBef>
          <a:spcPct val="0"/>
        </a:spcBef>
        <a:spcAft>
          <a:spcPct val="0"/>
        </a:spcAft>
        <a:defRPr sz="3200" b="1">
          <a:solidFill>
            <a:schemeClr val="tx2"/>
          </a:solidFill>
          <a:latin typeface="Arial" charset="0"/>
        </a:defRPr>
      </a:lvl2pPr>
      <a:lvl3pPr algn="l" rtl="0" fontAlgn="base">
        <a:spcBef>
          <a:spcPct val="0"/>
        </a:spcBef>
        <a:spcAft>
          <a:spcPct val="0"/>
        </a:spcAft>
        <a:defRPr sz="3200" b="1">
          <a:solidFill>
            <a:schemeClr val="tx2"/>
          </a:solidFill>
          <a:latin typeface="Arial" charset="0"/>
        </a:defRPr>
      </a:lvl3pPr>
      <a:lvl4pPr algn="l" rtl="0" fontAlgn="base">
        <a:spcBef>
          <a:spcPct val="0"/>
        </a:spcBef>
        <a:spcAft>
          <a:spcPct val="0"/>
        </a:spcAft>
        <a:defRPr sz="3200" b="1">
          <a:solidFill>
            <a:schemeClr val="tx2"/>
          </a:solidFill>
          <a:latin typeface="Arial" charset="0"/>
        </a:defRPr>
      </a:lvl4pPr>
      <a:lvl5pPr algn="l" rtl="0" fontAlgn="base">
        <a:spcBef>
          <a:spcPct val="0"/>
        </a:spcBef>
        <a:spcAft>
          <a:spcPct val="0"/>
        </a:spcAft>
        <a:defRPr sz="3200" b="1">
          <a:solidFill>
            <a:schemeClr val="tx2"/>
          </a:solidFill>
          <a:latin typeface="Arial" charset="0"/>
        </a:defRPr>
      </a:lvl5pPr>
      <a:lvl6pPr marL="457200" algn="l" rtl="0" fontAlgn="base">
        <a:spcBef>
          <a:spcPct val="0"/>
        </a:spcBef>
        <a:spcAft>
          <a:spcPct val="0"/>
        </a:spcAft>
        <a:defRPr sz="3200" b="1">
          <a:solidFill>
            <a:schemeClr val="tx2"/>
          </a:solidFill>
          <a:latin typeface="Arial" charset="0"/>
        </a:defRPr>
      </a:lvl6pPr>
      <a:lvl7pPr marL="914400" algn="l" rtl="0" fontAlgn="base">
        <a:spcBef>
          <a:spcPct val="0"/>
        </a:spcBef>
        <a:spcAft>
          <a:spcPct val="0"/>
        </a:spcAft>
        <a:defRPr sz="3200" b="1">
          <a:solidFill>
            <a:schemeClr val="tx2"/>
          </a:solidFill>
          <a:latin typeface="Arial" charset="0"/>
        </a:defRPr>
      </a:lvl7pPr>
      <a:lvl8pPr marL="1371600" algn="l" rtl="0" fontAlgn="base">
        <a:spcBef>
          <a:spcPct val="0"/>
        </a:spcBef>
        <a:spcAft>
          <a:spcPct val="0"/>
        </a:spcAft>
        <a:defRPr sz="3200" b="1">
          <a:solidFill>
            <a:schemeClr val="tx2"/>
          </a:solidFill>
          <a:latin typeface="Arial" charset="0"/>
        </a:defRPr>
      </a:lvl8pPr>
      <a:lvl9pPr marL="1828800" algn="l" rtl="0" fontAlgn="base">
        <a:spcBef>
          <a:spcPct val="0"/>
        </a:spcBef>
        <a:spcAft>
          <a:spcPct val="0"/>
        </a:spcAft>
        <a:defRPr sz="3200" b="1">
          <a:solidFill>
            <a:schemeClr val="tx2"/>
          </a:solidFill>
          <a:latin typeface="Arial" charset="0"/>
        </a:defRPr>
      </a:lvl9pPr>
    </p:titleStyle>
    <p:bodyStyle>
      <a:lvl1pPr marL="342900" indent="-342900" algn="l" rtl="0" fontAlgn="base">
        <a:spcBef>
          <a:spcPct val="20000"/>
        </a:spcBef>
        <a:spcAft>
          <a:spcPct val="0"/>
        </a:spcAft>
        <a:buClr>
          <a:schemeClr val="tx2"/>
        </a:buClr>
        <a:buSzPct val="70000"/>
        <a:buFont typeface="Wingdings" pitchFamily="2" charset="2"/>
        <a:buChar char="l"/>
        <a:defRPr sz="3000">
          <a:solidFill>
            <a:schemeClr val="tx1"/>
          </a:solidFill>
          <a:latin typeface="+mn-lt"/>
          <a:ea typeface="+mn-ea"/>
          <a:cs typeface="+mn-cs"/>
        </a:defRPr>
      </a:lvl1pPr>
      <a:lvl2pPr marL="692150" indent="-347663" algn="l" rtl="0" fontAlgn="base">
        <a:spcBef>
          <a:spcPct val="20000"/>
        </a:spcBef>
        <a:spcAft>
          <a:spcPct val="0"/>
        </a:spcAft>
        <a:buClr>
          <a:schemeClr val="accent2"/>
        </a:buClr>
        <a:buSzPct val="70000"/>
        <a:buFont typeface="Wingdings" pitchFamily="2" charset="2"/>
        <a:buChar char="l"/>
        <a:defRPr sz="2600">
          <a:solidFill>
            <a:schemeClr val="tx1"/>
          </a:solidFill>
          <a:latin typeface="+mn-lt"/>
        </a:defRPr>
      </a:lvl2pPr>
      <a:lvl3pPr marL="987425" indent="-293688" algn="l" rtl="0" fontAlgn="base">
        <a:spcBef>
          <a:spcPct val="20000"/>
        </a:spcBef>
        <a:spcAft>
          <a:spcPct val="0"/>
        </a:spcAft>
        <a:buClr>
          <a:schemeClr val="accent1"/>
        </a:buClr>
        <a:buSzPct val="70000"/>
        <a:buFont typeface="Wingdings" pitchFamily="2" charset="2"/>
        <a:buChar char="l"/>
        <a:defRPr sz="2300">
          <a:solidFill>
            <a:schemeClr val="tx1"/>
          </a:solidFill>
          <a:latin typeface="+mn-lt"/>
        </a:defRPr>
      </a:lvl3pPr>
      <a:lvl4pPr marL="1281113" indent="-292100" algn="l" rtl="0" fontAlgn="base">
        <a:spcBef>
          <a:spcPct val="20000"/>
        </a:spcBef>
        <a:spcAft>
          <a:spcPct val="0"/>
        </a:spcAft>
        <a:buClr>
          <a:schemeClr val="tx2"/>
        </a:buClr>
        <a:buSzPct val="75000"/>
        <a:buFont typeface="Wingdings" pitchFamily="2" charset="2"/>
        <a:buChar char="§"/>
        <a:defRPr sz="2000">
          <a:solidFill>
            <a:schemeClr val="tx1"/>
          </a:solidFill>
          <a:latin typeface="+mn-lt"/>
        </a:defRPr>
      </a:lvl4pPr>
      <a:lvl5pPr marL="15986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defRPr>
      </a:lvl5pPr>
      <a:lvl6pPr marL="20558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defRPr>
      </a:lvl6pPr>
      <a:lvl7pPr marL="25130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defRPr>
      </a:lvl7pPr>
      <a:lvl8pPr marL="29702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defRPr>
      </a:lvl8pPr>
      <a:lvl9pPr marL="34274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3.wmf"/><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notesSlide" Target="../notesSlides/notesSlide19.xml"/><Relationship Id="rId1" Type="http://schemas.openxmlformats.org/officeDocument/2006/relationships/slideLayout" Target="../slideLayouts/slideLayout1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6.wmf"/><Relationship Id="rId2" Type="http://schemas.openxmlformats.org/officeDocument/2006/relationships/notesSlide" Target="../notesSlides/notesSlide24.xml"/><Relationship Id="rId1" Type="http://schemas.openxmlformats.org/officeDocument/2006/relationships/slideLayout" Target="../slideLayouts/slideLayout1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1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notesSlide" Target="../notesSlides/notesSlide32.xml"/><Relationship Id="rId2" Type="http://schemas.openxmlformats.org/officeDocument/2006/relationships/slideLayout" Target="../slideLayouts/slideLayout2.xml"/><Relationship Id="rId1" Type="http://schemas.openxmlformats.org/officeDocument/2006/relationships/vmlDrawing" Target="../drawings/vmlDrawing1.vml"/><Relationship Id="rId5" Type="http://schemas.openxmlformats.org/officeDocument/2006/relationships/image" Target="../media/image7.emf"/><Relationship Id="rId4" Type="http://schemas.openxmlformats.org/officeDocument/2006/relationships/oleObject" Target="../embeddings/oleObject1.bin"/></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3" Type="http://schemas.openxmlformats.org/officeDocument/2006/relationships/notesSlide" Target="../notesSlides/notesSlide34.xml"/><Relationship Id="rId2" Type="http://schemas.openxmlformats.org/officeDocument/2006/relationships/slideLayout" Target="../slideLayouts/slideLayout12.xml"/><Relationship Id="rId1" Type="http://schemas.openxmlformats.org/officeDocument/2006/relationships/vmlDrawing" Target="../drawings/vmlDrawing2.vml"/><Relationship Id="rId5" Type="http://schemas.openxmlformats.org/officeDocument/2006/relationships/image" Target="../media/image8.emf"/><Relationship Id="rId4" Type="http://schemas.openxmlformats.org/officeDocument/2006/relationships/oleObject" Target="../embeddings/oleObject2.bin"/></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chart" Target="../charts/char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4194" name="Rectangle 2"/>
          <p:cNvSpPr>
            <a:spLocks noGrp="1" noChangeArrowheads="1"/>
          </p:cNvSpPr>
          <p:nvPr>
            <p:ph type="ctrTitle"/>
          </p:nvPr>
        </p:nvSpPr>
        <p:spPr>
          <a:xfrm>
            <a:off x="304800" y="1676400"/>
            <a:ext cx="6705600" cy="1447800"/>
          </a:xfrm>
        </p:spPr>
        <p:txBody>
          <a:bodyPr/>
          <a:lstStyle/>
          <a:p>
            <a:pPr algn="ctr"/>
            <a:r>
              <a:rPr lang="en-US" sz="3800"/>
              <a:t>Repeated Measures, Part 2</a:t>
            </a:r>
            <a:br>
              <a:rPr lang="en-US" sz="3800"/>
            </a:br>
            <a:endParaRPr lang="en-US" sz="3800"/>
          </a:p>
        </p:txBody>
      </p:sp>
      <p:sp>
        <p:nvSpPr>
          <p:cNvPr id="264195" name="Rectangle 3"/>
          <p:cNvSpPr>
            <a:spLocks noGrp="1" noChangeArrowheads="1"/>
          </p:cNvSpPr>
          <p:nvPr>
            <p:ph type="subTitle" idx="1"/>
          </p:nvPr>
        </p:nvSpPr>
        <p:spPr>
          <a:xfrm>
            <a:off x="609600" y="5943600"/>
            <a:ext cx="8077200" cy="685800"/>
          </a:xfrm>
        </p:spPr>
        <p:txBody>
          <a:bodyPr/>
          <a:lstStyle/>
          <a:p>
            <a:pPr marL="609600" indent="-609600" algn="ctr">
              <a:lnSpc>
                <a:spcPct val="90000"/>
              </a:lnSpc>
            </a:pPr>
            <a:r>
              <a:rPr lang="en-US" sz="2400" b="1" i="1" dirty="0">
                <a:solidFill>
                  <a:srgbClr val="CC0000"/>
                </a:solidFill>
              </a:rPr>
              <a:t>May, </a:t>
            </a:r>
            <a:r>
              <a:rPr lang="en-US" sz="2400" b="1" i="1" dirty="0" smtClean="0">
                <a:solidFill>
                  <a:srgbClr val="CC0000"/>
                </a:solidFill>
              </a:rPr>
              <a:t>2017</a:t>
            </a:r>
            <a:endParaRPr lang="en-US" sz="2400" b="1" i="1" dirty="0">
              <a:solidFill>
                <a:srgbClr val="CC0000"/>
              </a:solidFill>
            </a:endParaRPr>
          </a:p>
        </p:txBody>
      </p:sp>
      <p:sp>
        <p:nvSpPr>
          <p:cNvPr id="264196" name="Text Box 4"/>
          <p:cNvSpPr txBox="1">
            <a:spLocks noChangeArrowheads="1"/>
          </p:cNvSpPr>
          <p:nvPr/>
        </p:nvSpPr>
        <p:spPr bwMode="auto">
          <a:xfrm>
            <a:off x="7696200" y="990600"/>
            <a:ext cx="457200" cy="366713"/>
          </a:xfrm>
          <a:prstGeom prst="rect">
            <a:avLst/>
          </a:prstGeom>
          <a:noFill/>
          <a:ln w="9525">
            <a:noFill/>
            <a:miter lim="800000"/>
            <a:headEnd/>
            <a:tailEnd/>
          </a:ln>
          <a:effectLst/>
        </p:spPr>
        <p:txBody>
          <a:bodyPr>
            <a:spAutoFit/>
          </a:bodyPr>
          <a:lstStyle/>
          <a:p>
            <a:pPr algn="l">
              <a:spcBef>
                <a:spcPct val="50000"/>
              </a:spcBef>
            </a:pPr>
            <a:endParaRPr lang="en-US"/>
          </a:p>
        </p:txBody>
      </p:sp>
      <p:sp>
        <p:nvSpPr>
          <p:cNvPr id="264200" name="Text Box 8"/>
          <p:cNvSpPr txBox="1">
            <a:spLocks noChangeArrowheads="1"/>
          </p:cNvSpPr>
          <p:nvPr/>
        </p:nvSpPr>
        <p:spPr bwMode="auto">
          <a:xfrm>
            <a:off x="533400" y="3048000"/>
            <a:ext cx="6553200" cy="1800225"/>
          </a:xfrm>
          <a:prstGeom prst="rect">
            <a:avLst/>
          </a:prstGeom>
          <a:noFill/>
          <a:ln w="9525">
            <a:noFill/>
            <a:miter lim="800000"/>
            <a:headEnd/>
            <a:tailEnd/>
          </a:ln>
          <a:effectLst/>
        </p:spPr>
        <p:txBody>
          <a:bodyPr>
            <a:spAutoFit/>
          </a:bodyPr>
          <a:lstStyle/>
          <a:p>
            <a:pPr algn="l"/>
            <a:r>
              <a:rPr lang="en-US" sz="2800" i="1"/>
              <a:t>Charles E. McCulloch, </a:t>
            </a:r>
          </a:p>
          <a:p>
            <a:pPr algn="l"/>
            <a:r>
              <a:rPr lang="en-US" sz="2800" i="1"/>
              <a:t>Division of Biostatistics,</a:t>
            </a:r>
          </a:p>
          <a:p>
            <a:pPr algn="l"/>
            <a:r>
              <a:rPr lang="en-US" sz="2800" i="1"/>
              <a:t>Dept of Epidemiology and Biostatistics,</a:t>
            </a:r>
          </a:p>
          <a:p>
            <a:pPr algn="l"/>
            <a:r>
              <a:rPr lang="en-US" sz="2800" i="1"/>
              <a:t>UCSF</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4AB744B1-5E33-4790-BFC7-F1E85D62BE27}" type="slidenum">
              <a:rPr lang="en-US" altLang="en-US"/>
              <a:pPr/>
              <a:t>10</a:t>
            </a:fld>
            <a:endParaRPr lang="en-US" altLang="en-US"/>
          </a:p>
        </p:txBody>
      </p:sp>
      <p:sp>
        <p:nvSpPr>
          <p:cNvPr id="936962" name="Rectangle 2"/>
          <p:cNvSpPr>
            <a:spLocks noGrp="1" noChangeArrowheads="1"/>
          </p:cNvSpPr>
          <p:nvPr>
            <p:ph type="title"/>
          </p:nvPr>
        </p:nvSpPr>
        <p:spPr/>
        <p:txBody>
          <a:bodyPr/>
          <a:lstStyle/>
          <a:p>
            <a:r>
              <a:rPr lang="en-US"/>
              <a:t>Analyzing change with longitudinal data</a:t>
            </a:r>
          </a:p>
        </p:txBody>
      </p:sp>
      <p:sp>
        <p:nvSpPr>
          <p:cNvPr id="936963" name="Rectangle 3"/>
          <p:cNvSpPr>
            <a:spLocks noGrp="1" noChangeArrowheads="1"/>
          </p:cNvSpPr>
          <p:nvPr>
            <p:ph type="body" idx="1"/>
          </p:nvPr>
        </p:nvSpPr>
        <p:spPr/>
        <p:txBody>
          <a:bodyPr/>
          <a:lstStyle/>
          <a:p>
            <a:pPr marL="0" indent="0">
              <a:buFont typeface="Wingdings" pitchFamily="2" charset="2"/>
              <a:buNone/>
            </a:pPr>
            <a:r>
              <a:rPr lang="en-US" dirty="0"/>
              <a:t>Example (SOF): </a:t>
            </a:r>
            <a:r>
              <a:rPr lang="en-US" dirty="0" smtClean="0"/>
              <a:t>It is well known that women who are overweight and obese have higher bone density.  However, is </a:t>
            </a:r>
            <a:r>
              <a:rPr lang="en-US" dirty="0"/>
              <a:t>the </a:t>
            </a:r>
            <a:r>
              <a:rPr lang="en-US" i="1" dirty="0"/>
              <a:t>change</a:t>
            </a:r>
            <a:r>
              <a:rPr lang="en-US" dirty="0"/>
              <a:t> in bone mineral density </a:t>
            </a:r>
            <a:r>
              <a:rPr lang="en-US" dirty="0" smtClean="0"/>
              <a:t>related to whether a woman is obese at baseline?  </a:t>
            </a:r>
            <a:r>
              <a:rPr lang="en-US" dirty="0"/>
              <a:t>We will </a:t>
            </a:r>
            <a:r>
              <a:rPr lang="en-US" dirty="0" smtClean="0"/>
              <a:t>define obese as BMI &gt; 30. </a:t>
            </a:r>
          </a:p>
          <a:p>
            <a:pPr marL="0" indent="0">
              <a:buFont typeface="Wingdings" pitchFamily="2" charset="2"/>
              <a:buNone/>
            </a:pPr>
            <a:endParaRPr lang="en-US" dirty="0"/>
          </a:p>
          <a:p>
            <a:pPr marL="0" indent="0">
              <a:buFont typeface="Wingdings" pitchFamily="2" charset="2"/>
              <a:buNone/>
            </a:pPr>
            <a:r>
              <a:rPr lang="en-US" dirty="0" smtClean="0"/>
              <a:t>How should we get started? </a:t>
            </a:r>
            <a:endParaRPr lang="en-US" dirty="0"/>
          </a:p>
          <a:p>
            <a:pPr marL="0" indent="0"/>
            <a:endParaRPr lang="en-US" dirty="0"/>
          </a:p>
          <a:p>
            <a:pPr marL="0" indent="0"/>
            <a:endParaRPr lang="en-US" dirty="0"/>
          </a:p>
          <a:p>
            <a:pPr marL="114300" lvl="1" indent="0">
              <a:buFont typeface="Wingdings" pitchFamily="2" charset="2"/>
              <a:buNone/>
            </a:pPr>
            <a:endParaRPr lang="en-US" dirty="0"/>
          </a:p>
        </p:txBody>
      </p:sp>
    </p:spTree>
    <p:extLst>
      <p:ext uri="{BB962C8B-B14F-4D97-AF65-F5344CB8AC3E}">
        <p14:creationId xmlns:p14="http://schemas.microsoft.com/office/powerpoint/2010/main" val="417439938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43B2A3FC-C726-4D95-B2D9-15542DF078A3}" type="slidenum">
              <a:rPr lang="en-US" altLang="en-US"/>
              <a:pPr/>
              <a:t>11</a:t>
            </a:fld>
            <a:endParaRPr lang="en-US" altLang="en-US"/>
          </a:p>
        </p:txBody>
      </p:sp>
      <p:sp>
        <p:nvSpPr>
          <p:cNvPr id="941058" name="Rectangle 2"/>
          <p:cNvSpPr>
            <a:spLocks noGrp="1" noChangeArrowheads="1"/>
          </p:cNvSpPr>
          <p:nvPr>
            <p:ph type="title"/>
          </p:nvPr>
        </p:nvSpPr>
        <p:spPr>
          <a:xfrm>
            <a:off x="381000" y="-228600"/>
            <a:ext cx="7315200" cy="990600"/>
          </a:xfrm>
        </p:spPr>
        <p:txBody>
          <a:bodyPr/>
          <a:lstStyle/>
          <a:p>
            <a:pPr marL="647700" indent="-647700"/>
            <a:r>
              <a:rPr lang="en-US" u="sng" dirty="0"/>
              <a:t>Example</a:t>
            </a:r>
            <a:r>
              <a:rPr lang="en-US" dirty="0"/>
              <a:t>: </a:t>
            </a:r>
            <a:r>
              <a:rPr lang="en-US" dirty="0" smtClean="0"/>
              <a:t>SOF basics</a:t>
            </a:r>
            <a:endParaRPr lang="en-US" dirty="0"/>
          </a:p>
        </p:txBody>
      </p:sp>
      <p:sp>
        <p:nvSpPr>
          <p:cNvPr id="3" name="TextBox 2"/>
          <p:cNvSpPr txBox="1"/>
          <p:nvPr/>
        </p:nvSpPr>
        <p:spPr>
          <a:xfrm>
            <a:off x="10886" y="762000"/>
            <a:ext cx="9056914" cy="6494085"/>
          </a:xfrm>
          <a:prstGeom prst="rect">
            <a:avLst/>
          </a:prstGeom>
          <a:noFill/>
        </p:spPr>
        <p:txBody>
          <a:bodyPr wrap="square" rtlCol="0">
            <a:spAutoFit/>
          </a:bodyPr>
          <a:lstStyle/>
          <a:p>
            <a:pPr algn="l"/>
            <a:r>
              <a:rPr lang="en-US" sz="1600" dirty="0">
                <a:latin typeface="Courier New" panose="02070309020205020404" pitchFamily="49" charset="0"/>
                <a:cs typeface="Courier New" panose="02070309020205020404" pitchFamily="49" charset="0"/>
              </a:rPr>
              <a:t>. </a:t>
            </a:r>
            <a:r>
              <a:rPr lang="en-US" sz="1600" dirty="0" err="1">
                <a:latin typeface="Courier New" panose="02070309020205020404" pitchFamily="49" charset="0"/>
                <a:cs typeface="Courier New" panose="02070309020205020404" pitchFamily="49" charset="0"/>
              </a:rPr>
              <a:t>xtset</a:t>
            </a:r>
            <a:r>
              <a:rPr lang="en-US" sz="1600" dirty="0">
                <a:latin typeface="Courier New" panose="02070309020205020404" pitchFamily="49" charset="0"/>
                <a:cs typeface="Courier New" panose="02070309020205020404" pitchFamily="49" charset="0"/>
              </a:rPr>
              <a:t> id visit</a:t>
            </a:r>
          </a:p>
          <a:p>
            <a:pPr algn="l"/>
            <a:r>
              <a:rPr lang="en-US" sz="1600" dirty="0">
                <a:latin typeface="Courier New" panose="02070309020205020404" pitchFamily="49" charset="0"/>
                <a:cs typeface="Courier New" panose="02070309020205020404" pitchFamily="49" charset="0"/>
              </a:rPr>
              <a:t>       panel variable:  id (unbalanced)</a:t>
            </a:r>
          </a:p>
          <a:p>
            <a:pPr algn="l"/>
            <a:r>
              <a:rPr lang="en-US" sz="1600" dirty="0">
                <a:latin typeface="Courier New" panose="02070309020205020404" pitchFamily="49" charset="0"/>
                <a:cs typeface="Courier New" panose="02070309020205020404" pitchFamily="49" charset="0"/>
              </a:rPr>
              <a:t>        time variable:  visit, 2 to 8, but with gaps</a:t>
            </a:r>
          </a:p>
          <a:p>
            <a:pPr algn="l"/>
            <a:r>
              <a:rPr lang="en-US" sz="1600" dirty="0">
                <a:latin typeface="Courier New" panose="02070309020205020404" pitchFamily="49" charset="0"/>
                <a:cs typeface="Courier New" panose="02070309020205020404" pitchFamily="49" charset="0"/>
              </a:rPr>
              <a:t>                delta:  1 unit</a:t>
            </a:r>
          </a:p>
          <a:p>
            <a:pPr algn="l"/>
            <a:r>
              <a:rPr lang="en-US" sz="1600" dirty="0" smtClean="0">
                <a:latin typeface="Courier New" panose="02070309020205020404" pitchFamily="49" charset="0"/>
                <a:cs typeface="Courier New" panose="02070309020205020404" pitchFamily="49" charset="0"/>
              </a:rPr>
              <a:t>. </a:t>
            </a:r>
            <a:r>
              <a:rPr lang="en-US" sz="1600" dirty="0" err="1">
                <a:latin typeface="Courier New" panose="02070309020205020404" pitchFamily="49" charset="0"/>
                <a:cs typeface="Courier New" panose="02070309020205020404" pitchFamily="49" charset="0"/>
              </a:rPr>
              <a:t>xtdes</a:t>
            </a:r>
            <a:endParaRPr lang="en-US" sz="1600" dirty="0">
              <a:latin typeface="Courier New" panose="02070309020205020404" pitchFamily="49" charset="0"/>
              <a:cs typeface="Courier New" panose="02070309020205020404" pitchFamily="49" charset="0"/>
            </a:endParaRPr>
          </a:p>
          <a:p>
            <a:pPr algn="l"/>
            <a:r>
              <a:rPr lang="en-US" sz="1600" dirty="0" smtClean="0">
                <a:latin typeface="Courier New" panose="02070309020205020404" pitchFamily="49" charset="0"/>
                <a:cs typeface="Courier New" panose="02070309020205020404" pitchFamily="49" charset="0"/>
              </a:rPr>
              <a:t>      </a:t>
            </a:r>
            <a:r>
              <a:rPr lang="en-US" sz="1600" dirty="0">
                <a:latin typeface="Courier New" panose="02070309020205020404" pitchFamily="49" charset="0"/>
                <a:cs typeface="Courier New" panose="02070309020205020404" pitchFamily="49" charset="0"/>
              </a:rPr>
              <a:t>id:  10001, 10002, ..., 42486  </a:t>
            </a:r>
            <a:r>
              <a:rPr lang="en-US" sz="1600" dirty="0" smtClean="0">
                <a:latin typeface="Courier New" panose="02070309020205020404" pitchFamily="49" charset="0"/>
                <a:cs typeface="Courier New" panose="02070309020205020404" pitchFamily="49" charset="0"/>
              </a:rPr>
              <a:t>       </a:t>
            </a:r>
            <a:r>
              <a:rPr lang="en-US" sz="1600" dirty="0">
                <a:latin typeface="Courier New" panose="02070309020205020404" pitchFamily="49" charset="0"/>
                <a:cs typeface="Courier New" panose="02070309020205020404" pitchFamily="49" charset="0"/>
              </a:rPr>
              <a:t>n =       8590</a:t>
            </a:r>
          </a:p>
          <a:p>
            <a:pPr algn="l"/>
            <a:r>
              <a:rPr lang="en-US" sz="1600" dirty="0">
                <a:latin typeface="Courier New" panose="02070309020205020404" pitchFamily="49" charset="0"/>
                <a:cs typeface="Courier New" panose="02070309020205020404" pitchFamily="49" charset="0"/>
              </a:rPr>
              <a:t>   visit:  2, 4, ..., 8  </a:t>
            </a:r>
            <a:r>
              <a:rPr lang="en-US" sz="1600" dirty="0" smtClean="0">
                <a:latin typeface="Courier New" panose="02070309020205020404" pitchFamily="49" charset="0"/>
                <a:cs typeface="Courier New" panose="02070309020205020404" pitchFamily="49" charset="0"/>
              </a:rPr>
              <a:t>                   </a:t>
            </a:r>
            <a:r>
              <a:rPr lang="en-US" sz="1600" dirty="0">
                <a:latin typeface="Courier New" panose="02070309020205020404" pitchFamily="49" charset="0"/>
                <a:cs typeface="Courier New" panose="02070309020205020404" pitchFamily="49" charset="0"/>
              </a:rPr>
              <a:t>T =          5</a:t>
            </a:r>
          </a:p>
          <a:p>
            <a:pPr algn="l"/>
            <a:r>
              <a:rPr lang="en-US" sz="1600" dirty="0">
                <a:latin typeface="Courier New" panose="02070309020205020404" pitchFamily="49" charset="0"/>
                <a:cs typeface="Courier New" panose="02070309020205020404" pitchFamily="49" charset="0"/>
              </a:rPr>
              <a:t>           Delta(visit) = 1 </a:t>
            </a:r>
            <a:r>
              <a:rPr lang="en-US" sz="1600" dirty="0" smtClean="0">
                <a:latin typeface="Courier New" panose="02070309020205020404" pitchFamily="49" charset="0"/>
                <a:cs typeface="Courier New" panose="02070309020205020404" pitchFamily="49" charset="0"/>
              </a:rPr>
              <a:t>unit      </a:t>
            </a:r>
            <a:r>
              <a:rPr lang="en-US" sz="1600" dirty="0">
                <a:latin typeface="Courier New" panose="02070309020205020404" pitchFamily="49" charset="0"/>
                <a:cs typeface="Courier New" panose="02070309020205020404" pitchFamily="49" charset="0"/>
              </a:rPr>
              <a:t>Span(visit)  = 7 periods</a:t>
            </a:r>
          </a:p>
          <a:p>
            <a:pPr algn="l"/>
            <a:r>
              <a:rPr lang="en-US" sz="1600" dirty="0">
                <a:latin typeface="Courier New" panose="02070309020205020404" pitchFamily="49" charset="0"/>
                <a:cs typeface="Courier New" panose="02070309020205020404" pitchFamily="49" charset="0"/>
              </a:rPr>
              <a:t>           (id*visit uniquely identifies each observation</a:t>
            </a:r>
            <a:r>
              <a:rPr lang="en-US" sz="1600" dirty="0" smtClean="0">
                <a:latin typeface="Courier New" panose="02070309020205020404" pitchFamily="49" charset="0"/>
                <a:cs typeface="Courier New" panose="02070309020205020404" pitchFamily="49" charset="0"/>
              </a:rPr>
              <a:t>)</a:t>
            </a:r>
          </a:p>
          <a:p>
            <a:pPr algn="l"/>
            <a:endParaRPr lang="en-US" sz="1600" dirty="0">
              <a:latin typeface="Courier New" panose="02070309020205020404" pitchFamily="49" charset="0"/>
              <a:cs typeface="Courier New" panose="02070309020205020404" pitchFamily="49" charset="0"/>
            </a:endParaRPr>
          </a:p>
          <a:p>
            <a:pPr algn="l"/>
            <a:r>
              <a:rPr lang="en-US" sz="1600" dirty="0" smtClean="0">
                <a:latin typeface="Courier New" panose="02070309020205020404" pitchFamily="49" charset="0"/>
                <a:cs typeface="Courier New" panose="02070309020205020404" pitchFamily="49" charset="0"/>
              </a:rPr>
              <a:t>Distribution </a:t>
            </a:r>
            <a:r>
              <a:rPr lang="en-US" sz="1600" dirty="0">
                <a:latin typeface="Courier New" panose="02070309020205020404" pitchFamily="49" charset="0"/>
                <a:cs typeface="Courier New" panose="02070309020205020404" pitchFamily="49" charset="0"/>
              </a:rPr>
              <a:t>of </a:t>
            </a:r>
            <a:r>
              <a:rPr lang="en-US" sz="1600" dirty="0" err="1">
                <a:latin typeface="Courier New" panose="02070309020205020404" pitchFamily="49" charset="0"/>
                <a:cs typeface="Courier New" panose="02070309020205020404" pitchFamily="49" charset="0"/>
              </a:rPr>
              <a:t>T_i</a:t>
            </a:r>
            <a:r>
              <a:rPr lang="en-US" sz="1600" dirty="0">
                <a:latin typeface="Courier New" panose="02070309020205020404" pitchFamily="49" charset="0"/>
                <a:cs typeface="Courier New" panose="02070309020205020404" pitchFamily="49" charset="0"/>
              </a:rPr>
              <a:t>:   </a:t>
            </a:r>
            <a:r>
              <a:rPr lang="en-US" sz="1600" dirty="0" smtClean="0">
                <a:latin typeface="Courier New" panose="02070309020205020404" pitchFamily="49" charset="0"/>
                <a:cs typeface="Courier New" panose="02070309020205020404" pitchFamily="49" charset="0"/>
              </a:rPr>
              <a:t>min  </a:t>
            </a:r>
            <a:r>
              <a:rPr lang="en-US" sz="1600" dirty="0">
                <a:latin typeface="Courier New" panose="02070309020205020404" pitchFamily="49" charset="0"/>
                <a:cs typeface="Courier New" panose="02070309020205020404" pitchFamily="49" charset="0"/>
              </a:rPr>
              <a:t>5% </a:t>
            </a:r>
            <a:r>
              <a:rPr lang="en-US" sz="1600" dirty="0" smtClean="0">
                <a:latin typeface="Courier New" panose="02070309020205020404" pitchFamily="49" charset="0"/>
                <a:cs typeface="Courier New" panose="02070309020205020404" pitchFamily="49" charset="0"/>
              </a:rPr>
              <a:t> </a:t>
            </a:r>
            <a:r>
              <a:rPr lang="en-US" sz="1600" dirty="0">
                <a:latin typeface="Courier New" panose="02070309020205020404" pitchFamily="49" charset="0"/>
                <a:cs typeface="Courier New" panose="02070309020205020404" pitchFamily="49" charset="0"/>
              </a:rPr>
              <a:t>25% </a:t>
            </a:r>
            <a:r>
              <a:rPr lang="en-US" sz="1600" dirty="0" smtClean="0">
                <a:latin typeface="Courier New" panose="02070309020205020404" pitchFamily="49" charset="0"/>
                <a:cs typeface="Courier New" panose="02070309020205020404" pitchFamily="49" charset="0"/>
              </a:rPr>
              <a:t> </a:t>
            </a:r>
            <a:r>
              <a:rPr lang="en-US" sz="1600" dirty="0">
                <a:latin typeface="Courier New" panose="02070309020205020404" pitchFamily="49" charset="0"/>
                <a:cs typeface="Courier New" panose="02070309020205020404" pitchFamily="49" charset="0"/>
              </a:rPr>
              <a:t>50% </a:t>
            </a:r>
            <a:r>
              <a:rPr lang="en-US" sz="1600" dirty="0" smtClean="0">
                <a:latin typeface="Courier New" panose="02070309020205020404" pitchFamily="49" charset="0"/>
                <a:cs typeface="Courier New" panose="02070309020205020404" pitchFamily="49" charset="0"/>
              </a:rPr>
              <a:t> 75%  95</a:t>
            </a:r>
            <a:r>
              <a:rPr lang="en-US" sz="1600" dirty="0">
                <a:latin typeface="Courier New" panose="02070309020205020404" pitchFamily="49" charset="0"/>
                <a:cs typeface="Courier New" panose="02070309020205020404" pitchFamily="49" charset="0"/>
              </a:rPr>
              <a:t>% </a:t>
            </a:r>
            <a:r>
              <a:rPr lang="en-US" sz="1600" dirty="0" smtClean="0">
                <a:latin typeface="Courier New" panose="02070309020205020404" pitchFamily="49" charset="0"/>
                <a:cs typeface="Courier New" panose="02070309020205020404" pitchFamily="49" charset="0"/>
              </a:rPr>
              <a:t> </a:t>
            </a:r>
            <a:r>
              <a:rPr lang="en-US" sz="1600" dirty="0">
                <a:latin typeface="Courier New" panose="02070309020205020404" pitchFamily="49" charset="0"/>
                <a:cs typeface="Courier New" panose="02070309020205020404" pitchFamily="49" charset="0"/>
              </a:rPr>
              <a:t>max</a:t>
            </a:r>
          </a:p>
          <a:p>
            <a:pPr algn="l"/>
            <a:r>
              <a:rPr lang="en-US" sz="1600" dirty="0">
                <a:latin typeface="Courier New" panose="02070309020205020404" pitchFamily="49" charset="0"/>
                <a:cs typeface="Courier New" panose="02070309020205020404" pitchFamily="49" charset="0"/>
              </a:rPr>
              <a:t>                         1  </a:t>
            </a:r>
            <a:r>
              <a:rPr lang="en-US" sz="1600" dirty="0" smtClean="0">
                <a:latin typeface="Courier New" panose="02070309020205020404" pitchFamily="49" charset="0"/>
                <a:cs typeface="Courier New" panose="02070309020205020404" pitchFamily="49" charset="0"/>
              </a:rPr>
              <a:t>1    </a:t>
            </a:r>
            <a:r>
              <a:rPr lang="en-US" sz="1600" dirty="0">
                <a:latin typeface="Courier New" panose="02070309020205020404" pitchFamily="49" charset="0"/>
                <a:cs typeface="Courier New" panose="02070309020205020404" pitchFamily="49" charset="0"/>
              </a:rPr>
              <a:t>2   </a:t>
            </a:r>
            <a:r>
              <a:rPr lang="en-US" sz="1600" dirty="0" smtClean="0">
                <a:latin typeface="Courier New" panose="02070309020205020404" pitchFamily="49" charset="0"/>
                <a:cs typeface="Courier New" panose="02070309020205020404" pitchFamily="49" charset="0"/>
              </a:rPr>
              <a:t> </a:t>
            </a:r>
            <a:r>
              <a:rPr lang="en-US" sz="1600" dirty="0">
                <a:latin typeface="Courier New" panose="02070309020205020404" pitchFamily="49" charset="0"/>
                <a:cs typeface="Courier New" panose="02070309020205020404" pitchFamily="49" charset="0"/>
              </a:rPr>
              <a:t>3  </a:t>
            </a:r>
            <a:r>
              <a:rPr lang="en-US" sz="1600" dirty="0" smtClean="0">
                <a:latin typeface="Courier New" panose="02070309020205020404" pitchFamily="49" charset="0"/>
                <a:cs typeface="Courier New" panose="02070309020205020404" pitchFamily="49" charset="0"/>
              </a:rPr>
              <a:t>  </a:t>
            </a:r>
            <a:r>
              <a:rPr lang="en-US" sz="1600" dirty="0">
                <a:latin typeface="Courier New" panose="02070309020205020404" pitchFamily="49" charset="0"/>
                <a:cs typeface="Courier New" panose="02070309020205020404" pitchFamily="49" charset="0"/>
              </a:rPr>
              <a:t>5  </a:t>
            </a:r>
            <a:r>
              <a:rPr lang="en-US" sz="1600" dirty="0" smtClean="0">
                <a:latin typeface="Courier New" panose="02070309020205020404" pitchFamily="49" charset="0"/>
                <a:cs typeface="Courier New" panose="02070309020205020404" pitchFamily="49" charset="0"/>
              </a:rPr>
              <a:t>  </a:t>
            </a:r>
            <a:r>
              <a:rPr lang="en-US" sz="1600" dirty="0">
                <a:latin typeface="Courier New" panose="02070309020205020404" pitchFamily="49" charset="0"/>
                <a:cs typeface="Courier New" panose="02070309020205020404" pitchFamily="49" charset="0"/>
              </a:rPr>
              <a:t>5   </a:t>
            </a:r>
            <a:r>
              <a:rPr lang="en-US" sz="1600" dirty="0" smtClean="0">
                <a:latin typeface="Courier New" panose="02070309020205020404" pitchFamily="49" charset="0"/>
                <a:cs typeface="Courier New" panose="02070309020205020404" pitchFamily="49" charset="0"/>
              </a:rPr>
              <a:t>  </a:t>
            </a:r>
            <a:r>
              <a:rPr lang="en-US" sz="1600" dirty="0">
                <a:latin typeface="Courier New" panose="02070309020205020404" pitchFamily="49" charset="0"/>
                <a:cs typeface="Courier New" panose="02070309020205020404" pitchFamily="49" charset="0"/>
              </a:rPr>
              <a:t>5</a:t>
            </a:r>
          </a:p>
          <a:p>
            <a:pPr algn="l"/>
            <a:r>
              <a:rPr lang="en-US" sz="1600" dirty="0" smtClean="0">
                <a:latin typeface="Courier New" panose="02070309020205020404" pitchFamily="49" charset="0"/>
                <a:cs typeface="Courier New" panose="02070309020205020404" pitchFamily="49" charset="0"/>
              </a:rPr>
              <a:t>     </a:t>
            </a:r>
            <a:r>
              <a:rPr lang="en-US" sz="1600" dirty="0">
                <a:latin typeface="Courier New" panose="02070309020205020404" pitchFamily="49" charset="0"/>
                <a:cs typeface="Courier New" panose="02070309020205020404" pitchFamily="49" charset="0"/>
              </a:rPr>
              <a:t>Freq.  Percent    Cum. |  Pattern</a:t>
            </a:r>
          </a:p>
          <a:p>
            <a:pPr algn="l"/>
            <a:r>
              <a:rPr lang="en-US" sz="1600" dirty="0">
                <a:latin typeface="Courier New" panose="02070309020205020404" pitchFamily="49" charset="0"/>
                <a:cs typeface="Courier New" panose="02070309020205020404" pitchFamily="49" charset="0"/>
              </a:rPr>
              <a:t> ---------------------------+---------</a:t>
            </a:r>
          </a:p>
          <a:p>
            <a:pPr algn="l"/>
            <a:r>
              <a:rPr lang="en-US" sz="1600" dirty="0">
                <a:latin typeface="Courier New" panose="02070309020205020404" pitchFamily="49" charset="0"/>
                <a:cs typeface="Courier New" panose="02070309020205020404" pitchFamily="49" charset="0"/>
              </a:rPr>
              <a:t>     2275     26.48   26.48 |  1.111.1</a:t>
            </a:r>
          </a:p>
          <a:p>
            <a:pPr algn="l"/>
            <a:r>
              <a:rPr lang="en-US" sz="1600" dirty="0">
                <a:latin typeface="Courier New" panose="02070309020205020404" pitchFamily="49" charset="0"/>
                <a:cs typeface="Courier New" panose="02070309020205020404" pitchFamily="49" charset="0"/>
              </a:rPr>
              <a:t>     1734     20.19   46.67 |  1.111..</a:t>
            </a:r>
          </a:p>
          <a:p>
            <a:pPr algn="l"/>
            <a:r>
              <a:rPr lang="en-US" sz="1600" dirty="0">
                <a:latin typeface="Courier New" panose="02070309020205020404" pitchFamily="49" charset="0"/>
                <a:cs typeface="Courier New" panose="02070309020205020404" pitchFamily="49" charset="0"/>
              </a:rPr>
              <a:t>     1696     19.74   66.41 |  1......</a:t>
            </a:r>
          </a:p>
          <a:p>
            <a:pPr algn="l"/>
            <a:r>
              <a:rPr lang="en-US" sz="1600" dirty="0">
                <a:latin typeface="Courier New" panose="02070309020205020404" pitchFamily="49" charset="0"/>
                <a:cs typeface="Courier New" panose="02070309020205020404" pitchFamily="49" charset="0"/>
              </a:rPr>
              <a:t>      926     10.78   77.19 |  1.11...</a:t>
            </a:r>
          </a:p>
          <a:p>
            <a:pPr algn="l"/>
            <a:r>
              <a:rPr lang="en-US" sz="1600" dirty="0" smtClean="0">
                <a:latin typeface="Courier New" panose="02070309020205020404" pitchFamily="49" charset="0"/>
                <a:cs typeface="Courier New" panose="02070309020205020404" pitchFamily="49" charset="0"/>
              </a:rPr>
              <a:t>….</a:t>
            </a:r>
            <a:endParaRPr lang="en-US" sz="1600" dirty="0">
              <a:latin typeface="Courier New" panose="02070309020205020404" pitchFamily="49" charset="0"/>
              <a:cs typeface="Courier New" panose="02070309020205020404" pitchFamily="49" charset="0"/>
            </a:endParaRPr>
          </a:p>
          <a:p>
            <a:pPr algn="l"/>
            <a:r>
              <a:rPr lang="en-US" sz="1600" dirty="0">
                <a:latin typeface="Courier New" panose="02070309020205020404" pitchFamily="49" charset="0"/>
                <a:cs typeface="Courier New" panose="02070309020205020404" pitchFamily="49" charset="0"/>
              </a:rPr>
              <a:t>       99      1.15   90.94 |  1.1.1..</a:t>
            </a:r>
          </a:p>
          <a:p>
            <a:pPr algn="l"/>
            <a:r>
              <a:rPr lang="en-US" sz="1600" dirty="0">
                <a:latin typeface="Courier New" panose="02070309020205020404" pitchFamily="49" charset="0"/>
                <a:cs typeface="Courier New" panose="02070309020205020404" pitchFamily="49" charset="0"/>
              </a:rPr>
              <a:t>       89      1.04   91.98 |  1..11.1</a:t>
            </a:r>
          </a:p>
          <a:p>
            <a:pPr algn="l"/>
            <a:r>
              <a:rPr lang="en-US" sz="1600" dirty="0">
                <a:latin typeface="Courier New" panose="02070309020205020404" pitchFamily="49" charset="0"/>
                <a:cs typeface="Courier New" panose="02070309020205020404" pitchFamily="49" charset="0"/>
              </a:rPr>
              <a:t>      689      8.02  100.00 | (other patterns)</a:t>
            </a:r>
          </a:p>
          <a:p>
            <a:pPr algn="l"/>
            <a:r>
              <a:rPr lang="en-US" sz="1600" dirty="0">
                <a:latin typeface="Courier New" panose="02070309020205020404" pitchFamily="49" charset="0"/>
                <a:cs typeface="Courier New" panose="02070309020205020404" pitchFamily="49" charset="0"/>
              </a:rPr>
              <a:t> ---------------------------+---------</a:t>
            </a:r>
          </a:p>
          <a:p>
            <a:pPr algn="l"/>
            <a:r>
              <a:rPr lang="en-US" sz="1600" dirty="0">
                <a:latin typeface="Courier New" panose="02070309020205020404" pitchFamily="49" charset="0"/>
                <a:cs typeface="Courier New" panose="02070309020205020404" pitchFamily="49" charset="0"/>
              </a:rPr>
              <a:t>     8590    100.00         |  X.XXX.X</a:t>
            </a:r>
          </a:p>
          <a:p>
            <a:pPr algn="l"/>
            <a:endParaRPr lang="en-US" sz="1600" dirty="0">
              <a:latin typeface="Courier New" panose="02070309020205020404" pitchFamily="49" charset="0"/>
              <a:cs typeface="Courier New" panose="02070309020205020404" pitchFamily="49" charset="0"/>
            </a:endParaRPr>
          </a:p>
        </p:txBody>
      </p:sp>
    </p:spTree>
    <p:extLst>
      <p:ext uri="{BB962C8B-B14F-4D97-AF65-F5344CB8AC3E}">
        <p14:creationId xmlns:p14="http://schemas.microsoft.com/office/powerpoint/2010/main" val="379408324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43B2A3FC-C726-4D95-B2D9-15542DF078A3}" type="slidenum">
              <a:rPr lang="en-US" altLang="en-US"/>
              <a:pPr/>
              <a:t>12</a:t>
            </a:fld>
            <a:endParaRPr lang="en-US" altLang="en-US"/>
          </a:p>
        </p:txBody>
      </p:sp>
      <p:sp>
        <p:nvSpPr>
          <p:cNvPr id="941058" name="Rectangle 2"/>
          <p:cNvSpPr>
            <a:spLocks noGrp="1" noChangeArrowheads="1"/>
          </p:cNvSpPr>
          <p:nvPr>
            <p:ph type="title"/>
          </p:nvPr>
        </p:nvSpPr>
        <p:spPr>
          <a:xfrm>
            <a:off x="381000" y="-228600"/>
            <a:ext cx="7315200" cy="990600"/>
          </a:xfrm>
        </p:spPr>
        <p:txBody>
          <a:bodyPr/>
          <a:lstStyle/>
          <a:p>
            <a:pPr marL="647700" indent="-647700"/>
            <a:r>
              <a:rPr lang="en-US" u="sng" dirty="0"/>
              <a:t>Example</a:t>
            </a:r>
            <a:r>
              <a:rPr lang="en-US" dirty="0"/>
              <a:t>: </a:t>
            </a:r>
            <a:r>
              <a:rPr lang="en-US" dirty="0" smtClean="0"/>
              <a:t>Individual BMD plots</a:t>
            </a:r>
            <a:endParaRPr lang="en-US" dirty="0"/>
          </a:p>
        </p:txBody>
      </p:sp>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81886"/>
            <a:ext cx="9144000" cy="6694227"/>
          </a:xfrm>
          <a:prstGeom prst="rect">
            <a:avLst/>
          </a:prstGeom>
        </p:spPr>
      </p:pic>
    </p:spTree>
    <p:extLst>
      <p:ext uri="{BB962C8B-B14F-4D97-AF65-F5344CB8AC3E}">
        <p14:creationId xmlns:p14="http://schemas.microsoft.com/office/powerpoint/2010/main" val="136154462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43B2A3FC-C726-4D95-B2D9-15542DF078A3}" type="slidenum">
              <a:rPr lang="en-US" altLang="en-US"/>
              <a:pPr/>
              <a:t>13</a:t>
            </a:fld>
            <a:endParaRPr lang="en-US" altLang="en-US"/>
          </a:p>
        </p:txBody>
      </p:sp>
      <p:sp>
        <p:nvSpPr>
          <p:cNvPr id="941058" name="Rectangle 2"/>
          <p:cNvSpPr>
            <a:spLocks noGrp="1" noChangeArrowheads="1"/>
          </p:cNvSpPr>
          <p:nvPr>
            <p:ph type="title"/>
          </p:nvPr>
        </p:nvSpPr>
        <p:spPr>
          <a:xfrm>
            <a:off x="533400" y="76200"/>
            <a:ext cx="7315200" cy="990600"/>
          </a:xfrm>
        </p:spPr>
        <p:txBody>
          <a:bodyPr/>
          <a:lstStyle/>
          <a:p>
            <a:pPr marL="647700" indent="-647700"/>
            <a:r>
              <a:rPr lang="en-US" u="sng" dirty="0"/>
              <a:t>Example</a:t>
            </a:r>
            <a:r>
              <a:rPr lang="en-US" dirty="0"/>
              <a:t>: </a:t>
            </a:r>
            <a:r>
              <a:rPr lang="en-US" dirty="0" smtClean="0"/>
              <a:t>BMD/Obesity</a:t>
            </a:r>
            <a:endParaRPr lang="en-US" dirty="0"/>
          </a:p>
        </p:txBody>
      </p:sp>
      <p:pic>
        <p:nvPicPr>
          <p:cNvPr id="2" name="Picture 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990600"/>
            <a:ext cx="7924799" cy="5763490"/>
          </a:xfrm>
          <a:prstGeom prst="rect">
            <a:avLst/>
          </a:prstGeom>
        </p:spPr>
      </p:pic>
    </p:spTree>
    <p:extLst>
      <p:ext uri="{BB962C8B-B14F-4D97-AF65-F5344CB8AC3E}">
        <p14:creationId xmlns:p14="http://schemas.microsoft.com/office/powerpoint/2010/main" val="249615638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43B2A3FC-C726-4D95-B2D9-15542DF078A3}" type="slidenum">
              <a:rPr lang="en-US" altLang="en-US"/>
              <a:pPr/>
              <a:t>14</a:t>
            </a:fld>
            <a:endParaRPr lang="en-US" altLang="en-US"/>
          </a:p>
        </p:txBody>
      </p:sp>
      <p:sp>
        <p:nvSpPr>
          <p:cNvPr id="941058" name="Rectangle 2"/>
          <p:cNvSpPr>
            <a:spLocks noGrp="1" noChangeArrowheads="1"/>
          </p:cNvSpPr>
          <p:nvPr>
            <p:ph type="title"/>
          </p:nvPr>
        </p:nvSpPr>
        <p:spPr>
          <a:xfrm>
            <a:off x="533400" y="76200"/>
            <a:ext cx="7315200" cy="990600"/>
          </a:xfrm>
        </p:spPr>
        <p:txBody>
          <a:bodyPr/>
          <a:lstStyle/>
          <a:p>
            <a:pPr marL="647700" indent="-647700"/>
            <a:r>
              <a:rPr lang="en-US" u="sng" dirty="0"/>
              <a:t>Example</a:t>
            </a:r>
            <a:r>
              <a:rPr lang="en-US" dirty="0"/>
              <a:t>: </a:t>
            </a:r>
            <a:r>
              <a:rPr lang="en-US" dirty="0" smtClean="0"/>
              <a:t>BMD/Obesity</a:t>
            </a:r>
            <a:endParaRPr lang="en-US" dirty="0"/>
          </a:p>
        </p:txBody>
      </p:sp>
      <p:pic>
        <p:nvPicPr>
          <p:cNvPr id="3" name="Picture 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1122218"/>
            <a:ext cx="7886700" cy="5735782"/>
          </a:xfrm>
          <a:prstGeom prst="rect">
            <a:avLst/>
          </a:prstGeom>
        </p:spPr>
      </p:pic>
    </p:spTree>
    <p:extLst>
      <p:ext uri="{BB962C8B-B14F-4D97-AF65-F5344CB8AC3E}">
        <p14:creationId xmlns:p14="http://schemas.microsoft.com/office/powerpoint/2010/main" val="62084125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428E0616-B605-4692-B7EB-9122F545A2BC}" type="slidenum">
              <a:rPr lang="en-US" altLang="en-US"/>
              <a:pPr/>
              <a:t>15</a:t>
            </a:fld>
            <a:endParaRPr lang="en-US" altLang="en-US"/>
          </a:p>
        </p:txBody>
      </p:sp>
      <p:sp>
        <p:nvSpPr>
          <p:cNvPr id="949250" name="Rectangle 2"/>
          <p:cNvSpPr>
            <a:spLocks noGrp="1" noChangeArrowheads="1"/>
          </p:cNvSpPr>
          <p:nvPr>
            <p:ph type="title"/>
          </p:nvPr>
        </p:nvSpPr>
        <p:spPr>
          <a:xfrm>
            <a:off x="457200" y="304800"/>
            <a:ext cx="7543800" cy="1295400"/>
          </a:xfrm>
        </p:spPr>
        <p:txBody>
          <a:bodyPr/>
          <a:lstStyle/>
          <a:p>
            <a:r>
              <a:rPr lang="en-US"/>
              <a:t>Analyzing change with longitudinal data</a:t>
            </a:r>
          </a:p>
        </p:txBody>
      </p:sp>
      <p:sp>
        <p:nvSpPr>
          <p:cNvPr id="949251" name="Rectangle 3"/>
          <p:cNvSpPr>
            <a:spLocks noGrp="1" noChangeArrowheads="1"/>
          </p:cNvSpPr>
          <p:nvPr>
            <p:ph type="body" idx="1"/>
          </p:nvPr>
        </p:nvSpPr>
        <p:spPr/>
        <p:txBody>
          <a:bodyPr/>
          <a:lstStyle/>
          <a:p>
            <a:r>
              <a:rPr lang="en-US"/>
              <a:t>Including a variable for </a:t>
            </a:r>
            <a:r>
              <a:rPr lang="en-US" i="1"/>
              <a:t>time</a:t>
            </a:r>
            <a:r>
              <a:rPr lang="en-US"/>
              <a:t> (or </a:t>
            </a:r>
            <a:r>
              <a:rPr lang="en-US" i="1"/>
              <a:t>visit</a:t>
            </a:r>
            <a:r>
              <a:rPr lang="en-US"/>
              <a:t>) describes the change over time.  </a:t>
            </a:r>
          </a:p>
          <a:p>
            <a:r>
              <a:rPr lang="en-US"/>
              <a:t>Inclusion of </a:t>
            </a:r>
            <a:r>
              <a:rPr lang="en-US" i="1"/>
              <a:t>time</a:t>
            </a:r>
            <a:r>
              <a:rPr lang="en-US"/>
              <a:t> (or </a:t>
            </a:r>
            <a:r>
              <a:rPr lang="en-US" i="1"/>
              <a:t>visit</a:t>
            </a:r>
            <a:r>
              <a:rPr lang="en-US"/>
              <a:t>) interactions with baseline predictors allows analysis of whether baseline predictors are associated with change over time.  </a:t>
            </a:r>
          </a:p>
          <a:p>
            <a:r>
              <a:rPr lang="en-US"/>
              <a:t>Inclusion of a time-varying predictor (e.g., BMI at sequential visits) allows analysis of whether change in that predictor is associated with change in the outcome.</a:t>
            </a:r>
          </a:p>
          <a:p>
            <a:endParaRPr lang="en-US"/>
          </a:p>
          <a:p>
            <a:endParaRPr lang="en-US"/>
          </a:p>
          <a:p>
            <a:pPr lvl="1">
              <a:buFont typeface="Wingdings" pitchFamily="2" charset="2"/>
              <a:buNone/>
            </a:pPr>
            <a:endParaRPr lang="en-US"/>
          </a:p>
        </p:txBody>
      </p:sp>
    </p:spTree>
    <p:extLst>
      <p:ext uri="{BB962C8B-B14F-4D97-AF65-F5344CB8AC3E}">
        <p14:creationId xmlns:p14="http://schemas.microsoft.com/office/powerpoint/2010/main" val="126766681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B7E4B5C3-0DC9-4BA2-8032-EB027218B0FF}" type="slidenum">
              <a:rPr lang="en-US" altLang="en-US"/>
              <a:pPr/>
              <a:t>16</a:t>
            </a:fld>
            <a:endParaRPr lang="en-US" altLang="en-US"/>
          </a:p>
        </p:txBody>
      </p:sp>
      <p:sp>
        <p:nvSpPr>
          <p:cNvPr id="945154" name="Rectangle 2"/>
          <p:cNvSpPr>
            <a:spLocks noGrp="1" noChangeArrowheads="1"/>
          </p:cNvSpPr>
          <p:nvPr>
            <p:ph type="title"/>
          </p:nvPr>
        </p:nvSpPr>
        <p:spPr/>
        <p:txBody>
          <a:bodyPr/>
          <a:lstStyle/>
          <a:p>
            <a:r>
              <a:rPr lang="en-US"/>
              <a:t>Analyzing change with longitudinal data</a:t>
            </a:r>
          </a:p>
        </p:txBody>
      </p:sp>
      <p:sp>
        <p:nvSpPr>
          <p:cNvPr id="945155" name="Rectangle 3"/>
          <p:cNvSpPr>
            <a:spLocks noGrp="1" noChangeArrowheads="1"/>
          </p:cNvSpPr>
          <p:nvPr>
            <p:ph type="body" idx="1"/>
          </p:nvPr>
        </p:nvSpPr>
        <p:spPr/>
        <p:txBody>
          <a:bodyPr/>
          <a:lstStyle/>
          <a:p>
            <a:r>
              <a:rPr lang="en-US"/>
              <a:t>Analyzing </a:t>
            </a:r>
            <a:r>
              <a:rPr lang="en-US" i="1"/>
              <a:t>trajectories</a:t>
            </a:r>
            <a:r>
              <a:rPr lang="en-US"/>
              <a:t> usually implies a functional form over time. </a:t>
            </a:r>
          </a:p>
          <a:p>
            <a:r>
              <a:rPr lang="en-US"/>
              <a:t>There is a natural “ladder” of handling a time predictor like visit, moving from simpler (to model </a:t>
            </a:r>
            <a:r>
              <a:rPr lang="en-US" i="1"/>
              <a:t>and</a:t>
            </a:r>
            <a:r>
              <a:rPr lang="en-US"/>
              <a:t> interpret) and more restrictive to more flexible:  linear, quadratic, spline (flexible smooth fit), categorical.</a:t>
            </a:r>
          </a:p>
          <a:p>
            <a:r>
              <a:rPr lang="en-US"/>
              <a:t>Moving up the “ladder” is a simple way to test adequacy of the simpler model.  </a:t>
            </a:r>
          </a:p>
          <a:p>
            <a:pPr>
              <a:buFont typeface="Wingdings" pitchFamily="2" charset="2"/>
              <a:buNone/>
            </a:pPr>
            <a:endParaRPr lang="en-US"/>
          </a:p>
          <a:p>
            <a:endParaRPr lang="en-US"/>
          </a:p>
          <a:p>
            <a:pPr lvl="1">
              <a:buFont typeface="Wingdings" pitchFamily="2" charset="2"/>
              <a:buNone/>
            </a:pPr>
            <a:endParaRPr lang="en-US"/>
          </a:p>
        </p:txBody>
      </p:sp>
    </p:spTree>
    <p:extLst>
      <p:ext uri="{BB962C8B-B14F-4D97-AF65-F5344CB8AC3E}">
        <p14:creationId xmlns:p14="http://schemas.microsoft.com/office/powerpoint/2010/main" val="127868847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EAAA269F-3A49-4839-97D9-2A5E2B6D190C}" type="slidenum">
              <a:rPr lang="en-US" altLang="en-US"/>
              <a:pPr/>
              <a:t>17</a:t>
            </a:fld>
            <a:endParaRPr lang="en-US" altLang="en-US"/>
          </a:p>
        </p:txBody>
      </p:sp>
      <p:sp>
        <p:nvSpPr>
          <p:cNvPr id="947202" name="Rectangle 2"/>
          <p:cNvSpPr>
            <a:spLocks noGrp="1" noChangeArrowheads="1"/>
          </p:cNvSpPr>
          <p:nvPr>
            <p:ph type="title"/>
          </p:nvPr>
        </p:nvSpPr>
        <p:spPr>
          <a:xfrm>
            <a:off x="304800" y="0"/>
            <a:ext cx="7543800" cy="1295400"/>
          </a:xfrm>
        </p:spPr>
        <p:txBody>
          <a:bodyPr/>
          <a:lstStyle/>
          <a:p>
            <a:pPr marL="647700" indent="-647700"/>
            <a:r>
              <a:rPr lang="en-US" u="sng" dirty="0"/>
              <a:t>Example</a:t>
            </a:r>
            <a:r>
              <a:rPr lang="en-US" dirty="0"/>
              <a:t>: </a:t>
            </a:r>
            <a:r>
              <a:rPr lang="en-US" dirty="0" smtClean="0"/>
              <a:t>BMD/Obesity</a:t>
            </a:r>
            <a:endParaRPr lang="en-US" dirty="0"/>
          </a:p>
        </p:txBody>
      </p:sp>
      <p:sp>
        <p:nvSpPr>
          <p:cNvPr id="947203" name="Rectangle 3"/>
          <p:cNvSpPr>
            <a:spLocks noGrp="1" noChangeArrowheads="1"/>
          </p:cNvSpPr>
          <p:nvPr>
            <p:ph type="body" idx="1"/>
          </p:nvPr>
        </p:nvSpPr>
        <p:spPr>
          <a:xfrm>
            <a:off x="304800" y="1600200"/>
            <a:ext cx="7924800" cy="4724400"/>
          </a:xfrm>
        </p:spPr>
        <p:txBody>
          <a:bodyPr/>
          <a:lstStyle/>
          <a:p>
            <a:pPr>
              <a:buSzTx/>
              <a:buFontTx/>
              <a:buChar char="•"/>
            </a:pPr>
            <a:r>
              <a:rPr lang="en-US" dirty="0"/>
              <a:t>Want to characterize the change over time and see if it is the same or different between the </a:t>
            </a:r>
            <a:r>
              <a:rPr lang="en-US" dirty="0" smtClean="0"/>
              <a:t>obese and non-obese.</a:t>
            </a:r>
            <a:endParaRPr lang="en-US" dirty="0"/>
          </a:p>
          <a:p>
            <a:pPr>
              <a:buSzTx/>
              <a:buFontTx/>
              <a:buChar char="•"/>
            </a:pPr>
            <a:r>
              <a:rPr lang="en-US" dirty="0"/>
              <a:t>Plot suggests </a:t>
            </a:r>
            <a:r>
              <a:rPr lang="en-US" dirty="0" smtClean="0"/>
              <a:t>that the trend might not be linear over time.  </a:t>
            </a:r>
          </a:p>
          <a:p>
            <a:pPr>
              <a:buSzTx/>
              <a:buFontTx/>
              <a:buChar char="•"/>
            </a:pPr>
            <a:r>
              <a:rPr lang="en-US" dirty="0" smtClean="0"/>
              <a:t>So we need to check. </a:t>
            </a:r>
            <a:endParaRPr lang="en-US" dirty="0"/>
          </a:p>
          <a:p>
            <a:pPr>
              <a:buSzTx/>
              <a:buFont typeface="Monotype Sorts" pitchFamily="2" charset="2"/>
              <a:buNone/>
            </a:pPr>
            <a:endParaRPr lang="en-US" dirty="0"/>
          </a:p>
        </p:txBody>
      </p:sp>
    </p:spTree>
    <p:extLst>
      <p:ext uri="{BB962C8B-B14F-4D97-AF65-F5344CB8AC3E}">
        <p14:creationId xmlns:p14="http://schemas.microsoft.com/office/powerpoint/2010/main" val="462558138"/>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6"/>
          <p:cNvSpPr>
            <a:spLocks noGrp="1"/>
          </p:cNvSpPr>
          <p:nvPr>
            <p:ph type="sldNum" sz="quarter" idx="12"/>
          </p:nvPr>
        </p:nvSpPr>
        <p:spPr/>
        <p:txBody>
          <a:bodyPr/>
          <a:lstStyle/>
          <a:p>
            <a:fld id="{49AAB779-D64B-4041-AE15-E2CC701A77BB}" type="slidenum">
              <a:rPr lang="en-US" altLang="en-US"/>
              <a:pPr/>
              <a:t>18</a:t>
            </a:fld>
            <a:endParaRPr lang="en-US" altLang="en-US" dirty="0"/>
          </a:p>
        </p:txBody>
      </p:sp>
      <p:sp>
        <p:nvSpPr>
          <p:cNvPr id="952322" name="Rectangle 2"/>
          <p:cNvSpPr>
            <a:spLocks noGrp="1" noChangeArrowheads="1"/>
          </p:cNvSpPr>
          <p:nvPr>
            <p:ph type="title"/>
          </p:nvPr>
        </p:nvSpPr>
        <p:spPr/>
        <p:txBody>
          <a:bodyPr/>
          <a:lstStyle/>
          <a:p>
            <a:r>
              <a:rPr lang="en-US" u="sng" dirty="0"/>
              <a:t>Example</a:t>
            </a:r>
            <a:r>
              <a:rPr lang="en-US" dirty="0"/>
              <a:t>: </a:t>
            </a:r>
            <a:r>
              <a:rPr lang="en-US" dirty="0" smtClean="0"/>
              <a:t>BMD/Obesity</a:t>
            </a:r>
            <a:endParaRPr lang="en-US" dirty="0"/>
          </a:p>
        </p:txBody>
      </p:sp>
      <p:sp>
        <p:nvSpPr>
          <p:cNvPr id="952323" name="Rectangle 3"/>
          <p:cNvSpPr>
            <a:spLocks noGrp="1" noChangeArrowheads="1"/>
          </p:cNvSpPr>
          <p:nvPr>
            <p:ph type="body" sz="half" idx="1"/>
          </p:nvPr>
        </p:nvSpPr>
        <p:spPr>
          <a:xfrm>
            <a:off x="76200" y="1447800"/>
            <a:ext cx="8991600" cy="3919537"/>
          </a:xfrm>
        </p:spPr>
        <p:txBody>
          <a:bodyPr/>
          <a:lstStyle/>
          <a:p>
            <a:pPr marL="0" indent="0">
              <a:buNone/>
            </a:pPr>
            <a:r>
              <a:rPr lang="en-US" sz="1400" dirty="0">
                <a:latin typeface="Courier New" panose="02070309020205020404" pitchFamily="49" charset="0"/>
                <a:cs typeface="Courier New" panose="02070309020205020404" pitchFamily="49" charset="0"/>
              </a:rPr>
              <a:t>. </a:t>
            </a:r>
            <a:r>
              <a:rPr lang="en-US" sz="1400" dirty="0" err="1">
                <a:latin typeface="Courier New" panose="02070309020205020404" pitchFamily="49" charset="0"/>
                <a:cs typeface="Courier New" panose="02070309020205020404" pitchFamily="49" charset="0"/>
              </a:rPr>
              <a:t>xtgee</a:t>
            </a:r>
            <a:r>
              <a:rPr lang="en-US" sz="1400" dirty="0">
                <a:latin typeface="Courier New" panose="02070309020205020404" pitchFamily="49" charset="0"/>
                <a:cs typeface="Courier New" panose="02070309020205020404" pitchFamily="49" charset="0"/>
              </a:rPr>
              <a:t> </a:t>
            </a:r>
            <a:r>
              <a:rPr lang="en-US" sz="1400" dirty="0" err="1">
                <a:latin typeface="Courier New" panose="02070309020205020404" pitchFamily="49" charset="0"/>
                <a:cs typeface="Courier New" panose="02070309020205020404" pitchFamily="49" charset="0"/>
              </a:rPr>
              <a:t>totbmd</a:t>
            </a:r>
            <a:r>
              <a:rPr lang="en-US" sz="1400" dirty="0">
                <a:latin typeface="Courier New" panose="02070309020205020404" pitchFamily="49" charset="0"/>
                <a:cs typeface="Courier New" panose="02070309020205020404" pitchFamily="49" charset="0"/>
              </a:rPr>
              <a:t> visit##obese, i(id) robust</a:t>
            </a:r>
          </a:p>
          <a:p>
            <a:pPr marL="0" indent="0">
              <a:buNone/>
            </a:pPr>
            <a:r>
              <a:rPr lang="en-US" sz="1400" dirty="0">
                <a:latin typeface="Courier New" panose="02070309020205020404" pitchFamily="49" charset="0"/>
                <a:cs typeface="Courier New" panose="02070309020205020404" pitchFamily="49" charset="0"/>
              </a:rPr>
              <a:t> </a:t>
            </a:r>
          </a:p>
          <a:p>
            <a:pPr marL="0" indent="0">
              <a:buNone/>
            </a:pPr>
            <a:r>
              <a:rPr lang="en-US" sz="1400" dirty="0">
                <a:latin typeface="Courier New" panose="02070309020205020404" pitchFamily="49" charset="0"/>
                <a:cs typeface="Courier New" panose="02070309020205020404" pitchFamily="49" charset="0"/>
              </a:rPr>
              <a:t>GEE population-averaged model                   Number of </a:t>
            </a:r>
            <a:r>
              <a:rPr lang="en-US" sz="1400" dirty="0" err="1">
                <a:latin typeface="Courier New" panose="02070309020205020404" pitchFamily="49" charset="0"/>
                <a:cs typeface="Courier New" panose="02070309020205020404" pitchFamily="49" charset="0"/>
              </a:rPr>
              <a:t>obs</a:t>
            </a:r>
            <a:r>
              <a:rPr lang="en-US" sz="1400" dirty="0">
                <a:latin typeface="Courier New" panose="02070309020205020404" pitchFamily="49" charset="0"/>
                <a:cs typeface="Courier New" panose="02070309020205020404" pitchFamily="49" charset="0"/>
              </a:rPr>
              <a:t>      =     26829</a:t>
            </a:r>
          </a:p>
          <a:p>
            <a:pPr marL="0" indent="0">
              <a:buNone/>
            </a:pPr>
            <a:r>
              <a:rPr lang="en-US" sz="1400" dirty="0">
                <a:latin typeface="Courier New" panose="02070309020205020404" pitchFamily="49" charset="0"/>
                <a:cs typeface="Courier New" panose="02070309020205020404" pitchFamily="49" charset="0"/>
              </a:rPr>
              <a:t>Group variable:                         id      Number of groups   =      8468</a:t>
            </a:r>
          </a:p>
          <a:p>
            <a:pPr marL="0" indent="0">
              <a:buNone/>
            </a:pPr>
            <a:r>
              <a:rPr lang="en-US" sz="1400" dirty="0">
                <a:latin typeface="Courier New" panose="02070309020205020404" pitchFamily="49" charset="0"/>
                <a:cs typeface="Courier New" panose="02070309020205020404" pitchFamily="49" charset="0"/>
              </a:rPr>
              <a:t>Link:                             identity      </a:t>
            </a:r>
            <a:r>
              <a:rPr lang="en-US" sz="1400" dirty="0" err="1">
                <a:latin typeface="Courier New" panose="02070309020205020404" pitchFamily="49" charset="0"/>
                <a:cs typeface="Courier New" panose="02070309020205020404" pitchFamily="49" charset="0"/>
              </a:rPr>
              <a:t>Obs</a:t>
            </a:r>
            <a:r>
              <a:rPr lang="en-US" sz="1400" dirty="0">
                <a:latin typeface="Courier New" panose="02070309020205020404" pitchFamily="49" charset="0"/>
                <a:cs typeface="Courier New" panose="02070309020205020404" pitchFamily="49" charset="0"/>
              </a:rPr>
              <a:t> per group: min =         1</a:t>
            </a:r>
          </a:p>
          <a:p>
            <a:pPr marL="0" indent="0">
              <a:buNone/>
            </a:pPr>
            <a:r>
              <a:rPr lang="en-US" sz="1400" dirty="0">
                <a:latin typeface="Courier New" panose="02070309020205020404" pitchFamily="49" charset="0"/>
                <a:cs typeface="Courier New" panose="02070309020205020404" pitchFamily="49" charset="0"/>
              </a:rPr>
              <a:t>Family:                           Gaussian                     </a:t>
            </a:r>
            <a:r>
              <a:rPr lang="en-US" sz="1400" dirty="0" err="1">
                <a:latin typeface="Courier New" panose="02070309020205020404" pitchFamily="49" charset="0"/>
                <a:cs typeface="Courier New" panose="02070309020205020404" pitchFamily="49" charset="0"/>
              </a:rPr>
              <a:t>avg</a:t>
            </a:r>
            <a:r>
              <a:rPr lang="en-US" sz="1400" dirty="0">
                <a:latin typeface="Courier New" panose="02070309020205020404" pitchFamily="49" charset="0"/>
                <a:cs typeface="Courier New" panose="02070309020205020404" pitchFamily="49" charset="0"/>
              </a:rPr>
              <a:t> =       3.2</a:t>
            </a:r>
          </a:p>
          <a:p>
            <a:pPr marL="0" indent="0">
              <a:buNone/>
            </a:pPr>
            <a:r>
              <a:rPr lang="en-US" sz="1400" dirty="0">
                <a:latin typeface="Courier New" panose="02070309020205020404" pitchFamily="49" charset="0"/>
                <a:cs typeface="Courier New" panose="02070309020205020404" pitchFamily="49" charset="0"/>
              </a:rPr>
              <a:t>Correlation:                  exchangeable                     max =         5</a:t>
            </a:r>
          </a:p>
          <a:p>
            <a:pPr marL="0" indent="0">
              <a:buNone/>
            </a:pPr>
            <a:r>
              <a:rPr lang="en-US" sz="1400" dirty="0">
                <a:latin typeface="Courier New" panose="02070309020205020404" pitchFamily="49" charset="0"/>
                <a:cs typeface="Courier New" panose="02070309020205020404" pitchFamily="49" charset="0"/>
              </a:rPr>
              <a:t>                                                Wald chi2(9)       =   3733.60</a:t>
            </a:r>
          </a:p>
          <a:p>
            <a:pPr marL="0" indent="0">
              <a:buNone/>
            </a:pPr>
            <a:r>
              <a:rPr lang="en-US" sz="1400" dirty="0">
                <a:latin typeface="Courier New" panose="02070309020205020404" pitchFamily="49" charset="0"/>
                <a:cs typeface="Courier New" panose="02070309020205020404" pitchFamily="49" charset="0"/>
              </a:rPr>
              <a:t>Scale parameter:                  .0169246      </a:t>
            </a:r>
            <a:r>
              <a:rPr lang="en-US" sz="1400" dirty="0" err="1">
                <a:latin typeface="Courier New" panose="02070309020205020404" pitchFamily="49" charset="0"/>
                <a:cs typeface="Courier New" panose="02070309020205020404" pitchFamily="49" charset="0"/>
              </a:rPr>
              <a:t>Prob</a:t>
            </a:r>
            <a:r>
              <a:rPr lang="en-US" sz="1400" dirty="0">
                <a:latin typeface="Courier New" panose="02070309020205020404" pitchFamily="49" charset="0"/>
                <a:cs typeface="Courier New" panose="02070309020205020404" pitchFamily="49" charset="0"/>
              </a:rPr>
              <a:t> &gt; chi2        =    0.0000</a:t>
            </a:r>
          </a:p>
          <a:p>
            <a:pPr marL="0" indent="0">
              <a:buNone/>
            </a:pPr>
            <a:r>
              <a:rPr lang="en-US" sz="1400" dirty="0">
                <a:latin typeface="Courier New" panose="02070309020205020404" pitchFamily="49" charset="0"/>
                <a:cs typeface="Courier New" panose="02070309020205020404" pitchFamily="49" charset="0"/>
              </a:rPr>
              <a:t> </a:t>
            </a:r>
          </a:p>
          <a:p>
            <a:pPr marL="0" indent="0">
              <a:buNone/>
            </a:pPr>
            <a:r>
              <a:rPr lang="en-US" sz="1400" dirty="0">
                <a:latin typeface="Courier New" panose="02070309020205020404" pitchFamily="49" charset="0"/>
                <a:cs typeface="Courier New" panose="02070309020205020404" pitchFamily="49" charset="0"/>
              </a:rPr>
              <a:t>                                     (Std. Err. adjusted for clustering on id)</a:t>
            </a:r>
          </a:p>
          <a:p>
            <a:pPr marL="0" indent="0">
              <a:buNone/>
            </a:pPr>
            <a:r>
              <a:rPr lang="en-US" sz="1400" dirty="0">
                <a:latin typeface="Courier New" panose="02070309020205020404" pitchFamily="49" charset="0"/>
                <a:cs typeface="Courier New" panose="02070309020205020404" pitchFamily="49" charset="0"/>
              </a:rPr>
              <a:t>------------------------------------------------------------------------------</a:t>
            </a:r>
          </a:p>
          <a:p>
            <a:pPr marL="0" indent="0">
              <a:buNone/>
            </a:pPr>
            <a:r>
              <a:rPr lang="en-US" sz="1400" dirty="0">
                <a:latin typeface="Courier New" panose="02070309020205020404" pitchFamily="49" charset="0"/>
                <a:cs typeface="Courier New" panose="02070309020205020404" pitchFamily="49" charset="0"/>
              </a:rPr>
              <a:t>             |               Robust</a:t>
            </a:r>
          </a:p>
          <a:p>
            <a:pPr marL="0" indent="0">
              <a:buNone/>
            </a:pPr>
            <a:r>
              <a:rPr lang="en-US" sz="1400" dirty="0">
                <a:latin typeface="Courier New" panose="02070309020205020404" pitchFamily="49" charset="0"/>
                <a:cs typeface="Courier New" panose="02070309020205020404" pitchFamily="49" charset="0"/>
              </a:rPr>
              <a:t>      </a:t>
            </a:r>
            <a:r>
              <a:rPr lang="en-US" sz="1400" dirty="0" err="1">
                <a:latin typeface="Courier New" panose="02070309020205020404" pitchFamily="49" charset="0"/>
                <a:cs typeface="Courier New" panose="02070309020205020404" pitchFamily="49" charset="0"/>
              </a:rPr>
              <a:t>totbmd</a:t>
            </a:r>
            <a:r>
              <a:rPr lang="en-US" sz="1400" dirty="0">
                <a:latin typeface="Courier New" panose="02070309020205020404" pitchFamily="49" charset="0"/>
                <a:cs typeface="Courier New" panose="02070309020205020404" pitchFamily="49" charset="0"/>
              </a:rPr>
              <a:t> |      </a:t>
            </a:r>
            <a:r>
              <a:rPr lang="en-US" sz="1400" dirty="0" err="1">
                <a:latin typeface="Courier New" panose="02070309020205020404" pitchFamily="49" charset="0"/>
                <a:cs typeface="Courier New" panose="02070309020205020404" pitchFamily="49" charset="0"/>
              </a:rPr>
              <a:t>Coef</a:t>
            </a:r>
            <a:r>
              <a:rPr lang="en-US" sz="1400" dirty="0">
                <a:latin typeface="Courier New" panose="02070309020205020404" pitchFamily="49" charset="0"/>
                <a:cs typeface="Courier New" panose="02070309020205020404" pitchFamily="49" charset="0"/>
              </a:rPr>
              <a:t>.   Std. Err.      z    P&gt;|z|     [95% Conf. Interval]</a:t>
            </a:r>
          </a:p>
          <a:p>
            <a:pPr marL="0" indent="0">
              <a:buNone/>
            </a:pPr>
            <a:r>
              <a:rPr lang="en-US" sz="1400" dirty="0">
                <a:latin typeface="Courier New" panose="02070309020205020404" pitchFamily="49" charset="0"/>
                <a:cs typeface="Courier New" panose="02070309020205020404" pitchFamily="49" charset="0"/>
              </a:rPr>
              <a:t>-------------+----------------------------------------------------------------</a:t>
            </a:r>
          </a:p>
          <a:p>
            <a:pPr marL="0" indent="0">
              <a:buNone/>
            </a:pPr>
            <a:r>
              <a:rPr lang="en-US" sz="1400" dirty="0">
                <a:latin typeface="Courier New" panose="02070309020205020404" pitchFamily="49" charset="0"/>
                <a:cs typeface="Courier New" panose="02070309020205020404" pitchFamily="49" charset="0"/>
              </a:rPr>
              <a:t>       visit |</a:t>
            </a:r>
          </a:p>
          <a:p>
            <a:pPr marL="0" indent="0">
              <a:buNone/>
            </a:pPr>
            <a:r>
              <a:rPr lang="en-US" sz="1400" dirty="0">
                <a:latin typeface="Courier New" panose="02070309020205020404" pitchFamily="49" charset="0"/>
                <a:cs typeface="Courier New" panose="02070309020205020404" pitchFamily="49" charset="0"/>
              </a:rPr>
              <a:t>          4  |  -.0164933   .0004961   -33.25   0.000    -.0174655    -.015521</a:t>
            </a:r>
          </a:p>
          <a:p>
            <a:pPr marL="0" indent="0">
              <a:buNone/>
            </a:pPr>
            <a:r>
              <a:rPr lang="en-US" sz="1400" dirty="0">
                <a:latin typeface="Courier New" panose="02070309020205020404" pitchFamily="49" charset="0"/>
                <a:cs typeface="Courier New" panose="02070309020205020404" pitchFamily="49" charset="0"/>
              </a:rPr>
              <a:t>          5  |  -.0270842   .0006331   -42.78   0.000     -.028325   -.0258434</a:t>
            </a:r>
          </a:p>
          <a:p>
            <a:pPr marL="0" indent="0">
              <a:buNone/>
            </a:pPr>
            <a:r>
              <a:rPr lang="en-US" sz="1400" dirty="0" smtClean="0">
                <a:latin typeface="Courier New" panose="02070309020205020404" pitchFamily="49" charset="0"/>
                <a:cs typeface="Courier New" panose="02070309020205020404" pitchFamily="49" charset="0"/>
              </a:rPr>
              <a:t>etc.</a:t>
            </a:r>
            <a:endParaRPr lang="en-US" sz="1400" dirty="0">
              <a:latin typeface="Courier New" panose="02070309020205020404" pitchFamily="49" charset="0"/>
              <a:cs typeface="Courier New" panose="02070309020205020404" pitchFamily="49" charset="0"/>
            </a:endParaRPr>
          </a:p>
        </p:txBody>
      </p:sp>
      <p:grpSp>
        <p:nvGrpSpPr>
          <p:cNvPr id="5" name="Group 24"/>
          <p:cNvGrpSpPr>
            <a:grpSpLocks/>
          </p:cNvGrpSpPr>
          <p:nvPr/>
        </p:nvGrpSpPr>
        <p:grpSpPr bwMode="auto">
          <a:xfrm>
            <a:off x="457200" y="1600200"/>
            <a:ext cx="8534400" cy="1752600"/>
            <a:chOff x="384" y="528"/>
            <a:chExt cx="5376" cy="1104"/>
          </a:xfrm>
        </p:grpSpPr>
        <p:sp>
          <p:nvSpPr>
            <p:cNvPr id="6" name="Oval 12"/>
            <p:cNvSpPr>
              <a:spLocks noChangeArrowheads="1"/>
            </p:cNvSpPr>
            <p:nvPr/>
          </p:nvSpPr>
          <p:spPr bwMode="auto">
            <a:xfrm>
              <a:off x="3072" y="528"/>
              <a:ext cx="2688" cy="1104"/>
            </a:xfrm>
            <a:prstGeom prst="ellipse">
              <a:avLst/>
            </a:prstGeom>
            <a:solidFill>
              <a:schemeClr val="bg1">
                <a:alpha val="0"/>
              </a:schemeClr>
            </a:solidFill>
            <a:ln w="9525" algn="ctr">
              <a:solidFill>
                <a:srgbClr val="FF0000"/>
              </a:solidFill>
              <a:round/>
              <a:headEnd/>
              <a:tailEnd/>
            </a:ln>
            <a:effectLst/>
          </p:spPr>
          <p:txBody>
            <a:bodyPr wrap="none" anchor="ctr"/>
            <a:lstStyle/>
            <a:p>
              <a:endParaRPr lang="en-US"/>
            </a:p>
          </p:txBody>
        </p:sp>
        <p:sp>
          <p:nvSpPr>
            <p:cNvPr id="7" name="Text Box 16"/>
            <p:cNvSpPr txBox="1">
              <a:spLocks noChangeArrowheads="1"/>
            </p:cNvSpPr>
            <p:nvPr/>
          </p:nvSpPr>
          <p:spPr bwMode="auto">
            <a:xfrm>
              <a:off x="384" y="624"/>
              <a:ext cx="2516" cy="231"/>
            </a:xfrm>
            <a:prstGeom prst="rect">
              <a:avLst/>
            </a:prstGeom>
            <a:noFill/>
            <a:ln w="9525" algn="ctr">
              <a:noFill/>
              <a:miter lim="800000"/>
              <a:headEnd/>
              <a:tailEnd/>
            </a:ln>
            <a:effectLst/>
          </p:spPr>
          <p:txBody>
            <a:bodyPr wrap="none">
              <a:spAutoFit/>
            </a:bodyPr>
            <a:lstStyle/>
            <a:p>
              <a:pPr algn="l"/>
              <a:r>
                <a:rPr lang="en-US" dirty="0">
                  <a:solidFill>
                    <a:srgbClr val="CC0000"/>
                  </a:solidFill>
                </a:rPr>
                <a:t>Summary information about hierarchy</a:t>
              </a:r>
            </a:p>
          </p:txBody>
        </p:sp>
        <p:sp>
          <p:nvSpPr>
            <p:cNvPr id="8" name="Line 20"/>
            <p:cNvSpPr>
              <a:spLocks noChangeShapeType="1"/>
            </p:cNvSpPr>
            <p:nvPr/>
          </p:nvSpPr>
          <p:spPr bwMode="auto">
            <a:xfrm>
              <a:off x="2880" y="768"/>
              <a:ext cx="288" cy="96"/>
            </a:xfrm>
            <a:prstGeom prst="line">
              <a:avLst/>
            </a:prstGeom>
            <a:noFill/>
            <a:ln w="9525">
              <a:solidFill>
                <a:schemeClr val="tx1"/>
              </a:solidFill>
              <a:round/>
              <a:headEnd/>
              <a:tailEnd type="triangle" w="med" len="med"/>
            </a:ln>
            <a:effectLst/>
          </p:spPr>
          <p:txBody>
            <a:bodyPr wrap="none" anchor="ctr"/>
            <a:lstStyle/>
            <a:p>
              <a:endParaRPr lang="en-US"/>
            </a:p>
          </p:txBody>
        </p:sp>
      </p:grpSp>
      <p:grpSp>
        <p:nvGrpSpPr>
          <p:cNvPr id="9" name="Group 24"/>
          <p:cNvGrpSpPr>
            <a:grpSpLocks/>
          </p:cNvGrpSpPr>
          <p:nvPr/>
        </p:nvGrpSpPr>
        <p:grpSpPr bwMode="auto">
          <a:xfrm>
            <a:off x="590811" y="2629944"/>
            <a:ext cx="8534400" cy="1600200"/>
            <a:chOff x="384" y="624"/>
            <a:chExt cx="5376" cy="1008"/>
          </a:xfrm>
        </p:grpSpPr>
        <p:sp>
          <p:nvSpPr>
            <p:cNvPr id="10" name="Oval 12"/>
            <p:cNvSpPr>
              <a:spLocks noChangeArrowheads="1"/>
            </p:cNvSpPr>
            <p:nvPr/>
          </p:nvSpPr>
          <p:spPr bwMode="auto">
            <a:xfrm>
              <a:off x="3072" y="741"/>
              <a:ext cx="2688" cy="891"/>
            </a:xfrm>
            <a:prstGeom prst="ellipse">
              <a:avLst/>
            </a:prstGeom>
            <a:solidFill>
              <a:schemeClr val="bg1">
                <a:alpha val="0"/>
              </a:schemeClr>
            </a:solidFill>
            <a:ln w="9525" algn="ctr">
              <a:solidFill>
                <a:srgbClr val="FF0000"/>
              </a:solidFill>
              <a:round/>
              <a:headEnd/>
              <a:tailEnd/>
            </a:ln>
            <a:effectLst/>
          </p:spPr>
          <p:txBody>
            <a:bodyPr wrap="none" anchor="ctr"/>
            <a:lstStyle/>
            <a:p>
              <a:endParaRPr lang="en-US"/>
            </a:p>
          </p:txBody>
        </p:sp>
        <p:sp>
          <p:nvSpPr>
            <p:cNvPr id="11" name="Text Box 16"/>
            <p:cNvSpPr txBox="1">
              <a:spLocks noChangeArrowheads="1"/>
            </p:cNvSpPr>
            <p:nvPr/>
          </p:nvSpPr>
          <p:spPr bwMode="auto">
            <a:xfrm>
              <a:off x="384" y="624"/>
              <a:ext cx="2217" cy="233"/>
            </a:xfrm>
            <a:prstGeom prst="rect">
              <a:avLst/>
            </a:prstGeom>
            <a:noFill/>
            <a:ln w="9525" algn="ctr">
              <a:noFill/>
              <a:miter lim="800000"/>
              <a:headEnd/>
              <a:tailEnd/>
            </a:ln>
            <a:effectLst/>
          </p:spPr>
          <p:txBody>
            <a:bodyPr wrap="none">
              <a:spAutoFit/>
            </a:bodyPr>
            <a:lstStyle/>
            <a:p>
              <a:pPr algn="l"/>
              <a:r>
                <a:rPr lang="en-US" dirty="0" smtClean="0">
                  <a:solidFill>
                    <a:srgbClr val="CC0000"/>
                  </a:solidFill>
                </a:rPr>
                <a:t>Overall model test (rarely useful)</a:t>
              </a:r>
              <a:endParaRPr lang="en-US" dirty="0">
                <a:solidFill>
                  <a:srgbClr val="CC0000"/>
                </a:solidFill>
              </a:endParaRPr>
            </a:p>
          </p:txBody>
        </p:sp>
        <p:sp>
          <p:nvSpPr>
            <p:cNvPr id="12" name="Line 20"/>
            <p:cNvSpPr>
              <a:spLocks noChangeShapeType="1"/>
            </p:cNvSpPr>
            <p:nvPr/>
          </p:nvSpPr>
          <p:spPr bwMode="auto">
            <a:xfrm>
              <a:off x="2880" y="768"/>
              <a:ext cx="288" cy="96"/>
            </a:xfrm>
            <a:prstGeom prst="line">
              <a:avLst/>
            </a:prstGeom>
            <a:noFill/>
            <a:ln w="9525">
              <a:solidFill>
                <a:schemeClr val="tx1"/>
              </a:solidFill>
              <a:round/>
              <a:headEnd/>
              <a:tailEnd type="triangle" w="med" len="med"/>
            </a:ln>
            <a:effectLst/>
          </p:spPr>
          <p:txBody>
            <a:bodyPr wrap="none" anchor="ctr"/>
            <a:lstStyle/>
            <a:p>
              <a:endParaRPr lang="en-US"/>
            </a:p>
          </p:txBody>
        </p:sp>
      </p:grpSp>
    </p:spTree>
    <p:extLst>
      <p:ext uri="{BB962C8B-B14F-4D97-AF65-F5344CB8AC3E}">
        <p14:creationId xmlns:p14="http://schemas.microsoft.com/office/powerpoint/2010/main" val="21207685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9"/>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xit" presetSubtype="0" fill="hold" nodeType="clickEffect">
                                  <p:stCondLst>
                                    <p:cond delay="0"/>
                                  </p:stCondLst>
                                  <p:childTnLst>
                                    <p:set>
                                      <p:cBhvr>
                                        <p:cTn id="10" dur="1" fill="hold">
                                          <p:stCondLst>
                                            <p:cond delay="9"/>
                                          </p:stCondLst>
                                        </p:cTn>
                                        <p:tgtEl>
                                          <p:spTgt spid="5"/>
                                        </p:tgtEl>
                                        <p:attrNameLst>
                                          <p:attrName>style.visibility</p:attrName>
                                        </p:attrNameLst>
                                      </p:cBhvr>
                                      <p:to>
                                        <p:strVal val="hidden"/>
                                      </p:to>
                                    </p:set>
                                  </p:childTnLst>
                                </p:cTn>
                              </p:par>
                              <p:par>
                                <p:cTn id="11" presetID="1" presetClass="entr" presetSubtype="0" fill="hold" nodeType="withEffect">
                                  <p:stCondLst>
                                    <p:cond delay="0"/>
                                  </p:stCondLst>
                                  <p:childTnLst>
                                    <p:set>
                                      <p:cBhvr>
                                        <p:cTn id="12" dur="1" fill="hold">
                                          <p:stCondLst>
                                            <p:cond delay="9"/>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6"/>
          <p:cNvSpPr>
            <a:spLocks noGrp="1"/>
          </p:cNvSpPr>
          <p:nvPr>
            <p:ph type="sldNum" sz="quarter" idx="12"/>
          </p:nvPr>
        </p:nvSpPr>
        <p:spPr/>
        <p:txBody>
          <a:bodyPr/>
          <a:lstStyle/>
          <a:p>
            <a:fld id="{49AAB779-D64B-4041-AE15-E2CC701A77BB}" type="slidenum">
              <a:rPr lang="en-US" altLang="en-US"/>
              <a:pPr/>
              <a:t>19</a:t>
            </a:fld>
            <a:endParaRPr lang="en-US" altLang="en-US" dirty="0"/>
          </a:p>
        </p:txBody>
      </p:sp>
      <p:sp>
        <p:nvSpPr>
          <p:cNvPr id="952322" name="Rectangle 2"/>
          <p:cNvSpPr>
            <a:spLocks noGrp="1" noChangeArrowheads="1"/>
          </p:cNvSpPr>
          <p:nvPr>
            <p:ph type="title"/>
          </p:nvPr>
        </p:nvSpPr>
        <p:spPr/>
        <p:txBody>
          <a:bodyPr/>
          <a:lstStyle/>
          <a:p>
            <a:r>
              <a:rPr lang="en-US" u="sng" dirty="0"/>
              <a:t>Example</a:t>
            </a:r>
            <a:r>
              <a:rPr lang="en-US" dirty="0"/>
              <a:t>: </a:t>
            </a:r>
            <a:r>
              <a:rPr lang="en-US" dirty="0" smtClean="0"/>
              <a:t>BMD/Obesity</a:t>
            </a:r>
            <a:endParaRPr lang="en-US" dirty="0"/>
          </a:p>
        </p:txBody>
      </p:sp>
      <p:sp>
        <p:nvSpPr>
          <p:cNvPr id="952323" name="Rectangle 3"/>
          <p:cNvSpPr>
            <a:spLocks noGrp="1" noChangeArrowheads="1"/>
          </p:cNvSpPr>
          <p:nvPr>
            <p:ph type="body" sz="half" idx="1"/>
          </p:nvPr>
        </p:nvSpPr>
        <p:spPr>
          <a:xfrm>
            <a:off x="76200" y="1447800"/>
            <a:ext cx="8991600" cy="3919537"/>
          </a:xfrm>
        </p:spPr>
        <p:txBody>
          <a:bodyPr/>
          <a:lstStyle/>
          <a:p>
            <a:pPr marL="0" indent="0">
              <a:buNone/>
            </a:pPr>
            <a:r>
              <a:rPr lang="en-US" sz="1400" dirty="0" smtClean="0">
                <a:latin typeface="Courier New" panose="02070309020205020404" pitchFamily="49" charset="0"/>
                <a:cs typeface="Courier New" panose="02070309020205020404" pitchFamily="49" charset="0"/>
              </a:rPr>
              <a:t>------------------------------------------------------------------------------</a:t>
            </a:r>
            <a:endParaRPr lang="en-US" sz="1400" dirty="0">
              <a:latin typeface="Courier New" panose="02070309020205020404" pitchFamily="49" charset="0"/>
              <a:cs typeface="Courier New" panose="02070309020205020404" pitchFamily="49" charset="0"/>
            </a:endParaRPr>
          </a:p>
          <a:p>
            <a:pPr marL="0" indent="0">
              <a:buNone/>
            </a:pPr>
            <a:r>
              <a:rPr lang="en-US" sz="1400" dirty="0">
                <a:latin typeface="Courier New" panose="02070309020205020404" pitchFamily="49" charset="0"/>
                <a:cs typeface="Courier New" panose="02070309020205020404" pitchFamily="49" charset="0"/>
              </a:rPr>
              <a:t>             |               Robust</a:t>
            </a:r>
          </a:p>
          <a:p>
            <a:pPr marL="0" indent="0">
              <a:buNone/>
            </a:pPr>
            <a:r>
              <a:rPr lang="en-US" sz="1400" dirty="0">
                <a:latin typeface="Courier New" panose="02070309020205020404" pitchFamily="49" charset="0"/>
                <a:cs typeface="Courier New" panose="02070309020205020404" pitchFamily="49" charset="0"/>
              </a:rPr>
              <a:t>      </a:t>
            </a:r>
            <a:r>
              <a:rPr lang="en-US" sz="1400" dirty="0" err="1">
                <a:latin typeface="Courier New" panose="02070309020205020404" pitchFamily="49" charset="0"/>
                <a:cs typeface="Courier New" panose="02070309020205020404" pitchFamily="49" charset="0"/>
              </a:rPr>
              <a:t>totbmd</a:t>
            </a:r>
            <a:r>
              <a:rPr lang="en-US" sz="1400" dirty="0">
                <a:latin typeface="Courier New" panose="02070309020205020404" pitchFamily="49" charset="0"/>
                <a:cs typeface="Courier New" panose="02070309020205020404" pitchFamily="49" charset="0"/>
              </a:rPr>
              <a:t> |      </a:t>
            </a:r>
            <a:r>
              <a:rPr lang="en-US" sz="1400" dirty="0" err="1">
                <a:latin typeface="Courier New" panose="02070309020205020404" pitchFamily="49" charset="0"/>
                <a:cs typeface="Courier New" panose="02070309020205020404" pitchFamily="49" charset="0"/>
              </a:rPr>
              <a:t>Coef</a:t>
            </a:r>
            <a:r>
              <a:rPr lang="en-US" sz="1400" dirty="0">
                <a:latin typeface="Courier New" panose="02070309020205020404" pitchFamily="49" charset="0"/>
                <a:cs typeface="Courier New" panose="02070309020205020404" pitchFamily="49" charset="0"/>
              </a:rPr>
              <a:t>.   Std. Err.      z    P&gt;|z|     [95% Conf. Interval]</a:t>
            </a:r>
          </a:p>
          <a:p>
            <a:pPr marL="0" indent="0">
              <a:buNone/>
            </a:pPr>
            <a:r>
              <a:rPr lang="en-US" sz="1400" dirty="0">
                <a:latin typeface="Courier New" panose="02070309020205020404" pitchFamily="49" charset="0"/>
                <a:cs typeface="Courier New" panose="02070309020205020404" pitchFamily="49" charset="0"/>
              </a:rPr>
              <a:t>-------------+----------------------------------------------------------------</a:t>
            </a:r>
          </a:p>
          <a:p>
            <a:pPr marL="0" indent="0">
              <a:buNone/>
            </a:pPr>
            <a:r>
              <a:rPr lang="en-US" sz="1400" dirty="0">
                <a:latin typeface="Courier New" panose="02070309020205020404" pitchFamily="49" charset="0"/>
                <a:cs typeface="Courier New" panose="02070309020205020404" pitchFamily="49" charset="0"/>
              </a:rPr>
              <a:t>       visit |</a:t>
            </a:r>
          </a:p>
          <a:p>
            <a:pPr marL="0" indent="0">
              <a:buNone/>
            </a:pPr>
            <a:r>
              <a:rPr lang="en-US" sz="1400" dirty="0">
                <a:latin typeface="Courier New" panose="02070309020205020404" pitchFamily="49" charset="0"/>
                <a:cs typeface="Courier New" panose="02070309020205020404" pitchFamily="49" charset="0"/>
              </a:rPr>
              <a:t>          4  |  -.0164933   .0004961   -33.25   0.000    -.0174655    -.015521</a:t>
            </a:r>
          </a:p>
          <a:p>
            <a:pPr marL="0" indent="0">
              <a:buNone/>
            </a:pPr>
            <a:r>
              <a:rPr lang="en-US" sz="1400" dirty="0">
                <a:latin typeface="Courier New" panose="02070309020205020404" pitchFamily="49" charset="0"/>
                <a:cs typeface="Courier New" panose="02070309020205020404" pitchFamily="49" charset="0"/>
              </a:rPr>
              <a:t>          5  |  -.0270842   .0006331   -42.78   0.000     -.028325   -.0258434</a:t>
            </a:r>
          </a:p>
          <a:p>
            <a:pPr marL="0" indent="0">
              <a:buNone/>
            </a:pPr>
            <a:r>
              <a:rPr lang="en-US" sz="1400" dirty="0">
                <a:latin typeface="Courier New" panose="02070309020205020404" pitchFamily="49" charset="0"/>
                <a:cs typeface="Courier New" panose="02070309020205020404" pitchFamily="49" charset="0"/>
              </a:rPr>
              <a:t>          6  |  -.0383912   .0007898   -48.61   0.000    -.0399392   -.0368432</a:t>
            </a:r>
          </a:p>
          <a:p>
            <a:pPr marL="0" indent="0">
              <a:buNone/>
            </a:pPr>
            <a:r>
              <a:rPr lang="en-US" sz="1400" dirty="0">
                <a:latin typeface="Courier New" panose="02070309020205020404" pitchFamily="49" charset="0"/>
                <a:cs typeface="Courier New" panose="02070309020205020404" pitchFamily="49" charset="0"/>
              </a:rPr>
              <a:t>          8  |  -.0513558    .001284   -40.00   0.000    -.0538725   -.0488391</a:t>
            </a:r>
          </a:p>
          <a:p>
            <a:pPr marL="0" indent="0">
              <a:buNone/>
            </a:pPr>
            <a:r>
              <a:rPr lang="en-US" sz="1400" dirty="0">
                <a:latin typeface="Courier New" panose="02070309020205020404" pitchFamily="49" charset="0"/>
                <a:cs typeface="Courier New" panose="02070309020205020404" pitchFamily="49" charset="0"/>
              </a:rPr>
              <a:t>             |</a:t>
            </a:r>
          </a:p>
          <a:p>
            <a:pPr marL="0" indent="0">
              <a:buNone/>
            </a:pPr>
            <a:r>
              <a:rPr lang="en-US" sz="1400" dirty="0">
                <a:latin typeface="Courier New" panose="02070309020205020404" pitchFamily="49" charset="0"/>
                <a:cs typeface="Courier New" panose="02070309020205020404" pitchFamily="49" charset="0"/>
              </a:rPr>
              <a:t>     1.obese |    .033644   .0018641    18.05   0.000     .0299904    .0372976</a:t>
            </a:r>
          </a:p>
          <a:p>
            <a:pPr marL="0" indent="0">
              <a:buNone/>
            </a:pPr>
            <a:r>
              <a:rPr lang="en-US" sz="1400" dirty="0">
                <a:latin typeface="Courier New" panose="02070309020205020404" pitchFamily="49" charset="0"/>
                <a:cs typeface="Courier New" panose="02070309020205020404" pitchFamily="49" charset="0"/>
              </a:rPr>
              <a:t>             |</a:t>
            </a:r>
          </a:p>
          <a:p>
            <a:pPr marL="0" indent="0">
              <a:buNone/>
            </a:pPr>
            <a:r>
              <a:rPr lang="en-US" sz="1400" dirty="0">
                <a:latin typeface="Courier New" panose="02070309020205020404" pitchFamily="49" charset="0"/>
                <a:cs typeface="Courier New" panose="02070309020205020404" pitchFamily="49" charset="0"/>
              </a:rPr>
              <a:t> </a:t>
            </a:r>
            <a:r>
              <a:rPr lang="en-US" sz="1400" dirty="0" err="1">
                <a:latin typeface="Courier New" panose="02070309020205020404" pitchFamily="49" charset="0"/>
                <a:cs typeface="Courier New" panose="02070309020205020404" pitchFamily="49" charset="0"/>
              </a:rPr>
              <a:t>visit#obese</a:t>
            </a:r>
            <a:r>
              <a:rPr lang="en-US" sz="1400" dirty="0">
                <a:latin typeface="Courier New" panose="02070309020205020404" pitchFamily="49" charset="0"/>
                <a:cs typeface="Courier New" panose="02070309020205020404" pitchFamily="49" charset="0"/>
              </a:rPr>
              <a:t> |</a:t>
            </a:r>
          </a:p>
          <a:p>
            <a:pPr marL="0" indent="0">
              <a:buNone/>
            </a:pPr>
            <a:r>
              <a:rPr lang="en-US" sz="1400" dirty="0">
                <a:latin typeface="Courier New" panose="02070309020205020404" pitchFamily="49" charset="0"/>
                <a:cs typeface="Courier New" panose="02070309020205020404" pitchFamily="49" charset="0"/>
              </a:rPr>
              <a:t>        4 1  |   .0064715   .0014952     4.33   0.000     .0035411     .009402</a:t>
            </a:r>
          </a:p>
          <a:p>
            <a:pPr marL="0" indent="0">
              <a:buNone/>
            </a:pPr>
            <a:r>
              <a:rPr lang="en-US" sz="1400" dirty="0">
                <a:latin typeface="Courier New" panose="02070309020205020404" pitchFamily="49" charset="0"/>
                <a:cs typeface="Courier New" panose="02070309020205020404" pitchFamily="49" charset="0"/>
              </a:rPr>
              <a:t>        5 1  |   .0044571   .0017778     2.51   0.012     .0009727    .0079415</a:t>
            </a:r>
          </a:p>
          <a:p>
            <a:pPr marL="0" indent="0">
              <a:buNone/>
            </a:pPr>
            <a:r>
              <a:rPr lang="en-US" sz="1400" dirty="0">
                <a:latin typeface="Courier New" panose="02070309020205020404" pitchFamily="49" charset="0"/>
                <a:cs typeface="Courier New" panose="02070309020205020404" pitchFamily="49" charset="0"/>
              </a:rPr>
              <a:t>        6 1  |   .0057885   .0021825     2.65   0.008     .0015108    .0100661</a:t>
            </a:r>
          </a:p>
          <a:p>
            <a:pPr marL="0" indent="0">
              <a:buNone/>
            </a:pPr>
            <a:r>
              <a:rPr lang="en-US" sz="1400" dirty="0">
                <a:latin typeface="Courier New" panose="02070309020205020404" pitchFamily="49" charset="0"/>
                <a:cs typeface="Courier New" panose="02070309020205020404" pitchFamily="49" charset="0"/>
              </a:rPr>
              <a:t>        8 1  |   .0008468   .0032882     0.26   0.797     -.005598    .0072916</a:t>
            </a:r>
          </a:p>
          <a:p>
            <a:pPr marL="0" indent="0">
              <a:buNone/>
            </a:pPr>
            <a:r>
              <a:rPr lang="en-US" sz="1400" dirty="0">
                <a:latin typeface="Courier New" panose="02070309020205020404" pitchFamily="49" charset="0"/>
                <a:cs typeface="Courier New" panose="02070309020205020404" pitchFamily="49" charset="0"/>
              </a:rPr>
              <a:t>             |</a:t>
            </a:r>
          </a:p>
          <a:p>
            <a:pPr marL="0" indent="0">
              <a:buNone/>
            </a:pPr>
            <a:r>
              <a:rPr lang="en-US" sz="1400" dirty="0">
                <a:latin typeface="Courier New" panose="02070309020205020404" pitchFamily="49" charset="0"/>
                <a:cs typeface="Courier New" panose="02070309020205020404" pitchFamily="49" charset="0"/>
              </a:rPr>
              <a:t>       _cons |   .7410788   .0013913   532.65   0.000     .7383519    .7438057</a:t>
            </a:r>
          </a:p>
          <a:p>
            <a:pPr marL="0" indent="0">
              <a:buNone/>
            </a:pPr>
            <a:r>
              <a:rPr lang="en-US" sz="1400" dirty="0">
                <a:latin typeface="Courier New" panose="02070309020205020404" pitchFamily="49" charset="0"/>
                <a:cs typeface="Courier New" panose="02070309020205020404" pitchFamily="49" charset="0"/>
              </a:rPr>
              <a:t>------------------------------------------------------------------------------</a:t>
            </a:r>
          </a:p>
          <a:p>
            <a:pPr marL="0" indent="0">
              <a:buNone/>
            </a:pPr>
            <a:endParaRPr lang="en-US" sz="1400" dirty="0">
              <a:latin typeface="Courier New" panose="02070309020205020404" pitchFamily="49" charset="0"/>
              <a:cs typeface="Courier New" panose="02070309020205020404" pitchFamily="49" charset="0"/>
            </a:endParaRPr>
          </a:p>
        </p:txBody>
      </p:sp>
      <p:grpSp>
        <p:nvGrpSpPr>
          <p:cNvPr id="2" name="Group 1"/>
          <p:cNvGrpSpPr/>
          <p:nvPr/>
        </p:nvGrpSpPr>
        <p:grpSpPr>
          <a:xfrm>
            <a:off x="1611539" y="2642280"/>
            <a:ext cx="6531429" cy="2247523"/>
            <a:chOff x="2209800" y="3124200"/>
            <a:chExt cx="6531429" cy="2247523"/>
          </a:xfrm>
        </p:grpSpPr>
        <p:sp>
          <p:nvSpPr>
            <p:cNvPr id="7" name="Oval 7"/>
            <p:cNvSpPr>
              <a:spLocks noChangeArrowheads="1"/>
            </p:cNvSpPr>
            <p:nvPr/>
          </p:nvSpPr>
          <p:spPr bwMode="auto">
            <a:xfrm>
              <a:off x="2209800" y="3124200"/>
              <a:ext cx="1371600" cy="457200"/>
            </a:xfrm>
            <a:prstGeom prst="ellipse">
              <a:avLst/>
            </a:prstGeom>
            <a:solidFill>
              <a:schemeClr val="bg1">
                <a:alpha val="0"/>
              </a:schemeClr>
            </a:solidFill>
            <a:ln w="19050" algn="ctr">
              <a:solidFill>
                <a:srgbClr val="C00000"/>
              </a:solidFill>
              <a:round/>
              <a:headEnd/>
              <a:tailEnd/>
            </a:ln>
            <a:effectLst/>
          </p:spPr>
          <p:txBody>
            <a:bodyPr wrap="none" anchor="ctr"/>
            <a:lstStyle/>
            <a:p>
              <a:endParaRPr lang="en-US"/>
            </a:p>
          </p:txBody>
        </p:sp>
        <p:sp>
          <p:nvSpPr>
            <p:cNvPr id="8" name="Text Box 8"/>
            <p:cNvSpPr txBox="1">
              <a:spLocks noChangeArrowheads="1"/>
            </p:cNvSpPr>
            <p:nvPr/>
          </p:nvSpPr>
          <p:spPr bwMode="auto">
            <a:xfrm>
              <a:off x="5334454" y="3802063"/>
              <a:ext cx="3406775" cy="1569660"/>
            </a:xfrm>
            <a:prstGeom prst="rect">
              <a:avLst/>
            </a:prstGeom>
            <a:solidFill>
              <a:schemeClr val="bg1"/>
            </a:solidFill>
            <a:ln w="9525" algn="ctr">
              <a:solidFill>
                <a:srgbClr val="C00000"/>
              </a:solidFill>
              <a:miter lim="800000"/>
              <a:headEnd/>
              <a:tailEnd/>
            </a:ln>
            <a:effectLst/>
          </p:spPr>
          <p:txBody>
            <a:bodyPr>
              <a:spAutoFit/>
            </a:bodyPr>
            <a:lstStyle/>
            <a:p>
              <a:pPr algn="l">
                <a:spcBef>
                  <a:spcPct val="50000"/>
                </a:spcBef>
              </a:pPr>
              <a:r>
                <a:rPr lang="en-US" sz="2400" dirty="0" smtClean="0">
                  <a:solidFill>
                    <a:srgbClr val="CC0000"/>
                  </a:solidFill>
                </a:rPr>
                <a:t>On average, BMD drops by .0165 from visit 2 to visit 4 in the non-obese</a:t>
              </a:r>
              <a:endParaRPr lang="en-US" sz="2400" dirty="0">
                <a:solidFill>
                  <a:srgbClr val="CC0000"/>
                </a:solidFill>
              </a:endParaRPr>
            </a:p>
          </p:txBody>
        </p:sp>
        <p:sp>
          <p:nvSpPr>
            <p:cNvPr id="10" name="Line 10"/>
            <p:cNvSpPr>
              <a:spLocks noChangeShapeType="1"/>
            </p:cNvSpPr>
            <p:nvPr/>
          </p:nvSpPr>
          <p:spPr bwMode="auto">
            <a:xfrm flipH="1" flipV="1">
              <a:off x="3581400" y="3352800"/>
              <a:ext cx="2819400" cy="304800"/>
            </a:xfrm>
            <a:prstGeom prst="line">
              <a:avLst/>
            </a:prstGeom>
            <a:noFill/>
            <a:ln w="19050">
              <a:solidFill>
                <a:srgbClr val="C00000"/>
              </a:solidFill>
              <a:round/>
              <a:headEnd/>
              <a:tailEnd type="triangle" w="med" len="med"/>
            </a:ln>
            <a:effectLst/>
          </p:spPr>
          <p:txBody>
            <a:bodyPr wrap="none" anchor="ctr"/>
            <a:lstStyle/>
            <a:p>
              <a:endParaRPr lang="en-US"/>
            </a:p>
          </p:txBody>
        </p:sp>
      </p:grpSp>
      <p:sp>
        <p:nvSpPr>
          <p:cNvPr id="12" name="Text Box 8"/>
          <p:cNvSpPr txBox="1">
            <a:spLocks noChangeArrowheads="1"/>
          </p:cNvSpPr>
          <p:nvPr/>
        </p:nvSpPr>
        <p:spPr bwMode="auto">
          <a:xfrm>
            <a:off x="381000" y="228600"/>
            <a:ext cx="7543800" cy="1200329"/>
          </a:xfrm>
          <a:prstGeom prst="rect">
            <a:avLst/>
          </a:prstGeom>
          <a:solidFill>
            <a:schemeClr val="bg1"/>
          </a:solidFill>
          <a:ln w="9525" algn="ctr">
            <a:noFill/>
            <a:miter lim="800000"/>
            <a:headEnd/>
            <a:tailEnd/>
          </a:ln>
          <a:effectLst/>
        </p:spPr>
        <p:txBody>
          <a:bodyPr wrap="square">
            <a:spAutoFit/>
          </a:bodyPr>
          <a:lstStyle/>
          <a:p>
            <a:pPr algn="l">
              <a:spcBef>
                <a:spcPct val="50000"/>
              </a:spcBef>
            </a:pPr>
            <a:r>
              <a:rPr lang="en-US" sz="2400" dirty="0" smtClean="0">
                <a:solidFill>
                  <a:srgbClr val="CC0000"/>
                </a:solidFill>
              </a:rPr>
              <a:t>If there are interactions between two variables in the model, the “main effect” of each of those variables is the effect when the other is at its reference value. </a:t>
            </a:r>
            <a:endParaRPr lang="en-US" sz="2400" dirty="0">
              <a:solidFill>
                <a:srgbClr val="CC0000"/>
              </a:solidFill>
            </a:endParaRPr>
          </a:p>
        </p:txBody>
      </p:sp>
      <p:sp>
        <p:nvSpPr>
          <p:cNvPr id="3" name="Oval 2"/>
          <p:cNvSpPr/>
          <p:nvPr/>
        </p:nvSpPr>
        <p:spPr bwMode="auto">
          <a:xfrm>
            <a:off x="1535339" y="2587851"/>
            <a:ext cx="1524000" cy="533400"/>
          </a:xfrm>
          <a:prstGeom prst="ellipse">
            <a:avLst/>
          </a:prstGeom>
          <a:solidFill>
            <a:schemeClr val="bg1">
              <a:alpha val="0"/>
            </a:schemeClr>
          </a:solidFill>
          <a:ln w="19050" cap="flat" cmpd="sng" algn="ctr">
            <a:solidFill>
              <a:srgbClr val="C00000"/>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p:txBody>
      </p:sp>
      <p:grpSp>
        <p:nvGrpSpPr>
          <p:cNvPr id="18" name="Group 17"/>
          <p:cNvGrpSpPr/>
          <p:nvPr/>
        </p:nvGrpSpPr>
        <p:grpSpPr>
          <a:xfrm>
            <a:off x="1622878" y="3415166"/>
            <a:ext cx="6531429" cy="2247523"/>
            <a:chOff x="2209800" y="3124200"/>
            <a:chExt cx="6531429" cy="2247523"/>
          </a:xfrm>
        </p:grpSpPr>
        <p:sp>
          <p:nvSpPr>
            <p:cNvPr id="19" name="Oval 7"/>
            <p:cNvSpPr>
              <a:spLocks noChangeArrowheads="1"/>
            </p:cNvSpPr>
            <p:nvPr/>
          </p:nvSpPr>
          <p:spPr bwMode="auto">
            <a:xfrm>
              <a:off x="2209800" y="3124200"/>
              <a:ext cx="1371600" cy="457200"/>
            </a:xfrm>
            <a:prstGeom prst="ellipse">
              <a:avLst/>
            </a:prstGeom>
            <a:solidFill>
              <a:schemeClr val="bg1">
                <a:alpha val="0"/>
              </a:schemeClr>
            </a:solidFill>
            <a:ln w="19050" algn="ctr">
              <a:solidFill>
                <a:srgbClr val="C00000"/>
              </a:solidFill>
              <a:round/>
              <a:headEnd/>
              <a:tailEnd/>
            </a:ln>
            <a:effectLst/>
          </p:spPr>
          <p:txBody>
            <a:bodyPr wrap="none" anchor="ctr"/>
            <a:lstStyle/>
            <a:p>
              <a:endParaRPr lang="en-US"/>
            </a:p>
          </p:txBody>
        </p:sp>
        <p:sp>
          <p:nvSpPr>
            <p:cNvPr id="20" name="Text Box 8"/>
            <p:cNvSpPr txBox="1">
              <a:spLocks noChangeArrowheads="1"/>
            </p:cNvSpPr>
            <p:nvPr/>
          </p:nvSpPr>
          <p:spPr bwMode="auto">
            <a:xfrm>
              <a:off x="5334454" y="3802063"/>
              <a:ext cx="3406775" cy="1569660"/>
            </a:xfrm>
            <a:prstGeom prst="rect">
              <a:avLst/>
            </a:prstGeom>
            <a:solidFill>
              <a:schemeClr val="bg1"/>
            </a:solidFill>
            <a:ln w="9525" algn="ctr">
              <a:solidFill>
                <a:srgbClr val="C00000"/>
              </a:solidFill>
              <a:miter lim="800000"/>
              <a:headEnd/>
              <a:tailEnd/>
            </a:ln>
            <a:effectLst/>
          </p:spPr>
          <p:txBody>
            <a:bodyPr>
              <a:spAutoFit/>
            </a:bodyPr>
            <a:lstStyle/>
            <a:p>
              <a:pPr algn="l">
                <a:spcBef>
                  <a:spcPct val="50000"/>
                </a:spcBef>
              </a:pPr>
              <a:r>
                <a:rPr lang="en-US" sz="2400" dirty="0" smtClean="0">
                  <a:solidFill>
                    <a:srgbClr val="CC0000"/>
                  </a:solidFill>
                </a:rPr>
                <a:t>On average, BMD drops by .051 from visit 2 to visit 8 in the non-obese</a:t>
              </a:r>
              <a:endParaRPr lang="en-US" sz="2400" dirty="0">
                <a:solidFill>
                  <a:srgbClr val="CC0000"/>
                </a:solidFill>
              </a:endParaRPr>
            </a:p>
          </p:txBody>
        </p:sp>
        <p:sp>
          <p:nvSpPr>
            <p:cNvPr id="21" name="Line 10"/>
            <p:cNvSpPr>
              <a:spLocks noChangeShapeType="1"/>
            </p:cNvSpPr>
            <p:nvPr/>
          </p:nvSpPr>
          <p:spPr bwMode="auto">
            <a:xfrm flipH="1" flipV="1">
              <a:off x="3581400" y="3352800"/>
              <a:ext cx="2819400" cy="304800"/>
            </a:xfrm>
            <a:prstGeom prst="line">
              <a:avLst/>
            </a:prstGeom>
            <a:noFill/>
            <a:ln w="19050">
              <a:solidFill>
                <a:srgbClr val="C00000"/>
              </a:solidFill>
              <a:round/>
              <a:headEnd/>
              <a:tailEnd type="triangle" w="med" len="med"/>
            </a:ln>
            <a:effectLst/>
          </p:spPr>
          <p:txBody>
            <a:bodyPr wrap="none" anchor="ctr"/>
            <a:lstStyle/>
            <a:p>
              <a:endParaRPr lang="en-US"/>
            </a:p>
          </p:txBody>
        </p:sp>
      </p:grpSp>
      <p:grpSp>
        <p:nvGrpSpPr>
          <p:cNvPr id="22" name="Group 21"/>
          <p:cNvGrpSpPr/>
          <p:nvPr/>
        </p:nvGrpSpPr>
        <p:grpSpPr>
          <a:xfrm>
            <a:off x="1678214" y="3948566"/>
            <a:ext cx="6531429" cy="1878192"/>
            <a:chOff x="2209800" y="3124200"/>
            <a:chExt cx="6531429" cy="1878192"/>
          </a:xfrm>
        </p:grpSpPr>
        <p:sp>
          <p:nvSpPr>
            <p:cNvPr id="23" name="Oval 7"/>
            <p:cNvSpPr>
              <a:spLocks noChangeArrowheads="1"/>
            </p:cNvSpPr>
            <p:nvPr/>
          </p:nvSpPr>
          <p:spPr bwMode="auto">
            <a:xfrm>
              <a:off x="2209800" y="3124200"/>
              <a:ext cx="1371600" cy="457200"/>
            </a:xfrm>
            <a:prstGeom prst="ellipse">
              <a:avLst/>
            </a:prstGeom>
            <a:solidFill>
              <a:schemeClr val="bg1">
                <a:alpha val="0"/>
              </a:schemeClr>
            </a:solidFill>
            <a:ln w="19050" algn="ctr">
              <a:solidFill>
                <a:srgbClr val="C00000"/>
              </a:solidFill>
              <a:round/>
              <a:headEnd/>
              <a:tailEnd/>
            </a:ln>
            <a:effectLst/>
          </p:spPr>
          <p:txBody>
            <a:bodyPr wrap="none" anchor="ctr"/>
            <a:lstStyle/>
            <a:p>
              <a:endParaRPr lang="en-US"/>
            </a:p>
          </p:txBody>
        </p:sp>
        <p:sp>
          <p:nvSpPr>
            <p:cNvPr id="24" name="Text Box 8"/>
            <p:cNvSpPr txBox="1">
              <a:spLocks noChangeArrowheads="1"/>
            </p:cNvSpPr>
            <p:nvPr/>
          </p:nvSpPr>
          <p:spPr bwMode="auto">
            <a:xfrm>
              <a:off x="5334454" y="3802063"/>
              <a:ext cx="3406775" cy="1200329"/>
            </a:xfrm>
            <a:prstGeom prst="rect">
              <a:avLst/>
            </a:prstGeom>
            <a:solidFill>
              <a:schemeClr val="bg1"/>
            </a:solidFill>
            <a:ln w="9525" algn="ctr">
              <a:solidFill>
                <a:srgbClr val="C00000"/>
              </a:solidFill>
              <a:miter lim="800000"/>
              <a:headEnd/>
              <a:tailEnd/>
            </a:ln>
            <a:effectLst/>
          </p:spPr>
          <p:txBody>
            <a:bodyPr>
              <a:spAutoFit/>
            </a:bodyPr>
            <a:lstStyle/>
            <a:p>
              <a:pPr algn="l">
                <a:spcBef>
                  <a:spcPct val="50000"/>
                </a:spcBef>
              </a:pPr>
              <a:r>
                <a:rPr lang="en-US" sz="2400" dirty="0" smtClean="0">
                  <a:solidFill>
                    <a:srgbClr val="CC0000"/>
                  </a:solidFill>
                </a:rPr>
                <a:t>On average, BMD is higher by 0.033 for the obese at visit 2.</a:t>
              </a:r>
              <a:endParaRPr lang="en-US" sz="2400" dirty="0">
                <a:solidFill>
                  <a:srgbClr val="CC0000"/>
                </a:solidFill>
              </a:endParaRPr>
            </a:p>
          </p:txBody>
        </p:sp>
        <p:sp>
          <p:nvSpPr>
            <p:cNvPr id="25" name="Line 10"/>
            <p:cNvSpPr>
              <a:spLocks noChangeShapeType="1"/>
            </p:cNvSpPr>
            <p:nvPr/>
          </p:nvSpPr>
          <p:spPr bwMode="auto">
            <a:xfrm flipH="1" flipV="1">
              <a:off x="3581400" y="3352800"/>
              <a:ext cx="2819400" cy="304800"/>
            </a:xfrm>
            <a:prstGeom prst="line">
              <a:avLst/>
            </a:prstGeom>
            <a:noFill/>
            <a:ln w="19050">
              <a:solidFill>
                <a:srgbClr val="C00000"/>
              </a:solidFill>
              <a:round/>
              <a:headEnd/>
              <a:tailEnd type="triangle" w="med" len="med"/>
            </a:ln>
            <a:effectLst/>
          </p:spPr>
          <p:txBody>
            <a:bodyPr wrap="none" anchor="ctr"/>
            <a:lstStyle/>
            <a:p>
              <a:endParaRPr lang="en-US"/>
            </a:p>
          </p:txBody>
        </p:sp>
      </p:grpSp>
      <p:grpSp>
        <p:nvGrpSpPr>
          <p:cNvPr id="26" name="Group 25"/>
          <p:cNvGrpSpPr/>
          <p:nvPr/>
        </p:nvGrpSpPr>
        <p:grpSpPr>
          <a:xfrm>
            <a:off x="1722211" y="4626429"/>
            <a:ext cx="6531429" cy="2247523"/>
            <a:chOff x="2209800" y="3124200"/>
            <a:chExt cx="6531429" cy="2247523"/>
          </a:xfrm>
        </p:grpSpPr>
        <p:sp>
          <p:nvSpPr>
            <p:cNvPr id="27" name="Oval 7"/>
            <p:cNvSpPr>
              <a:spLocks noChangeArrowheads="1"/>
            </p:cNvSpPr>
            <p:nvPr/>
          </p:nvSpPr>
          <p:spPr bwMode="auto">
            <a:xfrm>
              <a:off x="2209800" y="3124200"/>
              <a:ext cx="1371600" cy="457200"/>
            </a:xfrm>
            <a:prstGeom prst="ellipse">
              <a:avLst/>
            </a:prstGeom>
            <a:solidFill>
              <a:schemeClr val="bg1">
                <a:alpha val="0"/>
              </a:schemeClr>
            </a:solidFill>
            <a:ln w="19050" algn="ctr">
              <a:solidFill>
                <a:srgbClr val="C00000"/>
              </a:solidFill>
              <a:round/>
              <a:headEnd/>
              <a:tailEnd/>
            </a:ln>
            <a:effectLst/>
          </p:spPr>
          <p:txBody>
            <a:bodyPr wrap="none" anchor="ctr"/>
            <a:lstStyle/>
            <a:p>
              <a:endParaRPr lang="en-US"/>
            </a:p>
          </p:txBody>
        </p:sp>
        <p:sp>
          <p:nvSpPr>
            <p:cNvPr id="28" name="Text Box 8"/>
            <p:cNvSpPr txBox="1">
              <a:spLocks noChangeArrowheads="1"/>
            </p:cNvSpPr>
            <p:nvPr/>
          </p:nvSpPr>
          <p:spPr bwMode="auto">
            <a:xfrm>
              <a:off x="5334454" y="3802063"/>
              <a:ext cx="3406775" cy="1569660"/>
            </a:xfrm>
            <a:prstGeom prst="rect">
              <a:avLst/>
            </a:prstGeom>
            <a:solidFill>
              <a:schemeClr val="bg1"/>
            </a:solidFill>
            <a:ln w="9525" algn="ctr">
              <a:solidFill>
                <a:srgbClr val="C00000"/>
              </a:solidFill>
              <a:miter lim="800000"/>
              <a:headEnd/>
              <a:tailEnd/>
            </a:ln>
            <a:effectLst/>
          </p:spPr>
          <p:txBody>
            <a:bodyPr>
              <a:spAutoFit/>
            </a:bodyPr>
            <a:lstStyle/>
            <a:p>
              <a:pPr algn="l">
                <a:spcBef>
                  <a:spcPct val="50000"/>
                </a:spcBef>
              </a:pPr>
              <a:r>
                <a:rPr lang="en-US" sz="2400" dirty="0" smtClean="0">
                  <a:solidFill>
                    <a:srgbClr val="CC0000"/>
                  </a:solidFill>
                </a:rPr>
                <a:t>The difference in the drop for obese v. non-obese between visits 2 and 4 is 0.0064</a:t>
              </a:r>
              <a:endParaRPr lang="en-US" sz="2400" dirty="0">
                <a:solidFill>
                  <a:srgbClr val="CC0000"/>
                </a:solidFill>
              </a:endParaRPr>
            </a:p>
          </p:txBody>
        </p:sp>
        <p:sp>
          <p:nvSpPr>
            <p:cNvPr id="29" name="Line 10"/>
            <p:cNvSpPr>
              <a:spLocks noChangeShapeType="1"/>
            </p:cNvSpPr>
            <p:nvPr/>
          </p:nvSpPr>
          <p:spPr bwMode="auto">
            <a:xfrm flipH="1" flipV="1">
              <a:off x="3581400" y="3352800"/>
              <a:ext cx="2819400" cy="304800"/>
            </a:xfrm>
            <a:prstGeom prst="line">
              <a:avLst/>
            </a:prstGeom>
            <a:noFill/>
            <a:ln w="19050">
              <a:solidFill>
                <a:srgbClr val="C00000"/>
              </a:solidFill>
              <a:round/>
              <a:headEnd/>
              <a:tailEnd type="triangle" w="med" len="med"/>
            </a:ln>
            <a:effectLst/>
          </p:spPr>
          <p:txBody>
            <a:bodyPr wrap="none" anchor="ctr"/>
            <a:lstStyle/>
            <a:p>
              <a:endParaRPr lang="en-US"/>
            </a:p>
          </p:txBody>
        </p:sp>
      </p:grpSp>
    </p:spTree>
    <p:extLst>
      <p:ext uri="{BB962C8B-B14F-4D97-AF65-F5344CB8AC3E}">
        <p14:creationId xmlns:p14="http://schemas.microsoft.com/office/powerpoint/2010/main" val="30458054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fade">
                                      <p:cBhvr>
                                        <p:cTn id="7" dur="500"/>
                                        <p:tgtEl>
                                          <p:spTgt spid="1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fade">
                                      <p:cBhvr>
                                        <p:cTn id="12" dur="500"/>
                                        <p:tgtEl>
                                          <p:spTgt spid="3"/>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2"/>
                                        </p:tgtEl>
                                        <p:attrNameLst>
                                          <p:attrName>style.visibility</p:attrName>
                                        </p:attrNameLst>
                                      </p:cBhvr>
                                      <p:to>
                                        <p:strVal val="visible"/>
                                      </p:to>
                                    </p:set>
                                    <p:animEffect transition="in" filter="fade">
                                      <p:cBhvr>
                                        <p:cTn id="17" dur="500"/>
                                        <p:tgtEl>
                                          <p:spTgt spid="2"/>
                                        </p:tgtEl>
                                      </p:cBhvr>
                                    </p:animEffect>
                                  </p:childTnLst>
                                </p:cTn>
                              </p:par>
                              <p:par>
                                <p:cTn id="18" presetID="10" presetClass="exit" presetSubtype="0" fill="hold" grpId="1" nodeType="withEffect">
                                  <p:stCondLst>
                                    <p:cond delay="0"/>
                                  </p:stCondLst>
                                  <p:childTnLst>
                                    <p:animEffect transition="out" filter="fade">
                                      <p:cBhvr>
                                        <p:cTn id="19" dur="500"/>
                                        <p:tgtEl>
                                          <p:spTgt spid="3"/>
                                        </p:tgtEl>
                                      </p:cBhvr>
                                    </p:animEffect>
                                    <p:set>
                                      <p:cBhvr>
                                        <p:cTn id="20" dur="1" fill="hold">
                                          <p:stCondLst>
                                            <p:cond delay="499"/>
                                          </p:stCondLst>
                                        </p:cTn>
                                        <p:tgtEl>
                                          <p:spTgt spid="3"/>
                                        </p:tgtEl>
                                        <p:attrNameLst>
                                          <p:attrName>style.visibility</p:attrName>
                                        </p:attrNameLst>
                                      </p:cBhvr>
                                      <p:to>
                                        <p:strVal val="hidden"/>
                                      </p:to>
                                    </p:set>
                                  </p:childTnLst>
                                </p:cTn>
                              </p:par>
                            </p:childTnLst>
                          </p:cTn>
                        </p:par>
                      </p:childTnLst>
                    </p:cTn>
                  </p:par>
                  <p:par>
                    <p:cTn id="21" fill="hold">
                      <p:stCondLst>
                        <p:cond delay="indefinite"/>
                      </p:stCondLst>
                      <p:childTnLst>
                        <p:par>
                          <p:cTn id="22" fill="hold">
                            <p:stCondLst>
                              <p:cond delay="0"/>
                            </p:stCondLst>
                            <p:childTnLst>
                              <p:par>
                                <p:cTn id="23" presetID="10" presetClass="entr" presetSubtype="0" fill="hold" nodeType="clickEffect">
                                  <p:stCondLst>
                                    <p:cond delay="0"/>
                                  </p:stCondLst>
                                  <p:childTnLst>
                                    <p:set>
                                      <p:cBhvr>
                                        <p:cTn id="24" dur="1" fill="hold">
                                          <p:stCondLst>
                                            <p:cond delay="0"/>
                                          </p:stCondLst>
                                        </p:cTn>
                                        <p:tgtEl>
                                          <p:spTgt spid="18"/>
                                        </p:tgtEl>
                                        <p:attrNameLst>
                                          <p:attrName>style.visibility</p:attrName>
                                        </p:attrNameLst>
                                      </p:cBhvr>
                                      <p:to>
                                        <p:strVal val="visible"/>
                                      </p:to>
                                    </p:set>
                                    <p:animEffect transition="in" filter="fade">
                                      <p:cBhvr>
                                        <p:cTn id="25" dur="500"/>
                                        <p:tgtEl>
                                          <p:spTgt spid="18"/>
                                        </p:tgtEl>
                                      </p:cBhvr>
                                    </p:animEffect>
                                  </p:childTnLst>
                                </p:cTn>
                              </p:par>
                              <p:par>
                                <p:cTn id="26" presetID="10" presetClass="exit" presetSubtype="0" fill="hold" nodeType="withEffect">
                                  <p:stCondLst>
                                    <p:cond delay="0"/>
                                  </p:stCondLst>
                                  <p:childTnLst>
                                    <p:animEffect transition="out" filter="fade">
                                      <p:cBhvr>
                                        <p:cTn id="27" dur="500"/>
                                        <p:tgtEl>
                                          <p:spTgt spid="2"/>
                                        </p:tgtEl>
                                      </p:cBhvr>
                                    </p:animEffect>
                                    <p:set>
                                      <p:cBhvr>
                                        <p:cTn id="28" dur="1" fill="hold">
                                          <p:stCondLst>
                                            <p:cond delay="499"/>
                                          </p:stCondLst>
                                        </p:cTn>
                                        <p:tgtEl>
                                          <p:spTgt spid="2"/>
                                        </p:tgtEl>
                                        <p:attrNameLst>
                                          <p:attrName>style.visibility</p:attrName>
                                        </p:attrNameLst>
                                      </p:cBhvr>
                                      <p:to>
                                        <p:strVal val="hidden"/>
                                      </p:to>
                                    </p:set>
                                  </p:childTnLst>
                                </p:cTn>
                              </p:par>
                            </p:childTnLst>
                          </p:cTn>
                        </p:par>
                      </p:childTnLst>
                    </p:cTn>
                  </p:par>
                  <p:par>
                    <p:cTn id="29" fill="hold">
                      <p:stCondLst>
                        <p:cond delay="indefinite"/>
                      </p:stCondLst>
                      <p:childTnLst>
                        <p:par>
                          <p:cTn id="30" fill="hold">
                            <p:stCondLst>
                              <p:cond delay="0"/>
                            </p:stCondLst>
                            <p:childTnLst>
                              <p:par>
                                <p:cTn id="31" presetID="10" presetClass="entr" presetSubtype="0" fill="hold" nodeType="clickEffect">
                                  <p:stCondLst>
                                    <p:cond delay="0"/>
                                  </p:stCondLst>
                                  <p:childTnLst>
                                    <p:set>
                                      <p:cBhvr>
                                        <p:cTn id="32" dur="1" fill="hold">
                                          <p:stCondLst>
                                            <p:cond delay="0"/>
                                          </p:stCondLst>
                                        </p:cTn>
                                        <p:tgtEl>
                                          <p:spTgt spid="22"/>
                                        </p:tgtEl>
                                        <p:attrNameLst>
                                          <p:attrName>style.visibility</p:attrName>
                                        </p:attrNameLst>
                                      </p:cBhvr>
                                      <p:to>
                                        <p:strVal val="visible"/>
                                      </p:to>
                                    </p:set>
                                    <p:animEffect transition="in" filter="fade">
                                      <p:cBhvr>
                                        <p:cTn id="33" dur="500"/>
                                        <p:tgtEl>
                                          <p:spTgt spid="22"/>
                                        </p:tgtEl>
                                      </p:cBhvr>
                                    </p:animEffect>
                                  </p:childTnLst>
                                </p:cTn>
                              </p:par>
                              <p:par>
                                <p:cTn id="34" presetID="10" presetClass="exit" presetSubtype="0" fill="hold" nodeType="withEffect">
                                  <p:stCondLst>
                                    <p:cond delay="0"/>
                                  </p:stCondLst>
                                  <p:childTnLst>
                                    <p:animEffect transition="out" filter="fade">
                                      <p:cBhvr>
                                        <p:cTn id="35" dur="500"/>
                                        <p:tgtEl>
                                          <p:spTgt spid="18"/>
                                        </p:tgtEl>
                                      </p:cBhvr>
                                    </p:animEffect>
                                    <p:set>
                                      <p:cBhvr>
                                        <p:cTn id="36" dur="1" fill="hold">
                                          <p:stCondLst>
                                            <p:cond delay="499"/>
                                          </p:stCondLst>
                                        </p:cTn>
                                        <p:tgtEl>
                                          <p:spTgt spid="18"/>
                                        </p:tgtEl>
                                        <p:attrNameLst>
                                          <p:attrName>style.visibility</p:attrName>
                                        </p:attrNameLst>
                                      </p:cBhvr>
                                      <p:to>
                                        <p:strVal val="hidden"/>
                                      </p:to>
                                    </p:set>
                                  </p:childTnLst>
                                </p:cTn>
                              </p:par>
                            </p:childTnLst>
                          </p:cTn>
                        </p:par>
                      </p:childTnLst>
                    </p:cTn>
                  </p:par>
                  <p:par>
                    <p:cTn id="37" fill="hold">
                      <p:stCondLst>
                        <p:cond delay="indefinite"/>
                      </p:stCondLst>
                      <p:childTnLst>
                        <p:par>
                          <p:cTn id="38" fill="hold">
                            <p:stCondLst>
                              <p:cond delay="0"/>
                            </p:stCondLst>
                            <p:childTnLst>
                              <p:par>
                                <p:cTn id="39" presetID="10" presetClass="entr" presetSubtype="0" fill="hold" nodeType="clickEffect">
                                  <p:stCondLst>
                                    <p:cond delay="0"/>
                                  </p:stCondLst>
                                  <p:childTnLst>
                                    <p:set>
                                      <p:cBhvr>
                                        <p:cTn id="40" dur="1" fill="hold">
                                          <p:stCondLst>
                                            <p:cond delay="0"/>
                                          </p:stCondLst>
                                        </p:cTn>
                                        <p:tgtEl>
                                          <p:spTgt spid="26"/>
                                        </p:tgtEl>
                                        <p:attrNameLst>
                                          <p:attrName>style.visibility</p:attrName>
                                        </p:attrNameLst>
                                      </p:cBhvr>
                                      <p:to>
                                        <p:strVal val="visible"/>
                                      </p:to>
                                    </p:set>
                                    <p:animEffect transition="in" filter="fade">
                                      <p:cBhvr>
                                        <p:cTn id="41" dur="500"/>
                                        <p:tgtEl>
                                          <p:spTgt spid="26"/>
                                        </p:tgtEl>
                                      </p:cBhvr>
                                    </p:animEffect>
                                  </p:childTnLst>
                                </p:cTn>
                              </p:par>
                              <p:par>
                                <p:cTn id="42" presetID="10" presetClass="exit" presetSubtype="0" fill="hold" nodeType="withEffect">
                                  <p:stCondLst>
                                    <p:cond delay="0"/>
                                  </p:stCondLst>
                                  <p:childTnLst>
                                    <p:animEffect transition="out" filter="fade">
                                      <p:cBhvr>
                                        <p:cTn id="43" dur="500"/>
                                        <p:tgtEl>
                                          <p:spTgt spid="22"/>
                                        </p:tgtEl>
                                      </p:cBhvr>
                                    </p:animEffect>
                                    <p:set>
                                      <p:cBhvr>
                                        <p:cTn id="44" dur="1" fill="hold">
                                          <p:stCondLst>
                                            <p:cond delay="499"/>
                                          </p:stCondLst>
                                        </p:cTn>
                                        <p:tgtEl>
                                          <p:spTgt spid="22"/>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P spid="3" grpId="0" animBg="1"/>
      <p:bldP spid="3" grpId="1"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a:spLocks noGrp="1"/>
          </p:cNvSpPr>
          <p:nvPr>
            <p:ph type="sldNum" sz="quarter" idx="12"/>
          </p:nvPr>
        </p:nvSpPr>
        <p:spPr/>
        <p:txBody>
          <a:bodyPr/>
          <a:lstStyle/>
          <a:p>
            <a:fld id="{4ECD52D9-4819-4733-ADD5-75193A649211}" type="slidenum">
              <a:rPr lang="en-US" altLang="en-US"/>
              <a:pPr/>
              <a:t>2</a:t>
            </a:fld>
            <a:endParaRPr lang="en-US" altLang="en-US"/>
          </a:p>
        </p:txBody>
      </p:sp>
      <p:sp>
        <p:nvSpPr>
          <p:cNvPr id="728066" name="Rectangle 1026"/>
          <p:cNvSpPr>
            <a:spLocks noGrp="1" noChangeArrowheads="1"/>
          </p:cNvSpPr>
          <p:nvPr>
            <p:ph type="title"/>
          </p:nvPr>
        </p:nvSpPr>
        <p:spPr/>
        <p:txBody>
          <a:bodyPr/>
          <a:lstStyle/>
          <a:p>
            <a:r>
              <a:rPr lang="en-US"/>
              <a:t>Outline</a:t>
            </a:r>
          </a:p>
        </p:txBody>
      </p:sp>
      <p:sp>
        <p:nvSpPr>
          <p:cNvPr id="728067" name="Rectangle 1027"/>
          <p:cNvSpPr>
            <a:spLocks noGrp="1" noChangeArrowheads="1"/>
          </p:cNvSpPr>
          <p:nvPr>
            <p:ph type="body" idx="1"/>
          </p:nvPr>
        </p:nvSpPr>
        <p:spPr/>
        <p:txBody>
          <a:bodyPr/>
          <a:lstStyle/>
          <a:p>
            <a:pPr marL="571500" indent="-571500">
              <a:lnSpc>
                <a:spcPct val="90000"/>
              </a:lnSpc>
              <a:buSzTx/>
              <a:buFont typeface="Monotype Sorts" pitchFamily="2" charset="2"/>
              <a:buAutoNum type="arabicPeriod"/>
            </a:pPr>
            <a:r>
              <a:rPr lang="en-US" dirty="0" smtClean="0"/>
              <a:t>Two overarching analysis approaches to accommodating correlation</a:t>
            </a:r>
            <a:endParaRPr lang="en-US" dirty="0"/>
          </a:p>
          <a:p>
            <a:pPr marL="571500" indent="-571500">
              <a:lnSpc>
                <a:spcPct val="90000"/>
              </a:lnSpc>
              <a:buSzTx/>
              <a:buFont typeface="Monotype Sorts" pitchFamily="2" charset="2"/>
              <a:buAutoNum type="arabicPeriod"/>
            </a:pPr>
            <a:r>
              <a:rPr lang="en-US" dirty="0" smtClean="0"/>
              <a:t>Longitudinal designs</a:t>
            </a:r>
            <a:endParaRPr lang="en-US" dirty="0"/>
          </a:p>
          <a:p>
            <a:pPr marL="571500" indent="-571500">
              <a:lnSpc>
                <a:spcPct val="90000"/>
              </a:lnSpc>
              <a:buSzTx/>
              <a:buFont typeface="Monotype Sorts" pitchFamily="2" charset="2"/>
              <a:buAutoNum type="arabicPeriod"/>
            </a:pPr>
            <a:r>
              <a:rPr lang="en-US" dirty="0" smtClean="0"/>
              <a:t>GEE (</a:t>
            </a:r>
            <a:r>
              <a:rPr lang="en-US" dirty="0" err="1" smtClean="0">
                <a:latin typeface="Courier New" panose="02070309020205020404" pitchFamily="49" charset="0"/>
                <a:cs typeface="Courier New" panose="02070309020205020404" pitchFamily="49" charset="0"/>
              </a:rPr>
              <a:t>xtgee</a:t>
            </a:r>
            <a:r>
              <a:rPr lang="en-US" dirty="0" smtClean="0"/>
              <a:t>) methods</a:t>
            </a:r>
          </a:p>
          <a:p>
            <a:pPr marL="571500" indent="-571500">
              <a:lnSpc>
                <a:spcPct val="90000"/>
              </a:lnSpc>
              <a:buSzTx/>
              <a:buFont typeface="Monotype Sorts" pitchFamily="2" charset="2"/>
              <a:buAutoNum type="arabicPeriod"/>
            </a:pPr>
            <a:r>
              <a:rPr lang="en-US" dirty="0" smtClean="0"/>
              <a:t>Mixed models (</a:t>
            </a:r>
            <a:r>
              <a:rPr lang="en-US" dirty="0" smtClean="0">
                <a:latin typeface="Courier New" panose="02070309020205020404" pitchFamily="49" charset="0"/>
                <a:cs typeface="Courier New" panose="02070309020205020404" pitchFamily="49" charset="0"/>
              </a:rPr>
              <a:t>mixed</a:t>
            </a:r>
            <a:r>
              <a:rPr lang="en-US" dirty="0" smtClean="0"/>
              <a:t>) </a:t>
            </a:r>
            <a:endParaRPr lang="en-US" dirty="0"/>
          </a:p>
          <a:p>
            <a:pPr marL="571500" indent="-571500">
              <a:lnSpc>
                <a:spcPct val="90000"/>
              </a:lnSpc>
              <a:buSzTx/>
              <a:buFont typeface="Monotype Sorts" pitchFamily="2" charset="2"/>
              <a:buAutoNum type="arabicPeriod"/>
            </a:pPr>
            <a:r>
              <a:rPr lang="en-US" dirty="0" smtClean="0"/>
              <a:t>Model </a:t>
            </a:r>
            <a:r>
              <a:rPr lang="en-US" dirty="0"/>
              <a:t>checking</a:t>
            </a:r>
          </a:p>
          <a:p>
            <a:pPr marL="571500" indent="-571500">
              <a:lnSpc>
                <a:spcPct val="90000"/>
              </a:lnSpc>
              <a:buSzTx/>
              <a:buFont typeface="Monotype Sorts" pitchFamily="2" charset="2"/>
              <a:buAutoNum type="arabicPeriod"/>
            </a:pPr>
            <a:r>
              <a:rPr lang="en-US" dirty="0"/>
              <a:t>Summary</a:t>
            </a:r>
          </a:p>
        </p:txBody>
      </p:sp>
      <p:sp>
        <p:nvSpPr>
          <p:cNvPr id="728068" name="Text Box 1028"/>
          <p:cNvSpPr txBox="1">
            <a:spLocks noChangeArrowheads="1"/>
          </p:cNvSpPr>
          <p:nvPr/>
        </p:nvSpPr>
        <p:spPr bwMode="auto">
          <a:xfrm>
            <a:off x="381000" y="6324600"/>
            <a:ext cx="1447800" cy="457200"/>
          </a:xfrm>
          <a:prstGeom prst="rect">
            <a:avLst/>
          </a:prstGeom>
          <a:noFill/>
          <a:ln w="12700" algn="ctr">
            <a:noFill/>
            <a:miter lim="800000"/>
            <a:headEnd/>
            <a:tailEnd/>
          </a:ln>
          <a:effectLst/>
        </p:spPr>
        <p:txBody>
          <a:bodyPr>
            <a:spAutoFit/>
          </a:bodyPr>
          <a:lstStyle/>
          <a:p>
            <a:pPr algn="l" eaLnBrk="0" hangingPunct="0">
              <a:spcBef>
                <a:spcPct val="50000"/>
              </a:spcBef>
            </a:pPr>
            <a:endParaRPr lang="en-US" sz="2400">
              <a:latin typeface="Book Antiqua" pitchFamily="18" charset="0"/>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6"/>
          <p:cNvSpPr>
            <a:spLocks noGrp="1"/>
          </p:cNvSpPr>
          <p:nvPr>
            <p:ph type="sldNum" sz="quarter" idx="12"/>
          </p:nvPr>
        </p:nvSpPr>
        <p:spPr/>
        <p:txBody>
          <a:bodyPr/>
          <a:lstStyle/>
          <a:p>
            <a:fld id="{49AAB779-D64B-4041-AE15-E2CC701A77BB}" type="slidenum">
              <a:rPr lang="en-US" altLang="en-US"/>
              <a:pPr/>
              <a:t>20</a:t>
            </a:fld>
            <a:endParaRPr lang="en-US" altLang="en-US" dirty="0"/>
          </a:p>
        </p:txBody>
      </p:sp>
      <p:sp>
        <p:nvSpPr>
          <p:cNvPr id="952322" name="Rectangle 2"/>
          <p:cNvSpPr>
            <a:spLocks noGrp="1" noChangeArrowheads="1"/>
          </p:cNvSpPr>
          <p:nvPr>
            <p:ph type="title"/>
          </p:nvPr>
        </p:nvSpPr>
        <p:spPr>
          <a:xfrm>
            <a:off x="457200" y="-381000"/>
            <a:ext cx="7543800" cy="1295400"/>
          </a:xfrm>
        </p:spPr>
        <p:txBody>
          <a:bodyPr/>
          <a:lstStyle/>
          <a:p>
            <a:r>
              <a:rPr lang="en-US" u="sng" dirty="0"/>
              <a:t>Example</a:t>
            </a:r>
            <a:r>
              <a:rPr lang="en-US" dirty="0"/>
              <a:t>: </a:t>
            </a:r>
            <a:r>
              <a:rPr lang="en-US" dirty="0" smtClean="0"/>
              <a:t>BMD/Obesity</a:t>
            </a:r>
            <a:endParaRPr lang="en-US" dirty="0"/>
          </a:p>
        </p:txBody>
      </p:sp>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81886"/>
            <a:ext cx="9144000" cy="6694227"/>
          </a:xfrm>
          <a:prstGeom prst="rect">
            <a:avLst/>
          </a:prstGeom>
        </p:spPr>
      </p:pic>
      <p:grpSp>
        <p:nvGrpSpPr>
          <p:cNvPr id="11" name="Group 10"/>
          <p:cNvGrpSpPr/>
          <p:nvPr/>
        </p:nvGrpSpPr>
        <p:grpSpPr>
          <a:xfrm>
            <a:off x="723900" y="1143000"/>
            <a:ext cx="2628900" cy="1371600"/>
            <a:chOff x="723900" y="1143000"/>
            <a:chExt cx="2628900" cy="1371600"/>
          </a:xfrm>
        </p:grpSpPr>
        <p:cxnSp>
          <p:nvCxnSpPr>
            <p:cNvPr id="7" name="Straight Arrow Connector 6"/>
            <p:cNvCxnSpPr/>
            <p:nvPr/>
          </p:nvCxnSpPr>
          <p:spPr bwMode="auto">
            <a:xfrm flipV="1">
              <a:off x="1143000" y="1143000"/>
              <a:ext cx="0" cy="533400"/>
            </a:xfrm>
            <a:prstGeom prst="straightConnector1">
              <a:avLst/>
            </a:prstGeom>
            <a:solidFill>
              <a:schemeClr val="accent1"/>
            </a:solidFill>
            <a:ln w="19050" cap="flat" cmpd="sng" algn="ctr">
              <a:solidFill>
                <a:srgbClr val="C00000"/>
              </a:solidFill>
              <a:prstDash val="solid"/>
              <a:round/>
              <a:headEnd type="none" w="med" len="med"/>
              <a:tailEnd type="arrow"/>
            </a:ln>
            <a:effectLst/>
          </p:spPr>
        </p:cxnSp>
        <p:cxnSp>
          <p:nvCxnSpPr>
            <p:cNvPr id="9" name="Straight Arrow Connector 8"/>
            <p:cNvCxnSpPr/>
            <p:nvPr/>
          </p:nvCxnSpPr>
          <p:spPr bwMode="auto">
            <a:xfrm>
              <a:off x="1143000" y="2209800"/>
              <a:ext cx="0" cy="304800"/>
            </a:xfrm>
            <a:prstGeom prst="straightConnector1">
              <a:avLst/>
            </a:prstGeom>
            <a:solidFill>
              <a:schemeClr val="accent1"/>
            </a:solidFill>
            <a:ln w="19050" cap="flat" cmpd="sng" algn="ctr">
              <a:solidFill>
                <a:srgbClr val="C00000"/>
              </a:solidFill>
              <a:prstDash val="solid"/>
              <a:round/>
              <a:headEnd type="none" w="med" len="med"/>
              <a:tailEnd type="arrow"/>
            </a:ln>
            <a:effectLst/>
          </p:spPr>
        </p:cxnSp>
        <p:sp>
          <p:nvSpPr>
            <p:cNvPr id="10" name="TextBox 9"/>
            <p:cNvSpPr txBox="1"/>
            <p:nvPr/>
          </p:nvSpPr>
          <p:spPr>
            <a:xfrm>
              <a:off x="723900" y="1752600"/>
              <a:ext cx="2628900" cy="369332"/>
            </a:xfrm>
            <a:prstGeom prst="rect">
              <a:avLst/>
            </a:prstGeom>
            <a:solidFill>
              <a:schemeClr val="bg1"/>
            </a:solidFill>
          </p:spPr>
          <p:txBody>
            <a:bodyPr wrap="square" rtlCol="0">
              <a:spAutoFit/>
            </a:bodyPr>
            <a:lstStyle/>
            <a:p>
              <a:r>
                <a:rPr lang="en-US" dirty="0" smtClean="0">
                  <a:solidFill>
                    <a:srgbClr val="C00000"/>
                  </a:solidFill>
                </a:rPr>
                <a:t>0.033 = obesity effect</a:t>
              </a:r>
              <a:endParaRPr lang="en-US" dirty="0">
                <a:solidFill>
                  <a:srgbClr val="C00000"/>
                </a:solidFill>
              </a:endParaRPr>
            </a:p>
          </p:txBody>
        </p:sp>
      </p:grpSp>
      <p:grpSp>
        <p:nvGrpSpPr>
          <p:cNvPr id="14" name="Group 13"/>
          <p:cNvGrpSpPr/>
          <p:nvPr/>
        </p:nvGrpSpPr>
        <p:grpSpPr>
          <a:xfrm>
            <a:off x="3243970" y="1112282"/>
            <a:ext cx="3842630" cy="426926"/>
            <a:chOff x="710320" y="1143000"/>
            <a:chExt cx="3842630" cy="426926"/>
          </a:xfrm>
        </p:grpSpPr>
        <p:cxnSp>
          <p:nvCxnSpPr>
            <p:cNvPr id="15" name="Straight Arrow Connector 14"/>
            <p:cNvCxnSpPr/>
            <p:nvPr/>
          </p:nvCxnSpPr>
          <p:spPr bwMode="auto">
            <a:xfrm flipV="1">
              <a:off x="1143000" y="1143000"/>
              <a:ext cx="0" cy="266700"/>
            </a:xfrm>
            <a:prstGeom prst="straightConnector1">
              <a:avLst/>
            </a:prstGeom>
            <a:solidFill>
              <a:schemeClr val="accent1"/>
            </a:solidFill>
            <a:ln w="19050" cap="flat" cmpd="sng" algn="ctr">
              <a:solidFill>
                <a:srgbClr val="C00000"/>
              </a:solidFill>
              <a:prstDash val="solid"/>
              <a:round/>
              <a:headEnd type="none" w="med" len="med"/>
              <a:tailEnd type="arrow"/>
            </a:ln>
            <a:effectLst/>
          </p:spPr>
        </p:cxnSp>
        <p:cxnSp>
          <p:nvCxnSpPr>
            <p:cNvPr id="16" name="Straight Arrow Connector 15"/>
            <p:cNvCxnSpPr/>
            <p:nvPr/>
          </p:nvCxnSpPr>
          <p:spPr bwMode="auto">
            <a:xfrm>
              <a:off x="1143000" y="1416231"/>
              <a:ext cx="0" cy="153695"/>
            </a:xfrm>
            <a:prstGeom prst="straightConnector1">
              <a:avLst/>
            </a:prstGeom>
            <a:solidFill>
              <a:schemeClr val="accent1"/>
            </a:solidFill>
            <a:ln w="19050" cap="flat" cmpd="sng" algn="ctr">
              <a:solidFill>
                <a:srgbClr val="C00000"/>
              </a:solidFill>
              <a:prstDash val="solid"/>
              <a:round/>
              <a:headEnd type="none" w="med" len="med"/>
              <a:tailEnd type="arrow"/>
            </a:ln>
            <a:effectLst/>
          </p:spPr>
        </p:cxnSp>
        <p:sp>
          <p:nvSpPr>
            <p:cNvPr id="17" name="TextBox 16"/>
            <p:cNvSpPr txBox="1"/>
            <p:nvPr/>
          </p:nvSpPr>
          <p:spPr>
            <a:xfrm>
              <a:off x="710320" y="1195441"/>
              <a:ext cx="3842630" cy="369332"/>
            </a:xfrm>
            <a:prstGeom prst="rect">
              <a:avLst/>
            </a:prstGeom>
            <a:solidFill>
              <a:schemeClr val="bg1">
                <a:alpha val="0"/>
              </a:schemeClr>
            </a:solidFill>
          </p:spPr>
          <p:txBody>
            <a:bodyPr wrap="square" rtlCol="0">
              <a:spAutoFit/>
            </a:bodyPr>
            <a:lstStyle/>
            <a:p>
              <a:r>
                <a:rPr lang="en-US" sz="1600" dirty="0" smtClean="0">
                  <a:solidFill>
                    <a:srgbClr val="C00000"/>
                  </a:solidFill>
                </a:rPr>
                <a:t>     </a:t>
              </a:r>
              <a:r>
                <a:rPr lang="en-US" dirty="0" smtClean="0">
                  <a:solidFill>
                    <a:srgbClr val="C00000"/>
                  </a:solidFill>
                </a:rPr>
                <a:t>0.0100 = visit </a:t>
              </a:r>
              <a:r>
                <a:rPr lang="en-US" dirty="0">
                  <a:solidFill>
                    <a:srgbClr val="C00000"/>
                  </a:solidFill>
                </a:rPr>
                <a:t>4</a:t>
              </a:r>
              <a:r>
                <a:rPr lang="en-US" dirty="0" smtClean="0">
                  <a:solidFill>
                    <a:srgbClr val="C00000"/>
                  </a:solidFill>
                </a:rPr>
                <a:t> effect in obese</a:t>
              </a:r>
              <a:endParaRPr lang="en-US" dirty="0">
                <a:solidFill>
                  <a:srgbClr val="C00000"/>
                </a:solidFill>
              </a:endParaRPr>
            </a:p>
          </p:txBody>
        </p:sp>
      </p:grpSp>
      <p:grpSp>
        <p:nvGrpSpPr>
          <p:cNvPr id="19" name="Group 18"/>
          <p:cNvGrpSpPr/>
          <p:nvPr/>
        </p:nvGrpSpPr>
        <p:grpSpPr>
          <a:xfrm>
            <a:off x="2971800" y="2591447"/>
            <a:ext cx="4223630" cy="684505"/>
            <a:chOff x="710320" y="1143000"/>
            <a:chExt cx="2628900" cy="684505"/>
          </a:xfrm>
        </p:grpSpPr>
        <p:cxnSp>
          <p:nvCxnSpPr>
            <p:cNvPr id="20" name="Straight Arrow Connector 19"/>
            <p:cNvCxnSpPr/>
            <p:nvPr/>
          </p:nvCxnSpPr>
          <p:spPr bwMode="auto">
            <a:xfrm flipV="1">
              <a:off x="1125836" y="1143000"/>
              <a:ext cx="0" cy="162773"/>
            </a:xfrm>
            <a:prstGeom prst="straightConnector1">
              <a:avLst/>
            </a:prstGeom>
            <a:solidFill>
              <a:schemeClr val="accent1"/>
            </a:solidFill>
            <a:ln w="19050" cap="flat" cmpd="sng" algn="ctr">
              <a:solidFill>
                <a:srgbClr val="C00000"/>
              </a:solidFill>
              <a:prstDash val="solid"/>
              <a:round/>
              <a:headEnd type="none" w="med" len="med"/>
              <a:tailEnd type="arrow"/>
            </a:ln>
            <a:effectLst/>
          </p:spPr>
        </p:cxnSp>
        <p:cxnSp>
          <p:nvCxnSpPr>
            <p:cNvPr id="21" name="Straight Arrow Connector 20"/>
            <p:cNvCxnSpPr/>
            <p:nvPr/>
          </p:nvCxnSpPr>
          <p:spPr bwMode="auto">
            <a:xfrm>
              <a:off x="1125836" y="1599553"/>
              <a:ext cx="0" cy="227952"/>
            </a:xfrm>
            <a:prstGeom prst="straightConnector1">
              <a:avLst/>
            </a:prstGeom>
            <a:solidFill>
              <a:schemeClr val="accent1"/>
            </a:solidFill>
            <a:ln w="19050" cap="flat" cmpd="sng" algn="ctr">
              <a:solidFill>
                <a:srgbClr val="C00000"/>
              </a:solidFill>
              <a:prstDash val="solid"/>
              <a:round/>
              <a:headEnd type="none" w="med" len="med"/>
              <a:tailEnd type="arrow"/>
            </a:ln>
            <a:effectLst/>
          </p:spPr>
        </p:cxnSp>
        <p:sp>
          <p:nvSpPr>
            <p:cNvPr id="22" name="TextBox 21"/>
            <p:cNvSpPr txBox="1"/>
            <p:nvPr/>
          </p:nvSpPr>
          <p:spPr>
            <a:xfrm>
              <a:off x="710320" y="1305773"/>
              <a:ext cx="2628900" cy="369332"/>
            </a:xfrm>
            <a:prstGeom prst="rect">
              <a:avLst/>
            </a:prstGeom>
            <a:solidFill>
              <a:schemeClr val="bg1">
                <a:alpha val="0"/>
              </a:schemeClr>
            </a:solidFill>
          </p:spPr>
          <p:txBody>
            <a:bodyPr wrap="square" rtlCol="0">
              <a:spAutoFit/>
            </a:bodyPr>
            <a:lstStyle/>
            <a:p>
              <a:r>
                <a:rPr lang="en-US" dirty="0" smtClean="0">
                  <a:solidFill>
                    <a:srgbClr val="C00000"/>
                  </a:solidFill>
                </a:rPr>
                <a:t>0.0165 = visit </a:t>
              </a:r>
              <a:r>
                <a:rPr lang="en-US" dirty="0">
                  <a:solidFill>
                    <a:srgbClr val="C00000"/>
                  </a:solidFill>
                </a:rPr>
                <a:t>4</a:t>
              </a:r>
              <a:r>
                <a:rPr lang="en-US" dirty="0" smtClean="0">
                  <a:solidFill>
                    <a:srgbClr val="C00000"/>
                  </a:solidFill>
                </a:rPr>
                <a:t> effect in non-obese</a:t>
              </a:r>
              <a:endParaRPr lang="en-US" dirty="0">
                <a:solidFill>
                  <a:srgbClr val="C00000"/>
                </a:solidFill>
              </a:endParaRPr>
            </a:p>
          </p:txBody>
        </p:sp>
      </p:grpSp>
      <p:sp>
        <p:nvSpPr>
          <p:cNvPr id="23" name="TextBox 22"/>
          <p:cNvSpPr txBox="1"/>
          <p:nvPr/>
        </p:nvSpPr>
        <p:spPr>
          <a:xfrm>
            <a:off x="1371600" y="3733800"/>
            <a:ext cx="3352800" cy="646331"/>
          </a:xfrm>
          <a:prstGeom prst="rect">
            <a:avLst/>
          </a:prstGeom>
          <a:noFill/>
        </p:spPr>
        <p:txBody>
          <a:bodyPr wrap="square" rtlCol="0">
            <a:spAutoFit/>
          </a:bodyPr>
          <a:lstStyle/>
          <a:p>
            <a:r>
              <a:rPr lang="en-US" dirty="0" smtClean="0">
                <a:solidFill>
                  <a:srgbClr val="C00000"/>
                </a:solidFill>
              </a:rPr>
              <a:t>Difference in drops is</a:t>
            </a:r>
          </a:p>
          <a:p>
            <a:r>
              <a:rPr lang="en-US" dirty="0" smtClean="0">
                <a:solidFill>
                  <a:srgbClr val="C00000"/>
                </a:solidFill>
              </a:rPr>
              <a:t> -0.010-(-0.0165)= 0.0065</a:t>
            </a:r>
            <a:endParaRPr lang="en-US" dirty="0">
              <a:solidFill>
                <a:srgbClr val="C00000"/>
              </a:solidFill>
            </a:endParaRPr>
          </a:p>
        </p:txBody>
      </p:sp>
    </p:spTree>
    <p:extLst>
      <p:ext uri="{BB962C8B-B14F-4D97-AF65-F5344CB8AC3E}">
        <p14:creationId xmlns:p14="http://schemas.microsoft.com/office/powerpoint/2010/main" val="23080227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fade">
                                      <p:cBhvr>
                                        <p:cTn id="7" dur="500"/>
                                        <p:tgtEl>
                                          <p:spTgt spid="11"/>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9"/>
                                        </p:tgtEl>
                                        <p:attrNameLst>
                                          <p:attrName>style.visibility</p:attrName>
                                        </p:attrNameLst>
                                      </p:cBhvr>
                                      <p:to>
                                        <p:strVal val="visible"/>
                                      </p:to>
                                    </p:set>
                                    <p:animEffect transition="in" filter="fade">
                                      <p:cBhvr>
                                        <p:cTn id="12" dur="500"/>
                                        <p:tgtEl>
                                          <p:spTgt spid="19"/>
                                        </p:tgtEl>
                                      </p:cBhvr>
                                    </p:animEffect>
                                  </p:childTnLst>
                                </p:cTn>
                              </p:par>
                              <p:par>
                                <p:cTn id="13" presetID="10" presetClass="exit" presetSubtype="0" fill="hold" nodeType="withEffect">
                                  <p:stCondLst>
                                    <p:cond delay="0"/>
                                  </p:stCondLst>
                                  <p:childTnLst>
                                    <p:animEffect transition="out" filter="fade">
                                      <p:cBhvr>
                                        <p:cTn id="14" dur="500"/>
                                        <p:tgtEl>
                                          <p:spTgt spid="11"/>
                                        </p:tgtEl>
                                      </p:cBhvr>
                                    </p:animEffect>
                                    <p:set>
                                      <p:cBhvr>
                                        <p:cTn id="15" dur="1" fill="hold">
                                          <p:stCondLst>
                                            <p:cond delay="499"/>
                                          </p:stCondLst>
                                        </p:cTn>
                                        <p:tgtEl>
                                          <p:spTgt spid="11"/>
                                        </p:tgtEl>
                                        <p:attrNameLst>
                                          <p:attrName>style.visibility</p:attrName>
                                        </p:attrNameLst>
                                      </p:cBhvr>
                                      <p:to>
                                        <p:strVal val="hidden"/>
                                      </p:to>
                                    </p:se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nodeType="clickEffect">
                                  <p:stCondLst>
                                    <p:cond delay="0"/>
                                  </p:stCondLst>
                                  <p:childTnLst>
                                    <p:set>
                                      <p:cBhvr>
                                        <p:cTn id="19" dur="1" fill="hold">
                                          <p:stCondLst>
                                            <p:cond delay="0"/>
                                          </p:stCondLst>
                                        </p:cTn>
                                        <p:tgtEl>
                                          <p:spTgt spid="14"/>
                                        </p:tgtEl>
                                        <p:attrNameLst>
                                          <p:attrName>style.visibility</p:attrName>
                                        </p:attrNameLst>
                                      </p:cBhvr>
                                      <p:to>
                                        <p:strVal val="visible"/>
                                      </p:to>
                                    </p:set>
                                    <p:animEffect transition="in" filter="fade">
                                      <p:cBhvr>
                                        <p:cTn id="20" dur="500"/>
                                        <p:tgtEl>
                                          <p:spTgt spid="14"/>
                                        </p:tgtEl>
                                      </p:cBhvr>
                                    </p:animEffect>
                                  </p:childTnLst>
                                </p:cTn>
                              </p:par>
                            </p:childTnLst>
                          </p:cTn>
                        </p:par>
                      </p:childTnLst>
                    </p:cTn>
                  </p:par>
                  <p:par>
                    <p:cTn id="21" fill="hold">
                      <p:stCondLst>
                        <p:cond delay="indefinite"/>
                      </p:stCondLst>
                      <p:childTnLst>
                        <p:par>
                          <p:cTn id="22" fill="hold">
                            <p:stCondLst>
                              <p:cond delay="0"/>
                            </p:stCondLst>
                            <p:childTnLst>
                              <p:par>
                                <p:cTn id="23" presetID="10" presetClass="entr" presetSubtype="0" fill="hold" nodeType="clickEffect">
                                  <p:stCondLst>
                                    <p:cond delay="0"/>
                                  </p:stCondLst>
                                  <p:childTnLst>
                                    <p:set>
                                      <p:cBhvr>
                                        <p:cTn id="24" dur="1" fill="hold">
                                          <p:stCondLst>
                                            <p:cond delay="0"/>
                                          </p:stCondLst>
                                        </p:cTn>
                                        <p:tgtEl>
                                          <p:spTgt spid="23">
                                            <p:txEl>
                                              <p:pRg st="0" end="0"/>
                                            </p:txEl>
                                          </p:spTgt>
                                        </p:tgtEl>
                                        <p:attrNameLst>
                                          <p:attrName>style.visibility</p:attrName>
                                        </p:attrNameLst>
                                      </p:cBhvr>
                                      <p:to>
                                        <p:strVal val="visible"/>
                                      </p:to>
                                    </p:set>
                                    <p:animEffect transition="in" filter="fade">
                                      <p:cBhvr>
                                        <p:cTn id="25" dur="500"/>
                                        <p:tgtEl>
                                          <p:spTgt spid="23">
                                            <p:txEl>
                                              <p:pRg st="0" end="0"/>
                                            </p:txEl>
                                          </p:spTgt>
                                        </p:tgtEl>
                                      </p:cBhvr>
                                    </p:animEffect>
                                  </p:childTnLst>
                                </p:cTn>
                              </p:par>
                              <p:par>
                                <p:cTn id="26" presetID="10" presetClass="entr" presetSubtype="0" fill="hold" nodeType="withEffect">
                                  <p:stCondLst>
                                    <p:cond delay="0"/>
                                  </p:stCondLst>
                                  <p:childTnLst>
                                    <p:set>
                                      <p:cBhvr>
                                        <p:cTn id="27" dur="1" fill="hold">
                                          <p:stCondLst>
                                            <p:cond delay="0"/>
                                          </p:stCondLst>
                                        </p:cTn>
                                        <p:tgtEl>
                                          <p:spTgt spid="23">
                                            <p:txEl>
                                              <p:pRg st="1" end="1"/>
                                            </p:txEl>
                                          </p:spTgt>
                                        </p:tgtEl>
                                        <p:attrNameLst>
                                          <p:attrName>style.visibility</p:attrName>
                                        </p:attrNameLst>
                                      </p:cBhvr>
                                      <p:to>
                                        <p:strVal val="visible"/>
                                      </p:to>
                                    </p:set>
                                    <p:animEffect transition="in" filter="fade">
                                      <p:cBhvr>
                                        <p:cTn id="28" dur="500"/>
                                        <p:tgtEl>
                                          <p:spTgt spid="2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6"/>
          <p:cNvSpPr>
            <a:spLocks noGrp="1"/>
          </p:cNvSpPr>
          <p:nvPr>
            <p:ph type="sldNum" sz="quarter" idx="12"/>
          </p:nvPr>
        </p:nvSpPr>
        <p:spPr/>
        <p:txBody>
          <a:bodyPr/>
          <a:lstStyle/>
          <a:p>
            <a:fld id="{49AAB779-D64B-4041-AE15-E2CC701A77BB}" type="slidenum">
              <a:rPr lang="en-US" altLang="en-US"/>
              <a:pPr/>
              <a:t>21</a:t>
            </a:fld>
            <a:endParaRPr lang="en-US" altLang="en-US" dirty="0"/>
          </a:p>
        </p:txBody>
      </p:sp>
      <p:sp>
        <p:nvSpPr>
          <p:cNvPr id="952322" name="Rectangle 2"/>
          <p:cNvSpPr>
            <a:spLocks noGrp="1" noChangeArrowheads="1"/>
          </p:cNvSpPr>
          <p:nvPr>
            <p:ph type="title"/>
          </p:nvPr>
        </p:nvSpPr>
        <p:spPr>
          <a:xfrm>
            <a:off x="228600" y="288836"/>
            <a:ext cx="7391400" cy="953133"/>
          </a:xfrm>
        </p:spPr>
        <p:txBody>
          <a:bodyPr/>
          <a:lstStyle/>
          <a:p>
            <a:r>
              <a:rPr lang="en-US" u="sng" dirty="0"/>
              <a:t>Example</a:t>
            </a:r>
            <a:r>
              <a:rPr lang="en-US" dirty="0" smtClean="0"/>
              <a:t>:  If you prefer tables</a:t>
            </a:r>
            <a:endParaRPr lang="en-US" dirty="0"/>
          </a:p>
        </p:txBody>
      </p:sp>
      <p:sp>
        <p:nvSpPr>
          <p:cNvPr id="2" name="Text Placeholder 1"/>
          <p:cNvSpPr>
            <a:spLocks noGrp="1"/>
          </p:cNvSpPr>
          <p:nvPr>
            <p:ph type="body" sz="half" idx="1"/>
          </p:nvPr>
        </p:nvSpPr>
        <p:spPr>
          <a:xfrm>
            <a:off x="228600" y="1241969"/>
            <a:ext cx="8686800" cy="4541293"/>
          </a:xfrm>
          <a:solidFill>
            <a:schemeClr val="bg1"/>
          </a:solidFill>
        </p:spPr>
        <p:txBody>
          <a:bodyPr/>
          <a:lstStyle/>
          <a:p>
            <a:pPr marL="0" indent="0">
              <a:buNone/>
            </a:pPr>
            <a:r>
              <a:rPr lang="en-US" sz="1200" dirty="0">
                <a:latin typeface="Courier New" panose="02070309020205020404" pitchFamily="49" charset="0"/>
                <a:cs typeface="Courier New" panose="02070309020205020404" pitchFamily="49" charset="0"/>
              </a:rPr>
              <a:t>. margins </a:t>
            </a:r>
            <a:r>
              <a:rPr lang="en-US" sz="1200" dirty="0" err="1">
                <a:latin typeface="Courier New" panose="02070309020205020404" pitchFamily="49" charset="0"/>
                <a:cs typeface="Courier New" panose="02070309020205020404" pitchFamily="49" charset="0"/>
              </a:rPr>
              <a:t>visit#obese</a:t>
            </a:r>
            <a:endParaRPr lang="en-US" sz="1200" dirty="0">
              <a:latin typeface="Courier New" panose="02070309020205020404" pitchFamily="49" charset="0"/>
              <a:cs typeface="Courier New" panose="02070309020205020404" pitchFamily="49" charset="0"/>
            </a:endParaRPr>
          </a:p>
          <a:p>
            <a:pPr marL="0" indent="0">
              <a:buNone/>
            </a:pPr>
            <a:endParaRPr lang="en-US" sz="1200" dirty="0">
              <a:latin typeface="Courier New" panose="02070309020205020404" pitchFamily="49" charset="0"/>
              <a:cs typeface="Courier New" panose="02070309020205020404" pitchFamily="49" charset="0"/>
            </a:endParaRPr>
          </a:p>
          <a:p>
            <a:pPr marL="0" indent="0">
              <a:buNone/>
            </a:pPr>
            <a:r>
              <a:rPr lang="en-US" sz="1200" dirty="0">
                <a:latin typeface="Courier New" panose="02070309020205020404" pitchFamily="49" charset="0"/>
                <a:cs typeface="Courier New" panose="02070309020205020404" pitchFamily="49" charset="0"/>
              </a:rPr>
              <a:t>Adjusted predictions                            Number of </a:t>
            </a:r>
            <a:r>
              <a:rPr lang="en-US" sz="1200" dirty="0" err="1">
                <a:latin typeface="Courier New" panose="02070309020205020404" pitchFamily="49" charset="0"/>
                <a:cs typeface="Courier New" panose="02070309020205020404" pitchFamily="49" charset="0"/>
              </a:rPr>
              <a:t>obs</a:t>
            </a:r>
            <a:r>
              <a:rPr lang="en-US" sz="1200" dirty="0">
                <a:latin typeface="Courier New" panose="02070309020205020404" pitchFamily="49" charset="0"/>
                <a:cs typeface="Courier New" panose="02070309020205020404" pitchFamily="49" charset="0"/>
              </a:rPr>
              <a:t>     =     26,829</a:t>
            </a:r>
          </a:p>
          <a:p>
            <a:pPr marL="0" indent="0">
              <a:buNone/>
            </a:pPr>
            <a:r>
              <a:rPr lang="en-US" sz="1200" dirty="0">
                <a:latin typeface="Courier New" panose="02070309020205020404" pitchFamily="49" charset="0"/>
                <a:cs typeface="Courier New" panose="02070309020205020404" pitchFamily="49" charset="0"/>
              </a:rPr>
              <a:t>Model VCE    : Robust</a:t>
            </a:r>
          </a:p>
          <a:p>
            <a:pPr marL="0" indent="0">
              <a:buNone/>
            </a:pPr>
            <a:endParaRPr lang="en-US" sz="1200" dirty="0">
              <a:latin typeface="Courier New" panose="02070309020205020404" pitchFamily="49" charset="0"/>
              <a:cs typeface="Courier New" panose="02070309020205020404" pitchFamily="49" charset="0"/>
            </a:endParaRPr>
          </a:p>
          <a:p>
            <a:pPr marL="0" indent="0">
              <a:buNone/>
            </a:pPr>
            <a:r>
              <a:rPr lang="en-US" sz="1200" dirty="0">
                <a:latin typeface="Courier New" panose="02070309020205020404" pitchFamily="49" charset="0"/>
                <a:cs typeface="Courier New" panose="02070309020205020404" pitchFamily="49" charset="0"/>
              </a:rPr>
              <a:t>Expression   : Linear prediction, predict</a:t>
            </a:r>
            <a:r>
              <a:rPr lang="en-US" sz="1200" dirty="0" smtClean="0">
                <a:latin typeface="Courier New" panose="02070309020205020404" pitchFamily="49" charset="0"/>
                <a:cs typeface="Courier New" panose="02070309020205020404" pitchFamily="49" charset="0"/>
              </a:rPr>
              <a:t>()</a:t>
            </a:r>
            <a:endParaRPr lang="en-US" sz="1200" dirty="0">
              <a:latin typeface="Courier New" panose="02070309020205020404" pitchFamily="49" charset="0"/>
              <a:cs typeface="Courier New" panose="02070309020205020404" pitchFamily="49" charset="0"/>
            </a:endParaRPr>
          </a:p>
          <a:p>
            <a:pPr marL="0" indent="0">
              <a:buNone/>
            </a:pPr>
            <a:r>
              <a:rPr lang="en-US" sz="1200" dirty="0">
                <a:latin typeface="Courier New" panose="02070309020205020404" pitchFamily="49" charset="0"/>
                <a:cs typeface="Courier New" panose="02070309020205020404" pitchFamily="49" charset="0"/>
              </a:rPr>
              <a:t>------------------------------------------------------------------------------</a:t>
            </a:r>
          </a:p>
          <a:p>
            <a:pPr marL="0" indent="0">
              <a:buNone/>
            </a:pPr>
            <a:r>
              <a:rPr lang="en-US" sz="1200" dirty="0">
                <a:latin typeface="Courier New" panose="02070309020205020404" pitchFamily="49" charset="0"/>
                <a:cs typeface="Courier New" panose="02070309020205020404" pitchFamily="49" charset="0"/>
              </a:rPr>
              <a:t>             |            Delta-method</a:t>
            </a:r>
          </a:p>
          <a:p>
            <a:pPr marL="0" indent="0">
              <a:buNone/>
            </a:pPr>
            <a:r>
              <a:rPr lang="en-US" sz="1200" dirty="0">
                <a:latin typeface="Courier New" panose="02070309020205020404" pitchFamily="49" charset="0"/>
                <a:cs typeface="Courier New" panose="02070309020205020404" pitchFamily="49" charset="0"/>
              </a:rPr>
              <a:t>             |     Margin   Std. Err.      z    P&gt;|z|     [95% Conf. Interval]</a:t>
            </a:r>
          </a:p>
          <a:p>
            <a:pPr marL="0" indent="0">
              <a:buNone/>
            </a:pPr>
            <a:r>
              <a:rPr lang="en-US" sz="1200" dirty="0">
                <a:latin typeface="Courier New" panose="02070309020205020404" pitchFamily="49" charset="0"/>
                <a:cs typeface="Courier New" panose="02070309020205020404" pitchFamily="49" charset="0"/>
              </a:rPr>
              <a:t>-------------+----------------------------------------------------------------</a:t>
            </a:r>
          </a:p>
          <a:p>
            <a:pPr marL="0" indent="0">
              <a:buNone/>
            </a:pPr>
            <a:r>
              <a:rPr lang="en-US" sz="1200" dirty="0">
                <a:latin typeface="Courier New" panose="02070309020205020404" pitchFamily="49" charset="0"/>
                <a:cs typeface="Courier New" panose="02070309020205020404" pitchFamily="49" charset="0"/>
              </a:rPr>
              <a:t> </a:t>
            </a:r>
            <a:r>
              <a:rPr lang="en-US" sz="1200" dirty="0" err="1">
                <a:latin typeface="Courier New" panose="02070309020205020404" pitchFamily="49" charset="0"/>
                <a:cs typeface="Courier New" panose="02070309020205020404" pitchFamily="49" charset="0"/>
              </a:rPr>
              <a:t>visit#obese</a:t>
            </a:r>
            <a:r>
              <a:rPr lang="en-US" sz="1200" dirty="0">
                <a:latin typeface="Courier New" panose="02070309020205020404" pitchFamily="49" charset="0"/>
                <a:cs typeface="Courier New" panose="02070309020205020404" pitchFamily="49" charset="0"/>
              </a:rPr>
              <a:t> |</a:t>
            </a:r>
          </a:p>
          <a:p>
            <a:pPr marL="0" indent="0">
              <a:buNone/>
            </a:pPr>
            <a:r>
              <a:rPr lang="en-US" sz="1200" dirty="0">
                <a:latin typeface="Courier New" panose="02070309020205020404" pitchFamily="49" charset="0"/>
                <a:cs typeface="Courier New" panose="02070309020205020404" pitchFamily="49" charset="0"/>
              </a:rPr>
              <a:t>        2 0  |   .7410788   .0013913   532.65   0.000     .7383519    .7438057</a:t>
            </a:r>
          </a:p>
          <a:p>
            <a:pPr marL="0" indent="0">
              <a:buNone/>
            </a:pPr>
            <a:r>
              <a:rPr lang="en-US" sz="1200" dirty="0">
                <a:latin typeface="Courier New" panose="02070309020205020404" pitchFamily="49" charset="0"/>
                <a:cs typeface="Courier New" panose="02070309020205020404" pitchFamily="49" charset="0"/>
              </a:rPr>
              <a:t>        2 1  |   .7747228   .0021152   366.27   0.000     .7705771    .7788684</a:t>
            </a:r>
          </a:p>
          <a:p>
            <a:pPr marL="0" indent="0">
              <a:buNone/>
            </a:pPr>
            <a:r>
              <a:rPr lang="en-US" sz="1200" dirty="0">
                <a:latin typeface="Courier New" panose="02070309020205020404" pitchFamily="49" charset="0"/>
                <a:cs typeface="Courier New" panose="02070309020205020404" pitchFamily="49" charset="0"/>
              </a:rPr>
              <a:t>        4 0  |   .7245855   .0014573   497.22   0.000     .7217293    .7274418</a:t>
            </a:r>
          </a:p>
          <a:p>
            <a:pPr marL="0" indent="0">
              <a:buNone/>
            </a:pPr>
            <a:r>
              <a:rPr lang="en-US" sz="1200" dirty="0">
                <a:latin typeface="Courier New" panose="02070309020205020404" pitchFamily="49" charset="0"/>
                <a:cs typeface="Courier New" panose="02070309020205020404" pitchFamily="49" charset="0"/>
              </a:rPr>
              <a:t>        4 1  |    .764701   .0019559   390.97   0.000     .7608676    .7685345</a:t>
            </a:r>
          </a:p>
          <a:p>
            <a:pPr marL="0" indent="0">
              <a:buNone/>
            </a:pPr>
            <a:r>
              <a:rPr lang="en-US" sz="1200" dirty="0">
                <a:latin typeface="Courier New" panose="02070309020205020404" pitchFamily="49" charset="0"/>
                <a:cs typeface="Courier New" panose="02070309020205020404" pitchFamily="49" charset="0"/>
              </a:rPr>
              <a:t>        5 0  |   .7139946   .0015048   474.47   0.000     .7110452    .7169441</a:t>
            </a:r>
          </a:p>
          <a:p>
            <a:pPr marL="0" indent="0">
              <a:buNone/>
            </a:pPr>
            <a:r>
              <a:rPr lang="en-US" sz="1200" dirty="0">
                <a:latin typeface="Courier New" panose="02070309020205020404" pitchFamily="49" charset="0"/>
                <a:cs typeface="Courier New" panose="02070309020205020404" pitchFamily="49" charset="0"/>
              </a:rPr>
              <a:t>        5 1  |   .7520958   .0019877   378.37   0.000     .7481999    .7559916</a:t>
            </a:r>
          </a:p>
          <a:p>
            <a:pPr marL="0" indent="0">
              <a:buNone/>
            </a:pPr>
            <a:r>
              <a:rPr lang="en-US" sz="1200" dirty="0">
                <a:latin typeface="Courier New" panose="02070309020205020404" pitchFamily="49" charset="0"/>
                <a:cs typeface="Courier New" panose="02070309020205020404" pitchFamily="49" charset="0"/>
              </a:rPr>
              <a:t>        6 0  |   .7026876   .0015825   444.04   0.000      .699586    .7057892</a:t>
            </a:r>
          </a:p>
          <a:p>
            <a:pPr marL="0" indent="0">
              <a:buNone/>
            </a:pPr>
            <a:r>
              <a:rPr lang="en-US" sz="1200" dirty="0">
                <a:latin typeface="Courier New" panose="02070309020205020404" pitchFamily="49" charset="0"/>
                <a:cs typeface="Courier New" panose="02070309020205020404" pitchFamily="49" charset="0"/>
              </a:rPr>
              <a:t>        6 1  |   .7421201   .0021336   347.82   0.000     .7379382    .7463019</a:t>
            </a:r>
          </a:p>
          <a:p>
            <a:pPr marL="0" indent="0">
              <a:buNone/>
            </a:pPr>
            <a:r>
              <a:rPr lang="en-US" sz="1200" dirty="0">
                <a:latin typeface="Courier New" panose="02070309020205020404" pitchFamily="49" charset="0"/>
                <a:cs typeface="Courier New" panose="02070309020205020404" pitchFamily="49" charset="0"/>
              </a:rPr>
              <a:t>        8 0  |    .689723   .0018483   373.17   0.000     .6861005    .6933456</a:t>
            </a:r>
          </a:p>
          <a:p>
            <a:pPr marL="0" indent="0">
              <a:buNone/>
            </a:pPr>
            <a:r>
              <a:rPr lang="en-US" sz="1200" dirty="0">
                <a:latin typeface="Courier New" panose="02070309020205020404" pitchFamily="49" charset="0"/>
                <a:cs typeface="Courier New" panose="02070309020205020404" pitchFamily="49" charset="0"/>
              </a:rPr>
              <a:t>        8 1  |   .7242138   .0030273   239.22   0.000     .7182803    .7301473</a:t>
            </a:r>
          </a:p>
          <a:p>
            <a:pPr marL="0" indent="0">
              <a:buNone/>
            </a:pPr>
            <a:r>
              <a:rPr lang="en-US" sz="1200" dirty="0">
                <a:latin typeface="Courier New" panose="02070309020205020404" pitchFamily="49" charset="0"/>
                <a:cs typeface="Courier New" panose="02070309020205020404" pitchFamily="49" charset="0"/>
              </a:rPr>
              <a:t>------------------------------------------------------------------------------</a:t>
            </a:r>
          </a:p>
          <a:p>
            <a:pPr marL="0" indent="0">
              <a:buNone/>
            </a:pPr>
            <a:r>
              <a:rPr lang="en-US" sz="1200" dirty="0" smtClean="0">
                <a:latin typeface="Courier New" panose="02070309020205020404" pitchFamily="49" charset="0"/>
                <a:cs typeface="Courier New" panose="02070309020205020404" pitchFamily="49" charset="0"/>
              </a:rPr>
              <a:t>. </a:t>
            </a:r>
            <a:r>
              <a:rPr lang="en-US" sz="1200" dirty="0">
                <a:latin typeface="Courier New" panose="02070309020205020404" pitchFamily="49" charset="0"/>
                <a:cs typeface="Courier New" panose="02070309020205020404" pitchFamily="49" charset="0"/>
              </a:rPr>
              <a:t>*Drop in obese group from visit 2 to 4 is from .7747228 to .764701</a:t>
            </a:r>
          </a:p>
          <a:p>
            <a:pPr marL="0" indent="0">
              <a:buNone/>
            </a:pPr>
            <a:r>
              <a:rPr lang="en-US" sz="1200" dirty="0">
                <a:latin typeface="Courier New" panose="02070309020205020404" pitchFamily="49" charset="0"/>
                <a:cs typeface="Courier New" panose="02070309020205020404" pitchFamily="49" charset="0"/>
              </a:rPr>
              <a:t>. di .764701-.7747228</a:t>
            </a:r>
          </a:p>
          <a:p>
            <a:pPr marL="0" indent="0">
              <a:buNone/>
            </a:pPr>
            <a:r>
              <a:rPr lang="en-US" sz="1200" dirty="0">
                <a:latin typeface="Courier New" panose="02070309020205020404" pitchFamily="49" charset="0"/>
                <a:cs typeface="Courier New" panose="02070309020205020404" pitchFamily="49" charset="0"/>
              </a:rPr>
              <a:t>-.0100218</a:t>
            </a:r>
          </a:p>
          <a:p>
            <a:pPr marL="0" indent="0">
              <a:buNone/>
            </a:pPr>
            <a:endParaRPr lang="en-US" sz="1200" dirty="0">
              <a:latin typeface="Courier New" panose="02070309020205020404" pitchFamily="49" charset="0"/>
              <a:cs typeface="Courier New" panose="02070309020205020404" pitchFamily="49" charset="0"/>
            </a:endParaRPr>
          </a:p>
          <a:p>
            <a:pPr marL="0" indent="0">
              <a:buNone/>
            </a:pPr>
            <a:endParaRPr lang="en-US" sz="1200" dirty="0">
              <a:latin typeface="Courier New" panose="02070309020205020404" pitchFamily="49" charset="0"/>
              <a:cs typeface="Courier New" panose="02070309020205020404" pitchFamily="49" charset="0"/>
            </a:endParaRPr>
          </a:p>
        </p:txBody>
      </p:sp>
    </p:spTree>
    <p:extLst>
      <p:ext uri="{BB962C8B-B14F-4D97-AF65-F5344CB8AC3E}">
        <p14:creationId xmlns:p14="http://schemas.microsoft.com/office/powerpoint/2010/main" val="2930975720"/>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EAAA269F-3A49-4839-97D9-2A5E2B6D190C}" type="slidenum">
              <a:rPr lang="en-US" altLang="en-US"/>
              <a:pPr/>
              <a:t>22</a:t>
            </a:fld>
            <a:endParaRPr lang="en-US" altLang="en-US"/>
          </a:p>
        </p:txBody>
      </p:sp>
      <p:sp>
        <p:nvSpPr>
          <p:cNvPr id="947202" name="Rectangle 2"/>
          <p:cNvSpPr>
            <a:spLocks noGrp="1" noChangeArrowheads="1"/>
          </p:cNvSpPr>
          <p:nvPr>
            <p:ph type="title"/>
          </p:nvPr>
        </p:nvSpPr>
        <p:spPr>
          <a:xfrm>
            <a:off x="304800" y="0"/>
            <a:ext cx="7543800" cy="1295400"/>
          </a:xfrm>
        </p:spPr>
        <p:txBody>
          <a:bodyPr/>
          <a:lstStyle/>
          <a:p>
            <a:pPr marL="647700" indent="-647700"/>
            <a:r>
              <a:rPr lang="en-US" u="sng" dirty="0" smtClean="0"/>
              <a:t>Back to the science</a:t>
            </a:r>
            <a:r>
              <a:rPr lang="en-US" dirty="0" smtClean="0"/>
              <a:t>: BMD/Obesity</a:t>
            </a:r>
            <a:endParaRPr lang="en-US" dirty="0"/>
          </a:p>
        </p:txBody>
      </p:sp>
      <p:sp>
        <p:nvSpPr>
          <p:cNvPr id="947203" name="Rectangle 3"/>
          <p:cNvSpPr>
            <a:spLocks noGrp="1" noChangeArrowheads="1"/>
          </p:cNvSpPr>
          <p:nvPr>
            <p:ph type="body" idx="1"/>
          </p:nvPr>
        </p:nvSpPr>
        <p:spPr>
          <a:xfrm>
            <a:off x="304800" y="1600200"/>
            <a:ext cx="7924800" cy="4724400"/>
          </a:xfrm>
        </p:spPr>
        <p:txBody>
          <a:bodyPr/>
          <a:lstStyle/>
          <a:p>
            <a:pPr>
              <a:buSzTx/>
              <a:buFont typeface="Monotype Sorts" pitchFamily="2" charset="2"/>
              <a:buNone/>
            </a:pPr>
            <a:endParaRPr lang="en-US" sz="1800" dirty="0">
              <a:latin typeface="Courier New" panose="02070309020205020404" pitchFamily="49" charset="0"/>
              <a:cs typeface="Courier New" panose="02070309020205020404" pitchFamily="49" charset="0"/>
            </a:endParaRPr>
          </a:p>
          <a:p>
            <a:pPr>
              <a:buSzTx/>
              <a:buFont typeface="Monotype Sorts" pitchFamily="2" charset="2"/>
              <a:buNone/>
            </a:pPr>
            <a:r>
              <a:rPr lang="en-US" sz="1800" dirty="0">
                <a:latin typeface="Courier New" panose="02070309020205020404" pitchFamily="49" charset="0"/>
                <a:cs typeface="Courier New" panose="02070309020205020404" pitchFamily="49" charset="0"/>
              </a:rPr>
              <a:t>. </a:t>
            </a:r>
            <a:r>
              <a:rPr lang="en-US" sz="1800" dirty="0" err="1">
                <a:latin typeface="Courier New" panose="02070309020205020404" pitchFamily="49" charset="0"/>
                <a:cs typeface="Courier New" panose="02070309020205020404" pitchFamily="49" charset="0"/>
              </a:rPr>
              <a:t>testparm</a:t>
            </a:r>
            <a:r>
              <a:rPr lang="en-US" sz="1800" dirty="0">
                <a:latin typeface="Courier New" panose="02070309020205020404" pitchFamily="49" charset="0"/>
                <a:cs typeface="Courier New" panose="02070309020205020404" pitchFamily="49" charset="0"/>
              </a:rPr>
              <a:t> </a:t>
            </a:r>
            <a:r>
              <a:rPr lang="en-US" sz="1800" dirty="0" err="1">
                <a:latin typeface="Courier New" panose="02070309020205020404" pitchFamily="49" charset="0"/>
                <a:cs typeface="Courier New" panose="02070309020205020404" pitchFamily="49" charset="0"/>
              </a:rPr>
              <a:t>visit#obese</a:t>
            </a:r>
            <a:endParaRPr lang="en-US" sz="1800" dirty="0">
              <a:latin typeface="Courier New" panose="02070309020205020404" pitchFamily="49" charset="0"/>
              <a:cs typeface="Courier New" panose="02070309020205020404" pitchFamily="49" charset="0"/>
            </a:endParaRPr>
          </a:p>
          <a:p>
            <a:pPr>
              <a:buSzTx/>
              <a:buFont typeface="Monotype Sorts" pitchFamily="2" charset="2"/>
              <a:buNone/>
            </a:pPr>
            <a:endParaRPr lang="en-US" sz="1800" dirty="0">
              <a:latin typeface="Courier New" panose="02070309020205020404" pitchFamily="49" charset="0"/>
              <a:cs typeface="Courier New" panose="02070309020205020404" pitchFamily="49" charset="0"/>
            </a:endParaRPr>
          </a:p>
          <a:p>
            <a:pPr>
              <a:buSzTx/>
              <a:buFont typeface="Monotype Sorts" pitchFamily="2" charset="2"/>
              <a:buNone/>
            </a:pPr>
            <a:r>
              <a:rPr lang="en-US" sz="1800" dirty="0">
                <a:latin typeface="Courier New" panose="02070309020205020404" pitchFamily="49" charset="0"/>
                <a:cs typeface="Courier New" panose="02070309020205020404" pitchFamily="49" charset="0"/>
              </a:rPr>
              <a:t> ( 1)  4.visit#1.obese = 0</a:t>
            </a:r>
          </a:p>
          <a:p>
            <a:pPr>
              <a:buSzTx/>
              <a:buFont typeface="Monotype Sorts" pitchFamily="2" charset="2"/>
              <a:buNone/>
            </a:pPr>
            <a:r>
              <a:rPr lang="en-US" sz="1800" dirty="0">
                <a:latin typeface="Courier New" panose="02070309020205020404" pitchFamily="49" charset="0"/>
                <a:cs typeface="Courier New" panose="02070309020205020404" pitchFamily="49" charset="0"/>
              </a:rPr>
              <a:t> ( 2)  5.visit#1.obese = 0</a:t>
            </a:r>
          </a:p>
          <a:p>
            <a:pPr>
              <a:buSzTx/>
              <a:buFont typeface="Monotype Sorts" pitchFamily="2" charset="2"/>
              <a:buNone/>
            </a:pPr>
            <a:r>
              <a:rPr lang="en-US" sz="1800" dirty="0">
                <a:latin typeface="Courier New" panose="02070309020205020404" pitchFamily="49" charset="0"/>
                <a:cs typeface="Courier New" panose="02070309020205020404" pitchFamily="49" charset="0"/>
              </a:rPr>
              <a:t> ( 3)  6.visit#1.obese = 0</a:t>
            </a:r>
          </a:p>
          <a:p>
            <a:pPr>
              <a:buSzTx/>
              <a:buFont typeface="Monotype Sorts" pitchFamily="2" charset="2"/>
              <a:buNone/>
            </a:pPr>
            <a:r>
              <a:rPr lang="en-US" sz="1800" dirty="0">
                <a:latin typeface="Courier New" panose="02070309020205020404" pitchFamily="49" charset="0"/>
                <a:cs typeface="Courier New" panose="02070309020205020404" pitchFamily="49" charset="0"/>
              </a:rPr>
              <a:t> ( 4)  8.visit#1.obese = 0</a:t>
            </a:r>
          </a:p>
          <a:p>
            <a:pPr>
              <a:buSzTx/>
              <a:buFont typeface="Monotype Sorts" pitchFamily="2" charset="2"/>
              <a:buNone/>
            </a:pPr>
            <a:endParaRPr lang="en-US" sz="1800" dirty="0">
              <a:latin typeface="Courier New" panose="02070309020205020404" pitchFamily="49" charset="0"/>
              <a:cs typeface="Courier New" panose="02070309020205020404" pitchFamily="49" charset="0"/>
            </a:endParaRPr>
          </a:p>
          <a:p>
            <a:pPr>
              <a:buSzTx/>
              <a:buFont typeface="Monotype Sorts" pitchFamily="2" charset="2"/>
              <a:buNone/>
            </a:pPr>
            <a:r>
              <a:rPr lang="en-US" sz="1800" dirty="0">
                <a:latin typeface="Courier New" panose="02070309020205020404" pitchFamily="49" charset="0"/>
                <a:cs typeface="Courier New" panose="02070309020205020404" pitchFamily="49" charset="0"/>
              </a:rPr>
              <a:t>           chi2(  4) =   22.20</a:t>
            </a:r>
          </a:p>
          <a:p>
            <a:pPr>
              <a:buSzTx/>
              <a:buFont typeface="Monotype Sorts" pitchFamily="2" charset="2"/>
              <a:buNone/>
            </a:pPr>
            <a:r>
              <a:rPr lang="en-US" sz="1800" dirty="0">
                <a:latin typeface="Courier New" panose="02070309020205020404" pitchFamily="49" charset="0"/>
                <a:cs typeface="Courier New" panose="02070309020205020404" pitchFamily="49" charset="0"/>
              </a:rPr>
              <a:t>         </a:t>
            </a:r>
            <a:r>
              <a:rPr lang="en-US" sz="1800" dirty="0" err="1">
                <a:latin typeface="Courier New" panose="02070309020205020404" pitchFamily="49" charset="0"/>
                <a:cs typeface="Courier New" panose="02070309020205020404" pitchFamily="49" charset="0"/>
              </a:rPr>
              <a:t>Prob</a:t>
            </a:r>
            <a:r>
              <a:rPr lang="en-US" sz="1800" dirty="0">
                <a:latin typeface="Courier New" panose="02070309020205020404" pitchFamily="49" charset="0"/>
                <a:cs typeface="Courier New" panose="02070309020205020404" pitchFamily="49" charset="0"/>
              </a:rPr>
              <a:t> &gt; chi2 =    </a:t>
            </a:r>
            <a:r>
              <a:rPr lang="en-US" sz="1800" dirty="0" smtClean="0">
                <a:latin typeface="Courier New" panose="02070309020205020404" pitchFamily="49" charset="0"/>
                <a:cs typeface="Courier New" panose="02070309020205020404" pitchFamily="49" charset="0"/>
              </a:rPr>
              <a:t>0.0002</a:t>
            </a:r>
          </a:p>
          <a:p>
            <a:pPr>
              <a:buSzTx/>
              <a:buFont typeface="Monotype Sorts" pitchFamily="2" charset="2"/>
              <a:buNone/>
            </a:pPr>
            <a:endParaRPr lang="en-US" sz="1800" dirty="0">
              <a:latin typeface="Courier New" panose="02070309020205020404" pitchFamily="49" charset="0"/>
              <a:cs typeface="Courier New" panose="02070309020205020404" pitchFamily="49" charset="0"/>
            </a:endParaRPr>
          </a:p>
          <a:p>
            <a:pPr marL="0" indent="0">
              <a:buSzTx/>
              <a:buFont typeface="Monotype Sorts" pitchFamily="2" charset="2"/>
              <a:buNone/>
            </a:pPr>
            <a:r>
              <a:rPr lang="en-US" sz="2400" dirty="0" smtClean="0">
                <a:cs typeface="Courier New" panose="02070309020205020404" pitchFamily="49" charset="0"/>
              </a:rPr>
              <a:t>The rate of change in BMD during the study is different for the obese and non-obese.  The obese change less (since all the interaction coefficients are &gt; 0).  </a:t>
            </a:r>
            <a:endParaRPr lang="en-US" sz="2400" dirty="0">
              <a:cs typeface="Courier New" panose="02070309020205020404" pitchFamily="49" charset="0"/>
            </a:endParaRPr>
          </a:p>
          <a:p>
            <a:pPr>
              <a:buSzTx/>
              <a:buFont typeface="Monotype Sorts" pitchFamily="2" charset="2"/>
              <a:buNone/>
            </a:pPr>
            <a:endParaRPr lang="en-US" dirty="0"/>
          </a:p>
        </p:txBody>
      </p:sp>
    </p:spTree>
    <p:extLst>
      <p:ext uri="{BB962C8B-B14F-4D97-AF65-F5344CB8AC3E}">
        <p14:creationId xmlns:p14="http://schemas.microsoft.com/office/powerpoint/2010/main" val="23845502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nodeType="clickEffect">
                                  <p:stCondLst>
                                    <p:cond delay="0"/>
                                  </p:stCondLst>
                                  <p:childTnLst>
                                    <p:set>
                                      <p:cBhvr>
                                        <p:cTn id="6" dur="1" fill="hold">
                                          <p:stCondLst>
                                            <p:cond delay="0"/>
                                          </p:stCondLst>
                                        </p:cTn>
                                        <p:tgtEl>
                                          <p:spTgt spid="947203">
                                            <p:txEl>
                                              <p:pRg st="11" end="11"/>
                                            </p:txEl>
                                          </p:spTgt>
                                        </p:tgtEl>
                                        <p:attrNameLst>
                                          <p:attrName>style.visibility</p:attrName>
                                        </p:attrNameLst>
                                      </p:cBhvr>
                                      <p:to>
                                        <p:strVal val="visible"/>
                                      </p:to>
                                    </p:set>
                                    <p:anim calcmode="lin" valueType="num">
                                      <p:cBhvr additive="base">
                                        <p:cTn id="7" dur="500" fill="hold"/>
                                        <p:tgtEl>
                                          <p:spTgt spid="947203">
                                            <p:txEl>
                                              <p:pRg st="11" end="11"/>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947203">
                                            <p:txEl>
                                              <p:pRg st="11" end="11"/>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EAAA269F-3A49-4839-97D9-2A5E2B6D190C}" type="slidenum">
              <a:rPr lang="en-US" altLang="en-US"/>
              <a:pPr/>
              <a:t>23</a:t>
            </a:fld>
            <a:endParaRPr lang="en-US" altLang="en-US"/>
          </a:p>
        </p:txBody>
      </p:sp>
      <p:sp>
        <p:nvSpPr>
          <p:cNvPr id="947202" name="Rectangle 2"/>
          <p:cNvSpPr>
            <a:spLocks noGrp="1" noChangeArrowheads="1"/>
          </p:cNvSpPr>
          <p:nvPr>
            <p:ph type="title"/>
          </p:nvPr>
        </p:nvSpPr>
        <p:spPr>
          <a:xfrm>
            <a:off x="304800" y="0"/>
            <a:ext cx="7543800" cy="1295400"/>
          </a:xfrm>
        </p:spPr>
        <p:txBody>
          <a:bodyPr/>
          <a:lstStyle/>
          <a:p>
            <a:pPr marL="647700" indent="-647700"/>
            <a:r>
              <a:rPr lang="en-US" u="sng" dirty="0" smtClean="0"/>
              <a:t>Back to the science</a:t>
            </a:r>
            <a:r>
              <a:rPr lang="en-US" dirty="0" smtClean="0"/>
              <a:t>: Linear OK?</a:t>
            </a:r>
            <a:endParaRPr lang="en-US" dirty="0"/>
          </a:p>
        </p:txBody>
      </p:sp>
      <p:sp>
        <p:nvSpPr>
          <p:cNvPr id="947203" name="Rectangle 3"/>
          <p:cNvSpPr>
            <a:spLocks noGrp="1" noChangeArrowheads="1"/>
          </p:cNvSpPr>
          <p:nvPr>
            <p:ph type="body" idx="1"/>
          </p:nvPr>
        </p:nvSpPr>
        <p:spPr>
          <a:xfrm>
            <a:off x="304800" y="1600200"/>
            <a:ext cx="7924800" cy="4724400"/>
          </a:xfrm>
        </p:spPr>
        <p:txBody>
          <a:bodyPr/>
          <a:lstStyle/>
          <a:p>
            <a:pPr>
              <a:buSzTx/>
              <a:buFont typeface="Monotype Sorts" pitchFamily="2" charset="2"/>
              <a:buNone/>
            </a:pPr>
            <a:endParaRPr lang="en-US" sz="1800" dirty="0">
              <a:latin typeface="Courier New" panose="02070309020205020404" pitchFamily="49" charset="0"/>
              <a:cs typeface="Courier New" panose="02070309020205020404" pitchFamily="49" charset="0"/>
            </a:endParaRPr>
          </a:p>
          <a:p>
            <a:pPr>
              <a:buSzTx/>
              <a:buFont typeface="Monotype Sorts" pitchFamily="2" charset="2"/>
              <a:buNone/>
            </a:pPr>
            <a:r>
              <a:rPr lang="en-US" sz="1800" dirty="0">
                <a:latin typeface="Courier New" panose="02070309020205020404" pitchFamily="49" charset="0"/>
                <a:cs typeface="Courier New" panose="02070309020205020404" pitchFamily="49" charset="0"/>
              </a:rPr>
              <a:t>. </a:t>
            </a:r>
            <a:r>
              <a:rPr lang="en-US" sz="1800" dirty="0" err="1">
                <a:latin typeface="Courier New" panose="02070309020205020404" pitchFamily="49" charset="0"/>
                <a:cs typeface="Courier New" panose="02070309020205020404" pitchFamily="49" charset="0"/>
              </a:rPr>
              <a:t>xtgee</a:t>
            </a:r>
            <a:r>
              <a:rPr lang="en-US" sz="1800" dirty="0">
                <a:latin typeface="Courier New" panose="02070309020205020404" pitchFamily="49" charset="0"/>
                <a:cs typeface="Courier New" panose="02070309020205020404" pitchFamily="49" charset="0"/>
              </a:rPr>
              <a:t> </a:t>
            </a:r>
            <a:r>
              <a:rPr lang="en-US" sz="1800" dirty="0" err="1">
                <a:latin typeface="Courier New" panose="02070309020205020404" pitchFamily="49" charset="0"/>
                <a:cs typeface="Courier New" panose="02070309020205020404" pitchFamily="49" charset="0"/>
              </a:rPr>
              <a:t>totbmd</a:t>
            </a:r>
            <a:r>
              <a:rPr lang="en-US" sz="1800" dirty="0">
                <a:latin typeface="Courier New" panose="02070309020205020404" pitchFamily="49" charset="0"/>
                <a:cs typeface="Courier New" panose="02070309020205020404" pitchFamily="49" charset="0"/>
              </a:rPr>
              <a:t> </a:t>
            </a:r>
            <a:r>
              <a:rPr lang="en-US" sz="1800" dirty="0" err="1">
                <a:latin typeface="Courier New" panose="02070309020205020404" pitchFamily="49" charset="0"/>
                <a:cs typeface="Courier New" panose="02070309020205020404" pitchFamily="49" charset="0"/>
              </a:rPr>
              <a:t>c.visit</a:t>
            </a:r>
            <a:r>
              <a:rPr lang="en-US" sz="1800" dirty="0">
                <a:latin typeface="Courier New" panose="02070309020205020404" pitchFamily="49" charset="0"/>
                <a:cs typeface="Courier New" panose="02070309020205020404" pitchFamily="49" charset="0"/>
              </a:rPr>
              <a:t>##obese visit##obese, i(id) robust</a:t>
            </a:r>
          </a:p>
          <a:p>
            <a:pPr>
              <a:buSzTx/>
              <a:buFont typeface="Monotype Sorts" pitchFamily="2" charset="2"/>
              <a:buNone/>
            </a:pPr>
            <a:endParaRPr lang="en-US" sz="1800" dirty="0">
              <a:latin typeface="Courier New" panose="02070309020205020404" pitchFamily="49" charset="0"/>
              <a:cs typeface="Courier New" panose="02070309020205020404" pitchFamily="49" charset="0"/>
            </a:endParaRPr>
          </a:p>
          <a:p>
            <a:pPr>
              <a:buSzTx/>
              <a:buFont typeface="Monotype Sorts" pitchFamily="2" charset="2"/>
              <a:buNone/>
            </a:pPr>
            <a:r>
              <a:rPr lang="en-US" sz="1800" dirty="0">
                <a:latin typeface="Courier New" panose="02070309020205020404" pitchFamily="49" charset="0"/>
                <a:cs typeface="Courier New" panose="02070309020205020404" pitchFamily="49" charset="0"/>
              </a:rPr>
              <a:t>. </a:t>
            </a:r>
            <a:r>
              <a:rPr lang="en-US" sz="1800" dirty="0" err="1">
                <a:latin typeface="Courier New" panose="02070309020205020404" pitchFamily="49" charset="0"/>
                <a:cs typeface="Courier New" panose="02070309020205020404" pitchFamily="49" charset="0"/>
              </a:rPr>
              <a:t>testparm</a:t>
            </a:r>
            <a:r>
              <a:rPr lang="en-US" sz="1800" dirty="0">
                <a:latin typeface="Courier New" panose="02070309020205020404" pitchFamily="49" charset="0"/>
                <a:cs typeface="Courier New" panose="02070309020205020404" pitchFamily="49" charset="0"/>
              </a:rPr>
              <a:t> </a:t>
            </a:r>
            <a:r>
              <a:rPr lang="en-US" sz="1800" dirty="0" err="1">
                <a:latin typeface="Courier New" panose="02070309020205020404" pitchFamily="49" charset="0"/>
                <a:cs typeface="Courier New" panose="02070309020205020404" pitchFamily="49" charset="0"/>
              </a:rPr>
              <a:t>visit#obese</a:t>
            </a:r>
            <a:endParaRPr lang="en-US" sz="1800" dirty="0">
              <a:latin typeface="Courier New" panose="02070309020205020404" pitchFamily="49" charset="0"/>
              <a:cs typeface="Courier New" panose="02070309020205020404" pitchFamily="49" charset="0"/>
            </a:endParaRPr>
          </a:p>
          <a:p>
            <a:pPr>
              <a:buSzTx/>
              <a:buFont typeface="Monotype Sorts" pitchFamily="2" charset="2"/>
              <a:buNone/>
            </a:pPr>
            <a:r>
              <a:rPr lang="en-US" sz="1800" dirty="0" smtClean="0">
                <a:latin typeface="Courier New" panose="02070309020205020404" pitchFamily="49" charset="0"/>
                <a:cs typeface="Courier New" panose="02070309020205020404" pitchFamily="49" charset="0"/>
              </a:rPr>
              <a:t> </a:t>
            </a:r>
            <a:r>
              <a:rPr lang="en-US" sz="1800" dirty="0">
                <a:latin typeface="Courier New" panose="02070309020205020404" pitchFamily="49" charset="0"/>
                <a:cs typeface="Courier New" panose="02070309020205020404" pitchFamily="49" charset="0"/>
              </a:rPr>
              <a:t>( 1)  4.visit#1.obese = 0</a:t>
            </a:r>
          </a:p>
          <a:p>
            <a:pPr>
              <a:buSzTx/>
              <a:buFont typeface="Monotype Sorts" pitchFamily="2" charset="2"/>
              <a:buNone/>
            </a:pPr>
            <a:r>
              <a:rPr lang="en-US" sz="1800" dirty="0">
                <a:latin typeface="Courier New" panose="02070309020205020404" pitchFamily="49" charset="0"/>
                <a:cs typeface="Courier New" panose="02070309020205020404" pitchFamily="49" charset="0"/>
              </a:rPr>
              <a:t> ( 2)  5.visit#1.obese = 0</a:t>
            </a:r>
          </a:p>
          <a:p>
            <a:pPr>
              <a:buSzTx/>
              <a:buFont typeface="Monotype Sorts" pitchFamily="2" charset="2"/>
              <a:buNone/>
            </a:pPr>
            <a:r>
              <a:rPr lang="en-US" sz="1800" dirty="0">
                <a:latin typeface="Courier New" panose="02070309020205020404" pitchFamily="49" charset="0"/>
                <a:cs typeface="Courier New" panose="02070309020205020404" pitchFamily="49" charset="0"/>
              </a:rPr>
              <a:t> ( 3)  6.visit#1.obese = 0</a:t>
            </a:r>
          </a:p>
          <a:p>
            <a:pPr>
              <a:buSzTx/>
              <a:buFont typeface="Monotype Sorts" pitchFamily="2" charset="2"/>
              <a:buNone/>
            </a:pPr>
            <a:r>
              <a:rPr lang="en-US" sz="1800" dirty="0" smtClean="0">
                <a:latin typeface="Courier New" panose="02070309020205020404" pitchFamily="49" charset="0"/>
                <a:cs typeface="Courier New" panose="02070309020205020404" pitchFamily="49" charset="0"/>
              </a:rPr>
              <a:t>           </a:t>
            </a:r>
            <a:r>
              <a:rPr lang="en-US" sz="1800" dirty="0">
                <a:latin typeface="Courier New" panose="02070309020205020404" pitchFamily="49" charset="0"/>
                <a:cs typeface="Courier New" panose="02070309020205020404" pitchFamily="49" charset="0"/>
              </a:rPr>
              <a:t>chi2(  3) =   19.02</a:t>
            </a:r>
          </a:p>
          <a:p>
            <a:pPr>
              <a:buSzTx/>
              <a:buFont typeface="Monotype Sorts" pitchFamily="2" charset="2"/>
              <a:buNone/>
            </a:pPr>
            <a:r>
              <a:rPr lang="en-US" sz="1800" dirty="0">
                <a:latin typeface="Courier New" panose="02070309020205020404" pitchFamily="49" charset="0"/>
                <a:cs typeface="Courier New" panose="02070309020205020404" pitchFamily="49" charset="0"/>
              </a:rPr>
              <a:t>         </a:t>
            </a:r>
            <a:r>
              <a:rPr lang="en-US" sz="1800" dirty="0" err="1">
                <a:latin typeface="Courier New" panose="02070309020205020404" pitchFamily="49" charset="0"/>
                <a:cs typeface="Courier New" panose="02070309020205020404" pitchFamily="49" charset="0"/>
              </a:rPr>
              <a:t>Prob</a:t>
            </a:r>
            <a:r>
              <a:rPr lang="en-US" sz="1800" dirty="0">
                <a:latin typeface="Courier New" panose="02070309020205020404" pitchFamily="49" charset="0"/>
                <a:cs typeface="Courier New" panose="02070309020205020404" pitchFamily="49" charset="0"/>
              </a:rPr>
              <a:t> &gt; chi2 =    0.0003</a:t>
            </a:r>
          </a:p>
          <a:p>
            <a:pPr marL="0" indent="0">
              <a:buSzTx/>
              <a:buFont typeface="Monotype Sorts" pitchFamily="2" charset="2"/>
              <a:buNone/>
            </a:pPr>
            <a:r>
              <a:rPr lang="en-US" dirty="0" smtClean="0"/>
              <a:t>The categorical interaction is statistically significant after fitting linear, therefore linear inadequate.  Stick with categorical visit variable.</a:t>
            </a:r>
            <a:endParaRPr lang="en-US" dirty="0"/>
          </a:p>
        </p:txBody>
      </p:sp>
    </p:spTree>
    <p:extLst>
      <p:ext uri="{BB962C8B-B14F-4D97-AF65-F5344CB8AC3E}">
        <p14:creationId xmlns:p14="http://schemas.microsoft.com/office/powerpoint/2010/main" val="11837935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nodeType="clickEffect">
                                  <p:stCondLst>
                                    <p:cond delay="0"/>
                                  </p:stCondLst>
                                  <p:childTnLst>
                                    <p:set>
                                      <p:cBhvr>
                                        <p:cTn id="6" dur="1" fill="hold">
                                          <p:stCondLst>
                                            <p:cond delay="0"/>
                                          </p:stCondLst>
                                        </p:cTn>
                                        <p:tgtEl>
                                          <p:spTgt spid="947203">
                                            <p:txEl>
                                              <p:pRg st="9" end="9"/>
                                            </p:txEl>
                                          </p:spTgt>
                                        </p:tgtEl>
                                        <p:attrNameLst>
                                          <p:attrName>style.visibility</p:attrName>
                                        </p:attrNameLst>
                                      </p:cBhvr>
                                      <p:to>
                                        <p:strVal val="visible"/>
                                      </p:to>
                                    </p:set>
                                    <p:anim calcmode="lin" valueType="num">
                                      <p:cBhvr additive="base">
                                        <p:cTn id="7" dur="500" fill="hold"/>
                                        <p:tgtEl>
                                          <p:spTgt spid="947203">
                                            <p:txEl>
                                              <p:pRg st="9" end="9"/>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947203">
                                            <p:txEl>
                                              <p:pRg st="9" end="9"/>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0D9F0D89-8062-4B5A-9346-CF45B03622AE}" type="slidenum">
              <a:rPr lang="en-US" altLang="en-US"/>
              <a:pPr/>
              <a:t>24</a:t>
            </a:fld>
            <a:endParaRPr lang="en-US" altLang="en-US"/>
          </a:p>
        </p:txBody>
      </p:sp>
      <p:sp>
        <p:nvSpPr>
          <p:cNvPr id="951298" name="Rectangle 2"/>
          <p:cNvSpPr>
            <a:spLocks noGrp="1" noChangeArrowheads="1"/>
          </p:cNvSpPr>
          <p:nvPr>
            <p:ph type="title"/>
          </p:nvPr>
        </p:nvSpPr>
        <p:spPr/>
        <p:txBody>
          <a:bodyPr/>
          <a:lstStyle/>
          <a:p>
            <a:r>
              <a:rPr lang="en-US" u="sng"/>
              <a:t>Example</a:t>
            </a:r>
            <a:r>
              <a:rPr lang="en-US"/>
              <a:t>: BMD/BMI (time varying predictor)</a:t>
            </a:r>
          </a:p>
        </p:txBody>
      </p:sp>
      <p:sp>
        <p:nvSpPr>
          <p:cNvPr id="951299" name="Rectangle 3"/>
          <p:cNvSpPr>
            <a:spLocks noGrp="1" noChangeArrowheads="1"/>
          </p:cNvSpPr>
          <p:nvPr>
            <p:ph type="body" idx="1"/>
          </p:nvPr>
        </p:nvSpPr>
        <p:spPr/>
        <p:txBody>
          <a:bodyPr/>
          <a:lstStyle/>
          <a:p>
            <a:pPr marL="285750" indent="-285750"/>
            <a:r>
              <a:rPr lang="en-US" dirty="0"/>
              <a:t>Including a time-varying predictor automatically models a “trajectory”.</a:t>
            </a:r>
          </a:p>
          <a:p>
            <a:pPr marL="285750" indent="-285750"/>
            <a:r>
              <a:rPr lang="en-US" dirty="0" err="1"/>
              <a:t>BMD</a:t>
            </a:r>
            <a:r>
              <a:rPr lang="en-US" baseline="-25000" dirty="0" err="1"/>
              <a:t>t</a:t>
            </a:r>
            <a:r>
              <a:rPr lang="en-US" dirty="0"/>
              <a:t> = b0+b1*</a:t>
            </a:r>
            <a:r>
              <a:rPr lang="en-US" dirty="0" err="1"/>
              <a:t>BMI</a:t>
            </a:r>
            <a:r>
              <a:rPr lang="en-US" baseline="-25000" dirty="0" err="1"/>
              <a:t>t</a:t>
            </a:r>
            <a:r>
              <a:rPr lang="en-US" dirty="0"/>
              <a:t> implies</a:t>
            </a:r>
          </a:p>
          <a:p>
            <a:pPr marL="285750" indent="-285750">
              <a:buFont typeface="Wingdings" pitchFamily="2" charset="2"/>
              <a:buNone/>
            </a:pPr>
            <a:endParaRPr lang="en-US" dirty="0"/>
          </a:p>
          <a:p>
            <a:pPr marL="285750" indent="-285750">
              <a:buFont typeface="Wingdings" pitchFamily="2" charset="2"/>
              <a:buNone/>
            </a:pPr>
            <a:r>
              <a:rPr lang="en-US" dirty="0"/>
              <a:t> 	</a:t>
            </a:r>
            <a:r>
              <a:rPr lang="en-US" dirty="0" err="1"/>
              <a:t>BMD</a:t>
            </a:r>
            <a:r>
              <a:rPr lang="en-US" baseline="-25000" dirty="0" err="1"/>
              <a:t>t</a:t>
            </a:r>
            <a:r>
              <a:rPr lang="en-US" dirty="0"/>
              <a:t> – BMD</a:t>
            </a:r>
            <a:r>
              <a:rPr lang="en-US" baseline="-25000" dirty="0"/>
              <a:t>t-1</a:t>
            </a:r>
            <a:r>
              <a:rPr lang="en-US" dirty="0"/>
              <a:t> = b1*(</a:t>
            </a:r>
            <a:r>
              <a:rPr lang="en-US" dirty="0" err="1"/>
              <a:t>BMI</a:t>
            </a:r>
            <a:r>
              <a:rPr lang="en-US" baseline="-25000" dirty="0" err="1"/>
              <a:t>t</a:t>
            </a:r>
            <a:r>
              <a:rPr lang="en-US" baseline="-25000" dirty="0"/>
              <a:t> </a:t>
            </a:r>
            <a:r>
              <a:rPr lang="en-US" dirty="0"/>
              <a:t>– BMI</a:t>
            </a:r>
            <a:r>
              <a:rPr lang="en-US" baseline="-25000" dirty="0"/>
              <a:t>t-1</a:t>
            </a:r>
            <a:r>
              <a:rPr lang="en-US" dirty="0"/>
              <a:t>)</a:t>
            </a:r>
          </a:p>
          <a:p>
            <a:pPr marL="285750" indent="-285750">
              <a:buFont typeface="Wingdings" pitchFamily="2" charset="2"/>
              <a:buNone/>
            </a:pPr>
            <a:endParaRPr lang="en-US" dirty="0"/>
          </a:p>
          <a:p>
            <a:pPr marL="285750" indent="-285750">
              <a:buFont typeface="Wingdings" pitchFamily="2" charset="2"/>
              <a:buNone/>
            </a:pPr>
            <a:r>
              <a:rPr lang="en-US" dirty="0"/>
              <a:t>So change in BMD is predicted by change in BMI.</a:t>
            </a:r>
            <a:endParaRPr lang="en-US" baseline="-25000" dirty="0"/>
          </a:p>
        </p:txBody>
      </p:sp>
    </p:spTree>
    <p:extLst>
      <p:ext uri="{BB962C8B-B14F-4D97-AF65-F5344CB8AC3E}">
        <p14:creationId xmlns:p14="http://schemas.microsoft.com/office/powerpoint/2010/main" val="19577720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nodeType="clickEffect">
                                  <p:stCondLst>
                                    <p:cond delay="0"/>
                                  </p:stCondLst>
                                  <p:childTnLst>
                                    <p:set>
                                      <p:cBhvr>
                                        <p:cTn id="6" dur="1" fill="hold">
                                          <p:stCondLst>
                                            <p:cond delay="0"/>
                                          </p:stCondLst>
                                        </p:cTn>
                                        <p:tgtEl>
                                          <p:spTgt spid="951299">
                                            <p:txEl>
                                              <p:pRg st="5" end="5"/>
                                            </p:txEl>
                                          </p:spTgt>
                                        </p:tgtEl>
                                        <p:attrNameLst>
                                          <p:attrName>style.visibility</p:attrName>
                                        </p:attrNameLst>
                                      </p:cBhvr>
                                      <p:to>
                                        <p:strVal val="visible"/>
                                      </p:to>
                                    </p:set>
                                    <p:anim calcmode="lin" valueType="num">
                                      <p:cBhvr additive="base">
                                        <p:cTn id="7" dur="500" fill="hold"/>
                                        <p:tgtEl>
                                          <p:spTgt spid="951299">
                                            <p:txEl>
                                              <p:pRg st="5" end="5"/>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951299">
                                            <p:txEl>
                                              <p:pRg st="5" end="5"/>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6"/>
          <p:cNvSpPr>
            <a:spLocks noGrp="1"/>
          </p:cNvSpPr>
          <p:nvPr>
            <p:ph type="sldNum" sz="quarter" idx="12"/>
          </p:nvPr>
        </p:nvSpPr>
        <p:spPr/>
        <p:txBody>
          <a:bodyPr/>
          <a:lstStyle/>
          <a:p>
            <a:fld id="{78CAB24C-39BA-4113-9192-1C68F5F2E8A8}" type="slidenum">
              <a:rPr lang="en-US" altLang="en-US"/>
              <a:pPr/>
              <a:t>25</a:t>
            </a:fld>
            <a:endParaRPr lang="en-US" altLang="en-US"/>
          </a:p>
        </p:txBody>
      </p:sp>
      <p:sp>
        <p:nvSpPr>
          <p:cNvPr id="850946" name="Rectangle 2"/>
          <p:cNvSpPr>
            <a:spLocks noGrp="1" noChangeArrowheads="1"/>
          </p:cNvSpPr>
          <p:nvPr>
            <p:ph type="title"/>
          </p:nvPr>
        </p:nvSpPr>
        <p:spPr>
          <a:xfrm>
            <a:off x="457200" y="-304800"/>
            <a:ext cx="7543800" cy="1295400"/>
          </a:xfrm>
        </p:spPr>
        <p:txBody>
          <a:bodyPr/>
          <a:lstStyle/>
          <a:p>
            <a:r>
              <a:rPr lang="en-US" sz="2800" u="sng"/>
              <a:t>Ex 2</a:t>
            </a:r>
            <a:r>
              <a:rPr lang="en-US" sz="2800"/>
              <a:t>: BMD/BMI (time varying predictor)</a:t>
            </a:r>
          </a:p>
        </p:txBody>
      </p:sp>
      <p:sp>
        <p:nvSpPr>
          <p:cNvPr id="850948" name="Rectangle 4"/>
          <p:cNvSpPr>
            <a:spLocks noGrp="1" noChangeArrowheads="1"/>
          </p:cNvSpPr>
          <p:nvPr>
            <p:ph type="body" sz="half" idx="1"/>
          </p:nvPr>
        </p:nvSpPr>
        <p:spPr>
          <a:xfrm>
            <a:off x="533400" y="1143000"/>
            <a:ext cx="7913688" cy="854075"/>
          </a:xfrm>
          <a:noFill/>
          <a:ln/>
        </p:spPr>
        <p:txBody>
          <a:bodyPr lIns="90487" tIns="44450" rIns="90487" bIns="44450"/>
          <a:lstStyle/>
          <a:p>
            <a:pPr>
              <a:buFont typeface="Wingdings" pitchFamily="2" charset="2"/>
              <a:buNone/>
            </a:pPr>
            <a:r>
              <a:rPr lang="en-US" sz="2600" dirty="0"/>
              <a:t>Does BMI predict total BMD?  </a:t>
            </a:r>
            <a:r>
              <a:rPr lang="en-US" sz="2600" smtClean="0"/>
              <a:t>LOWESS plot</a:t>
            </a:r>
            <a:endParaRPr lang="en-US" sz="2600"/>
          </a:p>
        </p:txBody>
      </p:sp>
      <p:pic>
        <p:nvPicPr>
          <p:cNvPr id="2" name="Picture 1"/>
          <p:cNvPicPr>
            <a:picLocks noChangeAspect="1"/>
          </p:cNvPicPr>
          <p:nvPr/>
        </p:nvPicPr>
        <p:blipFill rotWithShape="1">
          <a:blip r:embed="rId3" cstate="print">
            <a:extLst>
              <a:ext uri="{28A0092B-C50C-407E-A947-70E740481C1C}">
                <a14:useLocalDpi xmlns:a14="http://schemas.microsoft.com/office/drawing/2010/main" val="0"/>
              </a:ext>
            </a:extLst>
          </a:blip>
          <a:srcRect b="8070"/>
          <a:stretch/>
        </p:blipFill>
        <p:spPr>
          <a:xfrm>
            <a:off x="0" y="1600200"/>
            <a:ext cx="9144000" cy="5257799"/>
          </a:xfrm>
          <a:prstGeom prst="rect">
            <a:avLst/>
          </a:prstGeom>
        </p:spPr>
      </p:pic>
    </p:spTree>
    <p:extLst>
      <p:ext uri="{BB962C8B-B14F-4D97-AF65-F5344CB8AC3E}">
        <p14:creationId xmlns:p14="http://schemas.microsoft.com/office/powerpoint/2010/main" val="1631998255"/>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Slide Number Placeholder 6"/>
          <p:cNvSpPr>
            <a:spLocks noGrp="1"/>
          </p:cNvSpPr>
          <p:nvPr>
            <p:ph type="sldNum" sz="quarter" idx="12"/>
          </p:nvPr>
        </p:nvSpPr>
        <p:spPr/>
        <p:txBody>
          <a:bodyPr/>
          <a:lstStyle/>
          <a:p>
            <a:fld id="{D9E4D14A-2833-4872-9A45-E1ED0DC49B5A}" type="slidenum">
              <a:rPr lang="en-US" altLang="en-US"/>
              <a:pPr/>
              <a:t>26</a:t>
            </a:fld>
            <a:endParaRPr lang="en-US" altLang="en-US"/>
          </a:p>
        </p:txBody>
      </p:sp>
      <p:sp>
        <p:nvSpPr>
          <p:cNvPr id="826370" name="Rectangle 2"/>
          <p:cNvSpPr>
            <a:spLocks noGrp="1" noChangeArrowheads="1"/>
          </p:cNvSpPr>
          <p:nvPr>
            <p:ph type="title"/>
          </p:nvPr>
        </p:nvSpPr>
        <p:spPr/>
        <p:txBody>
          <a:bodyPr/>
          <a:lstStyle/>
          <a:p>
            <a:r>
              <a:rPr lang="en-US" sz="2800" u="sng"/>
              <a:t>Ex 2</a:t>
            </a:r>
            <a:r>
              <a:rPr lang="en-US" sz="2800"/>
              <a:t>: BMD/BMI (time varying predictor)</a:t>
            </a:r>
          </a:p>
        </p:txBody>
      </p:sp>
      <p:sp>
        <p:nvSpPr>
          <p:cNvPr id="826371" name="Rectangle 3"/>
          <p:cNvSpPr>
            <a:spLocks noGrp="1" noChangeArrowheads="1"/>
          </p:cNvSpPr>
          <p:nvPr>
            <p:ph type="body" sz="half" idx="1"/>
          </p:nvPr>
        </p:nvSpPr>
        <p:spPr>
          <a:xfrm>
            <a:off x="304800" y="1600200"/>
            <a:ext cx="8305800" cy="4953000"/>
          </a:xfrm>
        </p:spPr>
        <p:txBody>
          <a:bodyPr/>
          <a:lstStyle/>
          <a:p>
            <a:pPr marL="0" indent="0">
              <a:buFont typeface="Wingdings" pitchFamily="2" charset="2"/>
              <a:buNone/>
            </a:pPr>
            <a:r>
              <a:rPr lang="en-US" dirty="0"/>
              <a:t>Effect of different analysis methods on the BMI effect</a:t>
            </a:r>
          </a:p>
          <a:p>
            <a:pPr marL="0" indent="0">
              <a:buFont typeface="Wingdings" pitchFamily="2" charset="2"/>
              <a:buNone/>
            </a:pPr>
            <a:endParaRPr lang="en-US" dirty="0"/>
          </a:p>
          <a:p>
            <a:pPr marL="0" indent="0">
              <a:buFont typeface="Wingdings" pitchFamily="2" charset="2"/>
              <a:buNone/>
            </a:pPr>
            <a:endParaRPr lang="en-US" dirty="0"/>
          </a:p>
          <a:p>
            <a:pPr marL="0" indent="0">
              <a:buFont typeface="Wingdings" pitchFamily="2" charset="2"/>
              <a:buNone/>
            </a:pPr>
            <a:endParaRPr lang="en-US" dirty="0"/>
          </a:p>
          <a:p>
            <a:pPr marL="0" indent="0">
              <a:buFont typeface="Wingdings" pitchFamily="2" charset="2"/>
              <a:buNone/>
            </a:pPr>
            <a:endParaRPr lang="en-US" dirty="0"/>
          </a:p>
          <a:p>
            <a:pPr marL="0" indent="0">
              <a:buFont typeface="Wingdings" pitchFamily="2" charset="2"/>
              <a:buNone/>
            </a:pPr>
            <a:endParaRPr lang="en-US" dirty="0"/>
          </a:p>
          <a:p>
            <a:pPr marL="0" indent="0">
              <a:buFont typeface="Wingdings" pitchFamily="2" charset="2"/>
              <a:buNone/>
            </a:pPr>
            <a:r>
              <a:rPr lang="en-US" dirty="0" smtClean="0"/>
              <a:t>So </a:t>
            </a:r>
            <a:r>
              <a:rPr lang="en-US" dirty="0"/>
              <a:t>we see a difference between a naïve and hierarchical analysis. </a:t>
            </a:r>
          </a:p>
          <a:p>
            <a:pPr marL="0" indent="0">
              <a:buFont typeface="Wingdings" pitchFamily="2" charset="2"/>
              <a:buNone/>
            </a:pPr>
            <a:endParaRPr lang="en-US" sz="2600" dirty="0"/>
          </a:p>
        </p:txBody>
      </p:sp>
      <p:graphicFrame>
        <p:nvGraphicFramePr>
          <p:cNvPr id="826407" name="Group 39"/>
          <p:cNvGraphicFramePr>
            <a:graphicFrameLocks noGrp="1"/>
          </p:cNvGraphicFramePr>
          <p:nvPr>
            <p:ph sz="half" idx="2"/>
          </p:nvPr>
        </p:nvGraphicFramePr>
        <p:xfrm>
          <a:off x="304800" y="2667000"/>
          <a:ext cx="8382000" cy="2424114"/>
        </p:xfrm>
        <a:graphic>
          <a:graphicData uri="http://schemas.openxmlformats.org/drawingml/2006/table">
            <a:tbl>
              <a:tblPr/>
              <a:tblGrid>
                <a:gridCol w="2309813">
                  <a:extLst>
                    <a:ext uri="{9D8B030D-6E8A-4147-A177-3AD203B41FA5}">
                      <a16:colId xmlns:a16="http://schemas.microsoft.com/office/drawing/2014/main" val="20000"/>
                    </a:ext>
                  </a:extLst>
                </a:gridCol>
                <a:gridCol w="1882775">
                  <a:extLst>
                    <a:ext uri="{9D8B030D-6E8A-4147-A177-3AD203B41FA5}">
                      <a16:colId xmlns:a16="http://schemas.microsoft.com/office/drawing/2014/main" val="20001"/>
                    </a:ext>
                  </a:extLst>
                </a:gridCol>
                <a:gridCol w="2093912">
                  <a:extLst>
                    <a:ext uri="{9D8B030D-6E8A-4147-A177-3AD203B41FA5}">
                      <a16:colId xmlns:a16="http://schemas.microsoft.com/office/drawing/2014/main" val="20002"/>
                    </a:ext>
                  </a:extLst>
                </a:gridCol>
                <a:gridCol w="2095500">
                  <a:extLst>
                    <a:ext uri="{9D8B030D-6E8A-4147-A177-3AD203B41FA5}">
                      <a16:colId xmlns:a16="http://schemas.microsoft.com/office/drawing/2014/main" val="20003"/>
                    </a:ext>
                  </a:extLst>
                </a:gridCol>
              </a:tblGrid>
              <a:tr h="700088">
                <a:tc>
                  <a:txBody>
                    <a:body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0" lang="en-US" sz="2600" b="0" i="0" u="none" strike="noStrike" cap="none" normalizeH="0" baseline="0" smtClean="0">
                          <a:ln>
                            <a:noFill/>
                          </a:ln>
                          <a:solidFill>
                            <a:schemeClr val="tx1"/>
                          </a:solidFill>
                          <a:effectLst/>
                          <a:latin typeface="Arial" charset="0"/>
                        </a:rPr>
                        <a:t>Method</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0" lang="en-US" sz="2600" b="0" i="0" u="none" strike="noStrike" cap="none" normalizeH="0" baseline="0" smtClean="0">
                          <a:ln>
                            <a:noFill/>
                          </a:ln>
                          <a:solidFill>
                            <a:schemeClr val="tx1"/>
                          </a:solidFill>
                          <a:effectLst/>
                          <a:latin typeface="Arial" charset="0"/>
                        </a:rPr>
                        <a:t>Coef</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0" lang="en-US" sz="2600" b="0" i="0" u="none" strike="noStrike" cap="none" normalizeH="0" baseline="0" smtClean="0">
                          <a:ln>
                            <a:noFill/>
                          </a:ln>
                          <a:solidFill>
                            <a:schemeClr val="tx1"/>
                          </a:solidFill>
                          <a:effectLst/>
                          <a:latin typeface="Arial" charset="0"/>
                        </a:rPr>
                        <a:t>SE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0" lang="en-US" sz="2600" b="0" i="0" u="none" strike="noStrike" cap="none" normalizeH="0" baseline="0" smtClean="0">
                          <a:ln>
                            <a:noFill/>
                          </a:ln>
                          <a:solidFill>
                            <a:schemeClr val="tx1"/>
                          </a:solidFill>
                          <a:effectLst/>
                          <a:latin typeface="Arial" charset="0"/>
                        </a:rPr>
                        <a:t>t-statistic</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700088">
                <a:tc>
                  <a:txBody>
                    <a:body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0" lang="en-US" sz="2600" b="0" i="0" u="none" strike="noStrike" cap="none" normalizeH="0" baseline="0" smtClean="0">
                          <a:ln>
                            <a:noFill/>
                          </a:ln>
                          <a:solidFill>
                            <a:schemeClr val="tx1"/>
                          </a:solidFill>
                          <a:effectLst/>
                          <a:latin typeface="Arial" charset="0"/>
                        </a:rPr>
                        <a:t>Regression</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0" lang="en-US" sz="2600" b="0" i="0" u="none" strike="noStrike" cap="none" normalizeH="0" baseline="0" smtClean="0">
                          <a:ln>
                            <a:noFill/>
                          </a:ln>
                          <a:solidFill>
                            <a:schemeClr val="tx1"/>
                          </a:solidFill>
                          <a:effectLst/>
                          <a:latin typeface="Arial" charset="0"/>
                        </a:rPr>
                        <a:t>0.013</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0" lang="en-US" sz="2600" b="0" i="0" u="none" strike="noStrike" cap="none" normalizeH="0" baseline="0" smtClean="0">
                          <a:ln>
                            <a:noFill/>
                          </a:ln>
                          <a:solidFill>
                            <a:schemeClr val="tx1"/>
                          </a:solidFill>
                          <a:effectLst/>
                          <a:latin typeface="Arial" charset="0"/>
                        </a:rPr>
                        <a:t>0.00015</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0" lang="en-US" sz="2600" b="0" i="0" u="none" strike="noStrike" cap="none" normalizeH="0" baseline="0" smtClean="0">
                          <a:ln>
                            <a:noFill/>
                          </a:ln>
                          <a:solidFill>
                            <a:schemeClr val="tx1"/>
                          </a:solidFill>
                          <a:effectLst/>
                          <a:latin typeface="Arial" charset="0"/>
                        </a:rPr>
                        <a:t>82.0</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1023938">
                <a:tc>
                  <a:txBody>
                    <a:body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0" lang="en-US" sz="2600" b="0" i="0" u="none" strike="noStrike" cap="none" normalizeH="0" baseline="0" smtClean="0">
                          <a:ln>
                            <a:noFill/>
                          </a:ln>
                          <a:solidFill>
                            <a:schemeClr val="tx1"/>
                          </a:solidFill>
                          <a:effectLst/>
                          <a:latin typeface="Arial" charset="0"/>
                        </a:rPr>
                        <a:t>Hierarchical</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0" lang="en-US" sz="2600" b="0" i="0" u="none" strike="noStrike" cap="none" normalizeH="0" baseline="0" smtClean="0">
                          <a:ln>
                            <a:noFill/>
                          </a:ln>
                          <a:solidFill>
                            <a:schemeClr val="tx1"/>
                          </a:solidFill>
                          <a:effectLst/>
                          <a:latin typeface="Arial" charset="0"/>
                        </a:rPr>
                        <a:t>0.009</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0" lang="en-US" sz="2600" b="0" i="0" u="none" strike="noStrike" cap="none" normalizeH="0" baseline="0" smtClean="0">
                          <a:ln>
                            <a:noFill/>
                          </a:ln>
                          <a:solidFill>
                            <a:schemeClr val="tx1"/>
                          </a:solidFill>
                          <a:effectLst/>
                          <a:latin typeface="Arial" charset="0"/>
                        </a:rPr>
                        <a:t>0.0002</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0" lang="en-US" sz="2600" b="0" i="0" u="none" strike="noStrike" cap="none" normalizeH="0" baseline="0" smtClean="0">
                          <a:ln>
                            <a:noFill/>
                          </a:ln>
                          <a:solidFill>
                            <a:schemeClr val="tx1"/>
                          </a:solidFill>
                          <a:effectLst/>
                          <a:latin typeface="Arial" charset="0"/>
                        </a:rPr>
                        <a:t>44.1</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bl>
          </a:graphicData>
        </a:graphic>
      </p:graphicFrame>
    </p:spTree>
    <p:extLst>
      <p:ext uri="{BB962C8B-B14F-4D97-AF65-F5344CB8AC3E}">
        <p14:creationId xmlns:p14="http://schemas.microsoft.com/office/powerpoint/2010/main" val="28432816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nodeType="clickEffect">
                                  <p:stCondLst>
                                    <p:cond delay="0"/>
                                  </p:stCondLst>
                                  <p:childTnLst>
                                    <p:set>
                                      <p:cBhvr>
                                        <p:cTn id="6" dur="1" fill="hold">
                                          <p:stCondLst>
                                            <p:cond delay="0"/>
                                          </p:stCondLst>
                                        </p:cTn>
                                        <p:tgtEl>
                                          <p:spTgt spid="826371">
                                            <p:txEl>
                                              <p:pRg st="6" end="6"/>
                                            </p:txEl>
                                          </p:spTgt>
                                        </p:tgtEl>
                                        <p:attrNameLst>
                                          <p:attrName>style.visibility</p:attrName>
                                        </p:attrNameLst>
                                      </p:cBhvr>
                                      <p:to>
                                        <p:strVal val="visible"/>
                                      </p:to>
                                    </p:set>
                                    <p:anim calcmode="lin" valueType="num">
                                      <p:cBhvr additive="base">
                                        <p:cTn id="7" dur="500" fill="hold"/>
                                        <p:tgtEl>
                                          <p:spTgt spid="826371">
                                            <p:txEl>
                                              <p:pRg st="6" end="6"/>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826371">
                                            <p:txEl>
                                              <p:pRg st="6" end="6"/>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E259EDE7-C0A7-43E5-8542-F19367D5758C}" type="slidenum">
              <a:rPr lang="en-US" altLang="en-US"/>
              <a:pPr/>
              <a:t>27</a:t>
            </a:fld>
            <a:endParaRPr lang="en-US" altLang="en-US"/>
          </a:p>
        </p:txBody>
      </p:sp>
      <p:sp>
        <p:nvSpPr>
          <p:cNvPr id="887810" name="Rectangle 2"/>
          <p:cNvSpPr>
            <a:spLocks noGrp="1" noChangeArrowheads="1"/>
          </p:cNvSpPr>
          <p:nvPr>
            <p:ph type="title"/>
          </p:nvPr>
        </p:nvSpPr>
        <p:spPr/>
        <p:txBody>
          <a:bodyPr/>
          <a:lstStyle/>
          <a:p>
            <a:r>
              <a:rPr lang="en-US" dirty="0" smtClean="0"/>
              <a:t>Mixed effects models</a:t>
            </a:r>
            <a:endParaRPr lang="en-US" dirty="0"/>
          </a:p>
        </p:txBody>
      </p:sp>
      <p:sp>
        <p:nvSpPr>
          <p:cNvPr id="887811" name="Rectangle 3"/>
          <p:cNvSpPr>
            <a:spLocks noGrp="1" noChangeArrowheads="1"/>
          </p:cNvSpPr>
          <p:nvPr>
            <p:ph type="body" idx="1"/>
          </p:nvPr>
        </p:nvSpPr>
        <p:spPr/>
        <p:txBody>
          <a:bodyPr/>
          <a:lstStyle/>
          <a:p>
            <a:pPr marL="171450" indent="-171450">
              <a:lnSpc>
                <a:spcPct val="80000"/>
              </a:lnSpc>
            </a:pPr>
            <a:r>
              <a:rPr lang="en-US" sz="2600" dirty="0"/>
              <a:t>Models for correlated data are often specified by declaring one or more of the categorical predictors in the model to be </a:t>
            </a:r>
            <a:r>
              <a:rPr lang="en-US" sz="2600" i="1" dirty="0"/>
              <a:t>random factors</a:t>
            </a:r>
            <a:r>
              <a:rPr lang="en-US" sz="2600" dirty="0"/>
              <a:t>.  (Otherwise they are called </a:t>
            </a:r>
            <a:r>
              <a:rPr lang="en-US" sz="2600" i="1" dirty="0"/>
              <a:t>fixed factors</a:t>
            </a:r>
            <a:r>
              <a:rPr lang="en-US" sz="2600" dirty="0"/>
              <a:t>.)  Models with both fixed and random factors are called </a:t>
            </a:r>
            <a:r>
              <a:rPr lang="en-US" sz="2600" i="1" dirty="0"/>
              <a:t>mixed </a:t>
            </a:r>
            <a:r>
              <a:rPr lang="en-US" sz="2600" i="1" dirty="0" smtClean="0"/>
              <a:t>effects models</a:t>
            </a:r>
            <a:r>
              <a:rPr lang="en-US" sz="2600" i="1" dirty="0"/>
              <a:t>.</a:t>
            </a:r>
            <a:endParaRPr lang="en-US" sz="2600" dirty="0"/>
          </a:p>
          <a:p>
            <a:pPr marL="171450" indent="-171450">
              <a:lnSpc>
                <a:spcPct val="80000"/>
              </a:lnSpc>
            </a:pPr>
            <a:r>
              <a:rPr lang="en-US" sz="2600" dirty="0" smtClean="0"/>
              <a:t>Random factors allow for factor-level-specific terms in the model.  For example, if subject were specified as a random factor then each subject would be allowed their own intercept.  </a:t>
            </a:r>
            <a:r>
              <a:rPr lang="en-US" sz="2600" i="1" dirty="0" smtClean="0"/>
              <a:t>However</a:t>
            </a:r>
            <a:r>
              <a:rPr lang="en-US" sz="2600" dirty="0" smtClean="0"/>
              <a:t>, random factors are different than including subject as a categorical predictor. </a:t>
            </a:r>
            <a:endParaRPr lang="en-US" sz="2600" dirty="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C873B155-BAB1-4A4F-82D7-D5C3360180D7}" type="slidenum">
              <a:rPr lang="en-US" altLang="en-US"/>
              <a:pPr/>
              <a:t>28</a:t>
            </a:fld>
            <a:endParaRPr lang="en-US" altLang="en-US"/>
          </a:p>
        </p:txBody>
      </p:sp>
      <p:sp>
        <p:nvSpPr>
          <p:cNvPr id="972802" name="Rectangle 2"/>
          <p:cNvSpPr>
            <a:spLocks noGrp="1" noChangeArrowheads="1"/>
          </p:cNvSpPr>
          <p:nvPr>
            <p:ph type="title"/>
          </p:nvPr>
        </p:nvSpPr>
        <p:spPr/>
        <p:txBody>
          <a:bodyPr/>
          <a:lstStyle/>
          <a:p>
            <a:r>
              <a:rPr lang="en-US"/>
              <a:t>Fixed versus Random Factors</a:t>
            </a:r>
          </a:p>
        </p:txBody>
      </p:sp>
      <p:sp>
        <p:nvSpPr>
          <p:cNvPr id="972803" name="Rectangle 3"/>
          <p:cNvSpPr>
            <a:spLocks noGrp="1" noChangeArrowheads="1"/>
          </p:cNvSpPr>
          <p:nvPr>
            <p:ph type="body" idx="1"/>
          </p:nvPr>
        </p:nvSpPr>
        <p:spPr/>
        <p:txBody>
          <a:bodyPr/>
          <a:lstStyle/>
          <a:p>
            <a:pPr marL="171450" indent="-171450" algn="just">
              <a:lnSpc>
                <a:spcPct val="90000"/>
              </a:lnSpc>
            </a:pPr>
            <a:r>
              <a:rPr lang="en-US" dirty="0" smtClean="0"/>
              <a:t>With a random factor we assume </a:t>
            </a:r>
            <a:r>
              <a:rPr lang="en-US" dirty="0"/>
              <a:t>that the </a:t>
            </a:r>
            <a:r>
              <a:rPr lang="en-US" i="1" dirty="0"/>
              <a:t>effects</a:t>
            </a:r>
            <a:r>
              <a:rPr lang="en-US" dirty="0"/>
              <a:t> associated with the levels of a factor can be regarded as a random sample from some reasonable population of effects.  (If yes then random, if no then fixed</a:t>
            </a:r>
            <a:r>
              <a:rPr lang="en-US" dirty="0" smtClean="0"/>
              <a:t>). </a:t>
            </a:r>
            <a:endParaRPr lang="en-US" dirty="0"/>
          </a:p>
          <a:p>
            <a:pPr marL="171450" indent="-171450" algn="just">
              <a:lnSpc>
                <a:spcPct val="90000"/>
              </a:lnSpc>
            </a:pPr>
            <a:r>
              <a:rPr lang="en-US" dirty="0"/>
              <a:t>This is what we ordinarily do for any sample – we ask if we can regard it as a random sample from a larger population.  For hierarchical data structures we ask the question over again for each level. </a:t>
            </a: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A5318D61-2D87-4244-902B-29412A118EE5}" type="slidenum">
              <a:rPr lang="en-US" altLang="en-US"/>
              <a:pPr/>
              <a:t>29</a:t>
            </a:fld>
            <a:endParaRPr lang="en-US" altLang="en-US"/>
          </a:p>
        </p:txBody>
      </p:sp>
      <p:sp>
        <p:nvSpPr>
          <p:cNvPr id="974850" name="Rectangle 2"/>
          <p:cNvSpPr>
            <a:spLocks noGrp="1" noChangeArrowheads="1"/>
          </p:cNvSpPr>
          <p:nvPr>
            <p:ph type="title"/>
          </p:nvPr>
        </p:nvSpPr>
        <p:spPr/>
        <p:txBody>
          <a:bodyPr/>
          <a:lstStyle/>
          <a:p>
            <a:r>
              <a:rPr lang="en-US"/>
              <a:t>Notes on fixed vs random Factors</a:t>
            </a:r>
          </a:p>
        </p:txBody>
      </p:sp>
      <p:sp>
        <p:nvSpPr>
          <p:cNvPr id="974851" name="Rectangle 3"/>
          <p:cNvSpPr>
            <a:spLocks noGrp="1" noChangeArrowheads="1"/>
          </p:cNvSpPr>
          <p:nvPr>
            <p:ph type="body" idx="1"/>
          </p:nvPr>
        </p:nvSpPr>
        <p:spPr>
          <a:xfrm>
            <a:off x="304800" y="1371600"/>
            <a:ext cx="8458200" cy="5029200"/>
          </a:xfrm>
          <a:solidFill>
            <a:schemeClr val="bg1"/>
          </a:solidFill>
        </p:spPr>
        <p:txBody>
          <a:bodyPr/>
          <a:lstStyle/>
          <a:p>
            <a:pPr marL="361950" indent="-361950">
              <a:lnSpc>
                <a:spcPct val="80000"/>
              </a:lnSpc>
              <a:buClr>
                <a:schemeClr val="tx1"/>
              </a:buClr>
              <a:buSzTx/>
              <a:buFont typeface="Wingdings" pitchFamily="2" charset="2"/>
              <a:buAutoNum type="arabicPeriod"/>
            </a:pPr>
            <a:r>
              <a:rPr lang="en-US" sz="2300" dirty="0"/>
              <a:t>Continuous variables are virtually never random effects.  We typically treat a variable as continuous because knowing the outcome for one value of the variable tells us something about the nearby values (hence the effects are not random).  Do not confuse this with the fact that, if we have a random sample of subjects, their ages are a random sample of ages.  </a:t>
            </a:r>
          </a:p>
          <a:p>
            <a:pPr marL="361950" indent="-361950">
              <a:lnSpc>
                <a:spcPct val="80000"/>
              </a:lnSpc>
              <a:buClr>
                <a:schemeClr val="tx1"/>
              </a:buClr>
              <a:buSzTx/>
              <a:buFont typeface="Wingdings" pitchFamily="2" charset="2"/>
              <a:buAutoNum type="arabicPeriod"/>
            </a:pPr>
            <a:r>
              <a:rPr lang="en-US" sz="2300" dirty="0"/>
              <a:t>Scope of inference:  Inferences can be made on a statistical basis to the </a:t>
            </a:r>
            <a:r>
              <a:rPr lang="en-US" sz="2300" i="1" dirty="0"/>
              <a:t>population</a:t>
            </a:r>
            <a:r>
              <a:rPr lang="en-US" sz="2300" dirty="0"/>
              <a:t> from which the levels of the random factor have been selected.</a:t>
            </a:r>
          </a:p>
          <a:p>
            <a:pPr marL="361950" indent="-361950">
              <a:lnSpc>
                <a:spcPct val="80000"/>
              </a:lnSpc>
              <a:buClr>
                <a:schemeClr val="tx1"/>
              </a:buClr>
              <a:buSzTx/>
              <a:buFont typeface="Wingdings" pitchFamily="2" charset="2"/>
              <a:buAutoNum type="arabicPeriod"/>
            </a:pPr>
            <a:r>
              <a:rPr lang="en-US" sz="2300" dirty="0"/>
              <a:t>Incorporation of correlation in the model:  Observations that share the same level of the random effect are being modeled as correlated.</a:t>
            </a:r>
          </a:p>
          <a:p>
            <a:pPr marL="361950" indent="-361950">
              <a:lnSpc>
                <a:spcPct val="80000"/>
              </a:lnSpc>
              <a:buClr>
                <a:schemeClr val="tx1"/>
              </a:buClr>
              <a:buSzTx/>
              <a:buFont typeface="Wingdings" pitchFamily="2" charset="2"/>
              <a:buAutoNum type="arabicPeriod"/>
            </a:pPr>
            <a:r>
              <a:rPr lang="en-US" sz="2300" dirty="0"/>
              <a:t>Accuracy of estimates:  Using random factors involves making extra assumptions but gives more accurate estimates.</a:t>
            </a:r>
          </a:p>
          <a:p>
            <a:pPr marL="361950" indent="-361950">
              <a:lnSpc>
                <a:spcPct val="80000"/>
              </a:lnSpc>
              <a:buClr>
                <a:schemeClr val="tx1"/>
              </a:buClr>
              <a:buSzTx/>
              <a:buFont typeface="Wingdings" pitchFamily="2" charset="2"/>
              <a:buAutoNum type="arabicPeriod"/>
            </a:pPr>
            <a:r>
              <a:rPr lang="en-US" sz="2300" dirty="0"/>
              <a:t>Estimation method:  Different estimation methods must be used.</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a:spLocks noGrp="1"/>
          </p:cNvSpPr>
          <p:nvPr>
            <p:ph type="sldNum" sz="quarter" idx="12"/>
          </p:nvPr>
        </p:nvSpPr>
        <p:spPr/>
        <p:txBody>
          <a:bodyPr/>
          <a:lstStyle/>
          <a:p>
            <a:fld id="{4ECD52D9-4819-4733-ADD5-75193A649211}" type="slidenum">
              <a:rPr lang="en-US" altLang="en-US"/>
              <a:pPr/>
              <a:t>3</a:t>
            </a:fld>
            <a:endParaRPr lang="en-US" altLang="en-US"/>
          </a:p>
        </p:txBody>
      </p:sp>
      <p:sp>
        <p:nvSpPr>
          <p:cNvPr id="728066" name="Rectangle 1026"/>
          <p:cNvSpPr>
            <a:spLocks noGrp="1" noChangeArrowheads="1"/>
          </p:cNvSpPr>
          <p:nvPr>
            <p:ph type="title"/>
          </p:nvPr>
        </p:nvSpPr>
        <p:spPr>
          <a:xfrm>
            <a:off x="402771" y="0"/>
            <a:ext cx="7924800" cy="1295400"/>
          </a:xfrm>
        </p:spPr>
        <p:txBody>
          <a:bodyPr/>
          <a:lstStyle/>
          <a:p>
            <a:r>
              <a:rPr lang="en-US" dirty="0" smtClean="0"/>
              <a:t>Analyses for correlated data</a:t>
            </a:r>
            <a:endParaRPr lang="en-US" dirty="0"/>
          </a:p>
        </p:txBody>
      </p:sp>
      <p:sp>
        <p:nvSpPr>
          <p:cNvPr id="728067" name="Rectangle 1027"/>
          <p:cNvSpPr>
            <a:spLocks noGrp="1" noChangeArrowheads="1"/>
          </p:cNvSpPr>
          <p:nvPr>
            <p:ph type="body" idx="1"/>
          </p:nvPr>
        </p:nvSpPr>
        <p:spPr>
          <a:xfrm>
            <a:off x="359228" y="1371600"/>
            <a:ext cx="8632371" cy="4411662"/>
          </a:xfrm>
        </p:spPr>
        <p:txBody>
          <a:bodyPr/>
          <a:lstStyle/>
          <a:p>
            <a:pPr>
              <a:lnSpc>
                <a:spcPct val="90000"/>
              </a:lnSpc>
              <a:buSzTx/>
            </a:pPr>
            <a:r>
              <a:rPr lang="en-US" dirty="0" smtClean="0"/>
              <a:t>Generalized estimating equations (GEEs)</a:t>
            </a:r>
          </a:p>
          <a:p>
            <a:pPr lvl="1">
              <a:lnSpc>
                <a:spcPct val="90000"/>
              </a:lnSpc>
              <a:buSzTx/>
            </a:pPr>
            <a:r>
              <a:rPr lang="en-US" dirty="0" smtClean="0"/>
              <a:t>Stata </a:t>
            </a:r>
            <a:r>
              <a:rPr lang="en-US" dirty="0" err="1" smtClean="0">
                <a:latin typeface="Courier New" panose="02070309020205020404" pitchFamily="49" charset="0"/>
                <a:cs typeface="Courier New" panose="02070309020205020404" pitchFamily="49" charset="0"/>
              </a:rPr>
              <a:t>xtgee</a:t>
            </a:r>
            <a:endParaRPr lang="en-US" dirty="0" smtClean="0">
              <a:latin typeface="Courier New" panose="02070309020205020404" pitchFamily="49" charset="0"/>
              <a:cs typeface="Courier New" panose="02070309020205020404" pitchFamily="49" charset="0"/>
            </a:endParaRPr>
          </a:p>
          <a:p>
            <a:pPr>
              <a:lnSpc>
                <a:spcPct val="90000"/>
              </a:lnSpc>
              <a:buSzTx/>
            </a:pPr>
            <a:r>
              <a:rPr lang="en-US" dirty="0" smtClean="0"/>
              <a:t>Mixed effects (ME) models</a:t>
            </a:r>
          </a:p>
          <a:p>
            <a:pPr lvl="1">
              <a:lnSpc>
                <a:spcPct val="90000"/>
              </a:lnSpc>
              <a:buSzTx/>
            </a:pPr>
            <a:r>
              <a:rPr lang="en-US" dirty="0" smtClean="0"/>
              <a:t>Stata </a:t>
            </a:r>
            <a:r>
              <a:rPr lang="en-US" dirty="0" err="1" smtClean="0">
                <a:latin typeface="Courier New" panose="02070309020205020404" pitchFamily="49" charset="0"/>
                <a:cs typeface="Courier New" panose="02070309020205020404" pitchFamily="49" charset="0"/>
              </a:rPr>
              <a:t>meglm</a:t>
            </a:r>
            <a:endParaRPr lang="en-US" dirty="0" smtClean="0">
              <a:latin typeface="Courier New" panose="02070309020205020404" pitchFamily="49" charset="0"/>
              <a:cs typeface="Courier New" panose="02070309020205020404" pitchFamily="49" charset="0"/>
            </a:endParaRPr>
          </a:p>
          <a:p>
            <a:pPr lvl="1">
              <a:lnSpc>
                <a:spcPct val="90000"/>
              </a:lnSpc>
              <a:buSzTx/>
            </a:pPr>
            <a:r>
              <a:rPr lang="en-US" dirty="0" smtClean="0"/>
              <a:t>Or specialized routines for different outcome types</a:t>
            </a:r>
          </a:p>
          <a:p>
            <a:pPr lvl="2">
              <a:lnSpc>
                <a:spcPct val="90000"/>
              </a:lnSpc>
              <a:buSzTx/>
            </a:pPr>
            <a:r>
              <a:rPr lang="en-US" dirty="0" smtClean="0"/>
              <a:t>Numeric (</a:t>
            </a:r>
            <a:r>
              <a:rPr lang="en-US" dirty="0" smtClean="0">
                <a:latin typeface="Courier New" panose="02070309020205020404" pitchFamily="49" charset="0"/>
                <a:cs typeface="Courier New" panose="02070309020205020404" pitchFamily="49" charset="0"/>
              </a:rPr>
              <a:t>mixed</a:t>
            </a:r>
            <a:r>
              <a:rPr lang="en-US" dirty="0" smtClean="0"/>
              <a:t>)</a:t>
            </a:r>
          </a:p>
          <a:p>
            <a:pPr lvl="2">
              <a:lnSpc>
                <a:spcPct val="90000"/>
              </a:lnSpc>
              <a:buSzTx/>
            </a:pPr>
            <a:r>
              <a:rPr lang="en-US" dirty="0" smtClean="0"/>
              <a:t>Binary (</a:t>
            </a:r>
            <a:r>
              <a:rPr lang="en-US" dirty="0" err="1" smtClean="0">
                <a:latin typeface="Courier New" panose="02070309020205020404" pitchFamily="49" charset="0"/>
                <a:cs typeface="Courier New" panose="02070309020205020404" pitchFamily="49" charset="0"/>
              </a:rPr>
              <a:t>melogit</a:t>
            </a:r>
            <a:r>
              <a:rPr lang="en-US" dirty="0" smtClean="0">
                <a:latin typeface="Courier New" panose="02070309020205020404" pitchFamily="49" charset="0"/>
                <a:cs typeface="Courier New" panose="02070309020205020404" pitchFamily="49" charset="0"/>
              </a:rPr>
              <a:t>, </a:t>
            </a:r>
            <a:r>
              <a:rPr lang="en-US" dirty="0" err="1" smtClean="0">
                <a:latin typeface="Courier New" panose="02070309020205020404" pitchFamily="49" charset="0"/>
                <a:cs typeface="Courier New" panose="02070309020205020404" pitchFamily="49" charset="0"/>
              </a:rPr>
              <a:t>meprobit</a:t>
            </a:r>
            <a:r>
              <a:rPr lang="en-US" dirty="0" smtClean="0"/>
              <a:t>)</a:t>
            </a:r>
          </a:p>
          <a:p>
            <a:pPr lvl="2">
              <a:lnSpc>
                <a:spcPct val="90000"/>
              </a:lnSpc>
              <a:buSzTx/>
            </a:pPr>
            <a:r>
              <a:rPr lang="en-US" dirty="0" smtClean="0"/>
              <a:t>Count (</a:t>
            </a:r>
            <a:r>
              <a:rPr lang="en-US" dirty="0" err="1" smtClean="0">
                <a:latin typeface="Courier New" panose="02070309020205020404" pitchFamily="49" charset="0"/>
                <a:cs typeface="Courier New" panose="02070309020205020404" pitchFamily="49" charset="0"/>
              </a:rPr>
              <a:t>mepoisson</a:t>
            </a:r>
            <a:r>
              <a:rPr lang="en-US" dirty="0" smtClean="0"/>
              <a:t>)</a:t>
            </a:r>
          </a:p>
          <a:p>
            <a:pPr lvl="2">
              <a:lnSpc>
                <a:spcPct val="90000"/>
              </a:lnSpc>
              <a:buSzTx/>
            </a:pPr>
            <a:r>
              <a:rPr lang="en-US" dirty="0" smtClean="0"/>
              <a:t>Ordered categorical (</a:t>
            </a:r>
            <a:r>
              <a:rPr lang="en-US" dirty="0" err="1" smtClean="0">
                <a:latin typeface="Courier New" panose="02070309020205020404" pitchFamily="49" charset="0"/>
                <a:cs typeface="Courier New" panose="02070309020205020404" pitchFamily="49" charset="0"/>
              </a:rPr>
              <a:t>meologit</a:t>
            </a:r>
            <a:r>
              <a:rPr lang="en-US" dirty="0" smtClean="0">
                <a:latin typeface="Courier New" panose="02070309020205020404" pitchFamily="49" charset="0"/>
                <a:cs typeface="Courier New" panose="02070309020205020404" pitchFamily="49" charset="0"/>
              </a:rPr>
              <a:t>, </a:t>
            </a:r>
            <a:r>
              <a:rPr lang="en-US" dirty="0" err="1" smtClean="0">
                <a:latin typeface="Courier New" panose="02070309020205020404" pitchFamily="49" charset="0"/>
                <a:cs typeface="Courier New" panose="02070309020205020404" pitchFamily="49" charset="0"/>
              </a:rPr>
              <a:t>meoprobit</a:t>
            </a:r>
            <a:r>
              <a:rPr lang="en-US" dirty="0" smtClean="0"/>
              <a:t>)</a:t>
            </a:r>
          </a:p>
          <a:p>
            <a:pPr>
              <a:lnSpc>
                <a:spcPct val="90000"/>
              </a:lnSpc>
              <a:buSzTx/>
            </a:pPr>
            <a:r>
              <a:rPr lang="en-US" i="1" dirty="0" smtClean="0"/>
              <a:t>Interpretations are virtually the same for  corresponding correlated and non-correlated analyses (linear/linear, </a:t>
            </a:r>
            <a:r>
              <a:rPr lang="en-US" i="1" dirty="0" err="1" smtClean="0"/>
              <a:t>logit</a:t>
            </a:r>
            <a:r>
              <a:rPr lang="en-US" i="1" dirty="0" smtClean="0"/>
              <a:t>/</a:t>
            </a:r>
            <a:r>
              <a:rPr lang="en-US" i="1" dirty="0" err="1" smtClean="0"/>
              <a:t>logit</a:t>
            </a:r>
            <a:r>
              <a:rPr lang="en-US" i="1" dirty="0" smtClean="0"/>
              <a:t>)</a:t>
            </a:r>
          </a:p>
        </p:txBody>
      </p:sp>
      <p:sp>
        <p:nvSpPr>
          <p:cNvPr id="728068" name="Text Box 1028"/>
          <p:cNvSpPr txBox="1">
            <a:spLocks noChangeArrowheads="1"/>
          </p:cNvSpPr>
          <p:nvPr/>
        </p:nvSpPr>
        <p:spPr bwMode="auto">
          <a:xfrm>
            <a:off x="381000" y="6324600"/>
            <a:ext cx="1447800" cy="457200"/>
          </a:xfrm>
          <a:prstGeom prst="rect">
            <a:avLst/>
          </a:prstGeom>
          <a:noFill/>
          <a:ln w="12700" algn="ctr">
            <a:noFill/>
            <a:miter lim="800000"/>
            <a:headEnd/>
            <a:tailEnd/>
          </a:ln>
          <a:effectLst/>
        </p:spPr>
        <p:txBody>
          <a:bodyPr>
            <a:spAutoFit/>
          </a:bodyPr>
          <a:lstStyle/>
          <a:p>
            <a:pPr algn="l" eaLnBrk="0" hangingPunct="0">
              <a:spcBef>
                <a:spcPct val="50000"/>
              </a:spcBef>
            </a:pPr>
            <a:endParaRPr lang="en-US" sz="2400">
              <a:latin typeface="Book Antiqua" pitchFamily="18" charset="0"/>
            </a:endParaRPr>
          </a:p>
        </p:txBody>
      </p:sp>
    </p:spTree>
    <p:extLst>
      <p:ext uri="{BB962C8B-B14F-4D97-AF65-F5344CB8AC3E}">
        <p14:creationId xmlns:p14="http://schemas.microsoft.com/office/powerpoint/2010/main" val="32981511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728067">
                                            <p:txEl>
                                              <p:pRg st="9" end="9"/>
                                            </p:txEl>
                                          </p:spTgt>
                                        </p:tgtEl>
                                        <p:attrNameLst>
                                          <p:attrName>style.visibility</p:attrName>
                                        </p:attrNameLst>
                                      </p:cBhvr>
                                      <p:to>
                                        <p:strVal val="visible"/>
                                      </p:to>
                                    </p:set>
                                    <p:anim calcmode="lin" valueType="num">
                                      <p:cBhvr additive="base">
                                        <p:cTn id="7" dur="500" fill="hold"/>
                                        <p:tgtEl>
                                          <p:spTgt spid="728067">
                                            <p:txEl>
                                              <p:pRg st="9" end="9"/>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728067">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7A975039-D9B6-4758-9C69-E6914D4FA4F4}" type="slidenum">
              <a:rPr lang="en-US" altLang="en-US"/>
              <a:pPr/>
              <a:t>30</a:t>
            </a:fld>
            <a:endParaRPr lang="en-US" altLang="en-US"/>
          </a:p>
        </p:txBody>
      </p:sp>
      <p:sp>
        <p:nvSpPr>
          <p:cNvPr id="978946" name="Rectangle 2"/>
          <p:cNvSpPr>
            <a:spLocks noGrp="1" noChangeArrowheads="1"/>
          </p:cNvSpPr>
          <p:nvPr>
            <p:ph type="title"/>
          </p:nvPr>
        </p:nvSpPr>
        <p:spPr>
          <a:xfrm>
            <a:off x="381000" y="0"/>
            <a:ext cx="7543800" cy="1295400"/>
          </a:xfrm>
        </p:spPr>
        <p:txBody>
          <a:bodyPr/>
          <a:lstStyle/>
          <a:p>
            <a:r>
              <a:rPr lang="en-US"/>
              <a:t>Fixed versus Random Practice</a:t>
            </a:r>
          </a:p>
        </p:txBody>
      </p:sp>
      <p:sp>
        <p:nvSpPr>
          <p:cNvPr id="978947" name="Rectangle 3"/>
          <p:cNvSpPr>
            <a:spLocks noGrp="1" noChangeArrowheads="1"/>
          </p:cNvSpPr>
          <p:nvPr>
            <p:ph type="body" idx="1"/>
          </p:nvPr>
        </p:nvSpPr>
        <p:spPr>
          <a:xfrm>
            <a:off x="304800" y="1371600"/>
            <a:ext cx="8458200" cy="5029200"/>
          </a:xfrm>
        </p:spPr>
        <p:txBody>
          <a:bodyPr/>
          <a:lstStyle/>
          <a:p>
            <a:pPr marL="400050" indent="-400050"/>
            <a:r>
              <a:rPr lang="en-US"/>
              <a:t>Fecal fat example.  Factors?  Fixed?  Random?</a:t>
            </a:r>
          </a:p>
          <a:p>
            <a:pPr marL="400050" indent="-400050"/>
            <a:endParaRPr lang="en-US"/>
          </a:p>
          <a:p>
            <a:pPr marL="400050" indent="-400050"/>
            <a:r>
              <a:rPr lang="en-US"/>
              <a:t>Back pain example.  Factors?  Fixed?  Random?</a:t>
            </a:r>
          </a:p>
          <a:p>
            <a:pPr marL="400050" indent="-400050"/>
            <a:endParaRPr lang="en-US"/>
          </a:p>
          <a:p>
            <a:pPr marL="400050" indent="-400050"/>
            <a:r>
              <a:rPr lang="en-US"/>
              <a:t>Study of Osteoporotic Fractures.  Factors?  Fixed?  Random?</a:t>
            </a:r>
          </a:p>
          <a:p>
            <a:pPr marL="400050" indent="-400050"/>
            <a:endParaRPr lang="en-US"/>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Slide Number Placeholder 5"/>
          <p:cNvSpPr>
            <a:spLocks noGrp="1"/>
          </p:cNvSpPr>
          <p:nvPr>
            <p:ph type="sldNum" sz="quarter" idx="12"/>
          </p:nvPr>
        </p:nvSpPr>
        <p:spPr/>
        <p:txBody>
          <a:bodyPr/>
          <a:lstStyle/>
          <a:p>
            <a:fld id="{DB690DF3-CB8F-4F6B-9AFC-D35EF18FCABE}" type="slidenum">
              <a:rPr lang="en-US" altLang="en-US"/>
              <a:pPr/>
              <a:t>31</a:t>
            </a:fld>
            <a:endParaRPr lang="en-US" altLang="en-US"/>
          </a:p>
        </p:txBody>
      </p:sp>
      <p:sp>
        <p:nvSpPr>
          <p:cNvPr id="983043" name="Rectangle 3"/>
          <p:cNvSpPr>
            <a:spLocks noGrp="1" noChangeArrowheads="1"/>
          </p:cNvSpPr>
          <p:nvPr>
            <p:ph type="body" idx="1"/>
          </p:nvPr>
        </p:nvSpPr>
        <p:spPr/>
        <p:txBody>
          <a:bodyPr/>
          <a:lstStyle/>
          <a:p>
            <a:pPr>
              <a:lnSpc>
                <a:spcPct val="80000"/>
              </a:lnSpc>
              <a:buFont typeface="Wingdings" pitchFamily="2" charset="2"/>
              <a:buNone/>
            </a:pPr>
            <a:r>
              <a:rPr lang="en-US" sz="2600" dirty="0" smtClean="0">
                <a:latin typeface="Courier New" panose="02070309020205020404" pitchFamily="49" charset="0"/>
                <a:cs typeface="Courier New" panose="02070309020205020404" pitchFamily="49" charset="0"/>
              </a:rPr>
              <a:t>mixed</a:t>
            </a:r>
            <a:r>
              <a:rPr lang="en-US" sz="2600" dirty="0" smtClean="0"/>
              <a:t> </a:t>
            </a:r>
            <a:r>
              <a:rPr lang="en-US" sz="2600" dirty="0"/>
              <a:t>is for approximately normally distributed </a:t>
            </a:r>
            <a:r>
              <a:rPr lang="en-US" sz="2600" dirty="0" smtClean="0"/>
              <a:t>outcomes and is an analog of multiple linear regression.  </a:t>
            </a:r>
            <a:r>
              <a:rPr lang="en-US" sz="2600" dirty="0"/>
              <a:t>Here is the command syntax:</a:t>
            </a:r>
          </a:p>
          <a:p>
            <a:pPr>
              <a:lnSpc>
                <a:spcPct val="80000"/>
              </a:lnSpc>
              <a:buFont typeface="Wingdings" pitchFamily="2" charset="2"/>
              <a:buNone/>
            </a:pPr>
            <a:endParaRPr lang="en-US" sz="2600" dirty="0"/>
          </a:p>
          <a:p>
            <a:pPr>
              <a:lnSpc>
                <a:spcPct val="80000"/>
              </a:lnSpc>
              <a:buFont typeface="Wingdings" pitchFamily="2" charset="2"/>
              <a:buNone/>
            </a:pPr>
            <a:r>
              <a:rPr lang="en-US" sz="2600" dirty="0" smtClean="0">
                <a:latin typeface="Courier New" pitchFamily="49" charset="0"/>
              </a:rPr>
              <a:t>  mixed </a:t>
            </a:r>
            <a:r>
              <a:rPr lang="en-US" sz="2600" dirty="0" err="1">
                <a:latin typeface="Courier New" pitchFamily="49" charset="0"/>
              </a:rPr>
              <a:t>depvar</a:t>
            </a:r>
            <a:r>
              <a:rPr lang="en-US" sz="2600" dirty="0">
                <a:latin typeface="Courier New" pitchFamily="49" charset="0"/>
              </a:rPr>
              <a:t> </a:t>
            </a:r>
            <a:r>
              <a:rPr lang="en-US" sz="2600" dirty="0" err="1">
                <a:latin typeface="Courier New" pitchFamily="49" charset="0"/>
              </a:rPr>
              <a:t>fix_effects</a:t>
            </a:r>
            <a:r>
              <a:rPr lang="en-US" sz="2600" dirty="0">
                <a:latin typeface="Courier New" pitchFamily="49" charset="0"/>
              </a:rPr>
              <a:t> || rand_ effects: , </a:t>
            </a:r>
            <a:r>
              <a:rPr lang="en-US" sz="2600" dirty="0" err="1">
                <a:latin typeface="Courier New" pitchFamily="49" charset="0"/>
              </a:rPr>
              <a:t>cov</a:t>
            </a:r>
            <a:r>
              <a:rPr lang="en-US" sz="2600" dirty="0">
                <a:latin typeface="Courier New" pitchFamily="49" charset="0"/>
              </a:rPr>
              <a:t>(</a:t>
            </a:r>
            <a:r>
              <a:rPr lang="en-US" sz="2600" dirty="0" err="1">
                <a:latin typeface="Courier New" pitchFamily="49" charset="0"/>
              </a:rPr>
              <a:t>corr</a:t>
            </a:r>
            <a:r>
              <a:rPr lang="en-US" sz="2600" dirty="0">
                <a:latin typeface="Courier New" pitchFamily="49" charset="0"/>
              </a:rPr>
              <a:t> structure</a:t>
            </a:r>
            <a:r>
              <a:rPr lang="en-US" sz="2600" dirty="0" smtClean="0">
                <a:latin typeface="Courier New" pitchFamily="49" charset="0"/>
              </a:rPr>
              <a:t>) </a:t>
            </a:r>
            <a:r>
              <a:rPr lang="en-US" sz="2600" dirty="0" err="1" smtClean="0">
                <a:latin typeface="Courier New" pitchFamily="49" charset="0"/>
              </a:rPr>
              <a:t>reml</a:t>
            </a:r>
            <a:endParaRPr lang="en-US" sz="2600" dirty="0">
              <a:latin typeface="Courier New" pitchFamily="49" charset="0"/>
            </a:endParaRPr>
          </a:p>
          <a:p>
            <a:pPr>
              <a:lnSpc>
                <a:spcPct val="80000"/>
              </a:lnSpc>
              <a:buFont typeface="Wingdings" pitchFamily="2" charset="2"/>
              <a:buNone/>
            </a:pPr>
            <a:endParaRPr lang="en-US" sz="2600" u="sng" dirty="0">
              <a:latin typeface="Courier New" pitchFamily="49" charset="0"/>
            </a:endParaRPr>
          </a:p>
          <a:p>
            <a:pPr>
              <a:lnSpc>
                <a:spcPct val="80000"/>
              </a:lnSpc>
              <a:buFont typeface="Wingdings" pitchFamily="2" charset="2"/>
              <a:buNone/>
            </a:pPr>
            <a:r>
              <a:rPr lang="en-US" sz="2600" u="sng" dirty="0"/>
              <a:t>Example:</a:t>
            </a:r>
            <a:r>
              <a:rPr lang="en-US" sz="2600" dirty="0"/>
              <a:t>  Georgia babies</a:t>
            </a:r>
          </a:p>
          <a:p>
            <a:pPr>
              <a:lnSpc>
                <a:spcPct val="80000"/>
              </a:lnSpc>
              <a:buFont typeface="Wingdings" pitchFamily="2" charset="2"/>
              <a:buNone/>
            </a:pPr>
            <a:endParaRPr lang="en-US" sz="2600" dirty="0"/>
          </a:p>
          <a:p>
            <a:pPr>
              <a:lnSpc>
                <a:spcPct val="80000"/>
              </a:lnSpc>
              <a:buFont typeface="Wingdings" pitchFamily="2" charset="2"/>
              <a:buNone/>
            </a:pPr>
            <a:r>
              <a:rPr lang="en-US" sz="2600" dirty="0" smtClean="0">
                <a:latin typeface="Courier New" pitchFamily="49" charset="0"/>
              </a:rPr>
              <a:t>mixed </a:t>
            </a:r>
            <a:r>
              <a:rPr lang="en-US" sz="2600" dirty="0" err="1">
                <a:latin typeface="Courier New" pitchFamily="49" charset="0"/>
              </a:rPr>
              <a:t>bweight</a:t>
            </a:r>
            <a:r>
              <a:rPr lang="en-US" sz="2600" dirty="0">
                <a:latin typeface="Courier New" pitchFamily="49" charset="0"/>
              </a:rPr>
              <a:t> </a:t>
            </a:r>
            <a:r>
              <a:rPr lang="en-US" sz="2600" dirty="0" err="1">
                <a:latin typeface="Courier New" pitchFamily="49" charset="0"/>
              </a:rPr>
              <a:t>birthord</a:t>
            </a:r>
            <a:r>
              <a:rPr lang="en-US" sz="2600" dirty="0">
                <a:latin typeface="Courier New" pitchFamily="49" charset="0"/>
              </a:rPr>
              <a:t> </a:t>
            </a:r>
            <a:r>
              <a:rPr lang="en-US" sz="2600" dirty="0" err="1" smtClean="0">
                <a:latin typeface="Courier New" pitchFamily="49" charset="0"/>
              </a:rPr>
              <a:t>initage</a:t>
            </a:r>
            <a:r>
              <a:rPr lang="en-US" sz="2600" dirty="0" smtClean="0">
                <a:latin typeface="Courier New" pitchFamily="49" charset="0"/>
              </a:rPr>
              <a:t> || </a:t>
            </a:r>
            <a:r>
              <a:rPr lang="en-US" sz="2600" dirty="0" err="1" smtClean="0">
                <a:latin typeface="Courier New" pitchFamily="49" charset="0"/>
              </a:rPr>
              <a:t>momid</a:t>
            </a:r>
            <a:r>
              <a:rPr lang="en-US" sz="2600" dirty="0" smtClean="0">
                <a:latin typeface="Courier New" pitchFamily="49" charset="0"/>
              </a:rPr>
              <a:t>:, </a:t>
            </a:r>
            <a:r>
              <a:rPr lang="en-US" sz="2600" dirty="0" err="1" smtClean="0">
                <a:latin typeface="Courier New" pitchFamily="49" charset="0"/>
              </a:rPr>
              <a:t>reml</a:t>
            </a:r>
            <a:endParaRPr lang="en-US" sz="2600" dirty="0">
              <a:latin typeface="Courier New" pitchFamily="49" charset="0"/>
            </a:endParaRPr>
          </a:p>
          <a:p>
            <a:pPr>
              <a:lnSpc>
                <a:spcPct val="80000"/>
              </a:lnSpc>
              <a:buFont typeface="Wingdings" pitchFamily="2" charset="2"/>
              <a:buNone/>
            </a:pPr>
            <a:endParaRPr lang="en-US" sz="2600" dirty="0">
              <a:latin typeface="Courier New" pitchFamily="49" charset="0"/>
            </a:endParaRPr>
          </a:p>
        </p:txBody>
      </p:sp>
      <p:sp>
        <p:nvSpPr>
          <p:cNvPr id="983042" name="Rectangle 2"/>
          <p:cNvSpPr>
            <a:spLocks noGrp="1" noChangeArrowheads="1"/>
          </p:cNvSpPr>
          <p:nvPr>
            <p:ph type="title"/>
          </p:nvPr>
        </p:nvSpPr>
        <p:spPr/>
        <p:txBody>
          <a:bodyPr/>
          <a:lstStyle/>
          <a:p>
            <a:r>
              <a:rPr lang="en-US" dirty="0" smtClean="0"/>
              <a:t>MIXED </a:t>
            </a:r>
            <a:r>
              <a:rPr lang="en-US" dirty="0"/>
              <a:t>for continuous outcomes</a:t>
            </a:r>
          </a:p>
        </p:txBody>
      </p:sp>
      <p:grpSp>
        <p:nvGrpSpPr>
          <p:cNvPr id="983051" name="Group 11"/>
          <p:cNvGrpSpPr>
            <a:grpSpLocks/>
          </p:cNvGrpSpPr>
          <p:nvPr/>
        </p:nvGrpSpPr>
        <p:grpSpPr bwMode="auto">
          <a:xfrm>
            <a:off x="2209800" y="3084534"/>
            <a:ext cx="6553200" cy="1287463"/>
            <a:chOff x="1392" y="1728"/>
            <a:chExt cx="4128" cy="811"/>
          </a:xfrm>
        </p:grpSpPr>
        <p:sp>
          <p:nvSpPr>
            <p:cNvPr id="983046" name="Oval 6"/>
            <p:cNvSpPr>
              <a:spLocks noChangeArrowheads="1"/>
            </p:cNvSpPr>
            <p:nvPr/>
          </p:nvSpPr>
          <p:spPr bwMode="auto">
            <a:xfrm>
              <a:off x="3648" y="1728"/>
              <a:ext cx="432" cy="384"/>
            </a:xfrm>
            <a:prstGeom prst="ellipse">
              <a:avLst/>
            </a:prstGeom>
            <a:solidFill>
              <a:schemeClr val="bg1">
                <a:alpha val="0"/>
              </a:schemeClr>
            </a:solidFill>
            <a:ln w="9525" algn="ctr">
              <a:solidFill>
                <a:srgbClr val="FF0000"/>
              </a:solidFill>
              <a:round/>
              <a:headEnd/>
              <a:tailEnd/>
            </a:ln>
            <a:effectLst/>
          </p:spPr>
          <p:txBody>
            <a:bodyPr wrap="none" anchor="ctr"/>
            <a:lstStyle/>
            <a:p>
              <a:endParaRPr lang="en-US"/>
            </a:p>
          </p:txBody>
        </p:sp>
        <p:sp>
          <p:nvSpPr>
            <p:cNvPr id="983047" name="Oval 7"/>
            <p:cNvSpPr>
              <a:spLocks noChangeArrowheads="1"/>
            </p:cNvSpPr>
            <p:nvPr/>
          </p:nvSpPr>
          <p:spPr bwMode="auto">
            <a:xfrm>
              <a:off x="1392" y="1968"/>
              <a:ext cx="192" cy="288"/>
            </a:xfrm>
            <a:prstGeom prst="ellipse">
              <a:avLst/>
            </a:prstGeom>
            <a:solidFill>
              <a:schemeClr val="bg1">
                <a:alpha val="0"/>
              </a:schemeClr>
            </a:solidFill>
            <a:ln w="9525" algn="ctr">
              <a:solidFill>
                <a:srgbClr val="FF0000"/>
              </a:solidFill>
              <a:round/>
              <a:headEnd/>
              <a:tailEnd/>
            </a:ln>
            <a:effectLst/>
          </p:spPr>
          <p:txBody>
            <a:bodyPr wrap="none" anchor="ctr"/>
            <a:lstStyle/>
            <a:p>
              <a:endParaRPr lang="en-US"/>
            </a:p>
          </p:txBody>
        </p:sp>
        <p:sp>
          <p:nvSpPr>
            <p:cNvPr id="983048" name="Text Box 8"/>
            <p:cNvSpPr txBox="1">
              <a:spLocks noChangeArrowheads="1"/>
            </p:cNvSpPr>
            <p:nvPr/>
          </p:nvSpPr>
          <p:spPr bwMode="auto">
            <a:xfrm>
              <a:off x="3374" y="2251"/>
              <a:ext cx="2146" cy="288"/>
            </a:xfrm>
            <a:prstGeom prst="rect">
              <a:avLst/>
            </a:prstGeom>
            <a:noFill/>
            <a:ln w="9525" algn="ctr">
              <a:noFill/>
              <a:miter lim="800000"/>
              <a:headEnd/>
              <a:tailEnd/>
            </a:ln>
            <a:effectLst/>
          </p:spPr>
          <p:txBody>
            <a:bodyPr>
              <a:spAutoFit/>
            </a:bodyPr>
            <a:lstStyle/>
            <a:p>
              <a:pPr algn="l">
                <a:spcBef>
                  <a:spcPct val="50000"/>
                </a:spcBef>
              </a:pPr>
              <a:r>
                <a:rPr lang="en-US" sz="2400" dirty="0">
                  <a:solidFill>
                    <a:srgbClr val="CC0000"/>
                  </a:solidFill>
                </a:rPr>
                <a:t>Punctuation important!</a:t>
              </a:r>
            </a:p>
          </p:txBody>
        </p:sp>
        <p:sp>
          <p:nvSpPr>
            <p:cNvPr id="983049" name="Line 9"/>
            <p:cNvSpPr>
              <a:spLocks noChangeShapeType="1"/>
            </p:cNvSpPr>
            <p:nvPr/>
          </p:nvSpPr>
          <p:spPr bwMode="auto">
            <a:xfrm flipH="1" flipV="1">
              <a:off x="3936" y="2112"/>
              <a:ext cx="96" cy="96"/>
            </a:xfrm>
            <a:prstGeom prst="line">
              <a:avLst/>
            </a:prstGeom>
            <a:noFill/>
            <a:ln w="9525">
              <a:solidFill>
                <a:schemeClr val="tx1"/>
              </a:solidFill>
              <a:round/>
              <a:headEnd/>
              <a:tailEnd type="triangle" w="med" len="med"/>
            </a:ln>
            <a:effectLst/>
          </p:spPr>
          <p:txBody>
            <a:bodyPr wrap="none" anchor="ctr"/>
            <a:lstStyle/>
            <a:p>
              <a:endParaRPr lang="en-US"/>
            </a:p>
          </p:txBody>
        </p:sp>
        <p:sp>
          <p:nvSpPr>
            <p:cNvPr id="983050" name="Line 10"/>
            <p:cNvSpPr>
              <a:spLocks noChangeShapeType="1"/>
            </p:cNvSpPr>
            <p:nvPr/>
          </p:nvSpPr>
          <p:spPr bwMode="auto">
            <a:xfrm flipH="1" flipV="1">
              <a:off x="1584" y="2160"/>
              <a:ext cx="1776" cy="192"/>
            </a:xfrm>
            <a:prstGeom prst="line">
              <a:avLst/>
            </a:prstGeom>
            <a:noFill/>
            <a:ln w="9525">
              <a:solidFill>
                <a:schemeClr val="tx1"/>
              </a:solidFill>
              <a:round/>
              <a:headEnd/>
              <a:tailEnd type="triangle" w="med" len="med"/>
            </a:ln>
            <a:effectLst/>
          </p:spPr>
          <p:txBody>
            <a:bodyPr wrap="none" anchor="ctr"/>
            <a:lstStyle/>
            <a:p>
              <a:endParaRPr lang="en-US"/>
            </a:p>
          </p:txBody>
        </p:sp>
      </p:grpSp>
      <p:sp>
        <p:nvSpPr>
          <p:cNvPr id="11" name="Oval 10"/>
          <p:cNvSpPr/>
          <p:nvPr/>
        </p:nvSpPr>
        <p:spPr bwMode="auto">
          <a:xfrm>
            <a:off x="6781800" y="3427434"/>
            <a:ext cx="1371600" cy="533400"/>
          </a:xfrm>
          <a:prstGeom prst="ellipse">
            <a:avLst/>
          </a:prstGeom>
          <a:solidFill>
            <a:schemeClr val="accent1">
              <a:alpha val="0"/>
            </a:schemeClr>
          </a:solidFill>
          <a:ln w="19050" cap="flat" cmpd="sng" algn="ctr">
            <a:solidFill>
              <a:srgbClr val="FF0000"/>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p:txBody>
      </p:sp>
      <p:sp>
        <p:nvSpPr>
          <p:cNvPr id="12" name="TextBox 11"/>
          <p:cNvSpPr txBox="1"/>
          <p:nvPr/>
        </p:nvSpPr>
        <p:spPr>
          <a:xfrm>
            <a:off x="6248400" y="4301698"/>
            <a:ext cx="2590800" cy="830997"/>
          </a:xfrm>
          <a:prstGeom prst="rect">
            <a:avLst/>
          </a:prstGeom>
          <a:noFill/>
        </p:spPr>
        <p:txBody>
          <a:bodyPr wrap="square" rtlCol="0">
            <a:spAutoFit/>
          </a:bodyPr>
          <a:lstStyle/>
          <a:p>
            <a:r>
              <a:rPr lang="en-US" sz="2400" dirty="0" smtClean="0">
                <a:solidFill>
                  <a:srgbClr val="FF0000"/>
                </a:solidFill>
              </a:rPr>
              <a:t>I like to use the REML option</a:t>
            </a:r>
            <a:endParaRPr lang="en-US" sz="2400" dirty="0">
              <a:solidFill>
                <a:srgbClr val="FF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8305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1"/>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2"/>
                                        </p:tgtEl>
                                        <p:attrNameLst>
                                          <p:attrName>style.visibility</p:attrName>
                                        </p:attrNameLst>
                                      </p:cBhvr>
                                      <p:to>
                                        <p:strVal val="visible"/>
                                      </p:to>
                                    </p:set>
                                  </p:childTnLst>
                                </p:cTn>
                              </p:par>
                              <p:par>
                                <p:cTn id="13" presetID="1" presetClass="exit" presetSubtype="0" fill="hold" nodeType="withEffect">
                                  <p:stCondLst>
                                    <p:cond delay="0"/>
                                  </p:stCondLst>
                                  <p:childTnLst>
                                    <p:set>
                                      <p:cBhvr>
                                        <p:cTn id="14" dur="1" fill="hold">
                                          <p:stCondLst>
                                            <p:cond delay="0"/>
                                          </p:stCondLst>
                                        </p:cTn>
                                        <p:tgtEl>
                                          <p:spTgt spid="983051"/>
                                        </p:tgtEl>
                                        <p:attrNameLst>
                                          <p:attrName>style.visibility</p:attrName>
                                        </p:attrNameLst>
                                      </p:cBhvr>
                                      <p:to>
                                        <p:strVal val="hidden"/>
                                      </p:to>
                                    </p:set>
                                  </p:childTnLst>
                                </p:cTn>
                              </p:par>
                            </p:childTnLst>
                          </p:cTn>
                        </p:par>
                      </p:childTnLst>
                    </p:cTn>
                  </p:par>
                  <p:par>
                    <p:cTn id="15" fill="hold">
                      <p:stCondLst>
                        <p:cond delay="indefinite"/>
                      </p:stCondLst>
                      <p:childTnLst>
                        <p:par>
                          <p:cTn id="16" fill="hold">
                            <p:stCondLst>
                              <p:cond delay="0"/>
                            </p:stCondLst>
                            <p:childTnLst>
                              <p:par>
                                <p:cTn id="17" presetID="2" presetClass="entr" presetSubtype="2" fill="hold" nodeType="clickEffect">
                                  <p:stCondLst>
                                    <p:cond delay="0"/>
                                  </p:stCondLst>
                                  <p:childTnLst>
                                    <p:set>
                                      <p:cBhvr>
                                        <p:cTn id="18" dur="1" fill="hold">
                                          <p:stCondLst>
                                            <p:cond delay="0"/>
                                          </p:stCondLst>
                                        </p:cTn>
                                        <p:tgtEl>
                                          <p:spTgt spid="983043">
                                            <p:txEl>
                                              <p:pRg st="6" end="6"/>
                                            </p:txEl>
                                          </p:spTgt>
                                        </p:tgtEl>
                                        <p:attrNameLst>
                                          <p:attrName>style.visibility</p:attrName>
                                        </p:attrNameLst>
                                      </p:cBhvr>
                                      <p:to>
                                        <p:strVal val="visible"/>
                                      </p:to>
                                    </p:set>
                                    <p:anim calcmode="lin" valueType="num">
                                      <p:cBhvr additive="base">
                                        <p:cTn id="19" dur="500" fill="hold"/>
                                        <p:tgtEl>
                                          <p:spTgt spid="983043">
                                            <p:txEl>
                                              <p:pRg st="6" end="6"/>
                                            </p:txEl>
                                          </p:spTgt>
                                        </p:tgtEl>
                                        <p:attrNameLst>
                                          <p:attrName>ppt_x</p:attrName>
                                        </p:attrNameLst>
                                      </p:cBhvr>
                                      <p:tavLst>
                                        <p:tav tm="0">
                                          <p:val>
                                            <p:strVal val="1+#ppt_w/2"/>
                                          </p:val>
                                        </p:tav>
                                        <p:tav tm="100000">
                                          <p:val>
                                            <p:strVal val="#ppt_x"/>
                                          </p:val>
                                        </p:tav>
                                      </p:tavLst>
                                    </p:anim>
                                    <p:anim calcmode="lin" valueType="num">
                                      <p:cBhvr additive="base">
                                        <p:cTn id="20" dur="500" fill="hold"/>
                                        <p:tgtEl>
                                          <p:spTgt spid="983043">
                                            <p:txEl>
                                              <p:pRg st="6" end="6"/>
                                            </p:txEl>
                                          </p:spTgt>
                                        </p:tgtEl>
                                        <p:attrNameLst>
                                          <p:attrName>ppt_y</p:attrName>
                                        </p:attrNameLst>
                                      </p:cBhvr>
                                      <p:tavLst>
                                        <p:tav tm="0">
                                          <p:val>
                                            <p:strVal val="#ppt_y"/>
                                          </p:val>
                                        </p:tav>
                                        <p:tav tm="100000">
                                          <p:val>
                                            <p:strVal val="#ppt_y"/>
                                          </p:val>
                                        </p:tav>
                                      </p:tavLst>
                                    </p:anim>
                                  </p:childTnLst>
                                </p:cTn>
                              </p:par>
                              <p:par>
                                <p:cTn id="21" presetID="1" presetClass="exit" presetSubtype="0" fill="hold" grpId="1" nodeType="withEffect">
                                  <p:stCondLst>
                                    <p:cond delay="0"/>
                                  </p:stCondLst>
                                  <p:childTnLst>
                                    <p:set>
                                      <p:cBhvr>
                                        <p:cTn id="22" dur="1" fill="hold">
                                          <p:stCondLst>
                                            <p:cond delay="0"/>
                                          </p:stCondLst>
                                        </p:cTn>
                                        <p:tgtEl>
                                          <p:spTgt spid="12"/>
                                        </p:tgtEl>
                                        <p:attrNameLst>
                                          <p:attrName>style.visibility</p:attrName>
                                        </p:attrNameLst>
                                      </p:cBhvr>
                                      <p:to>
                                        <p:strVal val="hidden"/>
                                      </p:to>
                                    </p:set>
                                  </p:childTnLst>
                                </p:cTn>
                              </p:par>
                              <p:par>
                                <p:cTn id="23" presetID="1" presetClass="exit" presetSubtype="0" fill="hold" grpId="1" nodeType="withEffect">
                                  <p:stCondLst>
                                    <p:cond delay="0"/>
                                  </p:stCondLst>
                                  <p:childTnLst>
                                    <p:set>
                                      <p:cBhvr>
                                        <p:cTn id="24" dur="1" fill="hold">
                                          <p:stCondLst>
                                            <p:cond delay="0"/>
                                          </p:stCondLst>
                                        </p:cTn>
                                        <p:tgtEl>
                                          <p:spTgt spid="11"/>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P spid="11" grpId="1" animBg="1"/>
      <p:bldP spid="12" grpId="0"/>
      <p:bldP spid="12" grpId="1"/>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7CB95BC2-21DD-427E-AF0F-6C15D607FAE3}" type="slidenum">
              <a:rPr lang="en-US" altLang="en-US"/>
              <a:pPr/>
              <a:t>32</a:t>
            </a:fld>
            <a:endParaRPr lang="en-US" altLang="en-US"/>
          </a:p>
        </p:txBody>
      </p:sp>
      <p:sp>
        <p:nvSpPr>
          <p:cNvPr id="984066" name="Rectangle 2"/>
          <p:cNvSpPr>
            <a:spLocks noGrp="1" noChangeArrowheads="1"/>
          </p:cNvSpPr>
          <p:nvPr>
            <p:ph type="title"/>
          </p:nvPr>
        </p:nvSpPr>
        <p:spPr/>
        <p:txBody>
          <a:bodyPr/>
          <a:lstStyle/>
          <a:p>
            <a:r>
              <a:rPr lang="en-US" dirty="0" smtClean="0"/>
              <a:t>MIXED </a:t>
            </a:r>
            <a:r>
              <a:rPr lang="en-US" dirty="0"/>
              <a:t>for continuous outcomes</a:t>
            </a:r>
          </a:p>
        </p:txBody>
      </p:sp>
      <p:sp>
        <p:nvSpPr>
          <p:cNvPr id="984067" name="Rectangle 3"/>
          <p:cNvSpPr>
            <a:spLocks noGrp="1" noChangeArrowheads="1"/>
          </p:cNvSpPr>
          <p:nvPr>
            <p:ph type="body" idx="1"/>
          </p:nvPr>
        </p:nvSpPr>
        <p:spPr/>
        <p:txBody>
          <a:bodyPr/>
          <a:lstStyle/>
          <a:p>
            <a:pPr>
              <a:lnSpc>
                <a:spcPct val="80000"/>
              </a:lnSpc>
              <a:buFont typeface="Wingdings" pitchFamily="2" charset="2"/>
              <a:buNone/>
            </a:pPr>
            <a:r>
              <a:rPr lang="en-US" sz="2600" dirty="0"/>
              <a:t>There can be multiple random effects specified by adding additional ||’s and random effects at the end. </a:t>
            </a:r>
          </a:p>
          <a:p>
            <a:pPr>
              <a:lnSpc>
                <a:spcPct val="80000"/>
              </a:lnSpc>
              <a:buFont typeface="Wingdings" pitchFamily="2" charset="2"/>
              <a:buNone/>
            </a:pPr>
            <a:r>
              <a:rPr lang="en-US" sz="2600" dirty="0"/>
              <a:t>In this way you can handle multiple hierarchies or levels of clustering.  Order is from highest to lowest level of clustering. </a:t>
            </a:r>
          </a:p>
          <a:p>
            <a:pPr>
              <a:lnSpc>
                <a:spcPct val="80000"/>
              </a:lnSpc>
              <a:buFont typeface="Wingdings" pitchFamily="2" charset="2"/>
              <a:buNone/>
            </a:pPr>
            <a:r>
              <a:rPr lang="en-US" sz="2600" dirty="0"/>
              <a:t> </a:t>
            </a:r>
          </a:p>
          <a:p>
            <a:pPr>
              <a:lnSpc>
                <a:spcPct val="80000"/>
              </a:lnSpc>
              <a:buFont typeface="Wingdings" pitchFamily="2" charset="2"/>
              <a:buNone/>
            </a:pPr>
            <a:r>
              <a:rPr lang="en-US" sz="2600" u="sng" dirty="0"/>
              <a:t>Example</a:t>
            </a:r>
            <a:r>
              <a:rPr lang="en-US" sz="2600" dirty="0"/>
              <a:t>: </a:t>
            </a:r>
            <a:r>
              <a:rPr lang="en-US" sz="2600" dirty="0" err="1"/>
              <a:t>backpain</a:t>
            </a:r>
            <a:r>
              <a:rPr lang="en-US" sz="2600" dirty="0"/>
              <a:t> data</a:t>
            </a:r>
          </a:p>
          <a:p>
            <a:pPr>
              <a:lnSpc>
                <a:spcPct val="80000"/>
              </a:lnSpc>
              <a:buFont typeface="Wingdings" pitchFamily="2" charset="2"/>
              <a:buNone/>
            </a:pPr>
            <a:endParaRPr lang="en-US" sz="2600" dirty="0"/>
          </a:p>
          <a:p>
            <a:pPr>
              <a:lnSpc>
                <a:spcPct val="80000"/>
              </a:lnSpc>
              <a:buFont typeface="Wingdings" pitchFamily="2" charset="2"/>
              <a:buNone/>
            </a:pPr>
            <a:r>
              <a:rPr lang="en-US" sz="2600" dirty="0" smtClean="0">
                <a:latin typeface="Courier New" pitchFamily="49" charset="0"/>
              </a:rPr>
              <a:t>mixed </a:t>
            </a:r>
            <a:r>
              <a:rPr lang="en-US" sz="2600" dirty="0" err="1">
                <a:latin typeface="Courier New" pitchFamily="49" charset="0"/>
              </a:rPr>
              <a:t>logcost</a:t>
            </a:r>
            <a:r>
              <a:rPr lang="en-US" sz="2600" dirty="0">
                <a:latin typeface="Courier New" pitchFamily="49" charset="0"/>
              </a:rPr>
              <a:t> </a:t>
            </a:r>
            <a:r>
              <a:rPr lang="en-US" sz="2600" dirty="0" err="1">
                <a:latin typeface="Courier New" pitchFamily="49" charset="0"/>
              </a:rPr>
              <a:t>i.pracstyl</a:t>
            </a:r>
            <a:r>
              <a:rPr lang="en-US" sz="2600" dirty="0">
                <a:latin typeface="Courier New" pitchFamily="49" charset="0"/>
              </a:rPr>
              <a:t> </a:t>
            </a:r>
            <a:r>
              <a:rPr lang="en-US" sz="2600" dirty="0" err="1">
                <a:latin typeface="Courier New" pitchFamily="49" charset="0"/>
              </a:rPr>
              <a:t>i.educ</a:t>
            </a:r>
            <a:r>
              <a:rPr lang="en-US" sz="2600" dirty="0">
                <a:latin typeface="Courier New" pitchFamily="49" charset="0"/>
              </a:rPr>
              <a:t> || doctor: || patient</a:t>
            </a:r>
            <a:r>
              <a:rPr lang="en-US" sz="2600" dirty="0" smtClean="0">
                <a:latin typeface="Courier New" pitchFamily="49" charset="0"/>
              </a:rPr>
              <a:t>:, </a:t>
            </a:r>
            <a:r>
              <a:rPr lang="en-US" sz="2600" dirty="0" err="1" smtClean="0">
                <a:latin typeface="Courier New" pitchFamily="49" charset="0"/>
              </a:rPr>
              <a:t>reml</a:t>
            </a:r>
            <a:endParaRPr lang="en-US" sz="2600" dirty="0">
              <a:latin typeface="Courier New" pitchFamily="49" charset="0"/>
            </a:endParaRP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63A8E433-E871-447C-8F3A-7E54A437DE43}" type="slidenum">
              <a:rPr lang="en-US" altLang="en-US"/>
              <a:pPr/>
              <a:t>33</a:t>
            </a:fld>
            <a:endParaRPr lang="en-US" altLang="en-US"/>
          </a:p>
        </p:txBody>
      </p:sp>
      <p:sp>
        <p:nvSpPr>
          <p:cNvPr id="985090" name="Rectangle 2"/>
          <p:cNvSpPr>
            <a:spLocks noGrp="1" noChangeArrowheads="1"/>
          </p:cNvSpPr>
          <p:nvPr>
            <p:ph type="title"/>
          </p:nvPr>
        </p:nvSpPr>
        <p:spPr/>
        <p:txBody>
          <a:bodyPr/>
          <a:lstStyle/>
          <a:p>
            <a:r>
              <a:rPr lang="en-US" dirty="0" smtClean="0"/>
              <a:t>MIXED </a:t>
            </a:r>
            <a:r>
              <a:rPr lang="en-US" dirty="0"/>
              <a:t>for continuous outcomes</a:t>
            </a:r>
          </a:p>
        </p:txBody>
      </p:sp>
      <p:sp>
        <p:nvSpPr>
          <p:cNvPr id="985091" name="Rectangle 3"/>
          <p:cNvSpPr>
            <a:spLocks noGrp="1" noChangeArrowheads="1"/>
          </p:cNvSpPr>
          <p:nvPr>
            <p:ph type="body" idx="1"/>
          </p:nvPr>
        </p:nvSpPr>
        <p:spPr/>
        <p:txBody>
          <a:bodyPr/>
          <a:lstStyle/>
          <a:p>
            <a:pPr marL="0" indent="0">
              <a:lnSpc>
                <a:spcPct val="80000"/>
              </a:lnSpc>
              <a:buFont typeface="Wingdings" pitchFamily="2" charset="2"/>
              <a:buNone/>
            </a:pPr>
            <a:r>
              <a:rPr lang="en-US" sz="2600" dirty="0"/>
              <a:t>Specifying a random factor with a colon tells </a:t>
            </a:r>
            <a:r>
              <a:rPr lang="en-US" sz="2600" dirty="0" smtClean="0"/>
              <a:t>MIXED </a:t>
            </a:r>
            <a:r>
              <a:rPr lang="en-US" sz="2600" dirty="0"/>
              <a:t>to allow different intercepts for each level of the factor, e.g., different intercepts for each patient. </a:t>
            </a:r>
          </a:p>
          <a:p>
            <a:pPr marL="0" indent="0">
              <a:lnSpc>
                <a:spcPct val="80000"/>
              </a:lnSpc>
              <a:buFont typeface="Wingdings" pitchFamily="2" charset="2"/>
              <a:buNone/>
            </a:pPr>
            <a:endParaRPr lang="en-US" sz="2600" dirty="0"/>
          </a:p>
          <a:p>
            <a:pPr marL="0" indent="0">
              <a:lnSpc>
                <a:spcPct val="80000"/>
              </a:lnSpc>
              <a:buFont typeface="Wingdings" pitchFamily="2" charset="2"/>
              <a:buNone/>
            </a:pPr>
            <a:r>
              <a:rPr lang="en-US" sz="2600" dirty="0"/>
              <a:t>This is often sufficient, but there are cases in which more features of the model need to be included, for example, patient, animal or physician specific terms.  </a:t>
            </a:r>
          </a:p>
          <a:p>
            <a:pPr marL="0" indent="0">
              <a:lnSpc>
                <a:spcPct val="80000"/>
              </a:lnSpc>
              <a:buFont typeface="Wingdings" pitchFamily="2" charset="2"/>
              <a:buNone/>
            </a:pPr>
            <a:endParaRPr lang="en-US" sz="2600" dirty="0"/>
          </a:p>
          <a:p>
            <a:pPr marL="0" indent="0">
              <a:lnSpc>
                <a:spcPct val="80000"/>
              </a:lnSpc>
              <a:buFont typeface="Wingdings" pitchFamily="2" charset="2"/>
              <a:buNone/>
            </a:pPr>
            <a:r>
              <a:rPr lang="en-US" sz="2600" dirty="0"/>
              <a:t>If so, these are added after the colon. </a:t>
            </a:r>
            <a:endParaRPr lang="en-US" sz="2600" dirty="0">
              <a:latin typeface="Courier New" pitchFamily="49" charset="0"/>
            </a:endParaRPr>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Slide Number Placeholder 5"/>
          <p:cNvSpPr>
            <a:spLocks noGrp="1"/>
          </p:cNvSpPr>
          <p:nvPr>
            <p:ph type="sldNum" sz="quarter" idx="12"/>
          </p:nvPr>
        </p:nvSpPr>
        <p:spPr/>
        <p:txBody>
          <a:bodyPr/>
          <a:lstStyle/>
          <a:p>
            <a:fld id="{5B7BB84F-7E38-42BE-A207-F4DBBADEC2C3}" type="slidenum">
              <a:rPr lang="en-US" altLang="en-US"/>
              <a:pPr/>
              <a:t>34</a:t>
            </a:fld>
            <a:endParaRPr lang="en-US" altLang="en-US"/>
          </a:p>
        </p:txBody>
      </p:sp>
      <p:sp>
        <p:nvSpPr>
          <p:cNvPr id="986114" name="Rectangle 2"/>
          <p:cNvSpPr>
            <a:spLocks noGrp="1" noChangeArrowheads="1"/>
          </p:cNvSpPr>
          <p:nvPr>
            <p:ph type="title"/>
          </p:nvPr>
        </p:nvSpPr>
        <p:spPr>
          <a:xfrm>
            <a:off x="457200" y="0"/>
            <a:ext cx="7543800" cy="1295400"/>
          </a:xfrm>
        </p:spPr>
        <p:txBody>
          <a:bodyPr/>
          <a:lstStyle/>
          <a:p>
            <a:r>
              <a:rPr lang="en-US"/>
              <a:t>Mouse tumor/weight data</a:t>
            </a:r>
          </a:p>
        </p:txBody>
      </p:sp>
      <p:graphicFrame>
        <p:nvGraphicFramePr>
          <p:cNvPr id="986115" name="Object 3"/>
          <p:cNvGraphicFramePr>
            <a:graphicFrameLocks noGrp="1" noChangeAspect="1"/>
          </p:cNvGraphicFramePr>
          <p:nvPr>
            <p:ph idx="1"/>
          </p:nvPr>
        </p:nvGraphicFramePr>
        <p:xfrm>
          <a:off x="0" y="1295400"/>
          <a:ext cx="9144000" cy="5562600"/>
        </p:xfrm>
        <a:graphic>
          <a:graphicData uri="http://schemas.openxmlformats.org/presentationml/2006/ole">
            <mc:AlternateContent xmlns:mc="http://schemas.openxmlformats.org/markup-compatibility/2006">
              <mc:Choice xmlns:v="urn:schemas-microsoft-com:vml" Requires="v">
                <p:oleObj spid="_x0000_s986152" name="Document" r:id="rId4" imgW="7775594" imgH="4813190" progId="Word.Document.8">
                  <p:embed/>
                </p:oleObj>
              </mc:Choice>
              <mc:Fallback>
                <p:oleObj name="Document" r:id="rId4" imgW="7775594" imgH="4813190" progId="Word.Document.8">
                  <p:embed/>
                  <p:pic>
                    <p:nvPicPr>
                      <p:cNvPr id="0" name="Picture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0" y="1295400"/>
                        <a:ext cx="9144000" cy="5562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pSp>
        <p:nvGrpSpPr>
          <p:cNvPr id="986125" name="Group 13"/>
          <p:cNvGrpSpPr>
            <a:grpSpLocks/>
          </p:cNvGrpSpPr>
          <p:nvPr/>
        </p:nvGrpSpPr>
        <p:grpSpPr bwMode="auto">
          <a:xfrm>
            <a:off x="2895600" y="2362200"/>
            <a:ext cx="5943600" cy="3948113"/>
            <a:chOff x="1824" y="1488"/>
            <a:chExt cx="3744" cy="2487"/>
          </a:xfrm>
        </p:grpSpPr>
        <p:sp>
          <p:nvSpPr>
            <p:cNvPr id="986122" name="Line 10"/>
            <p:cNvSpPr>
              <a:spLocks noChangeShapeType="1"/>
            </p:cNvSpPr>
            <p:nvPr/>
          </p:nvSpPr>
          <p:spPr bwMode="auto">
            <a:xfrm flipH="1" flipV="1">
              <a:off x="2976" y="1872"/>
              <a:ext cx="2016" cy="1872"/>
            </a:xfrm>
            <a:prstGeom prst="line">
              <a:avLst/>
            </a:prstGeom>
            <a:noFill/>
            <a:ln w="9525">
              <a:solidFill>
                <a:schemeClr val="tx1"/>
              </a:solidFill>
              <a:round/>
              <a:headEnd/>
              <a:tailEnd type="triangle" w="med" len="med"/>
            </a:ln>
            <a:effectLst/>
          </p:spPr>
          <p:txBody>
            <a:bodyPr wrap="none" anchor="ctr"/>
            <a:lstStyle/>
            <a:p>
              <a:endParaRPr lang="en-US"/>
            </a:p>
          </p:txBody>
        </p:sp>
        <p:grpSp>
          <p:nvGrpSpPr>
            <p:cNvPr id="986124" name="Group 12"/>
            <p:cNvGrpSpPr>
              <a:grpSpLocks/>
            </p:cNvGrpSpPr>
            <p:nvPr/>
          </p:nvGrpSpPr>
          <p:grpSpPr bwMode="auto">
            <a:xfrm>
              <a:off x="1824" y="1488"/>
              <a:ext cx="3744" cy="2487"/>
              <a:chOff x="1824" y="1488"/>
              <a:chExt cx="3744" cy="2487"/>
            </a:xfrm>
          </p:grpSpPr>
          <p:grpSp>
            <p:nvGrpSpPr>
              <p:cNvPr id="986120" name="Group 8"/>
              <p:cNvGrpSpPr>
                <a:grpSpLocks/>
              </p:cNvGrpSpPr>
              <p:nvPr/>
            </p:nvGrpSpPr>
            <p:grpSpPr bwMode="auto">
              <a:xfrm>
                <a:off x="1824" y="1488"/>
                <a:ext cx="2448" cy="2256"/>
                <a:chOff x="1824" y="1488"/>
                <a:chExt cx="2448" cy="2256"/>
              </a:xfrm>
            </p:grpSpPr>
            <p:sp>
              <p:nvSpPr>
                <p:cNvPr id="986117" name="Oval 5"/>
                <p:cNvSpPr>
                  <a:spLocks noChangeArrowheads="1"/>
                </p:cNvSpPr>
                <p:nvPr/>
              </p:nvSpPr>
              <p:spPr bwMode="auto">
                <a:xfrm>
                  <a:off x="1824" y="1488"/>
                  <a:ext cx="1248" cy="528"/>
                </a:xfrm>
                <a:prstGeom prst="ellipse">
                  <a:avLst/>
                </a:prstGeom>
                <a:solidFill>
                  <a:schemeClr val="bg1">
                    <a:alpha val="0"/>
                  </a:schemeClr>
                </a:solidFill>
                <a:ln w="9525" algn="ctr">
                  <a:solidFill>
                    <a:srgbClr val="FF0000"/>
                  </a:solidFill>
                  <a:round/>
                  <a:headEnd/>
                  <a:tailEnd/>
                </a:ln>
                <a:effectLst/>
              </p:spPr>
              <p:txBody>
                <a:bodyPr wrap="none" anchor="ctr"/>
                <a:lstStyle/>
                <a:p>
                  <a:endParaRPr lang="en-US"/>
                </a:p>
              </p:txBody>
            </p:sp>
            <p:sp>
              <p:nvSpPr>
                <p:cNvPr id="986119" name="Oval 7"/>
                <p:cNvSpPr>
                  <a:spLocks noChangeArrowheads="1"/>
                </p:cNvSpPr>
                <p:nvPr/>
              </p:nvSpPr>
              <p:spPr bwMode="auto">
                <a:xfrm>
                  <a:off x="3024" y="3216"/>
                  <a:ext cx="1248" cy="528"/>
                </a:xfrm>
                <a:prstGeom prst="ellipse">
                  <a:avLst/>
                </a:prstGeom>
                <a:solidFill>
                  <a:schemeClr val="bg1">
                    <a:alpha val="0"/>
                  </a:schemeClr>
                </a:solidFill>
                <a:ln w="9525" algn="ctr">
                  <a:solidFill>
                    <a:srgbClr val="FF0000"/>
                  </a:solidFill>
                  <a:round/>
                  <a:headEnd/>
                  <a:tailEnd/>
                </a:ln>
                <a:effectLst/>
              </p:spPr>
              <p:txBody>
                <a:bodyPr wrap="none" anchor="ctr"/>
                <a:lstStyle/>
                <a:p>
                  <a:endParaRPr lang="en-US"/>
                </a:p>
              </p:txBody>
            </p:sp>
          </p:grpSp>
          <p:sp>
            <p:nvSpPr>
              <p:cNvPr id="986121" name="Text Box 9"/>
              <p:cNvSpPr txBox="1">
                <a:spLocks noChangeArrowheads="1"/>
              </p:cNvSpPr>
              <p:nvPr/>
            </p:nvSpPr>
            <p:spPr bwMode="auto">
              <a:xfrm>
                <a:off x="3696" y="3744"/>
                <a:ext cx="1872" cy="231"/>
              </a:xfrm>
              <a:prstGeom prst="rect">
                <a:avLst/>
              </a:prstGeom>
              <a:noFill/>
              <a:ln w="9525" algn="ctr">
                <a:noFill/>
                <a:miter lim="800000"/>
                <a:headEnd/>
                <a:tailEnd/>
              </a:ln>
              <a:effectLst/>
            </p:spPr>
            <p:txBody>
              <a:bodyPr>
                <a:spAutoFit/>
              </a:bodyPr>
              <a:lstStyle/>
              <a:p>
                <a:r>
                  <a:rPr lang="en-US">
                    <a:solidFill>
                      <a:srgbClr val="CC0000"/>
                    </a:solidFill>
                  </a:rPr>
                  <a:t>How do these compare?</a:t>
                </a:r>
              </a:p>
            </p:txBody>
          </p:sp>
          <p:sp>
            <p:nvSpPr>
              <p:cNvPr id="986123" name="Line 11"/>
              <p:cNvSpPr>
                <a:spLocks noChangeShapeType="1"/>
              </p:cNvSpPr>
              <p:nvPr/>
            </p:nvSpPr>
            <p:spPr bwMode="auto">
              <a:xfrm flipH="1" flipV="1">
                <a:off x="4224" y="3600"/>
                <a:ext cx="192" cy="144"/>
              </a:xfrm>
              <a:prstGeom prst="line">
                <a:avLst/>
              </a:prstGeom>
              <a:noFill/>
              <a:ln w="9525">
                <a:solidFill>
                  <a:schemeClr val="tx1"/>
                </a:solidFill>
                <a:round/>
                <a:headEnd/>
                <a:tailEnd type="triangle" w="med" len="med"/>
              </a:ln>
              <a:effectLst/>
            </p:spPr>
            <p:txBody>
              <a:bodyPr wrap="none" anchor="ctr"/>
              <a:lstStyle/>
              <a:p>
                <a:endParaRPr lang="en-US"/>
              </a:p>
            </p:txBody>
          </p:sp>
        </p:gr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8612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Slide Number Placeholder 5"/>
          <p:cNvSpPr>
            <a:spLocks noGrp="1"/>
          </p:cNvSpPr>
          <p:nvPr>
            <p:ph type="sldNum" sz="quarter" idx="12"/>
          </p:nvPr>
        </p:nvSpPr>
        <p:spPr/>
        <p:txBody>
          <a:bodyPr/>
          <a:lstStyle/>
          <a:p>
            <a:fld id="{91600F05-7277-472A-8BE7-C5595DCD4ABE}" type="slidenum">
              <a:rPr lang="en-US" altLang="en-US"/>
              <a:pPr/>
              <a:t>35</a:t>
            </a:fld>
            <a:endParaRPr lang="en-US" altLang="en-US"/>
          </a:p>
        </p:txBody>
      </p:sp>
      <p:grpSp>
        <p:nvGrpSpPr>
          <p:cNvPr id="988168" name="Group 8"/>
          <p:cNvGrpSpPr>
            <a:grpSpLocks/>
          </p:cNvGrpSpPr>
          <p:nvPr/>
        </p:nvGrpSpPr>
        <p:grpSpPr bwMode="auto">
          <a:xfrm>
            <a:off x="304800" y="3810000"/>
            <a:ext cx="7947025" cy="1668463"/>
            <a:chOff x="192" y="2400"/>
            <a:chExt cx="5006" cy="1051"/>
          </a:xfrm>
        </p:grpSpPr>
        <p:sp>
          <p:nvSpPr>
            <p:cNvPr id="988165" name="Oval 5"/>
            <p:cNvSpPr>
              <a:spLocks noChangeArrowheads="1"/>
            </p:cNvSpPr>
            <p:nvPr/>
          </p:nvSpPr>
          <p:spPr bwMode="auto">
            <a:xfrm>
              <a:off x="192" y="2400"/>
              <a:ext cx="2352" cy="528"/>
            </a:xfrm>
            <a:prstGeom prst="ellipse">
              <a:avLst/>
            </a:prstGeom>
            <a:solidFill>
              <a:schemeClr val="bg1">
                <a:alpha val="0"/>
              </a:schemeClr>
            </a:solidFill>
            <a:ln w="9525" algn="ctr">
              <a:solidFill>
                <a:srgbClr val="FF0000"/>
              </a:solidFill>
              <a:round/>
              <a:headEnd/>
              <a:tailEnd/>
            </a:ln>
            <a:effectLst/>
          </p:spPr>
          <p:txBody>
            <a:bodyPr wrap="none" anchor="ctr"/>
            <a:lstStyle/>
            <a:p>
              <a:endParaRPr lang="en-US"/>
            </a:p>
          </p:txBody>
        </p:sp>
        <p:sp>
          <p:nvSpPr>
            <p:cNvPr id="988166" name="Text Box 6"/>
            <p:cNvSpPr txBox="1">
              <a:spLocks noChangeArrowheads="1"/>
            </p:cNvSpPr>
            <p:nvPr/>
          </p:nvSpPr>
          <p:spPr bwMode="auto">
            <a:xfrm>
              <a:off x="1810" y="3047"/>
              <a:ext cx="3388" cy="404"/>
            </a:xfrm>
            <a:prstGeom prst="rect">
              <a:avLst/>
            </a:prstGeom>
            <a:noFill/>
            <a:ln w="9525" algn="ctr">
              <a:noFill/>
              <a:miter lim="800000"/>
              <a:headEnd/>
              <a:tailEnd/>
            </a:ln>
            <a:effectLst/>
          </p:spPr>
          <p:txBody>
            <a:bodyPr wrap="none">
              <a:spAutoFit/>
            </a:bodyPr>
            <a:lstStyle/>
            <a:p>
              <a:pPr algn="l"/>
              <a:r>
                <a:rPr lang="en-US">
                  <a:solidFill>
                    <a:srgbClr val="CC0000"/>
                  </a:solidFill>
                </a:rPr>
                <a:t>Including baseline by time interactions to test </a:t>
              </a:r>
            </a:p>
            <a:p>
              <a:pPr algn="l"/>
              <a:r>
                <a:rPr lang="en-US">
                  <a:solidFill>
                    <a:srgbClr val="CC0000"/>
                  </a:solidFill>
                </a:rPr>
                <a:t>for differences between groups in change over time</a:t>
              </a:r>
            </a:p>
          </p:txBody>
        </p:sp>
        <p:sp>
          <p:nvSpPr>
            <p:cNvPr id="988167" name="Line 7"/>
            <p:cNvSpPr>
              <a:spLocks noChangeShapeType="1"/>
            </p:cNvSpPr>
            <p:nvPr/>
          </p:nvSpPr>
          <p:spPr bwMode="auto">
            <a:xfrm flipH="1" flipV="1">
              <a:off x="1968" y="2880"/>
              <a:ext cx="192" cy="144"/>
            </a:xfrm>
            <a:prstGeom prst="line">
              <a:avLst/>
            </a:prstGeom>
            <a:noFill/>
            <a:ln w="9525">
              <a:solidFill>
                <a:schemeClr val="tx1"/>
              </a:solidFill>
              <a:round/>
              <a:headEnd/>
              <a:tailEnd type="triangle" w="med" len="med"/>
            </a:ln>
            <a:effectLst/>
          </p:spPr>
          <p:txBody>
            <a:bodyPr wrap="none" anchor="ctr"/>
            <a:lstStyle/>
            <a:p>
              <a:endParaRPr lang="en-US"/>
            </a:p>
          </p:txBody>
        </p:sp>
      </p:grpSp>
      <p:sp>
        <p:nvSpPr>
          <p:cNvPr id="988162" name="Rectangle 2"/>
          <p:cNvSpPr>
            <a:spLocks noGrp="1" noChangeArrowheads="1"/>
          </p:cNvSpPr>
          <p:nvPr>
            <p:ph type="title"/>
          </p:nvPr>
        </p:nvSpPr>
        <p:spPr>
          <a:xfrm>
            <a:off x="457200" y="0"/>
            <a:ext cx="7543800" cy="1295400"/>
          </a:xfrm>
        </p:spPr>
        <p:txBody>
          <a:bodyPr/>
          <a:lstStyle/>
          <a:p>
            <a:r>
              <a:rPr lang="en-US"/>
              <a:t>Mouse tumor/weight data</a:t>
            </a:r>
          </a:p>
        </p:txBody>
      </p:sp>
      <p:sp>
        <p:nvSpPr>
          <p:cNvPr id="988164" name="Rectangle 4"/>
          <p:cNvSpPr>
            <a:spLocks noGrp="1" noChangeArrowheads="1"/>
          </p:cNvSpPr>
          <p:nvPr>
            <p:ph idx="1"/>
          </p:nvPr>
        </p:nvSpPr>
        <p:spPr>
          <a:xfrm>
            <a:off x="304800" y="1371600"/>
            <a:ext cx="8610600" cy="4411663"/>
          </a:xfrm>
          <a:solidFill>
            <a:schemeClr val="bg1"/>
          </a:solidFill>
        </p:spPr>
        <p:txBody>
          <a:bodyPr/>
          <a:lstStyle/>
          <a:p>
            <a:r>
              <a:rPr lang="en-US" dirty="0"/>
              <a:t>So - an adequate model would need animal specific slopes and intercepts.  </a:t>
            </a:r>
          </a:p>
          <a:p>
            <a:pPr>
              <a:buFont typeface="Wingdings" pitchFamily="2" charset="2"/>
              <a:buNone/>
            </a:pPr>
            <a:endParaRPr lang="en-US" dirty="0"/>
          </a:p>
          <a:p>
            <a:pPr>
              <a:buFont typeface="Wingdings" pitchFamily="2" charset="2"/>
              <a:buNone/>
            </a:pPr>
            <a:r>
              <a:rPr lang="en-US" dirty="0" err="1"/>
              <a:t>Stata</a:t>
            </a:r>
            <a:r>
              <a:rPr lang="en-US" dirty="0"/>
              <a:t> code </a:t>
            </a:r>
          </a:p>
          <a:p>
            <a:r>
              <a:rPr lang="en-US" dirty="0">
                <a:latin typeface="Courier New" pitchFamily="49" charset="0"/>
              </a:rPr>
              <a:t>mixed </a:t>
            </a:r>
            <a:r>
              <a:rPr lang="en-US" dirty="0" err="1" smtClean="0">
                <a:latin typeface="Courier New" pitchFamily="49" charset="0"/>
              </a:rPr>
              <a:t>logw</a:t>
            </a:r>
            <a:r>
              <a:rPr lang="en-US" dirty="0" smtClean="0">
                <a:latin typeface="Courier New" pitchFamily="49" charset="0"/>
              </a:rPr>
              <a:t> </a:t>
            </a:r>
            <a:r>
              <a:rPr lang="en-US" dirty="0" err="1" smtClean="0">
                <a:latin typeface="Courier New" pitchFamily="49" charset="0"/>
              </a:rPr>
              <a:t>i.group</a:t>
            </a:r>
            <a:r>
              <a:rPr lang="en-US" dirty="0" smtClean="0">
                <a:latin typeface="Courier New" pitchFamily="49" charset="0"/>
              </a:rPr>
              <a:t> day </a:t>
            </a:r>
            <a:r>
              <a:rPr lang="en-US" dirty="0" err="1" smtClean="0">
                <a:latin typeface="Courier New" pitchFamily="49" charset="0"/>
              </a:rPr>
              <a:t>group#c.day</a:t>
            </a:r>
            <a:r>
              <a:rPr lang="en-US" dirty="0" smtClean="0">
                <a:latin typeface="Courier New" pitchFamily="49" charset="0"/>
              </a:rPr>
              <a:t> </a:t>
            </a:r>
            <a:r>
              <a:rPr lang="en-US" dirty="0">
                <a:latin typeface="Courier New" pitchFamily="49" charset="0"/>
              </a:rPr>
              <a:t>|| </a:t>
            </a:r>
            <a:r>
              <a:rPr lang="en-US" dirty="0" err="1">
                <a:latin typeface="Courier New" pitchFamily="49" charset="0"/>
              </a:rPr>
              <a:t>mouseid</a:t>
            </a:r>
            <a:r>
              <a:rPr lang="en-US" dirty="0">
                <a:latin typeface="Courier New" pitchFamily="49" charset="0"/>
              </a:rPr>
              <a:t>: day, </a:t>
            </a:r>
            <a:r>
              <a:rPr lang="en-US" dirty="0" err="1">
                <a:latin typeface="Courier New" pitchFamily="49" charset="0"/>
              </a:rPr>
              <a:t>cov</a:t>
            </a:r>
            <a:r>
              <a:rPr lang="en-US" dirty="0">
                <a:latin typeface="Courier New" pitchFamily="49" charset="0"/>
              </a:rPr>
              <a:t>(</a:t>
            </a:r>
            <a:r>
              <a:rPr lang="en-US" dirty="0" err="1">
                <a:latin typeface="Courier New" pitchFamily="49" charset="0"/>
              </a:rPr>
              <a:t>uns</a:t>
            </a:r>
            <a:r>
              <a:rPr lang="en-US" dirty="0">
                <a:latin typeface="Courier New" pitchFamily="49" charset="0"/>
              </a:rPr>
              <a:t>) </a:t>
            </a:r>
            <a:r>
              <a:rPr lang="en-US" dirty="0" err="1">
                <a:latin typeface="Courier New" pitchFamily="49" charset="0"/>
              </a:rPr>
              <a:t>reml</a:t>
            </a:r>
            <a:endParaRPr lang="en-US" dirty="0">
              <a:latin typeface="Courier New" pitchFamily="49" charset="0"/>
            </a:endParaRPr>
          </a:p>
        </p:txBody>
      </p:sp>
      <p:grpSp>
        <p:nvGrpSpPr>
          <p:cNvPr id="988185" name="Group 25"/>
          <p:cNvGrpSpPr>
            <a:grpSpLocks/>
          </p:cNvGrpSpPr>
          <p:nvPr/>
        </p:nvGrpSpPr>
        <p:grpSpPr bwMode="auto">
          <a:xfrm>
            <a:off x="990600" y="3909391"/>
            <a:ext cx="2987675" cy="1936750"/>
            <a:chOff x="2544" y="2448"/>
            <a:chExt cx="1392" cy="1220"/>
          </a:xfrm>
        </p:grpSpPr>
        <p:sp>
          <p:nvSpPr>
            <p:cNvPr id="988169" name="Oval 9"/>
            <p:cNvSpPr>
              <a:spLocks noChangeArrowheads="1"/>
            </p:cNvSpPr>
            <p:nvPr/>
          </p:nvSpPr>
          <p:spPr bwMode="auto">
            <a:xfrm>
              <a:off x="2544" y="2448"/>
              <a:ext cx="1056" cy="432"/>
            </a:xfrm>
            <a:prstGeom prst="ellipse">
              <a:avLst/>
            </a:prstGeom>
            <a:solidFill>
              <a:schemeClr val="bg1">
                <a:alpha val="0"/>
              </a:schemeClr>
            </a:solidFill>
            <a:ln w="9525" algn="ctr">
              <a:solidFill>
                <a:srgbClr val="FF0000"/>
              </a:solidFill>
              <a:round/>
              <a:headEnd/>
              <a:tailEnd/>
            </a:ln>
            <a:effectLst/>
          </p:spPr>
          <p:txBody>
            <a:bodyPr wrap="none" anchor="ctr"/>
            <a:lstStyle/>
            <a:p>
              <a:endParaRPr lang="en-US"/>
            </a:p>
          </p:txBody>
        </p:sp>
        <p:sp>
          <p:nvSpPr>
            <p:cNvPr id="988181" name="Text Box 21"/>
            <p:cNvSpPr txBox="1">
              <a:spLocks noChangeArrowheads="1"/>
            </p:cNvSpPr>
            <p:nvPr/>
          </p:nvSpPr>
          <p:spPr bwMode="auto">
            <a:xfrm>
              <a:off x="2736" y="3264"/>
              <a:ext cx="1200" cy="404"/>
            </a:xfrm>
            <a:prstGeom prst="rect">
              <a:avLst/>
            </a:prstGeom>
            <a:noFill/>
            <a:ln w="9525" algn="ctr">
              <a:noFill/>
              <a:miter lim="800000"/>
              <a:headEnd/>
              <a:tailEnd/>
            </a:ln>
            <a:effectLst/>
          </p:spPr>
          <p:txBody>
            <a:bodyPr>
              <a:spAutoFit/>
            </a:bodyPr>
            <a:lstStyle/>
            <a:p>
              <a:pPr algn="l">
                <a:spcBef>
                  <a:spcPct val="50000"/>
                </a:spcBef>
              </a:pPr>
              <a:r>
                <a:rPr lang="en-US">
                  <a:solidFill>
                    <a:srgbClr val="CC0000"/>
                  </a:solidFill>
                </a:rPr>
                <a:t>Mouse specific intercepts</a:t>
              </a:r>
            </a:p>
          </p:txBody>
        </p:sp>
        <p:sp>
          <p:nvSpPr>
            <p:cNvPr id="988183" name="Line 23"/>
            <p:cNvSpPr>
              <a:spLocks noChangeShapeType="1"/>
            </p:cNvSpPr>
            <p:nvPr/>
          </p:nvSpPr>
          <p:spPr bwMode="auto">
            <a:xfrm flipH="1" flipV="1">
              <a:off x="3216" y="2880"/>
              <a:ext cx="240" cy="336"/>
            </a:xfrm>
            <a:prstGeom prst="line">
              <a:avLst/>
            </a:prstGeom>
            <a:noFill/>
            <a:ln w="9525">
              <a:solidFill>
                <a:schemeClr val="tx1"/>
              </a:solidFill>
              <a:round/>
              <a:headEnd/>
              <a:tailEnd type="triangle" w="med" len="med"/>
            </a:ln>
            <a:effectLst/>
          </p:spPr>
          <p:txBody>
            <a:bodyPr wrap="none" anchor="ctr"/>
            <a:lstStyle/>
            <a:p>
              <a:endParaRPr lang="en-US"/>
            </a:p>
          </p:txBody>
        </p:sp>
      </p:grpSp>
      <p:grpSp>
        <p:nvGrpSpPr>
          <p:cNvPr id="988186" name="Group 26"/>
          <p:cNvGrpSpPr>
            <a:grpSpLocks/>
          </p:cNvGrpSpPr>
          <p:nvPr/>
        </p:nvGrpSpPr>
        <p:grpSpPr bwMode="auto">
          <a:xfrm>
            <a:off x="3124200" y="3879850"/>
            <a:ext cx="3657600" cy="1914525"/>
            <a:chOff x="3216" y="2448"/>
            <a:chExt cx="2304" cy="1206"/>
          </a:xfrm>
        </p:grpSpPr>
        <p:sp>
          <p:nvSpPr>
            <p:cNvPr id="988170" name="Oval 10"/>
            <p:cNvSpPr>
              <a:spLocks noChangeArrowheads="1"/>
            </p:cNvSpPr>
            <p:nvPr/>
          </p:nvSpPr>
          <p:spPr bwMode="auto">
            <a:xfrm>
              <a:off x="3216" y="2448"/>
              <a:ext cx="912" cy="432"/>
            </a:xfrm>
            <a:prstGeom prst="ellipse">
              <a:avLst/>
            </a:prstGeom>
            <a:solidFill>
              <a:schemeClr val="bg1">
                <a:alpha val="0"/>
              </a:schemeClr>
            </a:solidFill>
            <a:ln w="9525" algn="ctr">
              <a:solidFill>
                <a:srgbClr val="FF0000"/>
              </a:solidFill>
              <a:round/>
              <a:headEnd/>
              <a:tailEnd/>
            </a:ln>
            <a:effectLst/>
          </p:spPr>
          <p:txBody>
            <a:bodyPr wrap="none" anchor="ctr"/>
            <a:lstStyle/>
            <a:p>
              <a:endParaRPr lang="en-US"/>
            </a:p>
          </p:txBody>
        </p:sp>
        <p:sp>
          <p:nvSpPr>
            <p:cNvPr id="988182" name="Text Box 22"/>
            <p:cNvSpPr txBox="1">
              <a:spLocks noChangeArrowheads="1"/>
            </p:cNvSpPr>
            <p:nvPr/>
          </p:nvSpPr>
          <p:spPr bwMode="auto">
            <a:xfrm>
              <a:off x="4128" y="3072"/>
              <a:ext cx="1392" cy="582"/>
            </a:xfrm>
            <a:prstGeom prst="rect">
              <a:avLst/>
            </a:prstGeom>
            <a:noFill/>
            <a:ln w="9525" algn="ctr">
              <a:noFill/>
              <a:miter lim="800000"/>
              <a:headEnd/>
              <a:tailEnd/>
            </a:ln>
            <a:effectLst/>
          </p:spPr>
          <p:txBody>
            <a:bodyPr>
              <a:spAutoFit/>
            </a:bodyPr>
            <a:lstStyle/>
            <a:p>
              <a:pPr algn="l">
                <a:spcBef>
                  <a:spcPct val="50000"/>
                </a:spcBef>
              </a:pPr>
              <a:r>
                <a:rPr lang="en-US" dirty="0">
                  <a:solidFill>
                    <a:srgbClr val="CC0000"/>
                  </a:solidFill>
                </a:rPr>
                <a:t>Mouse specific day coefficients (slopes with day</a:t>
              </a:r>
              <a:r>
                <a:rPr lang="en-US" dirty="0" smtClean="0">
                  <a:solidFill>
                    <a:srgbClr val="CC0000"/>
                  </a:solidFill>
                </a:rPr>
                <a:t>).  </a:t>
              </a:r>
              <a:endParaRPr lang="en-US" dirty="0">
                <a:solidFill>
                  <a:srgbClr val="CC0000"/>
                </a:solidFill>
              </a:endParaRPr>
            </a:p>
          </p:txBody>
        </p:sp>
        <p:sp>
          <p:nvSpPr>
            <p:cNvPr id="988184" name="Line 24"/>
            <p:cNvSpPr>
              <a:spLocks noChangeShapeType="1"/>
            </p:cNvSpPr>
            <p:nvPr/>
          </p:nvSpPr>
          <p:spPr bwMode="auto">
            <a:xfrm flipH="1" flipV="1">
              <a:off x="4224" y="2784"/>
              <a:ext cx="480" cy="336"/>
            </a:xfrm>
            <a:prstGeom prst="line">
              <a:avLst/>
            </a:prstGeom>
            <a:noFill/>
            <a:ln w="9525">
              <a:solidFill>
                <a:schemeClr val="tx1"/>
              </a:solidFill>
              <a:round/>
              <a:headEnd/>
              <a:tailEnd type="triangle" w="med" len="med"/>
            </a:ln>
            <a:effectLst/>
          </p:spPr>
          <p:txBody>
            <a:bodyPr wrap="none" anchor="ctr"/>
            <a:lstStyle/>
            <a:p>
              <a:endParaRPr lang="en-US"/>
            </a:p>
          </p:txBody>
        </p:sp>
      </p:grpSp>
      <p:grpSp>
        <p:nvGrpSpPr>
          <p:cNvPr id="17" name="Group 26"/>
          <p:cNvGrpSpPr>
            <a:grpSpLocks/>
          </p:cNvGrpSpPr>
          <p:nvPr/>
        </p:nvGrpSpPr>
        <p:grpSpPr bwMode="auto">
          <a:xfrm>
            <a:off x="5562601" y="3430864"/>
            <a:ext cx="3192307" cy="1914526"/>
            <a:chOff x="3216" y="2448"/>
            <a:chExt cx="1393" cy="1206"/>
          </a:xfrm>
        </p:grpSpPr>
        <p:sp>
          <p:nvSpPr>
            <p:cNvPr id="18" name="Oval 10"/>
            <p:cNvSpPr>
              <a:spLocks noChangeArrowheads="1"/>
            </p:cNvSpPr>
            <p:nvPr/>
          </p:nvSpPr>
          <p:spPr bwMode="auto">
            <a:xfrm>
              <a:off x="3216" y="2448"/>
              <a:ext cx="1350" cy="432"/>
            </a:xfrm>
            <a:prstGeom prst="ellipse">
              <a:avLst/>
            </a:prstGeom>
            <a:solidFill>
              <a:schemeClr val="bg1">
                <a:alpha val="0"/>
              </a:schemeClr>
            </a:solidFill>
            <a:ln w="9525" algn="ctr">
              <a:solidFill>
                <a:srgbClr val="FF0000"/>
              </a:solidFill>
              <a:round/>
              <a:headEnd/>
              <a:tailEnd/>
            </a:ln>
            <a:effectLst/>
          </p:spPr>
          <p:txBody>
            <a:bodyPr wrap="none" anchor="ctr"/>
            <a:lstStyle/>
            <a:p>
              <a:endParaRPr lang="en-US"/>
            </a:p>
          </p:txBody>
        </p:sp>
        <p:sp>
          <p:nvSpPr>
            <p:cNvPr id="19" name="Text Box 22"/>
            <p:cNvSpPr txBox="1">
              <a:spLocks noChangeArrowheads="1"/>
            </p:cNvSpPr>
            <p:nvPr/>
          </p:nvSpPr>
          <p:spPr bwMode="auto">
            <a:xfrm>
              <a:off x="3217" y="3072"/>
              <a:ext cx="1392" cy="582"/>
            </a:xfrm>
            <a:prstGeom prst="rect">
              <a:avLst/>
            </a:prstGeom>
            <a:noFill/>
            <a:ln w="9525" algn="ctr">
              <a:noFill/>
              <a:miter lim="800000"/>
              <a:headEnd/>
              <a:tailEnd/>
            </a:ln>
            <a:effectLst/>
          </p:spPr>
          <p:txBody>
            <a:bodyPr>
              <a:spAutoFit/>
            </a:bodyPr>
            <a:lstStyle/>
            <a:p>
              <a:pPr algn="l">
                <a:spcBef>
                  <a:spcPct val="50000"/>
                </a:spcBef>
              </a:pPr>
              <a:r>
                <a:rPr lang="en-US" dirty="0" smtClean="0">
                  <a:solidFill>
                    <a:srgbClr val="CC0000"/>
                  </a:solidFill>
                </a:rPr>
                <a:t>Do the treatment groups change differently over time (assuming linearity)?</a:t>
              </a:r>
              <a:endParaRPr lang="en-US" dirty="0">
                <a:solidFill>
                  <a:srgbClr val="CC0000"/>
                </a:solidFill>
              </a:endParaRPr>
            </a:p>
          </p:txBody>
        </p:sp>
        <p:sp>
          <p:nvSpPr>
            <p:cNvPr id="20" name="Line 24"/>
            <p:cNvSpPr>
              <a:spLocks noChangeShapeType="1"/>
            </p:cNvSpPr>
            <p:nvPr/>
          </p:nvSpPr>
          <p:spPr bwMode="auto">
            <a:xfrm flipV="1">
              <a:off x="3986" y="2880"/>
              <a:ext cx="194" cy="192"/>
            </a:xfrm>
            <a:prstGeom prst="line">
              <a:avLst/>
            </a:prstGeom>
            <a:noFill/>
            <a:ln w="9525">
              <a:solidFill>
                <a:schemeClr val="tx1"/>
              </a:solidFill>
              <a:round/>
              <a:headEnd/>
              <a:tailEnd type="triangle" w="med" len="med"/>
            </a:ln>
            <a:effectLst/>
          </p:spPr>
          <p:txBody>
            <a:bodyPr wrap="none" anchor="ctr"/>
            <a:lstStyle/>
            <a:p>
              <a:endParaRPr lang="en-US"/>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7"/>
                                        </p:tgtEl>
                                        <p:attrNameLst>
                                          <p:attrName>style.visibility</p:attrName>
                                        </p:attrNameLst>
                                      </p:cBhvr>
                                      <p:to>
                                        <p:strVal val="visible"/>
                                      </p:to>
                                    </p:set>
                                    <p:animEffect transition="in" filter="fade">
                                      <p:cBhvr>
                                        <p:cTn id="7" dur="1000"/>
                                        <p:tgtEl>
                                          <p:spTgt spid="17"/>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xit" presetSubtype="0" fill="hold" nodeType="clickEffect">
                                  <p:stCondLst>
                                    <p:cond delay="0"/>
                                  </p:stCondLst>
                                  <p:childTnLst>
                                    <p:animEffect transition="out" filter="fade">
                                      <p:cBhvr>
                                        <p:cTn id="11" dur="500"/>
                                        <p:tgtEl>
                                          <p:spTgt spid="17"/>
                                        </p:tgtEl>
                                      </p:cBhvr>
                                    </p:animEffect>
                                    <p:set>
                                      <p:cBhvr>
                                        <p:cTn id="12" dur="1" fill="hold">
                                          <p:stCondLst>
                                            <p:cond delay="499"/>
                                          </p:stCondLst>
                                        </p:cTn>
                                        <p:tgtEl>
                                          <p:spTgt spid="17"/>
                                        </p:tgtEl>
                                        <p:attrNameLst>
                                          <p:attrName>style.visibility</p:attrName>
                                        </p:attrNameLst>
                                      </p:cBhvr>
                                      <p:to>
                                        <p:strVal val="hidden"/>
                                      </p:to>
                                    </p:set>
                                  </p:childTnLst>
                                </p:cTn>
                              </p:par>
                              <p:par>
                                <p:cTn id="13" presetID="10" presetClass="entr" presetSubtype="0" fill="hold" nodeType="withEffect">
                                  <p:stCondLst>
                                    <p:cond delay="0"/>
                                  </p:stCondLst>
                                  <p:childTnLst>
                                    <p:set>
                                      <p:cBhvr>
                                        <p:cTn id="14" dur="1" fill="hold">
                                          <p:stCondLst>
                                            <p:cond delay="0"/>
                                          </p:stCondLst>
                                        </p:cTn>
                                        <p:tgtEl>
                                          <p:spTgt spid="988185"/>
                                        </p:tgtEl>
                                        <p:attrNameLst>
                                          <p:attrName>style.visibility</p:attrName>
                                        </p:attrNameLst>
                                      </p:cBhvr>
                                      <p:to>
                                        <p:strVal val="visible"/>
                                      </p:to>
                                    </p:set>
                                    <p:animEffect transition="in" filter="fade">
                                      <p:cBhvr>
                                        <p:cTn id="15" dur="1000"/>
                                        <p:tgtEl>
                                          <p:spTgt spid="988185"/>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xit" presetSubtype="0" fill="hold" nodeType="clickEffect">
                                  <p:stCondLst>
                                    <p:cond delay="0"/>
                                  </p:stCondLst>
                                  <p:childTnLst>
                                    <p:animEffect transition="out" filter="fade">
                                      <p:cBhvr>
                                        <p:cTn id="19" dur="500"/>
                                        <p:tgtEl>
                                          <p:spTgt spid="988185"/>
                                        </p:tgtEl>
                                      </p:cBhvr>
                                    </p:animEffect>
                                    <p:set>
                                      <p:cBhvr>
                                        <p:cTn id="20" dur="1" fill="hold">
                                          <p:stCondLst>
                                            <p:cond delay="499"/>
                                          </p:stCondLst>
                                        </p:cTn>
                                        <p:tgtEl>
                                          <p:spTgt spid="988185"/>
                                        </p:tgtEl>
                                        <p:attrNameLst>
                                          <p:attrName>style.visibility</p:attrName>
                                        </p:attrNameLst>
                                      </p:cBhvr>
                                      <p:to>
                                        <p:strVal val="hidden"/>
                                      </p:to>
                                    </p:set>
                                  </p:childTnLst>
                                </p:cTn>
                              </p:par>
                              <p:par>
                                <p:cTn id="21" presetID="10" presetClass="entr" presetSubtype="0" fill="hold" nodeType="withEffect">
                                  <p:stCondLst>
                                    <p:cond delay="0"/>
                                  </p:stCondLst>
                                  <p:childTnLst>
                                    <p:set>
                                      <p:cBhvr>
                                        <p:cTn id="22" dur="1" fill="hold">
                                          <p:stCondLst>
                                            <p:cond delay="0"/>
                                          </p:stCondLst>
                                        </p:cTn>
                                        <p:tgtEl>
                                          <p:spTgt spid="988186"/>
                                        </p:tgtEl>
                                        <p:attrNameLst>
                                          <p:attrName>style.visibility</p:attrName>
                                        </p:attrNameLst>
                                      </p:cBhvr>
                                      <p:to>
                                        <p:strVal val="visible"/>
                                      </p:to>
                                    </p:set>
                                    <p:animEffect transition="in" filter="fade">
                                      <p:cBhvr>
                                        <p:cTn id="23" dur="1000"/>
                                        <p:tgtEl>
                                          <p:spTgt spid="9881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73DEB755-C14E-4623-8E51-6B5FE1B43742}" type="slidenum">
              <a:rPr lang="en-US" altLang="en-US"/>
              <a:pPr/>
              <a:t>36</a:t>
            </a:fld>
            <a:endParaRPr lang="en-US" altLang="en-US"/>
          </a:p>
        </p:txBody>
      </p:sp>
      <p:sp>
        <p:nvSpPr>
          <p:cNvPr id="989186" name="Rectangle 2"/>
          <p:cNvSpPr>
            <a:spLocks noGrp="1" noChangeArrowheads="1"/>
          </p:cNvSpPr>
          <p:nvPr>
            <p:ph type="title"/>
          </p:nvPr>
        </p:nvSpPr>
        <p:spPr>
          <a:xfrm>
            <a:off x="152400" y="-228600"/>
            <a:ext cx="7543800" cy="1295400"/>
          </a:xfrm>
        </p:spPr>
        <p:txBody>
          <a:bodyPr/>
          <a:lstStyle/>
          <a:p>
            <a:r>
              <a:rPr lang="en-US" dirty="0"/>
              <a:t>Mouse tumor/weight data</a:t>
            </a:r>
          </a:p>
        </p:txBody>
      </p:sp>
      <p:sp>
        <p:nvSpPr>
          <p:cNvPr id="989187" name="Rectangle 3"/>
          <p:cNvSpPr>
            <a:spLocks noGrp="1" noChangeArrowheads="1"/>
          </p:cNvSpPr>
          <p:nvPr>
            <p:ph idx="1"/>
          </p:nvPr>
        </p:nvSpPr>
        <p:spPr>
          <a:xfrm>
            <a:off x="228600" y="1066800"/>
            <a:ext cx="8763000" cy="4648200"/>
          </a:xfrm>
          <a:solidFill>
            <a:schemeClr val="bg1"/>
          </a:solidFill>
        </p:spPr>
        <p:txBody>
          <a:bodyPr/>
          <a:lstStyle/>
          <a:p>
            <a:pPr marL="0" indent="0">
              <a:buNone/>
            </a:pPr>
            <a:r>
              <a:rPr lang="en-US" dirty="0"/>
              <a:t>More details in lab, but the “|| mouse:” portion specifies that mouse is a random effect (i.e., allows a mouse specific intercept or constant term) and the “day” term specifies that the slopes over days that are associated with a mouse are also random </a:t>
            </a:r>
            <a:r>
              <a:rPr lang="en-US" dirty="0" smtClean="0"/>
              <a:t>effects. </a:t>
            </a:r>
            <a:r>
              <a:rPr lang="en-US" kern="1200" dirty="0" smtClean="0"/>
              <a:t>That is, it allows each mouse to have its own growth trend</a:t>
            </a:r>
            <a:r>
              <a:rPr lang="en-US" dirty="0" smtClean="0"/>
              <a:t>.  </a:t>
            </a:r>
            <a:endParaRPr lang="en-US" dirty="0"/>
          </a:p>
          <a:p>
            <a:pPr marL="0" indent="0">
              <a:buFont typeface="Wingdings" pitchFamily="2" charset="2"/>
              <a:buNone/>
            </a:pPr>
            <a:r>
              <a:rPr lang="en-US" dirty="0"/>
              <a:t>The “</a:t>
            </a:r>
            <a:r>
              <a:rPr lang="en-US" dirty="0" err="1"/>
              <a:t>cov</a:t>
            </a:r>
            <a:r>
              <a:rPr lang="en-US" dirty="0"/>
              <a:t>(un)” specifies that the variance and </a:t>
            </a:r>
            <a:r>
              <a:rPr lang="en-US" dirty="0" err="1"/>
              <a:t>covariances</a:t>
            </a:r>
            <a:r>
              <a:rPr lang="en-US" dirty="0"/>
              <a:t> of the random intercepts and slopes are unstructured.  That is, the variances of the random intercepts and slopes are not assumed the same and they may be correlated.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nodeType="clickEffect">
                                  <p:stCondLst>
                                    <p:cond delay="0"/>
                                  </p:stCondLst>
                                  <p:childTnLst>
                                    <p:set>
                                      <p:cBhvr>
                                        <p:cTn id="6" dur="1" fill="hold">
                                          <p:stCondLst>
                                            <p:cond delay="0"/>
                                          </p:stCondLst>
                                        </p:cTn>
                                        <p:tgtEl>
                                          <p:spTgt spid="989187">
                                            <p:txEl>
                                              <p:pRg st="1" end="1"/>
                                            </p:txEl>
                                          </p:spTgt>
                                        </p:tgtEl>
                                        <p:attrNameLst>
                                          <p:attrName>style.visibility</p:attrName>
                                        </p:attrNameLst>
                                      </p:cBhvr>
                                      <p:to>
                                        <p:strVal val="visible"/>
                                      </p:to>
                                    </p:set>
                                    <p:anim calcmode="lin" valueType="num">
                                      <p:cBhvr additive="base">
                                        <p:cTn id="7" dur="500" fill="hold"/>
                                        <p:tgtEl>
                                          <p:spTgt spid="989187">
                                            <p:txEl>
                                              <p:pRg st="1" end="1"/>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989187">
                                            <p:txEl>
                                              <p:pRg st="1" end="1"/>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6"/>
          <p:cNvSpPr>
            <a:spLocks noGrp="1"/>
          </p:cNvSpPr>
          <p:nvPr>
            <p:ph type="sldNum" sz="quarter" idx="12"/>
          </p:nvPr>
        </p:nvSpPr>
        <p:spPr/>
        <p:txBody>
          <a:bodyPr/>
          <a:lstStyle/>
          <a:p>
            <a:fld id="{821030EE-0455-4A43-87DC-AE635367DFFA}" type="slidenum">
              <a:rPr lang="en-US" altLang="en-US"/>
              <a:pPr/>
              <a:t>37</a:t>
            </a:fld>
            <a:endParaRPr lang="en-US" altLang="en-US"/>
          </a:p>
        </p:txBody>
      </p:sp>
      <p:sp>
        <p:nvSpPr>
          <p:cNvPr id="891906" name="Rectangle 2"/>
          <p:cNvSpPr>
            <a:spLocks noGrp="1" noChangeArrowheads="1"/>
          </p:cNvSpPr>
          <p:nvPr>
            <p:ph type="title"/>
          </p:nvPr>
        </p:nvSpPr>
        <p:spPr/>
        <p:txBody>
          <a:bodyPr/>
          <a:lstStyle/>
          <a:p>
            <a:r>
              <a:rPr lang="en-US"/>
              <a:t>Recall:  Fecal fat example</a:t>
            </a:r>
          </a:p>
        </p:txBody>
      </p:sp>
      <p:graphicFrame>
        <p:nvGraphicFramePr>
          <p:cNvPr id="891908" name="Object 4"/>
          <p:cNvGraphicFramePr>
            <a:graphicFrameLocks noGrp="1" noChangeAspect="1"/>
          </p:cNvGraphicFramePr>
          <p:nvPr>
            <p:ph sz="half" idx="2"/>
          </p:nvPr>
        </p:nvGraphicFramePr>
        <p:xfrm>
          <a:off x="533400" y="1289050"/>
          <a:ext cx="8610600" cy="4857750"/>
        </p:xfrm>
        <a:graphic>
          <a:graphicData uri="http://schemas.openxmlformats.org/presentationml/2006/ole">
            <mc:AlternateContent xmlns:mc="http://schemas.openxmlformats.org/markup-compatibility/2006">
              <mc:Choice xmlns:v="urn:schemas-microsoft-com:vml" Requires="v">
                <p:oleObj spid="_x0000_s891945" name="Document" r:id="rId4" imgW="8372938" imgH="4723199" progId="Word.Document.8">
                  <p:embed/>
                </p:oleObj>
              </mc:Choice>
              <mc:Fallback>
                <p:oleObj name="Document" r:id="rId4" imgW="8372938" imgH="4723199" progId="Word.Document.8">
                  <p:embed/>
                  <p:pic>
                    <p:nvPicPr>
                      <p:cNvPr id="0" name="Picture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33400" y="1289050"/>
                        <a:ext cx="8610600" cy="48577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Slide Number Placeholder 5"/>
          <p:cNvSpPr>
            <a:spLocks noGrp="1"/>
          </p:cNvSpPr>
          <p:nvPr>
            <p:ph type="sldNum" sz="quarter" idx="12"/>
          </p:nvPr>
        </p:nvSpPr>
        <p:spPr/>
        <p:txBody>
          <a:bodyPr/>
          <a:lstStyle/>
          <a:p>
            <a:fld id="{8B3A6604-90C5-4D0E-92F1-3A5C446E5608}" type="slidenum">
              <a:rPr lang="en-US" altLang="en-US"/>
              <a:pPr/>
              <a:t>38</a:t>
            </a:fld>
            <a:endParaRPr lang="en-US" altLang="en-US"/>
          </a:p>
        </p:txBody>
      </p:sp>
      <p:sp>
        <p:nvSpPr>
          <p:cNvPr id="990211" name="Rectangle 3"/>
          <p:cNvSpPr>
            <a:spLocks noGrp="1" noChangeArrowheads="1"/>
          </p:cNvSpPr>
          <p:nvPr>
            <p:ph type="body" idx="1"/>
          </p:nvPr>
        </p:nvSpPr>
        <p:spPr>
          <a:xfrm>
            <a:off x="31750" y="974583"/>
            <a:ext cx="9144000" cy="5410200"/>
          </a:xfrm>
          <a:solidFill>
            <a:schemeClr val="bg1"/>
          </a:solidFill>
        </p:spPr>
        <p:txBody>
          <a:bodyPr/>
          <a:lstStyle/>
          <a:p>
            <a:pPr>
              <a:lnSpc>
                <a:spcPct val="80000"/>
              </a:lnSpc>
              <a:buNone/>
            </a:pPr>
            <a:r>
              <a:rPr lang="en-US" sz="1400" dirty="0" smtClean="0">
                <a:latin typeface="Courier New" pitchFamily="49" charset="0"/>
              </a:rPr>
              <a:t>Mixed-effects </a:t>
            </a:r>
            <a:r>
              <a:rPr lang="en-US" sz="1400" dirty="0">
                <a:latin typeface="Courier New" pitchFamily="49" charset="0"/>
              </a:rPr>
              <a:t>REML regression                   Number of </a:t>
            </a:r>
            <a:r>
              <a:rPr lang="en-US" sz="1400" dirty="0" err="1">
                <a:latin typeface="Courier New" pitchFamily="49" charset="0"/>
              </a:rPr>
              <a:t>obs</a:t>
            </a:r>
            <a:r>
              <a:rPr lang="en-US" sz="1400" dirty="0">
                <a:latin typeface="Courier New" pitchFamily="49" charset="0"/>
              </a:rPr>
              <a:t>      =        24</a:t>
            </a:r>
          </a:p>
          <a:p>
            <a:pPr>
              <a:lnSpc>
                <a:spcPct val="80000"/>
              </a:lnSpc>
              <a:buNone/>
            </a:pPr>
            <a:r>
              <a:rPr lang="en-US" sz="1400" dirty="0">
                <a:latin typeface="Courier New" pitchFamily="49" charset="0"/>
              </a:rPr>
              <a:t>Group variable: </a:t>
            </a:r>
            <a:r>
              <a:rPr lang="en-US" sz="1400" dirty="0" err="1">
                <a:latin typeface="Courier New" pitchFamily="49" charset="0"/>
              </a:rPr>
              <a:t>patid</a:t>
            </a:r>
            <a:r>
              <a:rPr lang="en-US" sz="1400" dirty="0">
                <a:latin typeface="Courier New" pitchFamily="49" charset="0"/>
              </a:rPr>
              <a:t>                           Number of groups   =         6</a:t>
            </a:r>
          </a:p>
          <a:p>
            <a:pPr>
              <a:lnSpc>
                <a:spcPct val="80000"/>
              </a:lnSpc>
              <a:buNone/>
            </a:pPr>
            <a:r>
              <a:rPr lang="en-US" sz="1400" dirty="0" smtClean="0">
                <a:latin typeface="Courier New" pitchFamily="49" charset="0"/>
              </a:rPr>
              <a:t>                                                </a:t>
            </a:r>
            <a:r>
              <a:rPr lang="en-US" sz="1400" dirty="0" err="1">
                <a:latin typeface="Courier New" pitchFamily="49" charset="0"/>
              </a:rPr>
              <a:t>Obs</a:t>
            </a:r>
            <a:r>
              <a:rPr lang="en-US" sz="1400" dirty="0">
                <a:latin typeface="Courier New" pitchFamily="49" charset="0"/>
              </a:rPr>
              <a:t> per group: min =         4</a:t>
            </a:r>
          </a:p>
          <a:p>
            <a:pPr>
              <a:lnSpc>
                <a:spcPct val="80000"/>
              </a:lnSpc>
              <a:buNone/>
            </a:pPr>
            <a:r>
              <a:rPr lang="en-US" sz="1400" dirty="0">
                <a:latin typeface="Courier New" pitchFamily="49" charset="0"/>
              </a:rPr>
              <a:t>                                                               </a:t>
            </a:r>
            <a:r>
              <a:rPr lang="en-US" sz="1400" dirty="0" err="1">
                <a:latin typeface="Courier New" pitchFamily="49" charset="0"/>
              </a:rPr>
              <a:t>avg</a:t>
            </a:r>
            <a:r>
              <a:rPr lang="en-US" sz="1400" dirty="0">
                <a:latin typeface="Courier New" pitchFamily="49" charset="0"/>
              </a:rPr>
              <a:t> =       4.0</a:t>
            </a:r>
          </a:p>
          <a:p>
            <a:pPr>
              <a:lnSpc>
                <a:spcPct val="80000"/>
              </a:lnSpc>
              <a:buNone/>
            </a:pPr>
            <a:r>
              <a:rPr lang="en-US" sz="1400" dirty="0">
                <a:latin typeface="Courier New" pitchFamily="49" charset="0"/>
              </a:rPr>
              <a:t>                                                               max =         4</a:t>
            </a:r>
          </a:p>
          <a:p>
            <a:pPr>
              <a:lnSpc>
                <a:spcPct val="80000"/>
              </a:lnSpc>
              <a:buNone/>
            </a:pPr>
            <a:r>
              <a:rPr lang="en-US" sz="1400" dirty="0" smtClean="0">
                <a:latin typeface="Courier New" pitchFamily="49" charset="0"/>
              </a:rPr>
              <a:t>                                                </a:t>
            </a:r>
            <a:r>
              <a:rPr lang="en-US" sz="1400" dirty="0">
                <a:latin typeface="Courier New" pitchFamily="49" charset="0"/>
              </a:rPr>
              <a:t>Wald chi2(4)       =     19.75</a:t>
            </a:r>
          </a:p>
          <a:p>
            <a:pPr>
              <a:lnSpc>
                <a:spcPct val="80000"/>
              </a:lnSpc>
              <a:buNone/>
            </a:pPr>
            <a:r>
              <a:rPr lang="en-US" sz="1400" dirty="0">
                <a:latin typeface="Courier New" pitchFamily="49" charset="0"/>
              </a:rPr>
              <a:t>Log restricted-likelihood = -80.530555          </a:t>
            </a:r>
            <a:r>
              <a:rPr lang="en-US" sz="1400" dirty="0" err="1">
                <a:latin typeface="Courier New" pitchFamily="49" charset="0"/>
              </a:rPr>
              <a:t>Prob</a:t>
            </a:r>
            <a:r>
              <a:rPr lang="en-US" sz="1400" dirty="0">
                <a:latin typeface="Courier New" pitchFamily="49" charset="0"/>
              </a:rPr>
              <a:t> &gt; chi2        =    0.0006</a:t>
            </a:r>
          </a:p>
          <a:p>
            <a:pPr>
              <a:lnSpc>
                <a:spcPct val="80000"/>
              </a:lnSpc>
              <a:buNone/>
            </a:pPr>
            <a:r>
              <a:rPr lang="en-US" sz="1400" dirty="0" smtClean="0">
                <a:latin typeface="Courier New" pitchFamily="49" charset="0"/>
              </a:rPr>
              <a:t>------------------------------------------------------------------------------</a:t>
            </a:r>
            <a:endParaRPr lang="en-US" sz="1400" dirty="0">
              <a:latin typeface="Courier New" pitchFamily="49" charset="0"/>
            </a:endParaRPr>
          </a:p>
          <a:p>
            <a:pPr>
              <a:lnSpc>
                <a:spcPct val="80000"/>
              </a:lnSpc>
              <a:buNone/>
            </a:pPr>
            <a:r>
              <a:rPr lang="en-US" sz="1400" dirty="0">
                <a:latin typeface="Courier New" pitchFamily="49" charset="0"/>
              </a:rPr>
              <a:t>      </a:t>
            </a:r>
            <a:r>
              <a:rPr lang="en-US" sz="1400" dirty="0" err="1">
                <a:latin typeface="Courier New" pitchFamily="49" charset="0"/>
              </a:rPr>
              <a:t>fecfat</a:t>
            </a:r>
            <a:r>
              <a:rPr lang="en-US" sz="1400" dirty="0">
                <a:latin typeface="Courier New" pitchFamily="49" charset="0"/>
              </a:rPr>
              <a:t> |      </a:t>
            </a:r>
            <a:r>
              <a:rPr lang="en-US" sz="1400" dirty="0" err="1">
                <a:latin typeface="Courier New" pitchFamily="49" charset="0"/>
              </a:rPr>
              <a:t>Coef</a:t>
            </a:r>
            <a:r>
              <a:rPr lang="en-US" sz="1400" dirty="0">
                <a:latin typeface="Courier New" pitchFamily="49" charset="0"/>
              </a:rPr>
              <a:t>.   Std. Err.      z    P&gt;|z|     [95% Conf. Interval]</a:t>
            </a:r>
          </a:p>
          <a:p>
            <a:pPr>
              <a:lnSpc>
                <a:spcPct val="80000"/>
              </a:lnSpc>
              <a:buNone/>
            </a:pPr>
            <a:r>
              <a:rPr lang="en-US" sz="1400" dirty="0">
                <a:latin typeface="Courier New" pitchFamily="49" charset="0"/>
              </a:rPr>
              <a:t>-------------+----------------------------------------------------------------</a:t>
            </a:r>
          </a:p>
          <a:p>
            <a:pPr>
              <a:lnSpc>
                <a:spcPct val="80000"/>
              </a:lnSpc>
              <a:buNone/>
            </a:pPr>
            <a:r>
              <a:rPr lang="en-US" sz="1400" dirty="0">
                <a:latin typeface="Courier New" pitchFamily="49" charset="0"/>
              </a:rPr>
              <a:t>    </a:t>
            </a:r>
            <a:r>
              <a:rPr lang="en-US" sz="1400" dirty="0" err="1">
                <a:latin typeface="Courier New" pitchFamily="49" charset="0"/>
              </a:rPr>
              <a:t>pilltype</a:t>
            </a:r>
            <a:r>
              <a:rPr lang="en-US" sz="1400" dirty="0">
                <a:latin typeface="Courier New" pitchFamily="49" charset="0"/>
              </a:rPr>
              <a:t> |</a:t>
            </a:r>
          </a:p>
          <a:p>
            <a:pPr>
              <a:lnSpc>
                <a:spcPct val="80000"/>
              </a:lnSpc>
              <a:buNone/>
            </a:pPr>
            <a:r>
              <a:rPr lang="en-US" sz="1400" dirty="0">
                <a:latin typeface="Courier New" pitchFamily="49" charset="0"/>
              </a:rPr>
              <a:t>     tablet  |     -21.55   5.972126    -3.61   0.000    -33.25515   -9.844849</a:t>
            </a:r>
          </a:p>
          <a:p>
            <a:pPr>
              <a:lnSpc>
                <a:spcPct val="80000"/>
              </a:lnSpc>
              <a:buNone/>
            </a:pPr>
            <a:r>
              <a:rPr lang="en-US" sz="1400" dirty="0">
                <a:latin typeface="Courier New" pitchFamily="49" charset="0"/>
              </a:rPr>
              <a:t>    capsule  |  -20.66667   5.972126    -3.46   0.001    -32.37182   -8.961515</a:t>
            </a:r>
          </a:p>
          <a:p>
            <a:pPr>
              <a:lnSpc>
                <a:spcPct val="80000"/>
              </a:lnSpc>
              <a:buNone/>
            </a:pPr>
            <a:r>
              <a:rPr lang="en-US" sz="1400" dirty="0">
                <a:latin typeface="Courier New" pitchFamily="49" charset="0"/>
              </a:rPr>
              <a:t>     coated  |  -7.016668   5.972126    -1.17   0.240    -18.72182    4.688484</a:t>
            </a:r>
          </a:p>
          <a:p>
            <a:pPr>
              <a:lnSpc>
                <a:spcPct val="80000"/>
              </a:lnSpc>
              <a:buNone/>
            </a:pPr>
            <a:r>
              <a:rPr lang="en-US" sz="1400" dirty="0">
                <a:latin typeface="Courier New" pitchFamily="49" charset="0"/>
              </a:rPr>
              <a:t>             |</a:t>
            </a:r>
          </a:p>
          <a:p>
            <a:pPr>
              <a:lnSpc>
                <a:spcPct val="80000"/>
              </a:lnSpc>
              <a:buNone/>
            </a:pPr>
            <a:r>
              <a:rPr lang="en-US" sz="1400" dirty="0">
                <a:latin typeface="Courier New" pitchFamily="49" charset="0"/>
              </a:rPr>
              <a:t>       1.sex |      13.55   13.67292     0.99   0.322    -13.24843    40.34843</a:t>
            </a:r>
          </a:p>
          <a:p>
            <a:pPr>
              <a:lnSpc>
                <a:spcPct val="80000"/>
              </a:lnSpc>
              <a:buNone/>
            </a:pPr>
            <a:r>
              <a:rPr lang="en-US" sz="1400" dirty="0">
                <a:latin typeface="Courier New" pitchFamily="49" charset="0"/>
              </a:rPr>
              <a:t>       _cons |   31.30833   10.33679     3.03   0.002      11.0486    51.56807</a:t>
            </a:r>
          </a:p>
          <a:p>
            <a:pPr>
              <a:lnSpc>
                <a:spcPct val="80000"/>
              </a:lnSpc>
              <a:buNone/>
            </a:pPr>
            <a:r>
              <a:rPr lang="en-US" sz="1400" dirty="0">
                <a:latin typeface="Courier New" pitchFamily="49" charset="0"/>
              </a:rPr>
              <a:t>------------------------------------------------------------------------------</a:t>
            </a:r>
          </a:p>
          <a:p>
            <a:pPr>
              <a:lnSpc>
                <a:spcPct val="80000"/>
              </a:lnSpc>
              <a:buNone/>
            </a:pPr>
            <a:r>
              <a:rPr lang="en-US" sz="1400" dirty="0" smtClean="0">
                <a:latin typeface="Courier New" pitchFamily="49" charset="0"/>
              </a:rPr>
              <a:t>Random-effects </a:t>
            </a:r>
            <a:r>
              <a:rPr lang="en-US" sz="1400" dirty="0">
                <a:latin typeface="Courier New" pitchFamily="49" charset="0"/>
              </a:rPr>
              <a:t>Parameters  |   Estimate   Std. Err.     [95% Conf. Interval]</a:t>
            </a:r>
          </a:p>
          <a:p>
            <a:pPr>
              <a:lnSpc>
                <a:spcPct val="80000"/>
              </a:lnSpc>
              <a:buNone/>
            </a:pPr>
            <a:r>
              <a:rPr lang="en-US" sz="1400" dirty="0">
                <a:latin typeface="Courier New" pitchFamily="49" charset="0"/>
              </a:rPr>
              <a:t>-----------------------------+------------------------------------------------</a:t>
            </a:r>
          </a:p>
          <a:p>
            <a:pPr>
              <a:lnSpc>
                <a:spcPct val="80000"/>
              </a:lnSpc>
              <a:buNone/>
            </a:pPr>
            <a:r>
              <a:rPr lang="en-US" sz="1400" dirty="0" err="1">
                <a:latin typeface="Courier New" pitchFamily="49" charset="0"/>
              </a:rPr>
              <a:t>patid</a:t>
            </a:r>
            <a:r>
              <a:rPr lang="en-US" sz="1400" dirty="0">
                <a:latin typeface="Courier New" pitchFamily="49" charset="0"/>
              </a:rPr>
              <a:t>: Identity              |</a:t>
            </a:r>
          </a:p>
          <a:p>
            <a:pPr>
              <a:lnSpc>
                <a:spcPct val="80000"/>
              </a:lnSpc>
              <a:buNone/>
            </a:pPr>
            <a:r>
              <a:rPr lang="en-US" sz="1400" dirty="0">
                <a:latin typeface="Courier New" pitchFamily="49" charset="0"/>
              </a:rPr>
              <a:t>                  </a:t>
            </a:r>
            <a:r>
              <a:rPr lang="en-US" sz="1400" dirty="0" err="1">
                <a:latin typeface="Courier New" pitchFamily="49" charset="0"/>
              </a:rPr>
              <a:t>var</a:t>
            </a:r>
            <a:r>
              <a:rPr lang="en-US" sz="1400" dirty="0">
                <a:latin typeface="Courier New" pitchFamily="49" charset="0"/>
              </a:rPr>
              <a:t>(_cons) |   253.6733   198.5295      54.71525    1176.092</a:t>
            </a:r>
          </a:p>
          <a:p>
            <a:pPr>
              <a:lnSpc>
                <a:spcPct val="80000"/>
              </a:lnSpc>
              <a:buNone/>
            </a:pPr>
            <a:r>
              <a:rPr lang="en-US" sz="1400" dirty="0">
                <a:latin typeface="Courier New" pitchFamily="49" charset="0"/>
              </a:rPr>
              <a:t>-----------------------------+------------------------------------------------</a:t>
            </a:r>
          </a:p>
          <a:p>
            <a:pPr>
              <a:lnSpc>
                <a:spcPct val="80000"/>
              </a:lnSpc>
              <a:buNone/>
            </a:pPr>
            <a:r>
              <a:rPr lang="en-US" sz="1400" dirty="0">
                <a:latin typeface="Courier New" pitchFamily="49" charset="0"/>
              </a:rPr>
              <a:t>               </a:t>
            </a:r>
            <a:r>
              <a:rPr lang="en-US" sz="1400" dirty="0" err="1">
                <a:latin typeface="Courier New" pitchFamily="49" charset="0"/>
              </a:rPr>
              <a:t>var</a:t>
            </a:r>
            <a:r>
              <a:rPr lang="en-US" sz="1400" dirty="0">
                <a:latin typeface="Courier New" pitchFamily="49" charset="0"/>
              </a:rPr>
              <a:t>(Residual) |   106.9989   39.07046      52.30755    218.8739</a:t>
            </a:r>
          </a:p>
          <a:p>
            <a:pPr>
              <a:lnSpc>
                <a:spcPct val="80000"/>
              </a:lnSpc>
              <a:buNone/>
            </a:pPr>
            <a:r>
              <a:rPr lang="en-US" sz="1400" dirty="0">
                <a:latin typeface="Courier New" pitchFamily="49" charset="0"/>
              </a:rPr>
              <a:t>------------------------------------------------------------------------------</a:t>
            </a:r>
          </a:p>
          <a:p>
            <a:pPr>
              <a:lnSpc>
                <a:spcPct val="80000"/>
              </a:lnSpc>
              <a:buNone/>
            </a:pPr>
            <a:r>
              <a:rPr lang="en-US" sz="1400" dirty="0">
                <a:latin typeface="Courier New" pitchFamily="49" charset="0"/>
              </a:rPr>
              <a:t>LR test vs. linear regression: chibar2(01) =    11.45 </a:t>
            </a:r>
            <a:r>
              <a:rPr lang="en-US" sz="1400" dirty="0" err="1">
                <a:latin typeface="Courier New" pitchFamily="49" charset="0"/>
              </a:rPr>
              <a:t>Prob</a:t>
            </a:r>
            <a:r>
              <a:rPr lang="en-US" sz="1400" dirty="0">
                <a:latin typeface="Courier New" pitchFamily="49" charset="0"/>
              </a:rPr>
              <a:t> &gt;= chibar2 = 0.0004</a:t>
            </a:r>
          </a:p>
          <a:p>
            <a:pPr>
              <a:lnSpc>
                <a:spcPct val="80000"/>
              </a:lnSpc>
              <a:buFont typeface="Wingdings" pitchFamily="2" charset="2"/>
              <a:buNone/>
            </a:pPr>
            <a:endParaRPr lang="en-US" sz="1400" dirty="0">
              <a:latin typeface="Courier New" pitchFamily="49" charset="0"/>
            </a:endParaRPr>
          </a:p>
        </p:txBody>
      </p:sp>
      <p:sp>
        <p:nvSpPr>
          <p:cNvPr id="990210" name="Rectangle 2"/>
          <p:cNvSpPr>
            <a:spLocks noGrp="1" noChangeArrowheads="1"/>
          </p:cNvSpPr>
          <p:nvPr>
            <p:ph type="title"/>
          </p:nvPr>
        </p:nvSpPr>
        <p:spPr>
          <a:xfrm>
            <a:off x="304800" y="-381000"/>
            <a:ext cx="7543800" cy="1295400"/>
          </a:xfrm>
        </p:spPr>
        <p:txBody>
          <a:bodyPr/>
          <a:lstStyle/>
          <a:p>
            <a:r>
              <a:rPr lang="en-US" dirty="0" smtClean="0">
                <a:latin typeface="Courier New" pitchFamily="49" charset="0"/>
              </a:rPr>
              <a:t>mixed</a:t>
            </a:r>
            <a:r>
              <a:rPr lang="en-US" dirty="0" smtClean="0"/>
              <a:t> </a:t>
            </a:r>
            <a:r>
              <a:rPr lang="en-US" dirty="0"/>
              <a:t>for the fecal fat example</a:t>
            </a:r>
          </a:p>
        </p:txBody>
      </p:sp>
      <p:grpSp>
        <p:nvGrpSpPr>
          <p:cNvPr id="990232" name="Group 24"/>
          <p:cNvGrpSpPr>
            <a:grpSpLocks/>
          </p:cNvGrpSpPr>
          <p:nvPr/>
        </p:nvGrpSpPr>
        <p:grpSpPr bwMode="auto">
          <a:xfrm>
            <a:off x="609600" y="838200"/>
            <a:ext cx="8534400" cy="1752600"/>
            <a:chOff x="384" y="528"/>
            <a:chExt cx="5376" cy="1104"/>
          </a:xfrm>
        </p:grpSpPr>
        <p:sp>
          <p:nvSpPr>
            <p:cNvPr id="990220" name="Oval 12"/>
            <p:cNvSpPr>
              <a:spLocks noChangeArrowheads="1"/>
            </p:cNvSpPr>
            <p:nvPr/>
          </p:nvSpPr>
          <p:spPr bwMode="auto">
            <a:xfrm>
              <a:off x="3072" y="528"/>
              <a:ext cx="2688" cy="1104"/>
            </a:xfrm>
            <a:prstGeom prst="ellipse">
              <a:avLst/>
            </a:prstGeom>
            <a:solidFill>
              <a:schemeClr val="bg1">
                <a:alpha val="0"/>
              </a:schemeClr>
            </a:solidFill>
            <a:ln w="9525" algn="ctr">
              <a:solidFill>
                <a:srgbClr val="FF0000"/>
              </a:solidFill>
              <a:round/>
              <a:headEnd/>
              <a:tailEnd/>
            </a:ln>
            <a:effectLst/>
          </p:spPr>
          <p:txBody>
            <a:bodyPr wrap="none" anchor="ctr"/>
            <a:lstStyle/>
            <a:p>
              <a:endParaRPr lang="en-US"/>
            </a:p>
          </p:txBody>
        </p:sp>
        <p:sp>
          <p:nvSpPr>
            <p:cNvPr id="990224" name="Text Box 16"/>
            <p:cNvSpPr txBox="1">
              <a:spLocks noChangeArrowheads="1"/>
            </p:cNvSpPr>
            <p:nvPr/>
          </p:nvSpPr>
          <p:spPr bwMode="auto">
            <a:xfrm>
              <a:off x="384" y="624"/>
              <a:ext cx="2516" cy="231"/>
            </a:xfrm>
            <a:prstGeom prst="rect">
              <a:avLst/>
            </a:prstGeom>
            <a:noFill/>
            <a:ln w="9525" algn="ctr">
              <a:noFill/>
              <a:miter lim="800000"/>
              <a:headEnd/>
              <a:tailEnd/>
            </a:ln>
            <a:effectLst/>
          </p:spPr>
          <p:txBody>
            <a:bodyPr wrap="none">
              <a:spAutoFit/>
            </a:bodyPr>
            <a:lstStyle/>
            <a:p>
              <a:pPr algn="l"/>
              <a:r>
                <a:rPr lang="en-US">
                  <a:solidFill>
                    <a:srgbClr val="CC0000"/>
                  </a:solidFill>
                </a:rPr>
                <a:t>Summary information about hierarchy</a:t>
              </a:r>
            </a:p>
          </p:txBody>
        </p:sp>
        <p:sp>
          <p:nvSpPr>
            <p:cNvPr id="990228" name="Line 20"/>
            <p:cNvSpPr>
              <a:spLocks noChangeShapeType="1"/>
            </p:cNvSpPr>
            <p:nvPr/>
          </p:nvSpPr>
          <p:spPr bwMode="auto">
            <a:xfrm>
              <a:off x="2880" y="768"/>
              <a:ext cx="288" cy="96"/>
            </a:xfrm>
            <a:prstGeom prst="line">
              <a:avLst/>
            </a:prstGeom>
            <a:noFill/>
            <a:ln w="9525">
              <a:solidFill>
                <a:schemeClr val="tx1"/>
              </a:solidFill>
              <a:round/>
              <a:headEnd/>
              <a:tailEnd type="triangle" w="med" len="med"/>
            </a:ln>
            <a:effectLst/>
          </p:spPr>
          <p:txBody>
            <a:bodyPr wrap="none" anchor="ctr"/>
            <a:lstStyle/>
            <a:p>
              <a:endParaRPr lang="en-US"/>
            </a:p>
          </p:txBody>
        </p:sp>
      </p:grpSp>
      <p:grpSp>
        <p:nvGrpSpPr>
          <p:cNvPr id="990234" name="Group 26"/>
          <p:cNvGrpSpPr>
            <a:grpSpLocks/>
          </p:cNvGrpSpPr>
          <p:nvPr/>
        </p:nvGrpSpPr>
        <p:grpSpPr bwMode="auto">
          <a:xfrm>
            <a:off x="228600" y="4198307"/>
            <a:ext cx="5822950" cy="2133600"/>
            <a:chOff x="144" y="2592"/>
            <a:chExt cx="3668" cy="1344"/>
          </a:xfrm>
        </p:grpSpPr>
        <p:sp>
          <p:nvSpPr>
            <p:cNvPr id="990222" name="Oval 14"/>
            <p:cNvSpPr>
              <a:spLocks noChangeArrowheads="1"/>
            </p:cNvSpPr>
            <p:nvPr/>
          </p:nvSpPr>
          <p:spPr bwMode="auto">
            <a:xfrm>
              <a:off x="960" y="3168"/>
              <a:ext cx="2784" cy="768"/>
            </a:xfrm>
            <a:prstGeom prst="ellipse">
              <a:avLst/>
            </a:prstGeom>
            <a:solidFill>
              <a:schemeClr val="bg1">
                <a:alpha val="0"/>
              </a:schemeClr>
            </a:solidFill>
            <a:ln w="9525" algn="ctr">
              <a:solidFill>
                <a:srgbClr val="FF0000"/>
              </a:solidFill>
              <a:round/>
              <a:headEnd/>
              <a:tailEnd/>
            </a:ln>
            <a:effectLst/>
          </p:spPr>
          <p:txBody>
            <a:bodyPr wrap="none" anchor="ctr"/>
            <a:lstStyle/>
            <a:p>
              <a:endParaRPr lang="en-US"/>
            </a:p>
          </p:txBody>
        </p:sp>
        <p:sp>
          <p:nvSpPr>
            <p:cNvPr id="990226" name="Text Box 18"/>
            <p:cNvSpPr txBox="1">
              <a:spLocks noChangeArrowheads="1"/>
            </p:cNvSpPr>
            <p:nvPr/>
          </p:nvSpPr>
          <p:spPr bwMode="auto">
            <a:xfrm>
              <a:off x="144" y="2592"/>
              <a:ext cx="3668" cy="404"/>
            </a:xfrm>
            <a:prstGeom prst="rect">
              <a:avLst/>
            </a:prstGeom>
            <a:solidFill>
              <a:schemeClr val="bg1"/>
            </a:solidFill>
            <a:ln w="9525" algn="ctr">
              <a:noFill/>
              <a:miter lim="800000"/>
              <a:headEnd/>
              <a:tailEnd/>
            </a:ln>
            <a:effectLst/>
          </p:spPr>
          <p:txBody>
            <a:bodyPr wrap="none">
              <a:spAutoFit/>
            </a:bodyPr>
            <a:lstStyle/>
            <a:p>
              <a:pPr algn="l"/>
              <a:r>
                <a:rPr lang="en-US" dirty="0">
                  <a:solidFill>
                    <a:srgbClr val="CC0000"/>
                  </a:solidFill>
                </a:rPr>
                <a:t>Summary of variation in random intercepts ( </a:t>
              </a:r>
              <a:r>
                <a:rPr lang="en-US" dirty="0" err="1">
                  <a:solidFill>
                    <a:srgbClr val="CC0000"/>
                  </a:solidFill>
                </a:rPr>
                <a:t>sd</a:t>
              </a:r>
              <a:r>
                <a:rPr lang="en-US" dirty="0">
                  <a:solidFill>
                    <a:srgbClr val="CC0000"/>
                  </a:solidFill>
                </a:rPr>
                <a:t>(_cons) )</a:t>
              </a:r>
            </a:p>
            <a:p>
              <a:pPr algn="l"/>
              <a:r>
                <a:rPr lang="en-US" dirty="0">
                  <a:solidFill>
                    <a:srgbClr val="CC0000"/>
                  </a:solidFill>
                </a:rPr>
                <a:t>and residuals ( </a:t>
              </a:r>
              <a:r>
                <a:rPr lang="en-US" dirty="0" err="1">
                  <a:solidFill>
                    <a:srgbClr val="CC0000"/>
                  </a:solidFill>
                </a:rPr>
                <a:t>sd</a:t>
              </a:r>
              <a:r>
                <a:rPr lang="en-US" dirty="0">
                  <a:solidFill>
                    <a:srgbClr val="CC0000"/>
                  </a:solidFill>
                </a:rPr>
                <a:t>(Residual) )</a:t>
              </a:r>
            </a:p>
          </p:txBody>
        </p:sp>
        <p:sp>
          <p:nvSpPr>
            <p:cNvPr id="990230" name="Line 22"/>
            <p:cNvSpPr>
              <a:spLocks noChangeShapeType="1"/>
            </p:cNvSpPr>
            <p:nvPr/>
          </p:nvSpPr>
          <p:spPr bwMode="auto">
            <a:xfrm>
              <a:off x="2256" y="2880"/>
              <a:ext cx="48" cy="240"/>
            </a:xfrm>
            <a:prstGeom prst="line">
              <a:avLst/>
            </a:prstGeom>
            <a:noFill/>
            <a:ln w="9525">
              <a:solidFill>
                <a:schemeClr val="tx1"/>
              </a:solidFill>
              <a:round/>
              <a:headEnd/>
              <a:tailEnd type="triangle" w="med" len="med"/>
            </a:ln>
            <a:effectLst/>
          </p:spPr>
          <p:txBody>
            <a:bodyPr wrap="none" anchor="ctr"/>
            <a:lstStyle/>
            <a:p>
              <a:endParaRPr lang="en-US"/>
            </a:p>
          </p:txBody>
        </p:sp>
      </p:grpSp>
      <p:grpSp>
        <p:nvGrpSpPr>
          <p:cNvPr id="990235" name="Group 27"/>
          <p:cNvGrpSpPr>
            <a:grpSpLocks/>
          </p:cNvGrpSpPr>
          <p:nvPr/>
        </p:nvGrpSpPr>
        <p:grpSpPr bwMode="auto">
          <a:xfrm>
            <a:off x="0" y="5108010"/>
            <a:ext cx="8758238" cy="1752600"/>
            <a:chOff x="0" y="3072"/>
            <a:chExt cx="4413" cy="1104"/>
          </a:xfrm>
        </p:grpSpPr>
        <p:sp>
          <p:nvSpPr>
            <p:cNvPr id="990223" name="Oval 15"/>
            <p:cNvSpPr>
              <a:spLocks noChangeArrowheads="1"/>
            </p:cNvSpPr>
            <p:nvPr/>
          </p:nvSpPr>
          <p:spPr bwMode="auto">
            <a:xfrm>
              <a:off x="0" y="3552"/>
              <a:ext cx="4272" cy="624"/>
            </a:xfrm>
            <a:prstGeom prst="ellipse">
              <a:avLst/>
            </a:prstGeom>
            <a:solidFill>
              <a:schemeClr val="bg1">
                <a:alpha val="0"/>
              </a:schemeClr>
            </a:solidFill>
            <a:ln w="9525" algn="ctr">
              <a:solidFill>
                <a:srgbClr val="FF0000"/>
              </a:solidFill>
              <a:round/>
              <a:headEnd/>
              <a:tailEnd/>
            </a:ln>
            <a:effectLst/>
          </p:spPr>
          <p:txBody>
            <a:bodyPr wrap="none" anchor="ctr"/>
            <a:lstStyle/>
            <a:p>
              <a:endParaRPr lang="en-US"/>
            </a:p>
          </p:txBody>
        </p:sp>
        <p:sp>
          <p:nvSpPr>
            <p:cNvPr id="990227" name="Text Box 19"/>
            <p:cNvSpPr txBox="1">
              <a:spLocks noChangeArrowheads="1"/>
            </p:cNvSpPr>
            <p:nvPr/>
          </p:nvSpPr>
          <p:spPr bwMode="auto">
            <a:xfrm>
              <a:off x="3072" y="3072"/>
              <a:ext cx="1341" cy="231"/>
            </a:xfrm>
            <a:prstGeom prst="rect">
              <a:avLst/>
            </a:prstGeom>
            <a:noFill/>
            <a:ln w="9525" algn="ctr">
              <a:noFill/>
              <a:miter lim="800000"/>
              <a:headEnd/>
              <a:tailEnd/>
            </a:ln>
            <a:effectLst/>
          </p:spPr>
          <p:txBody>
            <a:bodyPr wrap="none">
              <a:spAutoFit/>
            </a:bodyPr>
            <a:lstStyle/>
            <a:p>
              <a:pPr algn="l"/>
              <a:r>
                <a:rPr lang="en-US" dirty="0">
                  <a:solidFill>
                    <a:srgbClr val="CC0000"/>
                  </a:solidFill>
                </a:rPr>
                <a:t>Test of H0: no clustering</a:t>
              </a:r>
            </a:p>
          </p:txBody>
        </p:sp>
        <p:sp>
          <p:nvSpPr>
            <p:cNvPr id="990231" name="Line 23"/>
            <p:cNvSpPr>
              <a:spLocks noChangeShapeType="1"/>
            </p:cNvSpPr>
            <p:nvPr/>
          </p:nvSpPr>
          <p:spPr bwMode="auto">
            <a:xfrm flipH="1">
              <a:off x="3456" y="3264"/>
              <a:ext cx="480" cy="288"/>
            </a:xfrm>
            <a:prstGeom prst="line">
              <a:avLst/>
            </a:prstGeom>
            <a:noFill/>
            <a:ln w="9525">
              <a:solidFill>
                <a:schemeClr val="tx1"/>
              </a:solidFill>
              <a:round/>
              <a:headEnd/>
              <a:tailEnd type="triangle" w="med" len="med"/>
            </a:ln>
            <a:effectLst/>
          </p:spPr>
          <p:txBody>
            <a:bodyPr wrap="none" anchor="ctr"/>
            <a:lstStyle/>
            <a:p>
              <a:endParaRPr lang="en-US"/>
            </a:p>
          </p:txBody>
        </p:sp>
      </p:grpSp>
      <p:grpSp>
        <p:nvGrpSpPr>
          <p:cNvPr id="990239" name="Group 31"/>
          <p:cNvGrpSpPr>
            <a:grpSpLocks/>
          </p:cNvGrpSpPr>
          <p:nvPr/>
        </p:nvGrpSpPr>
        <p:grpSpPr bwMode="auto">
          <a:xfrm>
            <a:off x="1143000" y="1981200"/>
            <a:ext cx="3562350" cy="1828800"/>
            <a:chOff x="720" y="1248"/>
            <a:chExt cx="2244" cy="1152"/>
          </a:xfrm>
        </p:grpSpPr>
        <p:sp>
          <p:nvSpPr>
            <p:cNvPr id="990221" name="Oval 13"/>
            <p:cNvSpPr>
              <a:spLocks noChangeArrowheads="1"/>
            </p:cNvSpPr>
            <p:nvPr/>
          </p:nvSpPr>
          <p:spPr bwMode="auto">
            <a:xfrm>
              <a:off x="720" y="1776"/>
              <a:ext cx="2160" cy="624"/>
            </a:xfrm>
            <a:prstGeom prst="ellipse">
              <a:avLst/>
            </a:prstGeom>
            <a:solidFill>
              <a:schemeClr val="bg1">
                <a:alpha val="0"/>
              </a:schemeClr>
            </a:solidFill>
            <a:ln w="9525" algn="ctr">
              <a:solidFill>
                <a:srgbClr val="FF0000"/>
              </a:solidFill>
              <a:round/>
              <a:headEnd/>
              <a:tailEnd/>
            </a:ln>
            <a:effectLst/>
          </p:spPr>
          <p:txBody>
            <a:bodyPr wrap="none" anchor="ctr"/>
            <a:lstStyle/>
            <a:p>
              <a:endParaRPr lang="en-US"/>
            </a:p>
          </p:txBody>
        </p:sp>
        <p:sp>
          <p:nvSpPr>
            <p:cNvPr id="990237" name="Line 29"/>
            <p:cNvSpPr>
              <a:spLocks noChangeShapeType="1"/>
            </p:cNvSpPr>
            <p:nvPr/>
          </p:nvSpPr>
          <p:spPr bwMode="auto">
            <a:xfrm flipH="1">
              <a:off x="2256" y="1536"/>
              <a:ext cx="192" cy="240"/>
            </a:xfrm>
            <a:prstGeom prst="line">
              <a:avLst/>
            </a:prstGeom>
            <a:noFill/>
            <a:ln w="9525">
              <a:solidFill>
                <a:schemeClr val="tx1"/>
              </a:solidFill>
              <a:round/>
              <a:headEnd/>
              <a:tailEnd type="triangle" w="med" len="med"/>
            </a:ln>
            <a:effectLst/>
          </p:spPr>
          <p:txBody>
            <a:bodyPr wrap="none" anchor="ctr"/>
            <a:lstStyle/>
            <a:p>
              <a:endParaRPr lang="en-US"/>
            </a:p>
          </p:txBody>
        </p:sp>
        <p:sp>
          <p:nvSpPr>
            <p:cNvPr id="990238" name="Text Box 30"/>
            <p:cNvSpPr txBox="1">
              <a:spLocks noChangeArrowheads="1"/>
            </p:cNvSpPr>
            <p:nvPr/>
          </p:nvSpPr>
          <p:spPr bwMode="auto">
            <a:xfrm>
              <a:off x="1392" y="1248"/>
              <a:ext cx="1572" cy="231"/>
            </a:xfrm>
            <a:prstGeom prst="rect">
              <a:avLst/>
            </a:prstGeom>
            <a:noFill/>
            <a:ln w="9525" algn="ctr">
              <a:noFill/>
              <a:miter lim="800000"/>
              <a:headEnd/>
              <a:tailEnd/>
            </a:ln>
            <a:effectLst/>
          </p:spPr>
          <p:txBody>
            <a:bodyPr wrap="none">
              <a:spAutoFit/>
            </a:bodyPr>
            <a:lstStyle/>
            <a:p>
              <a:pPr algn="l"/>
              <a:r>
                <a:rPr lang="en-US">
                  <a:solidFill>
                    <a:srgbClr val="CC0000"/>
                  </a:solidFill>
                </a:rPr>
                <a:t>The usual coef and SE</a:t>
              </a:r>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9023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xit" presetSubtype="0" fill="hold" nodeType="clickEffect">
                                  <p:stCondLst>
                                    <p:cond delay="0"/>
                                  </p:stCondLst>
                                  <p:childTnLst>
                                    <p:set>
                                      <p:cBhvr>
                                        <p:cTn id="10" dur="1" fill="hold">
                                          <p:stCondLst>
                                            <p:cond delay="0"/>
                                          </p:stCondLst>
                                        </p:cTn>
                                        <p:tgtEl>
                                          <p:spTgt spid="990232"/>
                                        </p:tgtEl>
                                        <p:attrNameLst>
                                          <p:attrName>style.visibility</p:attrName>
                                        </p:attrNameLst>
                                      </p:cBhvr>
                                      <p:to>
                                        <p:strVal val="hidden"/>
                                      </p:to>
                                    </p:set>
                                  </p:childTnLst>
                                </p:cTn>
                              </p:par>
                              <p:par>
                                <p:cTn id="11" presetID="1" presetClass="entr" presetSubtype="0" fill="hold" nodeType="withEffect">
                                  <p:stCondLst>
                                    <p:cond delay="0"/>
                                  </p:stCondLst>
                                  <p:childTnLst>
                                    <p:set>
                                      <p:cBhvr>
                                        <p:cTn id="12" dur="1" fill="hold">
                                          <p:stCondLst>
                                            <p:cond delay="0"/>
                                          </p:stCondLst>
                                        </p:cTn>
                                        <p:tgtEl>
                                          <p:spTgt spid="990239"/>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xit" presetSubtype="0" fill="hold" nodeType="clickEffect">
                                  <p:stCondLst>
                                    <p:cond delay="0"/>
                                  </p:stCondLst>
                                  <p:childTnLst>
                                    <p:set>
                                      <p:cBhvr>
                                        <p:cTn id="16" dur="1" fill="hold">
                                          <p:stCondLst>
                                            <p:cond delay="0"/>
                                          </p:stCondLst>
                                        </p:cTn>
                                        <p:tgtEl>
                                          <p:spTgt spid="990239"/>
                                        </p:tgtEl>
                                        <p:attrNameLst>
                                          <p:attrName>style.visibility</p:attrName>
                                        </p:attrNameLst>
                                      </p:cBhvr>
                                      <p:to>
                                        <p:strVal val="hidden"/>
                                      </p:to>
                                    </p:set>
                                  </p:childTnLst>
                                </p:cTn>
                              </p:par>
                              <p:par>
                                <p:cTn id="17" presetID="1" presetClass="entr" presetSubtype="0" fill="hold" nodeType="withEffect">
                                  <p:stCondLst>
                                    <p:cond delay="0"/>
                                  </p:stCondLst>
                                  <p:childTnLst>
                                    <p:set>
                                      <p:cBhvr>
                                        <p:cTn id="18" dur="1" fill="hold">
                                          <p:stCondLst>
                                            <p:cond delay="0"/>
                                          </p:stCondLst>
                                        </p:cTn>
                                        <p:tgtEl>
                                          <p:spTgt spid="990234"/>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xit" presetSubtype="0" fill="hold" nodeType="clickEffect">
                                  <p:stCondLst>
                                    <p:cond delay="0"/>
                                  </p:stCondLst>
                                  <p:childTnLst>
                                    <p:set>
                                      <p:cBhvr>
                                        <p:cTn id="22" dur="1" fill="hold">
                                          <p:stCondLst>
                                            <p:cond delay="0"/>
                                          </p:stCondLst>
                                        </p:cTn>
                                        <p:tgtEl>
                                          <p:spTgt spid="990234"/>
                                        </p:tgtEl>
                                        <p:attrNameLst>
                                          <p:attrName>style.visibility</p:attrName>
                                        </p:attrNameLst>
                                      </p:cBhvr>
                                      <p:to>
                                        <p:strVal val="hidden"/>
                                      </p:to>
                                    </p:set>
                                  </p:childTnLst>
                                </p:cTn>
                              </p:par>
                              <p:par>
                                <p:cTn id="23" presetID="1" presetClass="entr" presetSubtype="0" fill="hold" nodeType="withEffect">
                                  <p:stCondLst>
                                    <p:cond delay="0"/>
                                  </p:stCondLst>
                                  <p:childTnLst>
                                    <p:set>
                                      <p:cBhvr>
                                        <p:cTn id="24" dur="1" fill="hold">
                                          <p:stCondLst>
                                            <p:cond delay="0"/>
                                          </p:stCondLst>
                                        </p:cTn>
                                        <p:tgtEl>
                                          <p:spTgt spid="99023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3612C03A-3CD7-4E4D-B0B8-4A939AF8105F}" type="slidenum">
              <a:rPr lang="en-US" altLang="en-US"/>
              <a:pPr/>
              <a:t>39</a:t>
            </a:fld>
            <a:endParaRPr lang="en-US" altLang="en-US"/>
          </a:p>
        </p:txBody>
      </p:sp>
      <p:sp>
        <p:nvSpPr>
          <p:cNvPr id="991234" name="Rectangle 2"/>
          <p:cNvSpPr>
            <a:spLocks noGrp="1" noChangeArrowheads="1"/>
          </p:cNvSpPr>
          <p:nvPr>
            <p:ph type="title"/>
          </p:nvPr>
        </p:nvSpPr>
        <p:spPr>
          <a:xfrm>
            <a:off x="457200" y="-228600"/>
            <a:ext cx="7543800" cy="1295400"/>
          </a:xfrm>
        </p:spPr>
        <p:txBody>
          <a:bodyPr/>
          <a:lstStyle/>
          <a:p>
            <a:r>
              <a:rPr lang="en-US" dirty="0"/>
              <a:t>Mixed model analyses</a:t>
            </a:r>
          </a:p>
        </p:txBody>
      </p:sp>
      <p:sp>
        <p:nvSpPr>
          <p:cNvPr id="991235" name="Rectangle 3"/>
          <p:cNvSpPr>
            <a:spLocks noGrp="1" noChangeArrowheads="1"/>
          </p:cNvSpPr>
          <p:nvPr>
            <p:ph type="body" idx="1"/>
          </p:nvPr>
        </p:nvSpPr>
        <p:spPr>
          <a:xfrm>
            <a:off x="381000" y="1143000"/>
            <a:ext cx="8229600" cy="4411662"/>
          </a:xfrm>
        </p:spPr>
        <p:txBody>
          <a:bodyPr/>
          <a:lstStyle/>
          <a:p>
            <a:r>
              <a:rPr lang="en-US" dirty="0"/>
              <a:t>You get estimates of the regression coefficients (with the same interpretation as in regular </a:t>
            </a:r>
            <a:r>
              <a:rPr lang="en-US" dirty="0" smtClean="0"/>
              <a:t>linear regression</a:t>
            </a:r>
            <a:r>
              <a:rPr lang="en-US" dirty="0"/>
              <a:t>), but accounting for the correlated data. </a:t>
            </a:r>
          </a:p>
          <a:p>
            <a:r>
              <a:rPr lang="en-US" dirty="0"/>
              <a:t>Also get an understanding of how the variability in the data is attributable to various levels in the hierarchy</a:t>
            </a:r>
            <a:r>
              <a:rPr lang="en-US" dirty="0" smtClean="0"/>
              <a:t>.</a:t>
            </a:r>
          </a:p>
          <a:p>
            <a:r>
              <a:rPr lang="en-US" dirty="0" smtClean="0"/>
              <a:t> </a:t>
            </a:r>
            <a:r>
              <a:rPr lang="en-US" dirty="0" err="1" smtClean="0"/>
              <a:t>sd</a:t>
            </a:r>
            <a:r>
              <a:rPr lang="en-US" dirty="0" smtClean="0"/>
              <a:t>(_cons) is the standard deviation of the person-specific </a:t>
            </a:r>
            <a:r>
              <a:rPr lang="en-US" i="1" dirty="0" smtClean="0"/>
              <a:t>true </a:t>
            </a:r>
            <a:r>
              <a:rPr lang="en-US" dirty="0" smtClean="0"/>
              <a:t>intercepts.  So 15.89557 is the standard deviation, across people, of their true baseline values. </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nodeType="clickEffect">
                                  <p:stCondLst>
                                    <p:cond delay="0"/>
                                  </p:stCondLst>
                                  <p:childTnLst>
                                    <p:set>
                                      <p:cBhvr>
                                        <p:cTn id="6" dur="1" fill="hold">
                                          <p:stCondLst>
                                            <p:cond delay="0"/>
                                          </p:stCondLst>
                                        </p:cTn>
                                        <p:tgtEl>
                                          <p:spTgt spid="991235">
                                            <p:txEl>
                                              <p:pRg st="1" end="1"/>
                                            </p:txEl>
                                          </p:spTgt>
                                        </p:tgtEl>
                                        <p:attrNameLst>
                                          <p:attrName>style.visibility</p:attrName>
                                        </p:attrNameLst>
                                      </p:cBhvr>
                                      <p:to>
                                        <p:strVal val="visible"/>
                                      </p:to>
                                    </p:set>
                                    <p:anim calcmode="lin" valueType="num">
                                      <p:cBhvr additive="base">
                                        <p:cTn id="7" dur="500" fill="hold"/>
                                        <p:tgtEl>
                                          <p:spTgt spid="991235">
                                            <p:txEl>
                                              <p:pRg st="1" end="1"/>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991235">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2" fill="hold" nodeType="clickEffect">
                                  <p:stCondLst>
                                    <p:cond delay="0"/>
                                  </p:stCondLst>
                                  <p:childTnLst>
                                    <p:set>
                                      <p:cBhvr>
                                        <p:cTn id="12" dur="1" fill="hold">
                                          <p:stCondLst>
                                            <p:cond delay="0"/>
                                          </p:stCondLst>
                                        </p:cTn>
                                        <p:tgtEl>
                                          <p:spTgt spid="991235">
                                            <p:txEl>
                                              <p:pRg st="2" end="2"/>
                                            </p:txEl>
                                          </p:spTgt>
                                        </p:tgtEl>
                                        <p:attrNameLst>
                                          <p:attrName>style.visibility</p:attrName>
                                        </p:attrNameLst>
                                      </p:cBhvr>
                                      <p:to>
                                        <p:strVal val="visible"/>
                                      </p:to>
                                    </p:set>
                                    <p:anim calcmode="lin" valueType="num">
                                      <p:cBhvr additive="base">
                                        <p:cTn id="13" dur="500" fill="hold"/>
                                        <p:tgtEl>
                                          <p:spTgt spid="991235">
                                            <p:txEl>
                                              <p:pRg st="2" end="2"/>
                                            </p:txEl>
                                          </p:spTgt>
                                        </p:tgtEl>
                                        <p:attrNameLst>
                                          <p:attrName>ppt_x</p:attrName>
                                        </p:attrNameLst>
                                      </p:cBhvr>
                                      <p:tavLst>
                                        <p:tav tm="0">
                                          <p:val>
                                            <p:strVal val="1+#ppt_w/2"/>
                                          </p:val>
                                        </p:tav>
                                        <p:tav tm="100000">
                                          <p:val>
                                            <p:strVal val="#ppt_x"/>
                                          </p:val>
                                        </p:tav>
                                      </p:tavLst>
                                    </p:anim>
                                    <p:anim calcmode="lin" valueType="num">
                                      <p:cBhvr additive="base">
                                        <p:cTn id="14" dur="500" fill="hold"/>
                                        <p:tgtEl>
                                          <p:spTgt spid="991235">
                                            <p:txEl>
                                              <p:pRg st="2" end="2"/>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a:spLocks noGrp="1"/>
          </p:cNvSpPr>
          <p:nvPr>
            <p:ph type="sldNum" sz="quarter" idx="12"/>
          </p:nvPr>
        </p:nvSpPr>
        <p:spPr/>
        <p:txBody>
          <a:bodyPr/>
          <a:lstStyle/>
          <a:p>
            <a:fld id="{4ECD52D9-4819-4733-ADD5-75193A649211}" type="slidenum">
              <a:rPr lang="en-US" altLang="en-US"/>
              <a:pPr/>
              <a:t>4</a:t>
            </a:fld>
            <a:endParaRPr lang="en-US" altLang="en-US"/>
          </a:p>
        </p:txBody>
      </p:sp>
      <p:sp>
        <p:nvSpPr>
          <p:cNvPr id="728066" name="Rectangle 1026"/>
          <p:cNvSpPr>
            <a:spLocks noGrp="1" noChangeArrowheads="1"/>
          </p:cNvSpPr>
          <p:nvPr>
            <p:ph type="title"/>
          </p:nvPr>
        </p:nvSpPr>
        <p:spPr>
          <a:xfrm>
            <a:off x="402771" y="0"/>
            <a:ext cx="7924800" cy="1295400"/>
          </a:xfrm>
        </p:spPr>
        <p:txBody>
          <a:bodyPr/>
          <a:lstStyle/>
          <a:p>
            <a:r>
              <a:rPr lang="en-US" dirty="0" smtClean="0"/>
              <a:t>Analyses for correlated data</a:t>
            </a:r>
            <a:endParaRPr lang="en-US" dirty="0"/>
          </a:p>
        </p:txBody>
      </p:sp>
      <p:sp>
        <p:nvSpPr>
          <p:cNvPr id="728067" name="Rectangle 1027"/>
          <p:cNvSpPr>
            <a:spLocks noGrp="1" noChangeArrowheads="1"/>
          </p:cNvSpPr>
          <p:nvPr>
            <p:ph type="body" idx="1"/>
          </p:nvPr>
        </p:nvSpPr>
        <p:spPr>
          <a:xfrm>
            <a:off x="359228" y="1371600"/>
            <a:ext cx="8632371" cy="4411662"/>
          </a:xfrm>
        </p:spPr>
        <p:txBody>
          <a:bodyPr/>
          <a:lstStyle/>
          <a:p>
            <a:pPr>
              <a:lnSpc>
                <a:spcPct val="90000"/>
              </a:lnSpc>
              <a:buSzTx/>
            </a:pPr>
            <a:r>
              <a:rPr lang="en-US" dirty="0" smtClean="0"/>
              <a:t>Generalized estimating equations (GEEs)</a:t>
            </a:r>
          </a:p>
          <a:p>
            <a:pPr lvl="1">
              <a:lnSpc>
                <a:spcPct val="90000"/>
              </a:lnSpc>
              <a:buSzTx/>
            </a:pPr>
            <a:r>
              <a:rPr lang="en-US" dirty="0" smtClean="0"/>
              <a:t>Only works for one level of clustering (e.g., patients).</a:t>
            </a:r>
          </a:p>
          <a:p>
            <a:pPr lvl="1">
              <a:lnSpc>
                <a:spcPct val="90000"/>
              </a:lnSpc>
              <a:buSzTx/>
            </a:pPr>
            <a:r>
              <a:rPr lang="en-US" dirty="0" smtClean="0"/>
              <a:t>Requires largish number of clusters (ideally &gt; 50) and works best when the number of clusters &gt;&gt; number of observations per cluster.</a:t>
            </a:r>
          </a:p>
          <a:p>
            <a:pPr lvl="1">
              <a:lnSpc>
                <a:spcPct val="90000"/>
              </a:lnSpc>
              <a:buSzTx/>
            </a:pPr>
            <a:r>
              <a:rPr lang="en-US" dirty="0" smtClean="0"/>
              <a:t>Does not require modeling of the correlation when using “robust” standard errors.</a:t>
            </a:r>
          </a:p>
          <a:p>
            <a:pPr lvl="1">
              <a:lnSpc>
                <a:spcPct val="90000"/>
              </a:lnSpc>
              <a:buSzTx/>
            </a:pPr>
            <a:r>
              <a:rPr lang="en-US" dirty="0" smtClean="0"/>
              <a:t>No overall measure of model fit like likelihood or R</a:t>
            </a:r>
            <a:r>
              <a:rPr lang="en-US" baseline="30000" dirty="0" smtClean="0"/>
              <a:t>2</a:t>
            </a:r>
            <a:r>
              <a:rPr lang="en-US" dirty="0" smtClean="0"/>
              <a:t>.</a:t>
            </a:r>
          </a:p>
          <a:p>
            <a:pPr lvl="1">
              <a:lnSpc>
                <a:spcPct val="90000"/>
              </a:lnSpc>
              <a:buSzTx/>
            </a:pPr>
            <a:r>
              <a:rPr lang="en-US" dirty="0" smtClean="0"/>
              <a:t>Less robust than mixed effects models to possible bias due to missing data or dropout. </a:t>
            </a:r>
          </a:p>
        </p:txBody>
      </p:sp>
      <p:sp>
        <p:nvSpPr>
          <p:cNvPr id="728068" name="Text Box 1028"/>
          <p:cNvSpPr txBox="1">
            <a:spLocks noChangeArrowheads="1"/>
          </p:cNvSpPr>
          <p:nvPr/>
        </p:nvSpPr>
        <p:spPr bwMode="auto">
          <a:xfrm>
            <a:off x="381000" y="6324600"/>
            <a:ext cx="1447800" cy="457200"/>
          </a:xfrm>
          <a:prstGeom prst="rect">
            <a:avLst/>
          </a:prstGeom>
          <a:noFill/>
          <a:ln w="12700" algn="ctr">
            <a:noFill/>
            <a:miter lim="800000"/>
            <a:headEnd/>
            <a:tailEnd/>
          </a:ln>
          <a:effectLst/>
        </p:spPr>
        <p:txBody>
          <a:bodyPr>
            <a:spAutoFit/>
          </a:bodyPr>
          <a:lstStyle/>
          <a:p>
            <a:pPr algn="l" eaLnBrk="0" hangingPunct="0">
              <a:spcBef>
                <a:spcPct val="50000"/>
              </a:spcBef>
            </a:pPr>
            <a:endParaRPr lang="en-US" sz="2400">
              <a:latin typeface="Book Antiqua" pitchFamily="18" charset="0"/>
            </a:endParaRPr>
          </a:p>
        </p:txBody>
      </p:sp>
    </p:spTree>
    <p:extLst>
      <p:ext uri="{BB962C8B-B14F-4D97-AF65-F5344CB8AC3E}">
        <p14:creationId xmlns:p14="http://schemas.microsoft.com/office/powerpoint/2010/main" val="1426660754"/>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C24869BB-619D-4446-BDDC-6D5214930CD4}" type="slidenum">
              <a:rPr lang="en-US" altLang="en-US"/>
              <a:pPr/>
              <a:t>40</a:t>
            </a:fld>
            <a:endParaRPr lang="en-US" altLang="en-US"/>
          </a:p>
        </p:txBody>
      </p:sp>
      <p:sp>
        <p:nvSpPr>
          <p:cNvPr id="992258" name="Rectangle 2"/>
          <p:cNvSpPr>
            <a:spLocks noGrp="1" noChangeArrowheads="1"/>
          </p:cNvSpPr>
          <p:nvPr>
            <p:ph type="title"/>
          </p:nvPr>
        </p:nvSpPr>
        <p:spPr/>
        <p:txBody>
          <a:bodyPr/>
          <a:lstStyle/>
          <a:p>
            <a:r>
              <a:rPr lang="en-US"/>
              <a:t>Mixed model analyses</a:t>
            </a:r>
          </a:p>
        </p:txBody>
      </p:sp>
      <p:sp>
        <p:nvSpPr>
          <p:cNvPr id="992259" name="Rectangle 3"/>
          <p:cNvSpPr>
            <a:spLocks noGrp="1" noChangeArrowheads="1"/>
          </p:cNvSpPr>
          <p:nvPr>
            <p:ph type="body" idx="1"/>
          </p:nvPr>
        </p:nvSpPr>
        <p:spPr/>
        <p:txBody>
          <a:bodyPr/>
          <a:lstStyle/>
          <a:p>
            <a:r>
              <a:rPr lang="en-US"/>
              <a:t>Total variance = sum of all estimated variances.</a:t>
            </a:r>
          </a:p>
          <a:p>
            <a:pPr>
              <a:buFont typeface="Wingdings" pitchFamily="2" charset="2"/>
              <a:buNone/>
            </a:pPr>
            <a:r>
              <a:rPr lang="en-US"/>
              <a:t>Total variance = (patient SD)</a:t>
            </a:r>
            <a:r>
              <a:rPr lang="en-US" baseline="30000"/>
              <a:t>2</a:t>
            </a:r>
            <a:r>
              <a:rPr lang="en-US"/>
              <a:t>+(residual SD)</a:t>
            </a:r>
            <a:r>
              <a:rPr lang="en-US" baseline="30000"/>
              <a:t>2</a:t>
            </a:r>
            <a:endParaRPr lang="en-US"/>
          </a:p>
          <a:p>
            <a:pPr>
              <a:buFont typeface="Wingdings" pitchFamily="2" charset="2"/>
              <a:buNone/>
            </a:pPr>
            <a:r>
              <a:rPr lang="en-US"/>
              <a:t>	= (15.89557)</a:t>
            </a:r>
            <a:r>
              <a:rPr lang="en-US" baseline="30000"/>
              <a:t>2</a:t>
            </a:r>
            <a:r>
              <a:rPr lang="en-US"/>
              <a:t> + (10.34403)</a:t>
            </a:r>
            <a:r>
              <a:rPr lang="en-US" baseline="30000"/>
              <a:t>2</a:t>
            </a:r>
            <a:r>
              <a:rPr lang="en-US"/>
              <a:t> </a:t>
            </a:r>
          </a:p>
          <a:p>
            <a:pPr>
              <a:buFont typeface="Wingdings" pitchFamily="2" charset="2"/>
              <a:buNone/>
            </a:pPr>
            <a:r>
              <a:rPr lang="en-US"/>
              <a:t>	= 252.6691+ 106.9990 = 359.6681</a:t>
            </a:r>
          </a:p>
          <a:p>
            <a:pPr>
              <a:buSzPct val="150000"/>
              <a:buFontTx/>
              <a:buChar char="•"/>
            </a:pPr>
            <a:r>
              <a:rPr lang="en-US"/>
              <a:t> Intraclass correlation (ICC)</a:t>
            </a:r>
          </a:p>
          <a:p>
            <a:pPr>
              <a:buFont typeface="Wingdings" pitchFamily="2" charset="2"/>
              <a:buNone/>
            </a:pPr>
            <a:r>
              <a:rPr lang="en-US"/>
              <a:t>ICC = (patient SD)</a:t>
            </a:r>
            <a:r>
              <a:rPr lang="en-US" baseline="30000"/>
              <a:t>2</a:t>
            </a:r>
            <a:r>
              <a:rPr lang="en-US"/>
              <a:t>/(total variance) </a:t>
            </a:r>
          </a:p>
          <a:p>
            <a:pPr>
              <a:buFont typeface="Wingdings" pitchFamily="2" charset="2"/>
              <a:buNone/>
            </a:pPr>
            <a:r>
              <a:rPr lang="en-US"/>
              <a:t>	= 252.6691/359.6681 = 0.703</a:t>
            </a:r>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739E1DB0-F387-4FE5-B7BA-C4AD11F9040C}" type="slidenum">
              <a:rPr lang="en-US" altLang="en-US"/>
              <a:pPr/>
              <a:t>41</a:t>
            </a:fld>
            <a:endParaRPr lang="en-US" altLang="en-US"/>
          </a:p>
        </p:txBody>
      </p:sp>
      <p:sp>
        <p:nvSpPr>
          <p:cNvPr id="998402" name="Rectangle 2"/>
          <p:cNvSpPr>
            <a:spLocks noGrp="1" noChangeArrowheads="1"/>
          </p:cNvSpPr>
          <p:nvPr>
            <p:ph type="title"/>
          </p:nvPr>
        </p:nvSpPr>
        <p:spPr>
          <a:xfrm>
            <a:off x="304800" y="-304800"/>
            <a:ext cx="7543800" cy="1295400"/>
          </a:xfrm>
        </p:spPr>
        <p:txBody>
          <a:bodyPr/>
          <a:lstStyle/>
          <a:p>
            <a:r>
              <a:rPr lang="en-US">
                <a:latin typeface="Courier New" pitchFamily="49" charset="0"/>
              </a:rPr>
              <a:t>xtgee</a:t>
            </a:r>
            <a:r>
              <a:rPr lang="en-US"/>
              <a:t>:  Fecal fat example</a:t>
            </a:r>
          </a:p>
        </p:txBody>
      </p:sp>
      <p:sp>
        <p:nvSpPr>
          <p:cNvPr id="6" name="Rectangle 5"/>
          <p:cNvSpPr/>
          <p:nvPr/>
        </p:nvSpPr>
        <p:spPr>
          <a:xfrm>
            <a:off x="0" y="1219200"/>
            <a:ext cx="9144000" cy="4939814"/>
          </a:xfrm>
          <a:prstGeom prst="rect">
            <a:avLst/>
          </a:prstGeom>
        </p:spPr>
        <p:txBody>
          <a:bodyPr wrap="square">
            <a:spAutoFit/>
          </a:bodyPr>
          <a:lstStyle/>
          <a:p>
            <a:pPr algn="l"/>
            <a:r>
              <a:rPr lang="en-US" sz="1500" dirty="0" smtClean="0">
                <a:latin typeface="Courier New" pitchFamily="49" charset="0"/>
                <a:cs typeface="Courier New" pitchFamily="49" charset="0"/>
              </a:rPr>
              <a:t>. </a:t>
            </a:r>
            <a:r>
              <a:rPr lang="en-US" sz="1500" dirty="0" err="1" smtClean="0">
                <a:latin typeface="Courier New" pitchFamily="49" charset="0"/>
                <a:cs typeface="Courier New" pitchFamily="49" charset="0"/>
              </a:rPr>
              <a:t>xtgee</a:t>
            </a:r>
            <a:r>
              <a:rPr lang="en-US" sz="1500" dirty="0" smtClean="0">
                <a:latin typeface="Courier New" pitchFamily="49" charset="0"/>
                <a:cs typeface="Courier New" pitchFamily="49" charset="0"/>
              </a:rPr>
              <a:t> </a:t>
            </a:r>
            <a:r>
              <a:rPr lang="en-US" sz="1500" dirty="0" err="1" smtClean="0">
                <a:latin typeface="Courier New" pitchFamily="49" charset="0"/>
                <a:cs typeface="Courier New" pitchFamily="49" charset="0"/>
              </a:rPr>
              <a:t>fecfat</a:t>
            </a:r>
            <a:r>
              <a:rPr lang="en-US" sz="1500" dirty="0" smtClean="0">
                <a:latin typeface="Courier New" pitchFamily="49" charset="0"/>
                <a:cs typeface="Courier New" pitchFamily="49" charset="0"/>
              </a:rPr>
              <a:t> </a:t>
            </a:r>
            <a:r>
              <a:rPr lang="en-US" sz="1500" dirty="0" err="1" smtClean="0">
                <a:latin typeface="Courier New" pitchFamily="49" charset="0"/>
                <a:cs typeface="Courier New" pitchFamily="49" charset="0"/>
              </a:rPr>
              <a:t>i.pilltype</a:t>
            </a:r>
            <a:r>
              <a:rPr lang="en-US" sz="1500" dirty="0" smtClean="0">
                <a:latin typeface="Courier New" pitchFamily="49" charset="0"/>
                <a:cs typeface="Courier New" pitchFamily="49" charset="0"/>
              </a:rPr>
              <a:t> i.sex, </a:t>
            </a:r>
            <a:r>
              <a:rPr lang="en-US" sz="1500" dirty="0" err="1" smtClean="0">
                <a:latin typeface="Courier New" pitchFamily="49" charset="0"/>
                <a:cs typeface="Courier New" pitchFamily="49" charset="0"/>
              </a:rPr>
              <a:t>i</a:t>
            </a:r>
            <a:r>
              <a:rPr lang="en-US" sz="1500" dirty="0" smtClean="0">
                <a:latin typeface="Courier New" pitchFamily="49" charset="0"/>
                <a:cs typeface="Courier New" pitchFamily="49" charset="0"/>
              </a:rPr>
              <a:t>(</a:t>
            </a:r>
            <a:r>
              <a:rPr lang="en-US" sz="1500" dirty="0" err="1" smtClean="0">
                <a:latin typeface="Courier New" pitchFamily="49" charset="0"/>
                <a:cs typeface="Courier New" pitchFamily="49" charset="0"/>
              </a:rPr>
              <a:t>patid</a:t>
            </a:r>
            <a:r>
              <a:rPr lang="en-US" sz="1500" dirty="0" smtClean="0">
                <a:latin typeface="Courier New" pitchFamily="49" charset="0"/>
                <a:cs typeface="Courier New" pitchFamily="49" charset="0"/>
              </a:rPr>
              <a:t>)</a:t>
            </a:r>
          </a:p>
          <a:p>
            <a:pPr algn="l"/>
            <a:endParaRPr lang="en-US" sz="1500" dirty="0" smtClean="0">
              <a:latin typeface="Courier New" pitchFamily="49" charset="0"/>
              <a:cs typeface="Courier New" pitchFamily="49" charset="0"/>
            </a:endParaRPr>
          </a:p>
          <a:p>
            <a:pPr algn="l"/>
            <a:r>
              <a:rPr lang="en-US" sz="1500" dirty="0" smtClean="0">
                <a:latin typeface="Courier New" pitchFamily="49" charset="0"/>
                <a:cs typeface="Courier New" pitchFamily="49" charset="0"/>
              </a:rPr>
              <a:t>GEE population-averaged model                   Number of </a:t>
            </a:r>
            <a:r>
              <a:rPr lang="en-US" sz="1500" dirty="0" err="1" smtClean="0">
                <a:latin typeface="Courier New" pitchFamily="49" charset="0"/>
                <a:cs typeface="Courier New" pitchFamily="49" charset="0"/>
              </a:rPr>
              <a:t>obs</a:t>
            </a:r>
            <a:r>
              <a:rPr lang="en-US" sz="1500" dirty="0" smtClean="0">
                <a:latin typeface="Courier New" pitchFamily="49" charset="0"/>
                <a:cs typeface="Courier New" pitchFamily="49" charset="0"/>
              </a:rPr>
              <a:t>      =        24</a:t>
            </a:r>
          </a:p>
          <a:p>
            <a:pPr algn="l"/>
            <a:r>
              <a:rPr lang="en-US" sz="1500" dirty="0" smtClean="0">
                <a:latin typeface="Courier New" pitchFamily="49" charset="0"/>
                <a:cs typeface="Courier New" pitchFamily="49" charset="0"/>
              </a:rPr>
              <a:t>Group variable:                      </a:t>
            </a:r>
            <a:r>
              <a:rPr lang="en-US" sz="1500" dirty="0" err="1" smtClean="0">
                <a:latin typeface="Courier New" pitchFamily="49" charset="0"/>
                <a:cs typeface="Courier New" pitchFamily="49" charset="0"/>
              </a:rPr>
              <a:t>patid</a:t>
            </a:r>
            <a:r>
              <a:rPr lang="en-US" sz="1500" dirty="0" smtClean="0">
                <a:latin typeface="Courier New" pitchFamily="49" charset="0"/>
                <a:cs typeface="Courier New" pitchFamily="49" charset="0"/>
              </a:rPr>
              <a:t>      Number of groups   =         6</a:t>
            </a:r>
          </a:p>
          <a:p>
            <a:pPr algn="l"/>
            <a:r>
              <a:rPr lang="en-US" sz="1500" dirty="0" smtClean="0">
                <a:latin typeface="Courier New" pitchFamily="49" charset="0"/>
                <a:cs typeface="Courier New" pitchFamily="49" charset="0"/>
              </a:rPr>
              <a:t>Link:                             identity      </a:t>
            </a:r>
            <a:r>
              <a:rPr lang="en-US" sz="1500" dirty="0" err="1" smtClean="0">
                <a:latin typeface="Courier New" pitchFamily="49" charset="0"/>
                <a:cs typeface="Courier New" pitchFamily="49" charset="0"/>
              </a:rPr>
              <a:t>Obs</a:t>
            </a:r>
            <a:r>
              <a:rPr lang="en-US" sz="1500" dirty="0" smtClean="0">
                <a:latin typeface="Courier New" pitchFamily="49" charset="0"/>
                <a:cs typeface="Courier New" pitchFamily="49" charset="0"/>
              </a:rPr>
              <a:t> per group: min =         4</a:t>
            </a:r>
          </a:p>
          <a:p>
            <a:pPr algn="l"/>
            <a:r>
              <a:rPr lang="en-US" sz="1500" dirty="0" smtClean="0">
                <a:latin typeface="Courier New" pitchFamily="49" charset="0"/>
                <a:cs typeface="Courier New" pitchFamily="49" charset="0"/>
              </a:rPr>
              <a:t>Family:                           Gaussian                     </a:t>
            </a:r>
            <a:r>
              <a:rPr lang="en-US" sz="1500" dirty="0" err="1" smtClean="0">
                <a:latin typeface="Courier New" pitchFamily="49" charset="0"/>
                <a:cs typeface="Courier New" pitchFamily="49" charset="0"/>
              </a:rPr>
              <a:t>avg</a:t>
            </a:r>
            <a:r>
              <a:rPr lang="en-US" sz="1500" dirty="0" smtClean="0">
                <a:latin typeface="Courier New" pitchFamily="49" charset="0"/>
                <a:cs typeface="Courier New" pitchFamily="49" charset="0"/>
              </a:rPr>
              <a:t> =       4.0</a:t>
            </a:r>
          </a:p>
          <a:p>
            <a:pPr algn="l"/>
            <a:r>
              <a:rPr lang="en-US" sz="1500" dirty="0" smtClean="0">
                <a:latin typeface="Courier New" pitchFamily="49" charset="0"/>
                <a:cs typeface="Courier New" pitchFamily="49" charset="0"/>
              </a:rPr>
              <a:t>Correlation:                  exchangeable                     max =         4</a:t>
            </a:r>
          </a:p>
          <a:p>
            <a:pPr algn="l"/>
            <a:r>
              <a:rPr lang="en-US" sz="1500" dirty="0" smtClean="0">
                <a:latin typeface="Courier New" pitchFamily="49" charset="0"/>
                <a:cs typeface="Courier New" pitchFamily="49" charset="0"/>
              </a:rPr>
              <a:t>                                                Wald chi2(4)       =     24.00</a:t>
            </a:r>
          </a:p>
          <a:p>
            <a:pPr algn="l"/>
            <a:r>
              <a:rPr lang="en-US" sz="1500" dirty="0" smtClean="0">
                <a:latin typeface="Courier New" pitchFamily="49" charset="0"/>
                <a:cs typeface="Courier New" pitchFamily="49" charset="0"/>
              </a:rPr>
              <a:t>Scale parameter:                  253.8228      </a:t>
            </a:r>
            <a:r>
              <a:rPr lang="en-US" sz="1500" dirty="0" err="1" smtClean="0">
                <a:latin typeface="Courier New" pitchFamily="49" charset="0"/>
                <a:cs typeface="Courier New" pitchFamily="49" charset="0"/>
              </a:rPr>
              <a:t>Prob</a:t>
            </a:r>
            <a:r>
              <a:rPr lang="en-US" sz="1500" dirty="0" smtClean="0">
                <a:latin typeface="Courier New" pitchFamily="49" charset="0"/>
                <a:cs typeface="Courier New" pitchFamily="49" charset="0"/>
              </a:rPr>
              <a:t> &gt; chi2        =    0.0001</a:t>
            </a:r>
          </a:p>
          <a:p>
            <a:pPr algn="l"/>
            <a:endParaRPr lang="en-US" sz="1500" dirty="0" smtClean="0">
              <a:latin typeface="Courier New" pitchFamily="49" charset="0"/>
              <a:cs typeface="Courier New" pitchFamily="49" charset="0"/>
            </a:endParaRPr>
          </a:p>
          <a:p>
            <a:pPr algn="l"/>
            <a:r>
              <a:rPr lang="en-US" sz="1500" dirty="0" smtClean="0">
                <a:latin typeface="Courier New" pitchFamily="49" charset="0"/>
                <a:cs typeface="Courier New" pitchFamily="49" charset="0"/>
              </a:rPr>
              <a:t>------------------------------------------------------------------------------</a:t>
            </a:r>
          </a:p>
          <a:p>
            <a:pPr algn="l"/>
            <a:r>
              <a:rPr lang="en-US" sz="1500" dirty="0" smtClean="0">
                <a:latin typeface="Courier New" pitchFamily="49" charset="0"/>
                <a:cs typeface="Courier New" pitchFamily="49" charset="0"/>
              </a:rPr>
              <a:t>      </a:t>
            </a:r>
            <a:r>
              <a:rPr lang="en-US" sz="1500" dirty="0" err="1" smtClean="0">
                <a:latin typeface="Courier New" pitchFamily="49" charset="0"/>
                <a:cs typeface="Courier New" pitchFamily="49" charset="0"/>
              </a:rPr>
              <a:t>fecfat</a:t>
            </a:r>
            <a:r>
              <a:rPr lang="en-US" sz="1500" dirty="0" smtClean="0">
                <a:latin typeface="Courier New" pitchFamily="49" charset="0"/>
                <a:cs typeface="Courier New" pitchFamily="49" charset="0"/>
              </a:rPr>
              <a:t> |      </a:t>
            </a:r>
            <a:r>
              <a:rPr lang="en-US" sz="1500" dirty="0" err="1" smtClean="0">
                <a:latin typeface="Courier New" pitchFamily="49" charset="0"/>
                <a:cs typeface="Courier New" pitchFamily="49" charset="0"/>
              </a:rPr>
              <a:t>Coef</a:t>
            </a:r>
            <a:r>
              <a:rPr lang="en-US" sz="1500" dirty="0" smtClean="0">
                <a:latin typeface="Courier New" pitchFamily="49" charset="0"/>
                <a:cs typeface="Courier New" pitchFamily="49" charset="0"/>
              </a:rPr>
              <a:t>.   Std. Err.      z    P&gt;|z|     [95% Conf. Interval]</a:t>
            </a:r>
          </a:p>
          <a:p>
            <a:pPr algn="l"/>
            <a:r>
              <a:rPr lang="en-US" sz="1500" dirty="0" smtClean="0">
                <a:latin typeface="Courier New" pitchFamily="49" charset="0"/>
                <a:cs typeface="Courier New" pitchFamily="49" charset="0"/>
              </a:rPr>
              <a:t>-------------+----------------------------------------------------------------</a:t>
            </a:r>
          </a:p>
          <a:p>
            <a:pPr algn="l"/>
            <a:r>
              <a:rPr lang="en-US" sz="1500" dirty="0" smtClean="0">
                <a:latin typeface="Courier New" pitchFamily="49" charset="0"/>
                <a:cs typeface="Courier New" pitchFamily="49" charset="0"/>
              </a:rPr>
              <a:t>    </a:t>
            </a:r>
            <a:r>
              <a:rPr lang="en-US" sz="1500" dirty="0" err="1" smtClean="0">
                <a:latin typeface="Courier New" pitchFamily="49" charset="0"/>
                <a:cs typeface="Courier New" pitchFamily="49" charset="0"/>
              </a:rPr>
              <a:t>pilltype</a:t>
            </a:r>
            <a:r>
              <a:rPr lang="en-US" sz="1500" dirty="0" smtClean="0">
                <a:latin typeface="Courier New" pitchFamily="49" charset="0"/>
                <a:cs typeface="Courier New" pitchFamily="49" charset="0"/>
              </a:rPr>
              <a:t> |</a:t>
            </a:r>
          </a:p>
          <a:p>
            <a:pPr algn="l"/>
            <a:r>
              <a:rPr lang="en-US" sz="1500" dirty="0" smtClean="0">
                <a:latin typeface="Courier New" pitchFamily="49" charset="0"/>
                <a:cs typeface="Courier New" pitchFamily="49" charset="0"/>
              </a:rPr>
              <a:t>          2  |     -21.55   5.451781    -3.95   0.000    -32.23529   -10.86471</a:t>
            </a:r>
          </a:p>
          <a:p>
            <a:pPr algn="l"/>
            <a:r>
              <a:rPr lang="en-US" sz="1500" dirty="0" smtClean="0">
                <a:latin typeface="Courier New" pitchFamily="49" charset="0"/>
                <a:cs typeface="Courier New" pitchFamily="49" charset="0"/>
              </a:rPr>
              <a:t>          3  |  -20.66667   5.451781    -3.79   0.000    -31.35196   -9.981373</a:t>
            </a:r>
          </a:p>
          <a:p>
            <a:pPr algn="l"/>
            <a:r>
              <a:rPr lang="en-US" sz="1500" dirty="0" smtClean="0">
                <a:latin typeface="Courier New" pitchFamily="49" charset="0"/>
                <a:cs typeface="Courier New" pitchFamily="49" charset="0"/>
              </a:rPr>
              <a:t>          4  |  -7.016668   5.451781    -1.29   0.198    -17.70196    3.668626</a:t>
            </a:r>
          </a:p>
          <a:p>
            <a:pPr algn="l"/>
            <a:r>
              <a:rPr lang="en-US" sz="1500" dirty="0" smtClean="0">
                <a:latin typeface="Courier New" pitchFamily="49" charset="0"/>
                <a:cs typeface="Courier New" pitchFamily="49" charset="0"/>
              </a:rPr>
              <a:t>             |</a:t>
            </a:r>
          </a:p>
          <a:p>
            <a:pPr algn="l"/>
            <a:r>
              <a:rPr lang="en-US" sz="1500" dirty="0" smtClean="0">
                <a:latin typeface="Courier New" pitchFamily="49" charset="0"/>
                <a:cs typeface="Courier New" pitchFamily="49" charset="0"/>
              </a:rPr>
              <a:t>       1.sex |      13.55   11.16389     1.21   0.225    -8.330816    35.43082</a:t>
            </a:r>
          </a:p>
          <a:p>
            <a:pPr algn="l"/>
            <a:r>
              <a:rPr lang="en-US" sz="1500" dirty="0" smtClean="0">
                <a:latin typeface="Courier New" pitchFamily="49" charset="0"/>
                <a:cs typeface="Courier New" pitchFamily="49" charset="0"/>
              </a:rPr>
              <a:t>       _cons |   31.30833   8.570992     3.65   0.000      14.5095    48.10717</a:t>
            </a:r>
          </a:p>
          <a:p>
            <a:pPr algn="l"/>
            <a:r>
              <a:rPr lang="en-US" sz="1500" dirty="0" smtClean="0">
                <a:latin typeface="Courier New" pitchFamily="49" charset="0"/>
                <a:cs typeface="Courier New" pitchFamily="49" charset="0"/>
              </a:rPr>
              <a:t>------------------------------------------------------------------------------</a:t>
            </a:r>
            <a:endParaRPr lang="en-US" sz="1500" dirty="0">
              <a:latin typeface="Courier New" pitchFamily="49" charset="0"/>
              <a:cs typeface="Courier New" pitchFamily="49" charset="0"/>
            </a:endParaRPr>
          </a:p>
        </p:txBody>
      </p:sp>
    </p:spTree>
    <p:extLst>
      <p:ext uri="{BB962C8B-B14F-4D97-AF65-F5344CB8AC3E}">
        <p14:creationId xmlns:p14="http://schemas.microsoft.com/office/powerpoint/2010/main" val="1894094557"/>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C99B928A-8147-46B1-97B0-BBFCB152671C}" type="slidenum">
              <a:rPr lang="en-US" altLang="en-US"/>
              <a:pPr/>
              <a:t>42</a:t>
            </a:fld>
            <a:endParaRPr lang="en-US" altLang="en-US"/>
          </a:p>
        </p:txBody>
      </p:sp>
      <p:sp>
        <p:nvSpPr>
          <p:cNvPr id="1011714" name="Rectangle 2"/>
          <p:cNvSpPr>
            <a:spLocks noGrp="1" noChangeArrowheads="1"/>
          </p:cNvSpPr>
          <p:nvPr>
            <p:ph type="title"/>
          </p:nvPr>
        </p:nvSpPr>
        <p:spPr/>
        <p:txBody>
          <a:bodyPr/>
          <a:lstStyle/>
          <a:p>
            <a:r>
              <a:rPr lang="en-US" dirty="0" smtClean="0"/>
              <a:t>Study of cognitive decline</a:t>
            </a:r>
            <a:br>
              <a:rPr lang="en-US" dirty="0" smtClean="0"/>
            </a:br>
            <a:endParaRPr lang="en-US" dirty="0"/>
          </a:p>
        </p:txBody>
      </p:sp>
      <p:sp>
        <p:nvSpPr>
          <p:cNvPr id="1011715" name="Rectangle 3"/>
          <p:cNvSpPr>
            <a:spLocks noGrp="1" noChangeArrowheads="1"/>
          </p:cNvSpPr>
          <p:nvPr>
            <p:ph type="body" idx="1"/>
          </p:nvPr>
        </p:nvSpPr>
        <p:spPr>
          <a:xfrm>
            <a:off x="457200" y="1719263"/>
            <a:ext cx="8305800" cy="4757737"/>
          </a:xfrm>
        </p:spPr>
        <p:txBody>
          <a:bodyPr/>
          <a:lstStyle/>
          <a:p>
            <a:pPr>
              <a:lnSpc>
                <a:spcPct val="80000"/>
              </a:lnSpc>
              <a:buNone/>
            </a:pPr>
            <a:r>
              <a:rPr lang="en-US" sz="2600" dirty="0" smtClean="0"/>
              <a:t>Outcome is the mini-mental state exam, a numerical </a:t>
            </a:r>
            <a:r>
              <a:rPr lang="en-US" sz="2600" dirty="0"/>
              <a:t>score from 0 to 30 (original version of the 3MS).</a:t>
            </a:r>
          </a:p>
          <a:p>
            <a:pPr>
              <a:lnSpc>
                <a:spcPct val="80000"/>
              </a:lnSpc>
              <a:buFont typeface="Wingdings" pitchFamily="2" charset="2"/>
              <a:buNone/>
            </a:pPr>
            <a:endParaRPr lang="en-US" sz="2600" dirty="0" smtClean="0"/>
          </a:p>
          <a:p>
            <a:pPr>
              <a:lnSpc>
                <a:spcPct val="80000"/>
              </a:lnSpc>
              <a:buFont typeface="Wingdings" pitchFamily="2" charset="2"/>
              <a:buNone/>
            </a:pPr>
            <a:r>
              <a:rPr lang="en-US" sz="2600" u="sng" dirty="0" smtClean="0"/>
              <a:t>Question</a:t>
            </a:r>
            <a:r>
              <a:rPr lang="en-US" sz="2600" dirty="0" smtClean="0"/>
              <a:t>:  Do participants with better physical functioning at baseline (measured in quartiles of a physical function exam) show lower rates of cognitive decline?</a:t>
            </a:r>
          </a:p>
          <a:p>
            <a:pPr>
              <a:lnSpc>
                <a:spcPct val="80000"/>
              </a:lnSpc>
              <a:buFont typeface="Wingdings" pitchFamily="2" charset="2"/>
              <a:buNone/>
            </a:pPr>
            <a:endParaRPr lang="en-US" sz="2600" dirty="0" smtClean="0"/>
          </a:p>
          <a:p>
            <a:pPr>
              <a:lnSpc>
                <a:spcPct val="80000"/>
              </a:lnSpc>
              <a:buFont typeface="Wingdings" pitchFamily="2" charset="2"/>
              <a:buNone/>
            </a:pPr>
            <a:r>
              <a:rPr lang="en-US" sz="2600" dirty="0" smtClean="0"/>
              <a:t> </a:t>
            </a:r>
            <a:endParaRPr lang="en-US" sz="2600" dirty="0"/>
          </a:p>
          <a:p>
            <a:pPr>
              <a:lnSpc>
                <a:spcPct val="80000"/>
              </a:lnSpc>
              <a:buFont typeface="Wingdings" pitchFamily="2" charset="2"/>
              <a:buNone/>
            </a:pPr>
            <a:endParaRPr lang="en-US" sz="1800" dirty="0"/>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C99B928A-8147-46B1-97B0-BBFCB152671C}" type="slidenum">
              <a:rPr lang="en-US" altLang="en-US"/>
              <a:pPr/>
              <a:t>43</a:t>
            </a:fld>
            <a:endParaRPr lang="en-US" altLang="en-US"/>
          </a:p>
        </p:txBody>
      </p:sp>
      <p:sp>
        <p:nvSpPr>
          <p:cNvPr id="1011714" name="Rectangle 2"/>
          <p:cNvSpPr>
            <a:spLocks noGrp="1" noChangeArrowheads="1"/>
          </p:cNvSpPr>
          <p:nvPr>
            <p:ph type="title"/>
          </p:nvPr>
        </p:nvSpPr>
        <p:spPr/>
        <p:txBody>
          <a:bodyPr/>
          <a:lstStyle/>
          <a:p>
            <a:r>
              <a:rPr lang="en-US" dirty="0" smtClean="0"/>
              <a:t>Study of cognitive decline</a:t>
            </a:r>
            <a:br>
              <a:rPr lang="en-US" dirty="0" smtClean="0"/>
            </a:br>
            <a:endParaRPr lang="en-US" dirty="0"/>
          </a:p>
        </p:txBody>
      </p:sp>
      <p:sp>
        <p:nvSpPr>
          <p:cNvPr id="1011715" name="Rectangle 3"/>
          <p:cNvSpPr>
            <a:spLocks noGrp="1" noChangeArrowheads="1"/>
          </p:cNvSpPr>
          <p:nvPr>
            <p:ph type="body" idx="1"/>
          </p:nvPr>
        </p:nvSpPr>
        <p:spPr>
          <a:xfrm>
            <a:off x="457200" y="1719263"/>
            <a:ext cx="8305800" cy="4757737"/>
          </a:xfrm>
        </p:spPr>
        <p:txBody>
          <a:bodyPr/>
          <a:lstStyle/>
          <a:p>
            <a:pPr>
              <a:lnSpc>
                <a:spcPct val="80000"/>
              </a:lnSpc>
              <a:buFont typeface="Wingdings" pitchFamily="2" charset="2"/>
              <a:buNone/>
            </a:pPr>
            <a:r>
              <a:rPr lang="en-US" sz="2600" dirty="0" smtClean="0"/>
              <a:t>Outcome is the mini-mental state exam, a numerical </a:t>
            </a:r>
            <a:r>
              <a:rPr lang="en-US" sz="2600" dirty="0"/>
              <a:t>score from 0 to </a:t>
            </a:r>
            <a:r>
              <a:rPr lang="en-US" sz="2600" dirty="0" smtClean="0"/>
              <a:t>30</a:t>
            </a:r>
            <a:r>
              <a:rPr lang="en-US" sz="2600" dirty="0"/>
              <a:t> </a:t>
            </a:r>
            <a:r>
              <a:rPr lang="en-US" sz="2600" dirty="0" smtClean="0"/>
              <a:t>(original version of the 3MS).</a:t>
            </a:r>
          </a:p>
          <a:p>
            <a:pPr>
              <a:lnSpc>
                <a:spcPct val="80000"/>
              </a:lnSpc>
              <a:buFont typeface="Wingdings" pitchFamily="2" charset="2"/>
              <a:buNone/>
            </a:pPr>
            <a:endParaRPr lang="en-US" sz="2600" dirty="0" smtClean="0"/>
          </a:p>
          <a:p>
            <a:pPr>
              <a:lnSpc>
                <a:spcPct val="80000"/>
              </a:lnSpc>
              <a:buFont typeface="Wingdings" pitchFamily="2" charset="2"/>
              <a:buNone/>
            </a:pPr>
            <a:r>
              <a:rPr lang="en-US" sz="2600" u="sng" dirty="0" smtClean="0"/>
              <a:t>Question</a:t>
            </a:r>
            <a:r>
              <a:rPr lang="en-US" sz="2600" dirty="0" smtClean="0"/>
              <a:t>:  Do participants with better physical functioning at baseline (measured in quartiles of a physical function exam) show lower rates of cognitive decline?</a:t>
            </a:r>
          </a:p>
          <a:p>
            <a:pPr>
              <a:lnSpc>
                <a:spcPct val="80000"/>
              </a:lnSpc>
              <a:buFont typeface="Wingdings" pitchFamily="2" charset="2"/>
              <a:buNone/>
            </a:pPr>
            <a:endParaRPr lang="en-US" sz="2600" dirty="0" smtClean="0"/>
          </a:p>
          <a:p>
            <a:pPr>
              <a:lnSpc>
                <a:spcPct val="80000"/>
              </a:lnSpc>
              <a:buFont typeface="Wingdings" pitchFamily="2" charset="2"/>
              <a:buNone/>
            </a:pPr>
            <a:r>
              <a:rPr lang="en-US" sz="2600" dirty="0" smtClean="0"/>
              <a:t>MIXED model syntax:</a:t>
            </a:r>
            <a:endParaRPr lang="en-US" sz="2600" dirty="0"/>
          </a:p>
          <a:p>
            <a:pPr>
              <a:lnSpc>
                <a:spcPct val="80000"/>
              </a:lnSpc>
              <a:buFont typeface="Wingdings" pitchFamily="2" charset="2"/>
              <a:buNone/>
            </a:pPr>
            <a:r>
              <a:rPr lang="en-US" sz="2600" dirty="0" smtClean="0"/>
              <a:t> </a:t>
            </a:r>
            <a:endParaRPr lang="en-US" sz="2600" dirty="0"/>
          </a:p>
          <a:p>
            <a:pPr>
              <a:lnSpc>
                <a:spcPct val="80000"/>
              </a:lnSpc>
              <a:buFont typeface="Wingdings" pitchFamily="2" charset="2"/>
              <a:buNone/>
            </a:pPr>
            <a:endParaRPr lang="en-US" sz="1800" dirty="0"/>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71DAB2A7-A2AD-481E-924F-F9D9FD646BF8}" type="slidenum">
              <a:rPr lang="en-US" altLang="en-US"/>
              <a:pPr/>
              <a:t>44</a:t>
            </a:fld>
            <a:endParaRPr lang="en-US" altLang="en-US"/>
          </a:p>
        </p:txBody>
      </p:sp>
      <p:sp>
        <p:nvSpPr>
          <p:cNvPr id="999426" name="Rectangle 2"/>
          <p:cNvSpPr>
            <a:spLocks noGrp="1" noChangeArrowheads="1"/>
          </p:cNvSpPr>
          <p:nvPr>
            <p:ph type="title"/>
          </p:nvPr>
        </p:nvSpPr>
        <p:spPr/>
        <p:txBody>
          <a:bodyPr/>
          <a:lstStyle/>
          <a:p>
            <a:r>
              <a:rPr lang="en-US"/>
              <a:t>Model diagnostics: predictors</a:t>
            </a:r>
          </a:p>
        </p:txBody>
      </p:sp>
      <p:sp>
        <p:nvSpPr>
          <p:cNvPr id="999427" name="Rectangle 3"/>
          <p:cNvSpPr>
            <a:spLocks noGrp="1" noChangeArrowheads="1"/>
          </p:cNvSpPr>
          <p:nvPr>
            <p:ph type="body" idx="1"/>
          </p:nvPr>
        </p:nvSpPr>
        <p:spPr/>
        <p:txBody>
          <a:bodyPr/>
          <a:lstStyle/>
          <a:p>
            <a:pPr>
              <a:buFont typeface="Wingdings" pitchFamily="2" charset="2"/>
              <a:buNone/>
            </a:pPr>
            <a:r>
              <a:rPr lang="en-US" dirty="0"/>
              <a:t>Nothing new in these models on the predictor side of the equation.  For checking linearity do the usual:</a:t>
            </a:r>
          </a:p>
          <a:p>
            <a:pPr>
              <a:buFont typeface="Wingdings" pitchFamily="2" charset="2"/>
              <a:buNone/>
            </a:pPr>
            <a:r>
              <a:rPr lang="en-US" dirty="0"/>
              <a:t>Plot residuals versus predictors (RVP), transform predictors (e.g., try quadratic), try splines, categorize predictors.  </a:t>
            </a:r>
            <a:r>
              <a:rPr lang="en-US" dirty="0" smtClean="0"/>
              <a:t>Not as many built-in diagnostics as for </a:t>
            </a:r>
            <a:r>
              <a:rPr lang="en-US" dirty="0" smtClean="0">
                <a:latin typeface="Courier New" panose="02070309020205020404" pitchFamily="49" charset="0"/>
                <a:cs typeface="Courier New" panose="02070309020205020404" pitchFamily="49" charset="0"/>
              </a:rPr>
              <a:t>regress</a:t>
            </a:r>
            <a:r>
              <a:rPr lang="en-US" dirty="0" smtClean="0"/>
              <a:t> so have to do it “manually.”</a:t>
            </a:r>
            <a:endParaRPr lang="en-US" dirty="0"/>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AFCEF1B8-7A6A-43EF-A786-5BFA1917E4C7}" type="slidenum">
              <a:rPr lang="en-US" altLang="en-US"/>
              <a:pPr/>
              <a:t>45</a:t>
            </a:fld>
            <a:endParaRPr lang="en-US" altLang="en-US"/>
          </a:p>
        </p:txBody>
      </p:sp>
      <p:sp>
        <p:nvSpPr>
          <p:cNvPr id="1000450" name="Rectangle 2"/>
          <p:cNvSpPr>
            <a:spLocks noGrp="1" noChangeArrowheads="1"/>
          </p:cNvSpPr>
          <p:nvPr>
            <p:ph type="title"/>
          </p:nvPr>
        </p:nvSpPr>
        <p:spPr/>
        <p:txBody>
          <a:bodyPr/>
          <a:lstStyle/>
          <a:p>
            <a:r>
              <a:rPr lang="en-US"/>
              <a:t>Model diagnostics: normality/outliers</a:t>
            </a:r>
          </a:p>
        </p:txBody>
      </p:sp>
      <p:sp>
        <p:nvSpPr>
          <p:cNvPr id="1000451" name="Rectangle 3"/>
          <p:cNvSpPr>
            <a:spLocks noGrp="1" noChangeArrowheads="1"/>
          </p:cNvSpPr>
          <p:nvPr>
            <p:ph type="body" idx="1"/>
          </p:nvPr>
        </p:nvSpPr>
        <p:spPr/>
        <p:txBody>
          <a:bodyPr/>
          <a:lstStyle/>
          <a:p>
            <a:pPr marL="0" indent="0">
              <a:buFont typeface="Wingdings" pitchFamily="2" charset="2"/>
              <a:buNone/>
            </a:pPr>
            <a:r>
              <a:rPr lang="en-US" dirty="0"/>
              <a:t>Calculate residuals</a:t>
            </a:r>
          </a:p>
          <a:p>
            <a:pPr marL="0" indent="0">
              <a:buFont typeface="Wingdings" pitchFamily="2" charset="2"/>
              <a:buNone/>
            </a:pPr>
            <a:r>
              <a:rPr lang="en-US" dirty="0" smtClean="0">
                <a:latin typeface="Courier New" pitchFamily="49" charset="0"/>
              </a:rPr>
              <a:t>mixed</a:t>
            </a:r>
            <a:r>
              <a:rPr lang="en-US" dirty="0">
                <a:latin typeface="Courier New" pitchFamily="49" charset="0"/>
              </a:rPr>
              <a:t>:  predict </a:t>
            </a:r>
            <a:r>
              <a:rPr lang="en-US" dirty="0" err="1">
                <a:latin typeface="Courier New" pitchFamily="49" charset="0"/>
              </a:rPr>
              <a:t>resids</a:t>
            </a:r>
            <a:r>
              <a:rPr lang="en-US" dirty="0">
                <a:latin typeface="Courier New" pitchFamily="49" charset="0"/>
              </a:rPr>
              <a:t>, residuals</a:t>
            </a:r>
          </a:p>
          <a:p>
            <a:pPr marL="0" indent="0">
              <a:buFont typeface="Wingdings" pitchFamily="2" charset="2"/>
              <a:buNone/>
            </a:pPr>
            <a:r>
              <a:rPr lang="en-US" dirty="0" err="1">
                <a:latin typeface="Courier New" pitchFamily="49" charset="0"/>
              </a:rPr>
              <a:t>xtgee</a:t>
            </a:r>
            <a:r>
              <a:rPr lang="en-US" dirty="0">
                <a:latin typeface="Courier New" pitchFamily="49" charset="0"/>
              </a:rPr>
              <a:t>:  predict </a:t>
            </a:r>
            <a:r>
              <a:rPr lang="en-US" dirty="0" err="1">
                <a:latin typeface="Courier New" pitchFamily="49" charset="0"/>
              </a:rPr>
              <a:t>preds</a:t>
            </a:r>
            <a:endParaRPr lang="en-US" dirty="0">
              <a:latin typeface="Courier New" pitchFamily="49" charset="0"/>
            </a:endParaRPr>
          </a:p>
          <a:p>
            <a:pPr marL="0" indent="0">
              <a:buFont typeface="Wingdings" pitchFamily="2" charset="2"/>
              <a:buNone/>
            </a:pPr>
            <a:r>
              <a:rPr lang="en-US" dirty="0">
                <a:latin typeface="Courier New" pitchFamily="49" charset="0"/>
              </a:rPr>
              <a:t>		gen </a:t>
            </a:r>
            <a:r>
              <a:rPr lang="en-US" dirty="0" err="1">
                <a:latin typeface="Courier New" pitchFamily="49" charset="0"/>
              </a:rPr>
              <a:t>resids</a:t>
            </a:r>
            <a:r>
              <a:rPr lang="en-US" dirty="0">
                <a:latin typeface="Courier New" pitchFamily="49" charset="0"/>
              </a:rPr>
              <a:t>=</a:t>
            </a:r>
            <a:r>
              <a:rPr lang="en-US" dirty="0">
                <a:latin typeface="Arial Unicode MS" pitchFamily="34" charset="-128"/>
              </a:rPr>
              <a:t>outcome</a:t>
            </a:r>
            <a:r>
              <a:rPr lang="en-US" dirty="0">
                <a:latin typeface="Courier New" pitchFamily="49" charset="0"/>
              </a:rPr>
              <a:t>-</a:t>
            </a:r>
            <a:r>
              <a:rPr lang="en-US" dirty="0" err="1">
                <a:latin typeface="Courier New" pitchFamily="49" charset="0"/>
              </a:rPr>
              <a:t>preds</a:t>
            </a:r>
            <a:endParaRPr lang="en-US" dirty="0">
              <a:latin typeface="Courier New" pitchFamily="49" charset="0"/>
            </a:endParaRPr>
          </a:p>
          <a:p>
            <a:pPr marL="0" indent="0">
              <a:buFont typeface="Wingdings" pitchFamily="2" charset="2"/>
              <a:buNone/>
            </a:pPr>
            <a:r>
              <a:rPr lang="en-US" dirty="0"/>
              <a:t>Plot residuals versus predicted values and look for outliers, unequal variances (but some mixed models allow unequal variances as does the robust option in </a:t>
            </a:r>
            <a:r>
              <a:rPr lang="en-US" dirty="0" err="1">
                <a:latin typeface="Courier New" pitchFamily="49" charset="0"/>
              </a:rPr>
              <a:t>xtgee</a:t>
            </a:r>
            <a:r>
              <a:rPr lang="en-US" dirty="0"/>
              <a:t>), histogram of residuals. </a:t>
            </a:r>
            <a:endParaRPr lang="en-US" dirty="0">
              <a:latin typeface="Courier New" pitchFamily="49" charset="0"/>
            </a:endParaRPr>
          </a:p>
          <a:p>
            <a:pPr marL="0" indent="0">
              <a:buFont typeface="Wingdings" pitchFamily="2" charset="2"/>
              <a:buNone/>
            </a:pPr>
            <a:endParaRPr lang="en-US" dirty="0">
              <a:latin typeface="Courier New" pitchFamily="49" charset="0"/>
            </a:endParaRPr>
          </a:p>
        </p:txBody>
      </p:sp>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9418A4C1-6E5D-4E6D-AE46-1ECFBBEA9A25}" type="slidenum">
              <a:rPr lang="en-US" altLang="en-US"/>
              <a:pPr/>
              <a:t>46</a:t>
            </a:fld>
            <a:endParaRPr lang="en-US" altLang="en-US"/>
          </a:p>
        </p:txBody>
      </p:sp>
      <p:sp>
        <p:nvSpPr>
          <p:cNvPr id="1001474" name="Rectangle 2"/>
          <p:cNvSpPr>
            <a:spLocks noGrp="1" noChangeArrowheads="1"/>
          </p:cNvSpPr>
          <p:nvPr>
            <p:ph type="title"/>
          </p:nvPr>
        </p:nvSpPr>
        <p:spPr/>
        <p:txBody>
          <a:bodyPr/>
          <a:lstStyle/>
          <a:p>
            <a:r>
              <a:rPr lang="en-US"/>
              <a:t>Model diagnostics: normality/outliers</a:t>
            </a:r>
          </a:p>
        </p:txBody>
      </p:sp>
      <p:sp>
        <p:nvSpPr>
          <p:cNvPr id="1001475" name="Rectangle 3"/>
          <p:cNvSpPr>
            <a:spLocks noGrp="1" noChangeArrowheads="1"/>
          </p:cNvSpPr>
          <p:nvPr>
            <p:ph type="body" idx="1"/>
          </p:nvPr>
        </p:nvSpPr>
        <p:spPr>
          <a:xfrm>
            <a:off x="0" y="1447800"/>
            <a:ext cx="9144000" cy="4953000"/>
          </a:xfrm>
        </p:spPr>
        <p:txBody>
          <a:bodyPr/>
          <a:lstStyle/>
          <a:p>
            <a:pPr marL="571500" indent="-571500">
              <a:lnSpc>
                <a:spcPct val="90000"/>
              </a:lnSpc>
              <a:buFont typeface="Wingdings" pitchFamily="2" charset="2"/>
              <a:buNone/>
            </a:pPr>
            <a:r>
              <a:rPr lang="en-US"/>
              <a:t>If you find issues – do the “usual”:</a:t>
            </a:r>
          </a:p>
          <a:p>
            <a:pPr marL="571500" indent="-571500">
              <a:lnSpc>
                <a:spcPct val="90000"/>
              </a:lnSpc>
              <a:buClr>
                <a:schemeClr val="tx1"/>
              </a:buClr>
              <a:buSzTx/>
              <a:buFont typeface="Wingdings" pitchFamily="2" charset="2"/>
              <a:buAutoNum type="arabicPeriod"/>
            </a:pPr>
            <a:r>
              <a:rPr lang="en-US"/>
              <a:t>Try removing outliers to assess their influence.</a:t>
            </a:r>
          </a:p>
          <a:p>
            <a:pPr marL="571500" indent="-571500">
              <a:lnSpc>
                <a:spcPct val="90000"/>
              </a:lnSpc>
              <a:buClr>
                <a:schemeClr val="tx1"/>
              </a:buClr>
              <a:buSzTx/>
              <a:buFont typeface="Wingdings" pitchFamily="2" charset="2"/>
              <a:buAutoNum type="arabicPeriod"/>
            </a:pPr>
            <a:r>
              <a:rPr lang="en-US"/>
              <a:t>Try transformations to alleviate non-normality, unequal variances.</a:t>
            </a:r>
          </a:p>
          <a:p>
            <a:pPr marL="571500" indent="-571500">
              <a:lnSpc>
                <a:spcPct val="90000"/>
              </a:lnSpc>
              <a:buClr>
                <a:schemeClr val="tx1"/>
              </a:buClr>
              <a:buSzTx/>
              <a:buFont typeface="Wingdings" pitchFamily="2" charset="2"/>
              <a:buAutoNum type="arabicPeriod"/>
            </a:pPr>
            <a:r>
              <a:rPr lang="en-US"/>
              <a:t>Use bootstrap.  But - only works for one level of hierarchical data, you need to use the </a:t>
            </a:r>
            <a:r>
              <a:rPr lang="en-US">
                <a:latin typeface="Courier New" pitchFamily="49" charset="0"/>
              </a:rPr>
              <a:t>cluster()</a:t>
            </a:r>
            <a:r>
              <a:rPr lang="en-US"/>
              <a:t> option, and requires a fair number of clusters.</a:t>
            </a:r>
          </a:p>
          <a:p>
            <a:pPr marL="571500" indent="-571500">
              <a:lnSpc>
                <a:spcPct val="90000"/>
              </a:lnSpc>
              <a:buClr>
                <a:schemeClr val="tx1"/>
              </a:buClr>
              <a:buSzTx/>
              <a:buFont typeface="Wingdings" pitchFamily="2" charset="2"/>
              <a:buNone/>
            </a:pPr>
            <a:r>
              <a:rPr lang="en-US"/>
              <a:t>or</a:t>
            </a:r>
          </a:p>
          <a:p>
            <a:pPr marL="571500" indent="-571500">
              <a:lnSpc>
                <a:spcPct val="90000"/>
              </a:lnSpc>
              <a:buClr>
                <a:schemeClr val="tx1"/>
              </a:buClr>
              <a:buSzTx/>
              <a:buFont typeface="Wingdings" pitchFamily="2" charset="2"/>
              <a:buAutoNum type="arabicPeriod" startAt="4"/>
            </a:pPr>
            <a:r>
              <a:rPr lang="en-US"/>
              <a:t>Use </a:t>
            </a:r>
            <a:r>
              <a:rPr lang="en-US">
                <a:latin typeface="Courier New" pitchFamily="49" charset="0"/>
              </a:rPr>
              <a:t>xtgee</a:t>
            </a:r>
            <a:r>
              <a:rPr lang="en-US"/>
              <a:t> but specify a different distribution.  </a:t>
            </a:r>
            <a:endParaRPr lang="en-US">
              <a:latin typeface="Courier New" pitchFamily="49" charset="0"/>
            </a:endParaRPr>
          </a:p>
          <a:p>
            <a:pPr marL="571500" indent="-571500">
              <a:lnSpc>
                <a:spcPct val="90000"/>
              </a:lnSpc>
              <a:buFont typeface="Wingdings" pitchFamily="2" charset="2"/>
              <a:buNone/>
            </a:pPr>
            <a:endParaRPr lang="en-US">
              <a:latin typeface="Courier New" pitchFamily="49"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nodeType="clickEffect">
                                  <p:stCondLst>
                                    <p:cond delay="0"/>
                                  </p:stCondLst>
                                  <p:childTnLst>
                                    <p:set>
                                      <p:cBhvr>
                                        <p:cTn id="6" dur="1" fill="hold">
                                          <p:stCondLst>
                                            <p:cond delay="0"/>
                                          </p:stCondLst>
                                        </p:cTn>
                                        <p:tgtEl>
                                          <p:spTgt spid="1001475">
                                            <p:txEl>
                                              <p:pRg st="1" end="1"/>
                                            </p:txEl>
                                          </p:spTgt>
                                        </p:tgtEl>
                                        <p:attrNameLst>
                                          <p:attrName>style.visibility</p:attrName>
                                        </p:attrNameLst>
                                      </p:cBhvr>
                                      <p:to>
                                        <p:strVal val="visible"/>
                                      </p:to>
                                    </p:set>
                                    <p:anim calcmode="lin" valueType="num">
                                      <p:cBhvr additive="base">
                                        <p:cTn id="7" dur="500" fill="hold"/>
                                        <p:tgtEl>
                                          <p:spTgt spid="1001475">
                                            <p:txEl>
                                              <p:pRg st="1" end="1"/>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1001475">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2" fill="hold" nodeType="clickEffect">
                                  <p:stCondLst>
                                    <p:cond delay="0"/>
                                  </p:stCondLst>
                                  <p:childTnLst>
                                    <p:set>
                                      <p:cBhvr>
                                        <p:cTn id="12" dur="1" fill="hold">
                                          <p:stCondLst>
                                            <p:cond delay="0"/>
                                          </p:stCondLst>
                                        </p:cTn>
                                        <p:tgtEl>
                                          <p:spTgt spid="1001475">
                                            <p:txEl>
                                              <p:pRg st="2" end="2"/>
                                            </p:txEl>
                                          </p:spTgt>
                                        </p:tgtEl>
                                        <p:attrNameLst>
                                          <p:attrName>style.visibility</p:attrName>
                                        </p:attrNameLst>
                                      </p:cBhvr>
                                      <p:to>
                                        <p:strVal val="visible"/>
                                      </p:to>
                                    </p:set>
                                    <p:anim calcmode="lin" valueType="num">
                                      <p:cBhvr additive="base">
                                        <p:cTn id="13" dur="500" fill="hold"/>
                                        <p:tgtEl>
                                          <p:spTgt spid="1001475">
                                            <p:txEl>
                                              <p:pRg st="2" end="2"/>
                                            </p:txEl>
                                          </p:spTgt>
                                        </p:tgtEl>
                                        <p:attrNameLst>
                                          <p:attrName>ppt_x</p:attrName>
                                        </p:attrNameLst>
                                      </p:cBhvr>
                                      <p:tavLst>
                                        <p:tav tm="0">
                                          <p:val>
                                            <p:strVal val="1+#ppt_w/2"/>
                                          </p:val>
                                        </p:tav>
                                        <p:tav tm="100000">
                                          <p:val>
                                            <p:strVal val="#ppt_x"/>
                                          </p:val>
                                        </p:tav>
                                      </p:tavLst>
                                    </p:anim>
                                    <p:anim calcmode="lin" valueType="num">
                                      <p:cBhvr additive="base">
                                        <p:cTn id="14" dur="500" fill="hold"/>
                                        <p:tgtEl>
                                          <p:spTgt spid="1001475">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2" fill="hold" nodeType="clickEffect">
                                  <p:stCondLst>
                                    <p:cond delay="0"/>
                                  </p:stCondLst>
                                  <p:childTnLst>
                                    <p:set>
                                      <p:cBhvr>
                                        <p:cTn id="18" dur="1" fill="hold">
                                          <p:stCondLst>
                                            <p:cond delay="0"/>
                                          </p:stCondLst>
                                        </p:cTn>
                                        <p:tgtEl>
                                          <p:spTgt spid="1001475">
                                            <p:txEl>
                                              <p:pRg st="3" end="3"/>
                                            </p:txEl>
                                          </p:spTgt>
                                        </p:tgtEl>
                                        <p:attrNameLst>
                                          <p:attrName>style.visibility</p:attrName>
                                        </p:attrNameLst>
                                      </p:cBhvr>
                                      <p:to>
                                        <p:strVal val="visible"/>
                                      </p:to>
                                    </p:set>
                                    <p:anim calcmode="lin" valueType="num">
                                      <p:cBhvr additive="base">
                                        <p:cTn id="19" dur="500" fill="hold"/>
                                        <p:tgtEl>
                                          <p:spTgt spid="1001475">
                                            <p:txEl>
                                              <p:pRg st="3" end="3"/>
                                            </p:txEl>
                                          </p:spTgt>
                                        </p:tgtEl>
                                        <p:attrNameLst>
                                          <p:attrName>ppt_x</p:attrName>
                                        </p:attrNameLst>
                                      </p:cBhvr>
                                      <p:tavLst>
                                        <p:tav tm="0">
                                          <p:val>
                                            <p:strVal val="1+#ppt_w/2"/>
                                          </p:val>
                                        </p:tav>
                                        <p:tav tm="100000">
                                          <p:val>
                                            <p:strVal val="#ppt_x"/>
                                          </p:val>
                                        </p:tav>
                                      </p:tavLst>
                                    </p:anim>
                                    <p:anim calcmode="lin" valueType="num">
                                      <p:cBhvr additive="base">
                                        <p:cTn id="20" dur="500" fill="hold"/>
                                        <p:tgtEl>
                                          <p:spTgt spid="1001475">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2" fill="hold" nodeType="clickEffect">
                                  <p:stCondLst>
                                    <p:cond delay="0"/>
                                  </p:stCondLst>
                                  <p:childTnLst>
                                    <p:set>
                                      <p:cBhvr>
                                        <p:cTn id="24" dur="1" fill="hold">
                                          <p:stCondLst>
                                            <p:cond delay="0"/>
                                          </p:stCondLst>
                                        </p:cTn>
                                        <p:tgtEl>
                                          <p:spTgt spid="1001475">
                                            <p:txEl>
                                              <p:pRg st="4" end="4"/>
                                            </p:txEl>
                                          </p:spTgt>
                                        </p:tgtEl>
                                        <p:attrNameLst>
                                          <p:attrName>style.visibility</p:attrName>
                                        </p:attrNameLst>
                                      </p:cBhvr>
                                      <p:to>
                                        <p:strVal val="visible"/>
                                      </p:to>
                                    </p:set>
                                    <p:anim calcmode="lin" valueType="num">
                                      <p:cBhvr additive="base">
                                        <p:cTn id="25" dur="500" fill="hold"/>
                                        <p:tgtEl>
                                          <p:spTgt spid="1001475">
                                            <p:txEl>
                                              <p:pRg st="4" end="4"/>
                                            </p:txEl>
                                          </p:spTgt>
                                        </p:tgtEl>
                                        <p:attrNameLst>
                                          <p:attrName>ppt_x</p:attrName>
                                        </p:attrNameLst>
                                      </p:cBhvr>
                                      <p:tavLst>
                                        <p:tav tm="0">
                                          <p:val>
                                            <p:strVal val="1+#ppt_w/2"/>
                                          </p:val>
                                        </p:tav>
                                        <p:tav tm="100000">
                                          <p:val>
                                            <p:strVal val="#ppt_x"/>
                                          </p:val>
                                        </p:tav>
                                      </p:tavLst>
                                    </p:anim>
                                    <p:anim calcmode="lin" valueType="num">
                                      <p:cBhvr additive="base">
                                        <p:cTn id="26" dur="500" fill="hold"/>
                                        <p:tgtEl>
                                          <p:spTgt spid="1001475">
                                            <p:txEl>
                                              <p:pRg st="4" end="4"/>
                                            </p:txEl>
                                          </p:spTgt>
                                        </p:tgtEl>
                                        <p:attrNameLst>
                                          <p:attrName>ppt_y</p:attrName>
                                        </p:attrNameLst>
                                      </p:cBhvr>
                                      <p:tavLst>
                                        <p:tav tm="0">
                                          <p:val>
                                            <p:strVal val="#ppt_y"/>
                                          </p:val>
                                        </p:tav>
                                        <p:tav tm="100000">
                                          <p:val>
                                            <p:strVal val="#ppt_y"/>
                                          </p:val>
                                        </p:tav>
                                      </p:tavLst>
                                    </p:anim>
                                  </p:childTnLst>
                                </p:cTn>
                              </p:par>
                              <p:par>
                                <p:cTn id="27" presetID="2" presetClass="entr" presetSubtype="2" fill="hold" nodeType="withEffect">
                                  <p:stCondLst>
                                    <p:cond delay="0"/>
                                  </p:stCondLst>
                                  <p:childTnLst>
                                    <p:set>
                                      <p:cBhvr>
                                        <p:cTn id="28" dur="1" fill="hold">
                                          <p:stCondLst>
                                            <p:cond delay="0"/>
                                          </p:stCondLst>
                                        </p:cTn>
                                        <p:tgtEl>
                                          <p:spTgt spid="1001475">
                                            <p:txEl>
                                              <p:pRg st="5" end="5"/>
                                            </p:txEl>
                                          </p:spTgt>
                                        </p:tgtEl>
                                        <p:attrNameLst>
                                          <p:attrName>style.visibility</p:attrName>
                                        </p:attrNameLst>
                                      </p:cBhvr>
                                      <p:to>
                                        <p:strVal val="visible"/>
                                      </p:to>
                                    </p:set>
                                    <p:anim calcmode="lin" valueType="num">
                                      <p:cBhvr additive="base">
                                        <p:cTn id="29" dur="500" fill="hold"/>
                                        <p:tgtEl>
                                          <p:spTgt spid="1001475">
                                            <p:txEl>
                                              <p:pRg st="5" end="5"/>
                                            </p:txEl>
                                          </p:spTgt>
                                        </p:tgtEl>
                                        <p:attrNameLst>
                                          <p:attrName>ppt_x</p:attrName>
                                        </p:attrNameLst>
                                      </p:cBhvr>
                                      <p:tavLst>
                                        <p:tav tm="0">
                                          <p:val>
                                            <p:strVal val="1+#ppt_w/2"/>
                                          </p:val>
                                        </p:tav>
                                        <p:tav tm="100000">
                                          <p:val>
                                            <p:strVal val="#ppt_x"/>
                                          </p:val>
                                        </p:tav>
                                      </p:tavLst>
                                    </p:anim>
                                    <p:anim calcmode="lin" valueType="num">
                                      <p:cBhvr additive="base">
                                        <p:cTn id="30" dur="500" fill="hold"/>
                                        <p:tgtEl>
                                          <p:spTgt spid="1001475">
                                            <p:txEl>
                                              <p:pRg st="5" end="5"/>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B056C659-ECAF-4C69-9761-C3B3B2E8F034}" type="slidenum">
              <a:rPr lang="en-US" altLang="en-US"/>
              <a:pPr/>
              <a:t>47</a:t>
            </a:fld>
            <a:endParaRPr lang="en-US" altLang="en-US"/>
          </a:p>
        </p:txBody>
      </p:sp>
      <p:sp>
        <p:nvSpPr>
          <p:cNvPr id="994306" name="Rectangle 2"/>
          <p:cNvSpPr>
            <a:spLocks noGrp="1" noChangeArrowheads="1"/>
          </p:cNvSpPr>
          <p:nvPr>
            <p:ph type="title"/>
          </p:nvPr>
        </p:nvSpPr>
        <p:spPr/>
        <p:txBody>
          <a:bodyPr/>
          <a:lstStyle/>
          <a:p>
            <a:r>
              <a:rPr lang="en-US"/>
              <a:t>Terminology</a:t>
            </a:r>
          </a:p>
        </p:txBody>
      </p:sp>
      <p:sp>
        <p:nvSpPr>
          <p:cNvPr id="994307" name="Rectangle 3"/>
          <p:cNvSpPr>
            <a:spLocks noGrp="1" noChangeArrowheads="1"/>
          </p:cNvSpPr>
          <p:nvPr>
            <p:ph type="body" idx="1"/>
          </p:nvPr>
        </p:nvSpPr>
        <p:spPr/>
        <p:txBody>
          <a:bodyPr/>
          <a:lstStyle/>
          <a:p>
            <a:pPr marL="0" indent="0">
              <a:lnSpc>
                <a:spcPct val="90000"/>
              </a:lnSpc>
              <a:buFont typeface="Wingdings" pitchFamily="2" charset="2"/>
              <a:buNone/>
            </a:pPr>
            <a:r>
              <a:rPr lang="en-US" dirty="0"/>
              <a:t>GEE type models are sometimes called “population averaged” or “marginal” models because they hypothesize a relationship (e.g., logistic regression) that holds averaged over all subjects in a population.  Random effects models (like those fit by </a:t>
            </a:r>
            <a:r>
              <a:rPr lang="en-US" dirty="0" smtClean="0"/>
              <a:t>MIXED</a:t>
            </a:r>
            <a:r>
              <a:rPr lang="en-US" dirty="0"/>
              <a:t>) are sometimes called “subject specific” or “conditional” because they are built using random effects that are specific to a subject (e.g., a doctor or mouse effect). </a:t>
            </a:r>
          </a:p>
        </p:txBody>
      </p:sp>
    </p:spTree>
    <p:extLst>
      <p:ext uri="{BB962C8B-B14F-4D97-AF65-F5344CB8AC3E}">
        <p14:creationId xmlns:p14="http://schemas.microsoft.com/office/powerpoint/2010/main" val="2598404935"/>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726CFCE0-AAC7-4FCC-B943-C78716A1A5B7}" type="slidenum">
              <a:rPr lang="en-US" altLang="en-US"/>
              <a:pPr/>
              <a:t>48</a:t>
            </a:fld>
            <a:endParaRPr lang="en-US" altLang="en-US"/>
          </a:p>
        </p:txBody>
      </p:sp>
      <p:sp>
        <p:nvSpPr>
          <p:cNvPr id="813058" name="Rectangle 2"/>
          <p:cNvSpPr>
            <a:spLocks noGrp="1" noChangeArrowheads="1"/>
          </p:cNvSpPr>
          <p:nvPr>
            <p:ph type="title"/>
          </p:nvPr>
        </p:nvSpPr>
        <p:spPr>
          <a:xfrm>
            <a:off x="457200" y="-304800"/>
            <a:ext cx="7543800" cy="1295400"/>
          </a:xfrm>
        </p:spPr>
        <p:txBody>
          <a:bodyPr/>
          <a:lstStyle/>
          <a:p>
            <a:r>
              <a:rPr lang="en-US"/>
              <a:t>Summary</a:t>
            </a:r>
          </a:p>
        </p:txBody>
      </p:sp>
      <p:sp>
        <p:nvSpPr>
          <p:cNvPr id="813059" name="Rectangle 3"/>
          <p:cNvSpPr>
            <a:spLocks noGrp="1" noChangeArrowheads="1"/>
          </p:cNvSpPr>
          <p:nvPr>
            <p:ph type="body" idx="1"/>
          </p:nvPr>
        </p:nvSpPr>
        <p:spPr>
          <a:xfrm>
            <a:off x="457200" y="1143000"/>
            <a:ext cx="7924800" cy="5029200"/>
          </a:xfrm>
        </p:spPr>
        <p:txBody>
          <a:bodyPr/>
          <a:lstStyle/>
          <a:p>
            <a:pPr>
              <a:lnSpc>
                <a:spcPct val="80000"/>
              </a:lnSpc>
            </a:pPr>
            <a:r>
              <a:rPr lang="en-US" sz="2200" dirty="0"/>
              <a:t>Approximately normally distributed outcomes can be handled with mixed models </a:t>
            </a:r>
            <a:r>
              <a:rPr lang="en-US" sz="2200" dirty="0" smtClean="0"/>
              <a:t>(</a:t>
            </a:r>
            <a:r>
              <a:rPr lang="en-US" sz="2200" dirty="0" smtClean="0">
                <a:latin typeface="Courier New" pitchFamily="49" charset="0"/>
              </a:rPr>
              <a:t>mixed</a:t>
            </a:r>
            <a:r>
              <a:rPr lang="en-US" sz="2200" dirty="0"/>
              <a:t>) or generalized estimating equations (</a:t>
            </a:r>
            <a:r>
              <a:rPr lang="en-US" sz="2200" dirty="0" err="1">
                <a:latin typeface="Courier New" pitchFamily="49" charset="0"/>
              </a:rPr>
              <a:t>xtgee</a:t>
            </a:r>
            <a:r>
              <a:rPr lang="en-US" sz="2200" dirty="0"/>
              <a:t>). </a:t>
            </a:r>
          </a:p>
          <a:p>
            <a:pPr>
              <a:lnSpc>
                <a:spcPct val="80000"/>
              </a:lnSpc>
            </a:pPr>
            <a:r>
              <a:rPr lang="en-US" sz="2200" dirty="0"/>
              <a:t>Mixed models have the advantage of handling multiple levels of clustering and more explicit modeling of sources of variability and correlation. </a:t>
            </a:r>
          </a:p>
          <a:p>
            <a:pPr>
              <a:lnSpc>
                <a:spcPct val="80000"/>
              </a:lnSpc>
            </a:pPr>
            <a:r>
              <a:rPr lang="en-US" sz="2200" dirty="0"/>
              <a:t>Generalized estimating equations (when using the robust option) makes fewer assumptions. </a:t>
            </a:r>
          </a:p>
          <a:p>
            <a:pPr>
              <a:lnSpc>
                <a:spcPct val="80000"/>
              </a:lnSpc>
            </a:pPr>
            <a:r>
              <a:rPr lang="en-US" sz="2200" dirty="0"/>
              <a:t>Model checking is similar to regression models for non-hierarchical data with some exceptions:</a:t>
            </a:r>
          </a:p>
          <a:p>
            <a:pPr lvl="1">
              <a:lnSpc>
                <a:spcPct val="80000"/>
              </a:lnSpc>
            </a:pPr>
            <a:r>
              <a:rPr lang="en-US" sz="2000" dirty="0"/>
              <a:t>With a bootstrap need to cluster resample. </a:t>
            </a:r>
          </a:p>
          <a:p>
            <a:pPr lvl="1">
              <a:lnSpc>
                <a:spcPct val="80000"/>
              </a:lnSpc>
            </a:pPr>
            <a:r>
              <a:rPr lang="en-US" sz="2000" dirty="0" smtClean="0">
                <a:latin typeface="Courier New" pitchFamily="49" charset="0"/>
              </a:rPr>
              <a:t>mixed</a:t>
            </a:r>
            <a:r>
              <a:rPr lang="en-US" sz="2000" dirty="0" smtClean="0"/>
              <a:t> </a:t>
            </a:r>
            <a:r>
              <a:rPr lang="en-US" sz="2000" dirty="0"/>
              <a:t>can model certain forms of unequal variance. </a:t>
            </a:r>
          </a:p>
          <a:p>
            <a:pPr lvl="1">
              <a:lnSpc>
                <a:spcPct val="80000"/>
              </a:lnSpc>
            </a:pPr>
            <a:r>
              <a:rPr lang="en-US" sz="2000" dirty="0" err="1">
                <a:latin typeface="Courier New" pitchFamily="49" charset="0"/>
              </a:rPr>
              <a:t>xtgee</a:t>
            </a:r>
            <a:r>
              <a:rPr lang="en-US" sz="2000" dirty="0"/>
              <a:t> can directly model non-normally distributed outcomes</a:t>
            </a:r>
          </a:p>
          <a:p>
            <a:pPr lvl="1">
              <a:lnSpc>
                <a:spcPct val="80000"/>
              </a:lnSpc>
            </a:pPr>
            <a:r>
              <a:rPr lang="en-US" sz="2000" dirty="0" err="1">
                <a:latin typeface="Courier New" pitchFamily="49" charset="0"/>
              </a:rPr>
              <a:t>xtgee</a:t>
            </a:r>
            <a:r>
              <a:rPr lang="en-US" sz="2000" dirty="0"/>
              <a:t> can accommodate unequal variances with the robust option. More on these latter two next lecture.</a:t>
            </a:r>
          </a:p>
          <a:p>
            <a:pPr>
              <a:lnSpc>
                <a:spcPct val="80000"/>
              </a:lnSpc>
            </a:pPr>
            <a:endParaRPr lang="en-US" sz="2000"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a:spLocks noGrp="1"/>
          </p:cNvSpPr>
          <p:nvPr>
            <p:ph type="sldNum" sz="quarter" idx="12"/>
          </p:nvPr>
        </p:nvSpPr>
        <p:spPr/>
        <p:txBody>
          <a:bodyPr/>
          <a:lstStyle/>
          <a:p>
            <a:fld id="{4ECD52D9-4819-4733-ADD5-75193A649211}" type="slidenum">
              <a:rPr lang="en-US" altLang="en-US"/>
              <a:pPr/>
              <a:t>5</a:t>
            </a:fld>
            <a:endParaRPr lang="en-US" altLang="en-US"/>
          </a:p>
        </p:txBody>
      </p:sp>
      <p:sp>
        <p:nvSpPr>
          <p:cNvPr id="728066" name="Rectangle 1026"/>
          <p:cNvSpPr>
            <a:spLocks noGrp="1" noChangeArrowheads="1"/>
          </p:cNvSpPr>
          <p:nvPr>
            <p:ph type="title"/>
          </p:nvPr>
        </p:nvSpPr>
        <p:spPr>
          <a:xfrm>
            <a:off x="402771" y="0"/>
            <a:ext cx="7924800" cy="1295400"/>
          </a:xfrm>
        </p:spPr>
        <p:txBody>
          <a:bodyPr/>
          <a:lstStyle/>
          <a:p>
            <a:r>
              <a:rPr lang="en-US" dirty="0" smtClean="0"/>
              <a:t>Analyses for correlated data</a:t>
            </a:r>
            <a:endParaRPr lang="en-US" dirty="0"/>
          </a:p>
        </p:txBody>
      </p:sp>
      <p:sp>
        <p:nvSpPr>
          <p:cNvPr id="728067" name="Rectangle 1027"/>
          <p:cNvSpPr>
            <a:spLocks noGrp="1" noChangeArrowheads="1"/>
          </p:cNvSpPr>
          <p:nvPr>
            <p:ph type="body" idx="1"/>
          </p:nvPr>
        </p:nvSpPr>
        <p:spPr>
          <a:xfrm>
            <a:off x="359228" y="1371600"/>
            <a:ext cx="8632371" cy="4411662"/>
          </a:xfrm>
        </p:spPr>
        <p:txBody>
          <a:bodyPr/>
          <a:lstStyle/>
          <a:p>
            <a:pPr>
              <a:lnSpc>
                <a:spcPct val="90000"/>
              </a:lnSpc>
              <a:buSzTx/>
            </a:pPr>
            <a:r>
              <a:rPr lang="en-US" dirty="0" smtClean="0"/>
              <a:t>Mixed models</a:t>
            </a:r>
          </a:p>
          <a:p>
            <a:pPr lvl="1">
              <a:lnSpc>
                <a:spcPct val="90000"/>
              </a:lnSpc>
              <a:buSzTx/>
            </a:pPr>
            <a:r>
              <a:rPr lang="en-US" dirty="0" smtClean="0"/>
              <a:t>Can handle a wider variety of data structures.  For example times within patients within doctors or compartments within knees within time within subjects.</a:t>
            </a:r>
          </a:p>
          <a:p>
            <a:pPr lvl="1">
              <a:lnSpc>
                <a:spcPct val="90000"/>
              </a:lnSpc>
              <a:buSzTx/>
            </a:pPr>
            <a:r>
              <a:rPr lang="en-US" dirty="0" smtClean="0"/>
              <a:t>Requires modeling the correlation.</a:t>
            </a:r>
          </a:p>
          <a:p>
            <a:pPr lvl="1">
              <a:lnSpc>
                <a:spcPct val="90000"/>
              </a:lnSpc>
              <a:buSzTx/>
            </a:pPr>
            <a:r>
              <a:rPr lang="en-US" dirty="0" smtClean="0"/>
              <a:t>Gives additional information about the correlation.</a:t>
            </a:r>
          </a:p>
          <a:p>
            <a:pPr lvl="1">
              <a:lnSpc>
                <a:spcPct val="90000"/>
              </a:lnSpc>
              <a:buSzTx/>
            </a:pPr>
            <a:r>
              <a:rPr lang="en-US" dirty="0" smtClean="0"/>
              <a:t>Based on likelihood fits, so can conduct likelihood ratio tests to compare two model fits.</a:t>
            </a:r>
          </a:p>
          <a:p>
            <a:pPr lvl="1">
              <a:lnSpc>
                <a:spcPct val="90000"/>
              </a:lnSpc>
              <a:buSzTx/>
            </a:pPr>
            <a:r>
              <a:rPr lang="en-US" dirty="0" smtClean="0"/>
              <a:t>More robust to potential bias due to missing data and dropout.  </a:t>
            </a:r>
            <a:endParaRPr lang="en-US" dirty="0"/>
          </a:p>
        </p:txBody>
      </p:sp>
      <p:sp>
        <p:nvSpPr>
          <p:cNvPr id="728068" name="Text Box 1028"/>
          <p:cNvSpPr txBox="1">
            <a:spLocks noChangeArrowheads="1"/>
          </p:cNvSpPr>
          <p:nvPr/>
        </p:nvSpPr>
        <p:spPr bwMode="auto">
          <a:xfrm>
            <a:off x="381000" y="6324600"/>
            <a:ext cx="1447800" cy="457200"/>
          </a:xfrm>
          <a:prstGeom prst="rect">
            <a:avLst/>
          </a:prstGeom>
          <a:noFill/>
          <a:ln w="12700" algn="ctr">
            <a:noFill/>
            <a:miter lim="800000"/>
            <a:headEnd/>
            <a:tailEnd/>
          </a:ln>
          <a:effectLst/>
        </p:spPr>
        <p:txBody>
          <a:bodyPr>
            <a:spAutoFit/>
          </a:bodyPr>
          <a:lstStyle/>
          <a:p>
            <a:pPr algn="l" eaLnBrk="0" hangingPunct="0">
              <a:spcBef>
                <a:spcPct val="50000"/>
              </a:spcBef>
            </a:pPr>
            <a:endParaRPr lang="en-US" sz="2400">
              <a:latin typeface="Book Antiqua" pitchFamily="18" charset="0"/>
            </a:endParaRPr>
          </a:p>
        </p:txBody>
      </p:sp>
    </p:spTree>
    <p:extLst>
      <p:ext uri="{BB962C8B-B14F-4D97-AF65-F5344CB8AC3E}">
        <p14:creationId xmlns:p14="http://schemas.microsoft.com/office/powerpoint/2010/main" val="142666075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4AB744B1-5E33-4790-BFC7-F1E85D62BE27}" type="slidenum">
              <a:rPr lang="en-US" altLang="en-US"/>
              <a:pPr/>
              <a:t>6</a:t>
            </a:fld>
            <a:endParaRPr lang="en-US" altLang="en-US"/>
          </a:p>
        </p:txBody>
      </p:sp>
      <p:sp>
        <p:nvSpPr>
          <p:cNvPr id="936962" name="Rectangle 2"/>
          <p:cNvSpPr>
            <a:spLocks noGrp="1" noChangeArrowheads="1"/>
          </p:cNvSpPr>
          <p:nvPr>
            <p:ph type="title"/>
          </p:nvPr>
        </p:nvSpPr>
        <p:spPr/>
        <p:txBody>
          <a:bodyPr/>
          <a:lstStyle/>
          <a:p>
            <a:r>
              <a:rPr lang="en-US" dirty="0" smtClean="0"/>
              <a:t>Consider first longitudinal </a:t>
            </a:r>
            <a:r>
              <a:rPr lang="en-US" dirty="0"/>
              <a:t>data</a:t>
            </a:r>
          </a:p>
        </p:txBody>
      </p:sp>
      <p:sp>
        <p:nvSpPr>
          <p:cNvPr id="936963" name="Rectangle 3"/>
          <p:cNvSpPr>
            <a:spLocks noGrp="1" noChangeArrowheads="1"/>
          </p:cNvSpPr>
          <p:nvPr>
            <p:ph type="body" idx="1"/>
          </p:nvPr>
        </p:nvSpPr>
        <p:spPr/>
        <p:txBody>
          <a:bodyPr/>
          <a:lstStyle/>
          <a:p>
            <a:pPr marL="0" indent="0">
              <a:buFont typeface="Wingdings" pitchFamily="2" charset="2"/>
              <a:buNone/>
            </a:pPr>
            <a:r>
              <a:rPr lang="en-US" u="sng" dirty="0" smtClean="0"/>
              <a:t>Longitudinal design</a:t>
            </a:r>
            <a:r>
              <a:rPr lang="en-US" dirty="0" smtClean="0"/>
              <a:t>:  Individuals (interpreted broadly) are measured repeatedly over time. </a:t>
            </a:r>
          </a:p>
          <a:p>
            <a:pPr marL="0" indent="0">
              <a:buFont typeface="Wingdings" pitchFamily="2" charset="2"/>
              <a:buNone/>
            </a:pPr>
            <a:endParaRPr lang="en-US" sz="1200" dirty="0"/>
          </a:p>
          <a:p>
            <a:pPr marL="0" indent="0">
              <a:buFont typeface="Wingdings" pitchFamily="2" charset="2"/>
              <a:buNone/>
            </a:pPr>
            <a:r>
              <a:rPr lang="en-US" u="sng" dirty="0" smtClean="0"/>
              <a:t>Key features</a:t>
            </a:r>
            <a:r>
              <a:rPr lang="en-US" dirty="0" smtClean="0"/>
              <a:t>: Can analyze change over time within an individual.  </a:t>
            </a:r>
          </a:p>
          <a:p>
            <a:pPr marL="0" indent="0">
              <a:buFont typeface="Wingdings" pitchFamily="2" charset="2"/>
              <a:buNone/>
            </a:pPr>
            <a:endParaRPr lang="en-US" sz="1200" dirty="0"/>
          </a:p>
          <a:p>
            <a:pPr marL="0" indent="0">
              <a:buFont typeface="Wingdings" pitchFamily="2" charset="2"/>
              <a:buNone/>
            </a:pPr>
            <a:r>
              <a:rPr lang="en-US" dirty="0" smtClean="0"/>
              <a:t>GEE methods are a very common approach for longitudinal data when there are large numbers of individuals and not so many repeated measurements.  </a:t>
            </a:r>
          </a:p>
          <a:p>
            <a:pPr marL="0" indent="0"/>
            <a:endParaRPr lang="en-US" dirty="0"/>
          </a:p>
          <a:p>
            <a:pPr marL="0" indent="0"/>
            <a:endParaRPr lang="en-US" dirty="0"/>
          </a:p>
          <a:p>
            <a:pPr marL="114300" lvl="1" indent="0">
              <a:buFont typeface="Wingdings" pitchFamily="2" charset="2"/>
              <a:buNone/>
            </a:pPr>
            <a:endParaRPr lang="en-US" dirty="0"/>
          </a:p>
        </p:txBody>
      </p:sp>
    </p:spTree>
    <p:extLst>
      <p:ext uri="{BB962C8B-B14F-4D97-AF65-F5344CB8AC3E}">
        <p14:creationId xmlns:p14="http://schemas.microsoft.com/office/powerpoint/2010/main" val="336533742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Chart 5"/>
          <p:cNvGraphicFramePr>
            <a:graphicFrameLocks/>
          </p:cNvGraphicFramePr>
          <p:nvPr>
            <p:extLst>
              <p:ext uri="{D42A27DB-BD31-4B8C-83A1-F6EECF244321}">
                <p14:modId xmlns:p14="http://schemas.microsoft.com/office/powerpoint/2010/main" val="640164779"/>
              </p:ext>
            </p:extLst>
          </p:nvPr>
        </p:nvGraphicFramePr>
        <p:xfrm>
          <a:off x="0" y="1371600"/>
          <a:ext cx="8991600" cy="4724400"/>
        </p:xfrm>
        <a:graphic>
          <a:graphicData uri="http://schemas.openxmlformats.org/drawingml/2006/chart">
            <c:chart xmlns:c="http://schemas.openxmlformats.org/drawingml/2006/chart" xmlns:r="http://schemas.openxmlformats.org/officeDocument/2006/relationships" r:id="rId3"/>
          </a:graphicData>
        </a:graphic>
      </p:graphicFrame>
      <p:sp>
        <p:nvSpPr>
          <p:cNvPr id="4" name="Slide Number Placeholder 5"/>
          <p:cNvSpPr>
            <a:spLocks noGrp="1"/>
          </p:cNvSpPr>
          <p:nvPr>
            <p:ph type="sldNum" sz="quarter" idx="12"/>
          </p:nvPr>
        </p:nvSpPr>
        <p:spPr/>
        <p:txBody>
          <a:bodyPr/>
          <a:lstStyle/>
          <a:p>
            <a:fld id="{4AB744B1-5E33-4790-BFC7-F1E85D62BE27}" type="slidenum">
              <a:rPr lang="en-US" altLang="en-US"/>
              <a:pPr/>
              <a:t>7</a:t>
            </a:fld>
            <a:endParaRPr lang="en-US" altLang="en-US"/>
          </a:p>
        </p:txBody>
      </p:sp>
      <p:sp>
        <p:nvSpPr>
          <p:cNvPr id="936962" name="Rectangle 2"/>
          <p:cNvSpPr>
            <a:spLocks noGrp="1" noChangeArrowheads="1"/>
          </p:cNvSpPr>
          <p:nvPr>
            <p:ph type="title"/>
          </p:nvPr>
        </p:nvSpPr>
        <p:spPr/>
        <p:txBody>
          <a:bodyPr/>
          <a:lstStyle/>
          <a:p>
            <a:r>
              <a:rPr lang="en-US" dirty="0" smtClean="0"/>
              <a:t>Measuring change</a:t>
            </a:r>
            <a:endParaRPr lang="en-US" dirty="0"/>
          </a:p>
        </p:txBody>
      </p:sp>
    </p:spTree>
    <p:extLst>
      <p:ext uri="{BB962C8B-B14F-4D97-AF65-F5344CB8AC3E}">
        <p14:creationId xmlns:p14="http://schemas.microsoft.com/office/powerpoint/2010/main" val="319046034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C99B928A-8147-46B1-97B0-BBFCB152671C}" type="slidenum">
              <a:rPr lang="en-US" altLang="en-US"/>
              <a:pPr/>
              <a:t>8</a:t>
            </a:fld>
            <a:endParaRPr lang="en-US" altLang="en-US"/>
          </a:p>
        </p:txBody>
      </p:sp>
      <p:sp>
        <p:nvSpPr>
          <p:cNvPr id="1011714" name="Rectangle 2"/>
          <p:cNvSpPr>
            <a:spLocks noGrp="1" noChangeArrowheads="1"/>
          </p:cNvSpPr>
          <p:nvPr>
            <p:ph type="title"/>
          </p:nvPr>
        </p:nvSpPr>
        <p:spPr/>
        <p:txBody>
          <a:bodyPr/>
          <a:lstStyle/>
          <a:p>
            <a:r>
              <a:rPr lang="en-US" dirty="0" smtClean="0"/>
              <a:t>Modified Mini-mental </a:t>
            </a:r>
            <a:r>
              <a:rPr lang="en-US" dirty="0"/>
              <a:t>S</a:t>
            </a:r>
            <a:r>
              <a:rPr lang="en-US" dirty="0" smtClean="0"/>
              <a:t>tate </a:t>
            </a:r>
            <a:r>
              <a:rPr lang="en-US" dirty="0"/>
              <a:t>E</a:t>
            </a:r>
            <a:r>
              <a:rPr lang="en-US" dirty="0" smtClean="0"/>
              <a:t>xam</a:t>
            </a:r>
            <a:endParaRPr lang="en-US" dirty="0"/>
          </a:p>
        </p:txBody>
      </p:sp>
      <p:sp>
        <p:nvSpPr>
          <p:cNvPr id="1011715" name="Rectangle 3"/>
          <p:cNvSpPr>
            <a:spLocks noGrp="1" noChangeArrowheads="1"/>
          </p:cNvSpPr>
          <p:nvPr>
            <p:ph type="body" idx="1"/>
          </p:nvPr>
        </p:nvSpPr>
        <p:spPr>
          <a:xfrm>
            <a:off x="457200" y="1719263"/>
            <a:ext cx="8305800" cy="4757737"/>
          </a:xfrm>
        </p:spPr>
        <p:txBody>
          <a:bodyPr/>
          <a:lstStyle/>
          <a:p>
            <a:pPr>
              <a:lnSpc>
                <a:spcPct val="80000"/>
              </a:lnSpc>
              <a:buFont typeface="Wingdings" pitchFamily="2" charset="2"/>
              <a:buNone/>
            </a:pPr>
            <a:r>
              <a:rPr lang="en-US" sz="2600" dirty="0" smtClean="0"/>
              <a:t>Numerical score from 0 to 100</a:t>
            </a:r>
            <a:endParaRPr lang="en-US" sz="2600" dirty="0"/>
          </a:p>
          <a:p>
            <a:pPr>
              <a:lnSpc>
                <a:spcPct val="80000"/>
              </a:lnSpc>
              <a:buFont typeface="Wingdings" pitchFamily="2" charset="2"/>
              <a:buNone/>
            </a:pPr>
            <a:endParaRPr lang="en-US" sz="2600" dirty="0"/>
          </a:p>
          <a:p>
            <a:pPr>
              <a:lnSpc>
                <a:spcPct val="80000"/>
              </a:lnSpc>
              <a:buFont typeface="Wingdings" pitchFamily="2" charset="2"/>
              <a:buNone/>
            </a:pPr>
            <a:r>
              <a:rPr lang="en-US" sz="2600" dirty="0"/>
              <a:t>Tell patient “I'd like to test your memory; say these words: boat, cucumber, wire” (up to 3 points for 3 correct answers)</a:t>
            </a:r>
          </a:p>
          <a:p>
            <a:pPr>
              <a:lnSpc>
                <a:spcPct val="80000"/>
              </a:lnSpc>
              <a:buFont typeface="Wingdings" pitchFamily="2" charset="2"/>
              <a:buNone/>
            </a:pPr>
            <a:r>
              <a:rPr lang="en-US" sz="2600" dirty="0"/>
              <a:t>  </a:t>
            </a:r>
          </a:p>
          <a:p>
            <a:pPr>
              <a:lnSpc>
                <a:spcPct val="80000"/>
              </a:lnSpc>
              <a:buFont typeface="Wingdings" pitchFamily="2" charset="2"/>
              <a:buNone/>
            </a:pPr>
            <a:r>
              <a:rPr lang="en-US" sz="2600" dirty="0"/>
              <a:t>Tell patient “Begin with 100 and count backwards by 7”  (up to 5 points for five correct answers)</a:t>
            </a:r>
          </a:p>
          <a:p>
            <a:pPr>
              <a:lnSpc>
                <a:spcPct val="80000"/>
              </a:lnSpc>
              <a:buFont typeface="Wingdings" pitchFamily="2" charset="2"/>
              <a:buNone/>
            </a:pPr>
            <a:r>
              <a:rPr lang="en-US" sz="2600" dirty="0"/>
              <a:t>  </a:t>
            </a:r>
          </a:p>
          <a:p>
            <a:pPr>
              <a:lnSpc>
                <a:spcPct val="80000"/>
              </a:lnSpc>
              <a:buFont typeface="Wingdings" pitchFamily="2" charset="2"/>
              <a:buNone/>
            </a:pPr>
            <a:r>
              <a:rPr lang="en-US" sz="2600" dirty="0"/>
              <a:t>Tell patient “Can you name the three objects I named before?” (up to 3 points for 3 correct answers)</a:t>
            </a:r>
          </a:p>
          <a:p>
            <a:pPr>
              <a:lnSpc>
                <a:spcPct val="80000"/>
              </a:lnSpc>
              <a:buFont typeface="Wingdings" pitchFamily="2" charset="2"/>
              <a:buNone/>
            </a:pPr>
            <a:r>
              <a:rPr lang="en-US" sz="2600" dirty="0"/>
              <a:t> </a:t>
            </a:r>
          </a:p>
          <a:p>
            <a:pPr>
              <a:lnSpc>
                <a:spcPct val="80000"/>
              </a:lnSpc>
              <a:buFont typeface="Wingdings" pitchFamily="2" charset="2"/>
              <a:buNone/>
            </a:pPr>
            <a:endParaRPr lang="en-US" sz="1800" dirty="0"/>
          </a:p>
        </p:txBody>
      </p:sp>
    </p:spTree>
    <p:extLst>
      <p:ext uri="{BB962C8B-B14F-4D97-AF65-F5344CB8AC3E}">
        <p14:creationId xmlns:p14="http://schemas.microsoft.com/office/powerpoint/2010/main" val="17892404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xit" presetSubtype="0" fill="hold" nodeType="clickEffect">
                                  <p:stCondLst>
                                    <p:cond delay="0"/>
                                  </p:stCondLst>
                                  <p:childTnLst>
                                    <p:animEffect transition="out" filter="fade">
                                      <p:cBhvr>
                                        <p:cTn id="6" dur="1000"/>
                                        <p:tgtEl>
                                          <p:spTgt spid="1011715">
                                            <p:txEl>
                                              <p:pRg st="2" end="2"/>
                                            </p:txEl>
                                          </p:spTgt>
                                        </p:tgtEl>
                                      </p:cBhvr>
                                    </p:animEffect>
                                    <p:set>
                                      <p:cBhvr>
                                        <p:cTn id="7" dur="1" fill="hold">
                                          <p:stCondLst>
                                            <p:cond delay="999"/>
                                          </p:stCondLst>
                                        </p:cTn>
                                        <p:tgtEl>
                                          <p:spTgt spid="1011715">
                                            <p:txEl>
                                              <p:pRg st="2" end="2"/>
                                            </p:txEl>
                                          </p:spTgt>
                                        </p:tgtEl>
                                        <p:attrNameLst>
                                          <p:attrName>style.visibility</p:attrName>
                                        </p:attrNameLst>
                                      </p:cBhvr>
                                      <p:to>
                                        <p:strVal val="hidden"/>
                                      </p:to>
                                    </p:se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nodeType="clickEffect">
                                  <p:stCondLst>
                                    <p:cond delay="0"/>
                                  </p:stCondLst>
                                  <p:childTnLst>
                                    <p:set>
                                      <p:cBhvr>
                                        <p:cTn id="11" dur="1" fill="hold">
                                          <p:stCondLst>
                                            <p:cond delay="0"/>
                                          </p:stCondLst>
                                        </p:cTn>
                                        <p:tgtEl>
                                          <p:spTgt spid="1011715">
                                            <p:txEl>
                                              <p:pRg st="4" end="4"/>
                                            </p:txEl>
                                          </p:spTgt>
                                        </p:tgtEl>
                                        <p:attrNameLst>
                                          <p:attrName>style.visibility</p:attrName>
                                        </p:attrNameLst>
                                      </p:cBhvr>
                                      <p:to>
                                        <p:strVal val="visible"/>
                                      </p:to>
                                    </p:set>
                                  </p:childTnLst>
                                </p:cTn>
                              </p:par>
                            </p:childTnLst>
                          </p:cTn>
                        </p:par>
                      </p:childTnLst>
                    </p:cTn>
                  </p:par>
                  <p:par>
                    <p:cTn id="12" fill="hold">
                      <p:stCondLst>
                        <p:cond delay="indefinite"/>
                      </p:stCondLst>
                      <p:childTnLst>
                        <p:par>
                          <p:cTn id="13" fill="hold">
                            <p:stCondLst>
                              <p:cond delay="0"/>
                            </p:stCondLst>
                            <p:childTnLst>
                              <p:par>
                                <p:cTn id="14" presetID="1" presetClass="entr" presetSubtype="0" fill="hold" nodeType="clickEffect">
                                  <p:stCondLst>
                                    <p:cond delay="0"/>
                                  </p:stCondLst>
                                  <p:childTnLst>
                                    <p:set>
                                      <p:cBhvr>
                                        <p:cTn id="15" dur="1" fill="hold">
                                          <p:stCondLst>
                                            <p:cond delay="0"/>
                                          </p:stCondLst>
                                        </p:cTn>
                                        <p:tgtEl>
                                          <p:spTgt spid="1011715">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Chart 5"/>
          <p:cNvGraphicFramePr>
            <a:graphicFrameLocks/>
          </p:cNvGraphicFramePr>
          <p:nvPr>
            <p:extLst>
              <p:ext uri="{D42A27DB-BD31-4B8C-83A1-F6EECF244321}">
                <p14:modId xmlns:p14="http://schemas.microsoft.com/office/powerpoint/2010/main" val="4010078347"/>
              </p:ext>
            </p:extLst>
          </p:nvPr>
        </p:nvGraphicFramePr>
        <p:xfrm>
          <a:off x="0" y="1371600"/>
          <a:ext cx="8991600" cy="472440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7" name="Chart 6"/>
          <p:cNvGraphicFramePr>
            <a:graphicFrameLocks/>
          </p:cNvGraphicFramePr>
          <p:nvPr>
            <p:extLst>
              <p:ext uri="{D42A27DB-BD31-4B8C-83A1-F6EECF244321}">
                <p14:modId xmlns:p14="http://schemas.microsoft.com/office/powerpoint/2010/main" val="1737767485"/>
              </p:ext>
            </p:extLst>
          </p:nvPr>
        </p:nvGraphicFramePr>
        <p:xfrm>
          <a:off x="0" y="1371600"/>
          <a:ext cx="8153400" cy="4724400"/>
        </p:xfrm>
        <a:graphic>
          <a:graphicData uri="http://schemas.openxmlformats.org/drawingml/2006/chart">
            <c:chart xmlns:c="http://schemas.openxmlformats.org/drawingml/2006/chart" xmlns:r="http://schemas.openxmlformats.org/officeDocument/2006/relationships" r:id="rId4"/>
          </a:graphicData>
        </a:graphic>
      </p:graphicFrame>
      <p:sp>
        <p:nvSpPr>
          <p:cNvPr id="4" name="Slide Number Placeholder 5"/>
          <p:cNvSpPr>
            <a:spLocks noGrp="1"/>
          </p:cNvSpPr>
          <p:nvPr>
            <p:ph type="sldNum" sz="quarter" idx="12"/>
          </p:nvPr>
        </p:nvSpPr>
        <p:spPr/>
        <p:txBody>
          <a:bodyPr/>
          <a:lstStyle/>
          <a:p>
            <a:fld id="{4AB744B1-5E33-4790-BFC7-F1E85D62BE27}" type="slidenum">
              <a:rPr lang="en-US" altLang="en-US"/>
              <a:pPr/>
              <a:t>9</a:t>
            </a:fld>
            <a:endParaRPr lang="en-US" altLang="en-US"/>
          </a:p>
        </p:txBody>
      </p:sp>
      <p:sp>
        <p:nvSpPr>
          <p:cNvPr id="936962" name="Rectangle 2"/>
          <p:cNvSpPr>
            <a:spLocks noGrp="1" noChangeArrowheads="1"/>
          </p:cNvSpPr>
          <p:nvPr>
            <p:ph type="title"/>
          </p:nvPr>
        </p:nvSpPr>
        <p:spPr/>
        <p:txBody>
          <a:bodyPr/>
          <a:lstStyle/>
          <a:p>
            <a:r>
              <a:rPr lang="en-US" dirty="0" smtClean="0"/>
              <a:t>Measuring change</a:t>
            </a:r>
            <a:endParaRPr lang="en-US" dirty="0"/>
          </a:p>
        </p:txBody>
      </p:sp>
    </p:spTree>
    <p:extLst>
      <p:ext uri="{BB962C8B-B14F-4D97-AF65-F5344CB8AC3E}">
        <p14:creationId xmlns:p14="http://schemas.microsoft.com/office/powerpoint/2010/main" val="29651419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9"/>
                                          </p:stCondLst>
                                        </p:cTn>
                                        <p:tgtEl>
                                          <p:spTgt spid="7"/>
                                        </p:tgtEl>
                                        <p:attrNameLst>
                                          <p:attrName>style.visibility</p:attrName>
                                        </p:attrNameLst>
                                      </p:cBhvr>
                                      <p:to>
                                        <p:strVal val="visible"/>
                                      </p:to>
                                    </p:set>
                                  </p:childTnLst>
                                </p:cTn>
                              </p:par>
                              <p:par>
                                <p:cTn id="7" presetID="1" presetClass="exit" presetSubtype="0" fill="hold" grpId="0" nodeType="withEffect">
                                  <p:stCondLst>
                                    <p:cond delay="0"/>
                                  </p:stCondLst>
                                  <p:childTnLst>
                                    <p:set>
                                      <p:cBhvr>
                                        <p:cTn id="8" dur="1" fill="hold">
                                          <p:stCondLst>
                                            <p:cond delay="0"/>
                                          </p:stCondLst>
                                        </p:cTn>
                                        <p:tgtEl>
                                          <p:spTgt spid="6"/>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6" grpId="0">
        <p:bldAsOne/>
      </p:bldGraphic>
      <p:bldGraphic spid="7" grpId="0">
        <p:bldAsOne/>
      </p:bldGraphic>
    </p:bldLst>
  </p:timing>
</p:sld>
</file>

<file path=ppt/theme/theme1.xml><?xml version="1.0" encoding="utf-8"?>
<a:theme xmlns:a="http://schemas.openxmlformats.org/drawingml/2006/main" name="cem chi2">
  <a:themeElements>
    <a:clrScheme name="cem chi2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cem chi2">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lnDef>
  </a:objectDefaults>
  <a:extraClrSchemeLst>
    <a:extraClrScheme>
      <a:clrScheme name="cem chi2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cem chi2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cem chi2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cem chi2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cem chi2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cem chi2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cem chi2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cem chi2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cem chi2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cem chi2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blank</Template>
  <TotalTime>3108</TotalTime>
  <Words>4595</Words>
  <Application>Microsoft Office PowerPoint</Application>
  <PresentationFormat>On-screen Show (4:3)</PresentationFormat>
  <Paragraphs>554</Paragraphs>
  <Slides>48</Slides>
  <Notes>39</Notes>
  <HiddenSlides>0</HiddenSlides>
  <MMClips>0</MMClips>
  <ScaleCrop>false</ScaleCrop>
  <HeadingPairs>
    <vt:vector size="8" baseType="variant">
      <vt:variant>
        <vt:lpstr>Fonts Used</vt:lpstr>
      </vt:variant>
      <vt:variant>
        <vt:i4>7</vt:i4>
      </vt:variant>
      <vt:variant>
        <vt:lpstr>Theme</vt:lpstr>
      </vt:variant>
      <vt:variant>
        <vt:i4>1</vt:i4>
      </vt:variant>
      <vt:variant>
        <vt:lpstr>Embedded OLE Servers</vt:lpstr>
      </vt:variant>
      <vt:variant>
        <vt:i4>1</vt:i4>
      </vt:variant>
      <vt:variant>
        <vt:lpstr>Slide Titles</vt:lpstr>
      </vt:variant>
      <vt:variant>
        <vt:i4>48</vt:i4>
      </vt:variant>
    </vt:vector>
  </HeadingPairs>
  <TitlesOfParts>
    <vt:vector size="57" baseType="lpstr">
      <vt:lpstr>Arial Unicode MS</vt:lpstr>
      <vt:lpstr>Arial</vt:lpstr>
      <vt:lpstr>Book Antiqua</vt:lpstr>
      <vt:lpstr>Courier New</vt:lpstr>
      <vt:lpstr>Monotype Sorts</vt:lpstr>
      <vt:lpstr>Times New Roman</vt:lpstr>
      <vt:lpstr>Wingdings</vt:lpstr>
      <vt:lpstr>cem chi2</vt:lpstr>
      <vt:lpstr>Document</vt:lpstr>
      <vt:lpstr>Repeated Measures, Part 2 </vt:lpstr>
      <vt:lpstr>Outline</vt:lpstr>
      <vt:lpstr>Analyses for correlated data</vt:lpstr>
      <vt:lpstr>Analyses for correlated data</vt:lpstr>
      <vt:lpstr>Analyses for correlated data</vt:lpstr>
      <vt:lpstr>Consider first longitudinal data</vt:lpstr>
      <vt:lpstr>Measuring change</vt:lpstr>
      <vt:lpstr>Modified Mini-mental State Exam</vt:lpstr>
      <vt:lpstr>Measuring change</vt:lpstr>
      <vt:lpstr>Analyzing change with longitudinal data</vt:lpstr>
      <vt:lpstr>Example: SOF basics</vt:lpstr>
      <vt:lpstr>Example: Individual BMD plots</vt:lpstr>
      <vt:lpstr>Example: BMD/Obesity</vt:lpstr>
      <vt:lpstr>Example: BMD/Obesity</vt:lpstr>
      <vt:lpstr>Analyzing change with longitudinal data</vt:lpstr>
      <vt:lpstr>Analyzing change with longitudinal data</vt:lpstr>
      <vt:lpstr>Example: BMD/Obesity</vt:lpstr>
      <vt:lpstr>Example: BMD/Obesity</vt:lpstr>
      <vt:lpstr>Example: BMD/Obesity</vt:lpstr>
      <vt:lpstr>Example: BMD/Obesity</vt:lpstr>
      <vt:lpstr>Example:  If you prefer tables</vt:lpstr>
      <vt:lpstr>Back to the science: BMD/Obesity</vt:lpstr>
      <vt:lpstr>Back to the science: Linear OK?</vt:lpstr>
      <vt:lpstr>Example: BMD/BMI (time varying predictor)</vt:lpstr>
      <vt:lpstr>Ex 2: BMD/BMI (time varying predictor)</vt:lpstr>
      <vt:lpstr>Ex 2: BMD/BMI (time varying predictor)</vt:lpstr>
      <vt:lpstr>Mixed effects models</vt:lpstr>
      <vt:lpstr>Fixed versus Random Factors</vt:lpstr>
      <vt:lpstr>Notes on fixed vs random Factors</vt:lpstr>
      <vt:lpstr>Fixed versus Random Practice</vt:lpstr>
      <vt:lpstr>MIXED for continuous outcomes</vt:lpstr>
      <vt:lpstr>MIXED for continuous outcomes</vt:lpstr>
      <vt:lpstr>MIXED for continuous outcomes</vt:lpstr>
      <vt:lpstr>Mouse tumor/weight data</vt:lpstr>
      <vt:lpstr>Mouse tumor/weight data</vt:lpstr>
      <vt:lpstr>Mouse tumor/weight data</vt:lpstr>
      <vt:lpstr>Recall:  Fecal fat example</vt:lpstr>
      <vt:lpstr>mixed for the fecal fat example</vt:lpstr>
      <vt:lpstr>Mixed model analyses</vt:lpstr>
      <vt:lpstr>Mixed model analyses</vt:lpstr>
      <vt:lpstr>xtgee:  Fecal fat example</vt:lpstr>
      <vt:lpstr>Study of cognitive decline </vt:lpstr>
      <vt:lpstr>Study of cognitive decline </vt:lpstr>
      <vt:lpstr>Model diagnostics: predictors</vt:lpstr>
      <vt:lpstr>Model diagnostics: normality/outliers</vt:lpstr>
      <vt:lpstr>Model diagnostics: normality/outliers</vt:lpstr>
      <vt:lpstr>Terminology</vt:lpstr>
      <vt:lpstr>Summary</vt:lpstr>
    </vt:vector>
  </TitlesOfParts>
  <Company>UCSF-PSG</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Guidelines for Appropriate OAI Data Use</dc:title>
  <dc:creator>CMcCulloch</dc:creator>
  <cp:lastModifiedBy>McCulloch, Charles</cp:lastModifiedBy>
  <cp:revision>203</cp:revision>
  <dcterms:created xsi:type="dcterms:W3CDTF">2007-11-26T22:52:26Z</dcterms:created>
  <dcterms:modified xsi:type="dcterms:W3CDTF">2017-04-26T20:30:34Z</dcterms:modified>
</cp:coreProperties>
</file>