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  <p:sldMasterId id="2147483690" r:id="rId7"/>
    <p:sldMasterId id="2147483696" r:id="rId8"/>
  </p:sldMasterIdLst>
  <p:notesMasterIdLst>
    <p:notesMasterId r:id="rId85"/>
  </p:notesMasterIdLst>
  <p:sldIdLst>
    <p:sldId id="256" r:id="rId9"/>
    <p:sldId id="257" r:id="rId10"/>
    <p:sldId id="258" r:id="rId11"/>
    <p:sldId id="259" r:id="rId12"/>
    <p:sldId id="261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264" r:id="rId23"/>
    <p:sldId id="266" r:id="rId24"/>
    <p:sldId id="268" r:id="rId25"/>
    <p:sldId id="270" r:id="rId26"/>
    <p:sldId id="271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311" r:id="rId36"/>
    <p:sldId id="291" r:id="rId37"/>
    <p:sldId id="293" r:id="rId38"/>
    <p:sldId id="312" r:id="rId39"/>
    <p:sldId id="313" r:id="rId40"/>
    <p:sldId id="314" r:id="rId41"/>
    <p:sldId id="294" r:id="rId42"/>
    <p:sldId id="282" r:id="rId43"/>
    <p:sldId id="315" r:id="rId44"/>
    <p:sldId id="316" r:id="rId45"/>
    <p:sldId id="283" r:id="rId46"/>
    <p:sldId id="317" r:id="rId47"/>
    <p:sldId id="318" r:id="rId48"/>
    <p:sldId id="286" r:id="rId49"/>
    <p:sldId id="319" r:id="rId50"/>
    <p:sldId id="320" r:id="rId51"/>
    <p:sldId id="321" r:id="rId52"/>
    <p:sldId id="287" r:id="rId53"/>
    <p:sldId id="351" r:id="rId54"/>
    <p:sldId id="338" r:id="rId55"/>
    <p:sldId id="288" r:id="rId56"/>
    <p:sldId id="323" r:id="rId57"/>
    <p:sldId id="324" r:id="rId58"/>
    <p:sldId id="339" r:id="rId59"/>
    <p:sldId id="340" r:id="rId60"/>
    <p:sldId id="341" r:id="rId61"/>
    <p:sldId id="296" r:id="rId62"/>
    <p:sldId id="325" r:id="rId63"/>
    <p:sldId id="342" r:id="rId64"/>
    <p:sldId id="343" r:id="rId65"/>
    <p:sldId id="298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297" r:id="rId74"/>
    <p:sldId id="299" r:id="rId75"/>
    <p:sldId id="300" r:id="rId76"/>
    <p:sldId id="301" r:id="rId77"/>
    <p:sldId id="302" r:id="rId78"/>
    <p:sldId id="326" r:id="rId79"/>
    <p:sldId id="303" r:id="rId80"/>
    <p:sldId id="304" r:id="rId81"/>
    <p:sldId id="306" r:id="rId82"/>
    <p:sldId id="307" r:id="rId83"/>
    <p:sldId id="310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FE929-E33A-4E6E-9AE1-81E3C152989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CE8B-021A-4983-B09D-EDCC5332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655FC-351F-4759-8B25-6FF873CB020D}" type="slidenum">
              <a:rPr lang="en-US"/>
              <a:pPr/>
              <a:t>25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reported here are actually for the default = “greater”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F1C8-3E0A-45FF-B3C7-B70147F1419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CE8B-021A-4983-B09D-EDCC5332B5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1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AIC=2k-2ln(L)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CE8B-021A-4983-B09D-EDCC5332B53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0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1C72C-F31B-4EDA-AD93-DE6521FDFD22}" type="slidenum">
              <a:rPr lang="en-US"/>
              <a:pPr/>
              <a:t>15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4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709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5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69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9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414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74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93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6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30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89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6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35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4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7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7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62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10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0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69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02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15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09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9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17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564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28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24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39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270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0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4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69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34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58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59" y="3840538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77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98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67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244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55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68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83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30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31" y="3840511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44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70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15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216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5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3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09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67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1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02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0"/>
            <a:ext cx="8765946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41" y="1562085"/>
            <a:ext cx="8636519" cy="338554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9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0"/>
            <a:ext cx="8765946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186" y="1184152"/>
            <a:ext cx="38578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3"/>
            <a:ext cx="39661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2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0"/>
            <a:ext cx="8765946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99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2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1B020-86D7-40BF-A14B-253D8CF13C6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564C-7FF1-47CE-B9DD-C76DBBE8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29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6796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69" y="1562313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57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 defTabSz="177679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539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 defTabSz="177679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 defTabSz="1776796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 defTabSz="1776796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88391">
        <a:defRPr>
          <a:latin typeface="+mn-lt"/>
          <a:ea typeface="+mn-ea"/>
          <a:cs typeface="+mn-cs"/>
        </a:defRPr>
      </a:lvl2pPr>
      <a:lvl3pPr marL="1776796">
        <a:defRPr>
          <a:latin typeface="+mn-lt"/>
          <a:ea typeface="+mn-ea"/>
          <a:cs typeface="+mn-cs"/>
        </a:defRPr>
      </a:lvl3pPr>
      <a:lvl4pPr marL="2665207">
        <a:defRPr>
          <a:latin typeface="+mn-lt"/>
          <a:ea typeface="+mn-ea"/>
          <a:cs typeface="+mn-cs"/>
        </a:defRPr>
      </a:lvl4pPr>
      <a:lvl5pPr marL="3553604">
        <a:defRPr>
          <a:latin typeface="+mn-lt"/>
          <a:ea typeface="+mn-ea"/>
          <a:cs typeface="+mn-cs"/>
        </a:defRPr>
      </a:lvl5pPr>
      <a:lvl6pPr marL="4442007">
        <a:defRPr>
          <a:latin typeface="+mn-lt"/>
          <a:ea typeface="+mn-ea"/>
          <a:cs typeface="+mn-cs"/>
        </a:defRPr>
      </a:lvl6pPr>
      <a:lvl7pPr marL="5330410">
        <a:defRPr>
          <a:latin typeface="+mn-lt"/>
          <a:ea typeface="+mn-ea"/>
          <a:cs typeface="+mn-cs"/>
        </a:defRPr>
      </a:lvl7pPr>
      <a:lvl8pPr marL="6218815">
        <a:defRPr>
          <a:latin typeface="+mn-lt"/>
          <a:ea typeface="+mn-ea"/>
          <a:cs typeface="+mn-cs"/>
        </a:defRPr>
      </a:lvl8pPr>
      <a:lvl9pPr marL="71072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88391">
        <a:defRPr>
          <a:latin typeface="+mn-lt"/>
          <a:ea typeface="+mn-ea"/>
          <a:cs typeface="+mn-cs"/>
        </a:defRPr>
      </a:lvl2pPr>
      <a:lvl3pPr marL="1776796">
        <a:defRPr>
          <a:latin typeface="+mn-lt"/>
          <a:ea typeface="+mn-ea"/>
          <a:cs typeface="+mn-cs"/>
        </a:defRPr>
      </a:lvl3pPr>
      <a:lvl4pPr marL="2665207">
        <a:defRPr>
          <a:latin typeface="+mn-lt"/>
          <a:ea typeface="+mn-ea"/>
          <a:cs typeface="+mn-cs"/>
        </a:defRPr>
      </a:lvl4pPr>
      <a:lvl5pPr marL="3553604">
        <a:defRPr>
          <a:latin typeface="+mn-lt"/>
          <a:ea typeface="+mn-ea"/>
          <a:cs typeface="+mn-cs"/>
        </a:defRPr>
      </a:lvl5pPr>
      <a:lvl6pPr marL="4442007">
        <a:defRPr>
          <a:latin typeface="+mn-lt"/>
          <a:ea typeface="+mn-ea"/>
          <a:cs typeface="+mn-cs"/>
        </a:defRPr>
      </a:lvl6pPr>
      <a:lvl7pPr marL="5330410">
        <a:defRPr>
          <a:latin typeface="+mn-lt"/>
          <a:ea typeface="+mn-ea"/>
          <a:cs typeface="+mn-cs"/>
        </a:defRPr>
      </a:lvl7pPr>
      <a:lvl8pPr marL="6218815">
        <a:defRPr>
          <a:latin typeface="+mn-lt"/>
          <a:ea typeface="+mn-ea"/>
          <a:cs typeface="+mn-cs"/>
        </a:defRPr>
      </a:lvl8pPr>
      <a:lvl9pPr marL="7107224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50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9269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89" y="1562234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877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 defTabSz="178926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460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 defTabSz="178926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 defTabSz="178926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 defTabSz="178926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8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4634">
        <a:defRPr>
          <a:latin typeface="+mn-lt"/>
          <a:ea typeface="+mn-ea"/>
          <a:cs typeface="+mn-cs"/>
        </a:defRPr>
      </a:lvl2pPr>
      <a:lvl3pPr marL="1789269">
        <a:defRPr>
          <a:latin typeface="+mn-lt"/>
          <a:ea typeface="+mn-ea"/>
          <a:cs typeface="+mn-cs"/>
        </a:defRPr>
      </a:lvl3pPr>
      <a:lvl4pPr marL="2683911">
        <a:defRPr>
          <a:latin typeface="+mn-lt"/>
          <a:ea typeface="+mn-ea"/>
          <a:cs typeface="+mn-cs"/>
        </a:defRPr>
      </a:lvl4pPr>
      <a:lvl5pPr marL="3578541">
        <a:defRPr>
          <a:latin typeface="+mn-lt"/>
          <a:ea typeface="+mn-ea"/>
          <a:cs typeface="+mn-cs"/>
        </a:defRPr>
      </a:lvl5pPr>
      <a:lvl6pPr marL="4473182">
        <a:defRPr>
          <a:latin typeface="+mn-lt"/>
          <a:ea typeface="+mn-ea"/>
          <a:cs typeface="+mn-cs"/>
        </a:defRPr>
      </a:lvl6pPr>
      <a:lvl7pPr marL="5367818">
        <a:defRPr>
          <a:latin typeface="+mn-lt"/>
          <a:ea typeface="+mn-ea"/>
          <a:cs typeface="+mn-cs"/>
        </a:defRPr>
      </a:lvl7pPr>
      <a:lvl8pPr marL="6262460">
        <a:defRPr>
          <a:latin typeface="+mn-lt"/>
          <a:ea typeface="+mn-ea"/>
          <a:cs typeface="+mn-cs"/>
        </a:defRPr>
      </a:lvl8pPr>
      <a:lvl9pPr marL="715710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4634">
        <a:defRPr>
          <a:latin typeface="+mn-lt"/>
          <a:ea typeface="+mn-ea"/>
          <a:cs typeface="+mn-cs"/>
        </a:defRPr>
      </a:lvl2pPr>
      <a:lvl3pPr marL="1789269">
        <a:defRPr>
          <a:latin typeface="+mn-lt"/>
          <a:ea typeface="+mn-ea"/>
          <a:cs typeface="+mn-cs"/>
        </a:defRPr>
      </a:lvl3pPr>
      <a:lvl4pPr marL="2683911">
        <a:defRPr>
          <a:latin typeface="+mn-lt"/>
          <a:ea typeface="+mn-ea"/>
          <a:cs typeface="+mn-cs"/>
        </a:defRPr>
      </a:lvl4pPr>
      <a:lvl5pPr marL="3578541">
        <a:defRPr>
          <a:latin typeface="+mn-lt"/>
          <a:ea typeface="+mn-ea"/>
          <a:cs typeface="+mn-cs"/>
        </a:defRPr>
      </a:lvl5pPr>
      <a:lvl6pPr marL="4473182">
        <a:defRPr>
          <a:latin typeface="+mn-lt"/>
          <a:ea typeface="+mn-ea"/>
          <a:cs typeface="+mn-cs"/>
        </a:defRPr>
      </a:lvl6pPr>
      <a:lvl7pPr marL="5367818">
        <a:defRPr>
          <a:latin typeface="+mn-lt"/>
          <a:ea typeface="+mn-ea"/>
          <a:cs typeface="+mn-cs"/>
        </a:defRPr>
      </a:lvl7pPr>
      <a:lvl8pPr marL="6262460">
        <a:defRPr>
          <a:latin typeface="+mn-lt"/>
          <a:ea typeface="+mn-ea"/>
          <a:cs typeface="+mn-cs"/>
        </a:defRPr>
      </a:lvl8pPr>
      <a:lvl9pPr marL="715710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30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2401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69" y="1562214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857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 defTabSz="179240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440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 defTabSz="179240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 defTabSz="17924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 defTabSz="17924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3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6201">
        <a:defRPr>
          <a:latin typeface="+mn-lt"/>
          <a:ea typeface="+mn-ea"/>
          <a:cs typeface="+mn-cs"/>
        </a:defRPr>
      </a:lvl2pPr>
      <a:lvl3pPr marL="1792401">
        <a:defRPr>
          <a:latin typeface="+mn-lt"/>
          <a:ea typeface="+mn-ea"/>
          <a:cs typeface="+mn-cs"/>
        </a:defRPr>
      </a:lvl3pPr>
      <a:lvl4pPr marL="2688610">
        <a:defRPr>
          <a:latin typeface="+mn-lt"/>
          <a:ea typeface="+mn-ea"/>
          <a:cs typeface="+mn-cs"/>
        </a:defRPr>
      </a:lvl4pPr>
      <a:lvl5pPr marL="3584806">
        <a:defRPr>
          <a:latin typeface="+mn-lt"/>
          <a:ea typeface="+mn-ea"/>
          <a:cs typeface="+mn-cs"/>
        </a:defRPr>
      </a:lvl5pPr>
      <a:lvl6pPr marL="4481011">
        <a:defRPr>
          <a:latin typeface="+mn-lt"/>
          <a:ea typeface="+mn-ea"/>
          <a:cs typeface="+mn-cs"/>
        </a:defRPr>
      </a:lvl6pPr>
      <a:lvl7pPr marL="5377212">
        <a:defRPr>
          <a:latin typeface="+mn-lt"/>
          <a:ea typeface="+mn-ea"/>
          <a:cs typeface="+mn-cs"/>
        </a:defRPr>
      </a:lvl7pPr>
      <a:lvl8pPr marL="6273420">
        <a:defRPr>
          <a:latin typeface="+mn-lt"/>
          <a:ea typeface="+mn-ea"/>
          <a:cs typeface="+mn-cs"/>
        </a:defRPr>
      </a:lvl8pPr>
      <a:lvl9pPr marL="716962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6201">
        <a:defRPr>
          <a:latin typeface="+mn-lt"/>
          <a:ea typeface="+mn-ea"/>
          <a:cs typeface="+mn-cs"/>
        </a:defRPr>
      </a:lvl2pPr>
      <a:lvl3pPr marL="1792401">
        <a:defRPr>
          <a:latin typeface="+mn-lt"/>
          <a:ea typeface="+mn-ea"/>
          <a:cs typeface="+mn-cs"/>
        </a:defRPr>
      </a:lvl3pPr>
      <a:lvl4pPr marL="2688610">
        <a:defRPr>
          <a:latin typeface="+mn-lt"/>
          <a:ea typeface="+mn-ea"/>
          <a:cs typeface="+mn-cs"/>
        </a:defRPr>
      </a:lvl4pPr>
      <a:lvl5pPr marL="3584806">
        <a:defRPr>
          <a:latin typeface="+mn-lt"/>
          <a:ea typeface="+mn-ea"/>
          <a:cs typeface="+mn-cs"/>
        </a:defRPr>
      </a:lvl5pPr>
      <a:lvl6pPr marL="4481011">
        <a:defRPr>
          <a:latin typeface="+mn-lt"/>
          <a:ea typeface="+mn-ea"/>
          <a:cs typeface="+mn-cs"/>
        </a:defRPr>
      </a:lvl6pPr>
      <a:lvl7pPr marL="5377212">
        <a:defRPr>
          <a:latin typeface="+mn-lt"/>
          <a:ea typeface="+mn-ea"/>
          <a:cs typeface="+mn-cs"/>
        </a:defRPr>
      </a:lvl7pPr>
      <a:lvl8pPr marL="6273420">
        <a:defRPr>
          <a:latin typeface="+mn-lt"/>
          <a:ea typeface="+mn-ea"/>
          <a:cs typeface="+mn-cs"/>
        </a:defRPr>
      </a:lvl8pPr>
      <a:lvl9pPr marL="7169623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84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622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24" y="1562168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812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 defTabSz="179962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395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 defTabSz="179962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 defTabSz="179962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 defTabSz="179962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9805">
        <a:defRPr>
          <a:latin typeface="+mn-lt"/>
          <a:ea typeface="+mn-ea"/>
          <a:cs typeface="+mn-cs"/>
        </a:defRPr>
      </a:lvl2pPr>
      <a:lvl3pPr marL="1799622">
        <a:defRPr>
          <a:latin typeface="+mn-lt"/>
          <a:ea typeface="+mn-ea"/>
          <a:cs typeface="+mn-cs"/>
        </a:defRPr>
      </a:lvl3pPr>
      <a:lvl4pPr marL="2699443">
        <a:defRPr>
          <a:latin typeface="+mn-lt"/>
          <a:ea typeface="+mn-ea"/>
          <a:cs typeface="+mn-cs"/>
        </a:defRPr>
      </a:lvl4pPr>
      <a:lvl5pPr marL="3599252">
        <a:defRPr>
          <a:latin typeface="+mn-lt"/>
          <a:ea typeface="+mn-ea"/>
          <a:cs typeface="+mn-cs"/>
        </a:defRPr>
      </a:lvl5pPr>
      <a:lvl6pPr marL="4499067">
        <a:defRPr>
          <a:latin typeface="+mn-lt"/>
          <a:ea typeface="+mn-ea"/>
          <a:cs typeface="+mn-cs"/>
        </a:defRPr>
      </a:lvl6pPr>
      <a:lvl7pPr marL="5398880">
        <a:defRPr>
          <a:latin typeface="+mn-lt"/>
          <a:ea typeface="+mn-ea"/>
          <a:cs typeface="+mn-cs"/>
        </a:defRPr>
      </a:lvl7pPr>
      <a:lvl8pPr marL="6298696">
        <a:defRPr>
          <a:latin typeface="+mn-lt"/>
          <a:ea typeface="+mn-ea"/>
          <a:cs typeface="+mn-cs"/>
        </a:defRPr>
      </a:lvl8pPr>
      <a:lvl9pPr marL="7198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9805">
        <a:defRPr>
          <a:latin typeface="+mn-lt"/>
          <a:ea typeface="+mn-ea"/>
          <a:cs typeface="+mn-cs"/>
        </a:defRPr>
      </a:lvl2pPr>
      <a:lvl3pPr marL="1799622">
        <a:defRPr>
          <a:latin typeface="+mn-lt"/>
          <a:ea typeface="+mn-ea"/>
          <a:cs typeface="+mn-cs"/>
        </a:defRPr>
      </a:lvl3pPr>
      <a:lvl4pPr marL="2699443">
        <a:defRPr>
          <a:latin typeface="+mn-lt"/>
          <a:ea typeface="+mn-ea"/>
          <a:cs typeface="+mn-cs"/>
        </a:defRPr>
      </a:lvl4pPr>
      <a:lvl5pPr marL="3599252">
        <a:defRPr>
          <a:latin typeface="+mn-lt"/>
          <a:ea typeface="+mn-ea"/>
          <a:cs typeface="+mn-cs"/>
        </a:defRPr>
      </a:lvl5pPr>
      <a:lvl6pPr marL="4499067">
        <a:defRPr>
          <a:latin typeface="+mn-lt"/>
          <a:ea typeface="+mn-ea"/>
          <a:cs typeface="+mn-cs"/>
        </a:defRPr>
      </a:lvl6pPr>
      <a:lvl7pPr marL="5398880">
        <a:defRPr>
          <a:latin typeface="+mn-lt"/>
          <a:ea typeface="+mn-ea"/>
          <a:cs typeface="+mn-cs"/>
        </a:defRPr>
      </a:lvl7pPr>
      <a:lvl8pPr marL="6298696">
        <a:defRPr>
          <a:latin typeface="+mn-lt"/>
          <a:ea typeface="+mn-ea"/>
          <a:cs typeface="+mn-cs"/>
        </a:defRPr>
      </a:lvl8pPr>
      <a:lvl9pPr marL="719850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58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3720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98" y="1562143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786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 defTabSz="18037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369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 defTabSz="18037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 defTabSz="1803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 defTabSz="1803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1851">
        <a:defRPr>
          <a:latin typeface="+mn-lt"/>
          <a:ea typeface="+mn-ea"/>
          <a:cs typeface="+mn-cs"/>
        </a:defRPr>
      </a:lvl2pPr>
      <a:lvl3pPr marL="1803720">
        <a:defRPr>
          <a:latin typeface="+mn-lt"/>
          <a:ea typeface="+mn-ea"/>
          <a:cs typeface="+mn-cs"/>
        </a:defRPr>
      </a:lvl3pPr>
      <a:lvl4pPr marL="2705585">
        <a:defRPr>
          <a:latin typeface="+mn-lt"/>
          <a:ea typeface="+mn-ea"/>
          <a:cs typeface="+mn-cs"/>
        </a:defRPr>
      </a:lvl4pPr>
      <a:lvl5pPr marL="3607442">
        <a:defRPr>
          <a:latin typeface="+mn-lt"/>
          <a:ea typeface="+mn-ea"/>
          <a:cs typeface="+mn-cs"/>
        </a:defRPr>
      </a:lvl5pPr>
      <a:lvl6pPr marL="4509303">
        <a:defRPr>
          <a:latin typeface="+mn-lt"/>
          <a:ea typeface="+mn-ea"/>
          <a:cs typeface="+mn-cs"/>
        </a:defRPr>
      </a:lvl6pPr>
      <a:lvl7pPr marL="5411166">
        <a:defRPr>
          <a:latin typeface="+mn-lt"/>
          <a:ea typeface="+mn-ea"/>
          <a:cs typeface="+mn-cs"/>
        </a:defRPr>
      </a:lvl7pPr>
      <a:lvl8pPr marL="6313027">
        <a:defRPr>
          <a:latin typeface="+mn-lt"/>
          <a:ea typeface="+mn-ea"/>
          <a:cs typeface="+mn-cs"/>
        </a:defRPr>
      </a:lvl8pPr>
      <a:lvl9pPr marL="721489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1851">
        <a:defRPr>
          <a:latin typeface="+mn-lt"/>
          <a:ea typeface="+mn-ea"/>
          <a:cs typeface="+mn-cs"/>
        </a:defRPr>
      </a:lvl2pPr>
      <a:lvl3pPr marL="1803720">
        <a:defRPr>
          <a:latin typeface="+mn-lt"/>
          <a:ea typeface="+mn-ea"/>
          <a:cs typeface="+mn-cs"/>
        </a:defRPr>
      </a:lvl3pPr>
      <a:lvl4pPr marL="2705585">
        <a:defRPr>
          <a:latin typeface="+mn-lt"/>
          <a:ea typeface="+mn-ea"/>
          <a:cs typeface="+mn-cs"/>
        </a:defRPr>
      </a:lvl4pPr>
      <a:lvl5pPr marL="3607442">
        <a:defRPr>
          <a:latin typeface="+mn-lt"/>
          <a:ea typeface="+mn-ea"/>
          <a:cs typeface="+mn-cs"/>
        </a:defRPr>
      </a:lvl5pPr>
      <a:lvl6pPr marL="4509303">
        <a:defRPr>
          <a:latin typeface="+mn-lt"/>
          <a:ea typeface="+mn-ea"/>
          <a:cs typeface="+mn-cs"/>
        </a:defRPr>
      </a:lvl6pPr>
      <a:lvl7pPr marL="5411166">
        <a:defRPr>
          <a:latin typeface="+mn-lt"/>
          <a:ea typeface="+mn-ea"/>
          <a:cs typeface="+mn-cs"/>
        </a:defRPr>
      </a:lvl7pPr>
      <a:lvl8pPr marL="6313027">
        <a:defRPr>
          <a:latin typeface="+mn-lt"/>
          <a:ea typeface="+mn-ea"/>
          <a:cs typeface="+mn-cs"/>
        </a:defRPr>
      </a:lvl8pPr>
      <a:lvl9pPr marL="721489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8137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70" y="1562115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758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 defTabSz="180813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341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 defTabSz="180813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 defTabSz="180813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 defTabSz="180813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7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4066">
        <a:defRPr>
          <a:latin typeface="+mn-lt"/>
          <a:ea typeface="+mn-ea"/>
          <a:cs typeface="+mn-cs"/>
        </a:defRPr>
      </a:lvl2pPr>
      <a:lvl3pPr marL="1808137">
        <a:defRPr>
          <a:latin typeface="+mn-lt"/>
          <a:ea typeface="+mn-ea"/>
          <a:cs typeface="+mn-cs"/>
        </a:defRPr>
      </a:lvl3pPr>
      <a:lvl4pPr marL="2712215">
        <a:defRPr>
          <a:latin typeface="+mn-lt"/>
          <a:ea typeface="+mn-ea"/>
          <a:cs typeface="+mn-cs"/>
        </a:defRPr>
      </a:lvl4pPr>
      <a:lvl5pPr marL="3616282">
        <a:defRPr>
          <a:latin typeface="+mn-lt"/>
          <a:ea typeface="+mn-ea"/>
          <a:cs typeface="+mn-cs"/>
        </a:defRPr>
      </a:lvl5pPr>
      <a:lvl6pPr marL="4520352">
        <a:defRPr>
          <a:latin typeface="+mn-lt"/>
          <a:ea typeface="+mn-ea"/>
          <a:cs typeface="+mn-cs"/>
        </a:defRPr>
      </a:lvl6pPr>
      <a:lvl7pPr marL="5424425">
        <a:defRPr>
          <a:latin typeface="+mn-lt"/>
          <a:ea typeface="+mn-ea"/>
          <a:cs typeface="+mn-cs"/>
        </a:defRPr>
      </a:lvl7pPr>
      <a:lvl8pPr marL="6328497">
        <a:defRPr>
          <a:latin typeface="+mn-lt"/>
          <a:ea typeface="+mn-ea"/>
          <a:cs typeface="+mn-cs"/>
        </a:defRPr>
      </a:lvl8pPr>
      <a:lvl9pPr marL="723257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4066">
        <a:defRPr>
          <a:latin typeface="+mn-lt"/>
          <a:ea typeface="+mn-ea"/>
          <a:cs typeface="+mn-cs"/>
        </a:defRPr>
      </a:lvl2pPr>
      <a:lvl3pPr marL="1808137">
        <a:defRPr>
          <a:latin typeface="+mn-lt"/>
          <a:ea typeface="+mn-ea"/>
          <a:cs typeface="+mn-cs"/>
        </a:defRPr>
      </a:lvl3pPr>
      <a:lvl4pPr marL="2712215">
        <a:defRPr>
          <a:latin typeface="+mn-lt"/>
          <a:ea typeface="+mn-ea"/>
          <a:cs typeface="+mn-cs"/>
        </a:defRPr>
      </a:lvl4pPr>
      <a:lvl5pPr marL="3616282">
        <a:defRPr>
          <a:latin typeface="+mn-lt"/>
          <a:ea typeface="+mn-ea"/>
          <a:cs typeface="+mn-cs"/>
        </a:defRPr>
      </a:lvl5pPr>
      <a:lvl6pPr marL="4520352">
        <a:defRPr>
          <a:latin typeface="+mn-lt"/>
          <a:ea typeface="+mn-ea"/>
          <a:cs typeface="+mn-cs"/>
        </a:defRPr>
      </a:lvl6pPr>
      <a:lvl7pPr marL="5424425">
        <a:defRPr>
          <a:latin typeface="+mn-lt"/>
          <a:ea typeface="+mn-ea"/>
          <a:cs typeface="+mn-cs"/>
        </a:defRPr>
      </a:lvl7pPr>
      <a:lvl8pPr marL="6328497">
        <a:defRPr>
          <a:latin typeface="+mn-lt"/>
          <a:ea typeface="+mn-ea"/>
          <a:cs typeface="+mn-cs"/>
        </a:defRPr>
      </a:lvl8pPr>
      <a:lvl9pPr marL="723257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12889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0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41" y="1562085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728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 defTabSz="181288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311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 defTabSz="181288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0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 defTabSz="181288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 defTabSz="181288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0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6445">
        <a:defRPr>
          <a:latin typeface="+mn-lt"/>
          <a:ea typeface="+mn-ea"/>
          <a:cs typeface="+mn-cs"/>
        </a:defRPr>
      </a:lvl2pPr>
      <a:lvl3pPr marL="1812889">
        <a:defRPr>
          <a:latin typeface="+mn-lt"/>
          <a:ea typeface="+mn-ea"/>
          <a:cs typeface="+mn-cs"/>
        </a:defRPr>
      </a:lvl3pPr>
      <a:lvl4pPr marL="2719334">
        <a:defRPr>
          <a:latin typeface="+mn-lt"/>
          <a:ea typeface="+mn-ea"/>
          <a:cs typeface="+mn-cs"/>
        </a:defRPr>
      </a:lvl4pPr>
      <a:lvl5pPr marL="3625779">
        <a:defRPr>
          <a:latin typeface="+mn-lt"/>
          <a:ea typeface="+mn-ea"/>
          <a:cs typeface="+mn-cs"/>
        </a:defRPr>
      </a:lvl5pPr>
      <a:lvl6pPr marL="4532224">
        <a:defRPr>
          <a:latin typeface="+mn-lt"/>
          <a:ea typeface="+mn-ea"/>
          <a:cs typeface="+mn-cs"/>
        </a:defRPr>
      </a:lvl6pPr>
      <a:lvl7pPr marL="5438668">
        <a:defRPr>
          <a:latin typeface="+mn-lt"/>
          <a:ea typeface="+mn-ea"/>
          <a:cs typeface="+mn-cs"/>
        </a:defRPr>
      </a:lvl7pPr>
      <a:lvl8pPr marL="6345113">
        <a:defRPr>
          <a:latin typeface="+mn-lt"/>
          <a:ea typeface="+mn-ea"/>
          <a:cs typeface="+mn-cs"/>
        </a:defRPr>
      </a:lvl8pPr>
      <a:lvl9pPr marL="72515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6445">
        <a:defRPr>
          <a:latin typeface="+mn-lt"/>
          <a:ea typeface="+mn-ea"/>
          <a:cs typeface="+mn-cs"/>
        </a:defRPr>
      </a:lvl2pPr>
      <a:lvl3pPr marL="1812889">
        <a:defRPr>
          <a:latin typeface="+mn-lt"/>
          <a:ea typeface="+mn-ea"/>
          <a:cs typeface="+mn-cs"/>
        </a:defRPr>
      </a:lvl3pPr>
      <a:lvl4pPr marL="2719334">
        <a:defRPr>
          <a:latin typeface="+mn-lt"/>
          <a:ea typeface="+mn-ea"/>
          <a:cs typeface="+mn-cs"/>
        </a:defRPr>
      </a:lvl4pPr>
      <a:lvl5pPr marL="3625779">
        <a:defRPr>
          <a:latin typeface="+mn-lt"/>
          <a:ea typeface="+mn-ea"/>
          <a:cs typeface="+mn-cs"/>
        </a:defRPr>
      </a:lvl5pPr>
      <a:lvl6pPr marL="4532224">
        <a:defRPr>
          <a:latin typeface="+mn-lt"/>
          <a:ea typeface="+mn-ea"/>
          <a:cs typeface="+mn-cs"/>
        </a:defRPr>
      </a:lvl6pPr>
      <a:lvl7pPr marL="5438668">
        <a:defRPr>
          <a:latin typeface="+mn-lt"/>
          <a:ea typeface="+mn-ea"/>
          <a:cs typeface="+mn-cs"/>
        </a:defRPr>
      </a:lvl7pPr>
      <a:lvl8pPr marL="6345113">
        <a:defRPr>
          <a:latin typeface="+mn-lt"/>
          <a:ea typeface="+mn-ea"/>
          <a:cs typeface="+mn-cs"/>
        </a:defRPr>
      </a:lvl8pPr>
      <a:lvl9pPr marL="72515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stat.helsinki.fi/openbugs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7. Spatial regression </a:t>
            </a:r>
            <a:r>
              <a:rPr lang="en-US" dirty="0" smtClean="0"/>
              <a:t>analysis and disease mapping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129" dirty="0"/>
              <a:t>Regression</a:t>
            </a:r>
            <a:r>
              <a:rPr spc="59" dirty="0"/>
              <a:t> </a:t>
            </a:r>
            <a:r>
              <a:rPr spc="-169" dirty="0"/>
              <a:t>m</a:t>
            </a:r>
            <a:r>
              <a:rPr spc="-30" dirty="0"/>
              <a:t>o</a:t>
            </a:r>
            <a:r>
              <a:rPr spc="-129" dirty="0"/>
              <a:t>dels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529" y="1280941"/>
            <a:ext cx="1536595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30" dirty="0">
                <a:solidFill>
                  <a:srgbClr val="BC1919"/>
                </a:solidFill>
                <a:latin typeface="Arial"/>
                <a:cs typeface="Arial"/>
              </a:rPr>
              <a:t>Log-line</a:t>
            </a:r>
            <a:r>
              <a:rPr sz="1600" spc="-79" dirty="0">
                <a:solidFill>
                  <a:srgbClr val="BC1919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BC1919"/>
                </a:solidFill>
                <a:latin typeface="Arial"/>
                <a:cs typeface="Arial"/>
              </a:rPr>
              <a:t>r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C1919"/>
                </a:solidFill>
                <a:latin typeface="Arial"/>
                <a:cs typeface="Arial"/>
              </a:rPr>
              <a:t>mo</a:t>
            </a:r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7817" y="1903900"/>
            <a:ext cx="3587068" cy="1697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50" dirty="0">
                <a:latin typeface="Arial"/>
                <a:cs typeface="Arial"/>
              </a:rPr>
              <a:t>Y</a:t>
            </a:r>
            <a:r>
              <a:rPr i="1" spc="44" baseline="-13888" dirty="0">
                <a:latin typeface="Arial"/>
                <a:cs typeface="Arial"/>
              </a:rPr>
              <a:t>i </a:t>
            </a:r>
            <a:r>
              <a:rPr i="1" spc="30" baseline="-13888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spc="-40" dirty="0">
                <a:latin typeface="Arial"/>
                <a:cs typeface="Arial"/>
              </a:rPr>
              <a:t>P</a:t>
            </a:r>
            <a:r>
              <a:rPr sz="1600" i="1" spc="50" dirty="0">
                <a:latin typeface="Arial"/>
                <a:cs typeface="Arial"/>
              </a:rPr>
              <a:t>o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69" dirty="0">
                <a:latin typeface="Arial"/>
                <a:cs typeface="Arial"/>
              </a:rPr>
              <a:t>),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40" dirty="0">
                <a:latin typeface="Arial"/>
                <a:cs typeface="Arial"/>
              </a:rPr>
              <a:t>i</a:t>
            </a:r>
            <a:r>
              <a:rPr sz="1600" i="1" spc="17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24719">
              <a:spcBef>
                <a:spcPts val="1655"/>
              </a:spcBef>
            </a:pPr>
            <a:r>
              <a:rPr sz="1600" spc="20" dirty="0">
                <a:latin typeface="Arial"/>
                <a:cs typeface="Arial"/>
              </a:rPr>
              <a:t>log</a:t>
            </a:r>
            <a:r>
              <a:rPr sz="1600" dirty="0">
                <a:latin typeface="Arial"/>
                <a:cs typeface="Arial"/>
              </a:rPr>
              <a:t>(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79" dirty="0">
                <a:latin typeface="Verdana"/>
                <a:cs typeface="Verdana"/>
              </a:rPr>
              <a:t>α</a:t>
            </a:r>
            <a:r>
              <a:rPr sz="1600" i="1" spc="-188" dirty="0">
                <a:latin typeface="Verdana"/>
                <a:cs typeface="Verdana"/>
              </a:rPr>
              <a:t> </a:t>
            </a:r>
            <a:r>
              <a:rPr sz="1600" spc="367" dirty="0">
                <a:latin typeface="Arial"/>
                <a:cs typeface="Arial"/>
              </a:rPr>
              <a:t>+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i="1" spc="44" baseline="-13888" dirty="0">
                <a:latin typeface="Arial"/>
                <a:cs typeface="Arial"/>
              </a:rPr>
              <a:t>i</a:t>
            </a:r>
            <a:endParaRPr baseline="-13888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1600">
              <a:latin typeface="Times New Roman"/>
              <a:cs typeface="Times New Roman"/>
            </a:endParaRPr>
          </a:p>
          <a:p>
            <a:pPr marL="24719" marR="9842">
              <a:lnSpc>
                <a:spcPts val="1883"/>
              </a:lnSpc>
            </a:pPr>
            <a:r>
              <a:rPr sz="1600" spc="-69" dirty="0">
                <a:latin typeface="Arial"/>
                <a:cs typeface="Arial"/>
              </a:rPr>
              <a:t>F</a:t>
            </a:r>
            <a:r>
              <a:rPr sz="1600" spc="-99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one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unit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,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59" dirty="0">
                <a:latin typeface="Arial"/>
                <a:cs typeface="Arial"/>
              </a:rPr>
              <a:t>mean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increases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b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fact</a:t>
            </a:r>
            <a:r>
              <a:rPr sz="1600" spc="-40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59" dirty="0">
                <a:latin typeface="Arial"/>
                <a:cs typeface="Arial"/>
              </a:rPr>
              <a:t>ex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spc="119" dirty="0">
                <a:latin typeface="Arial"/>
                <a:cs typeface="Arial"/>
              </a:rPr>
              <a:t>) </a:t>
            </a:r>
            <a:r>
              <a:rPr sz="1600" dirty="0">
                <a:latin typeface="Arial"/>
                <a:cs typeface="Arial"/>
              </a:rPr>
              <a:t>(holding all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riates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constant)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3837" y="1280941"/>
            <a:ext cx="1345150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Logistic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BC1919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BC1919"/>
                </a:solidFill>
                <a:latin typeface="Arial"/>
                <a:cs typeface="Arial"/>
              </a:rPr>
              <a:t>o</a:t>
            </a:r>
            <a:r>
              <a:rPr sz="1600" spc="-20" dirty="0">
                <a:solidFill>
                  <a:srgbClr val="BC1919"/>
                </a:solidFill>
                <a:latin typeface="Arial"/>
                <a:cs typeface="Arial"/>
              </a:rPr>
              <a:t>d</a:t>
            </a:r>
            <a:r>
              <a:rPr sz="1600" spc="-50" dirty="0">
                <a:solidFill>
                  <a:srgbClr val="BC1919"/>
                </a:solidFill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0124" y="1903900"/>
            <a:ext cx="3146241" cy="710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50" dirty="0">
                <a:latin typeface="Arial"/>
                <a:cs typeface="Arial"/>
              </a:rPr>
              <a:t>Y</a:t>
            </a:r>
            <a:r>
              <a:rPr i="1" spc="44" baseline="-13888" dirty="0">
                <a:latin typeface="Arial"/>
                <a:cs typeface="Arial"/>
              </a:rPr>
              <a:t>i </a:t>
            </a:r>
            <a:r>
              <a:rPr i="1" spc="30" baseline="-13888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dirty="0">
                <a:latin typeface="Arial"/>
                <a:cs typeface="Arial"/>
              </a:rPr>
              <a:t>Binomial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20" dirty="0">
                <a:latin typeface="Arial"/>
                <a:cs typeface="Arial"/>
              </a:rPr>
              <a:t>n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69" dirty="0">
                <a:latin typeface="Arial"/>
                <a:cs typeface="Arial"/>
              </a:rPr>
              <a:t>),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40" dirty="0">
                <a:latin typeface="Arial"/>
                <a:cs typeface="Arial"/>
              </a:rPr>
              <a:t>i</a:t>
            </a:r>
            <a:r>
              <a:rPr sz="1600" i="1" spc="17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24719">
              <a:spcBef>
                <a:spcPts val="1655"/>
              </a:spcBef>
            </a:pPr>
            <a:r>
              <a:rPr sz="1600" spc="40" dirty="0">
                <a:latin typeface="Arial"/>
                <a:cs typeface="Arial"/>
              </a:rPr>
              <a:t>logit</a:t>
            </a:r>
            <a:r>
              <a:rPr sz="1600" spc="30" dirty="0">
                <a:latin typeface="Arial"/>
                <a:cs typeface="Arial"/>
              </a:rPr>
              <a:t>(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79" dirty="0">
                <a:latin typeface="Verdana"/>
                <a:cs typeface="Verdana"/>
              </a:rPr>
              <a:t>α</a:t>
            </a:r>
            <a:r>
              <a:rPr sz="1600" i="1" spc="-188" dirty="0">
                <a:latin typeface="Verdana"/>
                <a:cs typeface="Verdana"/>
              </a:rPr>
              <a:t> </a:t>
            </a:r>
            <a:r>
              <a:rPr sz="1600" spc="367" dirty="0">
                <a:latin typeface="Arial"/>
                <a:cs typeface="Arial"/>
              </a:rPr>
              <a:t>+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i="1" spc="44" baseline="-13888" dirty="0">
                <a:latin typeface="Arial"/>
                <a:cs typeface="Arial"/>
              </a:rPr>
              <a:t>i</a:t>
            </a:r>
            <a:endParaRPr baseline="-1388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80356" y="2763859"/>
            <a:ext cx="2993841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20" dirty="0">
                <a:latin typeface="Arial"/>
                <a:cs typeface="Arial"/>
              </a:rPr>
              <a:t>log-</a:t>
            </a:r>
            <a:r>
              <a:rPr sz="1600" spc="10" dirty="0">
                <a:latin typeface="Arial"/>
                <a:cs typeface="Arial"/>
              </a:rPr>
              <a:t>o</a:t>
            </a:r>
            <a:r>
              <a:rPr sz="1600" spc="-50" dirty="0">
                <a:latin typeface="Arial"/>
                <a:cs typeface="Arial"/>
              </a:rPr>
              <a:t>dds: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39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g</a:t>
            </a:r>
            <a:r>
              <a:rPr sz="1600" spc="109" dirty="0">
                <a:latin typeface="Arial"/>
                <a:cs typeface="Arial"/>
              </a:rPr>
              <a:t>it(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log</a:t>
            </a:r>
            <a:r>
              <a:rPr sz="1600" spc="-139" dirty="0">
                <a:latin typeface="Arial"/>
                <a:cs typeface="Arial"/>
              </a:rPr>
              <a:t> </a:t>
            </a:r>
            <a:r>
              <a:rPr sz="2400" spc="698" baseline="62500" dirty="0">
                <a:latin typeface="Arial"/>
                <a:cs typeface="Arial"/>
              </a:rPr>
              <a:t>(</a:t>
            </a:r>
            <a:r>
              <a:rPr sz="2400" spc="-311" baseline="62500" dirty="0">
                <a:latin typeface="Arial"/>
                <a:cs typeface="Arial"/>
              </a:rPr>
              <a:t> </a:t>
            </a:r>
            <a:r>
              <a:rPr u="sng" spc="-14" baseline="37037" dirty="0">
                <a:latin typeface="Times New Roman"/>
                <a:cs typeface="Times New Roman"/>
              </a:rPr>
              <a:t> </a:t>
            </a:r>
            <a:r>
              <a:rPr u="sng" baseline="37037" dirty="0">
                <a:latin typeface="Times New Roman"/>
                <a:cs typeface="Times New Roman"/>
              </a:rPr>
              <a:t> </a:t>
            </a:r>
            <a:r>
              <a:rPr u="sng" spc="-14" baseline="37037" dirty="0">
                <a:latin typeface="Times New Roman"/>
                <a:cs typeface="Times New Roman"/>
              </a:rPr>
              <a:t> </a:t>
            </a:r>
            <a:r>
              <a:rPr i="1" u="sng" spc="73" baseline="37037" dirty="0">
                <a:latin typeface="Arial"/>
                <a:cs typeface="Arial"/>
              </a:rPr>
              <a:t>π</a:t>
            </a:r>
            <a:r>
              <a:rPr sz="1600" i="1" u="sng" spc="30" baseline="27777" dirty="0">
                <a:latin typeface="Arial"/>
                <a:cs typeface="Arial"/>
              </a:rPr>
              <a:t>i</a:t>
            </a:r>
            <a:r>
              <a:rPr sz="1600" u="sng" spc="-14" baseline="27777" dirty="0">
                <a:latin typeface="Times New Roman"/>
                <a:cs typeface="Times New Roman"/>
              </a:rPr>
              <a:t> </a:t>
            </a:r>
            <a:r>
              <a:rPr sz="1600" u="sng" baseline="27777" dirty="0">
                <a:latin typeface="Times New Roman"/>
                <a:cs typeface="Times New Roman"/>
              </a:rPr>
              <a:t>   </a:t>
            </a:r>
            <a:r>
              <a:rPr sz="1600" u="sng" spc="59" baseline="27777" dirty="0">
                <a:latin typeface="Times New Roman"/>
                <a:cs typeface="Times New Roman"/>
              </a:rPr>
              <a:t> </a:t>
            </a:r>
            <a:r>
              <a:rPr sz="2400" spc="831" baseline="62500" dirty="0">
                <a:latin typeface="Arial"/>
                <a:cs typeface="Arial"/>
              </a:rPr>
              <a:t>\</a:t>
            </a:r>
            <a:endParaRPr sz="2400" baseline="6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74932" y="2992417"/>
            <a:ext cx="41689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spc="-40" dirty="0">
                <a:latin typeface="Arial"/>
                <a:cs typeface="Arial"/>
              </a:rPr>
              <a:t>1</a:t>
            </a:r>
            <a:r>
              <a:rPr sz="1200" i="1" spc="178" dirty="0">
                <a:latin typeface="Meiryo"/>
                <a:cs typeface="Meiryo"/>
              </a:rPr>
              <a:t>−</a:t>
            </a:r>
            <a:r>
              <a:rPr sz="1200" i="1" spc="50" dirty="0">
                <a:latin typeface="Arial"/>
                <a:cs typeface="Arial"/>
              </a:rPr>
              <a:t>π</a:t>
            </a:r>
            <a:r>
              <a:rPr sz="1600" i="1" spc="30" baseline="-16666" dirty="0">
                <a:latin typeface="Arial"/>
                <a:cs typeface="Arial"/>
              </a:rPr>
              <a:t>i</a:t>
            </a:r>
            <a:endParaRPr sz="1600" baseline="-16666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80125" y="3420055"/>
            <a:ext cx="2235620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 </a:t>
            </a:r>
            <a:r>
              <a:rPr i="1" spc="30" baseline="-1388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logit</a:t>
            </a:r>
            <a:r>
              <a:rPr i="1" spc="268" baseline="27777" dirty="0">
                <a:latin typeface="Meiryo"/>
                <a:cs typeface="Meiryo"/>
              </a:rPr>
              <a:t>−</a:t>
            </a:r>
            <a:r>
              <a:rPr spc="87" baseline="27777" dirty="0">
                <a:latin typeface="Arial"/>
                <a:cs typeface="Arial"/>
              </a:rPr>
              <a:t>1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79" dirty="0">
                <a:latin typeface="Verdana"/>
                <a:cs typeface="Verdana"/>
              </a:rPr>
              <a:t>α</a:t>
            </a:r>
            <a:r>
              <a:rPr sz="1600" i="1" spc="-188" dirty="0">
                <a:latin typeface="Verdana"/>
                <a:cs typeface="Verdana"/>
              </a:rPr>
              <a:t> </a:t>
            </a:r>
            <a:r>
              <a:rPr sz="1600" spc="367" dirty="0">
                <a:latin typeface="Arial"/>
                <a:cs typeface="Arial"/>
              </a:rPr>
              <a:t>+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56607" y="3396069"/>
            <a:ext cx="8980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50" dirty="0">
                <a:latin typeface="Arial"/>
                <a:cs typeface="Arial"/>
              </a:rPr>
              <a:t>ex</a:t>
            </a:r>
            <a:r>
              <a:rPr sz="1200" i="1" spc="-10" dirty="0">
                <a:latin typeface="Arial"/>
                <a:cs typeface="Arial"/>
              </a:rPr>
              <a:t>p</a:t>
            </a:r>
            <a:r>
              <a:rPr sz="1200" spc="89" dirty="0">
                <a:latin typeface="Arial"/>
                <a:cs typeface="Arial"/>
              </a:rPr>
              <a:t>(</a:t>
            </a:r>
            <a:r>
              <a:rPr sz="1200" i="1" spc="268" dirty="0">
                <a:latin typeface="Arial"/>
                <a:cs typeface="Arial"/>
              </a:rPr>
              <a:t>α</a:t>
            </a:r>
            <a:r>
              <a:rPr sz="1200" spc="278" dirty="0">
                <a:latin typeface="Arial"/>
                <a:cs typeface="Arial"/>
              </a:rPr>
              <a:t>+</a:t>
            </a:r>
            <a:r>
              <a:rPr sz="1200" i="1" spc="198" dirty="0">
                <a:latin typeface="Arial"/>
                <a:cs typeface="Arial"/>
              </a:rPr>
              <a:t>β</a:t>
            </a:r>
            <a:r>
              <a:rPr sz="1200" i="1" spc="-20" dirty="0">
                <a:latin typeface="Arial"/>
                <a:cs typeface="Arial"/>
              </a:rPr>
              <a:t>x</a:t>
            </a:r>
            <a:r>
              <a:rPr sz="1600" i="1" spc="30" baseline="-16666" dirty="0">
                <a:latin typeface="Arial"/>
                <a:cs typeface="Arial"/>
              </a:rPr>
              <a:t>i</a:t>
            </a:r>
            <a:r>
              <a:rPr sz="1600" i="1" spc="-119" baseline="-16666" dirty="0">
                <a:latin typeface="Arial"/>
                <a:cs typeface="Arial"/>
              </a:rPr>
              <a:t> </a:t>
            </a:r>
            <a:r>
              <a:rPr sz="1200" spc="89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79577" y="3585614"/>
            <a:ext cx="1051686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02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54387" y="3576013"/>
            <a:ext cx="11020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spc="119" dirty="0">
                <a:latin typeface="Arial"/>
                <a:cs typeface="Arial"/>
              </a:rPr>
              <a:t>1+</a:t>
            </a:r>
            <a:r>
              <a:rPr sz="1200" i="1" spc="-50" dirty="0">
                <a:latin typeface="Arial"/>
                <a:cs typeface="Arial"/>
              </a:rPr>
              <a:t>ex</a:t>
            </a:r>
            <a:r>
              <a:rPr sz="1200" i="1" spc="-10" dirty="0">
                <a:latin typeface="Arial"/>
                <a:cs typeface="Arial"/>
              </a:rPr>
              <a:t>p</a:t>
            </a:r>
            <a:r>
              <a:rPr sz="1200" spc="89" dirty="0">
                <a:latin typeface="Arial"/>
                <a:cs typeface="Arial"/>
              </a:rPr>
              <a:t>(</a:t>
            </a:r>
            <a:r>
              <a:rPr sz="1200" i="1" spc="268" dirty="0">
                <a:latin typeface="Arial"/>
                <a:cs typeface="Arial"/>
              </a:rPr>
              <a:t>α</a:t>
            </a:r>
            <a:r>
              <a:rPr sz="1200" spc="278" dirty="0">
                <a:latin typeface="Arial"/>
                <a:cs typeface="Arial"/>
              </a:rPr>
              <a:t>+</a:t>
            </a:r>
            <a:r>
              <a:rPr sz="1200" i="1" spc="198" dirty="0">
                <a:latin typeface="Arial"/>
                <a:cs typeface="Arial"/>
              </a:rPr>
              <a:t>β</a:t>
            </a:r>
            <a:r>
              <a:rPr sz="1200" i="1" spc="-20" dirty="0">
                <a:latin typeface="Arial"/>
                <a:cs typeface="Arial"/>
              </a:rPr>
              <a:t>x</a:t>
            </a:r>
            <a:r>
              <a:rPr sz="1600" i="1" spc="30" baseline="-16666" dirty="0">
                <a:latin typeface="Arial"/>
                <a:cs typeface="Arial"/>
              </a:rPr>
              <a:t>i</a:t>
            </a:r>
            <a:r>
              <a:rPr sz="1600" i="1" spc="-119" baseline="-16666" dirty="0">
                <a:latin typeface="Arial"/>
                <a:cs typeface="Arial"/>
              </a:rPr>
              <a:t> </a:t>
            </a:r>
            <a:r>
              <a:rPr sz="1200" spc="89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80248" y="3954279"/>
            <a:ext cx="3796143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>
              <a:lnSpc>
                <a:spcPts val="1883"/>
              </a:lnSpc>
            </a:pPr>
            <a:r>
              <a:rPr sz="1600" i="1" spc="-50" dirty="0">
                <a:latin typeface="Verdana"/>
                <a:cs typeface="Verdana"/>
              </a:rPr>
              <a:t>β</a:t>
            </a:r>
            <a:r>
              <a:rPr sz="1600" i="1" spc="59" dirty="0">
                <a:latin typeface="Verdana"/>
                <a:cs typeface="Verdana"/>
              </a:rPr>
              <a:t> </a:t>
            </a:r>
            <a:r>
              <a:rPr sz="1600" spc="-59" dirty="0">
                <a:latin typeface="Arial"/>
                <a:cs typeface="Arial"/>
              </a:rPr>
              <a:t>is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8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change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8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log-</a:t>
            </a:r>
            <a:r>
              <a:rPr sz="1600" spc="10" dirty="0">
                <a:latin typeface="Arial"/>
                <a:cs typeface="Arial"/>
              </a:rPr>
              <a:t>o</a:t>
            </a:r>
            <a:r>
              <a:rPr sz="1600" spc="-69" dirty="0">
                <a:latin typeface="Arial"/>
                <a:cs typeface="Arial"/>
              </a:rPr>
              <a:t>dds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-109" dirty="0">
                <a:latin typeface="Arial"/>
                <a:cs typeface="Arial"/>
              </a:rPr>
              <a:t>ass</a:t>
            </a:r>
            <a:r>
              <a:rPr sz="1600" spc="-79" dirty="0">
                <a:latin typeface="Arial"/>
                <a:cs typeface="Arial"/>
              </a:rPr>
              <a:t>o</a:t>
            </a:r>
            <a:r>
              <a:rPr sz="1600" spc="-20" dirty="0">
                <a:latin typeface="Arial"/>
                <a:cs typeface="Arial"/>
              </a:rPr>
              <a:t>ciated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with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one-unit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78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iate </a:t>
            </a:r>
            <a:r>
              <a:rPr sz="1600" dirty="0">
                <a:latin typeface="Arial"/>
                <a:cs typeface="Arial"/>
              </a:rPr>
              <a:t>(holding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riates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constant)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80355" y="4883095"/>
            <a:ext cx="2182721" cy="44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Arial"/>
                <a:cs typeface="Arial"/>
              </a:rPr>
              <a:t>ex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spc="119" dirty="0">
                <a:latin typeface="Arial"/>
                <a:cs typeface="Arial"/>
              </a:rPr>
              <a:t>) </a:t>
            </a:r>
            <a:r>
              <a:rPr sz="1600" spc="-59" dirty="0">
                <a:latin typeface="Arial"/>
                <a:cs typeface="Arial"/>
              </a:rPr>
              <a:t>is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69" dirty="0">
                <a:latin typeface="Arial"/>
                <a:cs typeface="Arial"/>
              </a:rPr>
              <a:t>dds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ratio</a:t>
            </a:r>
            <a:endParaRPr sz="1600">
              <a:latin typeface="Arial"/>
              <a:cs typeface="Arial"/>
            </a:endParaRPr>
          </a:p>
          <a:p>
            <a:pPr marL="667432">
              <a:spcBef>
                <a:spcPts val="297"/>
              </a:spcBef>
              <a:tabLst>
                <a:tab pos="996818" algn="l"/>
              </a:tabLst>
            </a:pPr>
            <a:r>
              <a:rPr sz="1000" u="sng" spc="-10" dirty="0">
                <a:latin typeface="Times New Roman"/>
                <a:cs typeface="Times New Roman"/>
              </a:rPr>
              <a:t>    </a:t>
            </a:r>
            <a:r>
              <a:rPr sz="1000" i="1" u="sng" spc="149" dirty="0">
                <a:latin typeface="Arial"/>
                <a:cs typeface="Arial"/>
              </a:rPr>
              <a:t>π</a:t>
            </a:r>
            <a:r>
              <a:rPr sz="1000" u="sng" spc="-10" dirty="0">
                <a:latin typeface="Times New Roman"/>
                <a:cs typeface="Times New Roman"/>
              </a:rPr>
              <a:t> 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80127" y="5295476"/>
            <a:ext cx="588188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40" dirty="0">
                <a:latin typeface="Arial"/>
                <a:cs typeface="Arial"/>
              </a:rPr>
              <a:t>OR</a:t>
            </a:r>
            <a:r>
              <a:rPr sz="1600" i="1" spc="149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06527" y="5260997"/>
            <a:ext cx="447124" cy="153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>
              <a:tabLst>
                <a:tab pos="412032" algn="l"/>
              </a:tabLst>
            </a:pPr>
            <a:r>
              <a:rPr sz="1000" u="sng" spc="-20" dirty="0">
                <a:latin typeface="Times New Roman"/>
                <a:cs typeface="Times New Roman"/>
              </a:rPr>
              <a:t> </a:t>
            </a:r>
            <a:r>
              <a:rPr sz="1000" u="sng" spc="-30" dirty="0">
                <a:latin typeface="Arial"/>
                <a:cs typeface="Arial"/>
              </a:rPr>
              <a:t>1</a:t>
            </a:r>
            <a:r>
              <a:rPr sz="1000" i="1" u="sng" spc="486" dirty="0">
                <a:latin typeface="Arial"/>
                <a:cs typeface="Arial"/>
              </a:rPr>
              <a:t>−</a:t>
            </a:r>
            <a:r>
              <a:rPr sz="1000" i="1" u="sng" spc="149" dirty="0">
                <a:latin typeface="Arial"/>
                <a:cs typeface="Arial"/>
              </a:rPr>
              <a:t>π</a:t>
            </a:r>
            <a:r>
              <a:rPr sz="1000" u="sng" spc="-10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78156" y="5229102"/>
            <a:ext cx="35140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i="1" u="sng" spc="-119" baseline="9259" dirty="0">
                <a:latin typeface="Meiryo"/>
                <a:cs typeface="Meiryo"/>
              </a:rPr>
              <a:t>|</a:t>
            </a:r>
            <a:r>
              <a:rPr sz="1000" i="1" u="sng" spc="-20" dirty="0">
                <a:latin typeface="Arial"/>
                <a:cs typeface="Arial"/>
              </a:rPr>
              <a:t>x</a:t>
            </a:r>
            <a:r>
              <a:rPr sz="1000" i="1" spc="-188" dirty="0">
                <a:latin typeface="Arial"/>
                <a:cs typeface="Arial"/>
              </a:rPr>
              <a:t> </a:t>
            </a:r>
            <a:r>
              <a:rPr sz="1000" u="sng" spc="99" dirty="0">
                <a:latin typeface="Arial"/>
                <a:cs typeface="Arial"/>
              </a:rPr>
              <a:t>=1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38174" y="5372067"/>
            <a:ext cx="154919" cy="153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000" i="1" spc="149" dirty="0">
                <a:latin typeface="Arial"/>
                <a:cs typeface="Arial"/>
              </a:rPr>
              <a:t>π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36653" y="5456939"/>
            <a:ext cx="6927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44" baseline="-16666" dirty="0">
                <a:latin typeface="Arial"/>
                <a:cs typeface="Arial"/>
              </a:rPr>
              <a:t>1</a:t>
            </a:r>
            <a:r>
              <a:rPr sz="1600" i="1" spc="728" baseline="-16666" dirty="0">
                <a:latin typeface="Arial"/>
                <a:cs typeface="Arial"/>
              </a:rPr>
              <a:t>−</a:t>
            </a:r>
            <a:r>
              <a:rPr sz="1600" i="1" spc="222" baseline="-16666" dirty="0">
                <a:latin typeface="Arial"/>
                <a:cs typeface="Arial"/>
              </a:rPr>
              <a:t>π</a:t>
            </a:r>
            <a:r>
              <a:rPr sz="1600" i="1" spc="-14" baseline="-16666" dirty="0">
                <a:latin typeface="Arial"/>
                <a:cs typeface="Arial"/>
              </a:rPr>
              <a:t> </a:t>
            </a:r>
            <a:r>
              <a:rPr i="1" spc="-119" baseline="9259" dirty="0">
                <a:latin typeface="Meiryo"/>
                <a:cs typeface="Meiryo"/>
              </a:rPr>
              <a:t>|</a:t>
            </a:r>
            <a:r>
              <a:rPr sz="1000" i="1" spc="-20" dirty="0">
                <a:latin typeface="Arial"/>
                <a:cs typeface="Arial"/>
              </a:rPr>
              <a:t>x</a:t>
            </a:r>
            <a:r>
              <a:rPr sz="1000" i="1" spc="-188" dirty="0">
                <a:latin typeface="Arial"/>
                <a:cs typeface="Arial"/>
              </a:rPr>
              <a:t> </a:t>
            </a:r>
            <a:r>
              <a:rPr sz="1000" spc="99" dirty="0">
                <a:latin typeface="Arial"/>
                <a:cs typeface="Arial"/>
              </a:rPr>
              <a:t>=0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0126" y="5699210"/>
            <a:ext cx="3781031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>
              <a:lnSpc>
                <a:spcPts val="1883"/>
              </a:lnSpc>
            </a:pPr>
            <a:r>
              <a:rPr sz="1600" spc="-69" dirty="0">
                <a:latin typeface="Arial"/>
                <a:cs typeface="Arial"/>
              </a:rPr>
              <a:t>F</a:t>
            </a:r>
            <a:r>
              <a:rPr sz="1600" spc="-99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one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unit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,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69" dirty="0">
                <a:latin typeface="Arial"/>
                <a:cs typeface="Arial"/>
              </a:rPr>
              <a:t>dds</a:t>
            </a:r>
            <a:r>
              <a:rPr sz="1600" spc="-59" dirty="0">
                <a:latin typeface="Arial"/>
                <a:cs typeface="Arial"/>
              </a:rPr>
              <a:t> 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b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fact</a:t>
            </a:r>
            <a:r>
              <a:rPr sz="1600" spc="-40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59" dirty="0">
                <a:latin typeface="Arial"/>
                <a:cs typeface="Arial"/>
              </a:rPr>
              <a:t>ex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spc="119" dirty="0">
                <a:latin typeface="Arial"/>
                <a:cs typeface="Arial"/>
              </a:rPr>
              <a:t>) </a:t>
            </a:r>
            <a:r>
              <a:rPr sz="1600" dirty="0">
                <a:latin typeface="Arial"/>
                <a:cs typeface="Arial"/>
              </a:rPr>
              <a:t>(holding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 other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iate</a:t>
            </a:r>
            <a:r>
              <a:rPr sz="1600" spc="-159" dirty="0">
                <a:latin typeface="Arial"/>
                <a:cs typeface="Arial"/>
              </a:rPr>
              <a:t>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constant)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10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200588944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79" dirty="0"/>
              <a:t>Stand</a:t>
            </a:r>
            <a:r>
              <a:rPr spc="-169" dirty="0"/>
              <a:t>a</a:t>
            </a:r>
            <a:r>
              <a:rPr spc="-89" dirty="0"/>
              <a:t>rdized</a:t>
            </a:r>
            <a:r>
              <a:rPr spc="50" dirty="0"/>
              <a:t> </a:t>
            </a:r>
            <a:r>
              <a:rPr spc="79" dirty="0"/>
              <a:t>M</a:t>
            </a:r>
            <a:r>
              <a:rPr spc="-20" dirty="0"/>
              <a:t>o</a:t>
            </a:r>
            <a:r>
              <a:rPr dirty="0"/>
              <a:t>rtali</a:t>
            </a:r>
            <a:r>
              <a:rPr spc="-79" dirty="0"/>
              <a:t>t</a:t>
            </a:r>
            <a:r>
              <a:rPr spc="-129" dirty="0"/>
              <a:t>y</a:t>
            </a:r>
            <a:r>
              <a:rPr spc="59" dirty="0"/>
              <a:t> </a:t>
            </a:r>
            <a:r>
              <a:rPr spc="-30" dirty="0"/>
              <a:t>Ratio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8" y="1174767"/>
            <a:ext cx="7670380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often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68" dirty="0">
                <a:latin typeface="Arial"/>
                <a:cs typeface="Arial"/>
              </a:rPr>
              <a:t>es</a:t>
            </a:r>
            <a:r>
              <a:rPr sz="2200" spc="-50" dirty="0">
                <a:latin typeface="Arial"/>
                <a:cs typeface="Arial"/>
              </a:rPr>
              <a:t>timated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b</a:t>
            </a:r>
            <a:r>
              <a:rPr sz="2200" spc="-99" dirty="0">
                <a:latin typeface="Arial"/>
                <a:cs typeface="Arial"/>
              </a:rPr>
              <a:t>y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99" dirty="0">
                <a:latin typeface="Arial"/>
                <a:cs typeface="Arial"/>
              </a:rPr>
              <a:t>rdized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169" dirty="0">
                <a:latin typeface="Arial"/>
                <a:cs typeface="Arial"/>
              </a:rPr>
              <a:t>o</a:t>
            </a:r>
            <a:r>
              <a:rPr sz="2200" spc="30" dirty="0">
                <a:latin typeface="Arial"/>
                <a:cs typeface="Arial"/>
              </a:rPr>
              <a:t>rtali</a:t>
            </a:r>
            <a:r>
              <a:rPr sz="2200" spc="-30" dirty="0">
                <a:latin typeface="Arial"/>
                <a:cs typeface="Arial"/>
              </a:rPr>
              <a:t>t</a:t>
            </a:r>
            <a:r>
              <a:rPr sz="2200" spc="-99" dirty="0">
                <a:latin typeface="Arial"/>
                <a:cs typeface="Arial"/>
              </a:rPr>
              <a:t>y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ratio: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34714" y="2068473"/>
            <a:ext cx="231747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81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204" y="1905412"/>
            <a:ext cx="4054342" cy="895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842" algn="r"/>
            <a:r>
              <a:rPr sz="2200" i="1" spc="-139" dirty="0">
                <a:latin typeface="Arial"/>
                <a:cs typeface="Arial"/>
              </a:rPr>
              <a:t>SMR</a:t>
            </a:r>
            <a:r>
              <a:rPr sz="2200" i="1" spc="169" dirty="0">
                <a:latin typeface="Arial"/>
                <a:cs typeface="Arial"/>
              </a:rPr>
              <a:t> </a:t>
            </a:r>
            <a:r>
              <a:rPr sz="2200" spc="387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  <a:p>
            <a:pPr marL="24719">
              <a:spcBef>
                <a:spcPts val="1673"/>
              </a:spcBef>
            </a:pPr>
            <a:r>
              <a:rPr sz="2200" i="1" spc="-20" dirty="0">
                <a:latin typeface="Arial"/>
                <a:cs typeface="Arial"/>
              </a:rPr>
              <a:t>Y </a:t>
            </a:r>
            <a:r>
              <a:rPr sz="2200" i="1" spc="-11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observed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218" dirty="0">
                <a:latin typeface="Arial"/>
                <a:cs typeface="Arial"/>
              </a:rPr>
              <a:t>cases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9293" y="1719733"/>
            <a:ext cx="234268" cy="765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97" marR="9842" indent="-17304">
              <a:lnSpc>
                <a:spcPct val="112599"/>
              </a:lnSpc>
            </a:pPr>
            <a:r>
              <a:rPr sz="2200" i="1" spc="-20" dirty="0">
                <a:latin typeface="Arial"/>
                <a:cs typeface="Arial"/>
              </a:rPr>
              <a:t>Y </a:t>
            </a:r>
            <a:r>
              <a:rPr sz="2200" i="1" spc="-178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9204" y="2866564"/>
            <a:ext cx="7599848" cy="69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>
              <a:lnSpc>
                <a:spcPct val="102699"/>
              </a:lnSpc>
            </a:pPr>
            <a:r>
              <a:rPr sz="2200" i="1" spc="-178" dirty="0">
                <a:latin typeface="Arial"/>
                <a:cs typeface="Arial"/>
              </a:rPr>
              <a:t>E </a:t>
            </a:r>
            <a:r>
              <a:rPr sz="2200" i="1" spc="-238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ex</a:t>
            </a:r>
            <a:r>
              <a:rPr sz="2200" spc="-99" dirty="0">
                <a:latin typeface="Arial"/>
                <a:cs typeface="Arial"/>
              </a:rPr>
              <a:t>p</a:t>
            </a:r>
            <a:r>
              <a:rPr sz="2200" spc="-119" dirty="0">
                <a:latin typeface="Arial"/>
                <a:cs typeface="Arial"/>
              </a:rPr>
              <a:t>ected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18" dirty="0">
                <a:latin typeface="Arial"/>
                <a:cs typeface="Arial"/>
              </a:rPr>
              <a:t>cases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30" dirty="0">
                <a:latin typeface="Arial"/>
                <a:cs typeface="Arial"/>
              </a:rPr>
              <a:t>if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study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59" dirty="0">
                <a:latin typeface="Arial"/>
                <a:cs typeface="Arial"/>
              </a:rPr>
              <a:t>opulation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has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08" dirty="0">
                <a:latin typeface="Arial"/>
                <a:cs typeface="Arial"/>
              </a:rPr>
              <a:t>same</a:t>
            </a:r>
            <a:r>
              <a:rPr sz="2200" spc="-9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rate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26" dirty="0">
                <a:latin typeface="Arial"/>
                <a:cs typeface="Arial"/>
              </a:rPr>
              <a:t>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rd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89" dirty="0">
                <a:latin typeface="Arial"/>
                <a:cs typeface="Arial"/>
              </a:rPr>
              <a:t>opul</a:t>
            </a:r>
            <a:r>
              <a:rPr sz="2200" spc="-50" dirty="0">
                <a:latin typeface="Arial"/>
                <a:cs typeface="Arial"/>
              </a:rPr>
              <a:t>ation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(indirect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40" dirty="0">
                <a:latin typeface="Arial"/>
                <a:cs typeface="Arial"/>
              </a:rPr>
              <a:t>rdization)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9435" y="3600685"/>
            <a:ext cx="1074357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i="1" spc="-178" dirty="0">
                <a:latin typeface="Arial"/>
                <a:cs typeface="Arial"/>
              </a:rPr>
              <a:t>E</a:t>
            </a:r>
            <a:r>
              <a:rPr sz="2200" i="1" spc="248" dirty="0">
                <a:latin typeface="Arial"/>
                <a:cs typeface="Arial"/>
              </a:rPr>
              <a:t> </a:t>
            </a:r>
            <a:r>
              <a:rPr sz="2200" spc="387" dirty="0">
                <a:latin typeface="Arial"/>
                <a:cs typeface="Arial"/>
              </a:rPr>
              <a:t>=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3400" spc="698" baseline="40404" dirty="0">
                <a:latin typeface="Arial"/>
                <a:cs typeface="Arial"/>
              </a:rPr>
              <a:t>},</a:t>
            </a:r>
            <a:r>
              <a:rPr sz="2400" i="1" baseline="34722" dirty="0">
                <a:latin typeface="Arial"/>
                <a:cs typeface="Arial"/>
              </a:rPr>
              <a:t>m</a:t>
            </a:r>
            <a:endParaRPr sz="2400" baseline="3472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2721" y="3808361"/>
            <a:ext cx="597005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40" dirty="0">
                <a:latin typeface="Arial"/>
                <a:cs typeface="Arial"/>
              </a:rPr>
              <a:t>i</a:t>
            </a:r>
            <a:r>
              <a:rPr sz="1600" i="1" spc="-287" dirty="0">
                <a:latin typeface="Arial"/>
                <a:cs typeface="Arial"/>
              </a:rPr>
              <a:t> </a:t>
            </a:r>
            <a:r>
              <a:rPr sz="1600" spc="159" dirty="0">
                <a:latin typeface="Arial"/>
                <a:cs typeface="Arial"/>
              </a:rPr>
              <a:t>=1</a:t>
            </a:r>
            <a:r>
              <a:rPr sz="1600" dirty="0">
                <a:latin typeface="Arial"/>
                <a:cs typeface="Arial"/>
              </a:rPr>
              <a:t>  </a:t>
            </a:r>
            <a:r>
              <a:rPr sz="1600" spc="-129" dirty="0">
                <a:latin typeface="Arial"/>
                <a:cs typeface="Arial"/>
              </a:rPr>
              <a:t> </a:t>
            </a:r>
            <a:r>
              <a:rPr sz="1600" i="1" spc="40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4608" y="3582515"/>
            <a:ext cx="438305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3400" i="1" baseline="-30303" dirty="0">
                <a:latin typeface="Arial"/>
                <a:cs typeface="Arial"/>
              </a:rPr>
              <a:t>r</a:t>
            </a:r>
            <a:r>
              <a:rPr sz="3400" i="1" spc="-563" baseline="-30303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40" dirty="0">
                <a:latin typeface="Arial"/>
                <a:cs typeface="Arial"/>
              </a:rPr>
              <a:t>s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3689" y="3671656"/>
            <a:ext cx="244342" cy="335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i="1" spc="-99" dirty="0">
                <a:latin typeface="Arial"/>
                <a:cs typeface="Arial"/>
              </a:rPr>
              <a:t>n</a:t>
            </a:r>
            <a:r>
              <a:rPr sz="2400" i="1" spc="59" baseline="-10416" dirty="0">
                <a:latin typeface="Arial"/>
                <a:cs typeface="Arial"/>
              </a:rPr>
              <a:t>i</a:t>
            </a:r>
            <a:endParaRPr sz="2400" baseline="-10416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9435" y="4064736"/>
            <a:ext cx="438305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3400" i="1" baseline="-30303" dirty="0">
                <a:latin typeface="Arial"/>
                <a:cs typeface="Arial"/>
              </a:rPr>
              <a:t>r</a:t>
            </a:r>
            <a:r>
              <a:rPr sz="3400" i="1" spc="-563" baseline="-30303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40" dirty="0">
                <a:latin typeface="Arial"/>
                <a:cs typeface="Arial"/>
              </a:rPr>
              <a:t>s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3114" y="4296246"/>
            <a:ext cx="102020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40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0366" y="4153906"/>
            <a:ext cx="7286231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69" dirty="0">
                <a:latin typeface="Arial"/>
                <a:cs typeface="Arial"/>
              </a:rPr>
              <a:t>rate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strata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(age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group)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i="1" spc="20" dirty="0">
                <a:latin typeface="Arial"/>
                <a:cs typeface="Arial"/>
              </a:rPr>
              <a:t>i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287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rd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59" dirty="0">
                <a:latin typeface="Arial"/>
                <a:cs typeface="Arial"/>
              </a:rPr>
              <a:t>opulation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(usually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204" y="4494895"/>
            <a:ext cx="2831365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national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population)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1" y="59512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9435" y="4869802"/>
            <a:ext cx="438305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3400" i="1" baseline="-30303" dirty="0">
                <a:latin typeface="Arial"/>
                <a:cs typeface="Arial"/>
              </a:rPr>
              <a:t>r</a:t>
            </a:r>
            <a:r>
              <a:rPr sz="3400" i="1" spc="-563" baseline="-30303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40" dirty="0">
                <a:latin typeface="Arial"/>
                <a:cs typeface="Arial"/>
              </a:rPr>
              <a:t>s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3114" y="5101337"/>
            <a:ext cx="102020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40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0136" y="4958974"/>
            <a:ext cx="6664036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events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divided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b</a:t>
            </a:r>
            <a:r>
              <a:rPr sz="2200" spc="-99" dirty="0">
                <a:latin typeface="Arial"/>
                <a:cs typeface="Arial"/>
              </a:rPr>
              <a:t>y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5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individuals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9839" y="5375411"/>
            <a:ext cx="8510469" cy="1189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2553"/>
            <a:r>
              <a:rPr sz="2200" i="1" spc="-99" dirty="0">
                <a:latin typeface="Arial"/>
                <a:cs typeface="Arial"/>
              </a:rPr>
              <a:t>n</a:t>
            </a:r>
            <a:r>
              <a:rPr sz="2400" i="1" spc="59" baseline="-10416" dirty="0">
                <a:latin typeface="Arial"/>
                <a:cs typeface="Arial"/>
              </a:rPr>
              <a:t>i </a:t>
            </a:r>
            <a:r>
              <a:rPr sz="2400" i="1" spc="133" baseline="-10416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59" dirty="0">
                <a:latin typeface="Arial"/>
                <a:cs typeface="Arial"/>
              </a:rPr>
              <a:t>opulation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stratum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i="1" spc="20" dirty="0">
                <a:latin typeface="Arial"/>
                <a:cs typeface="Arial"/>
              </a:rPr>
              <a:t>i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287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observed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59" dirty="0">
                <a:latin typeface="Arial"/>
                <a:cs typeface="Arial"/>
              </a:rPr>
              <a:t>opulation</a:t>
            </a:r>
            <a:endParaRPr sz="2200">
              <a:latin typeface="Arial"/>
              <a:cs typeface="Arial"/>
            </a:endParaRPr>
          </a:p>
          <a:p>
            <a:pPr marL="24719" marR="9842">
              <a:lnSpc>
                <a:spcPct val="102600"/>
              </a:lnSpc>
              <a:spcBef>
                <a:spcPts val="1180"/>
              </a:spcBef>
            </a:pPr>
            <a:r>
              <a:rPr sz="2200" i="1" spc="-139" dirty="0">
                <a:latin typeface="Arial"/>
                <a:cs typeface="Arial"/>
              </a:rPr>
              <a:t>SMR</a:t>
            </a:r>
            <a:r>
              <a:rPr sz="2200" i="1" spc="169" dirty="0">
                <a:latin typeface="Arial"/>
                <a:cs typeface="Arial"/>
              </a:rPr>
              <a:t> </a:t>
            </a:r>
            <a:r>
              <a:rPr sz="2200" i="1" spc="-109" dirty="0">
                <a:latin typeface="Verdana"/>
                <a:cs typeface="Verdana"/>
              </a:rPr>
              <a:t>&gt;</a:t>
            </a:r>
            <a:r>
              <a:rPr sz="2200" i="1" spc="-169" dirty="0">
                <a:latin typeface="Verdana"/>
                <a:cs typeface="Verdana"/>
              </a:rPr>
              <a:t> </a:t>
            </a:r>
            <a:r>
              <a:rPr sz="2200" spc="-139" dirty="0">
                <a:latin typeface="Arial"/>
                <a:cs typeface="Arial"/>
              </a:rPr>
              <a:t>1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indicates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169" dirty="0">
                <a:latin typeface="Arial"/>
                <a:cs typeface="Arial"/>
              </a:rPr>
              <a:t>o</a:t>
            </a:r>
            <a:r>
              <a:rPr sz="2200" spc="-129" dirty="0">
                <a:latin typeface="Arial"/>
                <a:cs typeface="Arial"/>
              </a:rPr>
              <a:t>re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18" dirty="0">
                <a:latin typeface="Arial"/>
                <a:cs typeface="Arial"/>
              </a:rPr>
              <a:t>cases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observed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than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ex</a:t>
            </a:r>
            <a:r>
              <a:rPr sz="2200" spc="-99" dirty="0">
                <a:latin typeface="Arial"/>
                <a:cs typeface="Arial"/>
              </a:rPr>
              <a:t>p</a:t>
            </a:r>
            <a:r>
              <a:rPr sz="2200" spc="-119" dirty="0">
                <a:latin typeface="Arial"/>
                <a:cs typeface="Arial"/>
              </a:rPr>
              <a:t>ected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f</a:t>
            </a:r>
            <a:r>
              <a:rPr sz="2200" spc="10" dirty="0">
                <a:latin typeface="Arial"/>
                <a:cs typeface="Arial"/>
              </a:rPr>
              <a:t>r</a:t>
            </a:r>
            <a:r>
              <a:rPr sz="2200" spc="-129" dirty="0">
                <a:latin typeface="Arial"/>
                <a:cs typeface="Arial"/>
              </a:rPr>
              <a:t>om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rd</a:t>
            </a:r>
            <a:r>
              <a:rPr sz="2200" spc="-40" dirty="0">
                <a:latin typeface="Arial"/>
                <a:cs typeface="Arial"/>
              </a:rPr>
              <a:t> p</a:t>
            </a:r>
            <a:r>
              <a:rPr sz="2200" spc="-59" dirty="0">
                <a:latin typeface="Arial"/>
                <a:cs typeface="Arial"/>
              </a:rPr>
              <a:t>opulation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11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7" y="3483805"/>
            <a:ext cx="2606821" cy="60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27647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129" dirty="0"/>
              <a:t>Disease</a:t>
            </a:r>
            <a:r>
              <a:rPr spc="59" dirty="0"/>
              <a:t> </a:t>
            </a:r>
            <a:r>
              <a:rPr spc="-109" dirty="0"/>
              <a:t>mapping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9252" y="2035151"/>
            <a:ext cx="8036896" cy="339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151738">
              <a:lnSpc>
                <a:spcPct val="102600"/>
              </a:lnSpc>
            </a:pPr>
            <a:r>
              <a:rPr sz="2200" i="1" spc="-139" dirty="0">
                <a:latin typeface="Arial"/>
                <a:cs typeface="Arial"/>
              </a:rPr>
              <a:t>SM</a:t>
            </a:r>
            <a:r>
              <a:rPr sz="2200" i="1" spc="50" dirty="0">
                <a:latin typeface="Arial"/>
                <a:cs typeface="Arial"/>
              </a:rPr>
              <a:t>R</a:t>
            </a:r>
            <a:r>
              <a:rPr sz="2200" spc="-278" dirty="0">
                <a:latin typeface="Arial"/>
                <a:cs typeface="Arial"/>
              </a:rPr>
              <a:t>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often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misleading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and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insufficiently</a:t>
            </a:r>
            <a:r>
              <a:rPr sz="2200" spc="9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reliable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f</a:t>
            </a:r>
            <a:r>
              <a:rPr sz="2200" spc="-12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re</a:t>
            </a:r>
            <a:r>
              <a:rPr sz="2200" spc="-79" dirty="0">
                <a:latin typeface="Arial"/>
                <a:cs typeface="Arial"/>
              </a:rPr>
              <a:t>p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rting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78" dirty="0">
                <a:latin typeface="Arial"/>
                <a:cs typeface="Arial"/>
              </a:rPr>
              <a:t>reas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small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89" dirty="0">
                <a:latin typeface="Arial"/>
                <a:cs typeface="Arial"/>
              </a:rPr>
              <a:t>opulations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83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4719" marR="9842">
              <a:lnSpc>
                <a:spcPct val="102600"/>
              </a:lnSpc>
            </a:pPr>
            <a:r>
              <a:rPr sz="2200" spc="-59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contrast,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50" dirty="0">
                <a:latin typeface="Arial"/>
                <a:cs typeface="Arial"/>
              </a:rPr>
              <a:t>o</a:t>
            </a:r>
            <a:r>
              <a:rPr sz="2200" spc="-139" dirty="0">
                <a:latin typeface="Arial"/>
                <a:cs typeface="Arial"/>
              </a:rPr>
              <a:t>del-based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ap</a:t>
            </a:r>
            <a:r>
              <a:rPr sz="2200" spc="-198" dirty="0">
                <a:latin typeface="Arial"/>
                <a:cs typeface="Arial"/>
              </a:rPr>
              <a:t>p</a:t>
            </a:r>
            <a:r>
              <a:rPr sz="2200" spc="-159" dirty="0">
                <a:latin typeface="Arial"/>
                <a:cs typeface="Arial"/>
              </a:rPr>
              <a:t>roaches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enable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inc</a:t>
            </a:r>
            <a:r>
              <a:rPr sz="2200" spc="-178" dirty="0">
                <a:latin typeface="Arial"/>
                <a:cs typeface="Arial"/>
              </a:rPr>
              <a:t>o</a:t>
            </a:r>
            <a:r>
              <a:rPr sz="2200" spc="-4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p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spc="-69" dirty="0">
                <a:latin typeface="Arial"/>
                <a:cs typeface="Arial"/>
              </a:rPr>
              <a:t>rate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cov</a:t>
            </a:r>
            <a:r>
              <a:rPr sz="2200" spc="-208" dirty="0">
                <a:latin typeface="Arial"/>
                <a:cs typeface="Arial"/>
              </a:rPr>
              <a:t>a</a:t>
            </a:r>
            <a:r>
              <a:rPr sz="2200" spc="-89" dirty="0">
                <a:latin typeface="Arial"/>
                <a:cs typeface="Arial"/>
              </a:rPr>
              <a:t>riates</a:t>
            </a:r>
            <a:r>
              <a:rPr sz="2200" spc="-5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and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spc="-40" dirty="0">
                <a:latin typeface="Arial"/>
                <a:cs typeface="Arial"/>
              </a:rPr>
              <a:t>rr</a:t>
            </a:r>
            <a:r>
              <a:rPr sz="2200" spc="-139" dirty="0">
                <a:latin typeface="Arial"/>
                <a:cs typeface="Arial"/>
              </a:rPr>
              <a:t>o</a:t>
            </a:r>
            <a:r>
              <a:rPr sz="2200" spc="-119" dirty="0">
                <a:latin typeface="Arial"/>
                <a:cs typeface="Arial"/>
              </a:rPr>
              <a:t>w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inf</a:t>
            </a:r>
            <a:r>
              <a:rPr sz="2200" spc="-139" dirty="0">
                <a:latin typeface="Arial"/>
                <a:cs typeface="Arial"/>
              </a:rPr>
              <a:t>o</a:t>
            </a:r>
            <a:r>
              <a:rPr sz="2200" spc="-50" dirty="0">
                <a:latin typeface="Arial"/>
                <a:cs typeface="Arial"/>
              </a:rPr>
              <a:t>rmation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from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neigh</a:t>
            </a:r>
            <a:r>
              <a:rPr sz="2200" spc="-69" dirty="0">
                <a:latin typeface="Arial"/>
                <a:cs typeface="Arial"/>
              </a:rPr>
              <a:t>b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spc="-59" dirty="0">
                <a:latin typeface="Arial"/>
                <a:cs typeface="Arial"/>
              </a:rPr>
              <a:t>ring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78" dirty="0">
                <a:latin typeface="Arial"/>
                <a:cs typeface="Arial"/>
              </a:rPr>
              <a:t>reas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im</a:t>
            </a:r>
            <a:r>
              <a:rPr sz="2200" spc="-139" dirty="0">
                <a:latin typeface="Arial"/>
                <a:cs typeface="Arial"/>
              </a:rPr>
              <a:t>p</a:t>
            </a:r>
            <a:r>
              <a:rPr sz="2200" spc="-119" dirty="0">
                <a:latin typeface="Arial"/>
                <a:cs typeface="Arial"/>
              </a:rPr>
              <a:t>rove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l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99" dirty="0">
                <a:latin typeface="Arial"/>
                <a:cs typeface="Arial"/>
              </a:rPr>
              <a:t>cal estimates,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-50" dirty="0">
                <a:latin typeface="Arial"/>
                <a:cs typeface="Arial"/>
              </a:rPr>
              <a:t>sultin</a:t>
            </a:r>
            <a:r>
              <a:rPr sz="2200" spc="-139" dirty="0">
                <a:latin typeface="Arial"/>
                <a:cs typeface="Arial"/>
              </a:rPr>
              <a:t>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98" dirty="0">
                <a:latin typeface="Arial"/>
                <a:cs typeface="Arial"/>
              </a:rPr>
              <a:t>sm</a:t>
            </a:r>
            <a:r>
              <a:rPr sz="2200" spc="-89" dirty="0">
                <a:latin typeface="Arial"/>
                <a:cs typeface="Arial"/>
              </a:rPr>
              <a:t>o</a:t>
            </a:r>
            <a:r>
              <a:rPr sz="2200" spc="-50" dirty="0">
                <a:latin typeface="Arial"/>
                <a:cs typeface="Arial"/>
              </a:rPr>
              <a:t>othing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extreme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rates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78" dirty="0">
                <a:latin typeface="Arial"/>
                <a:cs typeface="Arial"/>
              </a:rPr>
              <a:t>based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on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small</a:t>
            </a:r>
            <a:r>
              <a:rPr sz="2200" spc="-6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sample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98" dirty="0">
                <a:latin typeface="Arial"/>
                <a:cs typeface="Arial"/>
              </a:rPr>
              <a:t>sizes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8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4719" marR="120855">
              <a:lnSpc>
                <a:spcPct val="102600"/>
              </a:lnSpc>
            </a:pPr>
            <a:r>
              <a:rPr sz="2200" spc="-159" dirty="0">
                <a:latin typeface="Arial"/>
                <a:cs typeface="Arial"/>
              </a:rPr>
              <a:t>Such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ap</a:t>
            </a:r>
            <a:r>
              <a:rPr sz="2200" spc="-198" dirty="0">
                <a:latin typeface="Arial"/>
                <a:cs typeface="Arial"/>
              </a:rPr>
              <a:t>p</a:t>
            </a:r>
            <a:r>
              <a:rPr sz="2200" spc="-159" dirty="0">
                <a:latin typeface="Arial"/>
                <a:cs typeface="Arial"/>
              </a:rPr>
              <a:t>roaches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29" dirty="0">
                <a:latin typeface="Arial"/>
                <a:cs typeface="Arial"/>
              </a:rPr>
              <a:t>re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often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ex</a:t>
            </a:r>
            <a:r>
              <a:rPr sz="2200" spc="-226" dirty="0">
                <a:latin typeface="Arial"/>
                <a:cs typeface="Arial"/>
              </a:rPr>
              <a:t>p</a:t>
            </a:r>
            <a:r>
              <a:rPr sz="2200" spc="-198" dirty="0">
                <a:latin typeface="Arial"/>
                <a:cs typeface="Arial"/>
              </a:rPr>
              <a:t>ressed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26" dirty="0">
                <a:latin typeface="Arial"/>
                <a:cs typeface="Arial"/>
              </a:rPr>
              <a:t>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hier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79" dirty="0">
                <a:latin typeface="Arial"/>
                <a:cs typeface="Arial"/>
              </a:rPr>
              <a:t>rchical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B</a:t>
            </a:r>
            <a:r>
              <a:rPr sz="2200" spc="-159" dirty="0">
                <a:latin typeface="Arial"/>
                <a:cs typeface="Arial"/>
              </a:rPr>
              <a:t>a</a:t>
            </a:r>
            <a:r>
              <a:rPr sz="2200" spc="-169" dirty="0">
                <a:latin typeface="Arial"/>
                <a:cs typeface="Arial"/>
              </a:rPr>
              <a:t>y</a:t>
            </a:r>
            <a:r>
              <a:rPr sz="2200" spc="-268" dirty="0">
                <a:latin typeface="Arial"/>
                <a:cs typeface="Arial"/>
              </a:rPr>
              <a:t>es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149" dirty="0">
                <a:latin typeface="Arial"/>
                <a:cs typeface="Arial"/>
              </a:rPr>
              <a:t>an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-10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mapping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40" dirty="0">
                <a:latin typeface="Arial"/>
                <a:cs typeface="Arial"/>
              </a:rPr>
              <a:t>o</a:t>
            </a:r>
            <a:r>
              <a:rPr sz="2200" spc="-159" dirty="0">
                <a:latin typeface="Arial"/>
                <a:cs typeface="Arial"/>
              </a:rPr>
              <a:t>dels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12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706922620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19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43"/>
            <a:r>
              <a:rPr spc="-129" dirty="0"/>
              <a:t>Disease</a:t>
            </a:r>
            <a:r>
              <a:rPr spc="59" dirty="0"/>
              <a:t> </a:t>
            </a:r>
            <a:r>
              <a:rPr spc="-109" dirty="0"/>
              <a:t>mapping</a:t>
            </a:r>
            <a:r>
              <a:rPr spc="59" dirty="0"/>
              <a:t> </a:t>
            </a:r>
            <a:r>
              <a:rPr spc="-169" dirty="0"/>
              <a:t>m</a:t>
            </a:r>
            <a:r>
              <a:rPr spc="-40" dirty="0"/>
              <a:t>o</a:t>
            </a:r>
            <a:r>
              <a:rPr spc="-129" dirty="0"/>
              <a:t>dels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253959" y="1562086"/>
            <a:ext cx="8636519" cy="3896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9434" marR="159348">
              <a:lnSpc>
                <a:spcPct val="102600"/>
              </a:lnSpc>
            </a:pPr>
            <a:r>
              <a:rPr sz="2000" spc="-119" dirty="0"/>
              <a:t>B</a:t>
            </a:r>
            <a:r>
              <a:rPr sz="2000" spc="-159" dirty="0"/>
              <a:t>a</a:t>
            </a:r>
            <a:r>
              <a:rPr sz="2000" spc="-169" dirty="0"/>
              <a:t>y</a:t>
            </a:r>
            <a:r>
              <a:rPr sz="2000" spc="-159" dirty="0"/>
              <a:t>esian</a:t>
            </a:r>
            <a:r>
              <a:rPr sz="2000" spc="119" dirty="0"/>
              <a:t> </a:t>
            </a:r>
            <a:r>
              <a:rPr sz="2000" spc="-188" dirty="0"/>
              <a:t>disease</a:t>
            </a:r>
            <a:r>
              <a:rPr sz="2000" spc="109" dirty="0"/>
              <a:t> </a:t>
            </a:r>
            <a:r>
              <a:rPr sz="2000" spc="-99" dirty="0"/>
              <a:t>mapping</a:t>
            </a:r>
            <a:r>
              <a:rPr sz="2000" spc="109" dirty="0"/>
              <a:t> </a:t>
            </a:r>
            <a:r>
              <a:rPr sz="2000" spc="-149" dirty="0"/>
              <a:t>m</a:t>
            </a:r>
            <a:r>
              <a:rPr sz="2000" spc="-40" dirty="0"/>
              <a:t>o</a:t>
            </a:r>
            <a:r>
              <a:rPr sz="2000" spc="-159" dirty="0"/>
              <a:t>dels</a:t>
            </a:r>
            <a:r>
              <a:rPr sz="2000" spc="109" dirty="0"/>
              <a:t> </a:t>
            </a:r>
            <a:r>
              <a:rPr sz="2000" spc="-20" dirty="0"/>
              <a:t>treat</a:t>
            </a:r>
            <a:r>
              <a:rPr sz="2000" spc="109" dirty="0"/>
              <a:t> </a:t>
            </a:r>
            <a:r>
              <a:rPr sz="2000" spc="-69" dirty="0"/>
              <a:t>the</a:t>
            </a:r>
            <a:r>
              <a:rPr sz="2000" spc="109" dirty="0"/>
              <a:t> </a:t>
            </a:r>
            <a:r>
              <a:rPr sz="2000" spc="-188" dirty="0"/>
              <a:t>disease</a:t>
            </a:r>
            <a:r>
              <a:rPr sz="2000" spc="109" dirty="0"/>
              <a:t> </a:t>
            </a:r>
            <a:r>
              <a:rPr sz="2000" spc="-109" dirty="0"/>
              <a:t>risks</a:t>
            </a:r>
            <a:r>
              <a:rPr sz="2000" spc="109" dirty="0"/>
              <a:t> </a:t>
            </a:r>
            <a:r>
              <a:rPr sz="2000" i="1" spc="-357" dirty="0">
                <a:cs typeface="Verdana"/>
              </a:rPr>
              <a:t>θ</a:t>
            </a:r>
            <a:r>
              <a:rPr sz="2000" i="1" spc="59" baseline="-10416" dirty="0"/>
              <a:t>i</a:t>
            </a:r>
            <a:r>
              <a:rPr sz="2000" i="1" spc="-282" baseline="-10416" dirty="0"/>
              <a:t> </a:t>
            </a:r>
            <a:r>
              <a:rPr sz="2000" spc="-20" dirty="0"/>
              <a:t>,</a:t>
            </a:r>
            <a:r>
              <a:rPr sz="2000" spc="109" dirty="0"/>
              <a:t> </a:t>
            </a:r>
            <a:r>
              <a:rPr sz="2000" spc="-40" dirty="0"/>
              <a:t>in</a:t>
            </a:r>
            <a:r>
              <a:rPr sz="2000" spc="109" dirty="0"/>
              <a:t> </a:t>
            </a:r>
            <a:r>
              <a:rPr sz="2000" spc="-109" dirty="0"/>
              <a:t>small</a:t>
            </a:r>
            <a:r>
              <a:rPr sz="2000" spc="-69" dirty="0"/>
              <a:t> </a:t>
            </a:r>
            <a:r>
              <a:rPr sz="2000" spc="-248" dirty="0"/>
              <a:t>a</a:t>
            </a:r>
            <a:r>
              <a:rPr sz="2000" spc="-178" dirty="0"/>
              <a:t>reas</a:t>
            </a:r>
            <a:r>
              <a:rPr sz="2000" spc="109" dirty="0"/>
              <a:t> </a:t>
            </a:r>
            <a:r>
              <a:rPr sz="2000" spc="-59" dirty="0"/>
              <a:t>in</a:t>
            </a:r>
            <a:r>
              <a:rPr sz="2000" spc="-89" dirty="0"/>
              <a:t>d</a:t>
            </a:r>
            <a:r>
              <a:rPr sz="2000" spc="-258" dirty="0"/>
              <a:t>e</a:t>
            </a:r>
            <a:r>
              <a:rPr sz="2000" spc="-159" dirty="0"/>
              <a:t>xed</a:t>
            </a:r>
            <a:r>
              <a:rPr sz="2000" spc="109" dirty="0"/>
              <a:t> </a:t>
            </a:r>
            <a:r>
              <a:rPr sz="2000" spc="-159" dirty="0"/>
              <a:t>b</a:t>
            </a:r>
            <a:r>
              <a:rPr sz="2000" spc="-99" dirty="0"/>
              <a:t>y</a:t>
            </a:r>
            <a:r>
              <a:rPr sz="2000" spc="109" dirty="0"/>
              <a:t> </a:t>
            </a:r>
            <a:r>
              <a:rPr sz="2000" i="1" spc="20" dirty="0"/>
              <a:t>i</a:t>
            </a:r>
            <a:r>
              <a:rPr sz="2000" i="1" spc="-397" dirty="0"/>
              <a:t> </a:t>
            </a:r>
            <a:r>
              <a:rPr sz="2000" spc="-20" dirty="0"/>
              <a:t>,</a:t>
            </a:r>
            <a:r>
              <a:rPr sz="2000" spc="109" dirty="0"/>
              <a:t> </a:t>
            </a:r>
            <a:r>
              <a:rPr sz="2000" spc="-226" dirty="0"/>
              <a:t>as</a:t>
            </a:r>
            <a:r>
              <a:rPr sz="2000" spc="109" dirty="0"/>
              <a:t> </a:t>
            </a:r>
            <a:r>
              <a:rPr sz="2000" spc="-99" dirty="0"/>
              <a:t>random</a:t>
            </a:r>
            <a:r>
              <a:rPr sz="2000" spc="109" dirty="0"/>
              <a:t> </a:t>
            </a:r>
            <a:r>
              <a:rPr sz="2000" spc="-139" dirty="0"/>
              <a:t>v</a:t>
            </a:r>
            <a:r>
              <a:rPr sz="2000" spc="-208" dirty="0"/>
              <a:t>a</a:t>
            </a:r>
            <a:r>
              <a:rPr sz="2000" spc="-119" dirty="0"/>
              <a:t>riables</a:t>
            </a:r>
            <a:r>
              <a:rPr sz="2000" spc="109" dirty="0"/>
              <a:t> </a:t>
            </a:r>
            <a:r>
              <a:rPr sz="2000" spc="-139" dirty="0"/>
              <a:t>and</a:t>
            </a:r>
            <a:r>
              <a:rPr sz="2000" spc="109" dirty="0"/>
              <a:t> </a:t>
            </a:r>
            <a:r>
              <a:rPr sz="2000" spc="-178" dirty="0"/>
              <a:t>s</a:t>
            </a:r>
            <a:r>
              <a:rPr sz="2000" spc="-139" dirty="0"/>
              <a:t>p</a:t>
            </a:r>
            <a:r>
              <a:rPr sz="2000" spc="-89" dirty="0"/>
              <a:t>ecify</a:t>
            </a:r>
            <a:r>
              <a:rPr sz="2000" spc="109" dirty="0"/>
              <a:t> </a:t>
            </a:r>
            <a:r>
              <a:rPr sz="2000" spc="-188" dirty="0"/>
              <a:t>a</a:t>
            </a:r>
            <a:r>
              <a:rPr sz="2000" spc="109" dirty="0"/>
              <a:t> </a:t>
            </a:r>
            <a:r>
              <a:rPr sz="2000" spc="-40" dirty="0"/>
              <a:t>distribution</a:t>
            </a:r>
            <a:r>
              <a:rPr sz="2000" spc="109" dirty="0"/>
              <a:t> </a:t>
            </a:r>
            <a:r>
              <a:rPr sz="2000" spc="-40" dirty="0"/>
              <a:t>f</a:t>
            </a:r>
            <a:r>
              <a:rPr sz="2000" spc="-139" dirty="0"/>
              <a:t>o</a:t>
            </a:r>
            <a:r>
              <a:rPr sz="2000" dirty="0"/>
              <a:t>r </a:t>
            </a:r>
            <a:r>
              <a:rPr sz="2000" spc="-79" dirty="0"/>
              <a:t>them</a:t>
            </a:r>
            <a:endParaRPr sz="2000" dirty="0"/>
          </a:p>
          <a:p>
            <a:pPr marL="534743" algn="ctr">
              <a:spcBef>
                <a:spcPts val="69"/>
              </a:spcBef>
            </a:pPr>
            <a:r>
              <a:rPr sz="2000" i="1" spc="-20" dirty="0"/>
              <a:t>Y</a:t>
            </a:r>
            <a:r>
              <a:rPr sz="2000" i="1" spc="59" baseline="-10416" dirty="0"/>
              <a:t>i </a:t>
            </a:r>
            <a:r>
              <a:rPr sz="2000" i="1" spc="-44" baseline="-10416" dirty="0"/>
              <a:t> </a:t>
            </a:r>
            <a:r>
              <a:rPr sz="2000" i="1" spc="-89" dirty="0">
                <a:cs typeface="Meiryo"/>
              </a:rPr>
              <a:t>∼</a:t>
            </a:r>
            <a:r>
              <a:rPr sz="2000" i="1" spc="-149" dirty="0">
                <a:cs typeface="Meiryo"/>
              </a:rPr>
              <a:t> </a:t>
            </a:r>
            <a:r>
              <a:rPr sz="2000" i="1" spc="-149" dirty="0"/>
              <a:t>P</a:t>
            </a:r>
            <a:r>
              <a:rPr sz="2000" i="1" dirty="0"/>
              <a:t>o</a:t>
            </a:r>
            <a:r>
              <a:rPr sz="2000" spc="109" dirty="0"/>
              <a:t>(</a:t>
            </a:r>
            <a:r>
              <a:rPr sz="2000" i="1" spc="-178" dirty="0"/>
              <a:t>E</a:t>
            </a:r>
            <a:r>
              <a:rPr sz="2000" i="1" spc="59" baseline="-10416" dirty="0"/>
              <a:t>i</a:t>
            </a:r>
            <a:r>
              <a:rPr sz="2000" i="1" baseline="-10416" dirty="0"/>
              <a:t> </a:t>
            </a:r>
            <a:r>
              <a:rPr sz="2000" i="1" spc="-222" baseline="-10416" dirty="0"/>
              <a:t> </a:t>
            </a:r>
            <a:r>
              <a:rPr sz="2000" i="1" spc="-89" dirty="0">
                <a:cs typeface="Meiryo"/>
              </a:rPr>
              <a:t>×</a:t>
            </a:r>
            <a:r>
              <a:rPr sz="2000" i="1" spc="-268" dirty="0">
                <a:cs typeface="Meiryo"/>
              </a:rPr>
              <a:t> </a:t>
            </a:r>
            <a:r>
              <a:rPr sz="2000" i="1" spc="-357" dirty="0">
                <a:cs typeface="Verdana"/>
              </a:rPr>
              <a:t>θ</a:t>
            </a:r>
            <a:r>
              <a:rPr sz="2000" i="1" spc="59" baseline="-10416" dirty="0"/>
              <a:t>i</a:t>
            </a:r>
            <a:r>
              <a:rPr sz="2000" i="1" spc="-282" baseline="-10416" dirty="0"/>
              <a:t> </a:t>
            </a:r>
            <a:r>
              <a:rPr sz="2000" spc="109" dirty="0"/>
              <a:t>)</a:t>
            </a:r>
            <a:r>
              <a:rPr sz="2000" i="1" spc="-198" dirty="0">
                <a:cs typeface="Verdana"/>
              </a:rPr>
              <a:t>,</a:t>
            </a:r>
            <a:r>
              <a:rPr sz="2000" i="1" spc="307" dirty="0">
                <a:cs typeface="Verdana"/>
              </a:rPr>
              <a:t> </a:t>
            </a:r>
            <a:r>
              <a:rPr sz="2000" i="1" spc="20" dirty="0"/>
              <a:t>i</a:t>
            </a:r>
            <a:r>
              <a:rPr sz="2000" i="1" spc="198" dirty="0"/>
              <a:t> </a:t>
            </a:r>
            <a:r>
              <a:rPr sz="2000" spc="387" dirty="0"/>
              <a:t>=</a:t>
            </a:r>
            <a:r>
              <a:rPr sz="2000" spc="-10" dirty="0"/>
              <a:t> </a:t>
            </a:r>
            <a:r>
              <a:rPr sz="2000" spc="-149" dirty="0"/>
              <a:t>1</a:t>
            </a:r>
            <a:r>
              <a:rPr sz="2000" i="1" spc="-198" dirty="0">
                <a:cs typeface="Verdana"/>
              </a:rPr>
              <a:t>,</a:t>
            </a:r>
            <a:r>
              <a:rPr sz="2000" i="1" spc="-404" dirty="0">
                <a:cs typeface="Verdana"/>
              </a:rPr>
              <a:t> </a:t>
            </a:r>
            <a:r>
              <a:rPr sz="2000" i="1" spc="-198" dirty="0">
                <a:cs typeface="Verdana"/>
              </a:rPr>
              <a:t>.</a:t>
            </a:r>
            <a:r>
              <a:rPr sz="2000" i="1" spc="-416" dirty="0">
                <a:cs typeface="Verdana"/>
              </a:rPr>
              <a:t> </a:t>
            </a:r>
            <a:r>
              <a:rPr sz="2000" i="1" spc="-198" dirty="0">
                <a:cs typeface="Verdana"/>
              </a:rPr>
              <a:t>.</a:t>
            </a:r>
            <a:r>
              <a:rPr sz="2000" i="1" spc="-404" dirty="0">
                <a:cs typeface="Verdana"/>
              </a:rPr>
              <a:t> </a:t>
            </a:r>
            <a:r>
              <a:rPr sz="2000" i="1" spc="-198" dirty="0">
                <a:cs typeface="Verdana"/>
              </a:rPr>
              <a:t>.</a:t>
            </a:r>
            <a:r>
              <a:rPr sz="2000" i="1" spc="-404" dirty="0">
                <a:cs typeface="Verdana"/>
              </a:rPr>
              <a:t> </a:t>
            </a:r>
            <a:r>
              <a:rPr sz="2000" i="1" spc="-198" dirty="0">
                <a:cs typeface="Verdana"/>
              </a:rPr>
              <a:t>,</a:t>
            </a:r>
            <a:r>
              <a:rPr sz="2000" i="1" spc="-404" dirty="0">
                <a:cs typeface="Verdana"/>
              </a:rPr>
              <a:t> </a:t>
            </a:r>
            <a:r>
              <a:rPr sz="2000" i="1" spc="-99" dirty="0"/>
              <a:t>n</a:t>
            </a:r>
            <a:endParaRPr sz="2000" dirty="0"/>
          </a:p>
          <a:p>
            <a:pPr marL="534743" algn="ctr">
              <a:spcBef>
                <a:spcPts val="1348"/>
              </a:spcBef>
            </a:pPr>
            <a:r>
              <a:rPr sz="2000" i="1" spc="-79" dirty="0"/>
              <a:t>log</a:t>
            </a:r>
            <a:r>
              <a:rPr sz="2000" i="1" spc="-377" dirty="0"/>
              <a:t> </a:t>
            </a:r>
            <a:r>
              <a:rPr sz="2000" spc="109" dirty="0"/>
              <a:t>(</a:t>
            </a:r>
            <a:r>
              <a:rPr sz="2000" i="1" spc="-357" dirty="0">
                <a:cs typeface="Verdana"/>
              </a:rPr>
              <a:t>θ</a:t>
            </a:r>
            <a:r>
              <a:rPr sz="2000" i="1" spc="59" baseline="-10416" dirty="0"/>
              <a:t>i</a:t>
            </a:r>
            <a:r>
              <a:rPr sz="2000" i="1" spc="-282" baseline="-10416" dirty="0"/>
              <a:t> </a:t>
            </a:r>
            <a:r>
              <a:rPr sz="2000" spc="109" dirty="0"/>
              <a:t>)</a:t>
            </a:r>
            <a:r>
              <a:rPr sz="2000" spc="-10" dirty="0"/>
              <a:t> </a:t>
            </a:r>
            <a:r>
              <a:rPr sz="2000" i="1" spc="-89" dirty="0">
                <a:cs typeface="Meiryo"/>
              </a:rPr>
              <a:t>∼</a:t>
            </a:r>
            <a:r>
              <a:rPr sz="2000" i="1" spc="-149" dirty="0">
                <a:cs typeface="Meiryo"/>
              </a:rPr>
              <a:t> </a:t>
            </a:r>
            <a:r>
              <a:rPr sz="2000" i="1" spc="-20" dirty="0"/>
              <a:t>p</a:t>
            </a:r>
            <a:r>
              <a:rPr sz="2000" spc="109" dirty="0"/>
              <a:t>(</a:t>
            </a:r>
            <a:r>
              <a:rPr sz="2000" i="1" spc="-268" dirty="0">
                <a:cs typeface="Meiryo"/>
              </a:rPr>
              <a:t>·|</a:t>
            </a:r>
            <a:r>
              <a:rPr sz="2000" i="1" spc="-454" dirty="0">
                <a:cs typeface="Verdana"/>
              </a:rPr>
              <a:t>φ</a:t>
            </a:r>
            <a:r>
              <a:rPr sz="2000" spc="109" dirty="0"/>
              <a:t>)</a:t>
            </a:r>
            <a:endParaRPr sz="2000" dirty="0">
              <a:cs typeface="Verdana"/>
            </a:endParaRPr>
          </a:p>
          <a:p>
            <a:pPr marL="534743" algn="ctr">
              <a:spcBef>
                <a:spcPts val="1348"/>
              </a:spcBef>
            </a:pPr>
            <a:r>
              <a:rPr sz="2000" i="1" spc="-454" dirty="0">
                <a:cs typeface="Verdana"/>
              </a:rPr>
              <a:t>φ</a:t>
            </a:r>
            <a:r>
              <a:rPr sz="2000" i="1" spc="-169" dirty="0">
                <a:cs typeface="Verdana"/>
              </a:rPr>
              <a:t> </a:t>
            </a:r>
            <a:r>
              <a:rPr sz="2000" i="1" spc="-89" dirty="0">
                <a:cs typeface="Meiryo"/>
              </a:rPr>
              <a:t>∼</a:t>
            </a:r>
            <a:r>
              <a:rPr sz="2000" i="1" spc="-139" dirty="0">
                <a:cs typeface="Meiryo"/>
              </a:rPr>
              <a:t> </a:t>
            </a:r>
            <a:r>
              <a:rPr sz="2000" i="1" spc="-99" dirty="0">
                <a:cs typeface="Verdana"/>
              </a:rPr>
              <a:t>π</a:t>
            </a:r>
            <a:r>
              <a:rPr sz="2000" spc="109" dirty="0"/>
              <a:t>(</a:t>
            </a:r>
            <a:r>
              <a:rPr sz="2000" i="1" spc="-169" dirty="0">
                <a:cs typeface="Meiryo"/>
              </a:rPr>
              <a:t>·</a:t>
            </a:r>
            <a:r>
              <a:rPr sz="2000" spc="109" dirty="0"/>
              <a:t>)</a:t>
            </a:r>
          </a:p>
          <a:p>
            <a:pPr marL="559434" marR="9854">
              <a:lnSpc>
                <a:spcPct val="102699"/>
              </a:lnSpc>
              <a:spcBef>
                <a:spcPts val="1279"/>
              </a:spcBef>
            </a:pPr>
            <a:r>
              <a:rPr sz="2000" i="1" spc="-20" dirty="0"/>
              <a:t>Y</a:t>
            </a:r>
            <a:r>
              <a:rPr sz="2000" i="1" spc="59" baseline="-10416" dirty="0"/>
              <a:t>i </a:t>
            </a:r>
            <a:r>
              <a:rPr sz="2000" i="1" spc="119" baseline="-10416" dirty="0"/>
              <a:t> </a:t>
            </a:r>
            <a:r>
              <a:rPr sz="2000" spc="-139" dirty="0"/>
              <a:t>and</a:t>
            </a:r>
            <a:r>
              <a:rPr sz="2000" spc="99" dirty="0"/>
              <a:t> </a:t>
            </a:r>
            <a:r>
              <a:rPr sz="2000" i="1" spc="-178" dirty="0"/>
              <a:t>E</a:t>
            </a:r>
            <a:r>
              <a:rPr sz="2000" i="1" spc="59" baseline="-10416" dirty="0"/>
              <a:t>i</a:t>
            </a:r>
            <a:r>
              <a:rPr sz="2000" i="1" baseline="-10416" dirty="0"/>
              <a:t> </a:t>
            </a:r>
            <a:r>
              <a:rPr sz="2000" i="1" spc="119" baseline="-10416" dirty="0"/>
              <a:t> </a:t>
            </a:r>
            <a:r>
              <a:rPr sz="2000" spc="-248" dirty="0"/>
              <a:t>a</a:t>
            </a:r>
            <a:r>
              <a:rPr sz="2000" spc="-129" dirty="0"/>
              <a:t>re</a:t>
            </a:r>
            <a:r>
              <a:rPr sz="2000" spc="99" dirty="0"/>
              <a:t> </a:t>
            </a:r>
            <a:r>
              <a:rPr sz="2000" spc="-159" dirty="0"/>
              <a:t>res</a:t>
            </a:r>
            <a:r>
              <a:rPr sz="2000" spc="-139" dirty="0"/>
              <a:t>p</a:t>
            </a:r>
            <a:r>
              <a:rPr sz="2000" spc="-89" dirty="0"/>
              <a:t>ectively</a:t>
            </a:r>
            <a:r>
              <a:rPr sz="2000" spc="99" dirty="0"/>
              <a:t> </a:t>
            </a:r>
            <a:r>
              <a:rPr sz="2000" spc="-69" dirty="0"/>
              <a:t>the</a:t>
            </a:r>
            <a:r>
              <a:rPr sz="2000" spc="99" dirty="0"/>
              <a:t> </a:t>
            </a:r>
            <a:r>
              <a:rPr sz="2000" spc="-159" dirty="0"/>
              <a:t>observed</a:t>
            </a:r>
            <a:r>
              <a:rPr sz="2000" spc="109" dirty="0"/>
              <a:t> </a:t>
            </a:r>
            <a:r>
              <a:rPr sz="2000" spc="-139" dirty="0"/>
              <a:t>and</a:t>
            </a:r>
            <a:r>
              <a:rPr sz="2000" spc="99" dirty="0"/>
              <a:t> </a:t>
            </a:r>
            <a:r>
              <a:rPr sz="2000" spc="-159" dirty="0"/>
              <a:t>ex</a:t>
            </a:r>
            <a:r>
              <a:rPr sz="2000" spc="-99" dirty="0"/>
              <a:t>p</a:t>
            </a:r>
            <a:r>
              <a:rPr sz="2000" spc="-119" dirty="0"/>
              <a:t>ected</a:t>
            </a:r>
            <a:r>
              <a:rPr sz="2000" spc="99" dirty="0"/>
              <a:t> </a:t>
            </a:r>
            <a:r>
              <a:rPr sz="2000" spc="-119" dirty="0"/>
              <a:t>num</a:t>
            </a:r>
            <a:r>
              <a:rPr sz="2000" spc="-40" dirty="0"/>
              <a:t>b</a:t>
            </a:r>
            <a:r>
              <a:rPr sz="2000" spc="-129" dirty="0"/>
              <a:t>er</a:t>
            </a:r>
            <a:r>
              <a:rPr sz="2000" spc="99" dirty="0"/>
              <a:t> </a:t>
            </a:r>
            <a:r>
              <a:rPr sz="2000" spc="-50" dirty="0"/>
              <a:t>of</a:t>
            </a:r>
            <a:r>
              <a:rPr sz="2000" spc="99" dirty="0"/>
              <a:t> </a:t>
            </a:r>
            <a:r>
              <a:rPr sz="2000" spc="-218" dirty="0"/>
              <a:t>cases</a:t>
            </a:r>
            <a:r>
              <a:rPr sz="2000" spc="-119" dirty="0"/>
              <a:t> </a:t>
            </a:r>
            <a:r>
              <a:rPr sz="2000" spc="-50" dirty="0"/>
              <a:t>of</a:t>
            </a:r>
            <a:r>
              <a:rPr sz="2000" spc="109" dirty="0"/>
              <a:t> </a:t>
            </a:r>
            <a:r>
              <a:rPr sz="2000" spc="-188" dirty="0"/>
              <a:t>disease</a:t>
            </a:r>
            <a:r>
              <a:rPr sz="2000" spc="109" dirty="0"/>
              <a:t> </a:t>
            </a:r>
            <a:r>
              <a:rPr sz="2000" spc="-40" dirty="0"/>
              <a:t>in</a:t>
            </a:r>
            <a:r>
              <a:rPr sz="2000" spc="109" dirty="0"/>
              <a:t> </a:t>
            </a:r>
            <a:r>
              <a:rPr sz="2000" spc="-248" dirty="0"/>
              <a:t>a</a:t>
            </a:r>
            <a:r>
              <a:rPr sz="2000" spc="-149" dirty="0"/>
              <a:t>rea</a:t>
            </a:r>
            <a:r>
              <a:rPr sz="2000" spc="109" dirty="0"/>
              <a:t> </a:t>
            </a:r>
            <a:r>
              <a:rPr sz="2000" i="1" spc="20" dirty="0"/>
              <a:t>i</a:t>
            </a:r>
            <a:endParaRPr sz="2000" dirty="0"/>
          </a:p>
          <a:p>
            <a:pPr marL="559434">
              <a:spcBef>
                <a:spcPts val="654"/>
              </a:spcBef>
            </a:pPr>
            <a:r>
              <a:rPr sz="2000" i="1" spc="-357" dirty="0">
                <a:cs typeface="Verdana"/>
              </a:rPr>
              <a:t>θ</a:t>
            </a:r>
            <a:r>
              <a:rPr sz="2000" i="1" spc="59" baseline="-10416" dirty="0"/>
              <a:t>i </a:t>
            </a:r>
            <a:r>
              <a:rPr sz="2000" i="1" spc="133" baseline="-10416" dirty="0"/>
              <a:t> </a:t>
            </a:r>
            <a:r>
              <a:rPr sz="2000" spc="-119" dirty="0"/>
              <a:t>is</a:t>
            </a:r>
            <a:r>
              <a:rPr sz="2000" spc="109" dirty="0"/>
              <a:t> </a:t>
            </a:r>
            <a:r>
              <a:rPr sz="2000" spc="-69" dirty="0"/>
              <a:t>the</a:t>
            </a:r>
            <a:r>
              <a:rPr sz="2000" spc="109" dirty="0"/>
              <a:t> </a:t>
            </a:r>
            <a:r>
              <a:rPr sz="2000" spc="-79" dirty="0"/>
              <a:t>relative</a:t>
            </a:r>
            <a:r>
              <a:rPr sz="2000" spc="109" dirty="0"/>
              <a:t> </a:t>
            </a:r>
            <a:r>
              <a:rPr sz="2000" spc="-69" dirty="0"/>
              <a:t>risk</a:t>
            </a:r>
            <a:r>
              <a:rPr sz="2000" spc="109" dirty="0"/>
              <a:t> </a:t>
            </a:r>
            <a:r>
              <a:rPr sz="2000" spc="-40" dirty="0"/>
              <a:t>in</a:t>
            </a:r>
            <a:r>
              <a:rPr sz="2000" spc="109" dirty="0"/>
              <a:t> </a:t>
            </a:r>
            <a:r>
              <a:rPr sz="2000" spc="-248" dirty="0"/>
              <a:t>a</a:t>
            </a:r>
            <a:r>
              <a:rPr sz="2000" spc="-149" dirty="0"/>
              <a:t>rea</a:t>
            </a:r>
            <a:r>
              <a:rPr sz="2000" spc="109" dirty="0"/>
              <a:t> </a:t>
            </a:r>
            <a:r>
              <a:rPr sz="2000" i="1" spc="20" dirty="0"/>
              <a:t>i</a:t>
            </a:r>
            <a:endParaRPr sz="2000" dirty="0"/>
          </a:p>
          <a:p>
            <a:pPr marL="559434">
              <a:spcBef>
                <a:spcPts val="654"/>
              </a:spcBef>
            </a:pPr>
            <a:r>
              <a:rPr sz="2000" i="1" spc="-20" dirty="0"/>
              <a:t>p</a:t>
            </a:r>
            <a:r>
              <a:rPr sz="2000" spc="109" dirty="0"/>
              <a:t>(</a:t>
            </a:r>
            <a:r>
              <a:rPr sz="2000" i="1" spc="-268" dirty="0">
                <a:cs typeface="Meiryo"/>
              </a:rPr>
              <a:t>·|</a:t>
            </a:r>
            <a:r>
              <a:rPr sz="2000" i="1" spc="-454" dirty="0">
                <a:cs typeface="Verdana"/>
              </a:rPr>
              <a:t>φ</a:t>
            </a:r>
            <a:r>
              <a:rPr sz="2000" spc="109" dirty="0"/>
              <a:t>) </a:t>
            </a:r>
            <a:r>
              <a:rPr sz="2000" spc="-119" dirty="0"/>
              <a:t>is</a:t>
            </a:r>
            <a:r>
              <a:rPr sz="2000" spc="109" dirty="0"/>
              <a:t> </a:t>
            </a:r>
            <a:r>
              <a:rPr sz="2000" spc="-149" dirty="0"/>
              <a:t>an</a:t>
            </a:r>
            <a:r>
              <a:rPr sz="2000" spc="109" dirty="0"/>
              <a:t> </a:t>
            </a:r>
            <a:r>
              <a:rPr sz="2000" spc="-139" dirty="0"/>
              <a:t>ap</a:t>
            </a:r>
            <a:r>
              <a:rPr sz="2000" spc="-198" dirty="0"/>
              <a:t>p</a:t>
            </a:r>
            <a:r>
              <a:rPr sz="2000" spc="-69" dirty="0"/>
              <a:t>ro</a:t>
            </a:r>
            <a:r>
              <a:rPr sz="2000" spc="-159" dirty="0"/>
              <a:t>p</a:t>
            </a:r>
            <a:r>
              <a:rPr sz="2000" spc="-50" dirty="0"/>
              <a:t>riate</a:t>
            </a:r>
            <a:r>
              <a:rPr sz="2000" spc="109" dirty="0"/>
              <a:t> </a:t>
            </a:r>
            <a:r>
              <a:rPr sz="2000" spc="-159" dirty="0"/>
              <a:t>p</a:t>
            </a:r>
            <a:r>
              <a:rPr sz="2000" spc="-30" dirty="0"/>
              <a:t>ri</a:t>
            </a:r>
            <a:r>
              <a:rPr sz="2000" spc="-119" dirty="0"/>
              <a:t>o</a:t>
            </a:r>
            <a:r>
              <a:rPr sz="2000" dirty="0"/>
              <a:t>r</a:t>
            </a:r>
            <a:r>
              <a:rPr sz="2000" spc="109" dirty="0"/>
              <a:t> </a:t>
            </a:r>
            <a:r>
              <a:rPr sz="2000" spc="-40" dirty="0"/>
              <a:t>distribution</a:t>
            </a:r>
            <a:r>
              <a:rPr sz="2000" spc="109" dirty="0"/>
              <a:t> </a:t>
            </a:r>
            <a:r>
              <a:rPr sz="2000" spc="-40" dirty="0"/>
              <a:t>f</a:t>
            </a:r>
            <a:r>
              <a:rPr sz="2000" spc="-129" dirty="0"/>
              <a:t>o</a:t>
            </a:r>
            <a:r>
              <a:rPr sz="2000" dirty="0"/>
              <a:t>r</a:t>
            </a:r>
            <a:r>
              <a:rPr sz="2000" spc="109" dirty="0"/>
              <a:t> </a:t>
            </a:r>
            <a:r>
              <a:rPr sz="2000" spc="-69" dirty="0"/>
              <a:t>the</a:t>
            </a:r>
            <a:r>
              <a:rPr sz="2000" spc="109" dirty="0"/>
              <a:t> </a:t>
            </a:r>
            <a:r>
              <a:rPr sz="2000" i="1" spc="-238" dirty="0">
                <a:cs typeface="Meiryo"/>
              </a:rPr>
              <a:t>{</a:t>
            </a:r>
            <a:r>
              <a:rPr sz="2000" i="1" spc="-357" dirty="0">
                <a:cs typeface="Verdana"/>
              </a:rPr>
              <a:t>θ</a:t>
            </a:r>
            <a:r>
              <a:rPr sz="2000" i="1" spc="59" baseline="-10416" dirty="0"/>
              <a:t>i</a:t>
            </a:r>
            <a:r>
              <a:rPr sz="2000" i="1" spc="-282" baseline="-10416" dirty="0"/>
              <a:t> </a:t>
            </a:r>
            <a:r>
              <a:rPr sz="2000" i="1" spc="-238" dirty="0">
                <a:cs typeface="Meiryo"/>
              </a:rPr>
              <a:t>}</a:t>
            </a:r>
            <a:endParaRPr sz="2000" dirty="0">
              <a:cs typeface="Meiryo"/>
            </a:endParaRPr>
          </a:p>
          <a:p>
            <a:pPr marL="559434">
              <a:spcBef>
                <a:spcPts val="654"/>
              </a:spcBef>
            </a:pPr>
            <a:r>
              <a:rPr sz="2000" i="1" spc="-454" dirty="0">
                <a:cs typeface="Verdana"/>
              </a:rPr>
              <a:t>φ</a:t>
            </a:r>
            <a:r>
              <a:rPr sz="2000" i="1" spc="-50" dirty="0">
                <a:cs typeface="Verdana"/>
              </a:rPr>
              <a:t> </a:t>
            </a:r>
            <a:r>
              <a:rPr sz="2000" spc="-248" dirty="0"/>
              <a:t>a</a:t>
            </a:r>
            <a:r>
              <a:rPr sz="2000" spc="-129" dirty="0"/>
              <a:t>re</a:t>
            </a:r>
            <a:r>
              <a:rPr sz="2000" spc="109" dirty="0"/>
              <a:t> </a:t>
            </a:r>
            <a:r>
              <a:rPr sz="2000" spc="-109" dirty="0"/>
              <a:t>h</a:t>
            </a:r>
            <a:r>
              <a:rPr sz="2000" spc="-99" dirty="0"/>
              <a:t>y</a:t>
            </a:r>
            <a:r>
              <a:rPr sz="2000" spc="-50" dirty="0"/>
              <a:t>p</a:t>
            </a:r>
            <a:r>
              <a:rPr sz="2000" spc="-129" dirty="0"/>
              <a:t>erp</a:t>
            </a:r>
            <a:r>
              <a:rPr sz="2000" spc="-208" dirty="0"/>
              <a:t>a</a:t>
            </a:r>
            <a:r>
              <a:rPr sz="2000" spc="-109" dirty="0"/>
              <a:t>rameters</a:t>
            </a:r>
            <a:r>
              <a:rPr sz="2000" spc="109" dirty="0"/>
              <a:t> </a:t>
            </a:r>
            <a:r>
              <a:rPr sz="2000" dirty="0"/>
              <a:t>with</a:t>
            </a:r>
            <a:r>
              <a:rPr sz="2000" spc="109" dirty="0"/>
              <a:t> </a:t>
            </a:r>
            <a:r>
              <a:rPr sz="2000" spc="-109" dirty="0"/>
              <a:t>hy</a:t>
            </a:r>
            <a:r>
              <a:rPr sz="2000" spc="-50" dirty="0"/>
              <a:t>p</a:t>
            </a:r>
            <a:r>
              <a:rPr sz="2000" spc="-109" dirty="0"/>
              <a:t>er</a:t>
            </a:r>
            <a:r>
              <a:rPr sz="2000" spc="-198" dirty="0"/>
              <a:t>p</a:t>
            </a:r>
            <a:r>
              <a:rPr sz="2000" spc="-30" dirty="0"/>
              <a:t>ri</a:t>
            </a:r>
            <a:r>
              <a:rPr sz="2000" spc="-119" dirty="0"/>
              <a:t>o</a:t>
            </a:r>
            <a:r>
              <a:rPr sz="2000" dirty="0"/>
              <a:t>r</a:t>
            </a:r>
            <a:r>
              <a:rPr sz="2000" spc="109" dirty="0"/>
              <a:t> </a:t>
            </a:r>
            <a:r>
              <a:rPr sz="2000" spc="-40" dirty="0"/>
              <a:t>distri</a:t>
            </a:r>
            <a:r>
              <a:rPr sz="2000" spc="-59" dirty="0"/>
              <a:t>b</a:t>
            </a:r>
            <a:r>
              <a:rPr sz="2000" spc="-69" dirty="0"/>
              <a:t>utions</a:t>
            </a:r>
            <a:r>
              <a:rPr sz="2000" spc="109" dirty="0"/>
              <a:t> </a:t>
            </a:r>
            <a:r>
              <a:rPr sz="2000" i="1" spc="-99" dirty="0">
                <a:cs typeface="Verdana"/>
              </a:rPr>
              <a:t>π</a:t>
            </a:r>
            <a:r>
              <a:rPr sz="2000" spc="109" dirty="0"/>
              <a:t>(</a:t>
            </a:r>
            <a:r>
              <a:rPr sz="2000" i="1" spc="-169" dirty="0">
                <a:cs typeface="Meiryo"/>
              </a:rPr>
              <a:t>·</a:t>
            </a:r>
            <a:r>
              <a:rPr sz="2000" spc="109" dirty="0"/>
              <a:t>)</a:t>
            </a:r>
          </a:p>
        </p:txBody>
      </p:sp>
      <p:sp>
        <p:nvSpPr>
          <p:cNvPr id="12" name="object 1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95674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129" dirty="0"/>
              <a:t>Disease</a:t>
            </a:r>
            <a:r>
              <a:rPr spc="59" dirty="0"/>
              <a:t> </a:t>
            </a:r>
            <a:r>
              <a:rPr spc="-109" dirty="0"/>
              <a:t>mapping</a:t>
            </a:r>
            <a:r>
              <a:rPr spc="59" dirty="0"/>
              <a:t> </a:t>
            </a:r>
            <a:r>
              <a:rPr lang="en-US" spc="59" dirty="0" smtClean="0"/>
              <a:t>regression </a:t>
            </a:r>
            <a:r>
              <a:rPr spc="-169" dirty="0" smtClean="0"/>
              <a:t>m</a:t>
            </a:r>
            <a:r>
              <a:rPr spc="-40" dirty="0" smtClean="0"/>
              <a:t>o</a:t>
            </a:r>
            <a:r>
              <a:rPr spc="-129" dirty="0" smtClean="0"/>
              <a:t>dels</a:t>
            </a:r>
            <a:endParaRPr spc="-129" dirty="0"/>
          </a:p>
        </p:txBody>
      </p:sp>
      <p:sp>
        <p:nvSpPr>
          <p:cNvPr id="9" name="object 9"/>
          <p:cNvSpPr txBox="1"/>
          <p:nvPr/>
        </p:nvSpPr>
        <p:spPr>
          <a:xfrm>
            <a:off x="799204" y="2192243"/>
            <a:ext cx="7922281" cy="326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9180"/>
            <a:r>
              <a:rPr sz="2200" spc="-69" dirty="0">
                <a:cs typeface="Arial"/>
              </a:rPr>
              <a:t>lo</a:t>
            </a:r>
            <a:r>
              <a:rPr sz="2200" spc="-79" dirty="0">
                <a:cs typeface="Arial"/>
              </a:rPr>
              <a:t>g</a:t>
            </a:r>
            <a:r>
              <a:rPr sz="2200" spc="109" dirty="0">
                <a:cs typeface="Arial"/>
              </a:rPr>
              <a:t>(</a:t>
            </a:r>
            <a:r>
              <a:rPr sz="2200" i="1" spc="-357" dirty="0">
                <a:cs typeface="Verdana"/>
              </a:rPr>
              <a:t>θ</a:t>
            </a:r>
            <a:r>
              <a:rPr sz="2400" i="1" spc="59" baseline="-10416" dirty="0">
                <a:cs typeface="Arial"/>
              </a:rPr>
              <a:t>i</a:t>
            </a:r>
            <a:r>
              <a:rPr sz="2400" i="1" spc="-282" baseline="-10416" dirty="0">
                <a:cs typeface="Arial"/>
              </a:rPr>
              <a:t> </a:t>
            </a:r>
            <a:r>
              <a:rPr sz="2200" spc="109" dirty="0">
                <a:cs typeface="Arial"/>
              </a:rPr>
              <a:t>)</a:t>
            </a:r>
            <a:r>
              <a:rPr sz="2200" spc="-10" dirty="0">
                <a:cs typeface="Arial"/>
              </a:rPr>
              <a:t> </a:t>
            </a:r>
            <a:r>
              <a:rPr sz="2200" spc="387" dirty="0">
                <a:cs typeface="Arial"/>
              </a:rPr>
              <a:t>=</a:t>
            </a:r>
            <a:r>
              <a:rPr sz="2200" spc="-10" dirty="0">
                <a:cs typeface="Arial"/>
              </a:rPr>
              <a:t> </a:t>
            </a:r>
            <a:r>
              <a:rPr sz="2200" i="1" spc="10" dirty="0">
                <a:cs typeface="Verdana"/>
              </a:rPr>
              <a:t>α</a:t>
            </a:r>
            <a:r>
              <a:rPr sz="2200" i="1" spc="-278" dirty="0">
                <a:cs typeface="Verdana"/>
              </a:rPr>
              <a:t> </a:t>
            </a:r>
            <a:r>
              <a:rPr sz="2200" spc="387" dirty="0">
                <a:cs typeface="Arial"/>
              </a:rPr>
              <a:t>+</a:t>
            </a:r>
            <a:r>
              <a:rPr sz="2200" spc="-129" dirty="0">
                <a:cs typeface="Arial"/>
              </a:rPr>
              <a:t> </a:t>
            </a:r>
            <a:r>
              <a:rPr sz="2200" i="1" spc="-139" dirty="0">
                <a:cs typeface="Arial"/>
              </a:rPr>
              <a:t>C</a:t>
            </a:r>
            <a:r>
              <a:rPr sz="2200" i="1" spc="-129" dirty="0">
                <a:cs typeface="Arial"/>
              </a:rPr>
              <a:t>H</a:t>
            </a:r>
            <a:r>
              <a:rPr sz="2200" i="1" spc="50" dirty="0">
                <a:cs typeface="Arial"/>
              </a:rPr>
              <a:t> </a:t>
            </a:r>
            <a:r>
              <a:rPr sz="2200" spc="387" dirty="0">
                <a:cs typeface="Arial"/>
              </a:rPr>
              <a:t>+</a:t>
            </a:r>
            <a:r>
              <a:rPr sz="2200" spc="-129" dirty="0">
                <a:cs typeface="Arial"/>
              </a:rPr>
              <a:t> </a:t>
            </a:r>
            <a:r>
              <a:rPr sz="2200" i="1" spc="-79" dirty="0">
                <a:cs typeface="Arial"/>
              </a:rPr>
              <a:t>UH</a:t>
            </a:r>
            <a:endParaRPr sz="2200" dirty="0">
              <a:cs typeface="Arial"/>
            </a:endParaRPr>
          </a:p>
          <a:p>
            <a:pPr>
              <a:spcBef>
                <a:spcPts val="75"/>
              </a:spcBef>
            </a:pPr>
            <a:endParaRPr sz="2200" dirty="0">
              <a:cs typeface="Times New Roman"/>
            </a:endParaRPr>
          </a:p>
          <a:p>
            <a:pPr marL="367619" marR="814230" indent="-342900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sz="2200" spc="-139" dirty="0">
                <a:cs typeface="Arial"/>
              </a:rPr>
              <a:t>C</a:t>
            </a:r>
            <a:r>
              <a:rPr sz="2200" spc="-129" dirty="0">
                <a:cs typeface="Arial"/>
              </a:rPr>
              <a:t>H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is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139" dirty="0">
                <a:cs typeface="Arial"/>
              </a:rPr>
              <a:t>c</a:t>
            </a:r>
            <a:r>
              <a:rPr sz="2200" spc="-218" dirty="0">
                <a:cs typeface="Arial"/>
              </a:rPr>
              <a:t>o</a:t>
            </a:r>
            <a:r>
              <a:rPr sz="2200" spc="-79" dirty="0">
                <a:cs typeface="Arial"/>
              </a:rPr>
              <a:t>rrelated</a:t>
            </a:r>
            <a:r>
              <a:rPr sz="2200" spc="109" dirty="0">
                <a:cs typeface="Arial"/>
              </a:rPr>
              <a:t> </a:t>
            </a:r>
            <a:r>
              <a:rPr sz="2200" spc="-99" dirty="0">
                <a:cs typeface="Arial"/>
              </a:rPr>
              <a:t>heterogenei</a:t>
            </a:r>
            <a:r>
              <a:rPr sz="2200" spc="-129" dirty="0">
                <a:cs typeface="Arial"/>
              </a:rPr>
              <a:t>t</a:t>
            </a:r>
            <a:r>
              <a:rPr sz="2200" spc="-287" dirty="0">
                <a:cs typeface="Arial"/>
              </a:rPr>
              <a:t>y</a:t>
            </a:r>
            <a:r>
              <a:rPr sz="2200" spc="-20" dirty="0">
                <a:cs typeface="Arial"/>
              </a:rPr>
              <a:t>.</a:t>
            </a:r>
            <a:r>
              <a:rPr sz="2200" dirty="0">
                <a:cs typeface="Arial"/>
              </a:rPr>
              <a:t> </a:t>
            </a:r>
            <a:r>
              <a:rPr sz="2200" spc="-258" dirty="0">
                <a:cs typeface="Arial"/>
              </a:rPr>
              <a:t> </a:t>
            </a:r>
            <a:r>
              <a:rPr sz="2200" spc="69" dirty="0">
                <a:cs typeface="Arial"/>
              </a:rPr>
              <a:t>It</a:t>
            </a:r>
            <a:r>
              <a:rPr sz="2200" spc="109" dirty="0">
                <a:cs typeface="Arial"/>
              </a:rPr>
              <a:t> </a:t>
            </a:r>
            <a:r>
              <a:rPr sz="2200" spc="-109" dirty="0">
                <a:cs typeface="Arial"/>
              </a:rPr>
              <a:t>accounts</a:t>
            </a:r>
            <a:r>
              <a:rPr sz="2200" spc="109" dirty="0">
                <a:cs typeface="Arial"/>
              </a:rPr>
              <a:t> </a:t>
            </a:r>
            <a:r>
              <a:rPr sz="2200" spc="-40" dirty="0">
                <a:cs typeface="Arial"/>
              </a:rPr>
              <a:t>f</a:t>
            </a:r>
            <a:r>
              <a:rPr sz="2200" spc="-139" dirty="0">
                <a:cs typeface="Arial"/>
              </a:rPr>
              <a:t>o</a:t>
            </a:r>
            <a:r>
              <a:rPr sz="2200" dirty="0">
                <a:cs typeface="Arial"/>
              </a:rPr>
              <a:t>r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spatial</a:t>
            </a:r>
            <a:r>
              <a:rPr sz="2200" spc="-50" dirty="0">
                <a:cs typeface="Arial"/>
              </a:rPr>
              <a:t> </a:t>
            </a:r>
            <a:r>
              <a:rPr sz="2200" spc="-159" dirty="0">
                <a:cs typeface="Arial"/>
              </a:rPr>
              <a:t>de</a:t>
            </a:r>
            <a:r>
              <a:rPr sz="2200" spc="-99" dirty="0">
                <a:cs typeface="Arial"/>
              </a:rPr>
              <a:t>p</a:t>
            </a:r>
            <a:r>
              <a:rPr sz="2200" spc="-188" dirty="0">
                <a:cs typeface="Arial"/>
              </a:rPr>
              <a:t>endence</a:t>
            </a:r>
            <a:r>
              <a:rPr sz="2200" spc="109" dirty="0">
                <a:cs typeface="Arial"/>
              </a:rPr>
              <a:t> </a:t>
            </a:r>
            <a:r>
              <a:rPr sz="2200" spc="-40" dirty="0">
                <a:cs typeface="Arial"/>
              </a:rPr>
              <a:t>b</a:t>
            </a:r>
            <a:r>
              <a:rPr sz="2200" spc="-69" dirty="0">
                <a:cs typeface="Arial"/>
              </a:rPr>
              <a:t>e</a:t>
            </a:r>
            <a:r>
              <a:rPr sz="2200" spc="-109" dirty="0">
                <a:cs typeface="Arial"/>
              </a:rPr>
              <a:t>t</a:t>
            </a:r>
            <a:r>
              <a:rPr sz="2200" spc="-188" dirty="0">
                <a:cs typeface="Arial"/>
              </a:rPr>
              <a:t>w</a:t>
            </a:r>
            <a:r>
              <a:rPr sz="2200" spc="-258" dirty="0">
                <a:cs typeface="Arial"/>
              </a:rPr>
              <a:t>e</a:t>
            </a:r>
            <a:r>
              <a:rPr sz="2200" spc="-188" dirty="0">
                <a:cs typeface="Arial"/>
              </a:rPr>
              <a:t>en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relative</a:t>
            </a:r>
            <a:r>
              <a:rPr sz="2200" spc="109" dirty="0">
                <a:cs typeface="Arial"/>
              </a:rPr>
              <a:t> </a:t>
            </a:r>
            <a:r>
              <a:rPr sz="2200" spc="-109" dirty="0">
                <a:cs typeface="Arial"/>
              </a:rPr>
              <a:t>risks</a:t>
            </a:r>
            <a:endParaRPr sz="2200" dirty="0">
              <a:cs typeface="Arial"/>
            </a:endParaRPr>
          </a:p>
          <a:p>
            <a:pPr marL="367619" marR="9842" indent="-342900">
              <a:lnSpc>
                <a:spcPct val="102699"/>
              </a:lnSpc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sz="2200" spc="-79" dirty="0">
                <a:cs typeface="Arial"/>
              </a:rPr>
              <a:t>UH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is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an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unstructured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exchangeable</a:t>
            </a:r>
            <a:r>
              <a:rPr sz="2200" spc="119" dirty="0">
                <a:cs typeface="Arial"/>
              </a:rPr>
              <a:t> </a:t>
            </a:r>
            <a:r>
              <a:rPr sz="2200" spc="-129" dirty="0">
                <a:cs typeface="Arial"/>
              </a:rPr>
              <a:t>com</a:t>
            </a:r>
            <a:r>
              <a:rPr sz="2200" spc="-59" dirty="0">
                <a:cs typeface="Arial"/>
              </a:rPr>
              <a:t>p</a:t>
            </a:r>
            <a:r>
              <a:rPr sz="2200" spc="-89" dirty="0">
                <a:cs typeface="Arial"/>
              </a:rPr>
              <a:t>onent</a:t>
            </a:r>
            <a:r>
              <a:rPr sz="2200" spc="119" dirty="0">
                <a:cs typeface="Arial"/>
              </a:rPr>
              <a:t> </a:t>
            </a:r>
            <a:r>
              <a:rPr sz="2200" spc="-99" dirty="0">
                <a:cs typeface="Arial"/>
              </a:rPr>
              <a:t>included</a:t>
            </a:r>
            <a:r>
              <a:rPr sz="2200" spc="109" dirty="0">
                <a:cs typeface="Arial"/>
              </a:rPr>
              <a:t> </a:t>
            </a:r>
            <a:r>
              <a:rPr sz="2200" spc="10" dirty="0">
                <a:cs typeface="Arial"/>
              </a:rPr>
              <a:t>to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increase</a:t>
            </a:r>
            <a:r>
              <a:rPr sz="2200" spc="-89" dirty="0">
                <a:cs typeface="Arial"/>
              </a:rPr>
              <a:t> </a:t>
            </a:r>
            <a:r>
              <a:rPr sz="2200" spc="-20" dirty="0">
                <a:cs typeface="Arial"/>
              </a:rPr>
              <a:t>flexibili</a:t>
            </a:r>
            <a:r>
              <a:rPr sz="2200" spc="-79" dirty="0">
                <a:cs typeface="Arial"/>
              </a:rPr>
              <a:t>t</a:t>
            </a:r>
            <a:r>
              <a:rPr sz="2200" spc="-287" dirty="0">
                <a:cs typeface="Arial"/>
              </a:rPr>
              <a:t>y</a:t>
            </a:r>
            <a:r>
              <a:rPr sz="2200" spc="-20" dirty="0">
                <a:cs typeface="Arial"/>
              </a:rPr>
              <a:t>.</a:t>
            </a:r>
            <a:r>
              <a:rPr sz="2200" dirty="0">
                <a:cs typeface="Arial"/>
              </a:rPr>
              <a:t> </a:t>
            </a:r>
            <a:r>
              <a:rPr sz="2200" spc="-258" dirty="0">
                <a:cs typeface="Arial"/>
              </a:rPr>
              <a:t> </a:t>
            </a:r>
            <a:r>
              <a:rPr sz="2200" spc="69" dirty="0">
                <a:cs typeface="Arial"/>
              </a:rPr>
              <a:t>It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m</a:t>
            </a:r>
            <a:r>
              <a:rPr sz="2200" spc="-40" dirty="0">
                <a:cs typeface="Arial"/>
              </a:rPr>
              <a:t>o</a:t>
            </a:r>
            <a:r>
              <a:rPr sz="2200" spc="-109" dirty="0">
                <a:cs typeface="Arial"/>
              </a:rPr>
              <a:t>d</a:t>
            </a:r>
            <a:r>
              <a:rPr sz="2200" spc="-258" dirty="0">
                <a:cs typeface="Arial"/>
              </a:rPr>
              <a:t>e</a:t>
            </a:r>
            <a:r>
              <a:rPr sz="2200" spc="-119" dirty="0">
                <a:cs typeface="Arial"/>
              </a:rPr>
              <a:t>ls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unc</a:t>
            </a:r>
            <a:r>
              <a:rPr sz="2200" spc="-198" dirty="0">
                <a:cs typeface="Arial"/>
              </a:rPr>
              <a:t>o</a:t>
            </a:r>
            <a:r>
              <a:rPr sz="2200" spc="-79" dirty="0">
                <a:cs typeface="Arial"/>
              </a:rPr>
              <a:t>rrelated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noise</a:t>
            </a:r>
            <a:endParaRPr sz="2200" dirty="0">
              <a:cs typeface="Arial"/>
            </a:endParaRPr>
          </a:p>
          <a:p>
            <a:pPr marL="367619" marR="837672" indent="-342900">
              <a:lnSpc>
                <a:spcPct val="102600"/>
              </a:lnSpc>
              <a:spcBef>
                <a:spcPts val="595"/>
              </a:spcBef>
              <a:buFont typeface="Arial" panose="020B0604020202020204" pitchFamily="34" charset="0"/>
              <a:buChar char="•"/>
            </a:pPr>
            <a:r>
              <a:rPr sz="2200" spc="-149" dirty="0">
                <a:cs typeface="Arial"/>
              </a:rPr>
              <a:t>These</a:t>
            </a:r>
            <a:r>
              <a:rPr sz="2200" spc="109" dirty="0">
                <a:cs typeface="Arial"/>
              </a:rPr>
              <a:t> </a:t>
            </a:r>
            <a:r>
              <a:rPr sz="2200" spc="-99" dirty="0">
                <a:cs typeface="Arial"/>
              </a:rPr>
              <a:t>hier</a:t>
            </a:r>
            <a:r>
              <a:rPr sz="2200" spc="-188" dirty="0">
                <a:cs typeface="Arial"/>
              </a:rPr>
              <a:t>a</a:t>
            </a:r>
            <a:r>
              <a:rPr sz="2200" spc="-79" dirty="0">
                <a:cs typeface="Arial"/>
              </a:rPr>
              <a:t>rchical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m</a:t>
            </a:r>
            <a:r>
              <a:rPr sz="2200" spc="-40" dirty="0">
                <a:cs typeface="Arial"/>
              </a:rPr>
              <a:t>o</a:t>
            </a:r>
            <a:r>
              <a:rPr sz="2200" spc="-159" dirty="0">
                <a:cs typeface="Arial"/>
              </a:rPr>
              <a:t>dels</a:t>
            </a:r>
            <a:r>
              <a:rPr sz="2200" spc="109" dirty="0">
                <a:cs typeface="Arial"/>
              </a:rPr>
              <a:t> </a:t>
            </a:r>
            <a:r>
              <a:rPr sz="2200" spc="-59" dirty="0">
                <a:cs typeface="Arial"/>
              </a:rPr>
              <a:t>all</a:t>
            </a:r>
            <a:r>
              <a:rPr sz="2200" spc="-159" dirty="0">
                <a:cs typeface="Arial"/>
              </a:rPr>
              <a:t>o</a:t>
            </a:r>
            <a:r>
              <a:rPr sz="2200" spc="-119" dirty="0">
                <a:cs typeface="Arial"/>
              </a:rPr>
              <a:t>w</a:t>
            </a:r>
            <a:r>
              <a:rPr sz="2200" spc="109" dirty="0">
                <a:cs typeface="Arial"/>
              </a:rPr>
              <a:t> </a:t>
            </a:r>
            <a:r>
              <a:rPr sz="2200" spc="-30" dirty="0">
                <a:cs typeface="Arial"/>
              </a:rPr>
              <a:t>straightf</a:t>
            </a:r>
            <a:r>
              <a:rPr sz="2200" spc="-198" dirty="0">
                <a:cs typeface="Arial"/>
              </a:rPr>
              <a:t>o</a:t>
            </a:r>
            <a:r>
              <a:rPr sz="2200" spc="-30" dirty="0">
                <a:cs typeface="Arial"/>
              </a:rPr>
              <a:t>r</a:t>
            </a:r>
            <a:r>
              <a:rPr sz="2200" spc="-139" dirty="0">
                <a:cs typeface="Arial"/>
              </a:rPr>
              <a:t>w</a:t>
            </a:r>
            <a:r>
              <a:rPr sz="2200" spc="-248" dirty="0">
                <a:cs typeface="Arial"/>
              </a:rPr>
              <a:t>a</a:t>
            </a:r>
            <a:r>
              <a:rPr sz="2200" spc="-50" dirty="0">
                <a:cs typeface="Arial"/>
              </a:rPr>
              <a:t>rd</a:t>
            </a:r>
            <a:r>
              <a:rPr sz="2200" spc="109" dirty="0">
                <a:cs typeface="Arial"/>
              </a:rPr>
              <a:t> </a:t>
            </a:r>
            <a:r>
              <a:rPr sz="2200" spc="-129" dirty="0">
                <a:cs typeface="Arial"/>
              </a:rPr>
              <a:t>extensions</a:t>
            </a:r>
            <a:r>
              <a:rPr sz="2200" spc="109" dirty="0">
                <a:cs typeface="Arial"/>
              </a:rPr>
              <a:t> </a:t>
            </a:r>
            <a:r>
              <a:rPr sz="2200" spc="10" dirty="0">
                <a:cs typeface="Arial"/>
              </a:rPr>
              <a:t>to </a:t>
            </a:r>
            <a:r>
              <a:rPr sz="2200" spc="-99" dirty="0">
                <a:cs typeface="Arial"/>
              </a:rPr>
              <a:t>estimate</a:t>
            </a:r>
            <a:r>
              <a:rPr sz="2200" spc="109" dirty="0">
                <a:cs typeface="Arial"/>
              </a:rPr>
              <a:t> </a:t>
            </a:r>
            <a:r>
              <a:rPr sz="2200" spc="-139" dirty="0">
                <a:cs typeface="Arial"/>
              </a:rPr>
              <a:t>cov</a:t>
            </a:r>
            <a:r>
              <a:rPr sz="2200" spc="-208" dirty="0">
                <a:cs typeface="Arial"/>
              </a:rPr>
              <a:t>a</a:t>
            </a:r>
            <a:r>
              <a:rPr sz="2200" spc="-50" dirty="0">
                <a:cs typeface="Arial"/>
              </a:rPr>
              <a:t>riate</a:t>
            </a:r>
            <a:r>
              <a:rPr sz="2200" spc="109" dirty="0">
                <a:cs typeface="Arial"/>
              </a:rPr>
              <a:t> </a:t>
            </a:r>
            <a:r>
              <a:rPr sz="2200" spc="-89" dirty="0">
                <a:cs typeface="Arial"/>
              </a:rPr>
              <a:t>effects,</a:t>
            </a:r>
            <a:r>
              <a:rPr sz="2200" spc="109" dirty="0">
                <a:cs typeface="Arial"/>
              </a:rPr>
              <a:t> </a:t>
            </a:r>
            <a:r>
              <a:rPr sz="2200" spc="-159" dirty="0">
                <a:cs typeface="Arial"/>
              </a:rPr>
              <a:t>p</a:t>
            </a:r>
            <a:r>
              <a:rPr sz="2200" spc="-50" dirty="0">
                <a:cs typeface="Arial"/>
              </a:rPr>
              <a:t>redict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missing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data</a:t>
            </a:r>
            <a:r>
              <a:rPr sz="2200" spc="109" dirty="0">
                <a:cs typeface="Arial"/>
              </a:rPr>
              <a:t> </a:t>
            </a:r>
            <a:r>
              <a:rPr sz="2200" spc="-139" dirty="0">
                <a:cs typeface="Arial"/>
              </a:rPr>
              <a:t>and</a:t>
            </a:r>
            <a:r>
              <a:rPr sz="2200" spc="109" dirty="0">
                <a:cs typeface="Arial"/>
              </a:rPr>
              <a:t> </a:t>
            </a:r>
            <a:r>
              <a:rPr sz="2200" spc="-129" dirty="0">
                <a:cs typeface="Arial"/>
              </a:rPr>
              <a:t>handle</a:t>
            </a:r>
            <a:r>
              <a:rPr sz="2200" spc="-69" dirty="0">
                <a:cs typeface="Arial"/>
              </a:rPr>
              <a:t> </a:t>
            </a:r>
            <a:r>
              <a:rPr sz="2200" spc="-79" dirty="0">
                <a:cs typeface="Arial"/>
              </a:rPr>
              <a:t>spatio-tem</a:t>
            </a:r>
            <a:r>
              <a:rPr sz="2200" spc="-30" dirty="0">
                <a:cs typeface="Arial"/>
              </a:rPr>
              <a:t>p</a:t>
            </a:r>
            <a:r>
              <a:rPr sz="2200" spc="-208" dirty="0">
                <a:cs typeface="Arial"/>
              </a:rPr>
              <a:t>o</a:t>
            </a:r>
            <a:r>
              <a:rPr sz="2200" spc="-50" dirty="0">
                <a:cs typeface="Arial"/>
              </a:rPr>
              <a:t>ral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data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a</a:t>
            </a:r>
            <a:r>
              <a:rPr sz="2200" spc="-159" dirty="0">
                <a:cs typeface="Arial"/>
              </a:rPr>
              <a:t>n</a:t>
            </a:r>
            <a:r>
              <a:rPr sz="2200" spc="-99" dirty="0">
                <a:cs typeface="Arial"/>
              </a:rPr>
              <a:t>d</a:t>
            </a:r>
            <a:r>
              <a:rPr sz="2200" spc="109" dirty="0">
                <a:cs typeface="Arial"/>
              </a:rPr>
              <a:t> </a:t>
            </a:r>
            <a:r>
              <a:rPr sz="2200" spc="-40" dirty="0">
                <a:cs typeface="Arial"/>
              </a:rPr>
              <a:t>multiple</a:t>
            </a:r>
            <a:r>
              <a:rPr sz="2200" spc="109" dirty="0">
                <a:cs typeface="Arial"/>
              </a:rPr>
              <a:t> </a:t>
            </a:r>
            <a:r>
              <a:rPr sz="2200" spc="-198" dirty="0">
                <a:cs typeface="Arial"/>
              </a:rPr>
              <a:t>diseases</a:t>
            </a:r>
            <a:endParaRPr sz="2200" dirty="0"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14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901758470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</a:t>
            </a:r>
            <a:r>
              <a:rPr lang="en-US" dirty="0" smtClean="0"/>
              <a:t>regression in practice- incorporating spatial relationships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Steps in determining the extent of spatial autocorrelation in your data and running a spatial regression: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a neighborhood criterion</a:t>
            </a:r>
          </a:p>
          <a:p>
            <a:pPr marL="1062990" lvl="2" indent="-514350"/>
            <a:r>
              <a:rPr lang="en-US" dirty="0" smtClean="0"/>
              <a:t>Which areas are linked?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 weights to the areas that are linked</a:t>
            </a:r>
          </a:p>
          <a:p>
            <a:pPr marL="1005840" lvl="2" indent="-457200"/>
            <a:r>
              <a:rPr lang="en-US" dirty="0" smtClean="0"/>
              <a:t>Create a spatial weights matrix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 statistical test to examine spatial autocorrelation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 a OLS regression</a:t>
            </a:r>
          </a:p>
          <a:p>
            <a:pPr marL="1005840" lvl="2" indent="-457200"/>
            <a:r>
              <a:rPr lang="en-US" dirty="0" smtClean="0"/>
              <a:t>Determine what type of spatial regression to run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 a spatial regression</a:t>
            </a:r>
          </a:p>
          <a:p>
            <a:pPr marL="1005840" lvl="2" indent="-457200"/>
            <a:r>
              <a:rPr lang="en-US" dirty="0" smtClean="0"/>
              <a:t>Apply weights matrix</a:t>
            </a:r>
          </a:p>
        </p:txBody>
      </p:sp>
    </p:spTree>
    <p:extLst>
      <p:ext uri="{BB962C8B-B14F-4D97-AF65-F5344CB8AC3E}">
        <p14:creationId xmlns:p14="http://schemas.microsoft.com/office/powerpoint/2010/main" val="37509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weights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8357" y="1368449"/>
            <a:ext cx="7924800" cy="3428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Neighborhoods can be defined in a number of ways</a:t>
            </a:r>
          </a:p>
          <a:p>
            <a:pPr lvl="1"/>
            <a:r>
              <a:rPr lang="en-US" dirty="0" smtClean="0"/>
              <a:t>Contiguity (common boundary)</a:t>
            </a:r>
          </a:p>
          <a:p>
            <a:pPr lvl="2"/>
            <a:r>
              <a:rPr lang="en-US" dirty="0" smtClean="0"/>
              <a:t>What is a “shared” boundary?</a:t>
            </a:r>
          </a:p>
          <a:p>
            <a:pPr lvl="1"/>
            <a:r>
              <a:rPr lang="en-US" dirty="0" smtClean="0"/>
              <a:t>Distance (distance band, K-nearest neighbors)</a:t>
            </a:r>
          </a:p>
          <a:p>
            <a:pPr lvl="2"/>
            <a:r>
              <a:rPr lang="en-US" dirty="0" smtClean="0"/>
              <a:t>How many “neighbors” to include, what distance do we use?</a:t>
            </a:r>
          </a:p>
          <a:p>
            <a:pPr lvl="1"/>
            <a:r>
              <a:rPr lang="en-US" dirty="0" smtClean="0"/>
              <a:t>General weights (social distance, distance decay)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8" descr="L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797448"/>
            <a:ext cx="5768715" cy="1717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0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Contiguity based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Areas sharing any boundary point (QUEEN) are taken as neighbors, using the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poly2nb</a:t>
            </a:r>
            <a:r>
              <a:rPr lang="en-US" dirty="0" smtClean="0"/>
              <a:t> function, which accepts a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SpatialPolygonsDataFrame</a:t>
            </a:r>
            <a:endParaRPr lang="en-US" sz="1900" dirty="0" smtClean="0"/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library(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spdep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sids_nbq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&lt;-poly2nb(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contiguity is defined as areas sharing more than one boundary point (ROOK), the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queen=</a:t>
            </a:r>
            <a:r>
              <a:rPr lang="en-US" sz="2200" dirty="0" smtClean="0"/>
              <a:t> </a:t>
            </a:r>
            <a:r>
              <a:rPr lang="en-US" dirty="0" smtClean="0"/>
              <a:t>argument is set to FALSE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sids_nbr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&lt;-poly2nb(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queen=FALSE)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&lt;-coordinates(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plot(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plot(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sids_nbq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add=T)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based neighbors</a:t>
            </a:r>
            <a:br>
              <a:rPr lang="en-US" dirty="0" smtClean="0"/>
            </a:br>
            <a:r>
              <a:rPr lang="en-US" dirty="0" smtClean="0"/>
              <a:t>k nearest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93520"/>
            <a:ext cx="7620000" cy="3992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cs typeface="Courier New" pitchFamily="49" charset="0"/>
              </a:rPr>
              <a:t>Can also choose the k nearest points as neighbors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&lt;-coordinates(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sids_SP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IDs&lt;-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(as(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sids_SP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"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data.frame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"))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sids_kn1&lt;-knn2nb(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knearneigh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k=1),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=IDs)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sids_kn2&lt;-knn2nb(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knearneigh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k=2),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=IDs)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sids_kn4&lt;-knn2nb(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knearneigh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k=4),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=IDs)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plot(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sids_SP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plot(sids_kn2,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add=T)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486400" y="4343400"/>
            <a:ext cx="2590800" cy="1905000"/>
            <a:chOff x="5486400" y="4343400"/>
            <a:chExt cx="2590800" cy="1905000"/>
          </a:xfrm>
        </p:grpSpPr>
        <p:cxnSp>
          <p:nvCxnSpPr>
            <p:cNvPr id="6" name="Elbow Connector 5"/>
            <p:cNvCxnSpPr/>
            <p:nvPr/>
          </p:nvCxnSpPr>
          <p:spPr>
            <a:xfrm>
              <a:off x="5486400" y="4343400"/>
              <a:ext cx="2590800" cy="1905000"/>
            </a:xfrm>
            <a:prstGeom prst="bentConnector3">
              <a:avLst>
                <a:gd name="adj1" fmla="val -44"/>
              </a:avLst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172200" y="55626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400800" y="48768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34200" y="54102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086600" y="45720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543800" y="49530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467600" y="57150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705600" y="59436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715000" y="5029200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4" idx="5"/>
              <a:endCxn id="16" idx="0"/>
            </p:cNvCxnSpPr>
            <p:nvPr/>
          </p:nvCxnSpPr>
          <p:spPr>
            <a:xfrm rot="16200000" flipH="1">
              <a:off x="6789691" y="5227590"/>
              <a:ext cx="163559" cy="20165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7"/>
              <a:endCxn id="15" idx="6"/>
            </p:cNvCxnSpPr>
            <p:nvPr/>
          </p:nvCxnSpPr>
          <p:spPr>
            <a:xfrm rot="16200000" flipV="1">
              <a:off x="6484892" y="4907009"/>
              <a:ext cx="277859" cy="29364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" idx="5"/>
              <a:endCxn id="14" idx="7"/>
            </p:cNvCxnSpPr>
            <p:nvPr/>
          </p:nvCxnSpPr>
          <p:spPr>
            <a:xfrm rot="5400000">
              <a:off x="6340382" y="5143500"/>
              <a:ext cx="327118" cy="533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6705600" y="5181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22258" y="514634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k=1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32074" y="4648200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k=2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50256" y="529676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k=3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90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based neighbors</a:t>
            </a:r>
            <a:br>
              <a:rPr lang="en-US" dirty="0" smtClean="0"/>
            </a:br>
            <a:r>
              <a:rPr lang="en-US" dirty="0" smtClean="0"/>
              <a:t>Specified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848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Courier New" pitchFamily="49" charset="0"/>
              </a:rPr>
              <a:t>Can also assign neighbors based on a specified distance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dist&lt;-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unlist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nbdists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(sids_kn1,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summary(dist)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Min. 1st Qu.  Median    Mean 3rd Qu.    Max.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40100   89770   97640   96290  107200  134600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max_k1&lt;-max(dist)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&gt; sids_kd1&lt;-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dnearneigh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 d1=0, d2=0.75*max_k1,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=IDs)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&gt; sids_kd2&lt;-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dnearneigh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 d1=0, d2=1*max_k1,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=IDs)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&gt; sids_kd3&lt;-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dnearneigh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 d1=0, d2=1.5*max_k1,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=IDs)</a:t>
            </a:r>
          </a:p>
          <a:p>
            <a:pPr>
              <a:buNone/>
            </a:pPr>
            <a:r>
              <a:rPr lang="en-US" sz="2400" dirty="0" smtClean="0">
                <a:cs typeface="Courier New" pitchFamily="49" charset="0"/>
              </a:rPr>
              <a:t>OR by raw distance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&gt; sids_ran1&lt;-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dnearneigh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coords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 d1=0, d2=134600,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=IDs)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Brief review </a:t>
            </a:r>
            <a:r>
              <a:rPr lang="en-US" dirty="0"/>
              <a:t>g</a:t>
            </a:r>
            <a:r>
              <a:rPr lang="en-US" dirty="0" smtClean="0"/>
              <a:t>oals of regression analysis</a:t>
            </a:r>
          </a:p>
          <a:p>
            <a:r>
              <a:rPr lang="en-US" dirty="0" smtClean="0"/>
              <a:t>Why spatial autocorrelation important</a:t>
            </a:r>
          </a:p>
          <a:p>
            <a:r>
              <a:rPr lang="en-US" dirty="0" smtClean="0"/>
              <a:t>Review how to test for in a regression framework</a:t>
            </a:r>
          </a:p>
          <a:p>
            <a:r>
              <a:rPr lang="en-US" dirty="0" smtClean="0"/>
              <a:t>What to do if found- how to incorporate</a:t>
            </a:r>
          </a:p>
          <a:p>
            <a:r>
              <a:rPr lang="en-US" dirty="0" err="1" smtClean="0"/>
              <a:t>Frequentist</a:t>
            </a:r>
            <a:r>
              <a:rPr lang="en-US" dirty="0" smtClean="0"/>
              <a:t> vs Bayesian approaches to inference and prediction</a:t>
            </a:r>
          </a:p>
          <a:p>
            <a:r>
              <a:rPr lang="en-US" dirty="0" smtClean="0"/>
              <a:t>Conditional autoregressive models (CAR)</a:t>
            </a:r>
          </a:p>
          <a:p>
            <a:r>
              <a:rPr lang="en-US" dirty="0" smtClean="0"/>
              <a:t>Intro to </a:t>
            </a:r>
            <a:r>
              <a:rPr lang="en-US" dirty="0" err="1" smtClean="0"/>
              <a:t>Winbugs</a:t>
            </a:r>
            <a:r>
              <a:rPr lang="en-US" dirty="0" smtClean="0"/>
              <a:t> and INLA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weights matrices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Once our list of neighbors has been created, we assign spatial weights to each relationship</a:t>
            </a:r>
          </a:p>
          <a:p>
            <a:pPr lvl="1"/>
            <a:r>
              <a:rPr lang="en-US" dirty="0" smtClean="0"/>
              <a:t>Can be binary or variable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Even when the values are binary 0/1, the issue of what to do with no-neighbor observations arises</a:t>
            </a:r>
          </a:p>
          <a:p>
            <a:endParaRPr lang="en-US" dirty="0" smtClean="0"/>
          </a:p>
          <a:p>
            <a:r>
              <a:rPr lang="en-US" dirty="0" smtClean="0"/>
              <a:t>Binary weighting will, for a target feature, assign a value of 1 to neighboring features and 0 to all other features</a:t>
            </a:r>
          </a:p>
          <a:p>
            <a:pPr lvl="1"/>
            <a:r>
              <a:rPr lang="en-US" dirty="0" smtClean="0"/>
              <a:t>Used with fixed distance, k nearest neighbors, and contiguity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Row-standardized weights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43400" cy="493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sids_nbq_w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&lt;- nb2listw(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sids_nbq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sids_nbq_w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Characteristics of weights list:</a:t>
            </a:r>
          </a:p>
          <a:p>
            <a:pPr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Neighbour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list object: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Number of regions: 100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Number of nonzero links: 490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Percentage nonzero weights: 4.9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Average number of links: 4.9 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Weights style: W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Weights constants summary: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n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nn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S0       S1       S2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W 100 10000 100 44.65023 410.4746</a:t>
            </a: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130802" cy="51846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Row standardization is used to create proportional weights in cases where features have an unequal number of neighbors</a:t>
            </a:r>
          </a:p>
          <a:p>
            <a:pPr lvl="1"/>
            <a:r>
              <a:rPr lang="en-US" dirty="0" smtClean="0"/>
              <a:t>Divide each neighbor weight for a feature by the sum of all neighbor weights</a:t>
            </a:r>
          </a:p>
          <a:p>
            <a:pPr lvl="2"/>
            <a:r>
              <a:rPr lang="en-US" dirty="0" err="1" smtClean="0"/>
              <a:t>Obs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has 3 neighbors, each has a weight of 1/3</a:t>
            </a:r>
          </a:p>
          <a:p>
            <a:pPr lvl="2"/>
            <a:r>
              <a:rPr lang="en-US" dirty="0" err="1" smtClean="0"/>
              <a:t>Obs</a:t>
            </a:r>
            <a:r>
              <a:rPr lang="en-US" dirty="0" smtClean="0"/>
              <a:t> j has 2 neighbors, each has a weight of 1/2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Use is you want comparable spatial parameters across different data sets with different connectivity structures</a:t>
            </a:r>
          </a:p>
        </p:txBody>
      </p:sp>
    </p:spTree>
    <p:extLst>
      <p:ext uri="{BB962C8B-B14F-4D97-AF65-F5344CB8AC3E}">
        <p14:creationId xmlns:p14="http://schemas.microsoft.com/office/powerpoint/2010/main" val="37783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91000" cy="4937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sids_nbq_wb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&lt;-nb2listw(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sids_nbq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style="B")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sids_nbq_wb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Characteristics of weights list:</a:t>
            </a:r>
          </a:p>
          <a:p>
            <a:pPr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Neighbour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list object: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Number of regions: 100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Number of nonzero links: 490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Percentage nonzero weights: 4.9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Average number of links: 4.9 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Weights style: B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Weights constants summary: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n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S0  S1    S2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 100 10000 490 980 10696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Row-</a:t>
            </a:r>
            <a:r>
              <a:rPr lang="en-US" dirty="0" err="1" smtClean="0"/>
              <a:t>standardised</a:t>
            </a:r>
            <a:r>
              <a:rPr lang="en-US" dirty="0" smtClean="0"/>
              <a:t> weights increase the influence of links from observations with few </a:t>
            </a:r>
            <a:r>
              <a:rPr lang="en-US" dirty="0" err="1" smtClean="0"/>
              <a:t>neighbours</a:t>
            </a:r>
            <a:endParaRPr lang="en-US" dirty="0" smtClean="0"/>
          </a:p>
          <a:p>
            <a:r>
              <a:rPr lang="en-US" dirty="0" smtClean="0"/>
              <a:t>Binary weights vary the influence of observations</a:t>
            </a:r>
          </a:p>
          <a:p>
            <a:pPr lvl="1"/>
            <a:r>
              <a:rPr lang="en-US" dirty="0" smtClean="0"/>
              <a:t>Those with many </a:t>
            </a:r>
            <a:r>
              <a:rPr lang="en-US" dirty="0" err="1" smtClean="0"/>
              <a:t>neighbours</a:t>
            </a:r>
            <a:r>
              <a:rPr lang="en-US" dirty="0" smtClean="0"/>
              <a:t> are up-weighted compared to those with few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vs. row-standardized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binary weights matrix looks like: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row-standardized matrix it looks like: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54035"/>
              </p:ext>
            </p:extLst>
          </p:nvPr>
        </p:nvGraphicFramePr>
        <p:xfrm>
          <a:off x="6858000" y="1828800"/>
          <a:ext cx="144272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/>
                <a:gridCol w="360680"/>
                <a:gridCol w="360680"/>
                <a:gridCol w="360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81384"/>
              </p:ext>
            </p:extLst>
          </p:nvPr>
        </p:nvGraphicFramePr>
        <p:xfrm>
          <a:off x="6553200" y="4953000"/>
          <a:ext cx="203454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with no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ever get the following error:</a:t>
            </a:r>
          </a:p>
          <a:p>
            <a:pPr lvl="2"/>
            <a:endParaRPr lang="en-US" dirty="0" smtClean="0"/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Error in nb2listw(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): Empty neighbor sets found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You have some regions that have NO neighbors</a:t>
            </a:r>
          </a:p>
          <a:p>
            <a:pPr lvl="1"/>
            <a:r>
              <a:rPr lang="en-US" dirty="0" smtClean="0"/>
              <a:t>This is most likely an artifact of your GIS data (digitizing errors, slivers, etc), which you should fix in a GIS</a:t>
            </a:r>
          </a:p>
          <a:p>
            <a:pPr lvl="1"/>
            <a:r>
              <a:rPr lang="en-US" dirty="0" smtClean="0"/>
              <a:t>Also could have “true” islands (e.g., Hawaii, San </a:t>
            </a:r>
            <a:r>
              <a:rPr lang="en-US" dirty="0" err="1" smtClean="0"/>
              <a:t>Juans</a:t>
            </a:r>
            <a:r>
              <a:rPr lang="en-US" dirty="0" smtClean="0"/>
              <a:t> in WA)</a:t>
            </a:r>
          </a:p>
          <a:p>
            <a:pPr lvl="2"/>
            <a:r>
              <a:rPr lang="en-US" dirty="0" smtClean="0"/>
              <a:t>May want to use k nearest neighbors</a:t>
            </a:r>
          </a:p>
          <a:p>
            <a:pPr lvl="2"/>
            <a:r>
              <a:rPr lang="en-US" dirty="0" smtClean="0"/>
              <a:t>Or add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zero.policy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=T </a:t>
            </a:r>
            <a:r>
              <a:rPr lang="en-US" dirty="0" smtClean="0"/>
              <a:t>to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nb2listw</a:t>
            </a:r>
            <a:r>
              <a:rPr lang="en-US" dirty="0" smtClean="0"/>
              <a:t> call 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sids_nbq_w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&lt;-nb2listw(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sids_nbq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zero.policy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35767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 autocorrelation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Test for the presence of spatial autocorrelation</a:t>
            </a:r>
          </a:p>
          <a:p>
            <a:pPr lvl="1"/>
            <a:r>
              <a:rPr lang="en-US" dirty="0" smtClean="0"/>
              <a:t>Global</a:t>
            </a:r>
          </a:p>
          <a:p>
            <a:pPr lvl="2"/>
            <a:r>
              <a:rPr lang="en-US" dirty="0" smtClean="0"/>
              <a:t>Moran’s </a:t>
            </a:r>
            <a:r>
              <a:rPr lang="en-US" i="1" dirty="0" smtClean="0"/>
              <a:t>I</a:t>
            </a:r>
          </a:p>
          <a:p>
            <a:pPr lvl="2"/>
            <a:r>
              <a:rPr lang="en-US" dirty="0" smtClean="0"/>
              <a:t>Geary’s C</a:t>
            </a:r>
            <a:endParaRPr lang="en-US" dirty="0"/>
          </a:p>
          <a:p>
            <a:pPr lvl="1"/>
            <a:r>
              <a:rPr lang="en-US" dirty="0" smtClean="0"/>
              <a:t>Local (LISA </a:t>
            </a:r>
            <a:r>
              <a:rPr lang="en-US" dirty="0"/>
              <a:t>– Local Indicators of Spatial </a:t>
            </a:r>
            <a:r>
              <a:rPr lang="en-US" dirty="0" smtClean="0"/>
              <a:t>Autocorrelation)</a:t>
            </a:r>
          </a:p>
          <a:p>
            <a:pPr lvl="2"/>
            <a:r>
              <a:rPr lang="en-US" dirty="0" smtClean="0"/>
              <a:t>Local Moran’s </a:t>
            </a:r>
            <a:r>
              <a:rPr lang="en-US" i="1" dirty="0" smtClean="0"/>
              <a:t>I</a:t>
            </a:r>
            <a:r>
              <a:rPr lang="en-US" dirty="0" smtClean="0"/>
              <a:t> and </a:t>
            </a:r>
            <a:r>
              <a:rPr lang="en-US" dirty="0" err="1" smtClean="0"/>
              <a:t>Getis</a:t>
            </a:r>
            <a:r>
              <a:rPr lang="en-US" dirty="0" smtClean="0"/>
              <a:t>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*</a:t>
            </a:r>
          </a:p>
          <a:p>
            <a:endParaRPr lang="en-US" dirty="0" smtClean="0"/>
          </a:p>
          <a:p>
            <a:r>
              <a:rPr lang="en-US" dirty="0" smtClean="0"/>
              <a:t>We’ll just focus on the “industry standard” – Moran’s I</a:t>
            </a:r>
          </a:p>
          <a:p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Moran’s I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moran.test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(sids_NAD$SIDR79,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listw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sids_nbq_w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7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alternative=“</a:t>
            </a:r>
            <a:r>
              <a:rPr lang="en-US" sz="17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two.sided</a:t>
            </a:r>
            <a:r>
              <a:rPr lang="en-US" sz="17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”)</a:t>
            </a:r>
          </a:p>
          <a:p>
            <a:pPr>
              <a:buNone/>
            </a:pP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Moran's I test under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randomisation</a:t>
            </a: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data:  sids_NAD$SIDR79  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weights: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sids_nbq_w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Moran I statistic standard deviate = 2.3625, p-value = 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0.009075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alternative hypothesis: greater 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sample estimates: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Moran I statistic       Expectation          Variance 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7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0.142750392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-0.010101010       0.004185853 </a:t>
            </a:r>
          </a:p>
          <a:p>
            <a:pPr>
              <a:buNone/>
            </a:pPr>
            <a:endParaRPr lang="en-US" sz="1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3598" y="1921106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two.sided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≠ 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“greater”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&gt;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Moran’s I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moran.test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(sids_NAD$SIDR79,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listw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sids_nbq_wb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Moran's I test under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randomisation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data:  sids_NAD$SIDR79 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weights: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sids_nbq_wb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Moran I statistic standard deviate = 1.9633, p-value = 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0.02480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alternative hypothesis: greater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sample estimates: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Moran I statistic       Expectation          Variance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0.110520684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-0.010101010       0.003774597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-109" dirty="0"/>
              <a:t>New</a:t>
            </a:r>
            <a:r>
              <a:rPr spc="50" dirty="0"/>
              <a:t> </a:t>
            </a:r>
            <a:r>
              <a:rPr spc="-20" dirty="0"/>
              <a:t>Y</a:t>
            </a:r>
            <a:r>
              <a:rPr spc="-208" dirty="0"/>
              <a:t>o</a:t>
            </a:r>
            <a:r>
              <a:rPr spc="-69" dirty="0"/>
              <a:t>r</a:t>
            </a:r>
            <a:r>
              <a:rPr spc="-50" dirty="0"/>
              <a:t>k</a:t>
            </a:r>
            <a:r>
              <a:rPr spc="50" dirty="0"/>
              <a:t> </a:t>
            </a:r>
            <a:r>
              <a:rPr lang="en-US" spc="-20" dirty="0" smtClean="0"/>
              <a:t>leukemia</a:t>
            </a:r>
            <a:r>
              <a:rPr spc="50" dirty="0" smtClean="0"/>
              <a:t> </a:t>
            </a:r>
            <a:r>
              <a:rPr lang="en-US" spc="-59" dirty="0" smtClean="0"/>
              <a:t>data</a:t>
            </a:r>
            <a:endParaRPr spc="-178" dirty="0"/>
          </a:p>
        </p:txBody>
      </p:sp>
      <p:sp>
        <p:nvSpPr>
          <p:cNvPr id="3" name="object 3"/>
          <p:cNvSpPr/>
          <p:nvPr/>
        </p:nvSpPr>
        <p:spPr>
          <a:xfrm>
            <a:off x="564264" y="1499343"/>
            <a:ext cx="3564397" cy="3786369"/>
          </a:xfrm>
          <a:custGeom>
            <a:avLst/>
            <a:gdLst/>
            <a:ahLst/>
            <a:cxnLst/>
            <a:rect l="l" t="t" r="r" b="b"/>
            <a:pathLst>
              <a:path w="1797050" h="1910714">
                <a:moveTo>
                  <a:pt x="0" y="1910687"/>
                </a:moveTo>
                <a:lnTo>
                  <a:pt x="1796684" y="1910687"/>
                </a:lnTo>
                <a:lnTo>
                  <a:pt x="1796684" y="0"/>
                </a:lnTo>
                <a:lnTo>
                  <a:pt x="0" y="0"/>
                </a:lnTo>
                <a:lnTo>
                  <a:pt x="0" y="1910687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255" y="5285659"/>
            <a:ext cx="2210430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124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4255" y="5285659"/>
            <a:ext cx="0" cy="60401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0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9234" y="5285659"/>
            <a:ext cx="0" cy="60401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0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4087" y="5285659"/>
            <a:ext cx="0" cy="60401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0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1484" y="5396009"/>
            <a:ext cx="38666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800" spc="-10" dirty="0">
                <a:latin typeface="Arial"/>
                <a:cs typeface="Arial"/>
              </a:rPr>
              <a:t>350000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6338" y="5396009"/>
            <a:ext cx="149125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>
              <a:tabLst>
                <a:tab pos="1129279" algn="l"/>
              </a:tabLst>
            </a:pPr>
            <a:r>
              <a:rPr sz="800" spc="-10" dirty="0">
                <a:latin typeface="Arial"/>
                <a:cs typeface="Arial"/>
              </a:rPr>
              <a:t>400000	450000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264" y="1828299"/>
            <a:ext cx="0" cy="3311974"/>
          </a:xfrm>
          <a:custGeom>
            <a:avLst/>
            <a:gdLst/>
            <a:ahLst/>
            <a:cxnLst/>
            <a:rect l="l" t="t" r="r" b="b"/>
            <a:pathLst>
              <a:path h="1671320">
                <a:moveTo>
                  <a:pt x="0" y="1671217"/>
                </a:moveTo>
                <a:lnTo>
                  <a:pt x="0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966" y="5140071"/>
            <a:ext cx="60456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00" y="0"/>
                </a:moveTo>
                <a:lnTo>
                  <a:pt x="0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966" y="4036105"/>
            <a:ext cx="60456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00" y="0"/>
                </a:moveTo>
                <a:lnTo>
                  <a:pt x="0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3966" y="2932139"/>
            <a:ext cx="60456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00" y="0"/>
                </a:moveTo>
                <a:lnTo>
                  <a:pt x="0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966" y="1828299"/>
            <a:ext cx="60456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00" y="0"/>
                </a:moveTo>
                <a:lnTo>
                  <a:pt x="0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2923" y="4919413"/>
            <a:ext cx="123111" cy="441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79"/>
            <a:r>
              <a:rPr sz="800" dirty="0">
                <a:latin typeface="Arial"/>
                <a:cs typeface="Arial"/>
              </a:rPr>
              <a:t>4650000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923" y="3815574"/>
            <a:ext cx="123111" cy="441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79"/>
            <a:r>
              <a:rPr sz="800" dirty="0">
                <a:latin typeface="Arial"/>
                <a:cs typeface="Arial"/>
              </a:rPr>
              <a:t>4700000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923" y="2711608"/>
            <a:ext cx="123111" cy="441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79"/>
            <a:r>
              <a:rPr sz="800" dirty="0">
                <a:latin typeface="Arial"/>
                <a:cs typeface="Arial"/>
              </a:rPr>
              <a:t>4750000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923" y="1607642"/>
            <a:ext cx="123111" cy="441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79"/>
            <a:r>
              <a:rPr sz="800" dirty="0">
                <a:latin typeface="Arial"/>
                <a:cs typeface="Arial"/>
              </a:rPr>
              <a:t>4800000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1696" y="1634829"/>
            <a:ext cx="2708807" cy="3515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13787" y="4804877"/>
            <a:ext cx="1657507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>
              <a:lnSpc>
                <a:spcPts val="714"/>
              </a:lnSpc>
            </a:pP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Victory</a:t>
            </a:r>
            <a:r>
              <a:rPr sz="600" spc="-10" dirty="0">
                <a:solidFill>
                  <a:srgbClr val="8A00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Plaza </a:t>
            </a:r>
            <a:r>
              <a:rPr sz="300" spc="-59" dirty="0">
                <a:solidFill>
                  <a:srgbClr val="8A0000"/>
                </a:solidFill>
                <a:latin typeface="MS Gothic"/>
                <a:cs typeface="MS Gothic"/>
              </a:rPr>
              <a:t>●</a:t>
            </a:r>
            <a:r>
              <a:rPr sz="400" spc="-44" baseline="18518" dirty="0">
                <a:solidFill>
                  <a:srgbClr val="8A0000"/>
                </a:solidFill>
                <a:latin typeface="MS Gothic"/>
                <a:cs typeface="MS Gothic"/>
              </a:rPr>
              <a:t>●</a:t>
            </a:r>
            <a:r>
              <a:rPr sz="400" baseline="18518" dirty="0">
                <a:solidFill>
                  <a:srgbClr val="8A0000"/>
                </a:solidFill>
                <a:latin typeface="Times New Roman"/>
                <a:cs typeface="Times New Roman"/>
              </a:rPr>
              <a:t>                         </a:t>
            </a:r>
            <a:r>
              <a:rPr sz="400" spc="30" baseline="18518" dirty="0">
                <a:solidFill>
                  <a:srgbClr val="8A0000"/>
                </a:solidFill>
                <a:latin typeface="Times New Roman"/>
                <a:cs typeface="Times New Roman"/>
              </a:rPr>
              <a:t> </a:t>
            </a:r>
            <a:r>
              <a:rPr sz="900" b="1" spc="-476" baseline="9259" dirty="0">
                <a:latin typeface="Arial"/>
                <a:cs typeface="Arial"/>
              </a:rPr>
              <a:t>B</a:t>
            </a:r>
            <a:r>
              <a:rPr sz="300" spc="-30" dirty="0">
                <a:solidFill>
                  <a:srgbClr val="8A0000"/>
                </a:solidFill>
                <a:latin typeface="MS Gothic"/>
                <a:cs typeface="MS Gothic"/>
              </a:rPr>
              <a:t>●</a:t>
            </a:r>
            <a:r>
              <a:rPr sz="300" spc="-40" dirty="0">
                <a:solidFill>
                  <a:srgbClr val="8A0000"/>
                </a:solidFill>
                <a:latin typeface="Times New Roman"/>
                <a:cs typeface="Times New Roman"/>
              </a:rPr>
              <a:t> </a:t>
            </a:r>
            <a:r>
              <a:rPr sz="900" b="1" baseline="9259" dirty="0">
                <a:latin typeface="Arial"/>
                <a:cs typeface="Arial"/>
              </a:rPr>
              <a:t>i</a:t>
            </a:r>
            <a:r>
              <a:rPr sz="900" b="1" spc="-133" baseline="9259" dirty="0">
                <a:latin typeface="Arial"/>
                <a:cs typeface="Arial"/>
              </a:rPr>
              <a:t>n</a:t>
            </a:r>
            <a:r>
              <a:rPr sz="400" spc="-341" baseline="18518" dirty="0">
                <a:solidFill>
                  <a:srgbClr val="8A0000"/>
                </a:solidFill>
                <a:latin typeface="MS Gothic"/>
                <a:cs typeface="MS Gothic"/>
              </a:rPr>
              <a:t>●</a:t>
            </a:r>
            <a:r>
              <a:rPr sz="900" b="1" spc="-44" baseline="9259" dirty="0">
                <a:latin typeface="Arial"/>
                <a:cs typeface="Arial"/>
              </a:rPr>
              <a:t>g</a:t>
            </a:r>
            <a:r>
              <a:rPr sz="900" spc="-712" baseline="9259" dirty="0">
                <a:solidFill>
                  <a:srgbClr val="8A0000"/>
                </a:solidFill>
                <a:latin typeface="Arial"/>
                <a:cs typeface="Arial"/>
              </a:rPr>
              <a:t>M</a:t>
            </a:r>
            <a:r>
              <a:rPr sz="900" b="1" baseline="9259" dirty="0">
                <a:latin typeface="Arial"/>
                <a:cs typeface="Arial"/>
              </a:rPr>
              <a:t>h</a:t>
            </a:r>
            <a:r>
              <a:rPr sz="900" b="1" spc="-341" baseline="9259" dirty="0">
                <a:latin typeface="Arial"/>
                <a:cs typeface="Arial"/>
              </a:rPr>
              <a:t>a</a:t>
            </a:r>
            <a:r>
              <a:rPr sz="900" spc="-163" baseline="9259" dirty="0">
                <a:solidFill>
                  <a:srgbClr val="8A0000"/>
                </a:solidFill>
                <a:latin typeface="Arial"/>
                <a:cs typeface="Arial"/>
              </a:rPr>
              <a:t>o</a:t>
            </a:r>
            <a:r>
              <a:rPr sz="900" b="1" spc="-638" baseline="9259" dirty="0">
                <a:latin typeface="Arial"/>
                <a:cs typeface="Arial"/>
              </a:rPr>
              <a:t>m</a:t>
            </a:r>
            <a:r>
              <a:rPr sz="900" baseline="9259" dirty="0">
                <a:solidFill>
                  <a:srgbClr val="8A0000"/>
                </a:solidFill>
                <a:latin typeface="Arial"/>
                <a:cs typeface="Arial"/>
              </a:rPr>
              <a:t>n</a:t>
            </a:r>
            <a:r>
              <a:rPr sz="900" spc="-371" baseline="9259" dirty="0">
                <a:solidFill>
                  <a:srgbClr val="8A0000"/>
                </a:solidFill>
                <a:latin typeface="Arial"/>
                <a:cs typeface="Arial"/>
              </a:rPr>
              <a:t>a</a:t>
            </a:r>
            <a:r>
              <a:rPr sz="900" b="1" spc="-192" baseline="9259" dirty="0">
                <a:latin typeface="Arial"/>
                <a:cs typeface="Arial"/>
              </a:rPr>
              <a:t>p</a:t>
            </a:r>
            <a:r>
              <a:rPr sz="900" spc="-119" baseline="9259" dirty="0">
                <a:solidFill>
                  <a:srgbClr val="8A0000"/>
                </a:solidFill>
                <a:latin typeface="Arial"/>
                <a:cs typeface="Arial"/>
              </a:rPr>
              <a:t>r</a:t>
            </a:r>
            <a:r>
              <a:rPr sz="900" b="1" spc="-192" baseline="9259" dirty="0">
                <a:latin typeface="Arial"/>
                <a:cs typeface="Arial"/>
              </a:rPr>
              <a:t>t</a:t>
            </a:r>
            <a:r>
              <a:rPr sz="900" spc="-268" baseline="9259" dirty="0">
                <a:solidFill>
                  <a:srgbClr val="8A0000"/>
                </a:solidFill>
                <a:latin typeface="Arial"/>
                <a:cs typeface="Arial"/>
              </a:rPr>
              <a:t>c</a:t>
            </a:r>
            <a:r>
              <a:rPr sz="900" b="1" spc="-297" baseline="9259" dirty="0">
                <a:latin typeface="Arial"/>
                <a:cs typeface="Arial"/>
              </a:rPr>
              <a:t>o</a:t>
            </a:r>
            <a:r>
              <a:rPr sz="900" spc="-222" baseline="9259" dirty="0">
                <a:solidFill>
                  <a:srgbClr val="8A0000"/>
                </a:solidFill>
                <a:latin typeface="Arial"/>
                <a:cs typeface="Arial"/>
              </a:rPr>
              <a:t>h</a:t>
            </a:r>
            <a:r>
              <a:rPr sz="900" b="1" spc="-87" baseline="9259" dirty="0">
                <a:latin typeface="Arial"/>
                <a:cs typeface="Arial"/>
              </a:rPr>
              <a:t>n</a:t>
            </a:r>
            <a:r>
              <a:rPr sz="900" baseline="9259" dirty="0">
                <a:solidFill>
                  <a:srgbClr val="8A0000"/>
                </a:solidFill>
                <a:latin typeface="Arial"/>
                <a:cs typeface="Arial"/>
              </a:rPr>
              <a:t>Chemicals</a:t>
            </a:r>
            <a:endParaRPr sz="900" baseline="9259">
              <a:latin typeface="Arial"/>
              <a:cs typeface="Arial"/>
            </a:endParaRPr>
          </a:p>
          <a:p>
            <a:pPr marR="190102" algn="r"/>
            <a:r>
              <a:rPr sz="900" baseline="18518" dirty="0">
                <a:solidFill>
                  <a:srgbClr val="8A0000"/>
                </a:solidFill>
                <a:latin typeface="Arial"/>
                <a:cs typeface="Arial"/>
              </a:rPr>
              <a:t>IBM</a:t>
            </a:r>
            <a:r>
              <a:rPr sz="900" spc="-14" baseline="18518" dirty="0">
                <a:solidFill>
                  <a:srgbClr val="8A0000"/>
                </a:solidFill>
                <a:latin typeface="Arial"/>
                <a:cs typeface="Arial"/>
              </a:rPr>
              <a:t> </a:t>
            </a:r>
            <a:r>
              <a:rPr sz="900" baseline="18518" dirty="0">
                <a:solidFill>
                  <a:srgbClr val="8A0000"/>
                </a:solidFill>
                <a:latin typeface="Arial"/>
                <a:cs typeface="Arial"/>
              </a:rPr>
              <a:t>Endicott     </a:t>
            </a:r>
            <a:r>
              <a:rPr sz="900" spc="73" baseline="18518" dirty="0">
                <a:solidFill>
                  <a:srgbClr val="8A0000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8A0000"/>
                </a:solidFill>
                <a:latin typeface="MS Gothic"/>
                <a:cs typeface="MS Gothic"/>
              </a:rPr>
              <a:t>●</a:t>
            </a:r>
            <a:r>
              <a:rPr sz="300" dirty="0">
                <a:solidFill>
                  <a:srgbClr val="8A0000"/>
                </a:solidFill>
                <a:latin typeface="Times New Roman"/>
                <a:cs typeface="Times New Roman"/>
              </a:rPr>
              <a:t> </a:t>
            </a:r>
            <a:r>
              <a:rPr sz="300" spc="-10" dirty="0">
                <a:solidFill>
                  <a:srgbClr val="8A000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Singer</a:t>
            </a:r>
            <a:endParaRPr sz="600">
              <a:latin typeface="Arial"/>
              <a:cs typeface="Arial"/>
            </a:endParaRPr>
          </a:p>
          <a:p>
            <a:pPr marR="402864" algn="r">
              <a:lnSpc>
                <a:spcPts val="287"/>
              </a:lnSpc>
              <a:spcBef>
                <a:spcPts val="208"/>
              </a:spcBef>
            </a:pPr>
            <a:r>
              <a:rPr sz="300" spc="-30" dirty="0">
                <a:solidFill>
                  <a:srgbClr val="8A0000"/>
                </a:solidFill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  <a:p>
            <a:pPr marR="313479" algn="r">
              <a:lnSpc>
                <a:spcPts val="644"/>
              </a:lnSpc>
            </a:pP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Nesco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8038" y="3921679"/>
            <a:ext cx="61967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600" b="1" dirty="0">
                <a:latin typeface="Arial"/>
                <a:cs typeface="Arial"/>
              </a:rPr>
              <a:t>Ithaca</a:t>
            </a:r>
            <a:endParaRPr sz="600">
              <a:latin typeface="Arial"/>
              <a:cs typeface="Arial"/>
            </a:endParaRPr>
          </a:p>
          <a:p>
            <a:pPr marL="166182" indent="-54135">
              <a:buClr>
                <a:srgbClr val="8A0000"/>
              </a:buClr>
              <a:buSzPct val="50000"/>
              <a:buFont typeface="MS Gothic"/>
              <a:buChar char="●"/>
              <a:tabLst>
                <a:tab pos="167440" algn="l"/>
              </a:tabLst>
            </a:pP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Morse</a:t>
            </a:r>
            <a:r>
              <a:rPr sz="600" spc="-10" dirty="0">
                <a:solidFill>
                  <a:srgbClr val="8A00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Chain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05104" y="3589084"/>
            <a:ext cx="64360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>
              <a:lnSpc>
                <a:spcPts val="674"/>
              </a:lnSpc>
            </a:pPr>
            <a:r>
              <a:rPr sz="600" b="1" dirty="0">
                <a:latin typeface="Arial"/>
                <a:cs typeface="Arial"/>
              </a:rPr>
              <a:t>Cortland</a:t>
            </a:r>
            <a:endParaRPr sz="600">
              <a:latin typeface="Arial"/>
              <a:cs typeface="Arial"/>
            </a:endParaRPr>
          </a:p>
          <a:p>
            <a:pPr marL="156110" indent="-54135">
              <a:lnSpc>
                <a:spcPts val="674"/>
              </a:lnSpc>
              <a:buClr>
                <a:srgbClr val="8A0000"/>
              </a:buClr>
              <a:buSzPct val="50000"/>
              <a:buFont typeface="MS Gothic"/>
              <a:buChar char="●"/>
              <a:tabLst>
                <a:tab pos="157369" algn="l"/>
              </a:tabLst>
            </a:pP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Smith</a:t>
            </a:r>
            <a:r>
              <a:rPr sz="600" spc="-10" dirty="0">
                <a:solidFill>
                  <a:srgbClr val="8A00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Corona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8348" y="2772656"/>
            <a:ext cx="603302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900" b="1" baseline="9259" dirty="0">
                <a:latin typeface="Arial"/>
                <a:cs typeface="Arial"/>
              </a:rPr>
              <a:t>Au</a:t>
            </a:r>
            <a:r>
              <a:rPr sz="900" b="1" spc="-252" baseline="9259" dirty="0">
                <a:latin typeface="Arial"/>
                <a:cs typeface="Arial"/>
              </a:rPr>
              <a:t>b</a:t>
            </a:r>
            <a:r>
              <a:rPr sz="300" spc="-139" dirty="0">
                <a:solidFill>
                  <a:srgbClr val="8A0000"/>
                </a:solidFill>
                <a:latin typeface="MS Gothic"/>
                <a:cs typeface="MS Gothic"/>
              </a:rPr>
              <a:t>●</a:t>
            </a:r>
            <a:r>
              <a:rPr sz="900" b="1" spc="-163" baseline="9259" dirty="0">
                <a:latin typeface="Arial"/>
                <a:cs typeface="Arial"/>
              </a:rPr>
              <a:t>u</a:t>
            </a:r>
            <a:r>
              <a:rPr sz="600" spc="-357" dirty="0">
                <a:solidFill>
                  <a:srgbClr val="8A0000"/>
                </a:solidFill>
                <a:latin typeface="Arial"/>
                <a:cs typeface="Arial"/>
              </a:rPr>
              <a:t>G</a:t>
            </a:r>
            <a:r>
              <a:rPr sz="900" b="1" baseline="9259" dirty="0">
                <a:latin typeface="Arial"/>
                <a:cs typeface="Arial"/>
              </a:rPr>
              <a:t>r</a:t>
            </a:r>
            <a:r>
              <a:rPr sz="900" b="1" spc="-371" baseline="9259" dirty="0">
                <a:latin typeface="Arial"/>
                <a:cs typeface="Arial"/>
              </a:rPr>
              <a:t>n</a:t>
            </a: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E</a:t>
            </a:r>
            <a:r>
              <a:rPr sz="600" spc="-10" dirty="0">
                <a:solidFill>
                  <a:srgbClr val="8A00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Auburn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60630" y="2484238"/>
            <a:ext cx="38666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600" b="1" dirty="0">
                <a:latin typeface="Arial"/>
                <a:cs typeface="Arial"/>
              </a:rPr>
              <a:t>Syracuse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6797" y="2393999"/>
            <a:ext cx="30606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600" b="1" dirty="0">
                <a:latin typeface="Arial"/>
                <a:cs typeface="Arial"/>
              </a:rPr>
              <a:t>Oneida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09093" y="3459307"/>
            <a:ext cx="61211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055" indent="-52876">
              <a:buClr>
                <a:srgbClr val="8A0000"/>
              </a:buClr>
              <a:buSzPct val="50000"/>
              <a:buFont typeface="MS Gothic"/>
              <a:buChar char="●"/>
              <a:tabLst>
                <a:tab pos="79314" algn="l"/>
              </a:tabLst>
            </a:pP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Solvent</a:t>
            </a:r>
            <a:r>
              <a:rPr sz="600" spc="-10" dirty="0">
                <a:solidFill>
                  <a:srgbClr val="8A00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Savers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83261" y="3648573"/>
            <a:ext cx="33502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Groton</a:t>
            </a:r>
            <a:r>
              <a:rPr sz="600" spc="-20" dirty="0">
                <a:solidFill>
                  <a:srgbClr val="8A0000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8A0000"/>
                </a:solidFill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5028" y="4759443"/>
            <a:ext cx="26827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600" dirty="0">
                <a:solidFill>
                  <a:srgbClr val="8A0000"/>
                </a:solidFill>
                <a:latin typeface="Arial"/>
                <a:cs typeface="Arial"/>
              </a:rPr>
              <a:t>Hadco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39937" y="2693343"/>
            <a:ext cx="4107243" cy="1733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 marR="10072">
              <a:lnSpc>
                <a:spcPct val="102600"/>
              </a:lnSpc>
            </a:pPr>
            <a:r>
              <a:rPr sz="2200" spc="188" dirty="0">
                <a:latin typeface="Calibri" panose="020F0502020204030204" pitchFamily="34" charset="0"/>
                <a:cs typeface="Tahoma"/>
              </a:rPr>
              <a:t>T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h</a:t>
            </a:r>
            <a:r>
              <a:rPr sz="2200" spc="-198" dirty="0">
                <a:latin typeface="Calibri" panose="020F0502020204030204" pitchFamily="34" charset="0"/>
                <a:cs typeface="Tahoma"/>
              </a:rPr>
              <a:t>e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99" dirty="0">
                <a:latin typeface="Calibri" panose="020F0502020204030204" pitchFamily="34" charset="0"/>
                <a:cs typeface="Tahoma"/>
              </a:rPr>
              <a:t>d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a</a:t>
            </a:r>
            <a:r>
              <a:rPr sz="2200" spc="-30" dirty="0">
                <a:latin typeface="Calibri" panose="020F0502020204030204" pitchFamily="34" charset="0"/>
                <a:cs typeface="Tahoma"/>
              </a:rPr>
              <a:t>ta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99" dirty="0">
                <a:latin typeface="Calibri" panose="020F0502020204030204" pitchFamily="34" charset="0"/>
                <a:cs typeface="Tahoma"/>
              </a:rPr>
              <a:t>set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10" dirty="0">
                <a:latin typeface="Calibri" panose="020F0502020204030204" pitchFamily="34" charset="0"/>
                <a:cs typeface="Tahoma"/>
              </a:rPr>
              <a:t>i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n</a:t>
            </a:r>
            <a:r>
              <a:rPr sz="2200" spc="-20" dirty="0">
                <a:latin typeface="Calibri" panose="020F0502020204030204" pitchFamily="34" charset="0"/>
                <a:cs typeface="Tahoma"/>
              </a:rPr>
              <a:t>cl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u</a:t>
            </a:r>
            <a:r>
              <a:rPr sz="2200" spc="-99" dirty="0">
                <a:latin typeface="Calibri" panose="020F0502020204030204" pitchFamily="34" charset="0"/>
                <a:cs typeface="Tahoma"/>
              </a:rPr>
              <a:t>d</a:t>
            </a:r>
            <a:r>
              <a:rPr sz="2200" spc="-178" dirty="0">
                <a:latin typeface="Calibri" panose="020F0502020204030204" pitchFamily="34" charset="0"/>
                <a:cs typeface="Tahoma"/>
              </a:rPr>
              <a:t>es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a</a:t>
            </a:r>
            <a:r>
              <a:rPr sz="2200" spc="-99" dirty="0">
                <a:latin typeface="Calibri" panose="020F0502020204030204" pitchFamily="34" charset="0"/>
                <a:cs typeface="Tahoma"/>
              </a:rPr>
              <a:t>d</a:t>
            </a:r>
            <a:r>
              <a:rPr sz="2200" spc="-50" dirty="0">
                <a:latin typeface="Calibri" panose="020F0502020204030204" pitchFamily="34" charset="0"/>
                <a:cs typeface="Tahoma"/>
              </a:rPr>
              <a:t>j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u</a:t>
            </a:r>
            <a:r>
              <a:rPr sz="2200" spc="-109" dirty="0">
                <a:latin typeface="Calibri" panose="020F0502020204030204" pitchFamily="34" charset="0"/>
                <a:cs typeface="Tahoma"/>
              </a:rPr>
              <a:t>sted</a:t>
            </a:r>
            <a:r>
              <a:rPr sz="2200" spc="-69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99" dirty="0">
                <a:latin typeface="Calibri" panose="020F0502020204030204" pitchFamily="34" charset="0"/>
                <a:cs typeface="Tahoma"/>
              </a:rPr>
              <a:t>cou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n</a:t>
            </a:r>
            <a:r>
              <a:rPr sz="2200" spc="-59" dirty="0">
                <a:latin typeface="Calibri" panose="020F0502020204030204" pitchFamily="34" charset="0"/>
                <a:cs typeface="Tahoma"/>
              </a:rPr>
              <a:t>ts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79" dirty="0">
                <a:latin typeface="Calibri" panose="020F0502020204030204" pitchFamily="34" charset="0"/>
                <a:cs typeface="Tahoma"/>
              </a:rPr>
              <a:t>of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10" dirty="0">
                <a:latin typeface="Calibri" panose="020F0502020204030204" pitchFamily="34" charset="0"/>
                <a:cs typeface="Tahoma"/>
              </a:rPr>
              <a:t>l</a:t>
            </a:r>
            <a:r>
              <a:rPr sz="2200" spc="-159" dirty="0">
                <a:latin typeface="Calibri" panose="020F0502020204030204" pitchFamily="34" charset="0"/>
                <a:cs typeface="Tahoma"/>
              </a:rPr>
              <a:t>eu</a:t>
            </a:r>
            <a:r>
              <a:rPr sz="2200" spc="-99" dirty="0">
                <a:latin typeface="Calibri" panose="020F0502020204030204" pitchFamily="34" charset="0"/>
                <a:cs typeface="Tahoma"/>
              </a:rPr>
              <a:t>k</a:t>
            </a:r>
            <a:r>
              <a:rPr sz="2200" spc="-109" dirty="0">
                <a:latin typeface="Calibri" panose="020F0502020204030204" pitchFamily="34" charset="0"/>
                <a:cs typeface="Tahoma"/>
              </a:rPr>
              <a:t>emi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a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1978–1982,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an</a:t>
            </a:r>
            <a:r>
              <a:rPr sz="2200" spc="-99" dirty="0">
                <a:latin typeface="Calibri" panose="020F0502020204030204" pitchFamily="34" charset="0"/>
                <a:cs typeface="Tahoma"/>
              </a:rPr>
              <a:t>d</a:t>
            </a:r>
            <a:r>
              <a:rPr sz="2200" spc="-59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109" dirty="0">
                <a:latin typeface="Calibri" panose="020F0502020204030204" pitchFamily="34" charset="0"/>
                <a:cs typeface="Tahoma"/>
              </a:rPr>
              <a:t>ob</a:t>
            </a:r>
            <a:r>
              <a:rPr sz="2200" spc="-139" dirty="0">
                <a:latin typeface="Calibri" panose="020F0502020204030204" pitchFamily="34" charset="0"/>
                <a:cs typeface="Tahoma"/>
              </a:rPr>
              <a:t>ser</a:t>
            </a:r>
            <a:r>
              <a:rPr sz="2200" spc="-109" dirty="0">
                <a:latin typeface="Calibri" panose="020F0502020204030204" pitchFamily="34" charset="0"/>
                <a:cs typeface="Tahoma"/>
              </a:rPr>
              <a:t>va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ti</a:t>
            </a:r>
            <a:r>
              <a:rPr sz="2200" spc="-109" dirty="0">
                <a:latin typeface="Calibri" panose="020F0502020204030204" pitchFamily="34" charset="0"/>
                <a:cs typeface="Tahoma"/>
              </a:rPr>
              <a:t>on</a:t>
            </a:r>
            <a:r>
              <a:rPr sz="2200" spc="-149" dirty="0">
                <a:latin typeface="Calibri" panose="020F0502020204030204" pitchFamily="34" charset="0"/>
                <a:cs typeface="Tahoma"/>
              </a:rPr>
              <a:t>s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109" dirty="0">
                <a:latin typeface="Calibri" panose="020F0502020204030204" pitchFamily="34" charset="0"/>
                <a:cs typeface="Tahoma"/>
              </a:rPr>
              <a:t>on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a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119" dirty="0">
                <a:latin typeface="Calibri" panose="020F0502020204030204" pitchFamily="34" charset="0"/>
                <a:cs typeface="Tahoma"/>
              </a:rPr>
              <a:t>nu</a:t>
            </a:r>
            <a:r>
              <a:rPr sz="2200" spc="-129" dirty="0">
                <a:latin typeface="Calibri" panose="020F0502020204030204" pitchFamily="34" charset="0"/>
                <a:cs typeface="Tahoma"/>
              </a:rPr>
              <a:t>m</a:t>
            </a:r>
            <a:r>
              <a:rPr sz="2200" spc="-40" dirty="0">
                <a:latin typeface="Calibri" panose="020F0502020204030204" pitchFamily="34" charset="0"/>
                <a:cs typeface="Tahoma"/>
              </a:rPr>
              <a:t>b</a:t>
            </a:r>
            <a:r>
              <a:rPr sz="2200" spc="-129" dirty="0">
                <a:latin typeface="Calibri" panose="020F0502020204030204" pitchFamily="34" charset="0"/>
                <a:cs typeface="Tahoma"/>
              </a:rPr>
              <a:t>er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79" dirty="0">
                <a:latin typeface="Calibri" panose="020F0502020204030204" pitchFamily="34" charset="0"/>
                <a:cs typeface="Tahoma"/>
              </a:rPr>
              <a:t>of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59" dirty="0" smtClean="0">
                <a:latin typeface="Calibri" panose="020F0502020204030204" pitchFamily="34" charset="0"/>
                <a:cs typeface="Tahoma"/>
              </a:rPr>
              <a:t>oth</a:t>
            </a:r>
            <a:r>
              <a:rPr sz="2200" spc="-129" dirty="0" smtClean="0">
                <a:latin typeface="Calibri" panose="020F0502020204030204" pitchFamily="34" charset="0"/>
                <a:cs typeface="Tahoma"/>
              </a:rPr>
              <a:t>er</a:t>
            </a:r>
            <a:r>
              <a:rPr lang="en-US" sz="2200" spc="-129" dirty="0" smtClean="0">
                <a:latin typeface="Calibri" panose="020F0502020204030204" pitchFamily="34" charset="0"/>
                <a:cs typeface="Tahoma"/>
              </a:rPr>
              <a:t> factors including distance to</a:t>
            </a:r>
            <a:r>
              <a:rPr lang="en-US" sz="220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119" dirty="0" smtClean="0">
                <a:latin typeface="Calibri" panose="020F0502020204030204" pitchFamily="34" charset="0"/>
                <a:cs typeface="Tahoma"/>
              </a:rPr>
              <a:t>ha</a:t>
            </a:r>
            <a:r>
              <a:rPr sz="2200" spc="-40" dirty="0" smtClean="0">
                <a:latin typeface="Calibri" panose="020F0502020204030204" pitchFamily="34" charset="0"/>
                <a:cs typeface="Tahoma"/>
              </a:rPr>
              <a:t>z</a:t>
            </a:r>
            <a:r>
              <a:rPr sz="2200" spc="-178" dirty="0" smtClean="0">
                <a:latin typeface="Calibri" panose="020F0502020204030204" pitchFamily="34" charset="0"/>
                <a:cs typeface="Tahoma"/>
              </a:rPr>
              <a:t>a</a:t>
            </a:r>
            <a:r>
              <a:rPr sz="2200" spc="-59" dirty="0" smtClean="0">
                <a:latin typeface="Calibri" panose="020F0502020204030204" pitchFamily="34" charset="0"/>
                <a:cs typeface="Tahoma"/>
              </a:rPr>
              <a:t>r</a:t>
            </a:r>
            <a:r>
              <a:rPr sz="2200" spc="-99" dirty="0" smtClean="0">
                <a:latin typeface="Calibri" panose="020F0502020204030204" pitchFamily="34" charset="0"/>
                <a:cs typeface="Tahoma"/>
              </a:rPr>
              <a:t>d</a:t>
            </a:r>
            <a:r>
              <a:rPr sz="2200" spc="-109" dirty="0" smtClean="0">
                <a:latin typeface="Calibri" panose="020F0502020204030204" pitchFamily="34" charset="0"/>
                <a:cs typeface="Tahoma"/>
              </a:rPr>
              <a:t>ou</a:t>
            </a:r>
            <a:r>
              <a:rPr sz="2200" spc="-149" dirty="0" smtClean="0">
                <a:latin typeface="Calibri" panose="020F0502020204030204" pitchFamily="34" charset="0"/>
                <a:cs typeface="Tahoma"/>
              </a:rPr>
              <a:t>s</a:t>
            </a:r>
            <a:r>
              <a:rPr sz="2200" spc="30" dirty="0" smtClean="0">
                <a:latin typeface="Calibri" panose="020F0502020204030204" pitchFamily="34" charset="0"/>
                <a:cs typeface="Tahoma"/>
              </a:rPr>
              <a:t> </a:t>
            </a:r>
            <a:r>
              <a:rPr sz="2200" spc="-208" dirty="0">
                <a:latin typeface="Calibri" panose="020F0502020204030204" pitchFamily="34" charset="0"/>
                <a:cs typeface="Tahoma"/>
              </a:rPr>
              <a:t>w</a:t>
            </a:r>
            <a:r>
              <a:rPr sz="2200" spc="-109" dirty="0">
                <a:latin typeface="Calibri" panose="020F0502020204030204" pitchFamily="34" charset="0"/>
                <a:cs typeface="Tahoma"/>
              </a:rPr>
              <a:t>aste</a:t>
            </a:r>
            <a:r>
              <a:rPr sz="2200" spc="30" dirty="0">
                <a:latin typeface="Calibri" panose="020F0502020204030204" pitchFamily="34" charset="0"/>
                <a:cs typeface="Tahoma"/>
              </a:rPr>
              <a:t> </a:t>
            </a:r>
            <a:r>
              <a:rPr sz="2200" spc="-69" dirty="0">
                <a:latin typeface="Calibri" panose="020F0502020204030204" pitchFamily="34" charset="0"/>
                <a:cs typeface="Tahoma"/>
              </a:rPr>
              <a:t>si</a:t>
            </a:r>
            <a:r>
              <a:rPr sz="2200" spc="-99" dirty="0">
                <a:latin typeface="Calibri" panose="020F0502020204030204" pitchFamily="34" charset="0"/>
                <a:cs typeface="Tahoma"/>
              </a:rPr>
              <a:t>tes</a:t>
            </a:r>
            <a:endParaRPr sz="2200" dirty="0">
              <a:latin typeface="Calibri" panose="020F050202020403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127888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-99" dirty="0"/>
              <a:t>Reading</a:t>
            </a:r>
            <a:r>
              <a:rPr spc="50" dirty="0"/>
              <a:t> </a:t>
            </a:r>
            <a:r>
              <a:rPr spc="69" dirty="0"/>
              <a:t>t</a:t>
            </a:r>
            <a:r>
              <a:rPr spc="-188" dirty="0"/>
              <a:t>he</a:t>
            </a:r>
            <a:r>
              <a:rPr spc="50" dirty="0"/>
              <a:t> </a:t>
            </a:r>
            <a:r>
              <a:rPr spc="149" dirty="0"/>
              <a:t>NY</a:t>
            </a:r>
            <a:r>
              <a:rPr spc="50" dirty="0"/>
              <a:t> </a:t>
            </a:r>
            <a:r>
              <a:rPr spc="-129" dirty="0"/>
              <a:t>da</a:t>
            </a:r>
            <a:r>
              <a:rPr spc="69" dirty="0"/>
              <a:t>t</a:t>
            </a:r>
            <a:r>
              <a:rPr spc="-139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400" y="2133600"/>
            <a:ext cx="4140200" cy="2974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&gt; NY8&lt;-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readOGR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("NY_data","NY8_utm18")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OGR data source with driver: ESRI </a:t>
            </a:r>
            <a:r>
              <a:rPr lang="en-US" sz="1400" dirty="0" err="1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Shapefile</a:t>
            </a: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 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Source: "</a:t>
            </a:r>
            <a:r>
              <a:rPr lang="en-US" sz="1400" dirty="0" err="1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NY_data</a:t>
            </a: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", layer: "NY8_utm18"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with 281 features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It has 17 fields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 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&gt; TCE&lt;-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readOGR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("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NY_data","TCE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")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OGR data source with driver: ESRI </a:t>
            </a:r>
            <a:r>
              <a:rPr lang="en-US" sz="1400" dirty="0" err="1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Shapefile</a:t>
            </a: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 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Source: "</a:t>
            </a:r>
            <a:r>
              <a:rPr lang="en-US" sz="1400" dirty="0" err="1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NY_data</a:t>
            </a: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", layer: "TCE"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with 11 features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It has 5 fields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 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&gt; cities&lt;-</a:t>
            </a:r>
            <a:r>
              <a:rPr lang="en-US" sz="1400" dirty="0" err="1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readOGR</a:t>
            </a:r>
            <a:r>
              <a:rPr lang="en-US" sz="1400" dirty="0">
                <a:solidFill>
                  <a:srgbClr val="0000FF"/>
                </a:solidFill>
                <a:latin typeface="Lucida Console"/>
                <a:ea typeface="Times New Roman"/>
                <a:cs typeface="Courier New"/>
              </a:rPr>
              <a:t>("NY_data","NY8cities")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OGR data source with driver: ESRI </a:t>
            </a:r>
            <a:r>
              <a:rPr lang="en-US" sz="1400" dirty="0" err="1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Shapefile</a:t>
            </a: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 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Source: "</a:t>
            </a:r>
            <a:r>
              <a:rPr lang="en-US" sz="1400" dirty="0" err="1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NY_data</a:t>
            </a: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", layer: "NY8cities"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with 6 features</a:t>
            </a:r>
            <a:endParaRPr lang="en-US" sz="1400" dirty="0">
              <a:ea typeface="Calibri"/>
              <a:cs typeface="Times New Roman"/>
            </a:endParaRPr>
          </a:p>
          <a:p>
            <a:pPr latinLnBrk="1">
              <a:lnSpc>
                <a:spcPts val="1125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Lucida Console"/>
                <a:ea typeface="Times New Roman"/>
                <a:cs typeface="Courier New"/>
              </a:rPr>
              <a:t>It has 1 fields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9937" y="1737298"/>
            <a:ext cx="4323878" cy="3486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 marR="10072">
              <a:lnSpc>
                <a:spcPct val="102600"/>
              </a:lnSpc>
            </a:pPr>
            <a:r>
              <a:rPr sz="2200" spc="188" dirty="0">
                <a:cs typeface="Tahoma"/>
              </a:rPr>
              <a:t>T</a:t>
            </a:r>
            <a:r>
              <a:rPr sz="2200" spc="-119" dirty="0">
                <a:cs typeface="Tahoma"/>
              </a:rPr>
              <a:t>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281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cen</a:t>
            </a:r>
            <a:r>
              <a:rPr sz="2200" spc="-139" dirty="0">
                <a:cs typeface="Tahoma"/>
              </a:rPr>
              <a:t>su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tr</a:t>
            </a:r>
            <a:r>
              <a:rPr sz="2200" spc="-119" dirty="0">
                <a:cs typeface="Tahoma"/>
              </a:rPr>
              <a:t>a</a:t>
            </a:r>
            <a:r>
              <a:rPr sz="2200" dirty="0">
                <a:cs typeface="Tahoma"/>
              </a:rPr>
              <a:t>ct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19" dirty="0">
                <a:cs typeface="Tahoma"/>
              </a:rPr>
              <a:t>a</a:t>
            </a:r>
            <a:r>
              <a:rPr sz="2200" spc="-30" dirty="0">
                <a:cs typeface="Tahoma"/>
              </a:rPr>
              <a:t>ta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set</a:t>
            </a:r>
            <a:r>
              <a:rPr sz="2200" spc="30" dirty="0">
                <a:cs typeface="Tahoma"/>
              </a:rPr>
              <a:t> </a:t>
            </a:r>
            <a:r>
              <a:rPr sz="2200" spc="-40" dirty="0">
                <a:cs typeface="Tahoma"/>
              </a:rPr>
              <a:t>f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8</a:t>
            </a:r>
            <a:r>
              <a:rPr sz="2200" spc="-109" dirty="0">
                <a:cs typeface="Tahoma"/>
              </a:rPr>
              <a:t> cen</a:t>
            </a:r>
            <a:r>
              <a:rPr sz="2200" dirty="0">
                <a:cs typeface="Tahoma"/>
              </a:rPr>
              <a:t>tr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89" dirty="0">
                <a:cs typeface="Tahoma"/>
              </a:rPr>
              <a:t>New</a:t>
            </a:r>
            <a:r>
              <a:rPr sz="2200" spc="30" dirty="0">
                <a:cs typeface="Tahoma"/>
              </a:rPr>
              <a:t> </a:t>
            </a:r>
            <a:r>
              <a:rPr sz="2200" spc="-20" dirty="0">
                <a:cs typeface="Tahoma"/>
              </a:rPr>
              <a:t>Y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40" dirty="0">
                <a:cs typeface="Tahoma"/>
              </a:rPr>
              <a:t>k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Sta</a:t>
            </a:r>
            <a:r>
              <a:rPr sz="2200" spc="-79" dirty="0">
                <a:cs typeface="Tahoma"/>
              </a:rPr>
              <a:t>te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cou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ti</a:t>
            </a:r>
            <a:r>
              <a:rPr sz="2200" spc="-178" dirty="0">
                <a:cs typeface="Tahoma"/>
              </a:rPr>
              <a:t>es</a:t>
            </a:r>
            <a:r>
              <a:rPr sz="2200" spc="-109" dirty="0">
                <a:cs typeface="Tahoma"/>
              </a:rPr>
              <a:t> </a:t>
            </a:r>
            <a:r>
              <a:rPr sz="2200" spc="-40" dirty="0">
                <a:cs typeface="Tahoma"/>
              </a:rPr>
              <a:t>f</a:t>
            </a:r>
            <a:r>
              <a:rPr sz="2200" spc="-159" dirty="0">
                <a:cs typeface="Tahoma"/>
              </a:rPr>
              <a:t>ea</a:t>
            </a:r>
            <a:r>
              <a:rPr sz="2200" spc="-30" dirty="0">
                <a:cs typeface="Tahoma"/>
              </a:rPr>
              <a:t>tu</a:t>
            </a:r>
            <a:r>
              <a:rPr sz="2200" spc="-59" dirty="0">
                <a:cs typeface="Tahoma"/>
              </a:rPr>
              <a:t>r</a:t>
            </a:r>
            <a:r>
              <a:rPr sz="2200" spc="-149" dirty="0">
                <a:cs typeface="Tahoma"/>
              </a:rPr>
              <a:t>ed</a:t>
            </a:r>
            <a:r>
              <a:rPr sz="2200" spc="30" dirty="0">
                <a:cs typeface="Tahoma"/>
              </a:rPr>
              <a:t> </a:t>
            </a:r>
            <a:r>
              <a:rPr sz="2200" spc="-159" dirty="0">
                <a:cs typeface="Tahoma"/>
              </a:rPr>
              <a:t>p</a:t>
            </a:r>
            <a:r>
              <a:rPr sz="2200" spc="-59" dirty="0">
                <a:cs typeface="Tahoma"/>
              </a:rPr>
              <a:t>r</a:t>
            </a:r>
            <a:r>
              <a:rPr sz="2200" spc="-79" dirty="0">
                <a:cs typeface="Tahoma"/>
              </a:rPr>
              <a:t>omi</a:t>
            </a:r>
            <a:r>
              <a:rPr sz="2200" spc="-119" dirty="0">
                <a:cs typeface="Tahoma"/>
              </a:rPr>
              <a:t>n</a:t>
            </a:r>
            <a:r>
              <a:rPr sz="2200" spc="-159" dirty="0">
                <a:cs typeface="Tahoma"/>
              </a:rPr>
              <a:t>en</a:t>
            </a:r>
            <a:r>
              <a:rPr sz="2200" spc="30" dirty="0">
                <a:cs typeface="Tahoma"/>
              </a:rPr>
              <a:t>tl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10" dirty="0">
                <a:cs typeface="Tahoma"/>
              </a:rPr>
              <a:t>W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ll</a:t>
            </a:r>
            <a:r>
              <a:rPr sz="2200" spc="-129" dirty="0">
                <a:cs typeface="Tahoma"/>
              </a:rPr>
              <a:t>er</a:t>
            </a:r>
            <a:r>
              <a:rPr sz="2200" spc="30" dirty="0">
                <a:cs typeface="Tahoma"/>
              </a:rPr>
              <a:t> </a:t>
            </a:r>
            <a:r>
              <a:rPr sz="2200" spc="159" dirty="0">
                <a:cs typeface="Tahoma"/>
              </a:rPr>
              <a:t>&amp;</a:t>
            </a:r>
            <a:r>
              <a:rPr sz="2200" spc="69" dirty="0">
                <a:cs typeface="Tahoma"/>
              </a:rPr>
              <a:t> </a:t>
            </a:r>
            <a:r>
              <a:rPr sz="2200" spc="-20" dirty="0">
                <a:cs typeface="Tahoma"/>
              </a:rPr>
              <a:t>G</a:t>
            </a:r>
            <a:r>
              <a:rPr sz="2200" spc="-40" dirty="0">
                <a:cs typeface="Tahoma"/>
              </a:rPr>
              <a:t>o</a:t>
            </a:r>
            <a:r>
              <a:rPr sz="2200" spc="-89" dirty="0">
                <a:cs typeface="Tahoma"/>
              </a:rPr>
              <a:t>t</a:t>
            </a:r>
            <a:r>
              <a:rPr sz="2200" spc="-208" dirty="0">
                <a:cs typeface="Tahoma"/>
              </a:rPr>
              <a:t>w</a:t>
            </a:r>
            <a:r>
              <a:rPr sz="2200" spc="-178" dirty="0">
                <a:cs typeface="Tahoma"/>
              </a:rPr>
              <a:t>a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(</a:t>
            </a:r>
            <a:r>
              <a:rPr sz="2200" spc="-99" dirty="0">
                <a:cs typeface="Tahoma"/>
              </a:rPr>
              <a:t>2004)</a:t>
            </a:r>
            <a:r>
              <a:rPr sz="2200" spc="30" dirty="0">
                <a:cs typeface="Tahoma"/>
              </a:rPr>
              <a:t> </a:t>
            </a:r>
            <a:r>
              <a:rPr sz="2200" spc="-69" dirty="0">
                <a:cs typeface="Tahoma"/>
              </a:rPr>
              <a:t>wi</a:t>
            </a:r>
            <a:r>
              <a:rPr sz="2200" spc="10" dirty="0">
                <a:cs typeface="Tahoma"/>
              </a:rPr>
              <a:t>ll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u</a:t>
            </a:r>
            <a:r>
              <a:rPr sz="2200" spc="-149" dirty="0">
                <a:cs typeface="Tahoma"/>
              </a:rPr>
              <a:t>sed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-119" dirty="0">
                <a:cs typeface="Tahoma"/>
              </a:rPr>
              <a:t> </a:t>
            </a:r>
            <a:r>
              <a:rPr sz="2200" spc="-139" dirty="0">
                <a:cs typeface="Tahoma"/>
              </a:rPr>
              <a:t>exa</a:t>
            </a:r>
            <a:r>
              <a:rPr sz="2200" spc="-109" dirty="0">
                <a:cs typeface="Tahoma"/>
              </a:rPr>
              <a:t>mp</a:t>
            </a:r>
            <a:r>
              <a:rPr sz="2200" spc="10" dirty="0">
                <a:cs typeface="Tahoma"/>
              </a:rPr>
              <a:t>l</a:t>
            </a:r>
            <a:r>
              <a:rPr sz="2200" spc="-149" dirty="0">
                <a:cs typeface="Tahoma"/>
              </a:rPr>
              <a:t>es,</a:t>
            </a:r>
            <a:r>
              <a:rPr sz="2200" spc="30" dirty="0">
                <a:cs typeface="Tahoma"/>
              </a:rPr>
              <a:t> </a:t>
            </a:r>
            <a:r>
              <a:rPr sz="2200" spc="-139" dirty="0">
                <a:cs typeface="Tahoma"/>
              </a:rPr>
              <a:t>su</a:t>
            </a:r>
            <a:r>
              <a:rPr sz="2200" spc="-99" dirty="0">
                <a:cs typeface="Tahoma"/>
              </a:rPr>
              <a:t>pp</a:t>
            </a:r>
            <a:r>
              <a:rPr sz="2200" spc="10" dirty="0">
                <a:cs typeface="Tahoma"/>
              </a:rPr>
              <a:t>l</a:t>
            </a:r>
            <a:r>
              <a:rPr sz="2200" spc="-169" dirty="0">
                <a:cs typeface="Tahoma"/>
              </a:rPr>
              <a:t>emen</a:t>
            </a:r>
            <a:r>
              <a:rPr sz="2200" spc="-89" dirty="0">
                <a:cs typeface="Tahoma"/>
              </a:rPr>
              <a:t>ted</a:t>
            </a:r>
            <a:r>
              <a:rPr sz="2200" spc="30" dirty="0">
                <a:cs typeface="Tahoma"/>
              </a:rPr>
              <a:t> </a:t>
            </a:r>
            <a:r>
              <a:rPr sz="2200" spc="-69" dirty="0">
                <a:cs typeface="Tahoma"/>
              </a:rPr>
              <a:t>wi</a:t>
            </a:r>
            <a:r>
              <a:rPr sz="2200" spc="-30" dirty="0">
                <a:cs typeface="Tahoma"/>
              </a:rPr>
              <a:t>th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tr</a:t>
            </a:r>
            <a:r>
              <a:rPr sz="2200" spc="-119" dirty="0">
                <a:cs typeface="Tahoma"/>
              </a:rPr>
              <a:t>a</a:t>
            </a:r>
            <a:r>
              <a:rPr sz="2200" dirty="0">
                <a:cs typeface="Tahoma"/>
              </a:rPr>
              <a:t>ct </a:t>
            </a:r>
            <a:r>
              <a:rPr sz="2200" spc="-50" dirty="0">
                <a:cs typeface="Tahoma"/>
              </a:rPr>
              <a:t>b</a:t>
            </a:r>
            <a:r>
              <a:rPr sz="2200" spc="-109" dirty="0">
                <a:cs typeface="Tahoma"/>
              </a:rPr>
              <a:t>oun</a:t>
            </a:r>
            <a:r>
              <a:rPr sz="2200" spc="-99" dirty="0">
                <a:cs typeface="Tahoma"/>
              </a:rPr>
              <a:t>d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10" dirty="0">
                <a:cs typeface="Tahoma"/>
              </a:rPr>
              <a:t>i</a:t>
            </a:r>
            <a:r>
              <a:rPr sz="2200" spc="-178" dirty="0">
                <a:cs typeface="Tahoma"/>
              </a:rPr>
              <a:t>es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29" dirty="0">
                <a:cs typeface="Tahoma"/>
              </a:rPr>
              <a:t>er</a:t>
            </a:r>
            <a:r>
              <a:rPr sz="2200" spc="10" dirty="0">
                <a:cs typeface="Tahoma"/>
              </a:rPr>
              <a:t>i</a:t>
            </a:r>
            <a:r>
              <a:rPr sz="2200" spc="-129" dirty="0">
                <a:cs typeface="Tahoma"/>
              </a:rPr>
              <a:t>ved</a:t>
            </a:r>
            <a:r>
              <a:rPr sz="2200" spc="30" dirty="0">
                <a:cs typeface="Tahoma"/>
              </a:rPr>
              <a:t> </a:t>
            </a:r>
            <a:r>
              <a:rPr sz="2200" spc="-40" dirty="0">
                <a:cs typeface="Tahoma"/>
              </a:rPr>
              <a:t>f</a:t>
            </a:r>
            <a:r>
              <a:rPr sz="2200" spc="-59" dirty="0">
                <a:cs typeface="Tahoma"/>
              </a:rPr>
              <a:t>r</a:t>
            </a:r>
            <a:r>
              <a:rPr sz="2200" spc="-129" dirty="0">
                <a:cs typeface="Tahoma"/>
              </a:rPr>
              <a:t>om</a:t>
            </a:r>
            <a:r>
              <a:rPr sz="2200" spc="30" dirty="0">
                <a:cs typeface="Tahoma"/>
              </a:rPr>
              <a:t> </a:t>
            </a:r>
            <a:r>
              <a:rPr sz="2200" spc="188" dirty="0">
                <a:cs typeface="Tahoma"/>
              </a:rPr>
              <a:t>T</a:t>
            </a:r>
            <a:r>
              <a:rPr sz="2200" spc="-226" dirty="0">
                <a:cs typeface="Tahoma"/>
              </a:rPr>
              <a:t>I</a:t>
            </a:r>
            <a:r>
              <a:rPr sz="2200" spc="-20" dirty="0">
                <a:cs typeface="Tahoma"/>
              </a:rPr>
              <a:t>G</a:t>
            </a:r>
            <a:r>
              <a:rPr sz="2200" spc="50" dirty="0">
                <a:cs typeface="Tahoma"/>
              </a:rPr>
              <a:t>ER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1992</a:t>
            </a:r>
            <a:r>
              <a:rPr sz="2200" spc="-99" dirty="0">
                <a:cs typeface="Tahoma"/>
              </a:rPr>
              <a:t> a</a:t>
            </a:r>
            <a:r>
              <a:rPr sz="2200" spc="-119" dirty="0">
                <a:cs typeface="Tahoma"/>
              </a:rPr>
              <a:t>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10" dirty="0">
                <a:cs typeface="Tahoma"/>
              </a:rPr>
              <a:t>i</a:t>
            </a:r>
            <a:r>
              <a:rPr sz="2200" spc="-50" dirty="0">
                <a:cs typeface="Tahoma"/>
              </a:rPr>
              <a:t>str</a:t>
            </a:r>
            <a:r>
              <a:rPr sz="2200" spc="10" dirty="0">
                <a:cs typeface="Tahoma"/>
              </a:rPr>
              <a:t>i</a:t>
            </a:r>
            <a:r>
              <a:rPr sz="2200" spc="-99" dirty="0">
                <a:cs typeface="Tahoma"/>
              </a:rPr>
              <a:t>b</a:t>
            </a:r>
            <a:r>
              <a:rPr sz="2200" spc="-119" dirty="0">
                <a:cs typeface="Tahoma"/>
              </a:rPr>
              <a:t>u</a:t>
            </a:r>
            <a:r>
              <a:rPr sz="2200" spc="-89" dirty="0">
                <a:cs typeface="Tahoma"/>
              </a:rPr>
              <a:t>ted</a:t>
            </a:r>
            <a:r>
              <a:rPr sz="2200" spc="30" dirty="0">
                <a:cs typeface="Tahoma"/>
              </a:rPr>
              <a:t> </a:t>
            </a:r>
            <a:r>
              <a:rPr sz="2200" spc="-159" dirty="0">
                <a:cs typeface="Tahoma"/>
              </a:rPr>
              <a:t>b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S</a:t>
            </a:r>
            <a:r>
              <a:rPr sz="2200" spc="59" dirty="0">
                <a:cs typeface="Tahoma"/>
              </a:rPr>
              <a:t>E</a:t>
            </a:r>
            <a:r>
              <a:rPr sz="2200" spc="10" dirty="0">
                <a:cs typeface="Tahoma"/>
              </a:rPr>
              <a:t>D</a:t>
            </a:r>
            <a:r>
              <a:rPr sz="2200" spc="69" dirty="0">
                <a:cs typeface="Tahoma"/>
              </a:rPr>
              <a:t>A</a:t>
            </a:r>
            <a:r>
              <a:rPr sz="2200" spc="59" dirty="0">
                <a:cs typeface="Tahoma"/>
              </a:rPr>
              <a:t>C</a:t>
            </a:r>
            <a:r>
              <a:rPr sz="2200" spc="149" dirty="0">
                <a:cs typeface="Tahoma"/>
              </a:rPr>
              <a:t>/C</a:t>
            </a:r>
            <a:r>
              <a:rPr sz="2200" spc="-226" dirty="0">
                <a:cs typeface="Tahoma"/>
              </a:rPr>
              <a:t>I</a:t>
            </a:r>
            <a:r>
              <a:rPr sz="2200" spc="20" dirty="0">
                <a:cs typeface="Tahoma"/>
              </a:rPr>
              <a:t>ES</a:t>
            </a:r>
            <a:r>
              <a:rPr sz="2200" spc="-226" dirty="0">
                <a:cs typeface="Tahoma"/>
              </a:rPr>
              <a:t>I</a:t>
            </a:r>
            <a:r>
              <a:rPr sz="2200" spc="-59" dirty="0">
                <a:cs typeface="Tahoma"/>
              </a:rPr>
              <a:t>N;</a:t>
            </a:r>
            <a:r>
              <a:rPr sz="2200" spc="-4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109" dirty="0">
                <a:cs typeface="Tahoma"/>
              </a:rPr>
              <a:t>oun</a:t>
            </a:r>
            <a:r>
              <a:rPr sz="2200" spc="-99" dirty="0">
                <a:cs typeface="Tahoma"/>
              </a:rPr>
              <a:t>d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10" dirty="0">
                <a:cs typeface="Tahoma"/>
              </a:rPr>
              <a:t>i</a:t>
            </a:r>
            <a:r>
              <a:rPr sz="2200" spc="-178" dirty="0">
                <a:cs typeface="Tahoma"/>
              </a:rPr>
              <a:t>es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ha</a:t>
            </a:r>
            <a:r>
              <a:rPr sz="2200" spc="-149" dirty="0">
                <a:cs typeface="Tahoma"/>
              </a:rPr>
              <a:t>ve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169" dirty="0">
                <a:cs typeface="Tahoma"/>
              </a:rPr>
              <a:t>een</a:t>
            </a:r>
            <a:r>
              <a:rPr sz="2200" spc="30" dirty="0">
                <a:cs typeface="Tahoma"/>
              </a:rPr>
              <a:t> </a:t>
            </a:r>
            <a:r>
              <a:rPr sz="2200" spc="-159" dirty="0">
                <a:cs typeface="Tahoma"/>
              </a:rPr>
              <a:t>p</a:t>
            </a:r>
            <a:r>
              <a:rPr sz="2200" spc="-59" dirty="0">
                <a:cs typeface="Tahoma"/>
              </a:rPr>
              <a:t>r</a:t>
            </a:r>
            <a:r>
              <a:rPr sz="2200" spc="-79" dirty="0">
                <a:cs typeface="Tahoma"/>
              </a:rPr>
              <a:t>oj</a:t>
            </a:r>
            <a:r>
              <a:rPr sz="2200" spc="-99" dirty="0">
                <a:cs typeface="Tahoma"/>
              </a:rPr>
              <a:t>ected</a:t>
            </a:r>
            <a:r>
              <a:rPr sz="2200" spc="-69" dirty="0">
                <a:cs typeface="Tahoma"/>
              </a:rPr>
              <a:t> </a:t>
            </a:r>
            <a:r>
              <a:rPr sz="2200" spc="-40" dirty="0">
                <a:cs typeface="Tahoma"/>
              </a:rPr>
              <a:t>f</a:t>
            </a:r>
            <a:r>
              <a:rPr sz="2200" spc="-59" dirty="0">
                <a:cs typeface="Tahoma"/>
              </a:rPr>
              <a:t>r</a:t>
            </a:r>
            <a:r>
              <a:rPr sz="2200" spc="-129" dirty="0">
                <a:cs typeface="Tahoma"/>
              </a:rPr>
              <a:t>om</a:t>
            </a:r>
            <a:r>
              <a:rPr sz="2200" spc="30" dirty="0">
                <a:cs typeface="Tahoma"/>
              </a:rPr>
              <a:t> </a:t>
            </a:r>
            <a:r>
              <a:rPr sz="2200" spc="-129" dirty="0">
                <a:cs typeface="Tahoma"/>
              </a:rPr>
              <a:t>geogr</a:t>
            </a:r>
            <a:r>
              <a:rPr sz="2200" spc="-119" dirty="0">
                <a:cs typeface="Tahoma"/>
              </a:rPr>
              <a:t>a</a:t>
            </a:r>
            <a:r>
              <a:rPr sz="2200" spc="-99" dirty="0">
                <a:cs typeface="Tahoma"/>
              </a:rPr>
              <a:t>p</a:t>
            </a:r>
            <a:r>
              <a:rPr sz="2200" spc="-119" dirty="0">
                <a:cs typeface="Tahoma"/>
              </a:rPr>
              <a:t>h</a:t>
            </a:r>
            <a:r>
              <a:rPr sz="2200" spc="10" dirty="0">
                <a:cs typeface="Tahoma"/>
              </a:rPr>
              <a:t>i</a:t>
            </a:r>
            <a:r>
              <a:rPr sz="2200" spc="-89" dirty="0">
                <a:cs typeface="Tahoma"/>
              </a:rPr>
              <a:t>ca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c</a:t>
            </a:r>
            <a:r>
              <a:rPr sz="2200" spc="-40" dirty="0">
                <a:cs typeface="Tahoma"/>
              </a:rPr>
              <a:t>o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99" dirty="0">
                <a:cs typeface="Tahoma"/>
              </a:rPr>
              <a:t>d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109" dirty="0">
                <a:cs typeface="Tahoma"/>
              </a:rPr>
              <a:t>ates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to </a:t>
            </a:r>
            <a:r>
              <a:rPr sz="2200" spc="40" dirty="0">
                <a:cs typeface="Tahoma"/>
              </a:rPr>
              <a:t>U</a:t>
            </a:r>
            <a:r>
              <a:rPr sz="2200" spc="188" dirty="0">
                <a:cs typeface="Tahoma"/>
              </a:rPr>
              <a:t>T</a:t>
            </a:r>
            <a:r>
              <a:rPr sz="2200" spc="198" dirty="0">
                <a:cs typeface="Tahoma"/>
              </a:rPr>
              <a:t>M</a:t>
            </a:r>
            <a:r>
              <a:rPr sz="2200" spc="30" dirty="0">
                <a:cs typeface="Tahoma"/>
              </a:rPr>
              <a:t> </a:t>
            </a:r>
            <a:r>
              <a:rPr sz="2200" spc="-40" dirty="0">
                <a:cs typeface="Tahoma"/>
              </a:rPr>
              <a:t>z</a:t>
            </a:r>
            <a:r>
              <a:rPr sz="2200" spc="-109" dirty="0">
                <a:cs typeface="Tahoma"/>
              </a:rPr>
              <a:t>on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18</a:t>
            </a:r>
            <a:endParaRPr sz="22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099024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review of 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marL="457200" lvl="1" indent="0">
              <a:buNone/>
            </a:pPr>
            <a:r>
              <a:rPr lang="en-US" dirty="0" smtClean="0"/>
              <a:t>Y</a:t>
            </a:r>
            <a:r>
              <a:rPr lang="en-US" baseline="-25000" dirty="0" smtClean="0"/>
              <a:t>i</a:t>
            </a:r>
            <a:r>
              <a:rPr lang="en-US" dirty="0" smtClean="0"/>
              <a:t> = beta</a:t>
            </a:r>
            <a:r>
              <a:rPr lang="en-US" baseline="-25000" dirty="0" smtClean="0"/>
              <a:t>1 </a:t>
            </a:r>
            <a:r>
              <a:rPr lang="en-US" dirty="0" smtClean="0"/>
              <a:t>* X</a:t>
            </a:r>
            <a:r>
              <a:rPr lang="en-US" baseline="-25000" dirty="0" smtClean="0"/>
              <a:t>1i</a:t>
            </a:r>
            <a:r>
              <a:rPr lang="en-US" dirty="0" smtClean="0"/>
              <a:t> + … + </a:t>
            </a:r>
            <a:r>
              <a:rPr lang="en-US" dirty="0" err="1" smtClean="0"/>
              <a:t>beta</a:t>
            </a:r>
            <a:r>
              <a:rPr lang="en-US" baseline="-25000" dirty="0" err="1" smtClean="0"/>
              <a:t>p</a:t>
            </a:r>
            <a:r>
              <a:rPr lang="en-US" dirty="0" smtClean="0"/>
              <a:t> *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~(</a:t>
            </a:r>
            <a:r>
              <a:rPr lang="en-US" dirty="0" err="1" smtClean="0"/>
              <a:t>iid</a:t>
            </a:r>
            <a:r>
              <a:rPr lang="en-US" dirty="0" smtClean="0"/>
              <a:t>) N(0,theta-sqr)</a:t>
            </a:r>
          </a:p>
          <a:p>
            <a:pPr marL="457200" lvl="1" indent="0">
              <a:buNone/>
            </a:pPr>
            <a:r>
              <a:rPr lang="en-US" dirty="0" smtClean="0"/>
              <a:t>Linear: ordinary least squares, choose beta</a:t>
            </a:r>
            <a:r>
              <a:rPr lang="en-US" baseline="-25000" dirty="0" smtClean="0"/>
              <a:t>1</a:t>
            </a:r>
            <a:r>
              <a:rPr lang="en-US" dirty="0" smtClean="0"/>
              <a:t>, beta</a:t>
            </a:r>
            <a:r>
              <a:rPr lang="en-US" baseline="-25000" dirty="0" smtClean="0"/>
              <a:t>2 </a:t>
            </a:r>
            <a:r>
              <a:rPr lang="en-US" dirty="0" smtClean="0"/>
              <a:t>by minimizing sum of squares 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-(beta</a:t>
            </a:r>
            <a:r>
              <a:rPr lang="en-US" baseline="-25000" dirty="0" smtClean="0"/>
              <a:t>1 </a:t>
            </a:r>
            <a:r>
              <a:rPr lang="en-US" dirty="0" smtClean="0"/>
              <a:t>…))</a:t>
            </a:r>
            <a:r>
              <a:rPr lang="en-US" dirty="0" err="1" smtClean="0"/>
              <a:t>sqr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Estimator beta is the best linear unbiased predictor (blue) – with the smallest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75397" y="4693754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4899" y="4019778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9964" y="4747345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3436" y="4877371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3581" y="4713083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3857" y="4746592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0408" y="1515773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8975" y="1981533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0610" y="2913803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50583" y="3149758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45219" y="3609618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7109" y="3452483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10061" y="2120219"/>
            <a:ext cx="28464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072" algn="r">
              <a:lnSpc>
                <a:spcPts val="278"/>
              </a:lnSpc>
            </a:pPr>
            <a:r>
              <a:rPr sz="300" spc="-99" dirty="0">
                <a:latin typeface="MS Gothic"/>
                <a:cs typeface="MS Gothic"/>
              </a:rPr>
              <a:t>●</a:t>
            </a:r>
            <a:r>
              <a:rPr sz="400" spc="-103" baseline="18518" dirty="0">
                <a:latin typeface="MS Gothic"/>
                <a:cs typeface="MS Gothic"/>
              </a:rPr>
              <a:t>●</a:t>
            </a:r>
            <a:endParaRPr sz="400" baseline="18518">
              <a:latin typeface="MS Gothic"/>
              <a:cs typeface="MS Gothic"/>
            </a:endParaRPr>
          </a:p>
          <a:p>
            <a:pPr marL="25179">
              <a:lnSpc>
                <a:spcPts val="278"/>
              </a:lnSpc>
            </a:pPr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22881" y="2556231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96335" y="2880544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7700" y="1871964"/>
            <a:ext cx="273312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400" spc="-103" baseline="18518" dirty="0">
                <a:latin typeface="MS Gothic"/>
                <a:cs typeface="MS Gothic"/>
              </a:rPr>
              <a:t>●</a:t>
            </a:r>
            <a:r>
              <a:rPr sz="400" spc="-103" baseline="18518" dirty="0">
                <a:latin typeface="Times New Roman"/>
                <a:cs typeface="Times New Roman"/>
              </a:rPr>
              <a:t>                </a:t>
            </a:r>
            <a:r>
              <a:rPr sz="400" spc="30" baseline="18518" dirty="0">
                <a:latin typeface="Times New Roman"/>
                <a:cs typeface="Times New Roman"/>
              </a:rPr>
              <a:t> </a:t>
            </a:r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05459" y="1973626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03441" y="2124988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43388" y="2086834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49276" y="2277983"/>
            <a:ext cx="195223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r>
              <a:rPr sz="300" spc="-69" dirty="0">
                <a:latin typeface="Times New Roman"/>
                <a:cs typeface="Times New Roman"/>
              </a:rPr>
              <a:t>         </a:t>
            </a:r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88123" y="2402737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80204" y="2794194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31076" y="4860052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28966" y="3618779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79471" y="3755959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73299" y="3689441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18034" y="3691575"/>
            <a:ext cx="80608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300" spc="-69" dirty="0">
                <a:latin typeface="MS Gothic"/>
                <a:cs typeface="MS Gothic"/>
              </a:rPr>
              <a:t>●</a:t>
            </a:r>
            <a:endParaRPr sz="300">
              <a:latin typeface="MS Gothic"/>
              <a:cs typeface="MS Gothi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26" y="1399035"/>
            <a:ext cx="6297748" cy="419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6200" y="2807274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NY8_1 &lt;- poly2nb(NY8)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NY8_2 &lt;- poly2nb(NY8,queen=F)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4400" y="304800"/>
            <a:ext cx="648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Queen vs. Rook neighbors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3437627" y="14984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Queen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63857" y="14984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645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4184"/>
            <a:ext cx="8609012" cy="57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838200"/>
            <a:ext cx="9142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nearest neighbors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5903" y="1688068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k=2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70103" y="167640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0"/>
            <a:ext cx="9142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based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156" y="1498185"/>
            <a:ext cx="7516719" cy="4533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2200" spc="-226" dirty="0" smtClean="0">
                <a:cs typeface="Tahoma"/>
              </a:rPr>
              <a:t>I</a:t>
            </a:r>
            <a:r>
              <a:rPr sz="2200" spc="-119" dirty="0" smtClean="0">
                <a:cs typeface="Tahoma"/>
              </a:rPr>
              <a:t>n</a:t>
            </a:r>
            <a:r>
              <a:rPr sz="2200" spc="30" dirty="0" smtClean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b="1" spc="-30" dirty="0">
                <a:cs typeface="Gill Sans MT"/>
              </a:rPr>
              <a:t>s</a:t>
            </a:r>
            <a:r>
              <a:rPr sz="2200" b="1" spc="-10" dirty="0">
                <a:cs typeface="Gill Sans MT"/>
              </a:rPr>
              <a:t>p</a:t>
            </a:r>
            <a:r>
              <a:rPr sz="2200" b="1" spc="-79" dirty="0">
                <a:cs typeface="Gill Sans MT"/>
              </a:rPr>
              <a:t>dep</a:t>
            </a:r>
            <a:r>
              <a:rPr sz="2200" b="1" spc="109" dirty="0">
                <a:cs typeface="Gill Sans MT"/>
              </a:rPr>
              <a:t> </a:t>
            </a:r>
            <a:r>
              <a:rPr sz="2200" spc="-99" dirty="0">
                <a:cs typeface="Tahoma"/>
              </a:rPr>
              <a:t>p</a:t>
            </a:r>
            <a:r>
              <a:rPr sz="2200" spc="-119" dirty="0">
                <a:cs typeface="Tahoma"/>
              </a:rPr>
              <a:t>a</a:t>
            </a:r>
            <a:r>
              <a:rPr sz="2200" spc="-50" dirty="0">
                <a:cs typeface="Tahoma"/>
              </a:rPr>
              <a:t>c</a:t>
            </a:r>
            <a:r>
              <a:rPr sz="2200" spc="-109" dirty="0">
                <a:cs typeface="Tahoma"/>
              </a:rPr>
              <a:t>k</a:t>
            </a:r>
            <a:r>
              <a:rPr sz="2200" spc="-119" dirty="0">
                <a:cs typeface="Tahoma"/>
              </a:rPr>
              <a:t>a</a:t>
            </a:r>
            <a:r>
              <a:rPr sz="2200" spc="-139" dirty="0">
                <a:cs typeface="Tahoma"/>
              </a:rPr>
              <a:t>ge,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n</a:t>
            </a:r>
            <a:r>
              <a:rPr sz="2200" spc="-99" dirty="0">
                <a:cs typeface="Tahoma"/>
              </a:rPr>
              <a:t>ei</a:t>
            </a:r>
            <a:r>
              <a:rPr sz="2200" spc="-129" dirty="0">
                <a:cs typeface="Tahoma"/>
              </a:rPr>
              <a:t>gh</a:t>
            </a:r>
            <a:r>
              <a:rPr sz="2200" spc="-50" dirty="0">
                <a:cs typeface="Tahoma"/>
              </a:rPr>
              <a:t>b</a:t>
            </a:r>
            <a:r>
              <a:rPr sz="2200" spc="-109" dirty="0">
                <a:cs typeface="Tahoma"/>
              </a:rPr>
              <a:t>ou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-59" dirty="0">
                <a:cs typeface="Tahoma"/>
              </a:rPr>
              <a:t>r</a:t>
            </a:r>
            <a:r>
              <a:rPr sz="2200" spc="-99" dirty="0">
                <a:cs typeface="Tahoma"/>
              </a:rPr>
              <a:t>el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-139" dirty="0">
                <a:cs typeface="Tahoma"/>
              </a:rPr>
              <a:t>sh</a:t>
            </a:r>
            <a:r>
              <a:rPr sz="2200" spc="10" dirty="0">
                <a:cs typeface="Tahoma"/>
              </a:rPr>
              <a:t>i</a:t>
            </a:r>
            <a:r>
              <a:rPr sz="2200" spc="-99" dirty="0">
                <a:cs typeface="Tahoma"/>
              </a:rPr>
              <a:t>p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99" dirty="0">
                <a:cs typeface="Tahoma"/>
              </a:rPr>
              <a:t>e</a:t>
            </a:r>
            <a:r>
              <a:rPr sz="2200" spc="-119" dirty="0">
                <a:cs typeface="Tahoma"/>
              </a:rPr>
              <a:t>t</a:t>
            </a:r>
            <a:r>
              <a:rPr sz="2200" spc="-208" dirty="0">
                <a:cs typeface="Tahoma"/>
              </a:rPr>
              <a:t>w</a:t>
            </a:r>
            <a:r>
              <a:rPr sz="2200" spc="-169" dirty="0">
                <a:cs typeface="Tahoma"/>
              </a:rPr>
              <a:t>een</a:t>
            </a:r>
            <a:r>
              <a:rPr sz="2200" spc="30" dirty="0">
                <a:cs typeface="Tahoma"/>
              </a:rPr>
              <a:t> </a:t>
            </a:r>
            <a:r>
              <a:rPr sz="2200" i="1" spc="-248" dirty="0">
                <a:cs typeface="Lucida Sans"/>
              </a:rPr>
              <a:t>n</a:t>
            </a:r>
            <a:endParaRPr sz="2200" dirty="0">
              <a:cs typeface="Lucida Sans"/>
            </a:endParaRPr>
          </a:p>
          <a:p>
            <a:pPr marR="819575" algn="ctr">
              <a:spcBef>
                <a:spcPts val="69"/>
              </a:spcBef>
            </a:pPr>
            <a:r>
              <a:rPr sz="2200" spc="-109" dirty="0">
                <a:cs typeface="Tahoma"/>
              </a:rPr>
              <a:t>ob</a:t>
            </a:r>
            <a:r>
              <a:rPr sz="2200" spc="-139" dirty="0">
                <a:cs typeface="Tahoma"/>
              </a:rPr>
              <a:t>ser</a:t>
            </a:r>
            <a:r>
              <a:rPr sz="2200" spc="-109" dirty="0">
                <a:cs typeface="Tahoma"/>
              </a:rPr>
              <a:t>va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59" dirty="0">
                <a:cs typeface="Tahoma"/>
              </a:rPr>
              <a:t>r</a:t>
            </a:r>
            <a:r>
              <a:rPr sz="2200" spc="-139" dirty="0">
                <a:cs typeface="Tahoma"/>
              </a:rPr>
              <a:t>e</a:t>
            </a:r>
            <a:r>
              <a:rPr sz="2200" spc="-208" dirty="0">
                <a:cs typeface="Tahoma"/>
              </a:rPr>
              <a:t>p</a:t>
            </a:r>
            <a:r>
              <a:rPr sz="2200" spc="-59" dirty="0">
                <a:cs typeface="Tahoma"/>
              </a:rPr>
              <a:t>r</a:t>
            </a:r>
            <a:r>
              <a:rPr sz="2200" spc="-159" dirty="0">
                <a:cs typeface="Tahoma"/>
              </a:rPr>
              <a:t>esen</a:t>
            </a:r>
            <a:r>
              <a:rPr sz="2200" spc="-89" dirty="0">
                <a:cs typeface="Tahoma"/>
              </a:rPr>
              <a:t>ted</a:t>
            </a:r>
            <a:r>
              <a:rPr sz="2200" spc="30" dirty="0">
                <a:cs typeface="Tahoma"/>
              </a:rPr>
              <a:t> </a:t>
            </a:r>
            <a:r>
              <a:rPr sz="2200" spc="-159" dirty="0">
                <a:cs typeface="Tahoma"/>
              </a:rPr>
              <a:t>b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ob</a:t>
            </a:r>
            <a:r>
              <a:rPr sz="2200" spc="-69" dirty="0">
                <a:cs typeface="Tahoma"/>
              </a:rPr>
              <a:t>ject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20" dirty="0">
                <a:cs typeface="Tahoma"/>
              </a:rPr>
              <a:t>cl</a:t>
            </a:r>
            <a:r>
              <a:rPr sz="2200" spc="-119" dirty="0">
                <a:cs typeface="Tahoma"/>
              </a:rPr>
              <a:t>a</a:t>
            </a:r>
            <a:r>
              <a:rPr sz="2200" spc="-149" dirty="0">
                <a:cs typeface="Tahoma"/>
              </a:rPr>
              <a:t>ss</a:t>
            </a:r>
            <a:r>
              <a:rPr sz="2200" spc="30" dirty="0">
                <a:cs typeface="Tahoma"/>
              </a:rPr>
              <a:t> </a:t>
            </a:r>
            <a:r>
              <a:rPr sz="2000" spc="30" dirty="0" err="1" smtClean="0">
                <a:cs typeface="MS Gothic"/>
              </a:rPr>
              <a:t>n</a:t>
            </a:r>
            <a:r>
              <a:rPr sz="2000" spc="40" dirty="0" err="1" smtClean="0">
                <a:cs typeface="MS Gothic"/>
              </a:rPr>
              <a:t>b</a:t>
            </a:r>
            <a:endParaRPr lang="en-US" sz="2000" spc="40" dirty="0" smtClean="0">
              <a:cs typeface="MS Gothic"/>
            </a:endParaRPr>
          </a:p>
          <a:p>
            <a:pPr marR="819575" algn="ctr">
              <a:spcBef>
                <a:spcPts val="69"/>
              </a:spcBef>
            </a:pPr>
            <a:endParaRPr sz="2000" dirty="0">
              <a:cs typeface="MS Gothic"/>
            </a:endParaRPr>
          </a:p>
          <a:p>
            <a:pPr marL="327327" marR="10072" indent="-303407">
              <a:lnSpc>
                <a:spcPct val="102600"/>
              </a:lnSpc>
              <a:spcBef>
                <a:spcPts val="595"/>
              </a:spcBef>
            </a:pPr>
            <a:r>
              <a:rPr sz="2200" spc="188" dirty="0" smtClean="0">
                <a:cs typeface="Tahoma"/>
              </a:rPr>
              <a:t>T</a:t>
            </a:r>
            <a:r>
              <a:rPr sz="2200" spc="-119" dirty="0" smtClean="0">
                <a:cs typeface="Tahoma"/>
              </a:rPr>
              <a:t>h</a:t>
            </a:r>
            <a:r>
              <a:rPr sz="2200" spc="10" dirty="0" smtClean="0">
                <a:cs typeface="Tahoma"/>
              </a:rPr>
              <a:t>i</a:t>
            </a:r>
            <a:r>
              <a:rPr sz="2200" spc="-149" dirty="0" smtClean="0">
                <a:cs typeface="Tahoma"/>
              </a:rPr>
              <a:t>s</a:t>
            </a:r>
            <a:r>
              <a:rPr sz="2200" spc="10" dirty="0" smtClean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49" dirty="0">
                <a:cs typeface="Tahoma"/>
              </a:rPr>
              <a:t>s</a:t>
            </a:r>
            <a:r>
              <a:rPr sz="2200" spc="1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 li</a:t>
            </a:r>
            <a:r>
              <a:rPr sz="2200" spc="-59" dirty="0">
                <a:cs typeface="Tahoma"/>
              </a:rPr>
              <a:t>st</a:t>
            </a:r>
            <a:r>
              <a:rPr sz="2200" spc="1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10" dirty="0">
                <a:cs typeface="Tahoma"/>
              </a:rPr>
              <a:t> l</a:t>
            </a:r>
            <a:r>
              <a:rPr sz="2200" spc="-159" dirty="0">
                <a:cs typeface="Tahoma"/>
              </a:rPr>
              <a:t>en</a:t>
            </a:r>
            <a:r>
              <a:rPr sz="2200" spc="-69" dirty="0">
                <a:cs typeface="Tahoma"/>
              </a:rPr>
              <a:t>gth</a:t>
            </a:r>
            <a:r>
              <a:rPr sz="2200" spc="10" dirty="0">
                <a:cs typeface="Tahoma"/>
              </a:rPr>
              <a:t> </a:t>
            </a:r>
            <a:r>
              <a:rPr sz="2200" i="1" spc="-248" dirty="0">
                <a:cs typeface="Lucida Sans"/>
              </a:rPr>
              <a:t>n</a:t>
            </a:r>
            <a:r>
              <a:rPr sz="2200" i="1" spc="40" dirty="0">
                <a:cs typeface="Lucida Sans"/>
              </a:rPr>
              <a:t> </a:t>
            </a:r>
            <a:r>
              <a:rPr sz="2200" spc="-69" dirty="0">
                <a:cs typeface="Tahoma"/>
              </a:rPr>
              <a:t>wi</a:t>
            </a:r>
            <a:r>
              <a:rPr sz="2200" spc="-30" dirty="0">
                <a:cs typeface="Tahoma"/>
              </a:rPr>
              <a:t>th</a:t>
            </a:r>
            <a:r>
              <a:rPr sz="2200" spc="1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10" dirty="0">
                <a:cs typeface="Tahoma"/>
              </a:rPr>
              <a:t> i</a:t>
            </a:r>
            <a:r>
              <a:rPr sz="2200" spc="-119" dirty="0">
                <a:cs typeface="Tahoma"/>
              </a:rPr>
              <a:t>n</a:t>
            </a:r>
            <a:r>
              <a:rPr sz="2200" spc="-99" dirty="0">
                <a:cs typeface="Tahoma"/>
              </a:rPr>
              <a:t>d</a:t>
            </a:r>
            <a:r>
              <a:rPr sz="2200" spc="-149" dirty="0">
                <a:cs typeface="Tahoma"/>
              </a:rPr>
              <a:t>ex</a:t>
            </a:r>
            <a:r>
              <a:rPr sz="2200" spc="1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nu</a:t>
            </a:r>
            <a:r>
              <a:rPr sz="2200" spc="-129" dirty="0">
                <a:cs typeface="Tahoma"/>
              </a:rPr>
              <a:t>m</a:t>
            </a:r>
            <a:r>
              <a:rPr sz="2200" spc="-40" dirty="0">
                <a:cs typeface="Tahoma"/>
              </a:rPr>
              <a:t>b</a:t>
            </a:r>
            <a:r>
              <a:rPr sz="2200" spc="-129" dirty="0">
                <a:cs typeface="Tahoma"/>
              </a:rPr>
              <a:t>er</a:t>
            </a:r>
            <a:r>
              <a:rPr sz="2200" spc="-149" dirty="0">
                <a:cs typeface="Tahoma"/>
              </a:rPr>
              <a:t>s</a:t>
            </a:r>
            <a:r>
              <a:rPr sz="2200" spc="1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1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n</a:t>
            </a:r>
            <a:r>
              <a:rPr sz="2200" spc="-99" dirty="0">
                <a:cs typeface="Tahoma"/>
              </a:rPr>
              <a:t>ei</a:t>
            </a:r>
            <a:r>
              <a:rPr sz="2200" spc="-129" dirty="0">
                <a:cs typeface="Tahoma"/>
              </a:rPr>
              <a:t>gh</a:t>
            </a:r>
            <a:r>
              <a:rPr sz="2200" spc="-50" dirty="0">
                <a:cs typeface="Tahoma"/>
              </a:rPr>
              <a:t>b</a:t>
            </a:r>
            <a:r>
              <a:rPr sz="2200" spc="-109" dirty="0">
                <a:cs typeface="Tahoma"/>
              </a:rPr>
              <a:t>ou</a:t>
            </a:r>
            <a:r>
              <a:rPr sz="2200" spc="-59" dirty="0">
                <a:cs typeface="Tahoma"/>
              </a:rPr>
              <a:t>r</a:t>
            </a:r>
            <a:r>
              <a:rPr sz="2200" spc="-149" dirty="0">
                <a:cs typeface="Tahoma"/>
              </a:rPr>
              <a:t>s</a:t>
            </a:r>
            <a:r>
              <a:rPr sz="2200" spc="-109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159" dirty="0">
                <a:cs typeface="Tahoma"/>
              </a:rPr>
              <a:t>ea</a:t>
            </a:r>
            <a:r>
              <a:rPr sz="2200" spc="-79" dirty="0">
                <a:cs typeface="Tahoma"/>
              </a:rPr>
              <a:t>ch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com</a:t>
            </a:r>
            <a:r>
              <a:rPr sz="2200" spc="-40" dirty="0">
                <a:cs typeface="Tahoma"/>
              </a:rPr>
              <a:t>p</a:t>
            </a:r>
            <a:r>
              <a:rPr sz="2200" spc="-109" dirty="0">
                <a:cs typeface="Tahoma"/>
              </a:rPr>
              <a:t>on</a:t>
            </a:r>
            <a:r>
              <a:rPr sz="2200" spc="-159" dirty="0">
                <a:cs typeface="Tahoma"/>
              </a:rPr>
              <a:t>en</a:t>
            </a:r>
            <a:r>
              <a:rPr sz="2200" spc="50" dirty="0">
                <a:cs typeface="Tahoma"/>
              </a:rPr>
              <a:t>t</a:t>
            </a:r>
            <a:r>
              <a:rPr sz="2200" spc="30" dirty="0">
                <a:cs typeface="Tahoma"/>
              </a:rPr>
              <a:t> 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ec</a:t>
            </a:r>
            <a:r>
              <a:rPr sz="2200" spc="-198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99" dirty="0">
                <a:cs typeface="Tahoma"/>
              </a:rPr>
              <a:t>d</a:t>
            </a:r>
            <a:r>
              <a:rPr sz="2200" spc="-149" dirty="0">
                <a:cs typeface="Tahoma"/>
              </a:rPr>
              <a:t>ed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109" dirty="0">
                <a:cs typeface="Tahoma"/>
              </a:rPr>
              <a:t>teger</a:t>
            </a:r>
            <a:r>
              <a:rPr sz="2200" spc="30" dirty="0">
                <a:cs typeface="Tahoma"/>
              </a:rPr>
              <a:t> </a:t>
            </a:r>
            <a:r>
              <a:rPr sz="2200" spc="-79" dirty="0" smtClean="0">
                <a:cs typeface="Tahoma"/>
              </a:rPr>
              <a:t>vect</a:t>
            </a:r>
            <a:r>
              <a:rPr sz="2200" spc="-159" dirty="0" smtClean="0">
                <a:cs typeface="Tahoma"/>
              </a:rPr>
              <a:t>o</a:t>
            </a:r>
            <a:r>
              <a:rPr sz="2200" spc="-59" dirty="0" smtClean="0">
                <a:cs typeface="Tahoma"/>
              </a:rPr>
              <a:t>r</a:t>
            </a:r>
            <a:endParaRPr lang="en-US" sz="2200" spc="-59" dirty="0" smtClean="0">
              <a:cs typeface="Tahoma"/>
            </a:endParaRPr>
          </a:p>
          <a:p>
            <a:pPr marL="327327" marR="10072" indent="-303407">
              <a:lnSpc>
                <a:spcPct val="102600"/>
              </a:lnSpc>
              <a:spcBef>
                <a:spcPts val="595"/>
              </a:spcBef>
            </a:pPr>
            <a:endParaRPr sz="2200" dirty="0">
              <a:cs typeface="Tahoma"/>
            </a:endParaRPr>
          </a:p>
          <a:p>
            <a:pPr marL="327327" marR="30215" indent="-303407">
              <a:lnSpc>
                <a:spcPct val="102600"/>
              </a:lnSpc>
              <a:spcBef>
                <a:spcPts val="595"/>
              </a:spcBef>
            </a:pPr>
            <a:r>
              <a:rPr sz="2400" spc="30" baseline="6944" dirty="0" smtClean="0">
                <a:solidFill>
                  <a:srgbClr val="3333B2"/>
                </a:solidFill>
                <a:cs typeface="Arial"/>
              </a:rPr>
              <a:t>.</a:t>
            </a:r>
            <a:r>
              <a:rPr sz="2200" spc="-226" dirty="0" smtClean="0">
                <a:cs typeface="Tahoma"/>
              </a:rPr>
              <a:t>I</a:t>
            </a:r>
            <a:r>
              <a:rPr sz="2200" spc="-40" dirty="0" smtClean="0">
                <a:cs typeface="Tahoma"/>
              </a:rPr>
              <a:t>f</a:t>
            </a:r>
            <a:r>
              <a:rPr sz="2200" spc="30" dirty="0" smtClean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-109" dirty="0">
                <a:cs typeface="Tahoma"/>
              </a:rPr>
              <a:t>ny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ob</a:t>
            </a:r>
            <a:r>
              <a:rPr sz="2200" spc="-139" dirty="0">
                <a:cs typeface="Tahoma"/>
              </a:rPr>
              <a:t>ser</a:t>
            </a:r>
            <a:r>
              <a:rPr sz="2200" spc="-109" dirty="0">
                <a:cs typeface="Tahoma"/>
              </a:rPr>
              <a:t>va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ha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no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n</a:t>
            </a:r>
            <a:r>
              <a:rPr sz="2200" spc="-99" dirty="0">
                <a:cs typeface="Tahoma"/>
              </a:rPr>
              <a:t>ei</a:t>
            </a:r>
            <a:r>
              <a:rPr sz="2200" spc="-129" dirty="0">
                <a:cs typeface="Tahoma"/>
              </a:rPr>
              <a:t>gh</a:t>
            </a:r>
            <a:r>
              <a:rPr sz="2200" spc="-50" dirty="0">
                <a:cs typeface="Tahoma"/>
              </a:rPr>
              <a:t>b</a:t>
            </a:r>
            <a:r>
              <a:rPr sz="2200" spc="-109" dirty="0">
                <a:cs typeface="Tahoma"/>
              </a:rPr>
              <a:t>ou</a:t>
            </a:r>
            <a:r>
              <a:rPr sz="2200" spc="-59" dirty="0">
                <a:cs typeface="Tahoma"/>
              </a:rPr>
              <a:t>r</a:t>
            </a:r>
            <a:r>
              <a:rPr sz="2200" spc="-109" dirty="0">
                <a:cs typeface="Tahoma"/>
              </a:rPr>
              <a:t>s,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com</a:t>
            </a:r>
            <a:r>
              <a:rPr sz="2200" spc="-40" dirty="0">
                <a:cs typeface="Tahoma"/>
              </a:rPr>
              <a:t>p</a:t>
            </a:r>
            <a:r>
              <a:rPr sz="2200" spc="-109" dirty="0">
                <a:cs typeface="Tahoma"/>
              </a:rPr>
              <a:t>on</a:t>
            </a:r>
            <a:r>
              <a:rPr sz="2200" spc="-159" dirty="0">
                <a:cs typeface="Tahoma"/>
              </a:rPr>
              <a:t>en</a:t>
            </a:r>
            <a:r>
              <a:rPr sz="2200" spc="50" dirty="0">
                <a:cs typeface="Tahoma"/>
              </a:rPr>
              <a:t>t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con</a:t>
            </a:r>
            <a:r>
              <a:rPr sz="2200" spc="-30" dirty="0">
                <a:cs typeface="Tahoma"/>
              </a:rPr>
              <a:t>ta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149" dirty="0">
                <a:cs typeface="Tahoma"/>
              </a:rPr>
              <a:t>s</a:t>
            </a:r>
            <a:r>
              <a:rPr sz="2200" spc="-109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109" dirty="0">
                <a:cs typeface="Tahoma"/>
              </a:rPr>
              <a:t>teger</a:t>
            </a:r>
            <a:r>
              <a:rPr sz="2200" spc="30" dirty="0">
                <a:cs typeface="Tahoma"/>
              </a:rPr>
              <a:t> </a:t>
            </a:r>
            <a:r>
              <a:rPr sz="2200" spc="-40" dirty="0" smtClean="0">
                <a:cs typeface="Tahoma"/>
              </a:rPr>
              <a:t>z</a:t>
            </a:r>
            <a:r>
              <a:rPr sz="2200" spc="-129" dirty="0" smtClean="0">
                <a:cs typeface="Tahoma"/>
              </a:rPr>
              <a:t>er</a:t>
            </a:r>
            <a:r>
              <a:rPr sz="2200" spc="-109" dirty="0" smtClean="0">
                <a:cs typeface="Tahoma"/>
              </a:rPr>
              <a:t>o</a:t>
            </a:r>
            <a:endParaRPr lang="en-US" sz="2200" spc="-109" dirty="0" smtClean="0">
              <a:cs typeface="Tahoma"/>
            </a:endParaRPr>
          </a:p>
          <a:p>
            <a:pPr marL="327327" marR="30215" indent="-303407">
              <a:lnSpc>
                <a:spcPct val="102600"/>
              </a:lnSpc>
              <a:spcBef>
                <a:spcPts val="595"/>
              </a:spcBef>
            </a:pPr>
            <a:endParaRPr sz="2200" dirty="0">
              <a:cs typeface="Tahoma"/>
            </a:endParaRPr>
          </a:p>
          <a:p>
            <a:pPr marL="327327" marR="176253" indent="-303407">
              <a:lnSpc>
                <a:spcPct val="102600"/>
              </a:lnSpc>
              <a:spcBef>
                <a:spcPts val="595"/>
              </a:spcBef>
            </a:pPr>
            <a:r>
              <a:rPr sz="2200" spc="-226" dirty="0" smtClean="0">
                <a:cs typeface="Tahoma"/>
              </a:rPr>
              <a:t>I</a:t>
            </a:r>
            <a:r>
              <a:rPr sz="2200" spc="50" dirty="0" smtClean="0">
                <a:cs typeface="Tahoma"/>
              </a:rPr>
              <a:t>t</a:t>
            </a:r>
            <a:r>
              <a:rPr sz="2200" spc="30" dirty="0" smtClean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spc="-139" dirty="0">
                <a:cs typeface="Tahoma"/>
              </a:rPr>
              <a:t>so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con</a:t>
            </a:r>
            <a:r>
              <a:rPr sz="2200" spc="-30" dirty="0">
                <a:cs typeface="Tahoma"/>
              </a:rPr>
              <a:t>ta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ttri</a:t>
            </a:r>
            <a:r>
              <a:rPr sz="2200" spc="-99" dirty="0">
                <a:cs typeface="Tahoma"/>
              </a:rPr>
              <a:t>b</a:t>
            </a:r>
            <a:r>
              <a:rPr sz="2200" spc="-119" dirty="0">
                <a:cs typeface="Tahoma"/>
              </a:rPr>
              <a:t>u</a:t>
            </a:r>
            <a:r>
              <a:rPr sz="2200" spc="-89" dirty="0">
                <a:cs typeface="Tahoma"/>
              </a:rPr>
              <a:t>tes,</a:t>
            </a:r>
            <a:r>
              <a:rPr sz="2200" spc="30" dirty="0">
                <a:cs typeface="Tahoma"/>
              </a:rPr>
              <a:t> </a:t>
            </a:r>
            <a:r>
              <a:rPr sz="2200" spc="-10" dirty="0">
                <a:cs typeface="Tahoma"/>
              </a:rPr>
              <a:t>t</a:t>
            </a:r>
            <a:r>
              <a:rPr sz="2200" spc="-99" dirty="0">
                <a:cs typeface="Tahoma"/>
              </a:rPr>
              <a:t>yp</a:t>
            </a:r>
            <a:r>
              <a:rPr sz="2200" spc="10" dirty="0">
                <a:cs typeface="Tahoma"/>
              </a:rPr>
              <a:t>i</a:t>
            </a:r>
            <a:r>
              <a:rPr sz="2200" spc="-89" dirty="0">
                <a:cs typeface="Tahoma"/>
              </a:rPr>
              <a:t>ca</a:t>
            </a:r>
            <a:r>
              <a:rPr sz="2200" spc="10" dirty="0">
                <a:cs typeface="Tahoma"/>
              </a:rPr>
              <a:t>ll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vect</a:t>
            </a:r>
            <a:r>
              <a:rPr sz="2200" spc="-15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ch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a</a:t>
            </a:r>
            <a:r>
              <a:rPr sz="2200" spc="-69" dirty="0">
                <a:cs typeface="Tahoma"/>
              </a:rPr>
              <a:t>cter</a:t>
            </a:r>
            <a:r>
              <a:rPr sz="2200" spc="-59" dirty="0">
                <a:cs typeface="Tahoma"/>
              </a:rPr>
              <a:t> r</a:t>
            </a:r>
            <a:r>
              <a:rPr sz="2200" spc="-109" dirty="0">
                <a:cs typeface="Tahoma"/>
              </a:rPr>
              <a:t>egion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99" dirty="0">
                <a:cs typeface="Tahoma"/>
              </a:rPr>
              <a:t>d</a:t>
            </a:r>
            <a:r>
              <a:rPr sz="2200" spc="-159" dirty="0">
                <a:cs typeface="Tahoma"/>
              </a:rPr>
              <a:t>en</a:t>
            </a:r>
            <a:r>
              <a:rPr sz="2200" spc="30" dirty="0">
                <a:cs typeface="Tahoma"/>
              </a:rPr>
              <a:t>ti</a:t>
            </a:r>
            <a:r>
              <a:rPr sz="2200" spc="-79" dirty="0">
                <a:cs typeface="Tahoma"/>
              </a:rPr>
              <a:t>fier</a:t>
            </a:r>
            <a:r>
              <a:rPr sz="2200" spc="-109" dirty="0">
                <a:cs typeface="Tahoma"/>
              </a:rPr>
              <a:t>s,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l</a:t>
            </a:r>
            <a:r>
              <a:rPr sz="2200" spc="-89" dirty="0">
                <a:cs typeface="Tahoma"/>
              </a:rPr>
              <a:t>ogica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va</a:t>
            </a:r>
            <a:r>
              <a:rPr sz="2200" spc="10" dirty="0">
                <a:cs typeface="Tahoma"/>
              </a:rPr>
              <a:t>l</a:t>
            </a:r>
            <a:r>
              <a:rPr sz="2200" spc="-119" dirty="0">
                <a:cs typeface="Tahoma"/>
              </a:rPr>
              <a:t>u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99" dirty="0">
                <a:cs typeface="Tahoma"/>
              </a:rPr>
              <a:t>d</a:t>
            </a:r>
            <a:r>
              <a:rPr sz="2200" spc="10" dirty="0">
                <a:cs typeface="Tahoma"/>
              </a:rPr>
              <a:t>i</a:t>
            </a:r>
            <a:r>
              <a:rPr sz="2200" spc="-89" dirty="0">
                <a:cs typeface="Tahoma"/>
              </a:rPr>
              <a:t>ca</a:t>
            </a:r>
            <a:r>
              <a:rPr sz="2200" spc="30" dirty="0">
                <a:cs typeface="Tahoma"/>
              </a:rPr>
              <a:t>ti</a:t>
            </a:r>
            <a:r>
              <a:rPr sz="2200" spc="-119" dirty="0">
                <a:cs typeface="Tahoma"/>
              </a:rPr>
              <a:t>n</a:t>
            </a:r>
            <a:r>
              <a:rPr sz="2200" spc="-139" dirty="0">
                <a:cs typeface="Tahoma"/>
              </a:rPr>
              <a:t>g</a:t>
            </a:r>
            <a:r>
              <a:rPr sz="2200" spc="30" dirty="0">
                <a:cs typeface="Tahoma"/>
              </a:rPr>
              <a:t> </a:t>
            </a:r>
            <a:r>
              <a:rPr sz="2200" spc="-129" dirty="0">
                <a:cs typeface="Tahoma"/>
              </a:rPr>
              <a:t>wh</a:t>
            </a:r>
            <a:r>
              <a:rPr sz="2200" spc="-89" dirty="0">
                <a:cs typeface="Tahoma"/>
              </a:rPr>
              <a:t>eth</a:t>
            </a:r>
            <a:r>
              <a:rPr sz="2200" spc="-129" dirty="0">
                <a:cs typeface="Tahoma"/>
              </a:rPr>
              <a:t>er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-119" dirty="0">
                <a:cs typeface="Tahoma"/>
              </a:rPr>
              <a:t> </a:t>
            </a:r>
            <a:r>
              <a:rPr sz="2200" spc="-59" dirty="0">
                <a:cs typeface="Tahoma"/>
              </a:rPr>
              <a:t>r</a:t>
            </a:r>
            <a:r>
              <a:rPr sz="2200" spc="-99" dirty="0">
                <a:cs typeface="Tahoma"/>
              </a:rPr>
              <a:t>el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-139" dirty="0">
                <a:cs typeface="Tahoma"/>
              </a:rPr>
              <a:t>sh</a:t>
            </a:r>
            <a:r>
              <a:rPr sz="2200" spc="10" dirty="0">
                <a:cs typeface="Tahoma"/>
              </a:rPr>
              <a:t>i</a:t>
            </a:r>
            <a:r>
              <a:rPr sz="2200" spc="-99" dirty="0">
                <a:cs typeface="Tahoma"/>
              </a:rPr>
              <a:t>p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symmetr</a:t>
            </a:r>
            <a:r>
              <a:rPr sz="2200" spc="10" dirty="0">
                <a:cs typeface="Tahoma"/>
              </a:rPr>
              <a:t>i</a:t>
            </a:r>
            <a:r>
              <a:rPr sz="2200" spc="-59" dirty="0">
                <a:cs typeface="Tahoma"/>
              </a:rPr>
              <a:t>c</a:t>
            </a:r>
            <a:endParaRPr sz="22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245108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spatial autocorrelation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1750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419600"/>
            <a:ext cx="741228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600" y="1219200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contiguity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600" y="3886200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Moran’s test on regression residuals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6933744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1657" y="1752600"/>
            <a:ext cx="4876800" cy="85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NY8$r&lt;-NY8$Cases/NY8$POP8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NY8$Zi&lt;-log((1000*(NY8$Cases+1))/NY8$POP8)</a:t>
            </a:r>
          </a:p>
        </p:txBody>
      </p:sp>
    </p:spTree>
    <p:extLst>
      <p:ext uri="{BB962C8B-B14F-4D97-AF65-F5344CB8AC3E}">
        <p14:creationId xmlns:p14="http://schemas.microsoft.com/office/powerpoint/2010/main" val="41056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for population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6940550" cy="21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covariate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30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spatial autocorrelation?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366476" cy="26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autocorrelation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are NOT independent</a:t>
            </a:r>
          </a:p>
          <a:p>
            <a:r>
              <a:rPr lang="en-US" dirty="0" smtClean="0"/>
              <a:t>Observations more closely related based upon space</a:t>
            </a:r>
          </a:p>
          <a:p>
            <a:r>
              <a:rPr lang="en-US" dirty="0" smtClean="0"/>
              <a:t>If not accounted for, variation is </a:t>
            </a:r>
            <a:r>
              <a:rPr lang="en-US" dirty="0" err="1" smtClean="0"/>
              <a:t>UNDERestimated</a:t>
            </a:r>
            <a:endParaRPr lang="en-US" dirty="0" smtClean="0"/>
          </a:p>
          <a:p>
            <a:r>
              <a:rPr lang="en-US" dirty="0" smtClean="0"/>
              <a:t>Standard errors are too small, and too often we would reject null hypotheses (so claim ‘significance’)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adjusting for population variation…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2050"/>
            <a:ext cx="7733736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Simultaneous autoregressive model (SAR)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Uses a regression on values from other areas to account for spatial dependence</a:t>
            </a:r>
          </a:p>
          <a:p>
            <a:r>
              <a:rPr lang="en-US" dirty="0" smtClean="0"/>
              <a:t>Linear models (Gaussian) can be estimated by maximum likelihood</a:t>
            </a:r>
          </a:p>
          <a:p>
            <a:r>
              <a:rPr lang="en-US" dirty="0" smtClean="0"/>
              <a:t>Observed values= linear trend (covariates) + spatial signal + independent residuals</a:t>
            </a:r>
          </a:p>
          <a:p>
            <a:r>
              <a:rPr lang="en-US" dirty="0" smtClean="0"/>
              <a:t>Observed value is an average of neighboring observations – covariance is modeled directly based upon weights matrix</a:t>
            </a:r>
          </a:p>
          <a:p>
            <a:r>
              <a:rPr lang="en-US" dirty="0" smtClean="0"/>
              <a:t>We can examine covariate effects while controlling for spatial dependence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 model in R (</a:t>
            </a:r>
            <a:r>
              <a:rPr lang="en-US" dirty="0" err="1" smtClean="0"/>
              <a:t>spdep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3999"/>
            <a:ext cx="7420876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 model – distance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51" y="1524000"/>
            <a:ext cx="7440449" cy="463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SAR model – weighted by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5" y="1576388"/>
            <a:ext cx="7616629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7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autoregressive model (CAR)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SAR but more suited to inclusion of random effects</a:t>
            </a:r>
          </a:p>
          <a:p>
            <a:r>
              <a:rPr lang="en-US" dirty="0" smtClean="0"/>
              <a:t>Each observation is conditional on the values of all other observations</a:t>
            </a:r>
          </a:p>
          <a:p>
            <a:r>
              <a:rPr lang="en-US" dirty="0" smtClean="0"/>
              <a:t>More commonly used (more flexible) and widely used in Bayesian hierarchical modeling</a:t>
            </a:r>
          </a:p>
          <a:p>
            <a:r>
              <a:rPr lang="en-US" dirty="0" smtClean="0"/>
              <a:t>Gaussian models can be done using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19779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129" dirty="0"/>
              <a:t>Disease</a:t>
            </a:r>
            <a:r>
              <a:rPr spc="59" dirty="0"/>
              <a:t> </a:t>
            </a:r>
            <a:r>
              <a:rPr spc="-109" dirty="0"/>
              <a:t>mapping</a:t>
            </a:r>
            <a:r>
              <a:rPr spc="59" dirty="0"/>
              <a:t> </a:t>
            </a:r>
            <a:r>
              <a:rPr lang="en-US" spc="59" dirty="0" smtClean="0"/>
              <a:t>regression </a:t>
            </a:r>
            <a:r>
              <a:rPr spc="-169" dirty="0" smtClean="0"/>
              <a:t>m</a:t>
            </a:r>
            <a:r>
              <a:rPr spc="-40" dirty="0" smtClean="0"/>
              <a:t>o</a:t>
            </a:r>
            <a:r>
              <a:rPr spc="-129" dirty="0" smtClean="0"/>
              <a:t>dels</a:t>
            </a:r>
            <a:endParaRPr spc="-129" dirty="0"/>
          </a:p>
        </p:txBody>
      </p:sp>
      <p:sp>
        <p:nvSpPr>
          <p:cNvPr id="9" name="object 9"/>
          <p:cNvSpPr txBox="1"/>
          <p:nvPr/>
        </p:nvSpPr>
        <p:spPr>
          <a:xfrm>
            <a:off x="799204" y="2192243"/>
            <a:ext cx="7922281" cy="326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9180"/>
            <a:r>
              <a:rPr sz="2200" spc="-69" dirty="0">
                <a:cs typeface="Arial"/>
              </a:rPr>
              <a:t>lo</a:t>
            </a:r>
            <a:r>
              <a:rPr sz="2200" spc="-79" dirty="0">
                <a:cs typeface="Arial"/>
              </a:rPr>
              <a:t>g</a:t>
            </a:r>
            <a:r>
              <a:rPr sz="2200" spc="109" dirty="0">
                <a:cs typeface="Arial"/>
              </a:rPr>
              <a:t>(</a:t>
            </a:r>
            <a:r>
              <a:rPr sz="2200" i="1" spc="-357" dirty="0">
                <a:cs typeface="Verdana"/>
              </a:rPr>
              <a:t>θ</a:t>
            </a:r>
            <a:r>
              <a:rPr sz="2400" i="1" spc="59" baseline="-10416" dirty="0">
                <a:cs typeface="Arial"/>
              </a:rPr>
              <a:t>i</a:t>
            </a:r>
            <a:r>
              <a:rPr sz="2400" i="1" spc="-282" baseline="-10416" dirty="0">
                <a:cs typeface="Arial"/>
              </a:rPr>
              <a:t> </a:t>
            </a:r>
            <a:r>
              <a:rPr sz="2200" spc="109" dirty="0">
                <a:cs typeface="Arial"/>
              </a:rPr>
              <a:t>)</a:t>
            </a:r>
            <a:r>
              <a:rPr sz="2200" spc="-10" dirty="0">
                <a:cs typeface="Arial"/>
              </a:rPr>
              <a:t> </a:t>
            </a:r>
            <a:r>
              <a:rPr sz="2200" spc="387" dirty="0">
                <a:cs typeface="Arial"/>
              </a:rPr>
              <a:t>=</a:t>
            </a:r>
            <a:r>
              <a:rPr sz="2200" spc="-10" dirty="0">
                <a:cs typeface="Arial"/>
              </a:rPr>
              <a:t> </a:t>
            </a:r>
            <a:r>
              <a:rPr sz="2200" i="1" spc="10" dirty="0">
                <a:cs typeface="Verdana"/>
              </a:rPr>
              <a:t>α</a:t>
            </a:r>
            <a:r>
              <a:rPr sz="2200" i="1" spc="-278" dirty="0">
                <a:cs typeface="Verdana"/>
              </a:rPr>
              <a:t> </a:t>
            </a:r>
            <a:r>
              <a:rPr sz="2200" spc="387" dirty="0">
                <a:cs typeface="Arial"/>
              </a:rPr>
              <a:t>+</a:t>
            </a:r>
            <a:r>
              <a:rPr sz="2200" spc="-129" dirty="0">
                <a:cs typeface="Arial"/>
              </a:rPr>
              <a:t> </a:t>
            </a:r>
            <a:r>
              <a:rPr sz="2200" i="1" spc="-139" dirty="0">
                <a:cs typeface="Arial"/>
              </a:rPr>
              <a:t>C</a:t>
            </a:r>
            <a:r>
              <a:rPr sz="2200" i="1" spc="-129" dirty="0">
                <a:cs typeface="Arial"/>
              </a:rPr>
              <a:t>H</a:t>
            </a:r>
            <a:r>
              <a:rPr sz="2200" i="1" spc="50" dirty="0">
                <a:cs typeface="Arial"/>
              </a:rPr>
              <a:t> </a:t>
            </a:r>
            <a:r>
              <a:rPr sz="2200" spc="387" dirty="0">
                <a:cs typeface="Arial"/>
              </a:rPr>
              <a:t>+</a:t>
            </a:r>
            <a:r>
              <a:rPr sz="2200" spc="-129" dirty="0">
                <a:cs typeface="Arial"/>
              </a:rPr>
              <a:t> </a:t>
            </a:r>
            <a:r>
              <a:rPr sz="2200" i="1" spc="-79" dirty="0">
                <a:cs typeface="Arial"/>
              </a:rPr>
              <a:t>UH</a:t>
            </a:r>
            <a:endParaRPr sz="2200" dirty="0">
              <a:cs typeface="Arial"/>
            </a:endParaRPr>
          </a:p>
          <a:p>
            <a:pPr>
              <a:spcBef>
                <a:spcPts val="75"/>
              </a:spcBef>
            </a:pPr>
            <a:endParaRPr sz="2200" dirty="0">
              <a:cs typeface="Times New Roman"/>
            </a:endParaRPr>
          </a:p>
          <a:p>
            <a:pPr marL="367619" marR="814230" indent="-342900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sz="2200" spc="-139" dirty="0">
                <a:cs typeface="Arial"/>
              </a:rPr>
              <a:t>C</a:t>
            </a:r>
            <a:r>
              <a:rPr sz="2200" spc="-129" dirty="0">
                <a:cs typeface="Arial"/>
              </a:rPr>
              <a:t>H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is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139" dirty="0">
                <a:cs typeface="Arial"/>
              </a:rPr>
              <a:t>c</a:t>
            </a:r>
            <a:r>
              <a:rPr sz="2200" spc="-218" dirty="0">
                <a:cs typeface="Arial"/>
              </a:rPr>
              <a:t>o</a:t>
            </a:r>
            <a:r>
              <a:rPr sz="2200" spc="-79" dirty="0">
                <a:cs typeface="Arial"/>
              </a:rPr>
              <a:t>rrelated</a:t>
            </a:r>
            <a:r>
              <a:rPr sz="2200" spc="109" dirty="0">
                <a:cs typeface="Arial"/>
              </a:rPr>
              <a:t> </a:t>
            </a:r>
            <a:r>
              <a:rPr sz="2200" spc="-99" dirty="0">
                <a:cs typeface="Arial"/>
              </a:rPr>
              <a:t>heterogenei</a:t>
            </a:r>
            <a:r>
              <a:rPr sz="2200" spc="-129" dirty="0">
                <a:cs typeface="Arial"/>
              </a:rPr>
              <a:t>t</a:t>
            </a:r>
            <a:r>
              <a:rPr sz="2200" spc="-287" dirty="0">
                <a:cs typeface="Arial"/>
              </a:rPr>
              <a:t>y</a:t>
            </a:r>
            <a:r>
              <a:rPr sz="2200" spc="-20" dirty="0">
                <a:cs typeface="Arial"/>
              </a:rPr>
              <a:t>.</a:t>
            </a:r>
            <a:r>
              <a:rPr sz="2200" dirty="0">
                <a:cs typeface="Arial"/>
              </a:rPr>
              <a:t> </a:t>
            </a:r>
            <a:r>
              <a:rPr sz="2200" spc="-258" dirty="0">
                <a:cs typeface="Arial"/>
              </a:rPr>
              <a:t> </a:t>
            </a:r>
            <a:r>
              <a:rPr sz="2200" spc="69" dirty="0">
                <a:cs typeface="Arial"/>
              </a:rPr>
              <a:t>It</a:t>
            </a:r>
            <a:r>
              <a:rPr sz="2200" spc="109" dirty="0">
                <a:cs typeface="Arial"/>
              </a:rPr>
              <a:t> </a:t>
            </a:r>
            <a:r>
              <a:rPr sz="2200" spc="-109" dirty="0">
                <a:cs typeface="Arial"/>
              </a:rPr>
              <a:t>accounts</a:t>
            </a:r>
            <a:r>
              <a:rPr sz="2200" spc="109" dirty="0">
                <a:cs typeface="Arial"/>
              </a:rPr>
              <a:t> </a:t>
            </a:r>
            <a:r>
              <a:rPr sz="2200" spc="-40" dirty="0">
                <a:cs typeface="Arial"/>
              </a:rPr>
              <a:t>f</a:t>
            </a:r>
            <a:r>
              <a:rPr sz="2200" spc="-139" dirty="0">
                <a:cs typeface="Arial"/>
              </a:rPr>
              <a:t>o</a:t>
            </a:r>
            <a:r>
              <a:rPr sz="2200" dirty="0">
                <a:cs typeface="Arial"/>
              </a:rPr>
              <a:t>r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spatial</a:t>
            </a:r>
            <a:r>
              <a:rPr sz="2200" spc="-50" dirty="0">
                <a:cs typeface="Arial"/>
              </a:rPr>
              <a:t> </a:t>
            </a:r>
            <a:r>
              <a:rPr sz="2200" spc="-159" dirty="0">
                <a:cs typeface="Arial"/>
              </a:rPr>
              <a:t>de</a:t>
            </a:r>
            <a:r>
              <a:rPr sz="2200" spc="-99" dirty="0">
                <a:cs typeface="Arial"/>
              </a:rPr>
              <a:t>p</a:t>
            </a:r>
            <a:r>
              <a:rPr sz="2200" spc="-188" dirty="0">
                <a:cs typeface="Arial"/>
              </a:rPr>
              <a:t>endence</a:t>
            </a:r>
            <a:r>
              <a:rPr sz="2200" spc="109" dirty="0">
                <a:cs typeface="Arial"/>
              </a:rPr>
              <a:t> </a:t>
            </a:r>
            <a:r>
              <a:rPr sz="2200" spc="-40" dirty="0">
                <a:cs typeface="Arial"/>
              </a:rPr>
              <a:t>b</a:t>
            </a:r>
            <a:r>
              <a:rPr sz="2200" spc="-69" dirty="0">
                <a:cs typeface="Arial"/>
              </a:rPr>
              <a:t>e</a:t>
            </a:r>
            <a:r>
              <a:rPr sz="2200" spc="-109" dirty="0">
                <a:cs typeface="Arial"/>
              </a:rPr>
              <a:t>t</a:t>
            </a:r>
            <a:r>
              <a:rPr sz="2200" spc="-188" dirty="0">
                <a:cs typeface="Arial"/>
              </a:rPr>
              <a:t>w</a:t>
            </a:r>
            <a:r>
              <a:rPr sz="2200" spc="-258" dirty="0">
                <a:cs typeface="Arial"/>
              </a:rPr>
              <a:t>e</a:t>
            </a:r>
            <a:r>
              <a:rPr sz="2200" spc="-188" dirty="0">
                <a:cs typeface="Arial"/>
              </a:rPr>
              <a:t>en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relative</a:t>
            </a:r>
            <a:r>
              <a:rPr sz="2200" spc="109" dirty="0">
                <a:cs typeface="Arial"/>
              </a:rPr>
              <a:t> </a:t>
            </a:r>
            <a:r>
              <a:rPr sz="2200" spc="-109" dirty="0">
                <a:cs typeface="Arial"/>
              </a:rPr>
              <a:t>risks</a:t>
            </a:r>
            <a:endParaRPr sz="2200" dirty="0">
              <a:cs typeface="Arial"/>
            </a:endParaRPr>
          </a:p>
          <a:p>
            <a:pPr marL="367619" marR="9842" indent="-342900">
              <a:lnSpc>
                <a:spcPct val="102699"/>
              </a:lnSpc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sz="2200" spc="-79" dirty="0">
                <a:cs typeface="Arial"/>
              </a:rPr>
              <a:t>UH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is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an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unstructured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exchangeable</a:t>
            </a:r>
            <a:r>
              <a:rPr sz="2200" spc="119" dirty="0">
                <a:cs typeface="Arial"/>
              </a:rPr>
              <a:t> </a:t>
            </a:r>
            <a:r>
              <a:rPr sz="2200" spc="-129" dirty="0">
                <a:cs typeface="Arial"/>
              </a:rPr>
              <a:t>com</a:t>
            </a:r>
            <a:r>
              <a:rPr sz="2200" spc="-59" dirty="0">
                <a:cs typeface="Arial"/>
              </a:rPr>
              <a:t>p</a:t>
            </a:r>
            <a:r>
              <a:rPr sz="2200" spc="-89" dirty="0">
                <a:cs typeface="Arial"/>
              </a:rPr>
              <a:t>onent</a:t>
            </a:r>
            <a:r>
              <a:rPr sz="2200" spc="119" dirty="0">
                <a:cs typeface="Arial"/>
              </a:rPr>
              <a:t> </a:t>
            </a:r>
            <a:r>
              <a:rPr sz="2200" spc="-99" dirty="0">
                <a:cs typeface="Arial"/>
              </a:rPr>
              <a:t>included</a:t>
            </a:r>
            <a:r>
              <a:rPr sz="2200" spc="109" dirty="0">
                <a:cs typeface="Arial"/>
              </a:rPr>
              <a:t> </a:t>
            </a:r>
            <a:r>
              <a:rPr sz="2200" spc="10" dirty="0">
                <a:cs typeface="Arial"/>
              </a:rPr>
              <a:t>to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increase</a:t>
            </a:r>
            <a:r>
              <a:rPr sz="2200" spc="-89" dirty="0">
                <a:cs typeface="Arial"/>
              </a:rPr>
              <a:t> </a:t>
            </a:r>
            <a:r>
              <a:rPr sz="2200" spc="-20" dirty="0">
                <a:cs typeface="Arial"/>
              </a:rPr>
              <a:t>flexibili</a:t>
            </a:r>
            <a:r>
              <a:rPr sz="2200" spc="-79" dirty="0">
                <a:cs typeface="Arial"/>
              </a:rPr>
              <a:t>t</a:t>
            </a:r>
            <a:r>
              <a:rPr sz="2200" spc="-287" dirty="0">
                <a:cs typeface="Arial"/>
              </a:rPr>
              <a:t>y</a:t>
            </a:r>
            <a:r>
              <a:rPr sz="2200" spc="-20" dirty="0">
                <a:cs typeface="Arial"/>
              </a:rPr>
              <a:t>.</a:t>
            </a:r>
            <a:r>
              <a:rPr sz="2200" dirty="0">
                <a:cs typeface="Arial"/>
              </a:rPr>
              <a:t> </a:t>
            </a:r>
            <a:r>
              <a:rPr sz="2200" spc="-258" dirty="0">
                <a:cs typeface="Arial"/>
              </a:rPr>
              <a:t> </a:t>
            </a:r>
            <a:r>
              <a:rPr sz="2200" spc="69" dirty="0">
                <a:cs typeface="Arial"/>
              </a:rPr>
              <a:t>It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m</a:t>
            </a:r>
            <a:r>
              <a:rPr sz="2200" spc="-40" dirty="0">
                <a:cs typeface="Arial"/>
              </a:rPr>
              <a:t>o</a:t>
            </a:r>
            <a:r>
              <a:rPr sz="2200" spc="-109" dirty="0">
                <a:cs typeface="Arial"/>
              </a:rPr>
              <a:t>d</a:t>
            </a:r>
            <a:r>
              <a:rPr sz="2200" spc="-258" dirty="0">
                <a:cs typeface="Arial"/>
              </a:rPr>
              <a:t>e</a:t>
            </a:r>
            <a:r>
              <a:rPr sz="2200" spc="-119" dirty="0">
                <a:cs typeface="Arial"/>
              </a:rPr>
              <a:t>ls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unc</a:t>
            </a:r>
            <a:r>
              <a:rPr sz="2200" spc="-198" dirty="0">
                <a:cs typeface="Arial"/>
              </a:rPr>
              <a:t>o</a:t>
            </a:r>
            <a:r>
              <a:rPr sz="2200" spc="-79" dirty="0">
                <a:cs typeface="Arial"/>
              </a:rPr>
              <a:t>rrelated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noise</a:t>
            </a:r>
            <a:endParaRPr sz="2200" dirty="0">
              <a:cs typeface="Arial"/>
            </a:endParaRPr>
          </a:p>
          <a:p>
            <a:pPr marL="367619" marR="837672" indent="-342900">
              <a:lnSpc>
                <a:spcPct val="102600"/>
              </a:lnSpc>
              <a:spcBef>
                <a:spcPts val="595"/>
              </a:spcBef>
              <a:buFont typeface="Arial" panose="020B0604020202020204" pitchFamily="34" charset="0"/>
              <a:buChar char="•"/>
            </a:pPr>
            <a:r>
              <a:rPr sz="2200" spc="-149" dirty="0">
                <a:cs typeface="Arial"/>
              </a:rPr>
              <a:t>These</a:t>
            </a:r>
            <a:r>
              <a:rPr sz="2200" spc="109" dirty="0">
                <a:cs typeface="Arial"/>
              </a:rPr>
              <a:t> </a:t>
            </a:r>
            <a:r>
              <a:rPr sz="2200" spc="-99" dirty="0">
                <a:cs typeface="Arial"/>
              </a:rPr>
              <a:t>hier</a:t>
            </a:r>
            <a:r>
              <a:rPr sz="2200" spc="-188" dirty="0">
                <a:cs typeface="Arial"/>
              </a:rPr>
              <a:t>a</a:t>
            </a:r>
            <a:r>
              <a:rPr sz="2200" spc="-79" dirty="0">
                <a:cs typeface="Arial"/>
              </a:rPr>
              <a:t>rchical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m</a:t>
            </a:r>
            <a:r>
              <a:rPr sz="2200" spc="-40" dirty="0">
                <a:cs typeface="Arial"/>
              </a:rPr>
              <a:t>o</a:t>
            </a:r>
            <a:r>
              <a:rPr sz="2200" spc="-159" dirty="0">
                <a:cs typeface="Arial"/>
              </a:rPr>
              <a:t>dels</a:t>
            </a:r>
            <a:r>
              <a:rPr sz="2200" spc="109" dirty="0">
                <a:cs typeface="Arial"/>
              </a:rPr>
              <a:t> </a:t>
            </a:r>
            <a:r>
              <a:rPr sz="2200" spc="-59" dirty="0">
                <a:cs typeface="Arial"/>
              </a:rPr>
              <a:t>all</a:t>
            </a:r>
            <a:r>
              <a:rPr sz="2200" spc="-159" dirty="0">
                <a:cs typeface="Arial"/>
              </a:rPr>
              <a:t>o</a:t>
            </a:r>
            <a:r>
              <a:rPr sz="2200" spc="-119" dirty="0">
                <a:cs typeface="Arial"/>
              </a:rPr>
              <a:t>w</a:t>
            </a:r>
            <a:r>
              <a:rPr sz="2200" spc="109" dirty="0">
                <a:cs typeface="Arial"/>
              </a:rPr>
              <a:t> </a:t>
            </a:r>
            <a:r>
              <a:rPr sz="2200" spc="-30" dirty="0">
                <a:cs typeface="Arial"/>
              </a:rPr>
              <a:t>straightf</a:t>
            </a:r>
            <a:r>
              <a:rPr sz="2200" spc="-198" dirty="0">
                <a:cs typeface="Arial"/>
              </a:rPr>
              <a:t>o</a:t>
            </a:r>
            <a:r>
              <a:rPr sz="2200" spc="-30" dirty="0">
                <a:cs typeface="Arial"/>
              </a:rPr>
              <a:t>r</a:t>
            </a:r>
            <a:r>
              <a:rPr sz="2200" spc="-139" dirty="0">
                <a:cs typeface="Arial"/>
              </a:rPr>
              <a:t>w</a:t>
            </a:r>
            <a:r>
              <a:rPr sz="2200" spc="-248" dirty="0">
                <a:cs typeface="Arial"/>
              </a:rPr>
              <a:t>a</a:t>
            </a:r>
            <a:r>
              <a:rPr sz="2200" spc="-50" dirty="0">
                <a:cs typeface="Arial"/>
              </a:rPr>
              <a:t>rd</a:t>
            </a:r>
            <a:r>
              <a:rPr sz="2200" spc="109" dirty="0">
                <a:cs typeface="Arial"/>
              </a:rPr>
              <a:t> </a:t>
            </a:r>
            <a:r>
              <a:rPr sz="2200" spc="-129" dirty="0">
                <a:cs typeface="Arial"/>
              </a:rPr>
              <a:t>extensions</a:t>
            </a:r>
            <a:r>
              <a:rPr sz="2200" spc="109" dirty="0">
                <a:cs typeface="Arial"/>
              </a:rPr>
              <a:t> </a:t>
            </a:r>
            <a:r>
              <a:rPr sz="2200" spc="10" dirty="0">
                <a:cs typeface="Arial"/>
              </a:rPr>
              <a:t>to </a:t>
            </a:r>
            <a:r>
              <a:rPr sz="2200" spc="-99" dirty="0">
                <a:cs typeface="Arial"/>
              </a:rPr>
              <a:t>estimate</a:t>
            </a:r>
            <a:r>
              <a:rPr sz="2200" spc="109" dirty="0">
                <a:cs typeface="Arial"/>
              </a:rPr>
              <a:t> </a:t>
            </a:r>
            <a:r>
              <a:rPr sz="2200" spc="-139" dirty="0">
                <a:cs typeface="Arial"/>
              </a:rPr>
              <a:t>cov</a:t>
            </a:r>
            <a:r>
              <a:rPr sz="2200" spc="-208" dirty="0">
                <a:cs typeface="Arial"/>
              </a:rPr>
              <a:t>a</a:t>
            </a:r>
            <a:r>
              <a:rPr sz="2200" spc="-50" dirty="0">
                <a:cs typeface="Arial"/>
              </a:rPr>
              <a:t>riate</a:t>
            </a:r>
            <a:r>
              <a:rPr sz="2200" spc="109" dirty="0">
                <a:cs typeface="Arial"/>
              </a:rPr>
              <a:t> </a:t>
            </a:r>
            <a:r>
              <a:rPr sz="2200" spc="-89" dirty="0">
                <a:cs typeface="Arial"/>
              </a:rPr>
              <a:t>effects,</a:t>
            </a:r>
            <a:r>
              <a:rPr sz="2200" spc="109" dirty="0">
                <a:cs typeface="Arial"/>
              </a:rPr>
              <a:t> </a:t>
            </a:r>
            <a:r>
              <a:rPr sz="2200" spc="-159" dirty="0">
                <a:cs typeface="Arial"/>
              </a:rPr>
              <a:t>p</a:t>
            </a:r>
            <a:r>
              <a:rPr sz="2200" spc="-50" dirty="0">
                <a:cs typeface="Arial"/>
              </a:rPr>
              <a:t>redict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missing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data</a:t>
            </a:r>
            <a:r>
              <a:rPr sz="2200" spc="109" dirty="0">
                <a:cs typeface="Arial"/>
              </a:rPr>
              <a:t> </a:t>
            </a:r>
            <a:r>
              <a:rPr sz="2200" spc="-139" dirty="0">
                <a:cs typeface="Arial"/>
              </a:rPr>
              <a:t>and</a:t>
            </a:r>
            <a:r>
              <a:rPr sz="2200" spc="109" dirty="0">
                <a:cs typeface="Arial"/>
              </a:rPr>
              <a:t> </a:t>
            </a:r>
            <a:r>
              <a:rPr sz="2200" spc="-129" dirty="0">
                <a:cs typeface="Arial"/>
              </a:rPr>
              <a:t>handle</a:t>
            </a:r>
            <a:r>
              <a:rPr sz="2200" spc="-69" dirty="0">
                <a:cs typeface="Arial"/>
              </a:rPr>
              <a:t> </a:t>
            </a:r>
            <a:r>
              <a:rPr sz="2200" spc="-79" dirty="0">
                <a:cs typeface="Arial"/>
              </a:rPr>
              <a:t>spatio-tem</a:t>
            </a:r>
            <a:r>
              <a:rPr sz="2200" spc="-30" dirty="0">
                <a:cs typeface="Arial"/>
              </a:rPr>
              <a:t>p</a:t>
            </a:r>
            <a:r>
              <a:rPr sz="2200" spc="-208" dirty="0">
                <a:cs typeface="Arial"/>
              </a:rPr>
              <a:t>o</a:t>
            </a:r>
            <a:r>
              <a:rPr sz="2200" spc="-50" dirty="0">
                <a:cs typeface="Arial"/>
              </a:rPr>
              <a:t>ral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data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a</a:t>
            </a:r>
            <a:r>
              <a:rPr sz="2200" spc="-159" dirty="0">
                <a:cs typeface="Arial"/>
              </a:rPr>
              <a:t>n</a:t>
            </a:r>
            <a:r>
              <a:rPr sz="2200" spc="-99" dirty="0">
                <a:cs typeface="Arial"/>
              </a:rPr>
              <a:t>d</a:t>
            </a:r>
            <a:r>
              <a:rPr sz="2200" spc="109" dirty="0">
                <a:cs typeface="Arial"/>
              </a:rPr>
              <a:t> </a:t>
            </a:r>
            <a:r>
              <a:rPr sz="2200" spc="-40" dirty="0">
                <a:cs typeface="Arial"/>
              </a:rPr>
              <a:t>multiple</a:t>
            </a:r>
            <a:r>
              <a:rPr sz="2200" spc="109" dirty="0">
                <a:cs typeface="Arial"/>
              </a:rPr>
              <a:t> </a:t>
            </a:r>
            <a:r>
              <a:rPr sz="2200" spc="-198" dirty="0">
                <a:cs typeface="Arial"/>
              </a:rPr>
              <a:t>diseases</a:t>
            </a:r>
            <a:endParaRPr sz="2200" dirty="0"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46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4070391610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69" dirty="0"/>
              <a:t>Conditiona</a:t>
            </a:r>
            <a:r>
              <a:rPr spc="-30" dirty="0"/>
              <a:t>l</a:t>
            </a:r>
            <a:r>
              <a:rPr spc="79" dirty="0"/>
              <a:t> </a:t>
            </a:r>
            <a:r>
              <a:rPr spc="-79" dirty="0"/>
              <a:t>aut</a:t>
            </a:r>
            <a:r>
              <a:rPr spc="-178" dirty="0"/>
              <a:t>o</a:t>
            </a:r>
            <a:r>
              <a:rPr spc="-139" dirty="0"/>
              <a:t>regressive</a:t>
            </a:r>
            <a:r>
              <a:rPr spc="50" dirty="0"/>
              <a:t> </a:t>
            </a:r>
            <a:r>
              <a:rPr spc="79" dirty="0"/>
              <a:t>(C</a:t>
            </a:r>
            <a:r>
              <a:rPr spc="89" dirty="0"/>
              <a:t>A</a:t>
            </a:r>
            <a:r>
              <a:rPr spc="40" dirty="0"/>
              <a:t>R)</a:t>
            </a:r>
            <a:r>
              <a:rPr spc="59" dirty="0"/>
              <a:t> </a:t>
            </a:r>
            <a:r>
              <a:rPr spc="-169" dirty="0"/>
              <a:t>m</a:t>
            </a:r>
            <a:r>
              <a:rPr spc="-40" dirty="0"/>
              <a:t>o</a:t>
            </a:r>
            <a:r>
              <a:rPr spc="-109" dirty="0"/>
              <a:t>del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22573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-1" y="122574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53971" y="1562313"/>
            <a:ext cx="8636519" cy="1820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49" marR="92572">
              <a:lnSpc>
                <a:spcPct val="102600"/>
              </a:lnSpc>
            </a:pPr>
            <a:r>
              <a:rPr spc="-50" dirty="0"/>
              <a:t>T</a:t>
            </a:r>
            <a:r>
              <a:rPr spc="-139" dirty="0"/>
              <a:t>o</a:t>
            </a:r>
            <a:r>
              <a:rPr spc="109" dirty="0"/>
              <a:t> </a:t>
            </a:r>
            <a:r>
              <a:rPr spc="-149" dirty="0"/>
              <a:t>m</a:t>
            </a:r>
            <a:r>
              <a:rPr spc="-40" dirty="0"/>
              <a:t>o</a:t>
            </a:r>
            <a:r>
              <a:rPr spc="-109" dirty="0"/>
              <a:t>del</a:t>
            </a:r>
            <a:r>
              <a:rPr spc="109" dirty="0"/>
              <a:t> </a:t>
            </a:r>
            <a:r>
              <a:rPr spc="-129" dirty="0"/>
              <a:t>CH</a:t>
            </a:r>
            <a:r>
              <a:rPr spc="-50" dirty="0"/>
              <a:t>,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109" dirty="0"/>
              <a:t> </a:t>
            </a:r>
            <a:r>
              <a:rPr spc="-178" dirty="0"/>
              <a:t>Gaussian</a:t>
            </a:r>
            <a:r>
              <a:rPr spc="119" dirty="0"/>
              <a:t> </a:t>
            </a:r>
            <a:r>
              <a:rPr spc="-79" dirty="0"/>
              <a:t>M</a:t>
            </a:r>
            <a:r>
              <a:rPr spc="-109" dirty="0"/>
              <a:t>a</a:t>
            </a:r>
            <a:r>
              <a:rPr spc="-20" dirty="0"/>
              <a:t>r</a:t>
            </a:r>
            <a:r>
              <a:rPr spc="-89" dirty="0"/>
              <a:t>k</a:t>
            </a:r>
            <a:r>
              <a:rPr spc="-119" dirty="0"/>
              <a:t>ov</a:t>
            </a:r>
            <a:r>
              <a:rPr spc="109" dirty="0"/>
              <a:t> </a:t>
            </a:r>
            <a:r>
              <a:rPr spc="-99" dirty="0"/>
              <a:t>random</a:t>
            </a:r>
            <a:r>
              <a:rPr spc="109" dirty="0"/>
              <a:t> </a:t>
            </a:r>
            <a:r>
              <a:rPr spc="-59" dirty="0"/>
              <a:t>field</a:t>
            </a:r>
            <a:r>
              <a:rPr spc="109" dirty="0"/>
              <a:t> </a:t>
            </a:r>
            <a:r>
              <a:rPr spc="-159" dirty="0"/>
              <a:t>p</a:t>
            </a:r>
            <a:r>
              <a:rPr spc="-30" dirty="0"/>
              <a:t>ri</a:t>
            </a:r>
            <a:r>
              <a:rPr spc="-10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40" dirty="0"/>
              <a:t>distribution</a:t>
            </a:r>
            <a:r>
              <a:rPr spc="109" dirty="0"/>
              <a:t> </a:t>
            </a:r>
            <a:r>
              <a:rPr spc="-119" dirty="0"/>
              <a:t>is</a:t>
            </a:r>
            <a:r>
              <a:rPr spc="-99" dirty="0"/>
              <a:t> </a:t>
            </a:r>
            <a:r>
              <a:rPr spc="-89" dirty="0"/>
              <a:t>most</a:t>
            </a:r>
            <a:r>
              <a:rPr spc="109" dirty="0"/>
              <a:t> </a:t>
            </a:r>
            <a:r>
              <a:rPr spc="-129" dirty="0"/>
              <a:t>com</a:t>
            </a:r>
            <a:r>
              <a:rPr spc="-89" dirty="0"/>
              <a:t>monly</a:t>
            </a:r>
            <a:r>
              <a:rPr spc="109" dirty="0"/>
              <a:t> </a:t>
            </a:r>
            <a:r>
              <a:rPr spc="-178" dirty="0"/>
              <a:t>used</a:t>
            </a:r>
            <a:r>
              <a:rPr spc="109" dirty="0"/>
              <a:t> </a:t>
            </a:r>
            <a:r>
              <a:rPr spc="-40" dirty="0"/>
              <a:t>in</a:t>
            </a:r>
            <a:r>
              <a:rPr spc="109" dirty="0"/>
              <a:t> </a:t>
            </a:r>
            <a:r>
              <a:rPr spc="-109" dirty="0"/>
              <a:t>d</a:t>
            </a:r>
            <a:r>
              <a:rPr spc="-119" dirty="0"/>
              <a:t>is</a:t>
            </a:r>
            <a:r>
              <a:rPr spc="-238" dirty="0"/>
              <a:t>ease</a:t>
            </a:r>
            <a:r>
              <a:rPr spc="109" dirty="0"/>
              <a:t> </a:t>
            </a:r>
            <a:r>
              <a:rPr spc="-99" dirty="0"/>
              <a:t>mapping</a:t>
            </a:r>
          </a:p>
          <a:p>
            <a:pPr marL="558849" marR="9842">
              <a:lnSpc>
                <a:spcPct val="102600"/>
              </a:lnSpc>
              <a:spcBef>
                <a:spcPts val="595"/>
              </a:spcBef>
            </a:pPr>
            <a:r>
              <a:rPr spc="-149" dirty="0"/>
              <a:t>These</a:t>
            </a:r>
            <a:r>
              <a:rPr spc="109" dirty="0"/>
              <a:t> </a:t>
            </a:r>
            <a:r>
              <a:rPr spc="-149" dirty="0"/>
              <a:t>m</a:t>
            </a:r>
            <a:r>
              <a:rPr spc="-40" dirty="0"/>
              <a:t>o</a:t>
            </a:r>
            <a:r>
              <a:rPr spc="-159" dirty="0"/>
              <a:t>dels</a:t>
            </a:r>
            <a:r>
              <a:rPr spc="109" dirty="0"/>
              <a:t> </a:t>
            </a:r>
            <a:r>
              <a:rPr spc="-248" dirty="0"/>
              <a:t>a</a:t>
            </a:r>
            <a:r>
              <a:rPr spc="-129" dirty="0"/>
              <a:t>re</a:t>
            </a:r>
            <a:r>
              <a:rPr spc="109" dirty="0"/>
              <a:t> </a:t>
            </a:r>
            <a:r>
              <a:rPr spc="-99" dirty="0"/>
              <a:t>usually</a:t>
            </a:r>
            <a:r>
              <a:rPr spc="109" dirty="0"/>
              <a:t> </a:t>
            </a:r>
            <a:r>
              <a:rPr spc="-178" dirty="0"/>
              <a:t>s</a:t>
            </a:r>
            <a:r>
              <a:rPr spc="-139" dirty="0"/>
              <a:t>p</a:t>
            </a:r>
            <a:r>
              <a:rPr spc="-99" dirty="0"/>
              <a:t>ecified</a:t>
            </a:r>
            <a:r>
              <a:rPr spc="109" dirty="0"/>
              <a:t> </a:t>
            </a:r>
            <a:r>
              <a:rPr spc="-159" dirty="0"/>
              <a:t>b</a:t>
            </a:r>
            <a:r>
              <a:rPr spc="-99" dirty="0"/>
              <a:t>y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109" dirty="0"/>
              <a:t> </a:t>
            </a:r>
            <a:r>
              <a:rPr spc="-119" dirty="0"/>
              <a:t>set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-248" dirty="0"/>
              <a:t>a</a:t>
            </a:r>
            <a:r>
              <a:rPr spc="-139" dirty="0"/>
              <a:t>rea-s</a:t>
            </a:r>
            <a:r>
              <a:rPr spc="-99" dirty="0"/>
              <a:t>p</a:t>
            </a:r>
            <a:r>
              <a:rPr spc="-79" dirty="0"/>
              <a:t>ecific</a:t>
            </a:r>
            <a:r>
              <a:rPr spc="109" dirty="0"/>
              <a:t> </a:t>
            </a:r>
            <a:r>
              <a:rPr spc="-89" dirty="0"/>
              <a:t>spatia</a:t>
            </a:r>
            <a:r>
              <a:rPr spc="-20" dirty="0"/>
              <a:t>lly </a:t>
            </a:r>
            <a:r>
              <a:rPr spc="-139" dirty="0"/>
              <a:t>c</a:t>
            </a:r>
            <a:r>
              <a:rPr spc="-218" dirty="0"/>
              <a:t>o</a:t>
            </a:r>
            <a:r>
              <a:rPr spc="-79" dirty="0"/>
              <a:t>rrelated</a:t>
            </a:r>
            <a:r>
              <a:rPr spc="109" dirty="0"/>
              <a:t> </a:t>
            </a:r>
            <a:r>
              <a:rPr spc="-208" dirty="0"/>
              <a:t>Ga</a:t>
            </a:r>
            <a:r>
              <a:rPr spc="-159" dirty="0"/>
              <a:t>u</a:t>
            </a:r>
            <a:r>
              <a:rPr spc="-278" dirty="0"/>
              <a:t>s</a:t>
            </a:r>
            <a:r>
              <a:rPr spc="-149" dirty="0"/>
              <a:t>sia</a:t>
            </a:r>
            <a:r>
              <a:rPr spc="-99" dirty="0"/>
              <a:t>n</a:t>
            </a:r>
            <a:r>
              <a:rPr spc="109" dirty="0"/>
              <a:t> </a:t>
            </a:r>
            <a:r>
              <a:rPr spc="-99" dirty="0"/>
              <a:t>random</a:t>
            </a:r>
            <a:r>
              <a:rPr spc="109" dirty="0"/>
              <a:t> </a:t>
            </a:r>
            <a:r>
              <a:rPr spc="-109" dirty="0"/>
              <a:t>effects</a:t>
            </a:r>
            <a:r>
              <a:rPr spc="109" dirty="0"/>
              <a:t> </a:t>
            </a:r>
            <a:r>
              <a:rPr i="1" spc="-99" dirty="0"/>
              <a:t>u</a:t>
            </a:r>
            <a:r>
              <a:rPr sz="2400" i="1" spc="59" baseline="-10416" dirty="0"/>
              <a:t>i</a:t>
            </a:r>
            <a:r>
              <a:rPr sz="2400" i="1" spc="-282" baseline="-10416" dirty="0"/>
              <a:t> </a:t>
            </a:r>
            <a:r>
              <a:rPr i="1" spc="-198" dirty="0">
                <a:latin typeface="Verdana"/>
                <a:cs typeface="Verdana"/>
              </a:rPr>
              <a:t>,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20" dirty="0"/>
              <a:t>i</a:t>
            </a:r>
            <a:r>
              <a:rPr i="1" spc="198" dirty="0"/>
              <a:t> </a:t>
            </a:r>
            <a:r>
              <a:rPr spc="387" dirty="0"/>
              <a:t>=</a:t>
            </a:r>
            <a:r>
              <a:rPr spc="-10" dirty="0"/>
              <a:t> </a:t>
            </a:r>
            <a:r>
              <a:rPr spc="-149" dirty="0"/>
              <a:t>1</a:t>
            </a:r>
            <a:r>
              <a:rPr i="1" spc="-198" dirty="0">
                <a:latin typeface="Verdana"/>
                <a:cs typeface="Verdana"/>
              </a:rPr>
              <a:t>,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.</a:t>
            </a:r>
            <a:r>
              <a:rPr i="1" spc="-416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.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.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,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99" dirty="0"/>
              <a:t>n</a:t>
            </a:r>
            <a:r>
              <a:rPr i="1" spc="149" dirty="0"/>
              <a:t> </a:t>
            </a:r>
            <a:r>
              <a:rPr spc="-149" dirty="0"/>
              <a:t>where</a:t>
            </a:r>
            <a:r>
              <a:rPr spc="109" dirty="0"/>
              <a:t> </a:t>
            </a:r>
            <a:r>
              <a:rPr i="1" spc="-99" dirty="0"/>
              <a:t>n</a:t>
            </a:r>
            <a:r>
              <a:rPr i="1" spc="149" dirty="0"/>
              <a:t> </a:t>
            </a:r>
            <a:r>
              <a:rPr spc="-119" dirty="0"/>
              <a:t>is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-40" dirty="0"/>
              <a:t> </a:t>
            </a:r>
            <a:r>
              <a:rPr spc="-119" dirty="0"/>
              <a:t>num</a:t>
            </a:r>
            <a:r>
              <a:rPr spc="-40" dirty="0"/>
              <a:t>b</a:t>
            </a:r>
            <a:r>
              <a:rPr spc="-129" dirty="0"/>
              <a:t>er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-248" dirty="0"/>
              <a:t>a</a:t>
            </a:r>
            <a:r>
              <a:rPr spc="-178" dirty="0"/>
              <a:t>reas</a:t>
            </a:r>
            <a:r>
              <a:rPr spc="109" dirty="0"/>
              <a:t> </a:t>
            </a:r>
            <a:r>
              <a:rPr spc="-40" dirty="0"/>
              <a:t>in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89" dirty="0"/>
              <a:t>study</a:t>
            </a:r>
            <a:r>
              <a:rPr spc="109" dirty="0"/>
              <a:t> </a:t>
            </a:r>
            <a:r>
              <a:rPr spc="-109" dirty="0"/>
              <a:t>region</a:t>
            </a:r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63070" y="3613296"/>
            <a:ext cx="2364089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b="1" spc="-69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i="1" spc="30" baseline="-10416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-4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∼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11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8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347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2400" i="1" spc="-341" baseline="-13888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r>
              <a:rPr i="1" spc="44" baseline="-2777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i="1" spc="-30" baseline="-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16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149" baseline="-37878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3400" i="1" baseline="-37878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3400" i="1" spc="-341" baseline="-3787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3735" y="3428923"/>
            <a:ext cx="177590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9903" y="3777713"/>
            <a:ext cx="314876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59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39278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35435" y="4472548"/>
            <a:ext cx="274572" cy="0"/>
          </a:xfrm>
          <a:custGeom>
            <a:avLst/>
            <a:gdLst/>
            <a:ahLst/>
            <a:cxnLst/>
            <a:rect l="l" t="t" r="r" b="b"/>
            <a:pathLst>
              <a:path w="138430">
                <a:moveTo>
                  <a:pt x="0" y="0"/>
                </a:moveTo>
                <a:lnTo>
                  <a:pt x="137909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9745" y="3903810"/>
            <a:ext cx="6574612" cy="725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9166" algn="ctr" defTabSz="896052"/>
            <a:r>
              <a:rPr sz="1600" i="1" spc="-226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r>
              <a:rPr i="1" spc="44" baseline="-13888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baseline="-13888">
              <a:solidFill>
                <a:prstClr val="black"/>
              </a:solidFill>
              <a:latin typeface="Arial"/>
              <a:cs typeface="Arial"/>
            </a:endParaRPr>
          </a:p>
          <a:p>
            <a:pPr marL="24719" defTabSz="896052">
              <a:spcBef>
                <a:spcPts val="1140"/>
              </a:spcBef>
            </a:pPr>
            <a:r>
              <a:rPr sz="2400" i="1" spc="327" baseline="-20833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52" baseline="-20833" dirty="0">
                <a:solidFill>
                  <a:prstClr val="black"/>
                </a:solidFill>
                <a:latin typeface="Meiryo"/>
                <a:cs typeface="Meiryo"/>
              </a:rPr>
              <a:t>∈</a:t>
            </a:r>
            <a:r>
              <a:rPr sz="2400" i="1" spc="-341" baseline="-20833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r>
              <a:rPr i="1" spc="44" baseline="-4166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i="1" baseline="-416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14" baseline="-416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97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77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denotes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els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neigh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ours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9204" y="4309489"/>
            <a:ext cx="654942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  </a:t>
            </a:r>
            <a:r>
              <a:rPr sz="2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1432" y="4410296"/>
            <a:ext cx="144843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1600" i="1" spc="-226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5819" y="4481495"/>
            <a:ext cx="894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1200" i="1" spc="3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93675" y="4253304"/>
            <a:ext cx="607081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2400" spc="-73" baseline="-27777" dirty="0">
                <a:solidFill>
                  <a:prstClr val="black"/>
                </a:solidFill>
                <a:latin typeface="Arial"/>
                <a:cs typeface="Arial"/>
              </a:rPr>
              <a:t>1  </a:t>
            </a:r>
            <a:r>
              <a:rPr sz="2400" spc="-103" baseline="-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66" dirty="0">
                <a:solidFill>
                  <a:prstClr val="black"/>
                </a:solidFill>
                <a:latin typeface="Arial"/>
                <a:cs typeface="Arial"/>
              </a:rPr>
              <a:t>},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0244" y="4459706"/>
            <a:ext cx="161217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1600" i="1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0377" y="4533246"/>
            <a:ext cx="1360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1200" i="1" dirty="0">
                <a:solidFill>
                  <a:prstClr val="black"/>
                </a:solidFill>
                <a:latin typeface="Arial"/>
                <a:cs typeface="Arial"/>
              </a:rPr>
              <a:t>δ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5875" y="4584101"/>
            <a:ext cx="894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1200" i="1" spc="3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435" y="4706549"/>
            <a:ext cx="993749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defTabSz="896052"/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189002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9205" y="5122758"/>
            <a:ext cx="7970140" cy="104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 defTabSz="896052">
              <a:lnSpc>
                <a:spcPct val="102600"/>
              </a:lnSpc>
            </a:pP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rmal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conditiona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mean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given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average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neigh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bouring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97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’s,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condition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riance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inversely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rtional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neigh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ours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896052"/>
            <a:endParaRPr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49" y="3416670"/>
            <a:ext cx="2800433" cy="8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5" y="4191049"/>
            <a:ext cx="2172365" cy="5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3011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vs. Bayesian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(</a:t>
            </a:r>
            <a:r>
              <a:rPr lang="en-US" dirty="0" err="1" smtClean="0"/>
              <a:t>frequentist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Sample is the only source of information</a:t>
            </a:r>
          </a:p>
          <a:p>
            <a:r>
              <a:rPr lang="en-US" dirty="0" smtClean="0"/>
              <a:t>Bayesian (subjectivist)</a:t>
            </a:r>
          </a:p>
          <a:p>
            <a:pPr lvl="1"/>
            <a:r>
              <a:rPr lang="en-US" dirty="0" smtClean="0"/>
              <a:t>All available information is useful and must be taken into account (including prior knowledge)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statistical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Classical inference draw conclusions about unknown parameters using </a:t>
            </a:r>
            <a:r>
              <a:rPr lang="en-US" i="1" dirty="0" smtClean="0"/>
              <a:t>confidence intervals </a:t>
            </a:r>
            <a:r>
              <a:rPr lang="en-US" dirty="0" smtClean="0"/>
              <a:t>and test hypotheses on the basis of </a:t>
            </a:r>
            <a:r>
              <a:rPr lang="en-US" i="1" dirty="0" smtClean="0"/>
              <a:t>p-value</a:t>
            </a:r>
          </a:p>
          <a:p>
            <a:r>
              <a:rPr lang="en-US" dirty="0" smtClean="0"/>
              <a:t>Calculation of confidence interval is based on the idea of repeated sampling from a population</a:t>
            </a:r>
          </a:p>
          <a:p>
            <a:r>
              <a:rPr lang="en-US" dirty="0" smtClean="0"/>
              <a:t>Distribution of sample proportions approximate a normal distribution</a:t>
            </a:r>
          </a:p>
          <a:p>
            <a:r>
              <a:rPr lang="en-US" dirty="0" smtClean="0"/>
              <a:t>The unobserved population proportion/value is treated as a constant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Frequentist</a:t>
            </a:r>
            <a:r>
              <a:rPr lang="en-US" dirty="0" smtClean="0"/>
              <a:t>”: probability of an event is defined as the limiting frequency of occurrence in an infinite number of trials</a:t>
            </a:r>
          </a:p>
          <a:p>
            <a:r>
              <a:rPr lang="en-US" dirty="0" err="1" smtClean="0"/>
              <a:t>Frequentist</a:t>
            </a:r>
            <a:r>
              <a:rPr lang="en-US" dirty="0" smtClean="0"/>
              <a:t>-based interpretation of probability requires repeated trials- can be meaningless for events that cannot be repeated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if we find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covariates- do they  explain it?</a:t>
            </a:r>
          </a:p>
          <a:p>
            <a:r>
              <a:rPr lang="en-US" dirty="0" smtClean="0"/>
              <a:t>How do we incorporate correlated errors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We need to account for spatial autocorrelation if it exists</a:t>
            </a:r>
          </a:p>
          <a:p>
            <a:r>
              <a:rPr lang="en-US" dirty="0" smtClean="0"/>
              <a:t>We can potentially use spatial autocorrelation for disease mapping – filling in gaps in data (smoothing)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statistical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approach draws inference about unobservable parameters (e.g. mortality risk) or hypotheses by combining two sources of information:</a:t>
            </a:r>
          </a:p>
          <a:p>
            <a:pPr lvl="1"/>
            <a:r>
              <a:rPr lang="en-US" dirty="0" smtClean="0"/>
              <a:t>Our (prior) beliefs about these parameters formed from past evidence (</a:t>
            </a:r>
            <a:r>
              <a:rPr lang="en-US" dirty="0" err="1" smtClean="0"/>
              <a:t>eg</a:t>
            </a:r>
            <a:r>
              <a:rPr lang="en-US" dirty="0" smtClean="0"/>
              <a:t> pilot studies, similar studies, subjective judgment,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Sample data that our study generates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152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8"/>
            <a:r>
              <a:rPr spc="50" dirty="0"/>
              <a:t>F</a:t>
            </a:r>
            <a:r>
              <a:rPr spc="-89" dirty="0"/>
              <a:t>requentist</a:t>
            </a:r>
            <a:r>
              <a:rPr spc="40" dirty="0"/>
              <a:t> </a:t>
            </a:r>
            <a:r>
              <a:rPr spc="-129" dirty="0"/>
              <a:t>vs.</a:t>
            </a:r>
            <a:r>
              <a:rPr spc="367" dirty="0"/>
              <a:t> </a:t>
            </a:r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p</a:t>
            </a:r>
            <a:r>
              <a:rPr spc="-198" dirty="0"/>
              <a:t>a</a:t>
            </a:r>
            <a:r>
              <a:rPr spc="-119" dirty="0"/>
              <a:t>radigms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442337" y="1184301"/>
            <a:ext cx="3857861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8"/>
            <a:r>
              <a:rPr spc="-159" dirty="0"/>
              <a:t>F</a:t>
            </a:r>
            <a:r>
              <a:rPr spc="-69" dirty="0"/>
              <a:t>requentist</a:t>
            </a:r>
          </a:p>
          <a:p>
            <a:pPr marL="24878">
              <a:spcBef>
                <a:spcPts val="1170"/>
              </a:spcBef>
            </a:pPr>
            <a:r>
              <a:rPr spc="-69" dirty="0">
                <a:solidFill>
                  <a:srgbClr val="000000"/>
                </a:solidFill>
              </a:rPr>
              <a:t>Objective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view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49" dirty="0">
                <a:solidFill>
                  <a:srgbClr val="000000"/>
                </a:solidFill>
              </a:rPr>
              <a:t>p</a:t>
            </a:r>
            <a:r>
              <a:rPr spc="-30" dirty="0">
                <a:solidFill>
                  <a:srgbClr val="000000"/>
                </a:solidFill>
              </a:rPr>
              <a:t>robabili</a:t>
            </a:r>
            <a:r>
              <a:rPr spc="-79" dirty="0">
                <a:solidFill>
                  <a:srgbClr val="000000"/>
                </a:solidFill>
              </a:rPr>
              <a:t>t</a:t>
            </a:r>
            <a:r>
              <a:rPr spc="-89" dirty="0">
                <a:solidFill>
                  <a:srgbClr val="000000"/>
                </a:solidFill>
              </a:rPr>
              <a:t>y</a:t>
            </a:r>
          </a:p>
          <a:p>
            <a:pPr marL="24878" marR="24878">
              <a:spcBef>
                <a:spcPts val="1170"/>
              </a:spcBef>
            </a:pPr>
            <a:r>
              <a:rPr spc="10" dirty="0">
                <a:solidFill>
                  <a:srgbClr val="000000"/>
                </a:solidFill>
              </a:rPr>
              <a:t>Limit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59" dirty="0">
                <a:solidFill>
                  <a:srgbClr val="000000"/>
                </a:solidFill>
              </a:rPr>
              <a:t>the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69" dirty="0">
                <a:solidFill>
                  <a:srgbClr val="000000"/>
                </a:solidFill>
              </a:rPr>
              <a:t>relative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frequency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an</a:t>
            </a:r>
            <a:r>
              <a:rPr spc="-6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outcome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an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39" dirty="0">
                <a:solidFill>
                  <a:srgbClr val="000000"/>
                </a:solidFill>
              </a:rPr>
              <a:t>ex</a:t>
            </a:r>
            <a:r>
              <a:rPr spc="-99" dirty="0">
                <a:solidFill>
                  <a:srgbClr val="000000"/>
                </a:solidFill>
              </a:rPr>
              <a:t>p</a:t>
            </a:r>
            <a:r>
              <a:rPr spc="-69" dirty="0">
                <a:solidFill>
                  <a:srgbClr val="000000"/>
                </a:solidFill>
              </a:rPr>
              <a:t>eriment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09" dirty="0">
                <a:solidFill>
                  <a:srgbClr val="000000"/>
                </a:solidFill>
              </a:rPr>
              <a:t>over</a:t>
            </a:r>
            <a:r>
              <a:rPr spc="-89" dirty="0">
                <a:solidFill>
                  <a:srgbClr val="000000"/>
                </a:solidFill>
              </a:rPr>
              <a:t> re</a:t>
            </a:r>
            <a:r>
              <a:rPr spc="-79" dirty="0">
                <a:solidFill>
                  <a:srgbClr val="000000"/>
                </a:solidFill>
              </a:rPr>
              <a:t>p</a:t>
            </a:r>
            <a:r>
              <a:rPr spc="-109" dirty="0">
                <a:solidFill>
                  <a:srgbClr val="000000"/>
                </a:solidFill>
              </a:rPr>
              <a:t>eated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09" dirty="0">
                <a:solidFill>
                  <a:srgbClr val="000000"/>
                </a:solidFill>
              </a:rPr>
              <a:t>runs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59" dirty="0">
                <a:solidFill>
                  <a:srgbClr val="000000"/>
                </a:solidFill>
              </a:rPr>
              <a:t>the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39" dirty="0">
                <a:solidFill>
                  <a:srgbClr val="000000"/>
                </a:solidFill>
              </a:rPr>
              <a:t>ex</a:t>
            </a:r>
            <a:r>
              <a:rPr spc="-99" dirty="0">
                <a:solidFill>
                  <a:srgbClr val="000000"/>
                </a:solidFill>
              </a:rPr>
              <a:t>p</a:t>
            </a:r>
            <a:r>
              <a:rPr spc="-69" dirty="0">
                <a:solidFill>
                  <a:srgbClr val="000000"/>
                </a:solidFill>
              </a:rPr>
              <a:t>eriment</a:t>
            </a:r>
          </a:p>
          <a:p>
            <a:endParaRPr sz="1600">
              <a:latin typeface="Times New Roman"/>
              <a:cs typeface="Times New Roman"/>
            </a:endParaRPr>
          </a:p>
          <a:p>
            <a:pPr marL="24878">
              <a:lnSpc>
                <a:spcPts val="2379"/>
              </a:lnSpc>
            </a:pPr>
            <a:r>
              <a:rPr spc="-50" dirty="0">
                <a:solidFill>
                  <a:srgbClr val="000000"/>
                </a:solidFill>
              </a:rPr>
              <a:t>Data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i="1" spc="-89" dirty="0">
                <a:solidFill>
                  <a:srgbClr val="000000"/>
                </a:solidFill>
              </a:rPr>
              <a:t>y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spc="-238" dirty="0">
                <a:solidFill>
                  <a:srgbClr val="000000"/>
                </a:solidFill>
              </a:rPr>
              <a:t> </a:t>
            </a:r>
            <a:r>
              <a:rPr spc="-218" dirty="0">
                <a:solidFill>
                  <a:srgbClr val="000000"/>
                </a:solidFill>
              </a:rPr>
              <a:t>a</a:t>
            </a:r>
            <a:r>
              <a:rPr spc="-119" dirty="0">
                <a:solidFill>
                  <a:srgbClr val="000000"/>
                </a:solidFill>
              </a:rPr>
              <a:t>re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ra</a:t>
            </a:r>
            <a:r>
              <a:rPr spc="-99" dirty="0">
                <a:solidFill>
                  <a:srgbClr val="000000"/>
                </a:solidFill>
              </a:rPr>
              <a:t>n</a:t>
            </a:r>
            <a:r>
              <a:rPr spc="-109" dirty="0">
                <a:solidFill>
                  <a:srgbClr val="000000"/>
                </a:solidFill>
              </a:rPr>
              <a:t>dom</a:t>
            </a:r>
          </a:p>
          <a:p>
            <a:pPr marL="24878" marR="248475">
              <a:lnSpc>
                <a:spcPts val="2379"/>
              </a:lnSpc>
              <a:spcBef>
                <a:spcPts val="69"/>
              </a:spcBef>
            </a:pPr>
            <a:r>
              <a:rPr spc="-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o</a:t>
            </a:r>
            <a:r>
              <a:rPr spc="-99" dirty="0">
                <a:solidFill>
                  <a:srgbClr val="000000"/>
                </a:solidFill>
              </a:rPr>
              <a:t>del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p</a:t>
            </a:r>
            <a:r>
              <a:rPr spc="-188" dirty="0">
                <a:solidFill>
                  <a:srgbClr val="000000"/>
                </a:solidFill>
              </a:rPr>
              <a:t>a</a:t>
            </a:r>
            <a:r>
              <a:rPr spc="-99" dirty="0">
                <a:solidFill>
                  <a:srgbClr val="000000"/>
                </a:solidFill>
              </a:rPr>
              <a:t>rameters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327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i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218" dirty="0">
                <a:solidFill>
                  <a:srgbClr val="000000"/>
                </a:solidFill>
              </a:rPr>
              <a:t>a</a:t>
            </a:r>
            <a:r>
              <a:rPr spc="-119" dirty="0">
                <a:solidFill>
                  <a:srgbClr val="000000"/>
                </a:solidFill>
              </a:rPr>
              <a:t>re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69" dirty="0">
                <a:solidFill>
                  <a:srgbClr val="000000"/>
                </a:solidFill>
              </a:rPr>
              <a:t>fixed</a:t>
            </a:r>
            <a:r>
              <a:rPr spc="-79" dirty="0">
                <a:solidFill>
                  <a:srgbClr val="000000"/>
                </a:solidFill>
              </a:rPr>
              <a:t> There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09" dirty="0">
                <a:solidFill>
                  <a:srgbClr val="000000"/>
                </a:solidFill>
              </a:rPr>
              <a:t>is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59" dirty="0">
                <a:solidFill>
                  <a:srgbClr val="000000"/>
                </a:solidFill>
              </a:rPr>
              <a:t>a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59" dirty="0">
                <a:solidFill>
                  <a:srgbClr val="000000"/>
                </a:solidFill>
              </a:rPr>
              <a:t>fixed,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true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09" dirty="0">
                <a:solidFill>
                  <a:srgbClr val="000000"/>
                </a:solidFill>
              </a:rPr>
              <a:t>value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327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</a:p>
          <a:p>
            <a:pPr marL="24878" marR="248475">
              <a:spcBef>
                <a:spcPts val="1090"/>
              </a:spcBef>
            </a:pPr>
            <a:r>
              <a:rPr spc="-109" dirty="0">
                <a:solidFill>
                  <a:srgbClr val="000000"/>
                </a:solidFill>
              </a:rPr>
              <a:t>Inference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p</a:t>
            </a:r>
            <a:r>
              <a:rPr spc="-69" dirty="0">
                <a:solidFill>
                  <a:srgbClr val="000000"/>
                </a:solidFill>
              </a:rPr>
              <a:t>erf</a:t>
            </a:r>
            <a:r>
              <a:rPr spc="-159" dirty="0">
                <a:solidFill>
                  <a:srgbClr val="000000"/>
                </a:solidFill>
              </a:rPr>
              <a:t>o</a:t>
            </a:r>
            <a:r>
              <a:rPr spc="-109" dirty="0">
                <a:solidFill>
                  <a:srgbClr val="000000"/>
                </a:solidFill>
              </a:rPr>
              <a:t>rmed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via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maximum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li</a:t>
            </a:r>
            <a:r>
              <a:rPr spc="-50" dirty="0">
                <a:solidFill>
                  <a:srgbClr val="000000"/>
                </a:solidFill>
              </a:rPr>
              <a:t>k</a:t>
            </a:r>
            <a:r>
              <a:rPr spc="-69" dirty="0">
                <a:solidFill>
                  <a:srgbClr val="000000"/>
                </a:solidFill>
              </a:rPr>
              <a:t>elih</a:t>
            </a:r>
            <a:r>
              <a:rPr spc="-50" dirty="0">
                <a:solidFill>
                  <a:srgbClr val="000000"/>
                </a:solidFill>
              </a:rPr>
              <a:t>o</a:t>
            </a:r>
            <a:r>
              <a:rPr spc="-79" dirty="0">
                <a:solidFill>
                  <a:srgbClr val="000000"/>
                </a:solidFill>
              </a:rPr>
              <a:t>o</a:t>
            </a:r>
            <a:r>
              <a:rPr spc="-89" dirty="0">
                <a:solidFill>
                  <a:srgbClr val="000000"/>
                </a:solidFill>
              </a:rPr>
              <a:t>d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50" dirty="0">
                <a:solidFill>
                  <a:srgbClr val="000000"/>
                </a:solidFill>
              </a:rPr>
              <a:t>L</a:t>
            </a:r>
            <a:r>
              <a:rPr spc="99" dirty="0">
                <a:solidFill>
                  <a:srgbClr val="000000"/>
                </a:solidFill>
              </a:rPr>
              <a:t>(</a:t>
            </a:r>
            <a:r>
              <a:rPr i="1" spc="-278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i="1" spc="-337" dirty="0">
                <a:solidFill>
                  <a:srgbClr val="000000"/>
                </a:solidFill>
                <a:latin typeface="Meiryo"/>
                <a:cs typeface="Meiryo"/>
              </a:rPr>
              <a:t>|</a:t>
            </a:r>
            <a:r>
              <a:rPr i="1" spc="-89" dirty="0">
                <a:solidFill>
                  <a:srgbClr val="000000"/>
                </a:solidFill>
              </a:rPr>
              <a:t>y</a:t>
            </a:r>
            <a:r>
              <a:rPr i="1" spc="-337" dirty="0">
                <a:solidFill>
                  <a:srgbClr val="000000"/>
                </a:solidFill>
              </a:rPr>
              <a:t> </a:t>
            </a:r>
            <a:r>
              <a:rPr spc="99" dirty="0">
                <a:solidFill>
                  <a:srgbClr val="000000"/>
                </a:solidFill>
              </a:rPr>
              <a:t>)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367" dirty="0">
                <a:solidFill>
                  <a:srgbClr val="000000"/>
                </a:solidFill>
              </a:rPr>
              <a:t>=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i="1" spc="-20" dirty="0">
                <a:solidFill>
                  <a:srgbClr val="000000"/>
                </a:solidFill>
              </a:rPr>
              <a:t>p</a:t>
            </a:r>
            <a:r>
              <a:rPr spc="99" dirty="0">
                <a:solidFill>
                  <a:srgbClr val="000000"/>
                </a:solidFill>
              </a:rPr>
              <a:t>(</a:t>
            </a:r>
            <a:r>
              <a:rPr i="1" spc="119" dirty="0">
                <a:solidFill>
                  <a:srgbClr val="000000"/>
                </a:solidFill>
              </a:rPr>
              <a:t>y</a:t>
            </a:r>
            <a:r>
              <a:rPr i="1" spc="-337" dirty="0">
                <a:solidFill>
                  <a:srgbClr val="000000"/>
                </a:solidFill>
                <a:latin typeface="Meiryo"/>
                <a:cs typeface="Meiryo"/>
              </a:rPr>
              <a:t>|</a:t>
            </a:r>
            <a:r>
              <a:rPr i="1" spc="-278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spc="99" dirty="0">
                <a:solidFill>
                  <a:srgbClr val="000000"/>
                </a:solidFill>
              </a:rPr>
              <a:t>)</a:t>
            </a:r>
          </a:p>
          <a:p>
            <a:pPr marL="24878" marR="9921">
              <a:spcBef>
                <a:spcPts val="1170"/>
              </a:spcBef>
            </a:pPr>
            <a:r>
              <a:rPr spc="-59" dirty="0">
                <a:solidFill>
                  <a:srgbClr val="000000"/>
                </a:solidFill>
              </a:rPr>
              <a:t>Find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i="1" spc="-327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i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139" dirty="0">
                <a:solidFill>
                  <a:srgbClr val="000000"/>
                </a:solidFill>
              </a:rPr>
              <a:t>such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that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li</a:t>
            </a:r>
            <a:r>
              <a:rPr spc="-50" dirty="0">
                <a:solidFill>
                  <a:srgbClr val="000000"/>
                </a:solidFill>
              </a:rPr>
              <a:t>k</a:t>
            </a:r>
            <a:r>
              <a:rPr spc="-69" dirty="0">
                <a:solidFill>
                  <a:srgbClr val="000000"/>
                </a:solidFill>
              </a:rPr>
              <a:t>elih</a:t>
            </a:r>
            <a:r>
              <a:rPr spc="-50" dirty="0">
                <a:solidFill>
                  <a:srgbClr val="000000"/>
                </a:solidFill>
              </a:rPr>
              <a:t>o</a:t>
            </a:r>
            <a:r>
              <a:rPr spc="-79" dirty="0">
                <a:solidFill>
                  <a:srgbClr val="000000"/>
                </a:solidFill>
              </a:rPr>
              <a:t>o</a:t>
            </a:r>
            <a:r>
              <a:rPr spc="-89" dirty="0">
                <a:solidFill>
                  <a:srgbClr val="000000"/>
                </a:solidFill>
              </a:rPr>
              <a:t>d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i="1" spc="-20" dirty="0">
                <a:solidFill>
                  <a:srgbClr val="000000"/>
                </a:solidFill>
              </a:rPr>
              <a:t>p</a:t>
            </a:r>
            <a:r>
              <a:rPr spc="99" dirty="0">
                <a:solidFill>
                  <a:srgbClr val="000000"/>
                </a:solidFill>
              </a:rPr>
              <a:t>(</a:t>
            </a:r>
            <a:r>
              <a:rPr i="1" spc="119" dirty="0">
                <a:solidFill>
                  <a:srgbClr val="000000"/>
                </a:solidFill>
              </a:rPr>
              <a:t>y</a:t>
            </a:r>
            <a:r>
              <a:rPr i="1" spc="-337" dirty="0">
                <a:solidFill>
                  <a:srgbClr val="000000"/>
                </a:solidFill>
                <a:latin typeface="Meiryo"/>
                <a:cs typeface="Meiryo"/>
              </a:rPr>
              <a:t>|</a:t>
            </a:r>
            <a:r>
              <a:rPr i="1" spc="-278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spc="99" dirty="0">
                <a:solidFill>
                  <a:srgbClr val="000000"/>
                </a:solidFill>
              </a:rPr>
              <a:t>) </a:t>
            </a:r>
            <a:r>
              <a:rPr spc="-109" dirty="0">
                <a:solidFill>
                  <a:srgbClr val="000000"/>
                </a:solidFill>
              </a:rPr>
              <a:t>is</a:t>
            </a:r>
            <a:r>
              <a:rPr spc="-8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maximized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238013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0864" y="1184154"/>
            <a:ext cx="4034192" cy="5491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8" defTabSz="1788955"/>
            <a:r>
              <a:rPr sz="2000" spc="-99" dirty="0">
                <a:solidFill>
                  <a:srgbClr val="BC1919"/>
                </a:solidFill>
                <a:latin typeface="Arial"/>
                <a:cs typeface="Arial"/>
              </a:rPr>
              <a:t>B</a:t>
            </a:r>
            <a:r>
              <a:rPr sz="2000" spc="-139" dirty="0">
                <a:solidFill>
                  <a:srgbClr val="BC1919"/>
                </a:solidFill>
                <a:latin typeface="Arial"/>
                <a:cs typeface="Arial"/>
              </a:rPr>
              <a:t>a</a:t>
            </a:r>
            <a:r>
              <a:rPr sz="2000" spc="-149" dirty="0">
                <a:solidFill>
                  <a:srgbClr val="BC1919"/>
                </a:solidFill>
                <a:latin typeface="Arial"/>
                <a:cs typeface="Arial"/>
              </a:rPr>
              <a:t>yesian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defTabSz="1788955">
              <a:spcBef>
                <a:spcPts val="1170"/>
              </a:spcBef>
            </a:pP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Subjective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view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robabili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marR="290685" defTabSz="1788955">
              <a:spcBef>
                <a:spcPts val="1170"/>
              </a:spcBef>
            </a:pP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Quanti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des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crib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individual’s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degree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elief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eve</a:t>
            </a:r>
            <a:r>
              <a:rPr sz="2000" spc="3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defTabSz="1788955"/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788955">
              <a:spcBef>
                <a:spcPts val="91"/>
              </a:spcBef>
            </a:pP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78" defTabSz="1788955">
              <a:lnSpc>
                <a:spcPts val="2379"/>
              </a:lnSpc>
            </a:pP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fixed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defTabSz="1788955">
              <a:lnSpc>
                <a:spcPts val="2369"/>
              </a:lnSpc>
            </a:pP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rameters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dom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defTabSz="1788955">
              <a:lnSpc>
                <a:spcPts val="2379"/>
              </a:lnSpc>
            </a:pP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sign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robabili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marR="125497" defTabSz="1788955">
              <a:spcBef>
                <a:spcPts val="1170"/>
              </a:spcBef>
            </a:pP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erf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rmed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via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marR="9921" defTabSz="1788955">
              <a:spcBef>
                <a:spcPts val="1170"/>
              </a:spcBef>
            </a:pP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elief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).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combine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inf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rmation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rovided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observed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11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obtain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41014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132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17"/>
            <a:r>
              <a:rPr spc="50" dirty="0"/>
              <a:t>F</a:t>
            </a:r>
            <a:r>
              <a:rPr spc="-89" dirty="0"/>
              <a:t>requentist</a:t>
            </a:r>
            <a:r>
              <a:rPr spc="40" dirty="0"/>
              <a:t> </a:t>
            </a:r>
            <a:r>
              <a:rPr spc="-129" dirty="0"/>
              <a:t>vs.</a:t>
            </a:r>
            <a:r>
              <a:rPr spc="367" dirty="0"/>
              <a:t> </a:t>
            </a:r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p</a:t>
            </a:r>
            <a:r>
              <a:rPr spc="-198" dirty="0"/>
              <a:t>a</a:t>
            </a:r>
            <a:r>
              <a:rPr spc="-119" dirty="0"/>
              <a:t>radigms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185" y="1269393"/>
            <a:ext cx="4017818" cy="5352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17" defTabSz="1792088"/>
            <a:r>
              <a:rPr sz="2000" spc="-159" dirty="0">
                <a:solidFill>
                  <a:srgbClr val="BC1919"/>
                </a:solidFill>
                <a:latin typeface="Arial"/>
                <a:cs typeface="Arial"/>
              </a:rPr>
              <a:t>F</a:t>
            </a:r>
            <a:r>
              <a:rPr sz="2000" spc="-69" dirty="0">
                <a:solidFill>
                  <a:srgbClr val="BC1919"/>
                </a:solidFill>
                <a:latin typeface="Arial"/>
                <a:cs typeface="Arial"/>
              </a:rPr>
              <a:t>requentist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917" marR="9941" defTabSz="1792088">
              <a:spcBef>
                <a:spcPts val="1170"/>
              </a:spcBef>
            </a:pP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estimate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assumptions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generate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measures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uncertain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estim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(stand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err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rs,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 confidence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intervals)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defTabSz="1792088"/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792088">
              <a:spcBef>
                <a:spcPts val="22"/>
              </a:spcBef>
            </a:pP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917" marR="134396" defTabSz="1792088"/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cannot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robabi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7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rameters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(fixed) </a:t>
            </a:r>
            <a:r>
              <a:rPr sz="20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9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i="1" spc="-287" dirty="0">
                <a:solidFill>
                  <a:prstClr val="black"/>
                </a:solidFill>
                <a:latin typeface="Meiryo"/>
                <a:cs typeface="Meiryo"/>
              </a:rPr>
              <a:t>∈</a:t>
            </a:r>
            <a:r>
              <a:rPr sz="2000" i="1" spc="-12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95%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CI</a:t>
            </a:r>
            <a:r>
              <a:rPr sz="2000" i="1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99" dirty="0">
                <a:solidFill>
                  <a:prstClr val="black"/>
                </a:solidFill>
                <a:latin typeface="Verdana"/>
                <a:cs typeface="Verdana"/>
              </a:rPr>
              <a:t> &gt;</a:t>
            </a:r>
            <a:r>
              <a:rPr sz="2000" i="1" spc="-14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3)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917" marR="134396" defTabSz="1792088">
              <a:spcBef>
                <a:spcPts val="1170"/>
              </a:spcBef>
            </a:pP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erf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rmance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estimat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 re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eated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sampling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917" defTabSz="1792088">
              <a:lnSpc>
                <a:spcPts val="2369"/>
              </a:lnSpc>
            </a:pP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95%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interval: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917" marR="248911" defTabSz="1792088">
              <a:lnSpc>
                <a:spcPts val="2379"/>
              </a:lnSpc>
              <a:spcBef>
                <a:spcPts val="69"/>
              </a:spcBef>
            </a:pP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95%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95%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interval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estimated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59" y="156261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563594" marR="9963" defTabSz="896052">
              <a:lnSpc>
                <a:spcPct val="102600"/>
              </a:lnSpc>
              <a:spcBef>
                <a:spcPts val="595"/>
              </a:spcBef>
            </a:pP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xfrm>
            <a:off x="5080863" y="1269524"/>
            <a:ext cx="3966177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17"/>
            <a:r>
              <a:rPr spc="-99" dirty="0"/>
              <a:t>B</a:t>
            </a:r>
            <a:r>
              <a:rPr spc="-139" dirty="0"/>
              <a:t>a</a:t>
            </a:r>
            <a:r>
              <a:rPr spc="-149" dirty="0"/>
              <a:t>yesian</a:t>
            </a:r>
          </a:p>
          <a:p>
            <a:pPr marL="24917" marR="9941">
              <a:spcBef>
                <a:spcPts val="1170"/>
              </a:spcBef>
            </a:pPr>
            <a:r>
              <a:rPr spc="10" dirty="0">
                <a:solidFill>
                  <a:srgbClr val="000000"/>
                </a:solidFill>
              </a:rPr>
              <a:t>All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statistical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19" dirty="0">
                <a:solidFill>
                  <a:srgbClr val="000000"/>
                </a:solidFill>
              </a:rPr>
              <a:t>inferences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spc="59" dirty="0">
                <a:solidFill>
                  <a:srgbClr val="000000"/>
                </a:solidFill>
              </a:rPr>
              <a:t>p</a:t>
            </a:r>
            <a:r>
              <a:rPr spc="-10" dirty="0">
                <a:solidFill>
                  <a:srgbClr val="000000"/>
                </a:solidFill>
              </a:rPr>
              <a:t>oint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19" dirty="0">
                <a:solidFill>
                  <a:srgbClr val="000000"/>
                </a:solidFill>
              </a:rPr>
              <a:t>and</a:t>
            </a:r>
            <a:r>
              <a:rPr spc="-59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interval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estimates,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hy</a:t>
            </a:r>
            <a:r>
              <a:rPr spc="-40" dirty="0">
                <a:solidFill>
                  <a:srgbClr val="000000"/>
                </a:solidFill>
              </a:rPr>
              <a:t>p</a:t>
            </a:r>
            <a:r>
              <a:rPr spc="-69" dirty="0">
                <a:solidFill>
                  <a:srgbClr val="000000"/>
                </a:solidFill>
              </a:rPr>
              <a:t>othe</a:t>
            </a:r>
            <a:r>
              <a:rPr spc="-159" dirty="0">
                <a:solidFill>
                  <a:srgbClr val="000000"/>
                </a:solidFill>
              </a:rPr>
              <a:t>sis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tests)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foll</a:t>
            </a:r>
            <a:r>
              <a:rPr spc="-109" dirty="0">
                <a:solidFill>
                  <a:srgbClr val="000000"/>
                </a:solidFill>
              </a:rPr>
              <a:t>o</a:t>
            </a:r>
            <a:r>
              <a:rPr spc="-89" dirty="0">
                <a:solidFill>
                  <a:srgbClr val="000000"/>
                </a:solidFill>
              </a:rPr>
              <a:t>w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f</a:t>
            </a:r>
            <a:r>
              <a:rPr spc="-69" dirty="0">
                <a:solidFill>
                  <a:srgbClr val="000000"/>
                </a:solidFill>
              </a:rPr>
              <a:t>rom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59" dirty="0">
                <a:solidFill>
                  <a:srgbClr val="000000"/>
                </a:solidFill>
              </a:rPr>
              <a:t>the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p</a:t>
            </a:r>
            <a:r>
              <a:rPr spc="-79" dirty="0">
                <a:solidFill>
                  <a:srgbClr val="000000"/>
                </a:solidFill>
              </a:rPr>
              <a:t>osteri</a:t>
            </a:r>
            <a:r>
              <a:rPr spc="-159" dirty="0">
                <a:solidFill>
                  <a:srgbClr val="000000"/>
                </a:solidFill>
              </a:rPr>
              <a:t>o</a:t>
            </a:r>
            <a:r>
              <a:rPr spc="10" dirty="0">
                <a:solidFill>
                  <a:srgbClr val="000000"/>
                </a:solidFill>
              </a:rPr>
              <a:t>r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d</a:t>
            </a:r>
            <a:r>
              <a:rPr spc="-109" dirty="0">
                <a:solidFill>
                  <a:srgbClr val="000000"/>
                </a:solidFill>
              </a:rPr>
              <a:t>is</a:t>
            </a:r>
            <a:r>
              <a:rPr spc="69" dirty="0">
                <a:solidFill>
                  <a:srgbClr val="000000"/>
                </a:solidFill>
              </a:rPr>
              <a:t>t</a:t>
            </a:r>
            <a:r>
              <a:rPr spc="79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ibution</a:t>
            </a:r>
          </a:p>
          <a:p>
            <a:pPr marL="24917" marR="9941">
              <a:spcBef>
                <a:spcPts val="1170"/>
              </a:spcBef>
            </a:pPr>
            <a:r>
              <a:rPr spc="-129" dirty="0">
                <a:solidFill>
                  <a:srgbClr val="000000"/>
                </a:solidFill>
              </a:rPr>
              <a:t>P</a:t>
            </a:r>
            <a:r>
              <a:rPr spc="-79" dirty="0">
                <a:solidFill>
                  <a:srgbClr val="000000"/>
                </a:solidFill>
              </a:rPr>
              <a:t>osteri</a:t>
            </a:r>
            <a:r>
              <a:rPr spc="-159" dirty="0">
                <a:solidFill>
                  <a:srgbClr val="000000"/>
                </a:solidFill>
              </a:rPr>
              <a:t>o</a:t>
            </a:r>
            <a:r>
              <a:rPr spc="10" dirty="0">
                <a:solidFill>
                  <a:srgbClr val="000000"/>
                </a:solidFill>
              </a:rPr>
              <a:t>r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69" dirty="0">
                <a:solidFill>
                  <a:srgbClr val="000000"/>
                </a:solidFill>
              </a:rPr>
              <a:t>means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yield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p</a:t>
            </a:r>
            <a:r>
              <a:rPr spc="-10" dirty="0">
                <a:solidFill>
                  <a:srgbClr val="000000"/>
                </a:solidFill>
              </a:rPr>
              <a:t>oint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estimates</a:t>
            </a:r>
            <a:r>
              <a:rPr spc="-5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278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spc="-10" dirty="0">
                <a:solidFill>
                  <a:srgbClr val="000000"/>
                </a:solidFill>
              </a:rPr>
              <a:t>,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quantiles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yield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credible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69" dirty="0">
                <a:solidFill>
                  <a:srgbClr val="000000"/>
                </a:solidFill>
              </a:rPr>
              <a:t>intervals</a:t>
            </a:r>
          </a:p>
          <a:p>
            <a:pPr>
              <a:spcBef>
                <a:spcPts val="2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917" marR="108260"/>
            <a:r>
              <a:rPr spc="-79" dirty="0">
                <a:solidFill>
                  <a:srgbClr val="000000"/>
                </a:solidFill>
              </a:rPr>
              <a:t>W</a:t>
            </a:r>
            <a:r>
              <a:rPr spc="-238" dirty="0">
                <a:solidFill>
                  <a:srgbClr val="000000"/>
                </a:solidFill>
              </a:rPr>
              <a:t>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can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19" dirty="0">
                <a:solidFill>
                  <a:srgbClr val="000000"/>
                </a:solidFill>
              </a:rPr>
              <a:t>ma</a:t>
            </a:r>
            <a:r>
              <a:rPr spc="-139" dirty="0">
                <a:solidFill>
                  <a:srgbClr val="000000"/>
                </a:solidFill>
              </a:rPr>
              <a:t>k</a:t>
            </a:r>
            <a:r>
              <a:rPr spc="-238" dirty="0">
                <a:solidFill>
                  <a:srgbClr val="000000"/>
                </a:solidFill>
              </a:rPr>
              <a:t>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49" dirty="0">
                <a:solidFill>
                  <a:srgbClr val="000000"/>
                </a:solidFill>
              </a:rPr>
              <a:t>p</a:t>
            </a:r>
            <a:r>
              <a:rPr spc="-89" dirty="0">
                <a:solidFill>
                  <a:srgbClr val="000000"/>
                </a:solidFill>
              </a:rPr>
              <a:t>roba</a:t>
            </a:r>
            <a:r>
              <a:rPr spc="-109" dirty="0">
                <a:solidFill>
                  <a:srgbClr val="000000"/>
                </a:solidFill>
              </a:rPr>
              <a:t>b</a:t>
            </a:r>
            <a:r>
              <a:rPr spc="50" dirty="0">
                <a:solidFill>
                  <a:srgbClr val="000000"/>
                </a:solidFill>
              </a:rPr>
              <a:t>ili</a:t>
            </a:r>
            <a:r>
              <a:rPr spc="10" dirty="0">
                <a:solidFill>
                  <a:srgbClr val="000000"/>
                </a:solidFill>
              </a:rPr>
              <a:t>t</a:t>
            </a:r>
            <a:r>
              <a:rPr spc="-89" dirty="0">
                <a:solidFill>
                  <a:srgbClr val="000000"/>
                </a:solidFill>
              </a:rPr>
              <a:t>y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statements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a</a:t>
            </a:r>
            <a:r>
              <a:rPr spc="-79" dirty="0">
                <a:solidFill>
                  <a:srgbClr val="000000"/>
                </a:solidFill>
              </a:rPr>
              <a:t>b</a:t>
            </a:r>
            <a:r>
              <a:rPr spc="-20" dirty="0">
                <a:solidFill>
                  <a:srgbClr val="000000"/>
                </a:solidFill>
              </a:rPr>
              <a:t>out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p</a:t>
            </a:r>
            <a:r>
              <a:rPr spc="-188" dirty="0">
                <a:solidFill>
                  <a:srgbClr val="000000"/>
                </a:solidFill>
              </a:rPr>
              <a:t>a</a:t>
            </a:r>
            <a:r>
              <a:rPr spc="-99" dirty="0">
                <a:solidFill>
                  <a:srgbClr val="000000"/>
                </a:solidFill>
              </a:rPr>
              <a:t>rameters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(r</a:t>
            </a:r>
            <a:r>
              <a:rPr spc="-40" dirty="0">
                <a:solidFill>
                  <a:srgbClr val="000000"/>
                </a:solidFill>
              </a:rPr>
              <a:t>a</a:t>
            </a:r>
            <a:r>
              <a:rPr spc="-59" dirty="0">
                <a:solidFill>
                  <a:srgbClr val="000000"/>
                </a:solidFill>
              </a:rPr>
              <a:t>ndom)</a:t>
            </a:r>
          </a:p>
          <a:p>
            <a:pPr marL="24917">
              <a:lnSpc>
                <a:spcPts val="2369"/>
              </a:lnSpc>
            </a:pPr>
            <a:r>
              <a:rPr spc="-119" dirty="0">
                <a:solidFill>
                  <a:srgbClr val="000000"/>
                </a:solidFill>
              </a:rPr>
              <a:t>95%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credible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interval:</a:t>
            </a:r>
          </a:p>
          <a:p>
            <a:pPr marL="24917">
              <a:lnSpc>
                <a:spcPts val="2379"/>
              </a:lnSpc>
            </a:pPr>
            <a:r>
              <a:rPr i="1" spc="89" dirty="0">
                <a:solidFill>
                  <a:srgbClr val="000000"/>
                </a:solidFill>
              </a:rPr>
              <a:t>P</a:t>
            </a:r>
            <a:r>
              <a:rPr spc="99" dirty="0">
                <a:solidFill>
                  <a:srgbClr val="000000"/>
                </a:solidFill>
              </a:rPr>
              <a:t>(</a:t>
            </a:r>
            <a:r>
              <a:rPr i="1" spc="-327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i="1" spc="-9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287" dirty="0">
                <a:solidFill>
                  <a:srgbClr val="000000"/>
                </a:solidFill>
                <a:latin typeface="Meiryo"/>
                <a:cs typeface="Meiryo"/>
              </a:rPr>
              <a:t>∈</a:t>
            </a:r>
            <a:r>
              <a:rPr i="1" spc="-129" dirty="0">
                <a:solidFill>
                  <a:srgbClr val="000000"/>
                </a:solidFill>
                <a:latin typeface="Meiryo"/>
                <a:cs typeface="Meiryo"/>
              </a:rPr>
              <a:t> </a:t>
            </a:r>
            <a:r>
              <a:rPr spc="-119" dirty="0">
                <a:solidFill>
                  <a:srgbClr val="000000"/>
                </a:solidFill>
              </a:rPr>
              <a:t>95%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89" dirty="0">
                <a:solidFill>
                  <a:srgbClr val="000000"/>
                </a:solidFill>
              </a:rPr>
              <a:t>CI</a:t>
            </a:r>
            <a:r>
              <a:rPr i="1" spc="-287" dirty="0">
                <a:solidFill>
                  <a:srgbClr val="000000"/>
                </a:solidFill>
              </a:rPr>
              <a:t> </a:t>
            </a:r>
            <a:r>
              <a:rPr spc="99" dirty="0">
                <a:solidFill>
                  <a:srgbClr val="000000"/>
                </a:solidFill>
              </a:rPr>
              <a:t>)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367" dirty="0">
                <a:solidFill>
                  <a:srgbClr val="000000"/>
                </a:solidFill>
              </a:rPr>
              <a:t>=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139" dirty="0">
                <a:solidFill>
                  <a:srgbClr val="000000"/>
                </a:solidFill>
              </a:rPr>
              <a:t>0</a:t>
            </a:r>
            <a:r>
              <a:rPr i="1" spc="-188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r>
              <a:rPr spc="-129" dirty="0">
                <a:solidFill>
                  <a:srgbClr val="000000"/>
                </a:solidFill>
              </a:rPr>
              <a:t>95</a:t>
            </a:r>
          </a:p>
        </p:txBody>
      </p:sp>
      <p:sp>
        <p:nvSpPr>
          <p:cNvPr id="12" name="object 1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5837" y="4964228"/>
            <a:ext cx="4535763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3594" marR="9963" defTabSz="896052">
              <a:lnSpc>
                <a:spcPct val="102600"/>
              </a:lnSpc>
              <a:spcBef>
                <a:spcPts val="595"/>
              </a:spcBef>
            </a:pPr>
            <a:r>
              <a:rPr lang="en-US" sz="2000" spc="-1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handle</a:t>
            </a:r>
            <a:r>
              <a:rPr lang="en-US" sz="2000" spc="7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n-US" sz="2000" spc="7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-15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n-US" sz="2000" spc="6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000" spc="7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4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12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000" spc="7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en-US" sz="2000" spc="7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7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fit </a:t>
            </a:r>
            <a:r>
              <a:rPr lang="en-US" sz="2000" spc="-1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2000" spc="6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en-US" sz="2000" spc="7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sz="20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-1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000" spc="-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6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5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000" spc="-7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spc="-13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eated</a:t>
            </a:r>
            <a:r>
              <a:rPr lang="en-US" sz="2000" spc="1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measures,</a:t>
            </a:r>
            <a:r>
              <a:rPr lang="en-US" sz="2000" spc="1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en-US" sz="2000" spc="1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data,</a:t>
            </a:r>
            <a:r>
              <a:rPr lang="en-US" sz="2000" spc="1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</a:t>
            </a:r>
            <a:r>
              <a:rPr lang="en-US" sz="2000" spc="-1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riate</a:t>
            </a:r>
            <a:r>
              <a:rPr lang="en-US" sz="2000" spc="1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data)</a:t>
            </a:r>
          </a:p>
        </p:txBody>
      </p:sp>
    </p:spTree>
    <p:extLst>
      <p:ext uri="{BB962C8B-B14F-4D97-AF65-F5344CB8AC3E}">
        <p14:creationId xmlns:p14="http://schemas.microsoft.com/office/powerpoint/2010/main" val="3831807227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86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/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inference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94" y="1517767"/>
            <a:ext cx="1887997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defTabSz="1799307"/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es’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4034" y="2275469"/>
            <a:ext cx="1076876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6403" y="2075378"/>
            <a:ext cx="1289732" cy="765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844" marR="9986" indent="-356113" defTabSz="1799307">
              <a:lnSpc>
                <a:spcPct val="112599"/>
              </a:lnSpc>
            </a:pPr>
            <a:r>
              <a:rPr sz="2200" i="1" u="sng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u="sng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u="sng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u="sng" spc="-3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i="1" u="sng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u="sng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u="sng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u="sng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u="sng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u="sng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u="sng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31102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39133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07755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57" y="7620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290" y="3195733"/>
            <a:ext cx="7744691" cy="2616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rameter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interest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5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endParaRPr sz="22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25009" defTabSz="1799307">
              <a:spcBef>
                <a:spcPts val="654"/>
              </a:spcBef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elih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marR="1155806" defTabSz="1799307">
              <a:lnSpc>
                <a:spcPct val="102600"/>
              </a:lnSpc>
              <a:spcBef>
                <a:spcPts val="595"/>
              </a:spcBef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distribution.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Reflects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wledge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wledge,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uninf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rmative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54"/>
              </a:spcBef>
            </a:pP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usually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erf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rmed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ign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rmalizing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constant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99307">
              <a:spcBef>
                <a:spcPts val="75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1409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504" dirty="0">
                <a:solidFill>
                  <a:prstClr val="black"/>
                </a:solidFill>
                <a:latin typeface="Meiryo"/>
                <a:cs typeface="Meiryo"/>
              </a:rPr>
              <a:t>∝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89969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188" dirty="0"/>
              <a:t>B</a:t>
            </a:r>
            <a:r>
              <a:rPr spc="-208" dirty="0"/>
              <a:t>ay</a:t>
            </a:r>
            <a:r>
              <a:rPr spc="-139" dirty="0"/>
              <a:t>esia</a:t>
            </a:r>
            <a:r>
              <a:rPr spc="-129" dirty="0"/>
              <a:t>n</a:t>
            </a:r>
            <a:r>
              <a:rPr spc="50" dirty="0"/>
              <a:t> </a:t>
            </a:r>
            <a:r>
              <a:rPr spc="-149" dirty="0"/>
              <a:t>Infer</a:t>
            </a:r>
            <a:r>
              <a:rPr spc="-159" dirty="0"/>
              <a:t>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371600"/>
            <a:ext cx="8305800" cy="147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327" marR="10072" indent="-303407">
              <a:lnSpc>
                <a:spcPct val="102600"/>
              </a:lnSpc>
            </a:pPr>
            <a:r>
              <a:rPr sz="2200" spc="149" dirty="0" smtClean="0">
                <a:cs typeface="Tahoma"/>
              </a:rPr>
              <a:t>B</a:t>
            </a:r>
            <a:r>
              <a:rPr sz="2200" spc="-178" dirty="0" smtClean="0">
                <a:cs typeface="Tahoma"/>
              </a:rPr>
              <a:t>a</a:t>
            </a:r>
            <a:r>
              <a:rPr sz="2200" spc="-159" dirty="0" smtClean="0">
                <a:cs typeface="Tahoma"/>
              </a:rPr>
              <a:t>y</a:t>
            </a:r>
            <a:r>
              <a:rPr sz="2200" spc="-119" dirty="0" smtClean="0">
                <a:cs typeface="Tahoma"/>
              </a:rPr>
              <a:t>esian</a:t>
            </a:r>
            <a:r>
              <a:rPr sz="2200" spc="30" dirty="0" smtClean="0">
                <a:cs typeface="Tahoma"/>
              </a:rPr>
              <a:t> </a:t>
            </a:r>
            <a:r>
              <a:rPr sz="2200" spc="-226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40" dirty="0">
                <a:cs typeface="Tahoma"/>
              </a:rPr>
              <a:t>f</a:t>
            </a:r>
            <a:r>
              <a:rPr sz="2200" spc="-149" dirty="0">
                <a:cs typeface="Tahoma"/>
              </a:rPr>
              <a:t>eren</a:t>
            </a:r>
            <a:r>
              <a:rPr sz="2200" spc="-119" dirty="0">
                <a:cs typeface="Tahoma"/>
              </a:rPr>
              <a:t>ce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b</a:t>
            </a:r>
            <a:r>
              <a:rPr sz="2200" spc="-119" dirty="0">
                <a:cs typeface="Tahoma"/>
              </a:rPr>
              <a:t>a</a:t>
            </a:r>
            <a:r>
              <a:rPr sz="2200" spc="-149" dirty="0">
                <a:cs typeface="Tahoma"/>
              </a:rPr>
              <a:t>sed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on</a:t>
            </a:r>
            <a:r>
              <a:rPr sz="2200" spc="30" dirty="0">
                <a:cs typeface="Tahoma"/>
              </a:rPr>
              <a:t> </a:t>
            </a:r>
            <a:r>
              <a:rPr sz="2200" spc="-89" dirty="0">
                <a:cs typeface="Tahoma"/>
              </a:rPr>
              <a:t>estima</a:t>
            </a:r>
            <a:r>
              <a:rPr sz="2200" spc="30" dirty="0">
                <a:cs typeface="Tahoma"/>
              </a:rPr>
              <a:t>ti</a:t>
            </a:r>
            <a:r>
              <a:rPr sz="2200" spc="-119" dirty="0">
                <a:cs typeface="Tahoma"/>
              </a:rPr>
              <a:t>n</a:t>
            </a:r>
            <a:r>
              <a:rPr sz="2200" spc="-139" dirty="0">
                <a:cs typeface="Tahoma"/>
              </a:rPr>
              <a:t>g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59" dirty="0">
                <a:cs typeface="Tahoma"/>
              </a:rPr>
              <a:t>p</a:t>
            </a:r>
            <a:r>
              <a:rPr sz="2200" spc="-59" dirty="0">
                <a:cs typeface="Tahoma"/>
              </a:rPr>
              <a:t>r</a:t>
            </a:r>
            <a:r>
              <a:rPr sz="2200" spc="-109" dirty="0">
                <a:cs typeface="Tahoma"/>
              </a:rPr>
              <a:t>ob</a:t>
            </a:r>
            <a:r>
              <a:rPr sz="2200" spc="-119" dirty="0">
                <a:cs typeface="Tahoma"/>
              </a:rPr>
              <a:t>a</a:t>
            </a:r>
            <a:r>
              <a:rPr sz="2200" spc="-99" dirty="0">
                <a:cs typeface="Tahoma"/>
              </a:rPr>
              <a:t>b</a:t>
            </a:r>
            <a:r>
              <a:rPr sz="2200" spc="10" dirty="0">
                <a:cs typeface="Tahoma"/>
              </a:rPr>
              <a:t>ili</a:t>
            </a:r>
            <a:r>
              <a:rPr sz="2200" spc="-10" dirty="0">
                <a:cs typeface="Tahoma"/>
              </a:rPr>
              <a:t>t</a:t>
            </a:r>
            <a:r>
              <a:rPr sz="2200" spc="-99" dirty="0">
                <a:cs typeface="Tahoma"/>
              </a:rPr>
              <a:t>y</a:t>
            </a:r>
            <a:r>
              <a:rPr sz="2200" spc="-69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59" dirty="0">
                <a:cs typeface="Tahoma"/>
              </a:rPr>
              <a:t>en</a:t>
            </a:r>
            <a:r>
              <a:rPr sz="2200" spc="-69" dirty="0">
                <a:cs typeface="Tahoma"/>
              </a:rPr>
              <a:t>si</a:t>
            </a:r>
            <a:r>
              <a:rPr sz="2200" spc="-10" dirty="0">
                <a:cs typeface="Tahoma"/>
              </a:rPr>
              <a:t>t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p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a</a:t>
            </a:r>
            <a:r>
              <a:rPr sz="2200" spc="-109" dirty="0">
                <a:cs typeface="Tahoma"/>
              </a:rPr>
              <a:t>meter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i="1" spc="-416" dirty="0">
                <a:cs typeface="Century Gothic"/>
              </a:rPr>
              <a:t>θ</a:t>
            </a:r>
            <a:r>
              <a:rPr sz="2200" i="1" spc="169" dirty="0">
                <a:cs typeface="Century Gothic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30" dirty="0">
                <a:cs typeface="Tahoma"/>
              </a:rPr>
              <a:t> </a:t>
            </a:r>
            <a:r>
              <a:rPr sz="2200" i="1" spc="-119" dirty="0">
                <a:cs typeface="Trebuchet MS"/>
              </a:rPr>
              <a:t>a</a:t>
            </a:r>
            <a:r>
              <a:rPr sz="2200" i="1" spc="-226" dirty="0">
                <a:cs typeface="Trebuchet MS"/>
              </a:rPr>
              <a:t>f</a:t>
            </a:r>
            <a:r>
              <a:rPr sz="2200" i="1" spc="-188" dirty="0">
                <a:cs typeface="Trebuchet MS"/>
              </a:rPr>
              <a:t>ter</a:t>
            </a:r>
            <a:r>
              <a:rPr sz="2200" i="1" spc="59" dirty="0">
                <a:cs typeface="Trebuchet MS"/>
              </a:rPr>
              <a:t> </a:t>
            </a:r>
            <a:r>
              <a:rPr sz="2200" spc="-109" dirty="0">
                <a:cs typeface="Tahoma"/>
              </a:rPr>
              <a:t>ob</a:t>
            </a:r>
            <a:r>
              <a:rPr sz="2200" spc="-139" dirty="0">
                <a:cs typeface="Tahoma"/>
              </a:rPr>
              <a:t>ser</a:t>
            </a:r>
            <a:r>
              <a:rPr sz="2200" spc="-40" dirty="0">
                <a:cs typeface="Tahoma"/>
              </a:rPr>
              <a:t>vi</a:t>
            </a:r>
            <a:r>
              <a:rPr sz="2200" spc="-119" dirty="0">
                <a:cs typeface="Tahoma"/>
              </a:rPr>
              <a:t>n</a:t>
            </a:r>
            <a:r>
              <a:rPr sz="2200" spc="-139" dirty="0">
                <a:cs typeface="Tahoma"/>
              </a:rPr>
              <a:t>g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-119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19" dirty="0">
                <a:cs typeface="Tahoma"/>
              </a:rPr>
              <a:t>a</a:t>
            </a:r>
            <a:r>
              <a:rPr sz="2200" spc="-30" dirty="0">
                <a:cs typeface="Tahoma"/>
              </a:rPr>
              <a:t>ta</a:t>
            </a:r>
            <a:r>
              <a:rPr sz="2200" spc="-69" dirty="0">
                <a:cs typeface="Tahoma"/>
              </a:rPr>
              <a:t>,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69" dirty="0">
                <a:cs typeface="Tahoma"/>
              </a:rPr>
              <a:t>.</a:t>
            </a:r>
            <a:r>
              <a:rPr sz="2200" spc="-129" dirty="0">
                <a:cs typeface="Tahoma"/>
              </a:rPr>
              <a:t>e.</a:t>
            </a:r>
            <a:r>
              <a:rPr sz="2200" spc="-69" dirty="0">
                <a:cs typeface="Tahoma"/>
              </a:rPr>
              <a:t>,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99" dirty="0">
                <a:cs typeface="Tahoma"/>
              </a:rPr>
              <a:t>ei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p</a:t>
            </a:r>
            <a:r>
              <a:rPr sz="2200" spc="-89" dirty="0">
                <a:cs typeface="Tahoma"/>
              </a:rPr>
              <a:t>oster</a:t>
            </a:r>
            <a:r>
              <a:rPr sz="2200" spc="10" dirty="0">
                <a:cs typeface="Tahoma"/>
              </a:rPr>
              <a:t>i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10" dirty="0">
                <a:cs typeface="Tahoma"/>
              </a:rPr>
              <a:t>i</a:t>
            </a:r>
            <a:r>
              <a:rPr sz="2200" spc="-50" dirty="0">
                <a:cs typeface="Tahoma"/>
              </a:rPr>
              <a:t>str</a:t>
            </a:r>
            <a:r>
              <a:rPr sz="2200" spc="10" dirty="0">
                <a:cs typeface="Tahoma"/>
              </a:rPr>
              <a:t>i</a:t>
            </a:r>
            <a:r>
              <a:rPr sz="2200" spc="-99" dirty="0">
                <a:cs typeface="Tahoma"/>
              </a:rPr>
              <a:t>b</a:t>
            </a:r>
            <a:r>
              <a:rPr sz="2200" spc="-119" dirty="0">
                <a:cs typeface="Tahoma"/>
              </a:rPr>
              <a:t>u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-169" dirty="0">
                <a:cs typeface="Tahoma"/>
              </a:rPr>
              <a:t>s:</a:t>
            </a:r>
            <a:r>
              <a:rPr sz="2200" spc="30" dirty="0">
                <a:cs typeface="Tahoma"/>
              </a:rPr>
              <a:t> </a:t>
            </a:r>
            <a:r>
              <a:rPr sz="2200" i="1" spc="-40" dirty="0">
                <a:cs typeface="Trebuchet MS"/>
              </a:rPr>
              <a:t>p</a:t>
            </a:r>
            <a:r>
              <a:rPr sz="2200" dirty="0">
                <a:cs typeface="Tahoma"/>
              </a:rPr>
              <a:t>(</a:t>
            </a:r>
            <a:r>
              <a:rPr sz="2200" i="1" spc="-357" dirty="0">
                <a:cs typeface="Century Gothic"/>
              </a:rPr>
              <a:t>θ</a:t>
            </a:r>
            <a:r>
              <a:rPr sz="2200" i="1" spc="-367" dirty="0">
                <a:cs typeface="Meiryo"/>
              </a:rPr>
              <a:t>|</a:t>
            </a:r>
            <a:r>
              <a:rPr sz="2200" i="1" spc="-89" dirty="0">
                <a:cs typeface="Trebuchet MS"/>
              </a:rPr>
              <a:t>y</a:t>
            </a:r>
            <a:r>
              <a:rPr sz="2200" i="1" spc="-426" dirty="0">
                <a:cs typeface="Trebuchet MS"/>
              </a:rPr>
              <a:t> </a:t>
            </a:r>
            <a:r>
              <a:rPr sz="2200" dirty="0">
                <a:cs typeface="Tahoma"/>
              </a:rPr>
              <a:t>)</a:t>
            </a:r>
          </a:p>
          <a:p>
            <a:pPr marL="25179">
              <a:spcBef>
                <a:spcPts val="654"/>
              </a:spcBef>
            </a:pPr>
            <a:r>
              <a:rPr sz="2200" i="1" spc="-40" dirty="0" smtClean="0">
                <a:cs typeface="Trebuchet MS"/>
              </a:rPr>
              <a:t>p</a:t>
            </a:r>
            <a:r>
              <a:rPr sz="2200" dirty="0" smtClean="0">
                <a:cs typeface="Tahoma"/>
              </a:rPr>
              <a:t>(</a:t>
            </a:r>
            <a:r>
              <a:rPr sz="2200" i="1" spc="-357" dirty="0" err="1" smtClean="0">
                <a:cs typeface="Century Gothic"/>
              </a:rPr>
              <a:t>θ</a:t>
            </a:r>
            <a:r>
              <a:rPr sz="2200" i="1" spc="-367" dirty="0" err="1" smtClean="0">
                <a:cs typeface="Meiryo"/>
              </a:rPr>
              <a:t>|</a:t>
            </a:r>
            <a:r>
              <a:rPr sz="2200" i="1" spc="-89" dirty="0" err="1" smtClean="0">
                <a:cs typeface="Trebuchet MS"/>
              </a:rPr>
              <a:t>y</a:t>
            </a:r>
            <a:r>
              <a:rPr sz="2200" i="1" spc="-426" dirty="0" smtClean="0">
                <a:cs typeface="Trebuchet MS"/>
              </a:rPr>
              <a:t> </a:t>
            </a:r>
            <a:r>
              <a:rPr sz="2200" dirty="0">
                <a:cs typeface="Tahoma"/>
              </a:rPr>
              <a:t>)</a:t>
            </a:r>
            <a:r>
              <a:rPr sz="2200" spc="4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u</a:t>
            </a:r>
            <a:r>
              <a:rPr sz="2200" spc="-139" dirty="0">
                <a:cs typeface="Tahoma"/>
              </a:rPr>
              <a:t>su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ll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10" dirty="0">
                <a:cs typeface="Tahoma"/>
              </a:rPr>
              <a:t>i</a:t>
            </a:r>
            <a:r>
              <a:rPr sz="2200" spc="-59" dirty="0">
                <a:cs typeface="Tahoma"/>
              </a:rPr>
              <a:t>fficu</a:t>
            </a:r>
            <a:r>
              <a:rPr sz="2200" spc="10" dirty="0">
                <a:cs typeface="Tahoma"/>
              </a:rPr>
              <a:t>l</a:t>
            </a:r>
            <a:r>
              <a:rPr sz="2200" spc="50" dirty="0">
                <a:cs typeface="Tahoma"/>
              </a:rPr>
              <a:t>t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to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29" dirty="0">
                <a:cs typeface="Tahoma"/>
              </a:rPr>
              <a:t>er</a:t>
            </a:r>
            <a:r>
              <a:rPr sz="2200" spc="10" dirty="0">
                <a:cs typeface="Tahoma"/>
              </a:rPr>
              <a:t>i</a:t>
            </a:r>
            <a:r>
              <a:rPr sz="2200" spc="-159" dirty="0">
                <a:cs typeface="Tahoma"/>
              </a:rPr>
              <a:t>ve:</a:t>
            </a:r>
            <a:endParaRPr sz="2200" dirty="0"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2200" y="3476732"/>
            <a:ext cx="131240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2200" i="1" spc="-40" dirty="0">
                <a:latin typeface="Trebuchet MS"/>
                <a:cs typeface="Trebuchet MS"/>
              </a:rPr>
              <a:t>p</a:t>
            </a:r>
            <a:r>
              <a:rPr sz="2200" dirty="0">
                <a:latin typeface="Tahoma"/>
                <a:cs typeface="Tahoma"/>
              </a:rPr>
              <a:t>(</a:t>
            </a:r>
            <a:r>
              <a:rPr sz="2200" i="1" spc="-357" dirty="0">
                <a:latin typeface="Century Gothic"/>
                <a:cs typeface="Century Gothic"/>
              </a:rPr>
              <a:t>θ</a:t>
            </a:r>
            <a:r>
              <a:rPr sz="2200" i="1" spc="-367" dirty="0">
                <a:latin typeface="Meiryo"/>
                <a:cs typeface="Meiryo"/>
              </a:rPr>
              <a:t>|</a:t>
            </a:r>
            <a:r>
              <a:rPr sz="2200" i="1" spc="-89" dirty="0">
                <a:latin typeface="Trebuchet MS"/>
                <a:cs typeface="Trebuchet MS"/>
              </a:rPr>
              <a:t>y</a:t>
            </a:r>
            <a:r>
              <a:rPr sz="2200" i="1" spc="-426" dirty="0">
                <a:latin typeface="Trebuchet MS"/>
                <a:cs typeface="Trebuchet MS"/>
              </a:rPr>
              <a:t> </a:t>
            </a:r>
            <a:r>
              <a:rPr sz="2200" dirty="0">
                <a:latin typeface="Tahoma"/>
                <a:cs typeface="Tahoma"/>
              </a:rPr>
              <a:t>)</a:t>
            </a:r>
            <a:r>
              <a:rPr sz="2200" spc="-79" dirty="0">
                <a:latin typeface="Tahoma"/>
                <a:cs typeface="Tahoma"/>
              </a:rPr>
              <a:t> </a:t>
            </a:r>
            <a:r>
              <a:rPr sz="2200" spc="79" dirty="0">
                <a:latin typeface="Tahoma"/>
                <a:cs typeface="Tahoma"/>
              </a:rPr>
              <a:t>=</a:t>
            </a:r>
            <a:r>
              <a:rPr sz="2200" spc="149" dirty="0">
                <a:latin typeface="Tahoma"/>
                <a:cs typeface="Tahoma"/>
              </a:rPr>
              <a:t> </a:t>
            </a:r>
            <a:r>
              <a:rPr sz="3300" spc="44" baseline="5050" dirty="0">
                <a:latin typeface="Verdana"/>
                <a:cs typeface="Verdana"/>
              </a:rPr>
              <a:t>[</a:t>
            </a:r>
            <a:endParaRPr sz="3300" baseline="50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4013" y="3276600"/>
            <a:ext cx="164491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>
              <a:tabLst>
                <a:tab pos="1617752" algn="l"/>
              </a:tabLst>
            </a:pPr>
            <a:r>
              <a:rPr sz="2200" u="sng" spc="-10" dirty="0">
                <a:latin typeface="Times New Roman"/>
                <a:cs typeface="Times New Roman"/>
              </a:rPr>
              <a:t> </a:t>
            </a:r>
            <a:r>
              <a:rPr sz="2200" u="sng" spc="69" dirty="0">
                <a:latin typeface="Times New Roman"/>
                <a:cs typeface="Times New Roman"/>
              </a:rPr>
              <a:t> </a:t>
            </a:r>
            <a:r>
              <a:rPr sz="2200" i="1" u="sng" spc="-40" dirty="0">
                <a:latin typeface="Trebuchet MS"/>
                <a:cs typeface="Trebuchet MS"/>
              </a:rPr>
              <a:t>p</a:t>
            </a:r>
            <a:r>
              <a:rPr sz="2200" u="sng" dirty="0">
                <a:latin typeface="Tahoma"/>
                <a:cs typeface="Tahoma"/>
              </a:rPr>
              <a:t>(</a:t>
            </a:r>
            <a:r>
              <a:rPr sz="2200" i="1" u="sng" spc="-89" dirty="0">
                <a:latin typeface="Trebuchet MS"/>
                <a:cs typeface="Trebuchet MS"/>
              </a:rPr>
              <a:t>y</a:t>
            </a:r>
            <a:r>
              <a:rPr sz="2200" u="sng" spc="-317" dirty="0">
                <a:latin typeface="Times New Roman"/>
                <a:cs typeface="Times New Roman"/>
              </a:rPr>
              <a:t> </a:t>
            </a:r>
            <a:r>
              <a:rPr sz="2200" i="1" u="sng" spc="-367" dirty="0">
                <a:latin typeface="Meiryo"/>
                <a:cs typeface="Meiryo"/>
              </a:rPr>
              <a:t>|</a:t>
            </a:r>
            <a:r>
              <a:rPr sz="2200" u="sng" spc="-555" dirty="0">
                <a:latin typeface="Times New Roman"/>
                <a:cs typeface="Times New Roman"/>
              </a:rPr>
              <a:t> </a:t>
            </a:r>
            <a:r>
              <a:rPr sz="2200" i="1" u="sng" spc="-357" dirty="0">
                <a:latin typeface="Century Gothic"/>
                <a:cs typeface="Century Gothic"/>
              </a:rPr>
              <a:t>θ</a:t>
            </a:r>
            <a:r>
              <a:rPr sz="2200" u="sng" dirty="0">
                <a:latin typeface="Tahoma"/>
                <a:cs typeface="Tahoma"/>
              </a:rPr>
              <a:t>)</a:t>
            </a:r>
            <a:r>
              <a:rPr sz="2200" i="1" u="sng" spc="-40" dirty="0">
                <a:latin typeface="Trebuchet MS"/>
                <a:cs typeface="Trebuchet MS"/>
              </a:rPr>
              <a:t>p</a:t>
            </a:r>
            <a:r>
              <a:rPr sz="2200" u="sng" dirty="0">
                <a:latin typeface="Tahoma"/>
                <a:cs typeface="Tahoma"/>
              </a:rPr>
              <a:t>(</a:t>
            </a:r>
            <a:r>
              <a:rPr sz="2200" i="1" u="sng" spc="-357" dirty="0">
                <a:latin typeface="Century Gothic"/>
                <a:cs typeface="Century Gothic"/>
              </a:rPr>
              <a:t>θ</a:t>
            </a:r>
            <a:r>
              <a:rPr sz="2200" u="sng" dirty="0">
                <a:latin typeface="Tahoma"/>
                <a:cs typeface="Tahoma"/>
              </a:rPr>
              <a:t>)</a:t>
            </a:r>
            <a:r>
              <a:rPr sz="2200" u="sng" spc="-10" dirty="0">
                <a:latin typeface="Times New Roman"/>
                <a:cs typeface="Times New Roman"/>
              </a:rPr>
              <a:t> </a:t>
            </a:r>
            <a:r>
              <a:rPr sz="2200" u="sng" dirty="0">
                <a:latin typeface="Times New Roman"/>
                <a:cs typeface="Times New Roman"/>
              </a:rPr>
              <a:t>	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3780" y="3667698"/>
            <a:ext cx="145220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2400" i="1" spc="-133" baseline="-27777" dirty="0">
                <a:latin typeface="Arial"/>
                <a:cs typeface="Arial"/>
              </a:rPr>
              <a:t>θ</a:t>
            </a:r>
            <a:r>
              <a:rPr sz="2400" i="1" spc="87" baseline="-27777" dirty="0">
                <a:latin typeface="Arial"/>
                <a:cs typeface="Arial"/>
              </a:rPr>
              <a:t> </a:t>
            </a:r>
            <a:r>
              <a:rPr sz="2200" i="1" spc="-40" dirty="0">
                <a:latin typeface="Trebuchet MS"/>
                <a:cs typeface="Trebuchet MS"/>
              </a:rPr>
              <a:t>p</a:t>
            </a:r>
            <a:r>
              <a:rPr sz="2200" dirty="0">
                <a:latin typeface="Tahoma"/>
                <a:cs typeface="Tahoma"/>
              </a:rPr>
              <a:t>(</a:t>
            </a:r>
            <a:r>
              <a:rPr sz="2200" i="1" spc="139" dirty="0">
                <a:latin typeface="Trebuchet MS"/>
                <a:cs typeface="Trebuchet MS"/>
              </a:rPr>
              <a:t>y</a:t>
            </a:r>
            <a:r>
              <a:rPr sz="2200" i="1" spc="-367" dirty="0">
                <a:latin typeface="Meiryo"/>
                <a:cs typeface="Meiryo"/>
              </a:rPr>
              <a:t>|</a:t>
            </a:r>
            <a:r>
              <a:rPr sz="2200" i="1" spc="-357" dirty="0">
                <a:latin typeface="Century Gothic"/>
                <a:cs typeface="Century Gothic"/>
              </a:rPr>
              <a:t>θ</a:t>
            </a:r>
            <a:r>
              <a:rPr sz="2200" dirty="0">
                <a:latin typeface="Tahoma"/>
                <a:cs typeface="Tahoma"/>
              </a:rPr>
              <a:t>)</a:t>
            </a:r>
            <a:r>
              <a:rPr sz="2200" i="1" spc="-40" dirty="0">
                <a:latin typeface="Trebuchet MS"/>
                <a:cs typeface="Trebuchet MS"/>
              </a:rPr>
              <a:t>p</a:t>
            </a:r>
            <a:r>
              <a:rPr sz="2200" dirty="0">
                <a:latin typeface="Tahoma"/>
                <a:cs typeface="Tahoma"/>
              </a:rPr>
              <a:t>(</a:t>
            </a:r>
            <a:r>
              <a:rPr sz="2200" i="1" spc="-357" dirty="0">
                <a:latin typeface="Century Gothic"/>
                <a:cs typeface="Century Gothic"/>
              </a:rPr>
              <a:t>θ</a:t>
            </a:r>
            <a:r>
              <a:rPr sz="2200" dirty="0">
                <a:latin typeface="Tahoma"/>
                <a:cs typeface="Tahoma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31918" y="3476732"/>
            <a:ext cx="157815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2200" i="1" spc="-504" dirty="0">
                <a:latin typeface="Meiryo"/>
                <a:cs typeface="Meiryo"/>
              </a:rPr>
              <a:t>∝</a:t>
            </a:r>
            <a:r>
              <a:rPr sz="2200" i="1" spc="-149" dirty="0">
                <a:latin typeface="Meiryo"/>
                <a:cs typeface="Meiryo"/>
              </a:rPr>
              <a:t> </a:t>
            </a:r>
            <a:r>
              <a:rPr sz="2200" i="1" spc="-40" dirty="0">
                <a:latin typeface="Trebuchet MS"/>
                <a:cs typeface="Trebuchet MS"/>
              </a:rPr>
              <a:t>p</a:t>
            </a:r>
            <a:r>
              <a:rPr sz="2200" dirty="0">
                <a:latin typeface="Tahoma"/>
                <a:cs typeface="Tahoma"/>
              </a:rPr>
              <a:t>(</a:t>
            </a:r>
            <a:r>
              <a:rPr sz="2200" i="1" spc="139" dirty="0">
                <a:latin typeface="Trebuchet MS"/>
                <a:cs typeface="Trebuchet MS"/>
              </a:rPr>
              <a:t>y</a:t>
            </a:r>
            <a:r>
              <a:rPr sz="2200" i="1" spc="-367" dirty="0">
                <a:latin typeface="Meiryo"/>
                <a:cs typeface="Meiryo"/>
              </a:rPr>
              <a:t>|</a:t>
            </a:r>
            <a:r>
              <a:rPr sz="2200" i="1" spc="-357" dirty="0">
                <a:latin typeface="Century Gothic"/>
                <a:cs typeface="Century Gothic"/>
              </a:rPr>
              <a:t>θ</a:t>
            </a:r>
            <a:r>
              <a:rPr sz="2200" dirty="0">
                <a:latin typeface="Tahoma"/>
                <a:cs typeface="Tahoma"/>
              </a:rPr>
              <a:t>)</a:t>
            </a:r>
            <a:r>
              <a:rPr sz="2200" i="1" spc="-40" dirty="0">
                <a:latin typeface="Trebuchet MS"/>
                <a:cs typeface="Trebuchet MS"/>
              </a:rPr>
              <a:t>p</a:t>
            </a:r>
            <a:r>
              <a:rPr sz="2200" dirty="0">
                <a:latin typeface="Tahoma"/>
                <a:cs typeface="Tahoma"/>
              </a:rPr>
              <a:t>(</a:t>
            </a:r>
            <a:r>
              <a:rPr sz="2200" i="1" spc="-357" dirty="0">
                <a:latin typeface="Century Gothic"/>
                <a:cs typeface="Century Gothic"/>
              </a:rPr>
              <a:t>θ</a:t>
            </a:r>
            <a:r>
              <a:rPr sz="2200" dirty="0">
                <a:latin typeface="Tahoma"/>
                <a:cs typeface="Tahoma"/>
              </a:rPr>
              <a:t>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" y="4572000"/>
            <a:ext cx="8686800" cy="147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327" marR="809505" indent="-303407">
              <a:lnSpc>
                <a:spcPct val="102600"/>
              </a:lnSpc>
            </a:pPr>
            <a:r>
              <a:rPr sz="2200" i="1" spc="-40" dirty="0" smtClean="0">
                <a:cs typeface="Trebuchet MS"/>
              </a:rPr>
              <a:t>p</a:t>
            </a:r>
            <a:r>
              <a:rPr sz="2200" dirty="0" smtClean="0">
                <a:cs typeface="Tahoma"/>
              </a:rPr>
              <a:t>(</a:t>
            </a:r>
            <a:r>
              <a:rPr sz="2200" i="1" spc="139" dirty="0" err="1" smtClean="0">
                <a:cs typeface="Trebuchet MS"/>
              </a:rPr>
              <a:t>y</a:t>
            </a:r>
            <a:r>
              <a:rPr sz="2200" i="1" spc="-367" dirty="0" err="1" smtClean="0">
                <a:cs typeface="Meiryo"/>
              </a:rPr>
              <a:t>|</a:t>
            </a:r>
            <a:r>
              <a:rPr sz="2200" i="1" spc="-357" dirty="0" err="1" smtClean="0">
                <a:cs typeface="Century Gothic"/>
              </a:rPr>
              <a:t>θ</a:t>
            </a:r>
            <a:r>
              <a:rPr sz="2200" dirty="0">
                <a:cs typeface="Tahoma"/>
              </a:rPr>
              <a:t>)</a:t>
            </a:r>
            <a:r>
              <a:rPr sz="2200" spc="4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li</a:t>
            </a:r>
            <a:r>
              <a:rPr sz="2200" spc="-99" dirty="0">
                <a:cs typeface="Tahoma"/>
              </a:rPr>
              <a:t>kel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h</a:t>
            </a:r>
            <a:r>
              <a:rPr sz="2200" spc="-59" dirty="0">
                <a:cs typeface="Tahoma"/>
              </a:rPr>
              <a:t>oo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-69" dirty="0">
                <a:cs typeface="Tahoma"/>
              </a:rPr>
              <a:t>,</a:t>
            </a:r>
            <a:r>
              <a:rPr sz="2200" spc="30" dirty="0">
                <a:cs typeface="Tahoma"/>
              </a:rPr>
              <a:t> </a:t>
            </a:r>
            <a:r>
              <a:rPr sz="2200" spc="-129" dirty="0">
                <a:cs typeface="Tahoma"/>
              </a:rPr>
              <a:t>wh</a:t>
            </a:r>
            <a:r>
              <a:rPr sz="2200" spc="10" dirty="0">
                <a:cs typeface="Tahoma"/>
              </a:rPr>
              <a:t>i</a:t>
            </a:r>
            <a:r>
              <a:rPr sz="2200" spc="-79" dirty="0">
                <a:cs typeface="Tahoma"/>
              </a:rPr>
              <a:t>ch</a:t>
            </a:r>
            <a:r>
              <a:rPr sz="2200" spc="30" dirty="0">
                <a:cs typeface="Tahoma"/>
              </a:rPr>
              <a:t> </a:t>
            </a:r>
            <a:r>
              <a:rPr sz="2200" spc="-59" dirty="0">
                <a:cs typeface="Tahoma"/>
              </a:rPr>
              <a:t>r</a:t>
            </a:r>
            <a:r>
              <a:rPr sz="2200" spc="-89" dirty="0">
                <a:cs typeface="Tahoma"/>
              </a:rPr>
              <a:t>eflects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-119" dirty="0">
                <a:cs typeface="Tahoma"/>
              </a:rPr>
              <a:t> </a:t>
            </a:r>
            <a:r>
              <a:rPr sz="2200" spc="-59" dirty="0">
                <a:cs typeface="Tahoma"/>
              </a:rPr>
              <a:t>r</a:t>
            </a:r>
            <a:r>
              <a:rPr sz="2200" spc="-99" dirty="0">
                <a:cs typeface="Tahoma"/>
              </a:rPr>
              <a:t>el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-139" dirty="0">
                <a:cs typeface="Tahoma"/>
              </a:rPr>
              <a:t>sh</a:t>
            </a:r>
            <a:r>
              <a:rPr sz="2200" spc="10" dirty="0">
                <a:cs typeface="Tahoma"/>
              </a:rPr>
              <a:t>i</a:t>
            </a:r>
            <a:r>
              <a:rPr sz="2200" spc="-99" dirty="0">
                <a:cs typeface="Tahoma"/>
              </a:rPr>
              <a:t>p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99" dirty="0">
                <a:cs typeface="Tahoma"/>
              </a:rPr>
              <a:t>e</a:t>
            </a:r>
            <a:r>
              <a:rPr sz="2200" spc="-119" dirty="0">
                <a:cs typeface="Tahoma"/>
              </a:rPr>
              <a:t>t</a:t>
            </a:r>
            <a:r>
              <a:rPr sz="2200" spc="-208" dirty="0">
                <a:cs typeface="Tahoma"/>
              </a:rPr>
              <a:t>w</a:t>
            </a:r>
            <a:r>
              <a:rPr sz="2200" spc="-169" dirty="0">
                <a:cs typeface="Tahoma"/>
              </a:rPr>
              <a:t>een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19" dirty="0">
                <a:cs typeface="Tahoma"/>
              </a:rPr>
              <a:t>a</a:t>
            </a:r>
            <a:r>
              <a:rPr sz="2200" spc="-30" dirty="0">
                <a:cs typeface="Tahoma"/>
              </a:rPr>
              <a:t>ta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p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a</a:t>
            </a:r>
            <a:r>
              <a:rPr sz="2200" spc="-109" dirty="0">
                <a:cs typeface="Tahoma"/>
              </a:rPr>
              <a:t>meter</a:t>
            </a:r>
            <a:r>
              <a:rPr sz="2200" spc="-149" dirty="0">
                <a:cs typeface="Tahoma"/>
              </a:rPr>
              <a:t>s</a:t>
            </a:r>
            <a:endParaRPr sz="2200" dirty="0">
              <a:cs typeface="Tahoma"/>
            </a:endParaRPr>
          </a:p>
          <a:p>
            <a:pPr marL="327327" marR="113306" indent="-303407">
              <a:lnSpc>
                <a:spcPct val="102600"/>
              </a:lnSpc>
              <a:spcBef>
                <a:spcPts val="595"/>
              </a:spcBef>
            </a:pPr>
            <a:r>
              <a:rPr sz="2200" i="1" spc="-40" dirty="0" smtClean="0">
                <a:cs typeface="Trebuchet MS"/>
              </a:rPr>
              <a:t>p</a:t>
            </a:r>
            <a:r>
              <a:rPr sz="2200" dirty="0" smtClean="0">
                <a:cs typeface="Tahoma"/>
              </a:rPr>
              <a:t>(</a:t>
            </a:r>
            <a:r>
              <a:rPr sz="2200" i="1" spc="-357" dirty="0" smtClean="0">
                <a:cs typeface="Century Gothic"/>
              </a:rPr>
              <a:t>θ</a:t>
            </a:r>
            <a:r>
              <a:rPr sz="2200" dirty="0">
                <a:cs typeface="Tahoma"/>
              </a:rPr>
              <a:t>)</a:t>
            </a:r>
            <a:r>
              <a:rPr sz="2200" spc="4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i="1" spc="-178" dirty="0">
                <a:cs typeface="Trebuchet MS"/>
              </a:rPr>
              <a:t>pr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159" dirty="0">
                <a:cs typeface="Trebuchet MS"/>
              </a:rPr>
              <a:t>o</a:t>
            </a:r>
            <a:r>
              <a:rPr sz="2200" i="1" spc="-178" dirty="0">
                <a:cs typeface="Trebuchet MS"/>
              </a:rPr>
              <a:t>r</a:t>
            </a:r>
            <a:r>
              <a:rPr sz="2200" i="1" spc="59" dirty="0">
                <a:cs typeface="Trebuchet MS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10" dirty="0">
                <a:cs typeface="Tahoma"/>
              </a:rPr>
              <a:t>i</a:t>
            </a:r>
            <a:r>
              <a:rPr sz="2200" spc="-50" dirty="0">
                <a:cs typeface="Tahoma"/>
              </a:rPr>
              <a:t>str</a:t>
            </a:r>
            <a:r>
              <a:rPr sz="2200" spc="10" dirty="0">
                <a:cs typeface="Tahoma"/>
              </a:rPr>
              <a:t>i</a:t>
            </a:r>
            <a:r>
              <a:rPr sz="2200" spc="-99" dirty="0">
                <a:cs typeface="Tahoma"/>
              </a:rPr>
              <a:t>b</a:t>
            </a:r>
            <a:r>
              <a:rPr sz="2200" spc="-119" dirty="0">
                <a:cs typeface="Tahoma"/>
              </a:rPr>
              <a:t>u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p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a</a:t>
            </a:r>
            <a:r>
              <a:rPr sz="2200" spc="-109" dirty="0">
                <a:cs typeface="Tahoma"/>
              </a:rPr>
              <a:t>meters,</a:t>
            </a:r>
            <a:r>
              <a:rPr sz="2200" spc="30" dirty="0">
                <a:cs typeface="Tahoma"/>
              </a:rPr>
              <a:t> </a:t>
            </a:r>
            <a:r>
              <a:rPr sz="2200" spc="-129" dirty="0">
                <a:cs typeface="Tahoma"/>
              </a:rPr>
              <a:t>wh</a:t>
            </a:r>
            <a:r>
              <a:rPr sz="2200" spc="10" dirty="0">
                <a:cs typeface="Tahoma"/>
              </a:rPr>
              <a:t>i</a:t>
            </a:r>
            <a:r>
              <a:rPr sz="2200" spc="-79" dirty="0">
                <a:cs typeface="Tahoma"/>
              </a:rPr>
              <a:t>ch</a:t>
            </a:r>
            <a:r>
              <a:rPr sz="2200" spc="30" dirty="0">
                <a:cs typeface="Tahoma"/>
              </a:rPr>
              <a:t> </a:t>
            </a:r>
            <a:r>
              <a:rPr sz="2200" spc="-59" dirty="0">
                <a:cs typeface="Tahoma"/>
              </a:rPr>
              <a:t>r</a:t>
            </a:r>
            <a:r>
              <a:rPr sz="2200" spc="-89" dirty="0">
                <a:cs typeface="Tahoma"/>
              </a:rPr>
              <a:t>eflects</a:t>
            </a:r>
            <a:r>
              <a:rPr sz="2200" spc="-69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10" dirty="0">
                <a:cs typeface="Tahoma"/>
              </a:rPr>
              <a:t>i</a:t>
            </a:r>
            <a:r>
              <a:rPr sz="2200" spc="30" dirty="0">
                <a:cs typeface="Tahoma"/>
              </a:rPr>
              <a:t>ti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40" dirty="0">
                <a:cs typeface="Tahoma"/>
              </a:rPr>
              <a:t>f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ma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on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 smtClean="0">
                <a:cs typeface="Tahoma"/>
              </a:rPr>
              <a:t>p</a:t>
            </a:r>
            <a:r>
              <a:rPr sz="2200" spc="-178" dirty="0" smtClean="0">
                <a:cs typeface="Tahoma"/>
              </a:rPr>
              <a:t>a</a:t>
            </a:r>
            <a:r>
              <a:rPr sz="2200" spc="-59" dirty="0" smtClean="0">
                <a:cs typeface="Tahoma"/>
              </a:rPr>
              <a:t>r</a:t>
            </a:r>
            <a:r>
              <a:rPr sz="2200" spc="-119" dirty="0" smtClean="0">
                <a:cs typeface="Tahoma"/>
              </a:rPr>
              <a:t>a</a:t>
            </a:r>
            <a:r>
              <a:rPr sz="2200" spc="-109" dirty="0" smtClean="0">
                <a:cs typeface="Tahoma"/>
              </a:rPr>
              <a:t>meter</a:t>
            </a:r>
            <a:r>
              <a:rPr sz="2200" spc="-149" dirty="0" smtClean="0">
                <a:cs typeface="Tahoma"/>
              </a:rPr>
              <a:t>s</a:t>
            </a:r>
            <a:endParaRPr sz="2200" dirty="0"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98166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Posterior distribution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7800" y="3304825"/>
            <a:ext cx="914400" cy="171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1951" y="272236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Prior distribution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8877" y="26123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Likelihood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10077" y="3091692"/>
            <a:ext cx="376523" cy="385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34000" y="2981660"/>
            <a:ext cx="385477" cy="409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845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Estimation of the posterior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7327" marR="10072" indent="-303407">
              <a:lnSpc>
                <a:spcPct val="102600"/>
              </a:lnSpc>
              <a:spcBef>
                <a:spcPts val="595"/>
              </a:spcBef>
            </a:pPr>
            <a:r>
              <a:rPr lang="en-US" sz="2400" spc="40" dirty="0">
                <a:cs typeface="Tahoma"/>
              </a:rPr>
              <a:t>U</a:t>
            </a:r>
            <a:r>
              <a:rPr lang="en-US" sz="2400" spc="-139" dirty="0">
                <a:cs typeface="Tahoma"/>
              </a:rPr>
              <a:t>su</a:t>
            </a:r>
            <a:r>
              <a:rPr lang="en-US" sz="2400" spc="-119" dirty="0">
                <a:cs typeface="Tahoma"/>
              </a:rPr>
              <a:t>a</a:t>
            </a:r>
            <a:r>
              <a:rPr lang="en-US" sz="2400" spc="10" dirty="0">
                <a:cs typeface="Tahoma"/>
              </a:rPr>
              <a:t>ll</a:t>
            </a:r>
            <a:r>
              <a:rPr lang="en-US" sz="2400" spc="-287" dirty="0">
                <a:cs typeface="Tahoma"/>
              </a:rPr>
              <a:t>y</a:t>
            </a:r>
            <a:r>
              <a:rPr lang="en-US" sz="2400" spc="-69" dirty="0">
                <a:cs typeface="Tahoma"/>
              </a:rPr>
              <a:t>,</a:t>
            </a:r>
            <a:r>
              <a:rPr lang="en-US" sz="2400" spc="20" dirty="0">
                <a:cs typeface="Tahoma"/>
              </a:rPr>
              <a:t> </a:t>
            </a:r>
            <a:r>
              <a:rPr lang="en-US" sz="2400" i="1" spc="-40" dirty="0">
                <a:cs typeface="Trebuchet MS"/>
              </a:rPr>
              <a:t>p</a:t>
            </a:r>
            <a:r>
              <a:rPr lang="en-US" sz="2400" dirty="0">
                <a:cs typeface="Tahoma"/>
              </a:rPr>
              <a:t>(</a:t>
            </a:r>
            <a:r>
              <a:rPr lang="en-US" sz="2400" i="1" spc="-357" dirty="0" err="1">
                <a:cs typeface="Century Gothic"/>
              </a:rPr>
              <a:t>θ</a:t>
            </a:r>
            <a:r>
              <a:rPr lang="en-US" sz="2400" i="1" spc="-367" dirty="0" err="1">
                <a:cs typeface="Meiryo"/>
              </a:rPr>
              <a:t>|</a:t>
            </a:r>
            <a:r>
              <a:rPr lang="en-US" sz="2400" i="1" spc="-89" dirty="0" err="1">
                <a:cs typeface="Trebuchet MS"/>
              </a:rPr>
              <a:t>y</a:t>
            </a:r>
            <a:r>
              <a:rPr lang="en-US" sz="2400" i="1" spc="-426" dirty="0">
                <a:cs typeface="Trebuchet MS"/>
              </a:rPr>
              <a:t> </a:t>
            </a:r>
            <a:r>
              <a:rPr lang="en-US" sz="2400" dirty="0">
                <a:cs typeface="Tahoma"/>
              </a:rPr>
              <a:t>)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10" dirty="0">
                <a:cs typeface="Tahoma"/>
              </a:rPr>
              <a:t>i</a:t>
            </a:r>
            <a:r>
              <a:rPr lang="en-US" sz="2400" spc="-149" dirty="0">
                <a:cs typeface="Tahoma"/>
              </a:rPr>
              <a:t>s</a:t>
            </a:r>
            <a:r>
              <a:rPr lang="en-US" sz="2400" spc="20" dirty="0">
                <a:cs typeface="Tahoma"/>
              </a:rPr>
              <a:t> </a:t>
            </a:r>
            <a:r>
              <a:rPr lang="en-US" sz="2400" spc="-99" dirty="0">
                <a:cs typeface="Tahoma"/>
              </a:rPr>
              <a:t>comp</a:t>
            </a:r>
            <a:r>
              <a:rPr lang="en-US" sz="2400" spc="-119" dirty="0">
                <a:cs typeface="Tahoma"/>
              </a:rPr>
              <a:t>u</a:t>
            </a:r>
            <a:r>
              <a:rPr lang="en-US" sz="2400" spc="-89" dirty="0">
                <a:cs typeface="Tahoma"/>
              </a:rPr>
              <a:t>ted</a:t>
            </a:r>
            <a:r>
              <a:rPr lang="en-US" sz="2400" spc="20" dirty="0">
                <a:cs typeface="Tahoma"/>
              </a:rPr>
              <a:t> </a:t>
            </a:r>
            <a:r>
              <a:rPr lang="en-US" sz="2400" spc="-159" dirty="0">
                <a:cs typeface="Tahoma"/>
              </a:rPr>
              <a:t>b</a:t>
            </a:r>
            <a:r>
              <a:rPr lang="en-US" sz="2400" spc="-99" dirty="0">
                <a:cs typeface="Tahoma"/>
              </a:rPr>
              <a:t>y</a:t>
            </a:r>
            <a:r>
              <a:rPr lang="en-US" sz="2400" spc="20" dirty="0">
                <a:cs typeface="Tahoma"/>
              </a:rPr>
              <a:t> </a:t>
            </a:r>
            <a:r>
              <a:rPr lang="en-US" sz="2400" spc="-69" dirty="0">
                <a:cs typeface="Tahoma"/>
              </a:rPr>
              <a:t>si</a:t>
            </a:r>
            <a:r>
              <a:rPr lang="en-US" sz="2400" spc="-129" dirty="0">
                <a:cs typeface="Tahoma"/>
              </a:rPr>
              <a:t>mu</a:t>
            </a:r>
            <a:r>
              <a:rPr lang="en-US" sz="2400" spc="10" dirty="0">
                <a:cs typeface="Tahoma"/>
              </a:rPr>
              <a:t>l</a:t>
            </a:r>
            <a:r>
              <a:rPr lang="en-US" sz="2400" spc="-119" dirty="0">
                <a:cs typeface="Tahoma"/>
              </a:rPr>
              <a:t>a</a:t>
            </a:r>
            <a:r>
              <a:rPr lang="en-US" sz="2400" spc="30" dirty="0">
                <a:cs typeface="Tahoma"/>
              </a:rPr>
              <a:t>ti</a:t>
            </a:r>
            <a:r>
              <a:rPr lang="en-US" sz="2400" spc="-109" dirty="0">
                <a:cs typeface="Tahoma"/>
              </a:rPr>
              <a:t>on</a:t>
            </a:r>
            <a:r>
              <a:rPr lang="en-US" sz="2400" spc="20" dirty="0">
                <a:cs typeface="Tahoma"/>
              </a:rPr>
              <a:t> </a:t>
            </a:r>
            <a:r>
              <a:rPr lang="en-US" sz="2400" spc="-89" dirty="0">
                <a:cs typeface="Tahoma"/>
              </a:rPr>
              <a:t>usin</a:t>
            </a:r>
            <a:r>
              <a:rPr lang="en-US" sz="2400" spc="-139" dirty="0">
                <a:cs typeface="Tahoma"/>
              </a:rPr>
              <a:t>g</a:t>
            </a:r>
            <a:r>
              <a:rPr lang="en-US" sz="2400" spc="20" dirty="0">
                <a:cs typeface="Tahoma"/>
              </a:rPr>
              <a:t> </a:t>
            </a:r>
            <a:r>
              <a:rPr lang="en-US" sz="2400" i="1" spc="59" dirty="0">
                <a:cs typeface="Trebuchet MS"/>
              </a:rPr>
              <a:t>M</a:t>
            </a:r>
            <a:r>
              <a:rPr lang="en-US" sz="2400" i="1" spc="-20" dirty="0">
                <a:cs typeface="Trebuchet MS"/>
              </a:rPr>
              <a:t>a</a:t>
            </a:r>
            <a:r>
              <a:rPr lang="en-US" sz="2400" i="1" spc="-178" dirty="0">
                <a:cs typeface="Trebuchet MS"/>
              </a:rPr>
              <a:t>r</a:t>
            </a:r>
            <a:r>
              <a:rPr lang="en-US" sz="2400" i="1" spc="-109" dirty="0">
                <a:cs typeface="Trebuchet MS"/>
              </a:rPr>
              <a:t>k</a:t>
            </a:r>
            <a:r>
              <a:rPr lang="en-US" sz="2400" i="1" spc="-99" dirty="0">
                <a:cs typeface="Trebuchet MS"/>
              </a:rPr>
              <a:t>ov</a:t>
            </a:r>
            <a:r>
              <a:rPr lang="en-US" sz="2400" i="1" spc="50" dirty="0">
                <a:cs typeface="Trebuchet MS"/>
              </a:rPr>
              <a:t> </a:t>
            </a:r>
            <a:r>
              <a:rPr lang="en-US" sz="2400" i="1" spc="59" dirty="0">
                <a:cs typeface="Trebuchet MS"/>
              </a:rPr>
              <a:t>C</a:t>
            </a:r>
            <a:r>
              <a:rPr lang="en-US" sz="2400" i="1" spc="-119" dirty="0">
                <a:cs typeface="Trebuchet MS"/>
              </a:rPr>
              <a:t>ha</a:t>
            </a:r>
            <a:r>
              <a:rPr lang="en-US" sz="2400" i="1" spc="-169" dirty="0">
                <a:cs typeface="Trebuchet MS"/>
              </a:rPr>
              <a:t>i</a:t>
            </a:r>
            <a:r>
              <a:rPr lang="en-US" sz="2400" i="1" spc="-89" dirty="0">
                <a:cs typeface="Trebuchet MS"/>
              </a:rPr>
              <a:t>n</a:t>
            </a:r>
            <a:r>
              <a:rPr lang="en-US" sz="2400" i="1" spc="-50" dirty="0">
                <a:cs typeface="Trebuchet MS"/>
              </a:rPr>
              <a:t> </a:t>
            </a:r>
            <a:r>
              <a:rPr lang="en-US" sz="2400" i="1" spc="10" dirty="0">
                <a:cs typeface="Trebuchet MS"/>
              </a:rPr>
              <a:t>Mon</a:t>
            </a:r>
            <a:r>
              <a:rPr lang="en-US" sz="2400" i="1" spc="-178" dirty="0">
                <a:cs typeface="Trebuchet MS"/>
              </a:rPr>
              <a:t>te</a:t>
            </a:r>
            <a:r>
              <a:rPr lang="en-US" sz="2400" i="1" spc="59" dirty="0">
                <a:cs typeface="Trebuchet MS"/>
              </a:rPr>
              <a:t> C</a:t>
            </a:r>
            <a:r>
              <a:rPr lang="en-US" sz="2400" i="1" spc="-178" dirty="0">
                <a:cs typeface="Trebuchet MS"/>
              </a:rPr>
              <a:t>ar</a:t>
            </a:r>
            <a:r>
              <a:rPr lang="en-US" sz="2400" i="1" spc="-188" dirty="0">
                <a:cs typeface="Trebuchet MS"/>
              </a:rPr>
              <a:t>l</a:t>
            </a:r>
            <a:r>
              <a:rPr lang="en-US" sz="2400" i="1" spc="-99" dirty="0">
                <a:cs typeface="Trebuchet MS"/>
              </a:rPr>
              <a:t>o</a:t>
            </a:r>
            <a:r>
              <a:rPr lang="en-US" sz="2400" i="1" spc="59" dirty="0">
                <a:cs typeface="Trebuchet MS"/>
              </a:rPr>
              <a:t> </a:t>
            </a:r>
            <a:r>
              <a:rPr lang="en-US" sz="2400" spc="-79" dirty="0">
                <a:cs typeface="Tahoma"/>
              </a:rPr>
              <a:t>tech</a:t>
            </a:r>
            <a:r>
              <a:rPr lang="en-US" sz="2400" spc="-119" dirty="0">
                <a:cs typeface="Tahoma"/>
              </a:rPr>
              <a:t>n</a:t>
            </a:r>
            <a:r>
              <a:rPr lang="en-US" sz="2400" spc="10" dirty="0">
                <a:cs typeface="Tahoma"/>
              </a:rPr>
              <a:t>i</a:t>
            </a:r>
            <a:r>
              <a:rPr lang="en-US" sz="2400" spc="-99" dirty="0">
                <a:cs typeface="Tahoma"/>
              </a:rPr>
              <a:t>q</a:t>
            </a:r>
            <a:r>
              <a:rPr lang="en-US" sz="2400" spc="-119" dirty="0">
                <a:cs typeface="Tahoma"/>
              </a:rPr>
              <a:t>u</a:t>
            </a:r>
            <a:r>
              <a:rPr lang="en-US" sz="2400" spc="-178" dirty="0">
                <a:cs typeface="Tahoma"/>
              </a:rPr>
              <a:t>es</a:t>
            </a:r>
            <a:endParaRPr lang="en-US" sz="2400" dirty="0">
              <a:cs typeface="Tahoma"/>
            </a:endParaRPr>
          </a:p>
          <a:p>
            <a:pPr marL="25179">
              <a:spcBef>
                <a:spcPts val="654"/>
              </a:spcBef>
            </a:pPr>
            <a:r>
              <a:rPr lang="en-US" sz="2400" spc="30" dirty="0" err="1">
                <a:cs typeface="Tahoma"/>
              </a:rPr>
              <a:t>Wi</a:t>
            </a:r>
            <a:r>
              <a:rPr lang="en-US" sz="2400" spc="-119" dirty="0" err="1">
                <a:cs typeface="Tahoma"/>
              </a:rPr>
              <a:t>n</a:t>
            </a:r>
            <a:r>
              <a:rPr lang="en-US" sz="2400" spc="149" dirty="0" err="1">
                <a:cs typeface="Tahoma"/>
              </a:rPr>
              <a:t>B</a:t>
            </a:r>
            <a:r>
              <a:rPr lang="en-US" sz="2400" spc="40" dirty="0" err="1">
                <a:cs typeface="Tahoma"/>
              </a:rPr>
              <a:t>U</a:t>
            </a:r>
            <a:r>
              <a:rPr lang="en-US" sz="2400" spc="-20" dirty="0" err="1">
                <a:cs typeface="Tahoma"/>
              </a:rPr>
              <a:t>G</a:t>
            </a:r>
            <a:r>
              <a:rPr lang="en-US" sz="2400" spc="-30" dirty="0" err="1">
                <a:cs typeface="Tahoma"/>
              </a:rPr>
              <a:t>S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10" dirty="0" smtClean="0">
                <a:cs typeface="Tahoma"/>
              </a:rPr>
              <a:t>i</a:t>
            </a:r>
            <a:r>
              <a:rPr lang="en-US" sz="2400" spc="-119" dirty="0" smtClean="0">
                <a:cs typeface="Tahoma"/>
              </a:rPr>
              <a:t>s</a:t>
            </a:r>
            <a:r>
              <a:rPr lang="en-US" sz="2400" spc="30" dirty="0" smtClean="0">
                <a:cs typeface="Tahoma"/>
              </a:rPr>
              <a:t> </a:t>
            </a:r>
            <a:r>
              <a:rPr lang="en-US" sz="2400" spc="-119" dirty="0">
                <a:cs typeface="Tahoma"/>
              </a:rPr>
              <a:t>a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149" dirty="0">
                <a:cs typeface="Tahoma"/>
              </a:rPr>
              <a:t>gen</a:t>
            </a:r>
            <a:r>
              <a:rPr lang="en-US" sz="2400" spc="-129" dirty="0">
                <a:cs typeface="Tahoma"/>
              </a:rPr>
              <a:t>er</a:t>
            </a:r>
            <a:r>
              <a:rPr lang="en-US" sz="2400" spc="10" dirty="0">
                <a:cs typeface="Tahoma"/>
              </a:rPr>
              <a:t>i</a:t>
            </a:r>
            <a:r>
              <a:rPr lang="en-US" sz="2400" spc="-59" dirty="0">
                <a:cs typeface="Tahoma"/>
              </a:rPr>
              <a:t>c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99" dirty="0">
                <a:cs typeface="Tahoma"/>
              </a:rPr>
              <a:t>sof</a:t>
            </a:r>
            <a:r>
              <a:rPr lang="en-US" sz="2400" spc="-10" dirty="0">
                <a:cs typeface="Tahoma"/>
              </a:rPr>
              <a:t>t</a:t>
            </a:r>
            <a:r>
              <a:rPr lang="en-US" sz="2400" spc="-208" dirty="0">
                <a:cs typeface="Tahoma"/>
              </a:rPr>
              <a:t>w</a:t>
            </a:r>
            <a:r>
              <a:rPr lang="en-US" sz="2400" spc="-178" dirty="0">
                <a:cs typeface="Tahoma"/>
              </a:rPr>
              <a:t>a</a:t>
            </a:r>
            <a:r>
              <a:rPr lang="en-US" sz="2400" spc="-59" dirty="0">
                <a:cs typeface="Tahoma"/>
              </a:rPr>
              <a:t>r</a:t>
            </a:r>
            <a:r>
              <a:rPr lang="en-US" sz="2400" spc="-198" dirty="0">
                <a:cs typeface="Tahoma"/>
              </a:rPr>
              <a:t>e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30" dirty="0">
                <a:cs typeface="Tahoma"/>
              </a:rPr>
              <a:t>to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dirty="0">
                <a:cs typeface="Tahoma"/>
              </a:rPr>
              <a:t>fit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119" dirty="0">
                <a:cs typeface="Tahoma"/>
              </a:rPr>
              <a:t>a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69" dirty="0">
                <a:cs typeface="Tahoma"/>
              </a:rPr>
              <a:t>wi</a:t>
            </a:r>
            <a:r>
              <a:rPr lang="en-US" sz="2400" spc="-99" dirty="0">
                <a:cs typeface="Tahoma"/>
              </a:rPr>
              <a:t>d</a:t>
            </a:r>
            <a:r>
              <a:rPr lang="en-US" sz="2400" spc="-198" dirty="0">
                <a:cs typeface="Tahoma"/>
              </a:rPr>
              <a:t>e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59" dirty="0">
                <a:cs typeface="Tahoma"/>
              </a:rPr>
              <a:t>r</a:t>
            </a:r>
            <a:r>
              <a:rPr lang="en-US" sz="2400" spc="-119" dirty="0">
                <a:cs typeface="Tahoma"/>
              </a:rPr>
              <a:t>an</a:t>
            </a:r>
            <a:r>
              <a:rPr lang="en-US" sz="2400" spc="-169" dirty="0">
                <a:cs typeface="Tahoma"/>
              </a:rPr>
              <a:t>ge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79" dirty="0">
                <a:cs typeface="Tahoma"/>
              </a:rPr>
              <a:t>of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149" dirty="0">
                <a:cs typeface="Tahoma"/>
              </a:rPr>
              <a:t>m</a:t>
            </a:r>
            <a:r>
              <a:rPr lang="en-US" sz="2400" spc="-50" dirty="0">
                <a:cs typeface="Tahoma"/>
              </a:rPr>
              <a:t>o</a:t>
            </a:r>
            <a:r>
              <a:rPr lang="en-US" sz="2400" spc="-99" dirty="0">
                <a:cs typeface="Tahoma"/>
              </a:rPr>
              <a:t>del</a:t>
            </a:r>
            <a:r>
              <a:rPr lang="en-US" sz="2400" spc="-109" dirty="0">
                <a:cs typeface="Tahoma"/>
              </a:rPr>
              <a:t>s.</a:t>
            </a:r>
            <a:endParaRPr lang="en-US" sz="2400" dirty="0">
              <a:cs typeface="Tahoma"/>
            </a:endParaRPr>
          </a:p>
          <a:p>
            <a:pPr marL="327327">
              <a:spcBef>
                <a:spcPts val="69"/>
              </a:spcBef>
            </a:pPr>
            <a:r>
              <a:rPr lang="en-US" sz="2400" spc="-226" dirty="0">
                <a:cs typeface="Tahoma"/>
              </a:rPr>
              <a:t>I</a:t>
            </a:r>
            <a:r>
              <a:rPr lang="en-US" sz="2400" spc="50" dirty="0">
                <a:cs typeface="Tahoma"/>
              </a:rPr>
              <a:t>t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119" dirty="0">
                <a:cs typeface="Tahoma"/>
              </a:rPr>
              <a:t>u</a:t>
            </a:r>
            <a:r>
              <a:rPr lang="en-US" sz="2400" spc="-169" dirty="0">
                <a:cs typeface="Tahoma"/>
              </a:rPr>
              <a:t>ses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30" dirty="0">
                <a:cs typeface="Tahoma"/>
              </a:rPr>
              <a:t>th</a:t>
            </a:r>
            <a:r>
              <a:rPr lang="en-US" sz="2400" spc="-198" dirty="0">
                <a:cs typeface="Tahoma"/>
              </a:rPr>
              <a:t>e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20" dirty="0">
                <a:cs typeface="Tahoma"/>
              </a:rPr>
              <a:t>G</a:t>
            </a:r>
            <a:r>
              <a:rPr lang="en-US" sz="2400" spc="10" dirty="0">
                <a:cs typeface="Tahoma"/>
              </a:rPr>
              <a:t>i</a:t>
            </a:r>
            <a:r>
              <a:rPr lang="en-US" sz="2400" spc="-99" dirty="0">
                <a:cs typeface="Tahoma"/>
              </a:rPr>
              <a:t>bb</a:t>
            </a:r>
            <a:r>
              <a:rPr lang="en-US" sz="2400" spc="-149" dirty="0">
                <a:cs typeface="Tahoma"/>
              </a:rPr>
              <a:t>s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129" dirty="0">
                <a:cs typeface="Tahoma"/>
              </a:rPr>
              <a:t>sa</a:t>
            </a:r>
            <a:r>
              <a:rPr lang="en-US" sz="2400" spc="-109" dirty="0">
                <a:cs typeface="Tahoma"/>
              </a:rPr>
              <a:t>mp</a:t>
            </a:r>
            <a:r>
              <a:rPr lang="en-US" sz="2400" spc="10" dirty="0">
                <a:cs typeface="Tahoma"/>
              </a:rPr>
              <a:t>l</a:t>
            </a:r>
            <a:r>
              <a:rPr lang="en-US" sz="2400" spc="-129" dirty="0">
                <a:cs typeface="Tahoma"/>
              </a:rPr>
              <a:t>er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40" dirty="0">
                <a:cs typeface="Tahoma"/>
              </a:rPr>
              <a:t>f</a:t>
            </a:r>
            <a:r>
              <a:rPr lang="en-US" sz="2400" spc="-169" dirty="0">
                <a:cs typeface="Tahoma"/>
              </a:rPr>
              <a:t>o</a:t>
            </a:r>
            <a:r>
              <a:rPr lang="en-US" sz="2400" spc="-59" dirty="0">
                <a:cs typeface="Tahoma"/>
              </a:rPr>
              <a:t>r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30" dirty="0">
                <a:cs typeface="Tahoma"/>
              </a:rPr>
              <a:t>th</a:t>
            </a:r>
            <a:r>
              <a:rPr lang="en-US" sz="2400" spc="-119" dirty="0">
                <a:cs typeface="Tahoma"/>
              </a:rPr>
              <a:t>a</a:t>
            </a:r>
            <a:r>
              <a:rPr lang="en-US" sz="2400" spc="-10" dirty="0">
                <a:cs typeface="Tahoma"/>
              </a:rPr>
              <a:t>t.</a:t>
            </a:r>
            <a:endParaRPr lang="en-US" sz="2400" dirty="0"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86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/>
            <a:r>
              <a:rPr spc="79" dirty="0"/>
              <a:t>M</a:t>
            </a:r>
            <a:r>
              <a:rPr spc="129" dirty="0"/>
              <a:t>o</a:t>
            </a:r>
            <a:r>
              <a:rPr spc="-109" dirty="0"/>
              <a:t>del</a:t>
            </a:r>
            <a:r>
              <a:rPr spc="59" dirty="0"/>
              <a:t> </a:t>
            </a:r>
            <a:r>
              <a:rPr spc="-99" dirty="0"/>
              <a:t>selection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04" y="1376631"/>
            <a:ext cx="7987775" cy="5069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marR="694737" defTabSz="1799307">
              <a:lnSpc>
                <a:spcPct val="102600"/>
              </a:lnSpc>
            </a:pP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esian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assessed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via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srgbClr val="BC1919"/>
                </a:solidFill>
                <a:latin typeface="Arial"/>
                <a:cs typeface="Arial"/>
              </a:rPr>
              <a:t>Deviance</a:t>
            </a:r>
            <a:r>
              <a:rPr sz="22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BC1919"/>
                </a:solidFill>
                <a:latin typeface="Arial"/>
                <a:cs typeface="Arial"/>
              </a:rPr>
              <a:t>Inf</a:t>
            </a:r>
            <a:r>
              <a:rPr sz="2200" spc="-139" dirty="0">
                <a:solidFill>
                  <a:srgbClr val="BC1919"/>
                </a:solidFill>
                <a:latin typeface="Arial"/>
                <a:cs typeface="Arial"/>
              </a:rPr>
              <a:t>o</a:t>
            </a:r>
            <a:r>
              <a:rPr sz="2200" spc="-50" dirty="0">
                <a:solidFill>
                  <a:srgbClr val="BC1919"/>
                </a:solidFill>
                <a:latin typeface="Arial"/>
                <a:cs typeface="Arial"/>
              </a:rPr>
              <a:t>rmation</a:t>
            </a:r>
            <a:r>
              <a:rPr sz="2200" spc="-30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srgbClr val="BC1919"/>
                </a:solidFill>
                <a:latin typeface="Arial"/>
                <a:cs typeface="Arial"/>
              </a:rPr>
              <a:t>Criterio</a:t>
            </a:r>
            <a:r>
              <a:rPr sz="2200" spc="-79" dirty="0">
                <a:solidFill>
                  <a:srgbClr val="BC1919"/>
                </a:solidFill>
                <a:latin typeface="Arial"/>
                <a:cs typeface="Arial"/>
              </a:rPr>
              <a:t>n</a:t>
            </a:r>
            <a:r>
              <a:rPr sz="22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C1919"/>
                </a:solidFill>
                <a:latin typeface="Arial"/>
                <a:cs typeface="Arial"/>
              </a:rPr>
              <a:t>(DIC)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marR="9986" defTabSz="1799307">
              <a:lnSpc>
                <a:spcPct val="102699"/>
              </a:lnSpc>
              <a:spcBef>
                <a:spcPts val="585"/>
              </a:spcBef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DIC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trade-off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del,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complexi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99307">
              <a:spcBef>
                <a:spcPts val="75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4962" algn="ctr" defTabSz="1799307"/>
            <a:r>
              <a:rPr sz="2200" i="1" spc="-79" dirty="0">
                <a:solidFill>
                  <a:prstClr val="black"/>
                </a:solidFill>
                <a:latin typeface="Arial"/>
                <a:cs typeface="Arial"/>
              </a:rPr>
              <a:t>DIC</a:t>
            </a:r>
            <a:r>
              <a:rPr sz="2200" i="1" spc="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09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3400" spc="-206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3400" spc="30" baseline="126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73" baseline="-13888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2400" baseline="-13888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2240"/>
              </a:spcBef>
            </a:pP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Deviance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3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59" dirty="0">
                <a:solidFill>
                  <a:prstClr val="black"/>
                </a:solidFill>
                <a:latin typeface="Arial"/>
                <a:cs typeface="Arial"/>
              </a:rPr>
              <a:t>)),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elih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54"/>
              </a:spcBef>
            </a:pPr>
            <a:r>
              <a:rPr sz="2200" i="1" spc="-109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3400" spc="-206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3400" spc="206" baseline="126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7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i="1" spc="-3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sz="2200" i="1" spc="13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59" dirty="0">
                <a:solidFill>
                  <a:prstClr val="black"/>
                </a:solidFill>
                <a:latin typeface="Arial"/>
                <a:cs typeface="Arial"/>
              </a:rPr>
              <a:t>)]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measure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data.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9"/>
              </a:spcBef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rse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54"/>
              </a:spcBef>
            </a:pP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73" baseline="-13888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sz="2400" i="1" spc="-103" baseline="-138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09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3400" spc="-206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3400" spc="30" baseline="126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200" i="1" spc="-26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13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199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3400" spc="-490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effective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rameters.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marR="104979" defTabSz="1799307">
              <a:lnSpc>
                <a:spcPct val="102600"/>
              </a:lnSpc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73" baseline="-13888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i="1" baseline="-138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73" baseline="-138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is,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easier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deviance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needs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enalised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54"/>
              </a:spcBef>
            </a:pP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smaller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DIC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referred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rger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DIC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78861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86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/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inference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253826" y="1562168"/>
            <a:ext cx="8636519" cy="4113189"/>
          </a:xfrm>
          <a:prstGeom prst="rect">
            <a:avLst/>
          </a:prstGeom>
        </p:spPr>
        <p:txBody>
          <a:bodyPr vert="horz" wrap="square" lIns="0" tIns="317537" rIns="0" bIns="0" rtlCol="0">
            <a:spAutoFit/>
          </a:bodyPr>
          <a:lstStyle/>
          <a:p>
            <a:pPr marL="566042" marR="9986">
              <a:lnSpc>
                <a:spcPct val="102600"/>
              </a:lnSpc>
            </a:pPr>
            <a:r>
              <a:rPr spc="-169" dirty="0"/>
              <a:t>One</a:t>
            </a:r>
            <a:r>
              <a:rPr spc="40" dirty="0"/>
              <a:t> </a:t>
            </a:r>
            <a:r>
              <a:rPr spc="-159" dirty="0"/>
              <a:t>p</a:t>
            </a:r>
            <a:r>
              <a:rPr spc="-59" dirty="0"/>
              <a:t>rincipal</a:t>
            </a:r>
            <a:r>
              <a:rPr spc="40" dirty="0"/>
              <a:t> </a:t>
            </a:r>
            <a:r>
              <a:rPr spc="-10" dirty="0"/>
              <a:t>difficul</a:t>
            </a:r>
            <a:r>
              <a:rPr spc="-69" dirty="0"/>
              <a:t>t</a:t>
            </a:r>
            <a:r>
              <a:rPr spc="-99" dirty="0"/>
              <a:t>y</a:t>
            </a:r>
            <a:r>
              <a:rPr spc="40" dirty="0"/>
              <a:t> </a:t>
            </a:r>
            <a:r>
              <a:rPr spc="-40" dirty="0"/>
              <a:t>in</a:t>
            </a:r>
            <a:r>
              <a:rPr spc="40" dirty="0"/>
              <a:t> </a:t>
            </a:r>
            <a:r>
              <a:rPr spc="-89" dirty="0"/>
              <a:t>applying</a:t>
            </a:r>
            <a:r>
              <a:rPr spc="40" dirty="0"/>
              <a:t> </a:t>
            </a:r>
            <a:r>
              <a:rPr spc="-119" dirty="0"/>
              <a:t>B</a:t>
            </a:r>
            <a:r>
              <a:rPr spc="-159" dirty="0"/>
              <a:t>a</a:t>
            </a:r>
            <a:r>
              <a:rPr spc="-169" dirty="0"/>
              <a:t>y</a:t>
            </a:r>
            <a:r>
              <a:rPr spc="-159" dirty="0"/>
              <a:t>esian</a:t>
            </a:r>
            <a:r>
              <a:rPr spc="40" dirty="0"/>
              <a:t> </a:t>
            </a:r>
            <a:r>
              <a:rPr spc="-109" dirty="0"/>
              <a:t>m</a:t>
            </a:r>
            <a:r>
              <a:rPr spc="-89" dirty="0"/>
              <a:t>eth</a:t>
            </a:r>
            <a:r>
              <a:rPr spc="-50" dirty="0"/>
              <a:t>o</a:t>
            </a:r>
            <a:r>
              <a:rPr spc="-188" dirty="0"/>
              <a:t>ds</a:t>
            </a:r>
            <a:r>
              <a:rPr spc="40" dirty="0"/>
              <a:t> </a:t>
            </a:r>
            <a:r>
              <a:rPr spc="10" dirty="0"/>
              <a:t>i</a:t>
            </a:r>
            <a:r>
              <a:rPr spc="-278" dirty="0"/>
              <a:t>s</a:t>
            </a:r>
            <a:r>
              <a:rPr spc="40" dirty="0"/>
              <a:t> </a:t>
            </a:r>
            <a:r>
              <a:rPr spc="-69" dirty="0"/>
              <a:t>the</a:t>
            </a:r>
            <a:r>
              <a:rPr spc="40" dirty="0"/>
              <a:t> </a:t>
            </a:r>
            <a:r>
              <a:rPr spc="-69" dirty="0"/>
              <a:t>calculation</a:t>
            </a:r>
            <a:r>
              <a:rPr spc="-50" dirty="0"/>
              <a:t> of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40" dirty="0"/>
              <a:t>p</a:t>
            </a:r>
            <a:r>
              <a:rPr spc="-129" dirty="0"/>
              <a:t>oste</a:t>
            </a:r>
            <a:r>
              <a:rPr spc="-10" dirty="0"/>
              <a:t>r</a:t>
            </a:r>
            <a:r>
              <a:rPr spc="-30" dirty="0"/>
              <a:t>i</a:t>
            </a:r>
            <a:r>
              <a:rPr spc="-13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i="1" spc="-20" dirty="0"/>
              <a:t>p</a:t>
            </a:r>
            <a:r>
              <a:rPr spc="109" dirty="0"/>
              <a:t>(</a:t>
            </a:r>
            <a:r>
              <a:rPr i="1" spc="-297" dirty="0">
                <a:latin typeface="Verdana"/>
                <a:cs typeface="Verdana"/>
              </a:rPr>
              <a:t>θ</a:t>
            </a:r>
            <a:r>
              <a:rPr i="1" spc="-367" dirty="0">
                <a:latin typeface="Meiryo"/>
                <a:cs typeface="Meiryo"/>
              </a:rPr>
              <a:t>|</a:t>
            </a:r>
            <a:r>
              <a:rPr i="1" spc="-99" dirty="0"/>
              <a:t>y</a:t>
            </a:r>
            <a:r>
              <a:rPr i="1" spc="-377" dirty="0"/>
              <a:t> </a:t>
            </a:r>
            <a:r>
              <a:rPr spc="40" dirty="0"/>
              <a:t>),</a:t>
            </a:r>
            <a:r>
              <a:rPr spc="109" dirty="0"/>
              <a:t> </a:t>
            </a:r>
            <a:r>
              <a:rPr spc="-79" dirty="0"/>
              <a:t>which</a:t>
            </a:r>
            <a:r>
              <a:rPr spc="119" dirty="0"/>
              <a:t> </a:t>
            </a:r>
            <a:r>
              <a:rPr spc="-99" dirty="0"/>
              <a:t>usually</a:t>
            </a:r>
            <a:r>
              <a:rPr spc="109" dirty="0"/>
              <a:t> </a:t>
            </a:r>
            <a:r>
              <a:rPr spc="-119" dirty="0"/>
              <a:t>involves</a:t>
            </a:r>
            <a:r>
              <a:rPr spc="99" dirty="0"/>
              <a:t> </a:t>
            </a:r>
            <a:r>
              <a:rPr spc="-99" dirty="0"/>
              <a:t>high-dimensional</a:t>
            </a:r>
            <a:r>
              <a:rPr spc="-59" dirty="0"/>
              <a:t> </a:t>
            </a:r>
            <a:r>
              <a:rPr spc="-50" dirty="0"/>
              <a:t>integration</a:t>
            </a:r>
            <a:r>
              <a:rPr spc="99" dirty="0"/>
              <a:t> </a:t>
            </a:r>
            <a:r>
              <a:rPr spc="10" dirty="0"/>
              <a:t>that</a:t>
            </a:r>
            <a:r>
              <a:rPr spc="109" dirty="0"/>
              <a:t> </a:t>
            </a:r>
            <a:r>
              <a:rPr spc="-119" dirty="0"/>
              <a:t>is</a:t>
            </a:r>
            <a:r>
              <a:rPr spc="109" dirty="0"/>
              <a:t> </a:t>
            </a:r>
            <a:r>
              <a:rPr spc="-109" dirty="0"/>
              <a:t>generally</a:t>
            </a:r>
            <a:r>
              <a:rPr spc="119" dirty="0"/>
              <a:t> </a:t>
            </a:r>
            <a:r>
              <a:rPr spc="-30" dirty="0"/>
              <a:t>not</a:t>
            </a:r>
            <a:r>
              <a:rPr spc="109" dirty="0"/>
              <a:t> </a:t>
            </a:r>
            <a:r>
              <a:rPr dirty="0"/>
              <a:t>tra</a:t>
            </a:r>
            <a:r>
              <a:rPr spc="-139" dirty="0"/>
              <a:t>c</a:t>
            </a:r>
            <a:r>
              <a:rPr dirty="0"/>
              <a:t>t</a:t>
            </a:r>
            <a:r>
              <a:rPr spc="-10" dirty="0"/>
              <a:t>a</a:t>
            </a:r>
            <a:r>
              <a:rPr spc="-109" dirty="0"/>
              <a:t>ble</a:t>
            </a:r>
            <a:r>
              <a:rPr spc="109" dirty="0"/>
              <a:t> </a:t>
            </a:r>
            <a:r>
              <a:rPr spc="-40" dirty="0"/>
              <a:t>in</a:t>
            </a:r>
            <a:r>
              <a:rPr spc="109" dirty="0"/>
              <a:t> </a:t>
            </a:r>
            <a:r>
              <a:rPr spc="-149" dirty="0"/>
              <a:t>closed</a:t>
            </a:r>
            <a:r>
              <a:rPr spc="109" dirty="0"/>
              <a:t> </a:t>
            </a:r>
            <a:r>
              <a:rPr spc="30" dirty="0"/>
              <a:t>f</a:t>
            </a:r>
            <a:r>
              <a:rPr spc="-198" dirty="0"/>
              <a:t>o</a:t>
            </a:r>
            <a:r>
              <a:rPr spc="-59" dirty="0"/>
              <a:t>rm</a:t>
            </a:r>
          </a:p>
          <a:p>
            <a:pPr marL="541034">
              <a:spcBef>
                <a:spcPts val="73"/>
              </a:spcBef>
            </a:pPr>
            <a:endParaRPr sz="2400">
              <a:latin typeface="Times New Roman"/>
              <a:cs typeface="Times New Roman"/>
            </a:endParaRPr>
          </a:p>
          <a:p>
            <a:pPr marL="566042" marR="889654">
              <a:lnSpc>
                <a:spcPct val="102600"/>
              </a:lnSpc>
            </a:pPr>
            <a:r>
              <a:rPr spc="-69" dirty="0"/>
              <a:t>Thus,</a:t>
            </a:r>
            <a:r>
              <a:rPr spc="109" dirty="0"/>
              <a:t> </a:t>
            </a:r>
            <a:r>
              <a:rPr spc="-178" dirty="0"/>
              <a:t>even</a:t>
            </a:r>
            <a:r>
              <a:rPr spc="109" dirty="0"/>
              <a:t> </a:t>
            </a:r>
            <a:r>
              <a:rPr spc="-149" dirty="0"/>
              <a:t>when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dirty="0"/>
              <a:t>li</a:t>
            </a:r>
            <a:r>
              <a:rPr spc="-50" dirty="0"/>
              <a:t>k</a:t>
            </a:r>
            <a:r>
              <a:rPr spc="-89" dirty="0"/>
              <a:t>elih</a:t>
            </a:r>
            <a:r>
              <a:rPr spc="-69" dirty="0"/>
              <a:t>o</a:t>
            </a:r>
            <a:r>
              <a:rPr spc="-79" dirty="0"/>
              <a:t>o</a:t>
            </a:r>
            <a:r>
              <a:rPr spc="-99" dirty="0"/>
              <a:t>d</a:t>
            </a:r>
            <a:r>
              <a:rPr spc="109" dirty="0"/>
              <a:t> </a:t>
            </a:r>
            <a:r>
              <a:rPr spc="-139" dirty="0"/>
              <a:t>and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159" dirty="0"/>
              <a:t>p</a:t>
            </a:r>
            <a:r>
              <a:rPr spc="-30" dirty="0"/>
              <a:t>ri</a:t>
            </a:r>
            <a:r>
              <a:rPr spc="-11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40" dirty="0"/>
              <a:t>distribution</a:t>
            </a:r>
            <a:r>
              <a:rPr spc="109" dirty="0"/>
              <a:t> </a:t>
            </a:r>
            <a:r>
              <a:rPr spc="-169" dirty="0"/>
              <a:t>have</a:t>
            </a:r>
            <a:r>
              <a:rPr spc="-89" dirty="0"/>
              <a:t> </a:t>
            </a:r>
            <a:r>
              <a:rPr spc="-109" dirty="0"/>
              <a:t>closed-f</a:t>
            </a:r>
            <a:r>
              <a:rPr spc="-208" dirty="0"/>
              <a:t>o</a:t>
            </a:r>
            <a:r>
              <a:rPr spc="-59" dirty="0"/>
              <a:t>rm</a:t>
            </a:r>
            <a:r>
              <a:rPr spc="109" dirty="0"/>
              <a:t> </a:t>
            </a:r>
            <a:r>
              <a:rPr spc="-159" dirty="0"/>
              <a:t>ex</a:t>
            </a:r>
            <a:r>
              <a:rPr spc="-226" dirty="0"/>
              <a:t>p</a:t>
            </a:r>
            <a:r>
              <a:rPr spc="-149" dirty="0"/>
              <a:t>ressions,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40" dirty="0"/>
              <a:t>p</a:t>
            </a:r>
            <a:r>
              <a:rPr spc="-89" dirty="0"/>
              <a:t>osteri</a:t>
            </a:r>
            <a:r>
              <a:rPr spc="-16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40" dirty="0"/>
              <a:t>distribution</a:t>
            </a:r>
            <a:r>
              <a:rPr spc="109" dirty="0"/>
              <a:t> </a:t>
            </a:r>
            <a:r>
              <a:rPr spc="-188" dirty="0"/>
              <a:t>ma</a:t>
            </a:r>
            <a:r>
              <a:rPr spc="-99" dirty="0"/>
              <a:t>y</a:t>
            </a:r>
            <a:r>
              <a:rPr spc="109" dirty="0"/>
              <a:t> </a:t>
            </a:r>
            <a:r>
              <a:rPr spc="-30" dirty="0"/>
              <a:t>not</a:t>
            </a:r>
          </a:p>
          <a:p>
            <a:pPr marL="541034">
              <a:spcBef>
                <a:spcPts val="56"/>
              </a:spcBef>
            </a:pPr>
            <a:endParaRPr spc="-30" dirty="0"/>
          </a:p>
          <a:p>
            <a:pPr marL="566042"/>
            <a:r>
              <a:rPr spc="-50" dirty="0"/>
              <a:t>Meth</a:t>
            </a:r>
            <a:r>
              <a:rPr spc="10" dirty="0"/>
              <a:t>o</a:t>
            </a:r>
            <a:r>
              <a:rPr spc="-188" dirty="0"/>
              <a:t>ds</a:t>
            </a:r>
            <a:r>
              <a:rPr spc="109" dirty="0"/>
              <a:t> </a:t>
            </a:r>
            <a:r>
              <a:rPr spc="-40" dirty="0"/>
              <a:t>f</a:t>
            </a:r>
            <a:r>
              <a:rPr spc="-13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99" dirty="0"/>
              <a:t>solving</a:t>
            </a:r>
            <a:r>
              <a:rPr spc="109" dirty="0"/>
              <a:t> </a:t>
            </a:r>
            <a:r>
              <a:rPr spc="-50" dirty="0"/>
              <a:t>this</a:t>
            </a:r>
            <a:r>
              <a:rPr spc="109" dirty="0"/>
              <a:t> </a:t>
            </a:r>
            <a:r>
              <a:rPr spc="-159" dirty="0"/>
              <a:t>p</a:t>
            </a:r>
            <a:r>
              <a:rPr spc="-109" dirty="0"/>
              <a:t>roblem</a:t>
            </a:r>
            <a:r>
              <a:rPr spc="-20" dirty="0"/>
              <a:t>:</a:t>
            </a:r>
          </a:p>
          <a:p>
            <a:pPr marL="1110827">
              <a:lnSpc>
                <a:spcPts val="2379"/>
              </a:lnSpc>
              <a:spcBef>
                <a:spcPts val="347"/>
              </a:spcBef>
            </a:pPr>
            <a:r>
              <a:rPr sz="2000" spc="-50" dirty="0"/>
              <a:t>M</a:t>
            </a:r>
            <a:r>
              <a:rPr sz="2000" spc="-99" dirty="0"/>
              <a:t>a</a:t>
            </a:r>
            <a:r>
              <a:rPr sz="2000" spc="-10" dirty="0"/>
              <a:t>r</a:t>
            </a:r>
            <a:r>
              <a:rPr sz="2000" spc="-69" dirty="0"/>
              <a:t>k</a:t>
            </a:r>
            <a:r>
              <a:rPr sz="2000" spc="-109" dirty="0"/>
              <a:t>ov</a:t>
            </a:r>
            <a:r>
              <a:rPr sz="2000" spc="99" dirty="0"/>
              <a:t> </a:t>
            </a:r>
            <a:r>
              <a:rPr sz="2000" spc="-89" dirty="0"/>
              <a:t>chain</a:t>
            </a:r>
            <a:r>
              <a:rPr sz="2000" spc="109" dirty="0"/>
              <a:t> </a:t>
            </a:r>
            <a:r>
              <a:rPr sz="2000" spc="-50" dirty="0"/>
              <a:t>Monte</a:t>
            </a:r>
            <a:r>
              <a:rPr sz="2000" spc="109" dirty="0"/>
              <a:t> </a:t>
            </a:r>
            <a:r>
              <a:rPr sz="2000" spc="-188" dirty="0"/>
              <a:t>C</a:t>
            </a:r>
            <a:r>
              <a:rPr sz="2000" spc="-208" dirty="0"/>
              <a:t>a</a:t>
            </a:r>
            <a:r>
              <a:rPr sz="2000" spc="-30" dirty="0"/>
              <a:t>rlo</a:t>
            </a:r>
            <a:r>
              <a:rPr sz="2000" spc="109" dirty="0"/>
              <a:t> </a:t>
            </a:r>
            <a:r>
              <a:rPr sz="2000" spc="-79" dirty="0"/>
              <a:t>meth</a:t>
            </a:r>
            <a:r>
              <a:rPr sz="2000" spc="-30" dirty="0"/>
              <a:t>o</a:t>
            </a:r>
            <a:r>
              <a:rPr sz="2000" spc="-169" dirty="0"/>
              <a:t>ds</a:t>
            </a:r>
            <a:r>
              <a:rPr sz="2000" spc="99" dirty="0"/>
              <a:t> </a:t>
            </a:r>
            <a:r>
              <a:rPr sz="2000" dirty="0"/>
              <a:t>(MCMC)</a:t>
            </a:r>
            <a:endParaRPr sz="2000"/>
          </a:p>
          <a:p>
            <a:pPr marL="1110827" marR="357354">
              <a:lnSpc>
                <a:spcPts val="2379"/>
              </a:lnSpc>
              <a:spcBef>
                <a:spcPts val="69"/>
              </a:spcBef>
            </a:pPr>
            <a:r>
              <a:rPr sz="2000" spc="-69" dirty="0"/>
              <a:t>Ap</a:t>
            </a:r>
            <a:r>
              <a:rPr sz="2000" spc="-119" dirty="0"/>
              <a:t>p</a:t>
            </a:r>
            <a:r>
              <a:rPr sz="2000" spc="-40" dirty="0"/>
              <a:t>r</a:t>
            </a:r>
            <a:r>
              <a:rPr sz="2000" spc="-129" dirty="0"/>
              <a:t>o</a:t>
            </a:r>
            <a:r>
              <a:rPr sz="2000" spc="-69" dirty="0"/>
              <a:t>ximate</a:t>
            </a:r>
            <a:r>
              <a:rPr sz="2000" spc="109" dirty="0"/>
              <a:t> </a:t>
            </a:r>
            <a:r>
              <a:rPr sz="2000" spc="-99" dirty="0"/>
              <a:t>B</a:t>
            </a:r>
            <a:r>
              <a:rPr sz="2000" spc="-139" dirty="0"/>
              <a:t>a</a:t>
            </a:r>
            <a:r>
              <a:rPr sz="2000" spc="-149" dirty="0"/>
              <a:t>yesian</a:t>
            </a:r>
            <a:r>
              <a:rPr sz="2000" spc="109" dirty="0"/>
              <a:t> </a:t>
            </a:r>
            <a:r>
              <a:rPr sz="2000" spc="-109" dirty="0"/>
              <a:t>inference</a:t>
            </a:r>
            <a:r>
              <a:rPr sz="2000" spc="99" dirty="0"/>
              <a:t> </a:t>
            </a:r>
            <a:r>
              <a:rPr sz="2000" spc="-30" dirty="0"/>
              <a:t>f</a:t>
            </a:r>
            <a:r>
              <a:rPr sz="2000" spc="-109" dirty="0"/>
              <a:t>o</a:t>
            </a:r>
            <a:r>
              <a:rPr sz="2000" spc="10" dirty="0"/>
              <a:t>r</a:t>
            </a:r>
            <a:r>
              <a:rPr sz="2000" spc="99" dirty="0"/>
              <a:t> </a:t>
            </a:r>
            <a:r>
              <a:rPr sz="2000" spc="-30" dirty="0"/>
              <a:t>latent</a:t>
            </a:r>
            <a:r>
              <a:rPr sz="2000" spc="99" dirty="0"/>
              <a:t> </a:t>
            </a:r>
            <a:r>
              <a:rPr sz="2000" spc="-188" dirty="0"/>
              <a:t>Ga</a:t>
            </a:r>
            <a:r>
              <a:rPr sz="2000" spc="-149" dirty="0"/>
              <a:t>u</a:t>
            </a:r>
            <a:r>
              <a:rPr sz="2000" spc="-238" dirty="0"/>
              <a:t>s</a:t>
            </a:r>
            <a:r>
              <a:rPr sz="2000" spc="-129" dirty="0"/>
              <a:t>sia</a:t>
            </a:r>
            <a:r>
              <a:rPr sz="2000" spc="-89" dirty="0"/>
              <a:t>n</a:t>
            </a:r>
            <a:r>
              <a:rPr sz="2000" spc="109" dirty="0"/>
              <a:t> </a:t>
            </a:r>
            <a:r>
              <a:rPr sz="2000" spc="-139" dirty="0"/>
              <a:t>m</a:t>
            </a:r>
            <a:r>
              <a:rPr sz="2000" spc="-40" dirty="0"/>
              <a:t>o</a:t>
            </a:r>
            <a:r>
              <a:rPr sz="2000" spc="-139" dirty="0"/>
              <a:t>dels</a:t>
            </a:r>
            <a:r>
              <a:rPr sz="2000" spc="99" dirty="0"/>
              <a:t> </a:t>
            </a:r>
            <a:r>
              <a:rPr sz="2000" spc="-149" dirty="0"/>
              <a:t>b</a:t>
            </a:r>
            <a:r>
              <a:rPr sz="2000" spc="-89" dirty="0"/>
              <a:t>y</a:t>
            </a:r>
            <a:r>
              <a:rPr sz="2000" spc="99" dirty="0"/>
              <a:t> </a:t>
            </a:r>
            <a:r>
              <a:rPr sz="2000" spc="-109" dirty="0"/>
              <a:t>using</a:t>
            </a:r>
            <a:r>
              <a:rPr sz="2000" spc="-69" dirty="0"/>
              <a:t> Integrated</a:t>
            </a:r>
            <a:r>
              <a:rPr sz="2000" spc="99" dirty="0"/>
              <a:t> </a:t>
            </a:r>
            <a:r>
              <a:rPr sz="2000" spc="-119" dirty="0"/>
              <a:t>Nested</a:t>
            </a:r>
            <a:r>
              <a:rPr sz="2000" spc="109" dirty="0"/>
              <a:t> </a:t>
            </a:r>
            <a:r>
              <a:rPr sz="2000" spc="-109" dirty="0"/>
              <a:t>Laplace</a:t>
            </a:r>
            <a:r>
              <a:rPr sz="2000" spc="99" dirty="0"/>
              <a:t> </a:t>
            </a:r>
            <a:r>
              <a:rPr sz="2000" spc="-119" dirty="0"/>
              <a:t>ap</a:t>
            </a:r>
            <a:r>
              <a:rPr sz="2000" spc="-178" dirty="0"/>
              <a:t>p</a:t>
            </a:r>
            <a:r>
              <a:rPr sz="2000" spc="-40" dirty="0"/>
              <a:t>r</a:t>
            </a:r>
            <a:r>
              <a:rPr sz="2000" spc="-129" dirty="0"/>
              <a:t>o</a:t>
            </a:r>
            <a:r>
              <a:rPr sz="2000" spc="-69" dirty="0"/>
              <a:t>ximations</a:t>
            </a:r>
            <a:r>
              <a:rPr sz="2000" spc="109" dirty="0"/>
              <a:t> </a:t>
            </a:r>
            <a:r>
              <a:rPr sz="2000" spc="10" dirty="0"/>
              <a:t>(INLA)</a:t>
            </a:r>
            <a:endParaRPr sz="2000"/>
          </a:p>
        </p:txBody>
      </p:sp>
      <p:sp>
        <p:nvSpPr>
          <p:cNvPr id="12" name="object 1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92994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248" dirty="0"/>
              <a:t>M</a:t>
            </a:r>
            <a:r>
              <a:rPr spc="-218" dirty="0"/>
              <a:t>a</a:t>
            </a:r>
            <a:r>
              <a:rPr spc="-69" dirty="0"/>
              <a:t>r</a:t>
            </a:r>
            <a:r>
              <a:rPr spc="-129" dirty="0"/>
              <a:t>kov</a:t>
            </a:r>
            <a:r>
              <a:rPr spc="50" dirty="0"/>
              <a:t> </a:t>
            </a:r>
            <a:r>
              <a:rPr spc="99" dirty="0"/>
              <a:t>C</a:t>
            </a:r>
            <a:r>
              <a:rPr spc="-139" dirty="0"/>
              <a:t>ha</a:t>
            </a:r>
            <a:r>
              <a:rPr spc="-59" dirty="0"/>
              <a:t>in</a:t>
            </a:r>
            <a:r>
              <a:rPr spc="50" dirty="0"/>
              <a:t> </a:t>
            </a:r>
            <a:r>
              <a:rPr spc="248" dirty="0"/>
              <a:t>M</a:t>
            </a:r>
            <a:r>
              <a:rPr spc="-129" dirty="0"/>
              <a:t>o</a:t>
            </a:r>
            <a:r>
              <a:rPr spc="-30" dirty="0"/>
              <a:t>nt</a:t>
            </a:r>
            <a:r>
              <a:rPr spc="-238" dirty="0"/>
              <a:t>e</a:t>
            </a:r>
            <a:r>
              <a:rPr spc="50" dirty="0"/>
              <a:t> </a:t>
            </a:r>
            <a:r>
              <a:rPr spc="99" dirty="0"/>
              <a:t>C</a:t>
            </a:r>
            <a:r>
              <a:rPr spc="-218" dirty="0"/>
              <a:t>a</a:t>
            </a:r>
            <a:r>
              <a:rPr spc="-69" dirty="0"/>
              <a:t>r</a:t>
            </a:r>
            <a:r>
              <a:rPr spc="-59" dirty="0"/>
              <a:t>lo</a:t>
            </a:r>
            <a:r>
              <a:rPr spc="327" dirty="0"/>
              <a:t>/</a:t>
            </a:r>
            <a:r>
              <a:rPr dirty="0"/>
              <a:t>G</a:t>
            </a:r>
            <a:r>
              <a:rPr spc="-99" dirty="0"/>
              <a:t>ibbs</a:t>
            </a:r>
            <a:r>
              <a:rPr spc="50" dirty="0"/>
              <a:t> </a:t>
            </a:r>
            <a:r>
              <a:rPr spc="-169" dirty="0"/>
              <a:t>sa</a:t>
            </a:r>
            <a:r>
              <a:rPr spc="-119" dirty="0"/>
              <a:t>mpler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89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 marR="10072">
              <a:lnSpc>
                <a:spcPct val="102600"/>
              </a:lnSpc>
            </a:pPr>
            <a:r>
              <a:rPr sz="2400" spc="129" dirty="0"/>
              <a:t>MCMC</a:t>
            </a:r>
            <a:r>
              <a:rPr sz="2400" spc="30" dirty="0"/>
              <a:t> </a:t>
            </a:r>
            <a:r>
              <a:rPr sz="2400" spc="-119" dirty="0"/>
              <a:t>a</a:t>
            </a:r>
            <a:r>
              <a:rPr sz="2400" spc="10" dirty="0"/>
              <a:t>i</a:t>
            </a:r>
            <a:r>
              <a:rPr sz="2400" spc="-149" dirty="0"/>
              <a:t>ms</a:t>
            </a:r>
            <a:r>
              <a:rPr sz="2400" spc="30" dirty="0"/>
              <a:t> </a:t>
            </a:r>
            <a:r>
              <a:rPr sz="2400" spc="-119" dirty="0"/>
              <a:t>a</a:t>
            </a:r>
            <a:r>
              <a:rPr sz="2400" spc="50" dirty="0"/>
              <a:t>t</a:t>
            </a:r>
            <a:r>
              <a:rPr sz="2400" spc="30" dirty="0"/>
              <a:t> </a:t>
            </a:r>
            <a:r>
              <a:rPr sz="2400" spc="-69" dirty="0"/>
              <a:t>si</a:t>
            </a:r>
            <a:r>
              <a:rPr sz="2400" spc="-129" dirty="0"/>
              <a:t>mu</a:t>
            </a:r>
            <a:r>
              <a:rPr sz="2400" spc="10" dirty="0"/>
              <a:t>l</a:t>
            </a:r>
            <a:r>
              <a:rPr sz="2400" spc="-119" dirty="0"/>
              <a:t>a</a:t>
            </a:r>
            <a:r>
              <a:rPr sz="2400" spc="30" dirty="0"/>
              <a:t>ti</a:t>
            </a:r>
            <a:r>
              <a:rPr sz="2400" spc="-119" dirty="0"/>
              <a:t>n</a:t>
            </a:r>
            <a:r>
              <a:rPr sz="2400" spc="-139" dirty="0"/>
              <a:t>g</a:t>
            </a:r>
            <a:r>
              <a:rPr sz="2400" spc="30" dirty="0"/>
              <a:t> </a:t>
            </a:r>
            <a:r>
              <a:rPr sz="2400" spc="-119" dirty="0"/>
              <a:t>a</a:t>
            </a:r>
            <a:r>
              <a:rPr sz="2400" spc="30" dirty="0"/>
              <a:t> </a:t>
            </a:r>
            <a:r>
              <a:rPr sz="2400" spc="-139" dirty="0"/>
              <a:t>ser</a:t>
            </a:r>
            <a:r>
              <a:rPr sz="2400" spc="10" dirty="0"/>
              <a:t>i</a:t>
            </a:r>
            <a:r>
              <a:rPr sz="2400" spc="-178" dirty="0"/>
              <a:t>es</a:t>
            </a:r>
            <a:r>
              <a:rPr sz="2400" spc="30" dirty="0"/>
              <a:t> </a:t>
            </a:r>
            <a:r>
              <a:rPr sz="2400" spc="-79" dirty="0"/>
              <a:t>of</a:t>
            </a:r>
            <a:r>
              <a:rPr sz="2400" spc="30" dirty="0"/>
              <a:t> </a:t>
            </a:r>
            <a:r>
              <a:rPr sz="2400" spc="-109" dirty="0"/>
              <a:t>va</a:t>
            </a:r>
            <a:r>
              <a:rPr sz="2400" spc="10" dirty="0"/>
              <a:t>l</a:t>
            </a:r>
            <a:r>
              <a:rPr sz="2400" spc="-119" dirty="0"/>
              <a:t>u</a:t>
            </a:r>
            <a:r>
              <a:rPr sz="2400" spc="-178" dirty="0"/>
              <a:t>es</a:t>
            </a:r>
            <a:r>
              <a:rPr sz="2400" spc="30" dirty="0"/>
              <a:t> </a:t>
            </a:r>
            <a:r>
              <a:rPr sz="2400" spc="-40" dirty="0"/>
              <a:t>f</a:t>
            </a:r>
            <a:r>
              <a:rPr sz="2400" spc="-169" dirty="0"/>
              <a:t>o</a:t>
            </a:r>
            <a:r>
              <a:rPr sz="2400" spc="-59" dirty="0"/>
              <a:t>r</a:t>
            </a:r>
            <a:r>
              <a:rPr sz="2400" spc="30" dirty="0"/>
              <a:t> </a:t>
            </a:r>
            <a:r>
              <a:rPr sz="2400" spc="-30" dirty="0"/>
              <a:t>th</a:t>
            </a:r>
            <a:r>
              <a:rPr sz="2400" spc="-198" dirty="0"/>
              <a:t>e</a:t>
            </a:r>
            <a:r>
              <a:rPr sz="2400" spc="30" dirty="0"/>
              <a:t> </a:t>
            </a:r>
            <a:r>
              <a:rPr sz="2400" spc="-99" dirty="0"/>
              <a:t>p</a:t>
            </a:r>
            <a:r>
              <a:rPr sz="2400" spc="-178" dirty="0"/>
              <a:t>a</a:t>
            </a:r>
            <a:r>
              <a:rPr sz="2400" spc="-59" dirty="0"/>
              <a:t>r</a:t>
            </a:r>
            <a:r>
              <a:rPr sz="2400" spc="-119" dirty="0"/>
              <a:t>a</a:t>
            </a:r>
            <a:r>
              <a:rPr sz="2400" spc="-109" dirty="0"/>
              <a:t>meter</a:t>
            </a:r>
            <a:r>
              <a:rPr sz="2400" spc="-149" dirty="0"/>
              <a:t>s</a:t>
            </a:r>
            <a:r>
              <a:rPr sz="2400" spc="30" dirty="0"/>
              <a:t> </a:t>
            </a:r>
            <a:r>
              <a:rPr sz="2400" spc="10" dirty="0"/>
              <a:t>i</a:t>
            </a:r>
            <a:r>
              <a:rPr sz="2400" spc="-119" dirty="0"/>
              <a:t>n</a:t>
            </a:r>
            <a:r>
              <a:rPr sz="2400" spc="-69" dirty="0"/>
              <a:t> </a:t>
            </a:r>
            <a:r>
              <a:rPr sz="2400" spc="-30" dirty="0"/>
              <a:t>th</a:t>
            </a:r>
            <a:r>
              <a:rPr sz="2400" spc="-198" dirty="0"/>
              <a:t>e</a:t>
            </a:r>
            <a:r>
              <a:rPr sz="2400" spc="30" dirty="0"/>
              <a:t> </a:t>
            </a:r>
            <a:r>
              <a:rPr sz="2400" spc="-149" dirty="0"/>
              <a:t>m</a:t>
            </a:r>
            <a:r>
              <a:rPr sz="2400" spc="-50" dirty="0"/>
              <a:t>o</a:t>
            </a:r>
            <a:r>
              <a:rPr sz="2400" spc="-99" dirty="0"/>
              <a:t>del</a:t>
            </a:r>
            <a:r>
              <a:rPr sz="2400" spc="-69" dirty="0"/>
              <a:t>,</a:t>
            </a:r>
            <a:r>
              <a:rPr sz="2400" spc="30" dirty="0"/>
              <a:t> </a:t>
            </a:r>
            <a:r>
              <a:rPr sz="2400" spc="-139" dirty="0"/>
              <a:t>so</a:t>
            </a:r>
            <a:r>
              <a:rPr sz="2400" spc="30" dirty="0"/>
              <a:t> </a:t>
            </a:r>
            <a:r>
              <a:rPr sz="2400" spc="-30" dirty="0"/>
              <a:t>th</a:t>
            </a:r>
            <a:r>
              <a:rPr sz="2400" spc="-119" dirty="0"/>
              <a:t>a</a:t>
            </a:r>
            <a:r>
              <a:rPr sz="2400" spc="-10" dirty="0"/>
              <a:t>t,</a:t>
            </a:r>
            <a:r>
              <a:rPr sz="2400" spc="30" dirty="0"/>
              <a:t> </a:t>
            </a:r>
            <a:r>
              <a:rPr sz="2400" spc="10" dirty="0"/>
              <a:t>i</a:t>
            </a:r>
            <a:r>
              <a:rPr sz="2400" spc="-119" dirty="0"/>
              <a:t>n</a:t>
            </a:r>
            <a:r>
              <a:rPr sz="2400" spc="30" dirty="0"/>
              <a:t> </a:t>
            </a:r>
            <a:r>
              <a:rPr sz="2400" spc="-30" dirty="0"/>
              <a:t>th</a:t>
            </a:r>
            <a:r>
              <a:rPr sz="2400" spc="-198" dirty="0"/>
              <a:t>e</a:t>
            </a:r>
            <a:r>
              <a:rPr sz="2400" spc="30" dirty="0"/>
              <a:t> </a:t>
            </a:r>
            <a:r>
              <a:rPr sz="2400" spc="-159" dirty="0"/>
              <a:t>en</a:t>
            </a:r>
            <a:r>
              <a:rPr sz="2400" spc="-99" dirty="0"/>
              <a:t>d</a:t>
            </a:r>
            <a:r>
              <a:rPr sz="2400" spc="-69" dirty="0"/>
              <a:t>,</a:t>
            </a:r>
            <a:r>
              <a:rPr sz="2400" spc="30" dirty="0"/>
              <a:t> </a:t>
            </a:r>
            <a:r>
              <a:rPr sz="2400" spc="-30" dirty="0"/>
              <a:t>th</a:t>
            </a:r>
            <a:r>
              <a:rPr sz="2400" spc="-178" dirty="0"/>
              <a:t>ese</a:t>
            </a:r>
            <a:r>
              <a:rPr sz="2400" spc="30" dirty="0"/>
              <a:t> </a:t>
            </a:r>
            <a:r>
              <a:rPr sz="2400" spc="-109" dirty="0"/>
              <a:t>va</a:t>
            </a:r>
            <a:r>
              <a:rPr sz="2400" spc="10" dirty="0"/>
              <a:t>l</a:t>
            </a:r>
            <a:r>
              <a:rPr sz="2400" spc="-119" dirty="0"/>
              <a:t>u</a:t>
            </a:r>
            <a:r>
              <a:rPr sz="2400" spc="-178" dirty="0"/>
              <a:t>es</a:t>
            </a:r>
            <a:r>
              <a:rPr sz="2400" spc="30" dirty="0"/>
              <a:t> </a:t>
            </a:r>
            <a:r>
              <a:rPr sz="2400" spc="-69" dirty="0"/>
              <a:t>wi</a:t>
            </a:r>
            <a:r>
              <a:rPr sz="2400" spc="10" dirty="0"/>
              <a:t>ll</a:t>
            </a:r>
            <a:r>
              <a:rPr sz="2400" spc="30" dirty="0"/>
              <a:t> </a:t>
            </a:r>
            <a:r>
              <a:rPr sz="2400" spc="-50" dirty="0"/>
              <a:t>b</a:t>
            </a:r>
            <a:r>
              <a:rPr sz="2400" spc="-198" dirty="0"/>
              <a:t>e</a:t>
            </a:r>
            <a:r>
              <a:rPr sz="2400" spc="30" dirty="0"/>
              <a:t> </a:t>
            </a:r>
            <a:r>
              <a:rPr sz="2400" spc="-99" dirty="0"/>
              <a:t>d</a:t>
            </a:r>
            <a:r>
              <a:rPr sz="2400" spc="-59" dirty="0"/>
              <a:t>r</a:t>
            </a:r>
            <a:r>
              <a:rPr sz="2400" spc="-178" dirty="0"/>
              <a:t>a</a:t>
            </a:r>
            <a:r>
              <a:rPr sz="2400" spc="-159" dirty="0"/>
              <a:t>ws</a:t>
            </a:r>
            <a:r>
              <a:rPr sz="2400" spc="30" dirty="0"/>
              <a:t> </a:t>
            </a:r>
            <a:r>
              <a:rPr sz="2400" spc="-40" dirty="0"/>
              <a:t>f</a:t>
            </a:r>
            <a:r>
              <a:rPr sz="2400" spc="-59" dirty="0"/>
              <a:t>r</a:t>
            </a:r>
            <a:r>
              <a:rPr sz="2400" spc="-129" dirty="0"/>
              <a:t>om</a:t>
            </a:r>
            <a:r>
              <a:rPr sz="2400" spc="30" dirty="0"/>
              <a:t> </a:t>
            </a:r>
            <a:r>
              <a:rPr sz="2400" spc="-30" dirty="0"/>
              <a:t>th</a:t>
            </a:r>
            <a:r>
              <a:rPr sz="2400" spc="-198" dirty="0"/>
              <a:t>e</a:t>
            </a:r>
            <a:r>
              <a:rPr sz="2400" spc="-119" dirty="0"/>
              <a:t> </a:t>
            </a:r>
            <a:r>
              <a:rPr sz="2400" spc="-50" dirty="0"/>
              <a:t>p</a:t>
            </a:r>
            <a:r>
              <a:rPr sz="2400" spc="-89" dirty="0"/>
              <a:t>oster</a:t>
            </a:r>
            <a:r>
              <a:rPr sz="2400" spc="10" dirty="0"/>
              <a:t>i</a:t>
            </a:r>
            <a:r>
              <a:rPr sz="2400" spc="-169" dirty="0"/>
              <a:t>o</a:t>
            </a:r>
            <a:r>
              <a:rPr sz="2400" spc="-59" dirty="0"/>
              <a:t>r</a:t>
            </a:r>
            <a:r>
              <a:rPr sz="2400" spc="30" dirty="0"/>
              <a:t> </a:t>
            </a:r>
            <a:r>
              <a:rPr sz="2400" spc="-99" dirty="0"/>
              <a:t>d</a:t>
            </a:r>
            <a:r>
              <a:rPr sz="2400" spc="10" dirty="0"/>
              <a:t>i</a:t>
            </a:r>
            <a:r>
              <a:rPr sz="2400" spc="-50" dirty="0"/>
              <a:t>str</a:t>
            </a:r>
            <a:r>
              <a:rPr sz="2400" spc="10" dirty="0"/>
              <a:t>i</a:t>
            </a:r>
            <a:r>
              <a:rPr sz="2400" spc="-99" dirty="0"/>
              <a:t>b</a:t>
            </a:r>
            <a:r>
              <a:rPr sz="2400" spc="-119" dirty="0"/>
              <a:t>u</a:t>
            </a:r>
            <a:r>
              <a:rPr sz="2400" spc="30" dirty="0"/>
              <a:t>ti</a:t>
            </a:r>
            <a:r>
              <a:rPr sz="2400" spc="-109" dirty="0"/>
              <a:t>on</a:t>
            </a:r>
            <a:r>
              <a:rPr sz="2400" spc="-69" dirty="0"/>
              <a:t>.</a:t>
            </a:r>
          </a:p>
          <a:p>
            <a:pPr marL="574082" marR="462035" indent="-303407">
              <a:lnSpc>
                <a:spcPct val="102600"/>
              </a:lnSpc>
              <a:spcBef>
                <a:spcPts val="1180"/>
              </a:spcBef>
            </a:pPr>
            <a:r>
              <a:rPr sz="2000" spc="129" dirty="0" smtClean="0"/>
              <a:t>A</a:t>
            </a:r>
            <a:r>
              <a:rPr sz="2000" spc="-99" dirty="0" smtClean="0"/>
              <a:t>ssi</a:t>
            </a:r>
            <a:r>
              <a:rPr sz="2000" spc="-129" dirty="0" smtClean="0"/>
              <a:t>gn</a:t>
            </a:r>
            <a:r>
              <a:rPr sz="2000" spc="30" dirty="0" smtClean="0"/>
              <a:t> </a:t>
            </a:r>
            <a:r>
              <a:rPr sz="2000" spc="10" dirty="0"/>
              <a:t>i</a:t>
            </a:r>
            <a:r>
              <a:rPr sz="2000" spc="-119" dirty="0"/>
              <a:t>n</a:t>
            </a:r>
            <a:r>
              <a:rPr sz="2000" spc="10" dirty="0"/>
              <a:t>i</a:t>
            </a:r>
            <a:r>
              <a:rPr sz="2000" spc="30" dirty="0"/>
              <a:t>ti</a:t>
            </a:r>
            <a:r>
              <a:rPr sz="2000" spc="-119" dirty="0"/>
              <a:t>a</a:t>
            </a:r>
            <a:r>
              <a:rPr sz="2000" spc="10" dirty="0"/>
              <a:t>l</a:t>
            </a:r>
            <a:r>
              <a:rPr sz="2000" spc="30" dirty="0"/>
              <a:t> </a:t>
            </a:r>
            <a:r>
              <a:rPr sz="2000" spc="-109" dirty="0"/>
              <a:t>va</a:t>
            </a:r>
            <a:r>
              <a:rPr sz="2000" spc="10" dirty="0"/>
              <a:t>l</a:t>
            </a:r>
            <a:r>
              <a:rPr sz="2000" spc="-119" dirty="0"/>
              <a:t>u</a:t>
            </a:r>
            <a:r>
              <a:rPr sz="2000" spc="-178" dirty="0"/>
              <a:t>es</a:t>
            </a:r>
            <a:r>
              <a:rPr sz="2000" spc="30" dirty="0"/>
              <a:t> </a:t>
            </a:r>
            <a:r>
              <a:rPr sz="2000" spc="-30" dirty="0"/>
              <a:t>to</a:t>
            </a:r>
            <a:r>
              <a:rPr sz="2000" spc="30" dirty="0"/>
              <a:t> </a:t>
            </a:r>
            <a:r>
              <a:rPr sz="2000" spc="-139" dirty="0"/>
              <a:t>ever</a:t>
            </a:r>
            <a:r>
              <a:rPr sz="2000" spc="-99" dirty="0"/>
              <a:t>y</a:t>
            </a:r>
            <a:r>
              <a:rPr sz="2000" spc="30" dirty="0"/>
              <a:t> </a:t>
            </a:r>
            <a:r>
              <a:rPr sz="2000" spc="-99" dirty="0"/>
              <a:t>p</a:t>
            </a:r>
            <a:r>
              <a:rPr sz="2000" spc="-178" dirty="0"/>
              <a:t>a</a:t>
            </a:r>
            <a:r>
              <a:rPr sz="2000" spc="-59" dirty="0"/>
              <a:t>r</a:t>
            </a:r>
            <a:r>
              <a:rPr sz="2000" spc="-119" dirty="0"/>
              <a:t>a</a:t>
            </a:r>
            <a:r>
              <a:rPr sz="2000" spc="-109" dirty="0"/>
              <a:t>meter</a:t>
            </a:r>
            <a:r>
              <a:rPr sz="2000" spc="30" dirty="0"/>
              <a:t> </a:t>
            </a:r>
            <a:r>
              <a:rPr sz="2000" spc="10" dirty="0"/>
              <a:t>i</a:t>
            </a:r>
            <a:r>
              <a:rPr sz="2000" spc="-119" dirty="0"/>
              <a:t>n</a:t>
            </a:r>
            <a:r>
              <a:rPr sz="2000" spc="30" dirty="0"/>
              <a:t> </a:t>
            </a:r>
            <a:r>
              <a:rPr sz="2000" spc="-30" dirty="0"/>
              <a:t>th</a:t>
            </a:r>
            <a:r>
              <a:rPr sz="2000" spc="-198" dirty="0"/>
              <a:t>e</a:t>
            </a:r>
            <a:r>
              <a:rPr sz="2000" spc="30" dirty="0"/>
              <a:t> </a:t>
            </a:r>
            <a:r>
              <a:rPr sz="2000" spc="-149" dirty="0"/>
              <a:t>m</a:t>
            </a:r>
            <a:r>
              <a:rPr sz="2000" spc="-50" dirty="0"/>
              <a:t>o</a:t>
            </a:r>
            <a:r>
              <a:rPr sz="2000" spc="-99" dirty="0"/>
              <a:t>del</a:t>
            </a:r>
            <a:r>
              <a:rPr sz="2000" spc="30" dirty="0"/>
              <a:t> </a:t>
            </a:r>
            <a:r>
              <a:rPr sz="2000" dirty="0"/>
              <a:t>(</a:t>
            </a:r>
            <a:r>
              <a:rPr sz="2000" spc="-119" dirty="0"/>
              <a:t>an</a:t>
            </a:r>
            <a:r>
              <a:rPr sz="2000" spc="-99" dirty="0"/>
              <a:t>d</a:t>
            </a:r>
            <a:r>
              <a:rPr sz="2000" spc="-59" dirty="0"/>
              <a:t> mi</a:t>
            </a:r>
            <a:r>
              <a:rPr sz="2000" spc="-99" dirty="0"/>
              <a:t>ssi</a:t>
            </a:r>
            <a:r>
              <a:rPr sz="2000" spc="-119" dirty="0"/>
              <a:t>n</a:t>
            </a:r>
            <a:r>
              <a:rPr sz="2000" spc="-139" dirty="0"/>
              <a:t>g</a:t>
            </a:r>
            <a:r>
              <a:rPr sz="2000" spc="30" dirty="0"/>
              <a:t> </a:t>
            </a:r>
            <a:r>
              <a:rPr sz="2000" spc="-109" dirty="0"/>
              <a:t>va</a:t>
            </a:r>
            <a:r>
              <a:rPr sz="2000" spc="10" dirty="0"/>
              <a:t>l</a:t>
            </a:r>
            <a:r>
              <a:rPr sz="2000" spc="-119" dirty="0"/>
              <a:t>ues)</a:t>
            </a:r>
            <a:endParaRPr sz="2000" dirty="0">
              <a:latin typeface="Arial"/>
              <a:cs typeface="Arial"/>
            </a:endParaRPr>
          </a:p>
          <a:p>
            <a:pPr marL="574082" marR="1145645" indent="-303407">
              <a:lnSpc>
                <a:spcPct val="102600"/>
              </a:lnSpc>
              <a:spcBef>
                <a:spcPts val="595"/>
              </a:spcBef>
            </a:pPr>
            <a:r>
              <a:rPr sz="2000" spc="69" dirty="0" smtClean="0"/>
              <a:t>A</a:t>
            </a:r>
            <a:r>
              <a:rPr sz="2000" spc="50" dirty="0" smtClean="0"/>
              <a:t>t</a:t>
            </a:r>
            <a:r>
              <a:rPr sz="2000" spc="30" dirty="0" smtClean="0"/>
              <a:t> </a:t>
            </a:r>
            <a:r>
              <a:rPr sz="2000" spc="-139" dirty="0"/>
              <a:t>ever</a:t>
            </a:r>
            <a:r>
              <a:rPr sz="2000" spc="-99" dirty="0"/>
              <a:t>y</a:t>
            </a:r>
            <a:r>
              <a:rPr sz="2000" spc="30" dirty="0"/>
              <a:t> </a:t>
            </a:r>
            <a:r>
              <a:rPr sz="2000" spc="-99" dirty="0"/>
              <a:t>step,</a:t>
            </a:r>
            <a:r>
              <a:rPr sz="2000" spc="30" dirty="0"/>
              <a:t> </a:t>
            </a:r>
            <a:r>
              <a:rPr sz="2000" spc="-20" dirty="0"/>
              <a:t>G</a:t>
            </a:r>
            <a:r>
              <a:rPr sz="2000" spc="10" dirty="0"/>
              <a:t>i</a:t>
            </a:r>
            <a:r>
              <a:rPr sz="2000" spc="-99" dirty="0"/>
              <a:t>bb</a:t>
            </a:r>
            <a:r>
              <a:rPr sz="2000" spc="-149" dirty="0"/>
              <a:t>s</a:t>
            </a:r>
            <a:r>
              <a:rPr sz="2000" spc="30" dirty="0"/>
              <a:t> </a:t>
            </a:r>
            <a:r>
              <a:rPr sz="2000" spc="-129" dirty="0"/>
              <a:t>sa</a:t>
            </a:r>
            <a:r>
              <a:rPr sz="2000" spc="-109" dirty="0"/>
              <a:t>mp</a:t>
            </a:r>
            <a:r>
              <a:rPr sz="2000" spc="10" dirty="0"/>
              <a:t>l</a:t>
            </a:r>
            <a:r>
              <a:rPr sz="2000" spc="-129" dirty="0"/>
              <a:t>er</a:t>
            </a:r>
            <a:r>
              <a:rPr sz="2000" spc="30" dirty="0"/>
              <a:t> </a:t>
            </a:r>
            <a:r>
              <a:rPr sz="2000" spc="-69" dirty="0"/>
              <a:t>si</a:t>
            </a:r>
            <a:r>
              <a:rPr sz="2000" spc="-129" dirty="0"/>
              <a:t>mu</a:t>
            </a:r>
            <a:r>
              <a:rPr sz="2000" spc="10" dirty="0"/>
              <a:t>l</a:t>
            </a:r>
            <a:r>
              <a:rPr sz="2000" spc="-109" dirty="0"/>
              <a:t>ates</a:t>
            </a:r>
            <a:r>
              <a:rPr sz="2000" spc="30" dirty="0"/>
              <a:t> </a:t>
            </a:r>
            <a:r>
              <a:rPr sz="2000" spc="-40" dirty="0"/>
              <a:t>f</a:t>
            </a:r>
            <a:r>
              <a:rPr sz="2000" spc="-59" dirty="0"/>
              <a:t>r</a:t>
            </a:r>
            <a:r>
              <a:rPr sz="2000" spc="-129" dirty="0"/>
              <a:t>om</a:t>
            </a:r>
            <a:r>
              <a:rPr sz="2000" spc="30" dirty="0"/>
              <a:t> </a:t>
            </a:r>
            <a:r>
              <a:rPr sz="2000" spc="-30" dirty="0"/>
              <a:t>th</a:t>
            </a:r>
            <a:r>
              <a:rPr sz="2000" spc="-198" dirty="0"/>
              <a:t>e</a:t>
            </a:r>
            <a:r>
              <a:rPr sz="2000" spc="30" dirty="0"/>
              <a:t> </a:t>
            </a:r>
            <a:r>
              <a:rPr sz="2000" spc="-40" dirty="0"/>
              <a:t>f</a:t>
            </a:r>
            <a:r>
              <a:rPr sz="2000" spc="-119" dirty="0"/>
              <a:t>u</a:t>
            </a:r>
            <a:r>
              <a:rPr sz="2000" spc="10" dirty="0"/>
              <a:t>ll</a:t>
            </a:r>
            <a:r>
              <a:rPr sz="2000" spc="20" dirty="0"/>
              <a:t> </a:t>
            </a:r>
            <a:r>
              <a:rPr sz="2000" spc="-99" dirty="0"/>
              <a:t>cond</a:t>
            </a:r>
            <a:r>
              <a:rPr sz="2000" spc="10" dirty="0"/>
              <a:t>i</a:t>
            </a:r>
            <a:r>
              <a:rPr sz="2000" spc="30" dirty="0"/>
              <a:t>ti</a:t>
            </a:r>
            <a:r>
              <a:rPr sz="2000" spc="-109" dirty="0"/>
              <a:t>on</a:t>
            </a:r>
            <a:r>
              <a:rPr sz="2000" spc="-119" dirty="0"/>
              <a:t>a</a:t>
            </a:r>
            <a:r>
              <a:rPr sz="2000" spc="10" dirty="0"/>
              <a:t>l</a:t>
            </a:r>
            <a:r>
              <a:rPr sz="2000" spc="30" dirty="0"/>
              <a:t> </a:t>
            </a:r>
            <a:r>
              <a:rPr sz="2000" spc="-99" dirty="0"/>
              <a:t>d</a:t>
            </a:r>
            <a:r>
              <a:rPr sz="2000" spc="10" dirty="0"/>
              <a:t>i</a:t>
            </a:r>
            <a:r>
              <a:rPr sz="2000" spc="-50" dirty="0"/>
              <a:t>str</a:t>
            </a:r>
            <a:r>
              <a:rPr sz="2000" spc="10" dirty="0"/>
              <a:t>i</a:t>
            </a:r>
            <a:r>
              <a:rPr sz="2000" spc="-99" dirty="0"/>
              <a:t>b</a:t>
            </a:r>
            <a:r>
              <a:rPr sz="2000" spc="-119" dirty="0"/>
              <a:t>u</a:t>
            </a:r>
            <a:r>
              <a:rPr sz="2000" spc="30" dirty="0"/>
              <a:t>ti</a:t>
            </a:r>
            <a:r>
              <a:rPr sz="2000" spc="-109" dirty="0"/>
              <a:t>on</a:t>
            </a:r>
            <a:r>
              <a:rPr sz="2000" spc="-178" dirty="0"/>
              <a:t>: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574082" marR="289559" indent="-303407">
              <a:lnSpc>
                <a:spcPct val="102600"/>
              </a:lnSpc>
              <a:spcBef>
                <a:spcPts val="1279"/>
              </a:spcBef>
            </a:pPr>
            <a:r>
              <a:rPr sz="2000" spc="129" dirty="0" smtClean="0"/>
              <a:t>A</a:t>
            </a:r>
            <a:r>
              <a:rPr sz="2000" spc="-40" dirty="0" smtClean="0"/>
              <a:t>f</a:t>
            </a:r>
            <a:r>
              <a:rPr sz="2000" spc="-69" dirty="0" smtClean="0"/>
              <a:t>ter</a:t>
            </a:r>
            <a:r>
              <a:rPr sz="2000" spc="30" dirty="0" smtClean="0"/>
              <a:t> </a:t>
            </a:r>
            <a:r>
              <a:rPr sz="2000" spc="-119" dirty="0"/>
              <a:t>a</a:t>
            </a:r>
            <a:r>
              <a:rPr sz="2000" spc="30" dirty="0"/>
              <a:t> </a:t>
            </a:r>
            <a:r>
              <a:rPr sz="2000" i="1" spc="-119" dirty="0">
                <a:latin typeface="Trebuchet MS"/>
                <a:cs typeface="Trebuchet MS"/>
              </a:rPr>
              <a:t>bu</a:t>
            </a:r>
            <a:r>
              <a:rPr sz="2000" i="1" spc="-178" dirty="0">
                <a:latin typeface="Trebuchet MS"/>
                <a:cs typeface="Trebuchet MS"/>
              </a:rPr>
              <a:t>r</a:t>
            </a:r>
            <a:r>
              <a:rPr sz="2000" i="1" spc="-89" dirty="0">
                <a:latin typeface="Trebuchet MS"/>
                <a:cs typeface="Trebuchet MS"/>
              </a:rPr>
              <a:t>n</a:t>
            </a:r>
            <a:r>
              <a:rPr sz="2000" i="1" spc="59" dirty="0">
                <a:latin typeface="Trebuchet MS"/>
                <a:cs typeface="Trebuchet MS"/>
              </a:rPr>
              <a:t> </a:t>
            </a:r>
            <a:r>
              <a:rPr sz="2000" i="1" spc="-169" dirty="0">
                <a:latin typeface="Trebuchet MS"/>
                <a:cs typeface="Trebuchet MS"/>
              </a:rPr>
              <a:t>i</a:t>
            </a:r>
            <a:r>
              <a:rPr sz="2000" i="1" spc="-89" dirty="0">
                <a:latin typeface="Trebuchet MS"/>
                <a:cs typeface="Trebuchet MS"/>
              </a:rPr>
              <a:t>n</a:t>
            </a:r>
            <a:r>
              <a:rPr sz="2000" i="1" spc="59" dirty="0">
                <a:latin typeface="Trebuchet MS"/>
                <a:cs typeface="Trebuchet MS"/>
              </a:rPr>
              <a:t> </a:t>
            </a:r>
            <a:r>
              <a:rPr sz="2000" spc="-50" dirty="0"/>
              <a:t>p</a:t>
            </a:r>
            <a:r>
              <a:rPr sz="2000" spc="-129" dirty="0"/>
              <a:t>er</a:t>
            </a:r>
            <a:r>
              <a:rPr sz="2000" spc="10" dirty="0"/>
              <a:t>i</a:t>
            </a:r>
            <a:r>
              <a:rPr sz="2000" spc="-59" dirty="0"/>
              <a:t>o</a:t>
            </a:r>
            <a:r>
              <a:rPr sz="2000" spc="-99" dirty="0"/>
              <a:t>d</a:t>
            </a:r>
            <a:r>
              <a:rPr sz="2000" spc="-69" dirty="0"/>
              <a:t>,</a:t>
            </a:r>
            <a:r>
              <a:rPr sz="2000" spc="30" dirty="0"/>
              <a:t> </a:t>
            </a:r>
            <a:r>
              <a:rPr sz="2000" spc="-30" dirty="0"/>
              <a:t>th</a:t>
            </a:r>
            <a:r>
              <a:rPr sz="2000" spc="-198" dirty="0"/>
              <a:t>e</a:t>
            </a:r>
            <a:r>
              <a:rPr sz="2000" spc="30" dirty="0"/>
              <a:t> </a:t>
            </a:r>
            <a:r>
              <a:rPr sz="2000" spc="-69" dirty="0"/>
              <a:t>si</a:t>
            </a:r>
            <a:r>
              <a:rPr sz="2000" spc="-129" dirty="0"/>
              <a:t>mu</a:t>
            </a:r>
            <a:r>
              <a:rPr sz="2000" spc="10" dirty="0"/>
              <a:t>l</a:t>
            </a:r>
            <a:r>
              <a:rPr sz="2000" spc="-119" dirty="0"/>
              <a:t>a</a:t>
            </a:r>
            <a:r>
              <a:rPr sz="2000" spc="-89" dirty="0"/>
              <a:t>ted</a:t>
            </a:r>
            <a:r>
              <a:rPr sz="2000" spc="30" dirty="0"/>
              <a:t> </a:t>
            </a:r>
            <a:r>
              <a:rPr sz="2000" spc="-109" dirty="0"/>
              <a:t>va</a:t>
            </a:r>
            <a:r>
              <a:rPr sz="2000" spc="10" dirty="0"/>
              <a:t>l</a:t>
            </a:r>
            <a:r>
              <a:rPr sz="2000" spc="-119" dirty="0"/>
              <a:t>u</a:t>
            </a:r>
            <a:r>
              <a:rPr sz="2000" spc="-178" dirty="0"/>
              <a:t>es</a:t>
            </a:r>
            <a:r>
              <a:rPr sz="2000" spc="30" dirty="0"/>
              <a:t> </a:t>
            </a:r>
            <a:r>
              <a:rPr sz="2000" spc="-178" dirty="0"/>
              <a:t>a</a:t>
            </a:r>
            <a:r>
              <a:rPr sz="2000" spc="-59" dirty="0"/>
              <a:t>r</a:t>
            </a:r>
            <a:r>
              <a:rPr sz="2000" spc="-198" dirty="0"/>
              <a:t>e</a:t>
            </a:r>
            <a:r>
              <a:rPr sz="2000" spc="30" dirty="0"/>
              <a:t> </a:t>
            </a:r>
            <a:r>
              <a:rPr sz="2000" spc="-99" dirty="0"/>
              <a:t>d</a:t>
            </a:r>
            <a:r>
              <a:rPr sz="2000" spc="-59" dirty="0"/>
              <a:t>r</a:t>
            </a:r>
            <a:r>
              <a:rPr sz="2000" spc="-178" dirty="0"/>
              <a:t>a</a:t>
            </a:r>
            <a:r>
              <a:rPr sz="2000" spc="-159" dirty="0"/>
              <a:t>ws</a:t>
            </a:r>
            <a:r>
              <a:rPr sz="2000" spc="30" dirty="0"/>
              <a:t> </a:t>
            </a:r>
            <a:r>
              <a:rPr sz="2000" spc="-40" dirty="0"/>
              <a:t>f</a:t>
            </a:r>
            <a:r>
              <a:rPr sz="2000" spc="-59" dirty="0"/>
              <a:t>r</a:t>
            </a:r>
            <a:r>
              <a:rPr sz="2000" spc="-129" dirty="0"/>
              <a:t>om</a:t>
            </a:r>
            <a:r>
              <a:rPr sz="2000" spc="-59" dirty="0"/>
              <a:t> </a:t>
            </a:r>
            <a:r>
              <a:rPr sz="2000" spc="-30" dirty="0"/>
              <a:t>th</a:t>
            </a:r>
            <a:r>
              <a:rPr sz="2000" spc="-198" dirty="0"/>
              <a:t>e</a:t>
            </a:r>
            <a:r>
              <a:rPr sz="2000" spc="30" dirty="0"/>
              <a:t> </a:t>
            </a:r>
            <a:r>
              <a:rPr sz="2000" spc="-50" dirty="0"/>
              <a:t>p</a:t>
            </a:r>
            <a:r>
              <a:rPr sz="2000" spc="-89" dirty="0"/>
              <a:t>oster</a:t>
            </a:r>
            <a:r>
              <a:rPr sz="2000" spc="10" dirty="0"/>
              <a:t>i</a:t>
            </a:r>
            <a:r>
              <a:rPr sz="2000" spc="-169" dirty="0"/>
              <a:t>o</a:t>
            </a:r>
            <a:r>
              <a:rPr sz="2000" spc="-59" dirty="0"/>
              <a:t>r</a:t>
            </a:r>
            <a:r>
              <a:rPr sz="2000" spc="30" dirty="0"/>
              <a:t> </a:t>
            </a:r>
            <a:r>
              <a:rPr sz="2000" i="1" spc="-40" dirty="0">
                <a:latin typeface="Trebuchet MS"/>
                <a:cs typeface="Trebuchet MS"/>
              </a:rPr>
              <a:t>p</a:t>
            </a:r>
            <a:r>
              <a:rPr sz="2000" dirty="0"/>
              <a:t>(</a:t>
            </a:r>
            <a:r>
              <a:rPr sz="2000" i="1" spc="-357" dirty="0">
                <a:latin typeface="Century Gothic"/>
                <a:cs typeface="Century Gothic"/>
              </a:rPr>
              <a:t>θ</a:t>
            </a:r>
            <a:r>
              <a:rPr sz="2000" i="1" spc="-367" dirty="0">
                <a:latin typeface="Meiryo"/>
                <a:cs typeface="Meiryo"/>
              </a:rPr>
              <a:t>|</a:t>
            </a:r>
            <a:r>
              <a:rPr sz="2000" i="1" spc="-89" dirty="0">
                <a:latin typeface="Trebuchet MS"/>
                <a:cs typeface="Trebuchet MS"/>
              </a:rPr>
              <a:t>y</a:t>
            </a:r>
            <a:r>
              <a:rPr sz="2000" i="1" spc="-426" dirty="0">
                <a:latin typeface="Trebuchet MS"/>
                <a:cs typeface="Trebuchet MS"/>
              </a:rPr>
              <a:t> </a:t>
            </a:r>
            <a:r>
              <a:rPr sz="2000" dirty="0"/>
              <a:t>)</a:t>
            </a:r>
            <a:endParaRPr sz="2000" dirty="0">
              <a:latin typeface="Trebuchet MS"/>
              <a:cs typeface="Trebuchet MS"/>
            </a:endParaRPr>
          </a:p>
          <a:p>
            <a:pPr marL="270674">
              <a:spcBef>
                <a:spcPts val="654"/>
              </a:spcBef>
            </a:pPr>
            <a:r>
              <a:rPr sz="2000" spc="59" dirty="0" smtClean="0"/>
              <a:t>C</a:t>
            </a:r>
            <a:r>
              <a:rPr sz="2000" spc="-109" dirty="0" smtClean="0"/>
              <a:t>on</a:t>
            </a:r>
            <a:r>
              <a:rPr sz="2000" spc="-119" dirty="0" smtClean="0"/>
              <a:t>ver</a:t>
            </a:r>
            <a:r>
              <a:rPr sz="2000" spc="-149" dirty="0" smtClean="0"/>
              <a:t>gen</a:t>
            </a:r>
            <a:r>
              <a:rPr sz="2000" spc="-119" dirty="0" smtClean="0"/>
              <a:t>ce</a:t>
            </a:r>
            <a:r>
              <a:rPr sz="2000" spc="30" dirty="0" smtClean="0"/>
              <a:t> </a:t>
            </a:r>
            <a:r>
              <a:rPr sz="2000" spc="-79" dirty="0"/>
              <a:t>of</a:t>
            </a:r>
            <a:r>
              <a:rPr sz="2000" spc="30" dirty="0"/>
              <a:t> </a:t>
            </a:r>
            <a:r>
              <a:rPr sz="2000" spc="-30" dirty="0"/>
              <a:t>th</a:t>
            </a:r>
            <a:r>
              <a:rPr sz="2000" spc="-198" dirty="0"/>
              <a:t>e</a:t>
            </a:r>
            <a:r>
              <a:rPr sz="2000" spc="30" dirty="0"/>
              <a:t> </a:t>
            </a:r>
            <a:r>
              <a:rPr sz="2000" spc="-69" dirty="0"/>
              <a:t>si</a:t>
            </a:r>
            <a:r>
              <a:rPr sz="2000" spc="-129" dirty="0"/>
              <a:t>mu</a:t>
            </a:r>
            <a:r>
              <a:rPr sz="2000" spc="10" dirty="0"/>
              <a:t>l</a:t>
            </a:r>
            <a:r>
              <a:rPr sz="2000" spc="-119" dirty="0"/>
              <a:t>a</a:t>
            </a:r>
            <a:r>
              <a:rPr sz="2000" spc="-89" dirty="0"/>
              <a:t>ted</a:t>
            </a:r>
            <a:r>
              <a:rPr sz="2000" spc="30" dirty="0"/>
              <a:t> </a:t>
            </a:r>
            <a:r>
              <a:rPr sz="2000" spc="-109" dirty="0"/>
              <a:t>va</a:t>
            </a:r>
            <a:r>
              <a:rPr sz="2000" spc="10" dirty="0"/>
              <a:t>l</a:t>
            </a:r>
            <a:r>
              <a:rPr sz="2000" spc="-119" dirty="0"/>
              <a:t>u</a:t>
            </a:r>
            <a:r>
              <a:rPr sz="2000" spc="-178" dirty="0"/>
              <a:t>es</a:t>
            </a:r>
            <a:r>
              <a:rPr sz="2000" spc="30" dirty="0"/>
              <a:t> </a:t>
            </a:r>
            <a:r>
              <a:rPr sz="2000" spc="-139" dirty="0"/>
              <a:t>sh</a:t>
            </a:r>
            <a:r>
              <a:rPr sz="2000" spc="-109" dirty="0"/>
              <a:t>ou</a:t>
            </a:r>
            <a:r>
              <a:rPr sz="2000" spc="10" dirty="0"/>
              <a:t>l</a:t>
            </a:r>
            <a:r>
              <a:rPr sz="2000" spc="-99" dirty="0"/>
              <a:t>d</a:t>
            </a:r>
            <a:r>
              <a:rPr sz="2000" spc="30" dirty="0"/>
              <a:t> </a:t>
            </a:r>
            <a:r>
              <a:rPr sz="2000" spc="-50" dirty="0"/>
              <a:t>b</a:t>
            </a:r>
            <a:r>
              <a:rPr sz="2000" spc="-198" dirty="0"/>
              <a:t>e</a:t>
            </a:r>
            <a:r>
              <a:rPr sz="2000" spc="30" dirty="0"/>
              <a:t> </a:t>
            </a:r>
            <a:r>
              <a:rPr sz="2000" spc="-119" dirty="0"/>
              <a:t>a</a:t>
            </a:r>
            <a:r>
              <a:rPr sz="2000" spc="-159" dirty="0"/>
              <a:t>ssessed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5352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60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60"/>
            <a:r>
              <a:rPr spc="79" dirty="0"/>
              <a:t>M</a:t>
            </a:r>
            <a:r>
              <a:rPr spc="-30" dirty="0"/>
              <a:t>a</a:t>
            </a:r>
            <a:r>
              <a:rPr spc="-50" dirty="0"/>
              <a:t>r</a:t>
            </a:r>
            <a:r>
              <a:rPr spc="-139" dirty="0"/>
              <a:t>k</a:t>
            </a:r>
            <a:r>
              <a:rPr spc="-119" dirty="0"/>
              <a:t>ov</a:t>
            </a:r>
            <a:r>
              <a:rPr spc="59" dirty="0"/>
              <a:t> </a:t>
            </a:r>
            <a:r>
              <a:rPr spc="-99" dirty="0"/>
              <a:t>chain</a:t>
            </a:r>
            <a:r>
              <a:rPr spc="59" dirty="0"/>
              <a:t> </a:t>
            </a:r>
            <a:r>
              <a:rPr spc="-40" dirty="0"/>
              <a:t>Monte</a:t>
            </a:r>
            <a:r>
              <a:rPr spc="59" dirty="0"/>
              <a:t> </a:t>
            </a:r>
            <a:r>
              <a:rPr spc="-30" dirty="0"/>
              <a:t>C</a:t>
            </a:r>
            <a:r>
              <a:rPr spc="-99" dirty="0"/>
              <a:t>a</a:t>
            </a:r>
            <a:r>
              <a:rPr spc="-59" dirty="0"/>
              <a:t>rlo</a:t>
            </a:r>
            <a:r>
              <a:rPr spc="50" dirty="0"/>
              <a:t> </a:t>
            </a:r>
            <a:r>
              <a:rPr spc="129" dirty="0"/>
              <a:t>(MCMC)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64" y="1329549"/>
            <a:ext cx="8092314" cy="5062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60" marR="768951" defTabSz="1803405">
              <a:lnSpc>
                <a:spcPct val="102600"/>
              </a:lnSpc>
            </a:pP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chastic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cess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03" baseline="27777" dirty="0">
                <a:solidFill>
                  <a:prstClr val="black"/>
                </a:solidFill>
                <a:latin typeface="Arial"/>
                <a:cs typeface="Arial"/>
              </a:rPr>
              <a:t>(0</a:t>
            </a:r>
            <a:r>
              <a:rPr sz="2400" spc="222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03" baseline="27777" dirty="0">
                <a:solidFill>
                  <a:prstClr val="black"/>
                </a:solidFill>
                <a:latin typeface="Arial"/>
                <a:cs typeface="Arial"/>
              </a:rPr>
              <a:t>(1</a:t>
            </a:r>
            <a:r>
              <a:rPr sz="2400" spc="222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03" baseline="27777" dirty="0">
                <a:solidFill>
                  <a:prstClr val="black"/>
                </a:solidFill>
                <a:latin typeface="Arial"/>
                <a:cs typeface="Arial"/>
              </a:rPr>
              <a:t>(2</a:t>
            </a:r>
            <a:r>
              <a:rPr sz="2400" spc="222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satisfies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y: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indent="1383869" defTabSz="1803405">
              <a:spcBef>
                <a:spcPts val="1348"/>
              </a:spcBef>
            </a:pPr>
            <a:r>
              <a:rPr sz="3400" i="1" spc="-30" baseline="-22727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3400" spc="163" baseline="-2272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169" dirty="0">
                <a:solidFill>
                  <a:prstClr val="black"/>
                </a:solidFill>
                <a:latin typeface="Arial"/>
                <a:cs typeface="Arial"/>
              </a:rPr>
              <a:t>+1</a:t>
            </a:r>
            <a:r>
              <a:rPr sz="1600" spc="188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i="1" spc="-549" baseline="-2272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218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3400" i="1" spc="-609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i="1" spc="20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600" spc="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3400" i="1" spc="-609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3400" i="1" spc="-625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3400" i="1" spc="-609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3400" i="1" spc="-609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3400" i="1" spc="-625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69" dirty="0">
                <a:solidFill>
                  <a:prstClr val="black"/>
                </a:solidFill>
                <a:latin typeface="Arial"/>
                <a:cs typeface="Arial"/>
              </a:rPr>
              <a:t>(1</a:t>
            </a:r>
            <a:r>
              <a:rPr sz="1600" spc="14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spc="163" baseline="-2272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spc="-14" baseline="-227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400" spc="579" baseline="-2272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3400" spc="-14" baseline="-227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400" i="1" spc="-30" baseline="-22727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3400" spc="163" baseline="-2272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169" dirty="0">
                <a:solidFill>
                  <a:prstClr val="black"/>
                </a:solidFill>
                <a:latin typeface="Arial"/>
                <a:cs typeface="Arial"/>
              </a:rPr>
              <a:t>+1</a:t>
            </a:r>
            <a:r>
              <a:rPr sz="1600" spc="188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i="1" spc="-549" baseline="-2272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218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spc="163" baseline="-2272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3400" baseline="-22727">
              <a:solidFill>
                <a:prstClr val="black"/>
              </a:solidFill>
              <a:latin typeface="Arial"/>
              <a:cs typeface="Arial"/>
            </a:endParaRPr>
          </a:p>
          <a:p>
            <a:pPr defTabSz="1803405">
              <a:spcBef>
                <a:spcPts val="103"/>
              </a:spcBef>
            </a:pP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60" marR="12530" defTabSz="1803405">
              <a:lnSpc>
                <a:spcPct val="102600"/>
              </a:lnSpc>
            </a:pP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Conside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4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iteration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31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206" baseline="27777" dirty="0">
                <a:solidFill>
                  <a:prstClr val="black"/>
                </a:solidFill>
                <a:latin typeface="Arial"/>
                <a:cs typeface="Arial"/>
              </a:rPr>
              <a:t>+1)</a:t>
            </a:r>
            <a:r>
              <a:rPr sz="24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iteration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i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endent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327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past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marR="10012" defTabSz="1803405">
              <a:lnSpc>
                <a:spcPct val="102600"/>
              </a:lnSpc>
              <a:spcBef>
                <a:spcPts val="595"/>
              </a:spcBef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objective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converges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desired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arget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distrib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defTabSz="1803405">
              <a:spcBef>
                <a:spcPts val="654"/>
              </a:spcBef>
            </a:pP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ximately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defTabSz="1803405">
              <a:spcBef>
                <a:spcPts val="69"/>
              </a:spcBef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converged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marR="61377" defTabSz="1803405">
              <a:lnSpc>
                <a:spcPct val="125299"/>
              </a:lnSpc>
            </a:pP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MCMC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alg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ithm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Gibb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sampling,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tro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olis-Hastings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alg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rithm,...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Sof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re: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7" dirty="0">
                <a:solidFill>
                  <a:prstClr val="black"/>
                </a:solidFill>
                <a:latin typeface="Arial"/>
                <a:cs typeface="Arial"/>
              </a:rPr>
              <a:t>WinBUGS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17" dirty="0">
                <a:solidFill>
                  <a:prstClr val="black"/>
                </a:solidFill>
                <a:latin typeface="Arial"/>
                <a:cs typeface="Arial"/>
              </a:rPr>
              <a:t>OpenBUGS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7" dirty="0">
                <a:solidFill>
                  <a:prstClr val="black"/>
                </a:solidFill>
                <a:latin typeface="Arial"/>
                <a:cs typeface="Arial"/>
              </a:rPr>
              <a:t>JAGS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,...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30832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visual summary of spatial information and allow the identification of patterns. D</a:t>
            </a:r>
          </a:p>
          <a:p>
            <a:r>
              <a:rPr lang="en-US" dirty="0" smtClean="0"/>
              <a:t>Disease maps are crucial for</a:t>
            </a:r>
          </a:p>
          <a:p>
            <a:pPr lvl="1"/>
            <a:r>
              <a:rPr lang="en-US" dirty="0" smtClean="0"/>
              <a:t>Describing spatial variation of disease</a:t>
            </a:r>
          </a:p>
          <a:p>
            <a:pPr lvl="1"/>
            <a:r>
              <a:rPr lang="en-US" dirty="0" smtClean="0"/>
              <a:t>Identifying areas of unusually high risk</a:t>
            </a:r>
          </a:p>
          <a:p>
            <a:pPr lvl="1"/>
            <a:r>
              <a:rPr lang="en-US" dirty="0" smtClean="0"/>
              <a:t>Formulating etiological hypotheses</a:t>
            </a:r>
          </a:p>
          <a:p>
            <a:pPr lvl="1"/>
            <a:r>
              <a:rPr lang="en-US" dirty="0" smtClean="0"/>
              <a:t>Allowing better resource allocation</a:t>
            </a:r>
          </a:p>
        </p:txBody>
      </p:sp>
    </p:spTree>
    <p:extLst>
      <p:ext uri="{BB962C8B-B14F-4D97-AF65-F5344CB8AC3E}">
        <p14:creationId xmlns:p14="http://schemas.microsoft.com/office/powerpoint/2010/main" val="3004136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3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/>
            <a:r>
              <a:rPr spc="-59" dirty="0"/>
              <a:t>Burn-in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8" y="1149220"/>
            <a:ext cx="8577223" cy="104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marR="10040" algn="just" defTabSz="1807820">
              <a:lnSpc>
                <a:spcPct val="102600"/>
              </a:lnSpc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station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eventuall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iterations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26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converge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ries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pending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rting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oint.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remove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values,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burn-in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3484" y="2272752"/>
            <a:ext cx="4352846" cy="4348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8366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3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/>
            <a:r>
              <a:rPr spc="-40" dirty="0"/>
              <a:t>Thinning</a:t>
            </a:r>
            <a:r>
              <a:rPr spc="50" dirty="0"/>
              <a:t> </a:t>
            </a:r>
            <a:r>
              <a:rPr spc="-99" dirty="0"/>
              <a:t>the</a:t>
            </a:r>
            <a:r>
              <a:rPr spc="59" dirty="0"/>
              <a:t> </a:t>
            </a:r>
            <a:r>
              <a:rPr spc="-99" dirty="0"/>
              <a:t>chain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8" y="1149220"/>
            <a:ext cx="8443716" cy="104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marR="10040" defTabSz="1807820">
              <a:lnSpc>
                <a:spcPct val="102600"/>
              </a:lnSpc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converge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time.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thin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taking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every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iteration.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saves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mem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reduces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 aut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3484" y="2238450"/>
            <a:ext cx="4352846" cy="4348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47025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" y="0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12"/>
                </a:lnTo>
                <a:lnTo>
                  <a:pt x="0" y="12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058" y="208474"/>
            <a:ext cx="363115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800" spc="-129" dirty="0">
                <a:solidFill>
                  <a:prstClr val="black"/>
                </a:solidFill>
                <a:latin typeface="Tahoma"/>
                <a:cs typeface="Tahoma"/>
              </a:rPr>
              <a:t>Convergenc</a:t>
            </a:r>
            <a:r>
              <a:rPr sz="2800" spc="-119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z="2800" spc="79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89" dirty="0">
                <a:solidFill>
                  <a:prstClr val="black"/>
                </a:solidFill>
                <a:latin typeface="Tahoma"/>
                <a:cs typeface="Tahoma"/>
              </a:rPr>
              <a:t>diagnostics</a:t>
            </a:r>
            <a:endParaRPr sz="28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237" y="846562"/>
            <a:ext cx="7982735" cy="183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algn="just" defTabSz="1807820"/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raceplot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sh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mixing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116" marR="10040" algn="just" defTabSz="1807820">
              <a:lnSpc>
                <a:spcPct val="102600"/>
              </a:lnSpc>
              <a:spcBef>
                <a:spcPts val="416"/>
              </a:spcBef>
            </a:pP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Auto-c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unction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CF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measures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79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lags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rt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48" dirty="0">
                <a:solidFill>
                  <a:prstClr val="black"/>
                </a:solidFill>
                <a:latin typeface="Verdana"/>
                <a:cs typeface="Verdana"/>
              </a:rPr>
              <a:t>ρ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i="1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i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327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549" baseline="2777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400" i="1" baseline="27777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spc="327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Sl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dec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indicates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sl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convergence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mixing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116" algn="just" defTabSz="1807820">
              <a:spcBef>
                <a:spcPts val="486"/>
              </a:spcBef>
            </a:pP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multiple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chains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2414" y="2684862"/>
            <a:ext cx="3264635" cy="3261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237" y="5809767"/>
            <a:ext cx="8087276" cy="104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marR="10040" defTabSz="1807820">
              <a:lnSpc>
                <a:spcPct val="102600"/>
              </a:lnSpc>
            </a:pP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Gelman-Rubin-Br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oks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test.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multiple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chains.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convergence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reached,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chains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chains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coincide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727039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3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/>
            <a:r>
              <a:rPr spc="-40" dirty="0"/>
              <a:t>Monte</a:t>
            </a:r>
            <a:r>
              <a:rPr spc="50" dirty="0"/>
              <a:t> </a:t>
            </a:r>
            <a:r>
              <a:rPr spc="-30" dirty="0"/>
              <a:t>C</a:t>
            </a:r>
            <a:r>
              <a:rPr spc="-99" dirty="0"/>
              <a:t>a</a:t>
            </a:r>
            <a:r>
              <a:rPr spc="-59" dirty="0"/>
              <a:t>rlo</a:t>
            </a:r>
            <a:r>
              <a:rPr spc="59" dirty="0"/>
              <a:t> </a:t>
            </a:r>
            <a:r>
              <a:rPr spc="-129" dirty="0"/>
              <a:t>Int</a:t>
            </a:r>
            <a:r>
              <a:rPr spc="-178" dirty="0"/>
              <a:t>e</a:t>
            </a:r>
            <a:r>
              <a:rPr spc="-79" dirty="0"/>
              <a:t>gration</a:t>
            </a:r>
            <a:r>
              <a:rPr spc="59" dirty="0"/>
              <a:t> </a:t>
            </a:r>
            <a:r>
              <a:rPr spc="-129" dirty="0"/>
              <a:t>on</a:t>
            </a:r>
            <a:r>
              <a:rPr spc="59" dirty="0"/>
              <a:t> </a:t>
            </a:r>
            <a:r>
              <a:rPr spc="-99" dirty="0"/>
              <a:t>the</a:t>
            </a:r>
            <a:r>
              <a:rPr spc="59" dirty="0"/>
              <a:t> </a:t>
            </a:r>
            <a:r>
              <a:rPr spc="79" dirty="0"/>
              <a:t>M</a:t>
            </a:r>
            <a:r>
              <a:rPr spc="-30" dirty="0"/>
              <a:t>a</a:t>
            </a:r>
            <a:r>
              <a:rPr spc="-50" dirty="0"/>
              <a:t>r</a:t>
            </a:r>
            <a:r>
              <a:rPr spc="-139" dirty="0"/>
              <a:t>k</a:t>
            </a:r>
            <a:r>
              <a:rPr spc="-119" dirty="0"/>
              <a:t>ov</a:t>
            </a:r>
            <a:r>
              <a:rPr spc="59" dirty="0"/>
              <a:t> </a:t>
            </a:r>
            <a:r>
              <a:rPr spc="-99" dirty="0"/>
              <a:t>chain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8" y="1149219"/>
            <a:ext cx="8363107" cy="13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marR="10040" defTabSz="1807820">
              <a:lnSpc>
                <a:spcPct val="102600"/>
              </a:lnSpc>
            </a:pP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converged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station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distrib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tion,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ximately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116" marR="439396" defTabSz="1807820">
              <a:lnSpc>
                <a:spcPct val="102699"/>
              </a:lnSpc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Monte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Integration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meth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quantities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interest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798" y="2632793"/>
            <a:ext cx="7980218" cy="398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33437"/>
      </p:ext>
    </p:extLst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3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/>
            <a:r>
              <a:rPr spc="-40" dirty="0"/>
              <a:t>Monte</a:t>
            </a:r>
            <a:r>
              <a:rPr spc="50" dirty="0"/>
              <a:t> </a:t>
            </a:r>
            <a:r>
              <a:rPr spc="-30" dirty="0"/>
              <a:t>C</a:t>
            </a:r>
            <a:r>
              <a:rPr spc="-99" dirty="0"/>
              <a:t>a</a:t>
            </a:r>
            <a:r>
              <a:rPr spc="-59" dirty="0"/>
              <a:t>rlo</a:t>
            </a:r>
            <a:r>
              <a:rPr spc="59" dirty="0"/>
              <a:t> </a:t>
            </a:r>
            <a:r>
              <a:rPr spc="-129" dirty="0"/>
              <a:t>Int</a:t>
            </a:r>
            <a:r>
              <a:rPr spc="-178" dirty="0"/>
              <a:t>e</a:t>
            </a:r>
            <a:r>
              <a:rPr spc="-79" dirty="0"/>
              <a:t>gration</a:t>
            </a:r>
            <a:r>
              <a:rPr spc="59" dirty="0"/>
              <a:t> </a:t>
            </a:r>
            <a:r>
              <a:rPr spc="-129" dirty="0"/>
              <a:t>on</a:t>
            </a:r>
            <a:r>
              <a:rPr spc="59" dirty="0"/>
              <a:t> </a:t>
            </a:r>
            <a:r>
              <a:rPr spc="-99" dirty="0"/>
              <a:t>the</a:t>
            </a:r>
            <a:r>
              <a:rPr spc="59" dirty="0"/>
              <a:t> </a:t>
            </a:r>
            <a:r>
              <a:rPr spc="79" dirty="0"/>
              <a:t>M</a:t>
            </a:r>
            <a:r>
              <a:rPr spc="-30" dirty="0"/>
              <a:t>a</a:t>
            </a:r>
            <a:r>
              <a:rPr spc="-50" dirty="0"/>
              <a:t>r</a:t>
            </a:r>
            <a:r>
              <a:rPr spc="-139" dirty="0"/>
              <a:t>k</a:t>
            </a:r>
            <a:r>
              <a:rPr spc="-119" dirty="0"/>
              <a:t>ov</a:t>
            </a:r>
            <a:r>
              <a:rPr spc="59" dirty="0"/>
              <a:t> </a:t>
            </a:r>
            <a:r>
              <a:rPr spc="-99" dirty="0"/>
              <a:t>chain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9" y="1105125"/>
            <a:ext cx="5175302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Given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sample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03" baseline="27777" dirty="0">
                <a:solidFill>
                  <a:prstClr val="black"/>
                </a:solidFill>
                <a:latin typeface="Arial"/>
                <a:cs typeface="Arial"/>
              </a:rPr>
              <a:t>(1</a:t>
            </a:r>
            <a:r>
              <a:rPr sz="2400" spc="222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371" baseline="27777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400" spc="327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):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883" y="1865530"/>
            <a:ext cx="1027753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-14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i="1" spc="-3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69" dirty="0">
                <a:solidFill>
                  <a:prstClr val="black"/>
                </a:solidFill>
                <a:latin typeface="Meiryo"/>
                <a:cs typeface="Meiryo"/>
              </a:rPr>
              <a:t>≈</a:t>
            </a:r>
            <a:endParaRPr sz="20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6328" y="2016578"/>
            <a:ext cx="177590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9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1105" y="1823295"/>
            <a:ext cx="214116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534" defTabSz="1807820">
              <a:lnSpc>
                <a:spcPts val="1566"/>
              </a:lnSpc>
            </a:pP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5116" defTabSz="1807820">
              <a:lnSpc>
                <a:spcPts val="1566"/>
              </a:lnSpc>
            </a:pPr>
            <a:r>
              <a:rPr sz="1400" i="1" spc="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9990" y="1814191"/>
            <a:ext cx="316136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spc="426" dirty="0">
                <a:solidFill>
                  <a:prstClr val="black"/>
                </a:solidFill>
                <a:latin typeface="Arial"/>
                <a:cs typeface="Arial"/>
              </a:rPr>
              <a:t>},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4856" y="1795931"/>
            <a:ext cx="351402" cy="41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>
              <a:lnSpc>
                <a:spcPts val="1624"/>
              </a:lnSpc>
            </a:pPr>
            <a:r>
              <a:rPr sz="1400" i="1" spc="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5116" defTabSz="1807820">
              <a:lnSpc>
                <a:spcPts val="1624"/>
              </a:lnSpc>
            </a:pPr>
            <a:r>
              <a:rPr sz="1400" i="1" spc="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i="1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139" dirty="0">
                <a:solidFill>
                  <a:prstClr val="black"/>
                </a:solidFill>
                <a:latin typeface="Arial"/>
                <a:cs typeface="Arial"/>
              </a:rPr>
              <a:t>=1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9608" y="1831015"/>
            <a:ext cx="1301068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49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59" baseline="2777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i="1" spc="-387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49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2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36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i="1" spc="-18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006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5358" y="1865530"/>
            <a:ext cx="1109623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99" dirty="0">
                <a:solidFill>
                  <a:prstClr val="black"/>
                </a:solidFill>
                <a:latin typeface="Verdana"/>
                <a:cs typeface="Verdana"/>
              </a:rPr>
              <a:t> &gt;</a:t>
            </a:r>
            <a:r>
              <a:rPr sz="2000" i="1" spc="-14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i="1" spc="-18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14173" y="1865530"/>
            <a:ext cx="625974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69" dirty="0">
                <a:solidFill>
                  <a:prstClr val="black"/>
                </a:solidFill>
                <a:latin typeface="Meiryo"/>
                <a:cs typeface="Meiryo"/>
              </a:rPr>
              <a:t>≈</a:t>
            </a:r>
            <a:endParaRPr sz="20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14306" y="2016578"/>
            <a:ext cx="177590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19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9083" y="1823295"/>
            <a:ext cx="214116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534" defTabSz="1807820">
              <a:lnSpc>
                <a:spcPts val="1566"/>
              </a:lnSpc>
            </a:pP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5116" defTabSz="1807820">
              <a:lnSpc>
                <a:spcPts val="1566"/>
              </a:lnSpc>
            </a:pPr>
            <a:r>
              <a:rPr sz="1400" i="1" spc="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7952" y="1814191"/>
            <a:ext cx="316136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spc="426" dirty="0">
                <a:solidFill>
                  <a:prstClr val="black"/>
                </a:solidFill>
                <a:latin typeface="Arial"/>
                <a:cs typeface="Arial"/>
              </a:rPr>
              <a:t>},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2835" y="1795931"/>
            <a:ext cx="351402" cy="41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>
              <a:lnSpc>
                <a:spcPts val="1624"/>
              </a:lnSpc>
            </a:pPr>
            <a:r>
              <a:rPr sz="1400" i="1" spc="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5116" defTabSz="1807820">
              <a:lnSpc>
                <a:spcPts val="1624"/>
              </a:lnSpc>
            </a:pPr>
            <a:r>
              <a:rPr sz="1400" i="1" spc="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i="1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139" dirty="0">
                <a:solidFill>
                  <a:prstClr val="black"/>
                </a:solidFill>
                <a:latin typeface="Arial"/>
                <a:cs typeface="Arial"/>
              </a:rPr>
              <a:t>=1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7619" y="1831015"/>
            <a:ext cx="2129821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i="1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49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59" baseline="2777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i="1" spc="-387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49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2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99" dirty="0">
                <a:solidFill>
                  <a:prstClr val="black"/>
                </a:solidFill>
                <a:latin typeface="Verdana"/>
                <a:cs typeface="Verdana"/>
              </a:rPr>
              <a:t>&gt;</a:t>
            </a:r>
            <a:r>
              <a:rPr sz="2000" i="1" spc="-14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i="1" spc="-18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1) </a:t>
            </a:r>
            <a:r>
              <a:rPr sz="2000" spc="36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i="1" spc="-18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13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5383" y="2894957"/>
            <a:ext cx="3627372" cy="362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53904" y="2894957"/>
            <a:ext cx="3627370" cy="3624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67494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11" y="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" y="277468"/>
            <a:ext cx="9140221" cy="1146356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025" y="485940"/>
            <a:ext cx="8765946" cy="92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 marR="10070">
              <a:lnSpc>
                <a:spcPct val="106700"/>
              </a:lnSpc>
            </a:pPr>
            <a:r>
              <a:rPr spc="-20" dirty="0"/>
              <a:t>Ap</a:t>
            </a:r>
            <a:r>
              <a:rPr spc="-99" dirty="0"/>
              <a:t>p</a:t>
            </a:r>
            <a:r>
              <a:rPr spc="-79" dirty="0"/>
              <a:t>r</a:t>
            </a:r>
            <a:r>
              <a:rPr spc="-188" dirty="0"/>
              <a:t>o</a:t>
            </a:r>
            <a:r>
              <a:rPr spc="-89" dirty="0"/>
              <a:t>ximate</a:t>
            </a:r>
            <a:r>
              <a:rPr spc="50" dirty="0"/>
              <a:t> </a:t>
            </a:r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inference</a:t>
            </a:r>
            <a:r>
              <a:rPr spc="59" dirty="0"/>
              <a:t> </a:t>
            </a:r>
            <a:r>
              <a:rPr spc="-69" dirty="0"/>
              <a:t>f</a:t>
            </a:r>
            <a:r>
              <a:rPr spc="-188" dirty="0"/>
              <a:t>o</a:t>
            </a:r>
            <a:r>
              <a:rPr spc="-69" dirty="0"/>
              <a:t>r</a:t>
            </a:r>
            <a:r>
              <a:rPr spc="59" dirty="0"/>
              <a:t> </a:t>
            </a:r>
            <a:r>
              <a:rPr spc="-69" dirty="0"/>
              <a:t>la</a:t>
            </a:r>
            <a:r>
              <a:rPr spc="59" dirty="0"/>
              <a:t>t</a:t>
            </a:r>
            <a:r>
              <a:rPr spc="-99" dirty="0"/>
              <a:t>ent</a:t>
            </a:r>
            <a:r>
              <a:rPr spc="59" dirty="0"/>
              <a:t> </a:t>
            </a:r>
            <a:r>
              <a:rPr spc="-119" dirty="0"/>
              <a:t>Gaussia</a:t>
            </a:r>
            <a:r>
              <a:rPr spc="-129" dirty="0"/>
              <a:t>n</a:t>
            </a:r>
            <a:r>
              <a:rPr spc="69" dirty="0"/>
              <a:t> </a:t>
            </a:r>
            <a:r>
              <a:rPr spc="-169" dirty="0"/>
              <a:t>m</a:t>
            </a:r>
            <a:r>
              <a:rPr spc="-30" dirty="0"/>
              <a:t>o</a:t>
            </a:r>
            <a:r>
              <a:rPr spc="-129" dirty="0"/>
              <a:t>dels</a:t>
            </a:r>
            <a:r>
              <a:rPr spc="-89" dirty="0"/>
              <a:t> </a:t>
            </a:r>
            <a:r>
              <a:rPr spc="-188" dirty="0"/>
              <a:t>b</a:t>
            </a:r>
            <a:r>
              <a:rPr spc="-129" dirty="0"/>
              <a:t>y</a:t>
            </a:r>
            <a:r>
              <a:rPr spc="59" dirty="0"/>
              <a:t> </a:t>
            </a:r>
            <a:r>
              <a:rPr spc="-119" dirty="0"/>
              <a:t>using</a:t>
            </a:r>
            <a:r>
              <a:rPr spc="59" dirty="0"/>
              <a:t> </a:t>
            </a:r>
            <a:r>
              <a:rPr spc="-89" dirty="0"/>
              <a:t>integrated</a:t>
            </a:r>
            <a:r>
              <a:rPr spc="59" dirty="0"/>
              <a:t> </a:t>
            </a:r>
            <a:r>
              <a:rPr spc="-139" dirty="0"/>
              <a:t>nested</a:t>
            </a:r>
            <a:r>
              <a:rPr spc="59" dirty="0"/>
              <a:t> </a:t>
            </a:r>
            <a:r>
              <a:rPr spc="-79" dirty="0"/>
              <a:t>Laplace</a:t>
            </a:r>
            <a:r>
              <a:rPr spc="50" dirty="0"/>
              <a:t> </a:t>
            </a:r>
            <a:r>
              <a:rPr spc="-129" dirty="0"/>
              <a:t>ap</a:t>
            </a:r>
            <a:r>
              <a:rPr spc="-208" dirty="0"/>
              <a:t>p</a:t>
            </a:r>
            <a:r>
              <a:rPr spc="-79" dirty="0"/>
              <a:t>r</a:t>
            </a:r>
            <a:r>
              <a:rPr spc="-188" dirty="0"/>
              <a:t>o</a:t>
            </a:r>
            <a:r>
              <a:rPr spc="-59" dirty="0"/>
              <a:t>ximat</a:t>
            </a:r>
            <a:r>
              <a:rPr spc="-40" dirty="0"/>
              <a:t>i</a:t>
            </a:r>
            <a:r>
              <a:rPr spc="-139" dirty="0"/>
              <a:t>o</a:t>
            </a:r>
            <a:r>
              <a:rPr spc="-159" dirty="0"/>
              <a:t>ns</a:t>
            </a:r>
            <a:r>
              <a:rPr spc="59" dirty="0"/>
              <a:t> </a:t>
            </a:r>
            <a:r>
              <a:rPr spc="10" dirty="0"/>
              <a:t>(INLA)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04" y="2308816"/>
            <a:ext cx="7812702" cy="339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 marR="10070" defTabSz="1812572">
              <a:lnSpc>
                <a:spcPct val="102600"/>
              </a:lnSpc>
            </a:pP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Integrated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nested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Laplace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ximations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(INLA)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alternative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via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MCMC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latent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Gaussian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defTabSz="1812572">
              <a:spcBef>
                <a:spcPts val="105"/>
              </a:spcBef>
            </a:pP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75" marR="435522" defTabSz="1812572">
              <a:lnSpc>
                <a:spcPts val="2379"/>
              </a:lnSpc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main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adva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INLA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huge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im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rovement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eed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comp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MCMC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alternatives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573983" marR="1666560" defTabSz="1812572">
              <a:spcBef>
                <a:spcPts val="307"/>
              </a:spcBef>
            </a:pP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Laplace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000" spc="-17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ximations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obtain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rginals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Numerical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alg</a:t>
            </a:r>
            <a:r>
              <a:rPr sz="2000" spc="-17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rithm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sz="2000" spc="-2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rse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matrices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573983" defTabSz="1812572">
              <a:lnSpc>
                <a:spcPts val="2369"/>
              </a:lnSpc>
            </a:pP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rallel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computing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defTabSz="1812572">
              <a:spcBef>
                <a:spcPts val="67"/>
              </a:spcBef>
            </a:pP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75" defTabSz="1812572"/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INLA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easily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applied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thanks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4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pac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R-INLA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45939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188" dirty="0"/>
              <a:t>B</a:t>
            </a:r>
            <a:r>
              <a:rPr spc="-99" dirty="0"/>
              <a:t>enefit</a:t>
            </a:r>
            <a:r>
              <a:rPr spc="-178" dirty="0"/>
              <a:t>s</a:t>
            </a:r>
            <a:r>
              <a:rPr spc="50" dirty="0"/>
              <a:t> </a:t>
            </a:r>
            <a:r>
              <a:rPr spc="-129" dirty="0"/>
              <a:t>o</a:t>
            </a:r>
            <a:r>
              <a:rPr spc="-40" dirty="0"/>
              <a:t>f</a:t>
            </a:r>
            <a:r>
              <a:rPr spc="50" dirty="0"/>
              <a:t> </a:t>
            </a:r>
            <a:r>
              <a:rPr spc="188" dirty="0"/>
              <a:t>B</a:t>
            </a:r>
            <a:r>
              <a:rPr spc="-208" dirty="0"/>
              <a:t>ay</a:t>
            </a:r>
            <a:r>
              <a:rPr spc="-139" dirty="0"/>
              <a:t>esia</a:t>
            </a:r>
            <a:r>
              <a:rPr spc="-129" dirty="0"/>
              <a:t>n</a:t>
            </a:r>
            <a:r>
              <a:rPr spc="50" dirty="0"/>
              <a:t> </a:t>
            </a:r>
            <a:r>
              <a:rPr spc="-149" dirty="0"/>
              <a:t>Infer</a:t>
            </a:r>
            <a:r>
              <a:rPr spc="-159" dirty="0"/>
              <a:t>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685" y="1524000"/>
            <a:ext cx="8153400" cy="5064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2200" spc="-30" dirty="0" smtClean="0">
                <a:cs typeface="Tahoma"/>
              </a:rPr>
              <a:t>S</a:t>
            </a:r>
            <a:r>
              <a:rPr sz="2200" spc="-119" dirty="0" smtClean="0">
                <a:cs typeface="Tahoma"/>
              </a:rPr>
              <a:t>u</a:t>
            </a:r>
            <a:r>
              <a:rPr sz="2200" spc="10" dirty="0" smtClean="0">
                <a:cs typeface="Tahoma"/>
              </a:rPr>
              <a:t>i</a:t>
            </a:r>
            <a:r>
              <a:rPr sz="2200" spc="-30" dirty="0" smtClean="0">
                <a:cs typeface="Tahoma"/>
              </a:rPr>
              <a:t>ta</a:t>
            </a:r>
            <a:r>
              <a:rPr sz="2200" spc="-99" dirty="0" smtClean="0">
                <a:cs typeface="Tahoma"/>
              </a:rPr>
              <a:t>b</a:t>
            </a:r>
            <a:r>
              <a:rPr sz="2200" spc="10" dirty="0" smtClean="0">
                <a:cs typeface="Tahoma"/>
              </a:rPr>
              <a:t>l</a:t>
            </a:r>
            <a:r>
              <a:rPr sz="2200" spc="-198" dirty="0" smtClean="0">
                <a:cs typeface="Tahoma"/>
              </a:rPr>
              <a:t>e</a:t>
            </a:r>
            <a:r>
              <a:rPr sz="2200" spc="30" dirty="0" smtClean="0">
                <a:cs typeface="Tahoma"/>
              </a:rPr>
              <a:t> </a:t>
            </a:r>
            <a:r>
              <a:rPr sz="2200" spc="-40" dirty="0">
                <a:cs typeface="Tahoma"/>
              </a:rPr>
              <a:t>f</a:t>
            </a:r>
            <a:r>
              <a:rPr sz="2200" spc="-59" dirty="0">
                <a:cs typeface="Tahoma"/>
              </a:rPr>
              <a:t>r</a:t>
            </a:r>
            <a:r>
              <a:rPr sz="2200" spc="-139" dirty="0">
                <a:cs typeface="Tahoma"/>
              </a:rPr>
              <a:t>ame</a:t>
            </a:r>
            <a:r>
              <a:rPr sz="2200" spc="-226" dirty="0">
                <a:cs typeface="Tahoma"/>
              </a:rPr>
              <a:t>w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40" dirty="0">
                <a:cs typeface="Tahoma"/>
              </a:rPr>
              <a:t>k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to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59" dirty="0">
                <a:cs typeface="Tahoma"/>
              </a:rPr>
              <a:t>ea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69" dirty="0">
                <a:cs typeface="Tahoma"/>
              </a:rPr>
              <a:t>wi</a:t>
            </a:r>
            <a:r>
              <a:rPr sz="2200" spc="-30" dirty="0">
                <a:cs typeface="Tahoma"/>
              </a:rPr>
              <a:t>th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l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69" dirty="0">
                <a:cs typeface="Tahoma"/>
              </a:rPr>
              <a:t>ge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nu</a:t>
            </a:r>
            <a:r>
              <a:rPr sz="2200" spc="-129" dirty="0">
                <a:cs typeface="Tahoma"/>
              </a:rPr>
              <a:t>m</a:t>
            </a:r>
            <a:r>
              <a:rPr sz="2200" spc="-40" dirty="0">
                <a:cs typeface="Tahoma"/>
              </a:rPr>
              <a:t>b</a:t>
            </a:r>
            <a:r>
              <a:rPr sz="2200" spc="-129" dirty="0">
                <a:cs typeface="Tahoma"/>
              </a:rPr>
              <a:t>er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159" dirty="0">
                <a:cs typeface="Tahoma"/>
              </a:rPr>
              <a:t>p</a:t>
            </a:r>
            <a:r>
              <a:rPr sz="2200" spc="-59" dirty="0">
                <a:cs typeface="Tahoma"/>
              </a:rPr>
              <a:t>r</a:t>
            </a:r>
            <a:r>
              <a:rPr sz="2200" spc="-109" dirty="0">
                <a:cs typeface="Tahoma"/>
              </a:rPr>
              <a:t>ob</a:t>
            </a:r>
            <a:r>
              <a:rPr sz="2200" spc="10" dirty="0">
                <a:cs typeface="Tahoma"/>
              </a:rPr>
              <a:t>l</a:t>
            </a:r>
            <a:r>
              <a:rPr sz="2200" spc="-159" dirty="0">
                <a:cs typeface="Tahoma"/>
              </a:rPr>
              <a:t>ems</a:t>
            </a:r>
            <a:endParaRPr sz="2200" dirty="0">
              <a:cs typeface="Tahoma"/>
            </a:endParaRPr>
          </a:p>
          <a:p>
            <a:pPr marL="327327" marR="660949" indent="-303407">
              <a:lnSpc>
                <a:spcPct val="102600"/>
              </a:lnSpc>
              <a:spcBef>
                <a:spcPts val="595"/>
              </a:spcBef>
            </a:pPr>
            <a:r>
              <a:rPr sz="2200" spc="159" dirty="0" smtClean="0">
                <a:cs typeface="Tahoma"/>
              </a:rPr>
              <a:t>P</a:t>
            </a:r>
            <a:r>
              <a:rPr sz="2200" spc="-59" dirty="0" smtClean="0">
                <a:cs typeface="Tahoma"/>
              </a:rPr>
              <a:t>r</a:t>
            </a:r>
            <a:r>
              <a:rPr sz="2200" spc="10" dirty="0" smtClean="0">
                <a:cs typeface="Tahoma"/>
              </a:rPr>
              <a:t>i</a:t>
            </a:r>
            <a:r>
              <a:rPr sz="2200" spc="-169" dirty="0" smtClean="0">
                <a:cs typeface="Tahoma"/>
              </a:rPr>
              <a:t>o</a:t>
            </a:r>
            <a:r>
              <a:rPr sz="2200" spc="-59" dirty="0" smtClean="0">
                <a:cs typeface="Tahoma"/>
              </a:rPr>
              <a:t>r</a:t>
            </a:r>
            <a:r>
              <a:rPr sz="2200" spc="-149" dirty="0" smtClean="0">
                <a:cs typeface="Tahoma"/>
              </a:rPr>
              <a:t>s</a:t>
            </a:r>
            <a:r>
              <a:rPr sz="2200" spc="30" dirty="0" smtClean="0">
                <a:cs typeface="Tahoma"/>
              </a:rPr>
              <a:t> </a:t>
            </a:r>
            <a:r>
              <a:rPr sz="2200" spc="-89" dirty="0">
                <a:cs typeface="Tahoma"/>
              </a:rPr>
              <a:t>ca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u</a:t>
            </a:r>
            <a:r>
              <a:rPr sz="2200" spc="-149" dirty="0">
                <a:cs typeface="Tahoma"/>
              </a:rPr>
              <a:t>sed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to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-79" dirty="0">
                <a:cs typeface="Tahoma"/>
              </a:rPr>
              <a:t>ccou</a:t>
            </a:r>
            <a:r>
              <a:rPr sz="2200" spc="-119" dirty="0">
                <a:cs typeface="Tahoma"/>
              </a:rPr>
              <a:t>n</a:t>
            </a:r>
            <a:r>
              <a:rPr sz="2200" spc="50" dirty="0">
                <a:cs typeface="Tahoma"/>
              </a:rPr>
              <a:t>t</a:t>
            </a:r>
            <a:r>
              <a:rPr sz="2200" spc="30" dirty="0">
                <a:cs typeface="Tahoma"/>
              </a:rPr>
              <a:t> </a:t>
            </a:r>
            <a:r>
              <a:rPr sz="2200" spc="-40" dirty="0">
                <a:cs typeface="Tahoma"/>
              </a:rPr>
              <a:t>f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10" dirty="0">
                <a:cs typeface="Tahoma"/>
              </a:rPr>
              <a:t>i</a:t>
            </a:r>
            <a:r>
              <a:rPr sz="2200" spc="30" dirty="0">
                <a:cs typeface="Tahoma"/>
              </a:rPr>
              <a:t>ti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40" dirty="0">
                <a:cs typeface="Tahoma"/>
              </a:rPr>
              <a:t>f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ma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(</a:t>
            </a:r>
            <a:r>
              <a:rPr sz="2200" spc="-40" dirty="0">
                <a:cs typeface="Tahoma"/>
              </a:rPr>
              <a:t>f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50" dirty="0">
                <a:cs typeface="Tahoma"/>
              </a:rPr>
              <a:t> </a:t>
            </a:r>
            <a:r>
              <a:rPr sz="2200" spc="-139" dirty="0">
                <a:cs typeface="Tahoma"/>
              </a:rPr>
              <a:t>exa</a:t>
            </a:r>
            <a:r>
              <a:rPr sz="2200" spc="-109" dirty="0">
                <a:cs typeface="Tahoma"/>
              </a:rPr>
              <a:t>mp</a:t>
            </a:r>
            <a:r>
              <a:rPr sz="2200" spc="10" dirty="0">
                <a:cs typeface="Tahoma"/>
              </a:rPr>
              <a:t>l</a:t>
            </a:r>
            <a:r>
              <a:rPr sz="2200" spc="-129" dirty="0">
                <a:cs typeface="Tahoma"/>
              </a:rPr>
              <a:t>e,</a:t>
            </a:r>
            <a:r>
              <a:rPr sz="2200" spc="30" dirty="0">
                <a:cs typeface="Tahoma"/>
              </a:rPr>
              <a:t> </a:t>
            </a:r>
            <a:r>
              <a:rPr sz="2200" spc="-129" dirty="0">
                <a:cs typeface="Tahoma"/>
              </a:rPr>
              <a:t>sp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ti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39" dirty="0">
                <a:cs typeface="Tahoma"/>
              </a:rPr>
              <a:t>e</a:t>
            </a:r>
            <a:r>
              <a:rPr sz="2200" spc="-99" dirty="0">
                <a:cs typeface="Tahoma"/>
              </a:rPr>
              <a:t>p</a:t>
            </a:r>
            <a:r>
              <a:rPr sz="2200" spc="-159" dirty="0">
                <a:cs typeface="Tahoma"/>
              </a:rPr>
              <a:t>en</a:t>
            </a:r>
            <a:r>
              <a:rPr sz="2200" spc="-99" dirty="0">
                <a:cs typeface="Tahoma"/>
              </a:rPr>
              <a:t>d</a:t>
            </a:r>
            <a:r>
              <a:rPr sz="2200" spc="-159" dirty="0">
                <a:cs typeface="Tahoma"/>
              </a:rPr>
              <a:t>en</a:t>
            </a:r>
            <a:r>
              <a:rPr sz="2200" spc="-89" dirty="0">
                <a:cs typeface="Tahoma"/>
              </a:rPr>
              <a:t>ce)</a:t>
            </a:r>
            <a:endParaRPr sz="2200" dirty="0">
              <a:cs typeface="Tahoma"/>
            </a:endParaRPr>
          </a:p>
          <a:p>
            <a:pPr marL="327327" marR="10072" indent="-303407">
              <a:lnSpc>
                <a:spcPct val="102600"/>
              </a:lnSpc>
              <a:spcBef>
                <a:spcPts val="595"/>
              </a:spcBef>
            </a:pPr>
            <a:r>
              <a:rPr sz="2200" spc="-226" dirty="0" smtClean="0">
                <a:cs typeface="Tahoma"/>
              </a:rPr>
              <a:t>I</a:t>
            </a:r>
            <a:r>
              <a:rPr sz="2200" spc="-40" dirty="0" smtClean="0">
                <a:cs typeface="Tahoma"/>
              </a:rPr>
              <a:t>f</a:t>
            </a:r>
            <a:r>
              <a:rPr sz="2200" spc="30" dirty="0" smtClean="0">
                <a:cs typeface="Tahoma"/>
              </a:rPr>
              <a:t> </a:t>
            </a:r>
            <a:r>
              <a:rPr sz="2200" spc="-109" dirty="0">
                <a:cs typeface="Tahoma"/>
              </a:rPr>
              <a:t>no</a:t>
            </a:r>
            <a:r>
              <a:rPr sz="2200" spc="30" dirty="0">
                <a:cs typeface="Tahoma"/>
              </a:rPr>
              <a:t> </a:t>
            </a:r>
            <a:r>
              <a:rPr sz="2200" spc="-159" dirty="0">
                <a:cs typeface="Tahoma"/>
              </a:rPr>
              <a:t>p</a:t>
            </a:r>
            <a:r>
              <a:rPr sz="2200" spc="-59" dirty="0">
                <a:cs typeface="Tahoma"/>
              </a:rPr>
              <a:t>r</a:t>
            </a:r>
            <a:r>
              <a:rPr sz="2200" spc="10" dirty="0">
                <a:cs typeface="Tahoma"/>
              </a:rPr>
              <a:t>i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40" dirty="0">
                <a:cs typeface="Tahoma"/>
              </a:rPr>
              <a:t>f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ma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-109" dirty="0">
                <a:cs typeface="Tahoma"/>
              </a:rPr>
              <a:t>va</a:t>
            </a:r>
            <a:r>
              <a:rPr sz="2200" spc="10" dirty="0">
                <a:cs typeface="Tahoma"/>
              </a:rPr>
              <a:t>il</a:t>
            </a:r>
            <a:r>
              <a:rPr sz="2200" spc="-119" dirty="0">
                <a:cs typeface="Tahoma"/>
              </a:rPr>
              <a:t>a</a:t>
            </a:r>
            <a:r>
              <a:rPr sz="2200" spc="-99" dirty="0">
                <a:cs typeface="Tahoma"/>
              </a:rPr>
              <a:t>b</a:t>
            </a:r>
            <a:r>
              <a:rPr sz="2200" spc="10" dirty="0">
                <a:cs typeface="Tahoma"/>
              </a:rPr>
              <a:t>l</a:t>
            </a:r>
            <a:r>
              <a:rPr sz="2200" spc="-129" dirty="0">
                <a:cs typeface="Tahoma"/>
              </a:rPr>
              <a:t>e,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va</a:t>
            </a:r>
            <a:r>
              <a:rPr sz="2200" spc="-129" dirty="0">
                <a:cs typeface="Tahoma"/>
              </a:rPr>
              <a:t>gu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(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non</a:t>
            </a:r>
            <a:r>
              <a:rPr sz="2200" spc="-40" dirty="0">
                <a:cs typeface="Tahoma"/>
              </a:rPr>
              <a:t>-i</a:t>
            </a:r>
            <a:r>
              <a:rPr sz="2200" spc="-119" dirty="0">
                <a:cs typeface="Tahoma"/>
              </a:rPr>
              <a:t>n</a:t>
            </a:r>
            <a:r>
              <a:rPr sz="2200" spc="-40" dirty="0">
                <a:cs typeface="Tahoma"/>
              </a:rPr>
              <a:t>f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ma</a:t>
            </a:r>
            <a:r>
              <a:rPr sz="2200" spc="30" dirty="0">
                <a:cs typeface="Tahoma"/>
              </a:rPr>
              <a:t>ti</a:t>
            </a:r>
            <a:r>
              <a:rPr sz="2200" spc="-99" dirty="0">
                <a:cs typeface="Tahoma"/>
              </a:rPr>
              <a:t>ve)</a:t>
            </a:r>
            <a:r>
              <a:rPr sz="2200" spc="-69" dirty="0">
                <a:cs typeface="Tahoma"/>
              </a:rPr>
              <a:t> </a:t>
            </a:r>
            <a:r>
              <a:rPr sz="2200" spc="-159" dirty="0">
                <a:cs typeface="Tahoma"/>
              </a:rPr>
              <a:t>p</a:t>
            </a:r>
            <a:r>
              <a:rPr sz="2200" spc="-59" dirty="0">
                <a:cs typeface="Tahoma"/>
              </a:rPr>
              <a:t>r</a:t>
            </a:r>
            <a:r>
              <a:rPr sz="2200" spc="10" dirty="0">
                <a:cs typeface="Tahoma"/>
              </a:rPr>
              <a:t>i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89" dirty="0">
                <a:cs typeface="Tahoma"/>
              </a:rPr>
              <a:t>ca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u</a:t>
            </a:r>
            <a:r>
              <a:rPr sz="2200" spc="-149" dirty="0">
                <a:cs typeface="Tahoma"/>
              </a:rPr>
              <a:t>sed</a:t>
            </a:r>
            <a:r>
              <a:rPr sz="2200" spc="30" dirty="0">
                <a:cs typeface="Tahoma"/>
              </a:rPr>
              <a:t> </a:t>
            </a:r>
            <a:r>
              <a:rPr sz="2200" spc="-139" dirty="0">
                <a:cs typeface="Tahoma"/>
              </a:rPr>
              <a:t>so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19" dirty="0">
                <a:cs typeface="Tahoma"/>
              </a:rPr>
              <a:t>a</a:t>
            </a:r>
            <a:r>
              <a:rPr sz="2200" spc="50" dirty="0">
                <a:cs typeface="Tahoma"/>
              </a:rPr>
              <a:t>t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p</a:t>
            </a:r>
            <a:r>
              <a:rPr sz="2200" spc="-89" dirty="0">
                <a:cs typeface="Tahoma"/>
              </a:rPr>
              <a:t>oster</a:t>
            </a:r>
            <a:r>
              <a:rPr sz="2200" spc="10" dirty="0">
                <a:cs typeface="Tahoma"/>
              </a:rPr>
              <a:t>i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10" dirty="0">
                <a:cs typeface="Tahoma"/>
              </a:rPr>
              <a:t>i</a:t>
            </a:r>
            <a:r>
              <a:rPr sz="2200" spc="-50" dirty="0">
                <a:cs typeface="Tahoma"/>
              </a:rPr>
              <a:t>str</a:t>
            </a:r>
            <a:r>
              <a:rPr sz="2200" spc="10" dirty="0">
                <a:cs typeface="Tahoma"/>
              </a:rPr>
              <a:t>i</a:t>
            </a:r>
            <a:r>
              <a:rPr sz="2200" spc="-99" dirty="0">
                <a:cs typeface="Tahoma"/>
              </a:rPr>
              <a:t>b</a:t>
            </a:r>
            <a:r>
              <a:rPr sz="2200" spc="-119" dirty="0">
                <a:cs typeface="Tahoma"/>
              </a:rPr>
              <a:t>u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30" dirty="0">
                <a:cs typeface="Tahoma"/>
              </a:rPr>
              <a:t> </a:t>
            </a:r>
            <a:r>
              <a:rPr sz="2200" i="1" spc="-169" dirty="0">
                <a:cs typeface="Trebuchet MS"/>
              </a:rPr>
              <a:t>wi</a:t>
            </a:r>
            <a:r>
              <a:rPr sz="2200" i="1" spc="-188" dirty="0">
                <a:cs typeface="Trebuchet MS"/>
              </a:rPr>
              <a:t>ll</a:t>
            </a:r>
            <a:r>
              <a:rPr sz="2200" i="1" spc="59" dirty="0">
                <a:cs typeface="Trebuchet MS"/>
              </a:rPr>
              <a:t> </a:t>
            </a:r>
            <a:r>
              <a:rPr sz="2200" i="1" spc="-89" dirty="0">
                <a:cs typeface="Trebuchet MS"/>
              </a:rPr>
              <a:t>on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-89" dirty="0">
                <a:cs typeface="Trebuchet MS"/>
              </a:rPr>
              <a:t>y</a:t>
            </a:r>
            <a:r>
              <a:rPr sz="2200" i="1" spc="-59" dirty="0">
                <a:cs typeface="Trebuchet MS"/>
              </a:rPr>
              <a:t> </a:t>
            </a:r>
            <a:r>
              <a:rPr sz="2200" i="1" spc="-119" dirty="0">
                <a:cs typeface="Trebuchet MS"/>
              </a:rPr>
              <a:t>d</a:t>
            </a:r>
            <a:r>
              <a:rPr sz="2200" i="1" spc="-159" dirty="0">
                <a:cs typeface="Trebuchet MS"/>
              </a:rPr>
              <a:t>e</a:t>
            </a:r>
            <a:r>
              <a:rPr sz="2200" i="1" spc="-109" dirty="0">
                <a:cs typeface="Trebuchet MS"/>
              </a:rPr>
              <a:t>p</a:t>
            </a:r>
            <a:r>
              <a:rPr sz="2200" i="1" spc="-159" dirty="0">
                <a:cs typeface="Trebuchet MS"/>
              </a:rPr>
              <a:t>en</a:t>
            </a:r>
            <a:r>
              <a:rPr sz="2200" i="1" spc="-119" dirty="0">
                <a:cs typeface="Trebuchet MS"/>
              </a:rPr>
              <a:t>d</a:t>
            </a:r>
            <a:r>
              <a:rPr sz="2200" i="1" spc="59" dirty="0">
                <a:cs typeface="Trebuchet MS"/>
              </a:rPr>
              <a:t> </a:t>
            </a:r>
            <a:r>
              <a:rPr sz="2200" spc="-109" dirty="0">
                <a:cs typeface="Tahoma"/>
              </a:rPr>
              <a:t>on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19" dirty="0">
                <a:cs typeface="Tahoma"/>
              </a:rPr>
              <a:t>a</a:t>
            </a:r>
            <a:r>
              <a:rPr sz="2200" spc="-30" dirty="0">
                <a:cs typeface="Tahoma"/>
              </a:rPr>
              <a:t>ta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-69" dirty="0">
                <a:cs typeface="Tahoma"/>
              </a:rPr>
              <a:t>.</a:t>
            </a:r>
            <a:endParaRPr sz="2200" dirty="0">
              <a:cs typeface="Tahoma"/>
            </a:endParaRPr>
          </a:p>
          <a:p>
            <a:pPr marL="25179">
              <a:spcBef>
                <a:spcPts val="654"/>
              </a:spcBef>
            </a:pPr>
            <a:r>
              <a:rPr sz="2200" spc="30" dirty="0" smtClean="0">
                <a:cs typeface="Tahoma"/>
              </a:rPr>
              <a:t>Multi</a:t>
            </a:r>
            <a:r>
              <a:rPr sz="2200" spc="10" dirty="0" smtClean="0">
                <a:cs typeface="Tahoma"/>
              </a:rPr>
              <a:t>l</a:t>
            </a:r>
            <a:r>
              <a:rPr sz="2200" spc="-119" dirty="0" smtClean="0">
                <a:cs typeface="Tahoma"/>
              </a:rPr>
              <a:t>evel</a:t>
            </a:r>
            <a:r>
              <a:rPr sz="2200" spc="30" dirty="0" smtClean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89" dirty="0">
                <a:cs typeface="Tahoma"/>
              </a:rPr>
              <a:t>ca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u</a:t>
            </a:r>
            <a:r>
              <a:rPr sz="2200" spc="-149" dirty="0">
                <a:cs typeface="Tahoma"/>
              </a:rPr>
              <a:t>sed</a:t>
            </a:r>
            <a:r>
              <a:rPr sz="2200" spc="-178" dirty="0">
                <a:cs typeface="Tahoma"/>
              </a:rPr>
              <a:t>:</a:t>
            </a:r>
            <a:r>
              <a:rPr sz="2200" spc="30" dirty="0">
                <a:cs typeface="Tahoma"/>
              </a:rPr>
              <a:t> </a:t>
            </a:r>
            <a:r>
              <a:rPr sz="2200" spc="149" dirty="0">
                <a:cs typeface="Tahoma"/>
              </a:rPr>
              <a:t>B</a:t>
            </a:r>
            <a:r>
              <a:rPr sz="2200" spc="-178" dirty="0">
                <a:cs typeface="Tahoma"/>
              </a:rPr>
              <a:t>a</a:t>
            </a:r>
            <a:r>
              <a:rPr sz="2200" spc="-159" dirty="0">
                <a:cs typeface="Tahoma"/>
              </a:rPr>
              <a:t>y</a:t>
            </a:r>
            <a:r>
              <a:rPr sz="2200" spc="-119" dirty="0">
                <a:cs typeface="Tahoma"/>
              </a:rPr>
              <a:t>esian</a:t>
            </a:r>
            <a:r>
              <a:rPr sz="2200" spc="30" dirty="0">
                <a:cs typeface="Tahoma"/>
              </a:rPr>
              <a:t> Hi</a:t>
            </a:r>
            <a:r>
              <a:rPr sz="2200" spc="-129" dirty="0">
                <a:cs typeface="Tahoma"/>
              </a:rPr>
              <a:t>er</a:t>
            </a:r>
            <a:r>
              <a:rPr sz="2200" spc="-178" dirty="0">
                <a:cs typeface="Tahoma"/>
              </a:rPr>
              <a:t>a</a:t>
            </a:r>
            <a:r>
              <a:rPr sz="2200" spc="-79" dirty="0">
                <a:cs typeface="Tahoma"/>
              </a:rPr>
              <a:t>rch</a:t>
            </a:r>
            <a:r>
              <a:rPr sz="2200" spc="10" dirty="0">
                <a:cs typeface="Tahoma"/>
              </a:rPr>
              <a:t>i</a:t>
            </a:r>
            <a:r>
              <a:rPr sz="2200" spc="-89" dirty="0">
                <a:cs typeface="Tahoma"/>
              </a:rPr>
              <a:t>ca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50" dirty="0">
                <a:cs typeface="Tahoma"/>
              </a:rPr>
              <a:t>M</a:t>
            </a:r>
            <a:r>
              <a:rPr sz="2200" spc="79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-149" dirty="0">
                <a:cs typeface="Tahoma"/>
              </a:rPr>
              <a:t>s</a:t>
            </a:r>
            <a:endParaRPr sz="2200" dirty="0">
              <a:cs typeface="Tahoma"/>
            </a:endParaRPr>
          </a:p>
          <a:p>
            <a:pPr marL="327327" marR="11331" indent="-303407">
              <a:lnSpc>
                <a:spcPct val="102600"/>
              </a:lnSpc>
              <a:spcBef>
                <a:spcPts val="595"/>
              </a:spcBef>
            </a:pPr>
            <a:r>
              <a:rPr sz="2200" spc="59" dirty="0" smtClean="0">
                <a:cs typeface="Tahoma"/>
              </a:rPr>
              <a:t>C</a:t>
            </a:r>
            <a:r>
              <a:rPr sz="2200" spc="-119" dirty="0" smtClean="0">
                <a:cs typeface="Tahoma"/>
              </a:rPr>
              <a:t>omp</a:t>
            </a:r>
            <a:r>
              <a:rPr sz="2200" spc="10" dirty="0" smtClean="0">
                <a:cs typeface="Tahoma"/>
              </a:rPr>
              <a:t>l</a:t>
            </a:r>
            <a:r>
              <a:rPr sz="2200" spc="-149" dirty="0" smtClean="0">
                <a:cs typeface="Tahoma"/>
              </a:rPr>
              <a:t>ex</a:t>
            </a:r>
            <a:r>
              <a:rPr sz="2200" spc="30" dirty="0" smtClean="0">
                <a:cs typeface="Tahoma"/>
              </a:rPr>
              <a:t> </a:t>
            </a:r>
            <a:r>
              <a:rPr sz="2200" spc="-89" dirty="0">
                <a:cs typeface="Tahoma"/>
              </a:rPr>
              <a:t>effects,</a:t>
            </a:r>
            <a:r>
              <a:rPr sz="2200" spc="30" dirty="0">
                <a:cs typeface="Tahoma"/>
              </a:rPr>
              <a:t> </a:t>
            </a:r>
            <a:r>
              <a:rPr sz="2200" spc="-139" dirty="0">
                <a:cs typeface="Tahoma"/>
              </a:rPr>
              <a:t>su</a:t>
            </a:r>
            <a:r>
              <a:rPr sz="2200" spc="-79" dirty="0">
                <a:cs typeface="Tahoma"/>
              </a:rPr>
              <a:t>ch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29" dirty="0">
                <a:cs typeface="Tahoma"/>
              </a:rPr>
              <a:t>sp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ti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50" dirty="0">
                <a:cs typeface="Tahoma"/>
              </a:rPr>
              <a:t>/</a:t>
            </a:r>
            <a:r>
              <a:rPr sz="2200" spc="20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spc="-89" dirty="0">
                <a:cs typeface="Tahoma"/>
              </a:rPr>
              <a:t>tem</a:t>
            </a:r>
            <a:r>
              <a:rPr sz="2200" spc="-40" dirty="0">
                <a:cs typeface="Tahoma"/>
              </a:rPr>
              <a:t>p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39" dirty="0">
                <a:cs typeface="Tahoma"/>
              </a:rPr>
              <a:t>e</a:t>
            </a:r>
            <a:r>
              <a:rPr sz="2200" spc="-99" dirty="0">
                <a:cs typeface="Tahoma"/>
              </a:rPr>
              <a:t>p</a:t>
            </a:r>
            <a:r>
              <a:rPr sz="2200" spc="-159" dirty="0">
                <a:cs typeface="Tahoma"/>
              </a:rPr>
              <a:t>en</a:t>
            </a:r>
            <a:r>
              <a:rPr sz="2200" spc="-99" dirty="0">
                <a:cs typeface="Tahoma"/>
              </a:rPr>
              <a:t>d</a:t>
            </a:r>
            <a:r>
              <a:rPr sz="2200" spc="-159" dirty="0">
                <a:cs typeface="Tahoma"/>
              </a:rPr>
              <a:t>en</a:t>
            </a:r>
            <a:r>
              <a:rPr sz="2200" spc="-109" dirty="0">
                <a:cs typeface="Tahoma"/>
              </a:rPr>
              <a:t>ce,</a:t>
            </a:r>
            <a:r>
              <a:rPr sz="2200" spc="-79" dirty="0">
                <a:cs typeface="Tahoma"/>
              </a:rPr>
              <a:t> </a:t>
            </a:r>
            <a:r>
              <a:rPr sz="2200" spc="-89" dirty="0">
                <a:cs typeface="Tahoma"/>
              </a:rPr>
              <a:t>ca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-149" dirty="0">
                <a:cs typeface="Tahoma"/>
              </a:rPr>
              <a:t>ed</a:t>
            </a:r>
            <a:r>
              <a:rPr sz="2200" spc="30" dirty="0">
                <a:cs typeface="Tahoma"/>
              </a:rPr>
              <a:t> </a:t>
            </a:r>
            <a:r>
              <a:rPr sz="2200" spc="-159" dirty="0">
                <a:cs typeface="Tahoma"/>
              </a:rPr>
              <a:t>ea</a:t>
            </a:r>
            <a:r>
              <a:rPr sz="2200" spc="-69" dirty="0">
                <a:cs typeface="Tahoma"/>
              </a:rPr>
              <a:t>si</a:t>
            </a:r>
            <a:r>
              <a:rPr sz="2200" spc="10" dirty="0">
                <a:cs typeface="Tahoma"/>
              </a:rPr>
              <a:t>l</a:t>
            </a:r>
            <a:r>
              <a:rPr sz="2200" spc="-99" dirty="0">
                <a:cs typeface="Tahoma"/>
              </a:rPr>
              <a:t>y</a:t>
            </a:r>
            <a:endParaRPr sz="2200" dirty="0">
              <a:cs typeface="Tahoma"/>
            </a:endParaRPr>
          </a:p>
          <a:p>
            <a:pPr marL="327327" marR="242978" indent="-303407">
              <a:lnSpc>
                <a:spcPct val="102600"/>
              </a:lnSpc>
              <a:spcBef>
                <a:spcPts val="595"/>
              </a:spcBef>
            </a:pPr>
            <a:r>
              <a:rPr sz="2200" spc="109" dirty="0" smtClean="0">
                <a:cs typeface="Tahoma"/>
              </a:rPr>
              <a:t>Mi</a:t>
            </a:r>
            <a:r>
              <a:rPr sz="2200" spc="-99" dirty="0" smtClean="0">
                <a:cs typeface="Tahoma"/>
              </a:rPr>
              <a:t>ssi</a:t>
            </a:r>
            <a:r>
              <a:rPr sz="2200" spc="-119" dirty="0" smtClean="0">
                <a:cs typeface="Tahoma"/>
              </a:rPr>
              <a:t>n</a:t>
            </a:r>
            <a:r>
              <a:rPr sz="2200" spc="-139" dirty="0" smtClean="0">
                <a:cs typeface="Tahoma"/>
              </a:rPr>
              <a:t>g</a:t>
            </a:r>
            <a:r>
              <a:rPr sz="2200" spc="30" dirty="0" smtClean="0">
                <a:cs typeface="Tahoma"/>
              </a:rPr>
              <a:t> </a:t>
            </a:r>
            <a:r>
              <a:rPr sz="2200" spc="-109" dirty="0">
                <a:cs typeface="Tahoma"/>
              </a:rPr>
              <a:t>va</a:t>
            </a:r>
            <a:r>
              <a:rPr sz="2200" spc="10" dirty="0">
                <a:cs typeface="Tahoma"/>
              </a:rPr>
              <a:t>l</a:t>
            </a:r>
            <a:r>
              <a:rPr sz="2200" spc="-119" dirty="0">
                <a:cs typeface="Tahoma"/>
              </a:rPr>
              <a:t>u</a:t>
            </a:r>
            <a:r>
              <a:rPr sz="2200" spc="-178" dirty="0">
                <a:cs typeface="Tahoma"/>
              </a:rPr>
              <a:t>es</a:t>
            </a:r>
            <a:r>
              <a:rPr sz="2200" spc="30" dirty="0">
                <a:cs typeface="Tahoma"/>
              </a:rPr>
              <a:t> 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tr</a:t>
            </a:r>
            <a:r>
              <a:rPr sz="2200" spc="-159" dirty="0">
                <a:cs typeface="Tahoma"/>
              </a:rPr>
              <a:t>ea</a:t>
            </a:r>
            <a:r>
              <a:rPr sz="2200" spc="-89" dirty="0">
                <a:cs typeface="Tahoma"/>
              </a:rPr>
              <a:t>ted</a:t>
            </a:r>
            <a:r>
              <a:rPr sz="2200" spc="30" dirty="0">
                <a:cs typeface="Tahoma"/>
              </a:rPr>
              <a:t> </a:t>
            </a:r>
            <a:r>
              <a:rPr sz="2200" spc="-69" dirty="0">
                <a:cs typeface="Tahoma"/>
              </a:rPr>
              <a:t>si</a:t>
            </a:r>
            <a:r>
              <a:rPr sz="2200" spc="-59" dirty="0">
                <a:cs typeface="Tahoma"/>
              </a:rPr>
              <a:t>mi</a:t>
            </a:r>
            <a:r>
              <a:rPr sz="2200" spc="10" dirty="0">
                <a:cs typeface="Tahoma"/>
              </a:rPr>
              <a:t>l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10" dirty="0">
                <a:cs typeface="Tahoma"/>
              </a:rPr>
              <a:t>l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p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a</a:t>
            </a:r>
            <a:r>
              <a:rPr sz="2200" spc="-109" dirty="0">
                <a:cs typeface="Tahoma"/>
              </a:rPr>
              <a:t>meter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-119" dirty="0">
                <a:cs typeface="Tahoma"/>
              </a:rPr>
              <a:t> </a:t>
            </a:r>
            <a:r>
              <a:rPr sz="2200" spc="-149" dirty="0" smtClean="0">
                <a:cs typeface="Tahoma"/>
              </a:rPr>
              <a:t>m</a:t>
            </a:r>
            <a:r>
              <a:rPr sz="2200" spc="-50" dirty="0" smtClean="0">
                <a:cs typeface="Tahoma"/>
              </a:rPr>
              <a:t>o</a:t>
            </a:r>
            <a:r>
              <a:rPr sz="2200" spc="-99" dirty="0" smtClean="0">
                <a:cs typeface="Tahoma"/>
              </a:rPr>
              <a:t>del</a:t>
            </a:r>
            <a:endParaRPr lang="en-US" sz="2200" spc="-99" dirty="0" smtClean="0">
              <a:cs typeface="Tahoma"/>
            </a:endParaRPr>
          </a:p>
          <a:p>
            <a:pPr marL="327327" marR="242978" indent="-303407">
              <a:lnSpc>
                <a:spcPct val="102600"/>
              </a:lnSpc>
              <a:spcBef>
                <a:spcPts val="595"/>
              </a:spcBef>
            </a:pPr>
            <a:r>
              <a:rPr lang="en-US" sz="2200" spc="149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200" spc="-178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200" spc="-159" dirty="0"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esian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10" dirty="0">
                <a:ea typeface="Tahoma" panose="020B0604030504040204" pitchFamily="34" charset="0"/>
                <a:cs typeface="Tahoma" panose="020B0604030504040204" pitchFamily="34" charset="0"/>
              </a:rPr>
              <a:t>Esti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lang="en-US" sz="2200" spc="-109" dirty="0"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40" dirty="0"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sz="2200" spc="-159" dirty="0">
                <a:ea typeface="Tahoma" panose="020B0604030504040204" pitchFamily="34" charset="0"/>
                <a:cs typeface="Tahoma" panose="020B0604030504040204" pitchFamily="34" charset="0"/>
              </a:rPr>
              <a:t>sea</a:t>
            </a:r>
            <a:r>
              <a:rPr lang="en-US" sz="2200" spc="-178" dirty="0"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40" dirty="0"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lang="en-US" sz="2200" spc="-99" dirty="0">
                <a:ea typeface="Tahoma" panose="020B0604030504040204" pitchFamily="34" charset="0"/>
                <a:cs typeface="Tahoma" panose="020B0604030504040204" pitchFamily="34" charset="0"/>
              </a:rPr>
              <a:t>pp</a:t>
            </a:r>
            <a:r>
              <a:rPr lang="en-US" sz="22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200" spc="-139" dirty="0"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r>
              <a:rPr lang="en-US" sz="2200" spc="-149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50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200" spc="-169" dirty="0"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109" dirty="0"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en-US" sz="2200" spc="-198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79" dirty="0"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30" dirty="0"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200" spc="-198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10" dirty="0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200" spc="-159" dirty="0"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2200" spc="-99" dirty="0"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2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200" spc="-139" dirty="0"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59" dirty="0"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  <a:r>
              <a:rPr lang="en-US" sz="22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200" spc="-99" dirty="0">
                <a:ea typeface="Tahoma" panose="020B0604030504040204" pitchFamily="34" charset="0"/>
                <a:cs typeface="Tahoma" panose="020B0604030504040204" pitchFamily="34" charset="0"/>
              </a:rPr>
              <a:t>cs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129" dirty="0">
                <a:ea typeface="Tahoma" panose="020B0604030504040204" pitchFamily="34" charset="0"/>
                <a:cs typeface="Tahoma" panose="020B0604030504040204" pitchFamily="34" charset="0"/>
              </a:rPr>
              <a:t>sp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200" spc="10" dirty="0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69" dirty="0">
                <a:ea typeface="Tahoma" panose="020B0604030504040204" pitchFamily="34" charset="0"/>
                <a:cs typeface="Tahoma" panose="020B0604030504040204" pitchFamily="34" charset="0"/>
              </a:rPr>
              <a:t>sta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lang="en-US" sz="2200" spc="-30" dirty="0">
                <a:ea typeface="Tahoma" panose="020B0604030504040204" pitchFamily="34" charset="0"/>
                <a:cs typeface="Tahoma" panose="020B0604030504040204" pitchFamily="34" charset="0"/>
              </a:rPr>
              <a:t>sti</a:t>
            </a:r>
            <a:r>
              <a:rPr lang="en-US" sz="2200" spc="-99" dirty="0">
                <a:ea typeface="Tahoma" panose="020B0604030504040204" pitchFamily="34" charset="0"/>
                <a:cs typeface="Tahoma" panose="020B0604030504040204" pitchFamily="34" charset="0"/>
              </a:rPr>
              <a:t>cs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30" dirty="0"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200" spc="-198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10" dirty="0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200" spc="-59" dirty="0"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119" dirty="0"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22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spc="-159" dirty="0">
                <a:ea typeface="Tahoma" panose="020B0604030504040204" pitchFamily="34" charset="0"/>
                <a:cs typeface="Tahoma" panose="020B0604030504040204" pitchFamily="34" charset="0"/>
              </a:rPr>
              <a:t>ye</a:t>
            </a:r>
            <a:r>
              <a:rPr lang="en-US" sz="2200" spc="-208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200" spc="-59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200" spc="-149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sz="2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7327" marR="242978" indent="-303407">
              <a:lnSpc>
                <a:spcPct val="102600"/>
              </a:lnSpc>
              <a:spcBef>
                <a:spcPts val="595"/>
              </a:spcBef>
            </a:pPr>
            <a:endParaRPr sz="2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717017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99" dirty="0"/>
              <a:t>W</a:t>
            </a:r>
            <a:r>
              <a:rPr spc="20" dirty="0"/>
              <a:t>inB</a:t>
            </a:r>
            <a:r>
              <a:rPr spc="69" dirty="0"/>
              <a:t>UG</a:t>
            </a:r>
            <a:r>
              <a:rPr spc="-2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416413"/>
            <a:ext cx="8153400" cy="4105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2200" spc="149" dirty="0" smtClean="0">
                <a:cs typeface="Tahoma"/>
              </a:rPr>
              <a:t>B</a:t>
            </a:r>
            <a:r>
              <a:rPr sz="2200" spc="40" dirty="0" smtClean="0">
                <a:cs typeface="Tahoma"/>
              </a:rPr>
              <a:t>U</a:t>
            </a:r>
            <a:r>
              <a:rPr sz="2200" spc="-20" dirty="0" smtClean="0">
                <a:cs typeface="Tahoma"/>
              </a:rPr>
              <a:t>G</a:t>
            </a:r>
            <a:r>
              <a:rPr sz="2200" spc="-30" dirty="0" smtClean="0">
                <a:cs typeface="Tahoma"/>
              </a:rPr>
              <a:t>S</a:t>
            </a:r>
            <a:r>
              <a:rPr sz="2200" spc="30" dirty="0" smtClean="0">
                <a:cs typeface="Tahoma"/>
              </a:rPr>
              <a:t> </a:t>
            </a:r>
            <a:r>
              <a:rPr sz="2200" spc="-69" dirty="0">
                <a:cs typeface="Tahoma"/>
              </a:rPr>
              <a:t>sta</a:t>
            </a:r>
            <a:r>
              <a:rPr sz="2200" spc="-119" dirty="0">
                <a:cs typeface="Tahoma"/>
              </a:rPr>
              <a:t>n</a:t>
            </a:r>
            <a:r>
              <a:rPr sz="2200" spc="-99" dirty="0">
                <a:cs typeface="Tahoma"/>
              </a:rPr>
              <a:t>d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40" dirty="0">
                <a:cs typeface="Tahoma"/>
              </a:rPr>
              <a:t>f</a:t>
            </a:r>
            <a:r>
              <a:rPr sz="2200" spc="-169" dirty="0">
                <a:cs typeface="Tahoma"/>
              </a:rPr>
              <a:t>o</a:t>
            </a:r>
            <a:r>
              <a:rPr sz="2200" spc="-59" dirty="0">
                <a:cs typeface="Tahoma"/>
              </a:rPr>
              <a:t>r</a:t>
            </a:r>
            <a:r>
              <a:rPr sz="2200" spc="30" dirty="0">
                <a:cs typeface="Tahoma"/>
              </a:rPr>
              <a:t> </a:t>
            </a:r>
            <a:r>
              <a:rPr sz="2200" i="1" spc="188" dirty="0">
                <a:cs typeface="Trebuchet MS"/>
              </a:rPr>
              <a:t>B</a:t>
            </a:r>
            <a:r>
              <a:rPr sz="2200" i="1" spc="-178" dirty="0">
                <a:cs typeface="Trebuchet MS"/>
              </a:rPr>
              <a:t>a</a:t>
            </a:r>
            <a:r>
              <a:rPr sz="2200" i="1" spc="-149" dirty="0">
                <a:cs typeface="Trebuchet MS"/>
              </a:rPr>
              <a:t>yesi</a:t>
            </a:r>
            <a:r>
              <a:rPr sz="2200" i="1" spc="-119" dirty="0">
                <a:cs typeface="Trebuchet MS"/>
              </a:rPr>
              <a:t>a</a:t>
            </a:r>
            <a:r>
              <a:rPr sz="2200" i="1" spc="-89" dirty="0">
                <a:cs typeface="Trebuchet MS"/>
              </a:rPr>
              <a:t>n</a:t>
            </a:r>
            <a:r>
              <a:rPr sz="2200" i="1" spc="59" dirty="0">
                <a:cs typeface="Trebuchet MS"/>
              </a:rPr>
              <a:t> 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89" dirty="0">
                <a:cs typeface="Trebuchet MS"/>
              </a:rPr>
              <a:t>n</a:t>
            </a:r>
            <a:r>
              <a:rPr sz="2200" i="1" spc="-226" dirty="0">
                <a:cs typeface="Trebuchet MS"/>
              </a:rPr>
              <a:t>f</a:t>
            </a:r>
            <a:r>
              <a:rPr sz="2200" i="1" spc="-198" dirty="0">
                <a:cs typeface="Trebuchet MS"/>
              </a:rPr>
              <a:t>er</a:t>
            </a:r>
            <a:r>
              <a:rPr sz="2200" i="1" spc="-159" dirty="0">
                <a:cs typeface="Trebuchet MS"/>
              </a:rPr>
              <a:t>en</a:t>
            </a:r>
            <a:r>
              <a:rPr sz="2200" i="1" spc="-139" dirty="0">
                <a:cs typeface="Trebuchet MS"/>
              </a:rPr>
              <a:t>ce</a:t>
            </a:r>
            <a:r>
              <a:rPr sz="2200" i="1" spc="59" dirty="0">
                <a:cs typeface="Trebuchet MS"/>
              </a:rPr>
              <a:t> </a:t>
            </a:r>
            <a:r>
              <a:rPr sz="2200" i="1" spc="69" dirty="0">
                <a:cs typeface="Trebuchet MS"/>
              </a:rPr>
              <a:t>U</a:t>
            </a:r>
            <a:r>
              <a:rPr sz="2200" i="1" spc="-109" dirty="0">
                <a:cs typeface="Trebuchet MS"/>
              </a:rPr>
              <a:t>si</a:t>
            </a:r>
            <a:r>
              <a:rPr sz="2200" i="1" spc="-89" dirty="0">
                <a:cs typeface="Trebuchet MS"/>
              </a:rPr>
              <a:t>n</a:t>
            </a:r>
            <a:r>
              <a:rPr sz="2200" i="1" spc="-30" dirty="0">
                <a:cs typeface="Trebuchet MS"/>
              </a:rPr>
              <a:t>g</a:t>
            </a:r>
            <a:r>
              <a:rPr sz="2200" i="1" spc="59" dirty="0">
                <a:cs typeface="Trebuchet MS"/>
              </a:rPr>
              <a:t> </a:t>
            </a:r>
            <a:r>
              <a:rPr sz="2200" i="1" spc="-50" dirty="0">
                <a:cs typeface="Trebuchet MS"/>
              </a:rPr>
              <a:t>G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119" dirty="0">
                <a:cs typeface="Trebuchet MS"/>
              </a:rPr>
              <a:t>bb</a:t>
            </a:r>
            <a:r>
              <a:rPr sz="2200" i="1" spc="-69" dirty="0">
                <a:cs typeface="Trebuchet MS"/>
              </a:rPr>
              <a:t>s</a:t>
            </a:r>
            <a:r>
              <a:rPr sz="2200" i="1" spc="59" dirty="0">
                <a:cs typeface="Trebuchet MS"/>
              </a:rPr>
              <a:t> </a:t>
            </a:r>
            <a:r>
              <a:rPr sz="2200" i="1" spc="139" dirty="0">
                <a:cs typeface="Trebuchet MS"/>
              </a:rPr>
              <a:t>S</a:t>
            </a:r>
            <a:r>
              <a:rPr sz="2200" i="1" spc="-119" dirty="0">
                <a:cs typeface="Trebuchet MS"/>
              </a:rPr>
              <a:t>a</a:t>
            </a:r>
            <a:r>
              <a:rPr sz="2200" i="1" spc="-109" dirty="0">
                <a:cs typeface="Trebuchet MS"/>
              </a:rPr>
              <a:t>mp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-198" dirty="0">
                <a:cs typeface="Trebuchet MS"/>
              </a:rPr>
              <a:t>er</a:t>
            </a:r>
            <a:endParaRPr sz="2200" dirty="0">
              <a:cs typeface="Trebuchet MS"/>
            </a:endParaRPr>
          </a:p>
          <a:p>
            <a:pPr marL="25179">
              <a:spcBef>
                <a:spcPts val="654"/>
              </a:spcBef>
            </a:pPr>
            <a:r>
              <a:rPr sz="2200" spc="-79" dirty="0" smtClean="0">
                <a:cs typeface="Tahoma"/>
              </a:rPr>
              <a:t>Devel</a:t>
            </a:r>
            <a:r>
              <a:rPr sz="2200" spc="-109" dirty="0" smtClean="0">
                <a:cs typeface="Tahoma"/>
              </a:rPr>
              <a:t>o</a:t>
            </a:r>
            <a:r>
              <a:rPr sz="2200" spc="-59" dirty="0" smtClean="0">
                <a:cs typeface="Tahoma"/>
              </a:rPr>
              <a:t>p</a:t>
            </a:r>
            <a:r>
              <a:rPr sz="2200" spc="-149" dirty="0" smtClean="0">
                <a:cs typeface="Tahoma"/>
              </a:rPr>
              <a:t>ed</a:t>
            </a:r>
            <a:r>
              <a:rPr sz="2200" spc="30" dirty="0" smtClean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50" dirty="0">
                <a:cs typeface="Tahoma"/>
              </a:rPr>
              <a:t>t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119" dirty="0">
                <a:cs typeface="Tahoma"/>
              </a:rPr>
              <a:t>MR</a:t>
            </a:r>
            <a:r>
              <a:rPr sz="2200" spc="59" dirty="0">
                <a:cs typeface="Tahoma"/>
              </a:rPr>
              <a:t>C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-226" dirty="0">
                <a:cs typeface="Tahoma"/>
              </a:rPr>
              <a:t>I</a:t>
            </a:r>
            <a:r>
              <a:rPr sz="2200" spc="-129" dirty="0">
                <a:cs typeface="Tahoma"/>
              </a:rPr>
              <a:t>m</a:t>
            </a:r>
            <a:r>
              <a:rPr sz="2200" spc="-40" dirty="0">
                <a:cs typeface="Tahoma"/>
              </a:rPr>
              <a:t>p</a:t>
            </a:r>
            <a:r>
              <a:rPr sz="2200" spc="-129" dirty="0">
                <a:cs typeface="Tahoma"/>
              </a:rPr>
              <a:t>er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59" dirty="0">
                <a:cs typeface="Tahoma"/>
              </a:rPr>
              <a:t>C</a:t>
            </a:r>
            <a:r>
              <a:rPr sz="2200" spc="-59" dirty="0">
                <a:cs typeface="Tahoma"/>
              </a:rPr>
              <a:t>ol</a:t>
            </a:r>
            <a:r>
              <a:rPr sz="2200" spc="10" dirty="0">
                <a:cs typeface="Tahoma"/>
              </a:rPr>
              <a:t>l</a:t>
            </a:r>
            <a:r>
              <a:rPr sz="2200" spc="-178" dirty="0">
                <a:cs typeface="Tahoma"/>
              </a:rPr>
              <a:t>ege</a:t>
            </a:r>
            <a:r>
              <a:rPr sz="2200" spc="30" dirty="0">
                <a:cs typeface="Tahoma"/>
              </a:rPr>
              <a:t> </a:t>
            </a:r>
            <a:r>
              <a:rPr sz="2200" spc="69" dirty="0">
                <a:cs typeface="Tahoma"/>
              </a:rPr>
              <a:t>L</a:t>
            </a:r>
            <a:r>
              <a:rPr sz="2200" spc="-109" dirty="0">
                <a:cs typeface="Tahoma"/>
              </a:rPr>
              <a:t>on</a:t>
            </a:r>
            <a:r>
              <a:rPr sz="2200" spc="-99" dirty="0">
                <a:cs typeface="Tahoma"/>
              </a:rPr>
              <a:t>d</a:t>
            </a:r>
            <a:r>
              <a:rPr sz="2200" spc="-109" dirty="0">
                <a:cs typeface="Tahoma"/>
              </a:rPr>
              <a:t>on</a:t>
            </a:r>
            <a:endParaRPr sz="2200" dirty="0">
              <a:cs typeface="Tahoma"/>
            </a:endParaRPr>
          </a:p>
          <a:p>
            <a:pPr marL="25179">
              <a:spcBef>
                <a:spcPts val="654"/>
              </a:spcBef>
            </a:pPr>
            <a:r>
              <a:rPr sz="2200" spc="159" dirty="0" smtClean="0">
                <a:cs typeface="Tahoma"/>
              </a:rPr>
              <a:t>P</a:t>
            </a:r>
            <a:r>
              <a:rPr sz="2200" spc="-69" dirty="0" smtClean="0">
                <a:cs typeface="Tahoma"/>
              </a:rPr>
              <a:t>rovi</a:t>
            </a:r>
            <a:r>
              <a:rPr sz="2200" spc="-99" dirty="0" smtClean="0">
                <a:cs typeface="Tahoma"/>
              </a:rPr>
              <a:t>d</a:t>
            </a:r>
            <a:r>
              <a:rPr sz="2200" spc="-178" dirty="0" smtClean="0">
                <a:cs typeface="Tahoma"/>
              </a:rPr>
              <a:t>es</a:t>
            </a:r>
            <a:r>
              <a:rPr sz="2200" spc="30" dirty="0" smtClean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gen</a:t>
            </a:r>
            <a:r>
              <a:rPr sz="2200" spc="-129" dirty="0">
                <a:cs typeface="Tahoma"/>
              </a:rPr>
              <a:t>er</a:t>
            </a:r>
            <a:r>
              <a:rPr sz="2200" spc="10" dirty="0">
                <a:cs typeface="Tahoma"/>
              </a:rPr>
              <a:t>i</a:t>
            </a:r>
            <a:r>
              <a:rPr sz="2200" spc="-59" dirty="0">
                <a:cs typeface="Tahoma"/>
              </a:rPr>
              <a:t>c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l</a:t>
            </a:r>
            <a:r>
              <a:rPr sz="2200" spc="-119" dirty="0">
                <a:cs typeface="Tahoma"/>
              </a:rPr>
              <a:t>angua</a:t>
            </a:r>
            <a:r>
              <a:rPr sz="2200" spc="-169" dirty="0">
                <a:cs typeface="Tahoma"/>
              </a:rPr>
              <a:t>ge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to</a:t>
            </a:r>
            <a:r>
              <a:rPr sz="2200" spc="30" dirty="0">
                <a:cs typeface="Tahoma"/>
              </a:rPr>
              <a:t> </a:t>
            </a:r>
            <a:r>
              <a:rPr sz="2200" spc="149" dirty="0">
                <a:cs typeface="Tahoma"/>
              </a:rPr>
              <a:t>B</a:t>
            </a:r>
            <a:r>
              <a:rPr sz="2200" spc="-178" dirty="0">
                <a:cs typeface="Tahoma"/>
              </a:rPr>
              <a:t>a</a:t>
            </a:r>
            <a:r>
              <a:rPr sz="2200" spc="-159" dirty="0">
                <a:cs typeface="Tahoma"/>
              </a:rPr>
              <a:t>y</a:t>
            </a:r>
            <a:r>
              <a:rPr sz="2200" spc="-119" dirty="0">
                <a:cs typeface="Tahoma"/>
              </a:rPr>
              <a:t>esian</a:t>
            </a:r>
            <a:r>
              <a:rPr sz="2200" spc="30" dirty="0">
                <a:cs typeface="Tahoma"/>
              </a:rPr>
              <a:t> Hi</a:t>
            </a:r>
            <a:r>
              <a:rPr sz="2200" spc="-129" dirty="0">
                <a:cs typeface="Tahoma"/>
              </a:rPr>
              <a:t>er</a:t>
            </a:r>
            <a:r>
              <a:rPr sz="2200" spc="-178" dirty="0">
                <a:cs typeface="Tahoma"/>
              </a:rPr>
              <a:t>a</a:t>
            </a:r>
            <a:r>
              <a:rPr sz="2200" spc="-79" dirty="0">
                <a:cs typeface="Tahoma"/>
              </a:rPr>
              <a:t>rch</a:t>
            </a:r>
            <a:r>
              <a:rPr sz="2200" spc="10" dirty="0">
                <a:cs typeface="Tahoma"/>
              </a:rPr>
              <a:t>i</a:t>
            </a:r>
            <a:r>
              <a:rPr sz="2200" spc="-89" dirty="0">
                <a:cs typeface="Tahoma"/>
              </a:rPr>
              <a:t>ca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-149" dirty="0">
                <a:cs typeface="Tahoma"/>
              </a:rPr>
              <a:t>s</a:t>
            </a:r>
            <a:endParaRPr sz="2200" dirty="0">
              <a:cs typeface="Tahoma"/>
            </a:endParaRPr>
          </a:p>
          <a:p>
            <a:pPr marL="25179">
              <a:spcBef>
                <a:spcPts val="654"/>
              </a:spcBef>
            </a:pPr>
            <a:r>
              <a:rPr sz="2200" spc="50" dirty="0" smtClean="0">
                <a:cs typeface="Tahoma"/>
              </a:rPr>
              <a:t>M</a:t>
            </a:r>
            <a:r>
              <a:rPr sz="2200" spc="79" dirty="0" smtClean="0">
                <a:cs typeface="Tahoma"/>
              </a:rPr>
              <a:t>o</a:t>
            </a:r>
            <a:r>
              <a:rPr sz="2200" spc="-99" dirty="0" smtClean="0">
                <a:cs typeface="Tahoma"/>
              </a:rPr>
              <a:t>del</a:t>
            </a:r>
            <a:r>
              <a:rPr sz="2200" spc="-149" dirty="0" smtClean="0">
                <a:cs typeface="Tahoma"/>
              </a:rPr>
              <a:t>s</a:t>
            </a:r>
            <a:r>
              <a:rPr sz="2200" spc="30" dirty="0" smtClean="0">
                <a:cs typeface="Tahoma"/>
              </a:rPr>
              <a:t> </a:t>
            </a:r>
            <a:r>
              <a:rPr sz="2200" spc="-89" dirty="0">
                <a:cs typeface="Tahoma"/>
              </a:rPr>
              <a:t>ca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s</a:t>
            </a:r>
            <a:r>
              <a:rPr sz="2200" spc="-89" dirty="0">
                <a:cs typeface="Tahoma"/>
              </a:rPr>
              <a:t>pecified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gr</a:t>
            </a:r>
            <a:r>
              <a:rPr sz="2200" spc="-119" dirty="0">
                <a:cs typeface="Tahoma"/>
              </a:rPr>
              <a:t>a</a:t>
            </a:r>
            <a:r>
              <a:rPr sz="2200" spc="-99" dirty="0">
                <a:cs typeface="Tahoma"/>
              </a:rPr>
              <a:t>p</a:t>
            </a:r>
            <a:r>
              <a:rPr sz="2200" spc="-119" dirty="0">
                <a:cs typeface="Tahoma"/>
              </a:rPr>
              <a:t>h</a:t>
            </a:r>
            <a:r>
              <a:rPr sz="2200" spc="10" dirty="0">
                <a:cs typeface="Tahoma"/>
              </a:rPr>
              <a:t>i</a:t>
            </a:r>
            <a:r>
              <a:rPr sz="2200" spc="-89" dirty="0">
                <a:cs typeface="Tahoma"/>
              </a:rPr>
              <a:t>ca</a:t>
            </a:r>
            <a:r>
              <a:rPr sz="2200" spc="10" dirty="0">
                <a:cs typeface="Tahoma"/>
              </a:rPr>
              <a:t>ll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208" dirty="0">
                <a:cs typeface="Tahoma"/>
              </a:rPr>
              <a:t>w</a:t>
            </a:r>
            <a:r>
              <a:rPr sz="2200" spc="-99" dirty="0">
                <a:cs typeface="Tahoma"/>
              </a:rPr>
              <a:t>el</a:t>
            </a:r>
            <a:r>
              <a:rPr sz="2200" spc="10" dirty="0">
                <a:cs typeface="Tahoma"/>
              </a:rPr>
              <a:t>l</a:t>
            </a:r>
            <a:endParaRPr sz="2200" dirty="0">
              <a:cs typeface="Tahoma"/>
            </a:endParaRPr>
          </a:p>
          <a:p>
            <a:pPr marL="327327" marR="229129" indent="-303407">
              <a:lnSpc>
                <a:spcPct val="102600"/>
              </a:lnSpc>
              <a:spcBef>
                <a:spcPts val="595"/>
              </a:spcBef>
            </a:pPr>
            <a:r>
              <a:rPr sz="2200" spc="-30" dirty="0" smtClean="0">
                <a:cs typeface="Tahoma"/>
              </a:rPr>
              <a:t>S</a:t>
            </a:r>
            <a:r>
              <a:rPr sz="2200" spc="-139" dirty="0" smtClean="0">
                <a:cs typeface="Tahoma"/>
              </a:rPr>
              <a:t>ever</a:t>
            </a:r>
            <a:r>
              <a:rPr sz="2200" spc="-119" dirty="0" smtClean="0">
                <a:cs typeface="Tahoma"/>
              </a:rPr>
              <a:t>a</a:t>
            </a:r>
            <a:r>
              <a:rPr sz="2200" spc="10" dirty="0" smtClean="0">
                <a:cs typeface="Tahoma"/>
              </a:rPr>
              <a:t>l</a:t>
            </a:r>
            <a:r>
              <a:rPr sz="2200" spc="30" dirty="0" smtClean="0">
                <a:cs typeface="Tahoma"/>
              </a:rPr>
              <a:t> </a:t>
            </a:r>
            <a:r>
              <a:rPr sz="2200" spc="-119" dirty="0">
                <a:cs typeface="Tahoma"/>
              </a:rPr>
              <a:t>u</a:t>
            </a:r>
            <a:r>
              <a:rPr sz="2200" spc="30" dirty="0">
                <a:cs typeface="Tahoma"/>
              </a:rPr>
              <a:t>ti</a:t>
            </a:r>
            <a:r>
              <a:rPr sz="2200" spc="10" dirty="0">
                <a:cs typeface="Tahoma"/>
              </a:rPr>
              <a:t>li</a:t>
            </a:r>
            <a:r>
              <a:rPr sz="2200" spc="30" dirty="0">
                <a:cs typeface="Tahoma"/>
              </a:rPr>
              <a:t>ti</a:t>
            </a:r>
            <a:r>
              <a:rPr sz="2200" spc="-178" dirty="0">
                <a:cs typeface="Tahoma"/>
              </a:rPr>
              <a:t>es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to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-169" dirty="0">
                <a:cs typeface="Tahoma"/>
              </a:rPr>
              <a:t>ssess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con</a:t>
            </a:r>
            <a:r>
              <a:rPr sz="2200" spc="-119" dirty="0">
                <a:cs typeface="Tahoma"/>
              </a:rPr>
              <a:t>ver</a:t>
            </a:r>
            <a:r>
              <a:rPr sz="2200" spc="-149" dirty="0">
                <a:cs typeface="Tahoma"/>
              </a:rPr>
              <a:t>gen</a:t>
            </a:r>
            <a:r>
              <a:rPr sz="2200" spc="-119" dirty="0">
                <a:cs typeface="Tahoma"/>
              </a:rPr>
              <a:t>ce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ch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-79" dirty="0">
                <a:cs typeface="Tahoma"/>
              </a:rPr>
              <a:t> d</a:t>
            </a:r>
            <a:r>
              <a:rPr sz="2200" spc="10" dirty="0">
                <a:cs typeface="Tahoma"/>
              </a:rPr>
              <a:t>i</a:t>
            </a:r>
            <a:r>
              <a:rPr sz="2200" spc="-129" dirty="0">
                <a:cs typeface="Tahoma"/>
              </a:rPr>
              <a:t>sp</a:t>
            </a:r>
            <a:r>
              <a:rPr sz="2200" spc="10" dirty="0">
                <a:cs typeface="Tahoma"/>
              </a:rPr>
              <a:t>l</a:t>
            </a:r>
            <a:r>
              <a:rPr sz="2200" spc="-178" dirty="0">
                <a:cs typeface="Tahoma"/>
              </a:rPr>
              <a:t>a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-59" dirty="0">
                <a:cs typeface="Tahoma"/>
              </a:rPr>
              <a:t>r</a:t>
            </a:r>
            <a:r>
              <a:rPr sz="2200" spc="-149" dirty="0">
                <a:cs typeface="Tahoma"/>
              </a:rPr>
              <a:t>esu</a:t>
            </a:r>
            <a:r>
              <a:rPr sz="2200" spc="10" dirty="0">
                <a:cs typeface="Tahoma"/>
              </a:rPr>
              <a:t>l</a:t>
            </a:r>
            <a:r>
              <a:rPr sz="2200" spc="-59" dirty="0">
                <a:cs typeface="Tahoma"/>
              </a:rPr>
              <a:t>ts</a:t>
            </a:r>
            <a:endParaRPr sz="2200" dirty="0">
              <a:cs typeface="Tahoma"/>
            </a:endParaRPr>
          </a:p>
          <a:p>
            <a:pPr marL="327327" marR="337399" indent="-303407">
              <a:lnSpc>
                <a:spcPct val="102600"/>
              </a:lnSpc>
              <a:spcBef>
                <a:spcPts val="595"/>
              </a:spcBef>
            </a:pPr>
            <a:r>
              <a:rPr sz="2200" spc="-20" dirty="0" err="1" smtClean="0">
                <a:cs typeface="Tahoma"/>
              </a:rPr>
              <a:t>G</a:t>
            </a:r>
            <a:r>
              <a:rPr sz="2200" spc="-50" dirty="0" err="1" smtClean="0">
                <a:cs typeface="Tahoma"/>
              </a:rPr>
              <a:t>eoB</a:t>
            </a:r>
            <a:r>
              <a:rPr sz="2200" spc="40" dirty="0" err="1" smtClean="0">
                <a:cs typeface="Tahoma"/>
              </a:rPr>
              <a:t>U</a:t>
            </a:r>
            <a:r>
              <a:rPr sz="2200" spc="-20" dirty="0" err="1" smtClean="0">
                <a:cs typeface="Tahoma"/>
              </a:rPr>
              <a:t>G</a:t>
            </a:r>
            <a:r>
              <a:rPr sz="2200" spc="-30" dirty="0" err="1" smtClean="0">
                <a:cs typeface="Tahoma"/>
              </a:rPr>
              <a:t>S</a:t>
            </a:r>
            <a:r>
              <a:rPr sz="2200" spc="30" dirty="0" smtClean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exten</a:t>
            </a:r>
            <a:r>
              <a:rPr sz="2200" spc="-89" dirty="0">
                <a:cs typeface="Tahoma"/>
              </a:rPr>
              <a:t>sion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to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59" dirty="0">
                <a:cs typeface="Tahoma"/>
              </a:rPr>
              <a:t>ea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69" dirty="0">
                <a:cs typeface="Tahoma"/>
              </a:rPr>
              <a:t>wi</a:t>
            </a:r>
            <a:r>
              <a:rPr sz="2200" spc="-30" dirty="0">
                <a:cs typeface="Tahoma"/>
              </a:rPr>
              <a:t>th</a:t>
            </a:r>
            <a:r>
              <a:rPr sz="2200" spc="30" dirty="0">
                <a:cs typeface="Tahoma"/>
              </a:rPr>
              <a:t> </a:t>
            </a:r>
            <a:r>
              <a:rPr sz="2200" spc="-129" dirty="0">
                <a:cs typeface="Tahoma"/>
              </a:rPr>
              <a:t>sp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ti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 map</a:t>
            </a:r>
            <a:r>
              <a:rPr sz="2200" spc="-149" dirty="0">
                <a:cs typeface="Tahoma"/>
              </a:rPr>
              <a:t>s</a:t>
            </a:r>
            <a:endParaRPr sz="2200" dirty="0">
              <a:cs typeface="Tahoma"/>
            </a:endParaRPr>
          </a:p>
          <a:p>
            <a:pPr marL="327327" marR="10072" indent="-303407">
              <a:lnSpc>
                <a:spcPct val="102600"/>
              </a:lnSpc>
              <a:spcBef>
                <a:spcPts val="595"/>
              </a:spcBef>
            </a:pPr>
            <a:r>
              <a:rPr sz="2200" spc="129" dirty="0" smtClean="0">
                <a:cs typeface="Tahoma"/>
              </a:rPr>
              <a:t>A</a:t>
            </a:r>
            <a:r>
              <a:rPr sz="2200" spc="30" dirty="0" smtClean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19" dirty="0">
                <a:cs typeface="Tahoma"/>
              </a:rPr>
              <a:t>evel</a:t>
            </a:r>
            <a:r>
              <a:rPr sz="2200" spc="-109" dirty="0">
                <a:cs typeface="Tahoma"/>
              </a:rPr>
              <a:t>o</a:t>
            </a:r>
            <a:r>
              <a:rPr sz="2200" spc="-59" dirty="0">
                <a:cs typeface="Tahoma"/>
              </a:rPr>
              <a:t>p</a:t>
            </a:r>
            <a:r>
              <a:rPr sz="2200" spc="-129" dirty="0">
                <a:cs typeface="Tahoma"/>
              </a:rPr>
              <a:t>er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69" dirty="0">
                <a:cs typeface="Tahoma"/>
              </a:rPr>
              <a:t>ter</a:t>
            </a:r>
            <a:r>
              <a:rPr sz="2200" spc="-40" dirty="0">
                <a:cs typeface="Tahoma"/>
              </a:rPr>
              <a:t>f</a:t>
            </a:r>
            <a:r>
              <a:rPr sz="2200" spc="-119" dirty="0">
                <a:cs typeface="Tahoma"/>
              </a:rPr>
              <a:t>ace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ha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b</a:t>
            </a:r>
            <a:r>
              <a:rPr sz="2200" spc="-169" dirty="0">
                <a:cs typeface="Tahoma"/>
              </a:rPr>
              <a:t>een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20" dirty="0">
                <a:cs typeface="Tahoma"/>
              </a:rPr>
              <a:t>cl</a:t>
            </a:r>
            <a:r>
              <a:rPr sz="2200" spc="-119" dirty="0">
                <a:cs typeface="Tahoma"/>
              </a:rPr>
              <a:t>u</a:t>
            </a:r>
            <a:r>
              <a:rPr sz="2200" spc="-99" dirty="0">
                <a:cs typeface="Tahoma"/>
              </a:rPr>
              <a:t>d</a:t>
            </a:r>
            <a:r>
              <a:rPr sz="2200" spc="-149" dirty="0">
                <a:cs typeface="Tahoma"/>
              </a:rPr>
              <a:t>ed</a:t>
            </a:r>
            <a:r>
              <a:rPr sz="2200" spc="30" dirty="0">
                <a:cs typeface="Tahoma"/>
              </a:rPr>
              <a:t> </a:t>
            </a:r>
            <a:r>
              <a:rPr sz="2200" spc="-139" dirty="0">
                <a:cs typeface="Tahoma"/>
              </a:rPr>
              <a:t>so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19" dirty="0">
                <a:cs typeface="Tahoma"/>
              </a:rPr>
              <a:t>a</a:t>
            </a:r>
            <a:r>
              <a:rPr sz="2200" spc="50" dirty="0">
                <a:cs typeface="Tahoma"/>
              </a:rPr>
              <a:t>t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u</a:t>
            </a:r>
            <a:r>
              <a:rPr sz="2200" spc="-139" dirty="0">
                <a:cs typeface="Tahoma"/>
              </a:rPr>
              <a:t>ser</a:t>
            </a:r>
            <a:r>
              <a:rPr sz="2200" spc="30" dirty="0">
                <a:cs typeface="Tahoma"/>
              </a:rPr>
              <a:t> </a:t>
            </a:r>
            <a:r>
              <a:rPr sz="2200" spc="-89" dirty="0">
                <a:cs typeface="Tahoma"/>
              </a:rPr>
              <a:t>ca</a:t>
            </a:r>
            <a:r>
              <a:rPr sz="2200" spc="-119" dirty="0">
                <a:cs typeface="Tahoma"/>
              </a:rPr>
              <a:t>n</a:t>
            </a:r>
            <a:r>
              <a:rPr sz="2200" spc="-69" dirty="0">
                <a:cs typeface="Tahoma"/>
              </a:rPr>
              <a:t> </a:t>
            </a:r>
            <a:r>
              <a:rPr sz="2200" spc="-109" dirty="0">
                <a:cs typeface="Tahoma"/>
              </a:rPr>
              <a:t>exten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an</a:t>
            </a:r>
            <a:r>
              <a:rPr sz="2200" spc="-169" dirty="0">
                <a:cs typeface="Tahoma"/>
              </a:rPr>
              <a:t>ge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40" dirty="0">
                <a:cs typeface="Tahoma"/>
              </a:rPr>
              <a:t>f</a:t>
            </a:r>
            <a:r>
              <a:rPr sz="2200" spc="-119" dirty="0">
                <a:cs typeface="Tahoma"/>
              </a:rPr>
              <a:t>un</a:t>
            </a:r>
            <a:r>
              <a:rPr sz="2200" dirty="0">
                <a:cs typeface="Tahoma"/>
              </a:rPr>
              <a:t>cti</a:t>
            </a:r>
            <a:r>
              <a:rPr sz="2200" spc="-109" dirty="0">
                <a:cs typeface="Tahoma"/>
              </a:rPr>
              <a:t>on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-109" dirty="0">
                <a:cs typeface="Tahoma"/>
              </a:rPr>
              <a:t>va</a:t>
            </a:r>
            <a:r>
              <a:rPr sz="2200" spc="10" dirty="0">
                <a:cs typeface="Tahoma"/>
              </a:rPr>
              <a:t>il</a:t>
            </a:r>
            <a:r>
              <a:rPr sz="2200" spc="-119" dirty="0">
                <a:cs typeface="Tahoma"/>
              </a:rPr>
              <a:t>a</a:t>
            </a:r>
            <a:r>
              <a:rPr sz="2200" spc="-99" dirty="0">
                <a:cs typeface="Tahoma"/>
              </a:rPr>
              <a:t>b</a:t>
            </a:r>
            <a:r>
              <a:rPr sz="2200" spc="10" dirty="0">
                <a:cs typeface="Tahoma"/>
              </a:rPr>
              <a:t>l</a:t>
            </a:r>
            <a:r>
              <a:rPr sz="2200" spc="-198" dirty="0">
                <a:cs typeface="Tahoma"/>
              </a:rPr>
              <a:t>e</a:t>
            </a:r>
            <a:endParaRPr sz="2200" dirty="0">
              <a:cs typeface="Tahoma"/>
            </a:endParaRPr>
          </a:p>
          <a:p>
            <a:pPr marL="25179">
              <a:spcBef>
                <a:spcPts val="654"/>
              </a:spcBef>
            </a:pPr>
            <a:r>
              <a:rPr sz="2200" spc="-40" dirty="0" err="1" smtClean="0">
                <a:cs typeface="Tahoma"/>
              </a:rPr>
              <a:t>O</a:t>
            </a:r>
            <a:r>
              <a:rPr sz="2200" spc="20" dirty="0" err="1" smtClean="0">
                <a:cs typeface="Tahoma"/>
              </a:rPr>
              <a:t>p</a:t>
            </a:r>
            <a:r>
              <a:rPr sz="2200" spc="-159" dirty="0" err="1" smtClean="0">
                <a:cs typeface="Tahoma"/>
              </a:rPr>
              <a:t>en</a:t>
            </a:r>
            <a:r>
              <a:rPr sz="2200" spc="149" dirty="0" err="1" smtClean="0">
                <a:cs typeface="Tahoma"/>
              </a:rPr>
              <a:t>B</a:t>
            </a:r>
            <a:r>
              <a:rPr sz="2200" spc="40" dirty="0" err="1" smtClean="0">
                <a:cs typeface="Tahoma"/>
              </a:rPr>
              <a:t>U</a:t>
            </a:r>
            <a:r>
              <a:rPr sz="2200" spc="-20" dirty="0" err="1" smtClean="0">
                <a:cs typeface="Tahoma"/>
              </a:rPr>
              <a:t>G</a:t>
            </a:r>
            <a:r>
              <a:rPr sz="2200" spc="-30" dirty="0" err="1" smtClean="0">
                <a:cs typeface="Tahoma"/>
              </a:rPr>
              <a:t>S</a:t>
            </a:r>
            <a:r>
              <a:rPr sz="2200" spc="30" dirty="0" smtClean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i="1" spc="-99" dirty="0">
                <a:cs typeface="Trebuchet MS"/>
              </a:rPr>
              <a:t>o</a:t>
            </a:r>
            <a:r>
              <a:rPr sz="2200" i="1" spc="-50" dirty="0">
                <a:cs typeface="Trebuchet MS"/>
              </a:rPr>
              <a:t>p</a:t>
            </a:r>
            <a:r>
              <a:rPr sz="2200" i="1" spc="-159" dirty="0">
                <a:cs typeface="Trebuchet MS"/>
              </a:rPr>
              <a:t>en</a:t>
            </a:r>
            <a:r>
              <a:rPr sz="2200" i="1" spc="59" dirty="0">
                <a:cs typeface="Trebuchet MS"/>
              </a:rPr>
              <a:t> </a:t>
            </a:r>
            <a:r>
              <a:rPr sz="2200" i="1" spc="-89" dirty="0">
                <a:cs typeface="Trebuchet MS"/>
              </a:rPr>
              <a:t>sou</a:t>
            </a:r>
            <a:r>
              <a:rPr sz="2200" i="1" spc="-178" dirty="0">
                <a:cs typeface="Trebuchet MS"/>
              </a:rPr>
              <a:t>r</a:t>
            </a:r>
            <a:r>
              <a:rPr sz="2200" i="1" spc="-139" dirty="0">
                <a:cs typeface="Trebuchet MS"/>
              </a:rPr>
              <a:t>ce</a:t>
            </a:r>
            <a:r>
              <a:rPr sz="2200" i="1" spc="59" dirty="0">
                <a:cs typeface="Trebuchet MS"/>
              </a:rPr>
              <a:t> </a:t>
            </a:r>
            <a:r>
              <a:rPr sz="2200" spc="-119" dirty="0">
                <a:cs typeface="Tahoma"/>
              </a:rPr>
              <a:t>ver</a:t>
            </a:r>
            <a:r>
              <a:rPr sz="2200" spc="-89" dirty="0">
                <a:cs typeface="Tahoma"/>
              </a:rPr>
              <a:t>sion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30" dirty="0" err="1" smtClean="0">
                <a:cs typeface="Tahoma"/>
              </a:rPr>
              <a:t>Wi</a:t>
            </a:r>
            <a:r>
              <a:rPr sz="2200" spc="-119" dirty="0" err="1" smtClean="0">
                <a:cs typeface="Tahoma"/>
              </a:rPr>
              <a:t>n</a:t>
            </a:r>
            <a:r>
              <a:rPr sz="2200" spc="149" dirty="0" err="1" smtClean="0">
                <a:cs typeface="Tahoma"/>
              </a:rPr>
              <a:t>B</a:t>
            </a:r>
            <a:r>
              <a:rPr sz="2200" spc="40" dirty="0" err="1" smtClean="0">
                <a:cs typeface="Tahoma"/>
              </a:rPr>
              <a:t>U</a:t>
            </a:r>
            <a:r>
              <a:rPr sz="2200" spc="-20" dirty="0" err="1" smtClean="0">
                <a:cs typeface="Tahoma"/>
              </a:rPr>
              <a:t>G</a:t>
            </a:r>
            <a:r>
              <a:rPr sz="2200" spc="-30" dirty="0" err="1" smtClean="0">
                <a:cs typeface="Tahoma"/>
              </a:rPr>
              <a:t>S</a:t>
            </a:r>
            <a:endParaRPr lang="en-US" sz="2200" spc="-30" dirty="0" smtClean="0">
              <a:cs typeface="Tahoma"/>
            </a:endParaRPr>
          </a:p>
          <a:p>
            <a:pPr marL="25179">
              <a:spcBef>
                <a:spcPts val="654"/>
              </a:spcBef>
            </a:pPr>
            <a:r>
              <a:rPr lang="en-US" sz="2200" spc="-30" dirty="0" smtClean="0">
                <a:cs typeface="Tahoma"/>
              </a:rPr>
              <a:t>JAGS </a:t>
            </a:r>
            <a:r>
              <a:rPr lang="en-US" sz="2200" spc="-30" dirty="0" smtClean="0">
                <a:cs typeface="Tahoma"/>
              </a:rPr>
              <a:t>and STAN are </a:t>
            </a:r>
            <a:r>
              <a:rPr lang="en-US" sz="2200" spc="-30" dirty="0" smtClean="0">
                <a:cs typeface="Tahoma"/>
              </a:rPr>
              <a:t>a more recent tool</a:t>
            </a:r>
            <a:endParaRPr sz="22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973757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99" dirty="0"/>
              <a:t>C</a:t>
            </a:r>
            <a:r>
              <a:rPr spc="-139" dirty="0"/>
              <a:t>a</a:t>
            </a:r>
            <a:r>
              <a:rPr spc="-59" dirty="0"/>
              <a:t>lling</a:t>
            </a:r>
            <a:r>
              <a:rPr spc="50" dirty="0"/>
              <a:t> </a:t>
            </a:r>
            <a:r>
              <a:rPr spc="99" dirty="0" err="1"/>
              <a:t>W</a:t>
            </a:r>
            <a:r>
              <a:rPr spc="20" dirty="0" err="1"/>
              <a:t>inB</a:t>
            </a:r>
            <a:r>
              <a:rPr spc="69" dirty="0" err="1"/>
              <a:t>U</a:t>
            </a:r>
            <a:r>
              <a:rPr dirty="0" err="1"/>
              <a:t>G</a:t>
            </a:r>
            <a:r>
              <a:rPr spc="-20" dirty="0" err="1"/>
              <a:t>S</a:t>
            </a:r>
            <a:r>
              <a:rPr spc="50" dirty="0"/>
              <a:t> </a:t>
            </a:r>
            <a:r>
              <a:rPr spc="-50" dirty="0"/>
              <a:t>fr</a:t>
            </a:r>
            <a:r>
              <a:rPr spc="-129" dirty="0"/>
              <a:t>o</a:t>
            </a:r>
            <a:r>
              <a:rPr spc="-149" dirty="0"/>
              <a:t>m</a:t>
            </a:r>
            <a:r>
              <a:rPr spc="50" dirty="0"/>
              <a:t> </a:t>
            </a:r>
            <a:r>
              <a:rPr spc="40" dirty="0">
                <a:cs typeface="MS Gothic"/>
              </a:rPr>
              <a:t>R</a:t>
            </a:r>
            <a:endParaRPr dirty="0">
              <a:cs typeface="MS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494890"/>
            <a:ext cx="8056455" cy="327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327" marR="538831" indent="-303407">
              <a:lnSpc>
                <a:spcPct val="102600"/>
              </a:lnSpc>
            </a:pPr>
            <a:r>
              <a:rPr sz="2400" spc="99" dirty="0" smtClean="0"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2400" spc="-119" dirty="0" smtClean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400" spc="-50" dirty="0" smtClean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400" spc="-109" dirty="0" smtClean="0"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sz="2400" spc="-119" dirty="0" smtClean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400" spc="-159" dirty="0" smtClean="0">
                <a:ea typeface="Tahoma" panose="020B0604030504040204" pitchFamily="34" charset="0"/>
                <a:cs typeface="Tahoma" panose="020B0604030504040204" pitchFamily="34" charset="0"/>
              </a:rPr>
              <a:t>ges</a:t>
            </a:r>
            <a:r>
              <a:rPr sz="2400" spc="30" dirty="0" smtClean="0">
                <a:ea typeface="Tahoma" panose="020B0604030504040204" pitchFamily="34" charset="0"/>
                <a:cs typeface="Tahoma" panose="020B0604030504040204" pitchFamily="34" charset="0"/>
              </a:rPr>
              <a:t> R2WinBUG</a:t>
            </a:r>
            <a:r>
              <a:rPr sz="2400" spc="40" dirty="0" smtClean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spc="-278" dirty="0" smtClean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2400" spc="30" dirty="0" smtClean="0">
                <a:ea typeface="Tahoma" panose="020B0604030504040204" pitchFamily="34" charset="0"/>
                <a:cs typeface="Tahoma" panose="020B0604030504040204" pitchFamily="34" charset="0"/>
              </a:rPr>
              <a:t>BRUG</a:t>
            </a:r>
            <a:r>
              <a:rPr sz="2400" spc="40" dirty="0" smtClean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spc="40" dirty="0" smtClean="0">
                <a:ea typeface="Tahoma" panose="020B0604030504040204" pitchFamily="34" charset="0"/>
                <a:cs typeface="Tahoma" panose="020B0604030504040204" pitchFamily="34" charset="0"/>
              </a:rPr>
              <a:t>, and R2OpenBUGS</a:t>
            </a:r>
            <a:r>
              <a:rPr sz="2400" spc="-278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89" dirty="0"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89" dirty="0"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ll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Wi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149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2400" spc="40" dirty="0"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2400" spc="-20" dirty="0"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sz="2400" spc="-99" dirty="0"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2400" spc="-59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40" dirty="0"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400" spc="20" dirty="0"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2400" spc="-159" dirty="0"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2400" spc="149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2400" spc="40" dirty="0"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2400" spc="-20" dirty="0"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40" dirty="0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2400" spc="-59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400" spc="-129" dirty="0">
                <a:ea typeface="Tahoma" panose="020B0604030504040204" pitchFamily="34" charset="0"/>
                <a:cs typeface="Tahoma" panose="020B0604030504040204" pitchFamily="34" charset="0"/>
              </a:rPr>
              <a:t>om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40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7327" marR="10072" indent="-303407">
              <a:lnSpc>
                <a:spcPct val="102600"/>
              </a:lnSpc>
              <a:spcBef>
                <a:spcPts val="595"/>
              </a:spcBef>
            </a:pPr>
            <a:r>
              <a:rPr sz="2400" spc="30" dirty="0" smtClean="0">
                <a:ea typeface="Tahoma" panose="020B0604030504040204" pitchFamily="34" charset="0"/>
                <a:cs typeface="Tahoma" panose="020B0604030504040204" pitchFamily="34" charset="0"/>
              </a:rPr>
              <a:t>R2WinBUG</a:t>
            </a:r>
            <a:r>
              <a:rPr sz="2400" spc="40" dirty="0" smtClean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spc="-278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89" dirty="0"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ll</a:t>
            </a:r>
            <a:r>
              <a:rPr sz="2400" spc="-149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Wi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149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2400" spc="40" dirty="0"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2400" spc="-20" dirty="0"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89" dirty="0">
                <a:ea typeface="Tahoma" panose="020B0604030504040204" pitchFamily="34" charset="0"/>
                <a:cs typeface="Tahoma" panose="020B0604030504040204" pitchFamily="34" charset="0"/>
              </a:rPr>
              <a:t>usin</a:t>
            </a:r>
            <a:r>
              <a:rPr sz="2400" spc="-139" dirty="0"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sz="2400" spc="-198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89" dirty="0">
                <a:ea typeface="Tahoma" panose="020B0604030504040204" pitchFamily="34" charset="0"/>
                <a:cs typeface="Tahoma" panose="020B0604030504040204" pitchFamily="34" charset="0"/>
              </a:rPr>
              <a:t>scr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400" spc="-99" dirty="0"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-139" dirty="0"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angua</a:t>
            </a:r>
            <a:r>
              <a:rPr sz="2400" spc="-169" dirty="0">
                <a:ea typeface="Tahoma" panose="020B0604030504040204" pitchFamily="34" charset="0"/>
                <a:cs typeface="Tahoma" panose="020B0604030504040204" pitchFamily="34" charset="0"/>
              </a:rPr>
              <a:t>ge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sz="2400" spc="-99" dirty="0"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2400" spc="-59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sz="2400" spc="-159" dirty="0"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59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400" spc="-159" dirty="0"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sz="2400" spc="-99" dirty="0"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2400" spc="-149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sz="2400" spc="-198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9" dirty="0"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sz="2400" spc="-20" dirty="0">
                <a:ea typeface="Tahoma" panose="020B0604030504040204" pitchFamily="34" charset="0"/>
                <a:cs typeface="Tahoma" panose="020B0604030504040204" pitchFamily="34" charset="0"/>
              </a:rPr>
              <a:t>tp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2400" spc="50" dirty="0"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spc="-129" dirty="0">
                <a:ea typeface="Tahoma" panose="020B0604030504040204" pitchFamily="34" charset="0"/>
                <a:cs typeface="Tahoma" panose="020B0604030504040204" pitchFamily="34" charset="0"/>
              </a:rPr>
              <a:t>og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20" dirty="0">
                <a:ea typeface="Tahoma" panose="020B0604030504040204" pitchFamily="34" charset="0"/>
                <a:cs typeface="Tahoma" panose="020B0604030504040204" pitchFamily="34" charset="0"/>
              </a:rPr>
              <a:t>fil</a:t>
            </a:r>
            <a:r>
              <a:rPr sz="2400" spc="-198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7327" marR="728933" indent="-303407">
              <a:lnSpc>
                <a:spcPct val="102600"/>
              </a:lnSpc>
              <a:spcBef>
                <a:spcPts val="595"/>
              </a:spcBef>
            </a:pPr>
            <a:r>
              <a:rPr sz="2400" spc="30" dirty="0" smtClean="0">
                <a:ea typeface="Tahoma" panose="020B0604030504040204" pitchFamily="34" charset="0"/>
                <a:cs typeface="Tahoma" panose="020B0604030504040204" pitchFamily="34" charset="0"/>
              </a:rPr>
              <a:t>BRUG</a:t>
            </a:r>
            <a:r>
              <a:rPr sz="2400" spc="40" dirty="0" smtClean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spc="-278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400" spc="-149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-69" dirty="0">
                <a:ea typeface="Tahoma" panose="020B0604030504040204" pitchFamily="34" charset="0"/>
                <a:cs typeface="Tahoma" panose="020B0604030504040204" pitchFamily="34" charset="0"/>
              </a:rPr>
              <a:t>ter</a:t>
            </a:r>
            <a:r>
              <a:rPr sz="2400" spc="-40" dirty="0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ace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sz="2400" spc="-198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400" spc="-40" dirty="0">
                <a:ea typeface="Tahoma" panose="020B0604030504040204" pitchFamily="34" charset="0"/>
                <a:cs typeface="Tahoma" panose="020B0604030504040204" pitchFamily="34" charset="0"/>
              </a:rPr>
              <a:t>ctu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40" dirty="0"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400" spc="20" dirty="0"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2400" spc="-159" dirty="0"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2400" spc="149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2400" spc="40" dirty="0"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2400" spc="-20" dirty="0"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400" spc="99" dirty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sz="2400" spc="4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Wi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149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2400" spc="40" dirty="0"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2400" spc="-20" dirty="0"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59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400" spc="-109" dirty="0"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-178" dirty="0"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endParaRPr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7327" marR="1013456" indent="-303407">
              <a:lnSpc>
                <a:spcPct val="102600"/>
              </a:lnSpc>
              <a:spcBef>
                <a:spcPts val="595"/>
              </a:spcBef>
            </a:pPr>
            <a:r>
              <a:rPr sz="2400" spc="30" dirty="0" smtClean="0">
                <a:ea typeface="Tahoma" panose="020B0604030504040204" pitchFamily="34" charset="0"/>
                <a:cs typeface="Tahoma" panose="020B0604030504040204" pitchFamily="34" charset="0"/>
              </a:rPr>
              <a:t>R2WinBUG</a:t>
            </a:r>
            <a:r>
              <a:rPr sz="2400" spc="40" dirty="0" smtClean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spc="40" dirty="0" smtClean="0">
                <a:ea typeface="Tahoma" panose="020B0604030504040204" pitchFamily="34" charset="0"/>
                <a:cs typeface="Tahoma" panose="020B0604030504040204" pitchFamily="34" charset="0"/>
              </a:rPr>
              <a:t>/R2OpenBUGS</a:t>
            </a:r>
            <a:r>
              <a:rPr sz="2400" spc="-278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89" dirty="0"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59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9" dirty="0"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39" dirty="0">
                <a:ea typeface="Tahoma" panose="020B0604030504040204" pitchFamily="34" charset="0"/>
                <a:cs typeface="Tahoma" panose="020B0604030504040204" pitchFamily="34" charset="0"/>
              </a:rPr>
              <a:t>sever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99" dirty="0"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400" dirty="0">
                <a:ea typeface="Tahoma" panose="020B0604030504040204" pitchFamily="34" charset="0"/>
                <a:cs typeface="Tahoma" panose="020B0604030504040204" pitchFamily="34" charset="0"/>
              </a:rPr>
              <a:t>tf</a:t>
            </a:r>
            <a:r>
              <a:rPr sz="2400" spc="-169" dirty="0"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400" spc="-59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400" spc="-149" dirty="0">
                <a:ea typeface="Tahoma" panose="020B0604030504040204" pitchFamily="34" charset="0"/>
                <a:cs typeface="Tahoma" panose="020B0604030504040204" pitchFamily="34" charset="0"/>
              </a:rPr>
              <a:t>ms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Wi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-99" dirty="0"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2400" spc="-169" dirty="0"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400" spc="-129" dirty="0">
                <a:ea typeface="Tahoma" panose="020B0604030504040204" pitchFamily="34" charset="0"/>
                <a:cs typeface="Tahoma" panose="020B0604030504040204" pitchFamily="34" charset="0"/>
              </a:rPr>
              <a:t>ws,</a:t>
            </a:r>
            <a:r>
              <a:rPr sz="2400" spc="-79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69" dirty="0"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nu</a:t>
            </a:r>
            <a:r>
              <a:rPr sz="2400" spc="59" dirty="0">
                <a:ea typeface="Tahoma" panose="020B0604030504040204" pitchFamily="34" charset="0"/>
                <a:cs typeface="Tahoma" panose="020B0604030504040204" pitchFamily="34" charset="0"/>
              </a:rPr>
              <a:t>x/U</a:t>
            </a:r>
            <a:r>
              <a:rPr sz="2400" spc="-119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400" spc="10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400" spc="-79" dirty="0">
                <a:ea typeface="Tahoma" panose="020B0604030504040204" pitchFamily="34" charset="0"/>
                <a:cs typeface="Tahoma" panose="020B0604030504040204" pitchFamily="34" charset="0"/>
              </a:rPr>
              <a:t>x,</a:t>
            </a:r>
            <a:r>
              <a:rPr sz="2400" spc="3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40" dirty="0"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sz="2400" spc="-30" dirty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400" spc="-3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046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109" dirty="0"/>
              <a:t>L</a:t>
            </a:r>
            <a:r>
              <a:rPr spc="-139" dirty="0"/>
              <a:t>eu</a:t>
            </a:r>
            <a:r>
              <a:rPr spc="-208" dirty="0"/>
              <a:t>k</a:t>
            </a:r>
            <a:r>
              <a:rPr spc="-119" dirty="0"/>
              <a:t>emia</a:t>
            </a:r>
            <a:r>
              <a:rPr spc="50" dirty="0"/>
              <a:t> </a:t>
            </a:r>
            <a:r>
              <a:rPr spc="99" dirty="0"/>
              <a:t>C</a:t>
            </a:r>
            <a:r>
              <a:rPr spc="-129" dirty="0"/>
              <a:t>ancer</a:t>
            </a:r>
            <a:r>
              <a:rPr spc="50" dirty="0"/>
              <a:t> </a:t>
            </a:r>
            <a:r>
              <a:rPr spc="-20" dirty="0"/>
              <a:t>Da</a:t>
            </a:r>
            <a:r>
              <a:rPr spc="69" dirty="0"/>
              <a:t>t</a:t>
            </a:r>
            <a:r>
              <a:rPr spc="-139" dirty="0"/>
              <a:t>a</a:t>
            </a:r>
            <a:r>
              <a:rPr spc="50" dirty="0"/>
              <a:t> </a:t>
            </a:r>
            <a:r>
              <a:rPr spc="-69" dirty="0"/>
              <a:t>r</a:t>
            </a:r>
            <a:r>
              <a:rPr spc="-178" dirty="0"/>
              <a:t>ev</a:t>
            </a:r>
            <a:r>
              <a:rPr spc="-20" dirty="0"/>
              <a:t>isit</a:t>
            </a:r>
            <a:r>
              <a:rPr spc="-188" dirty="0"/>
              <a:t>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967927"/>
          </a:xfrm>
          <a:prstGeom prst="rect">
            <a:avLst/>
          </a:prstGeom>
        </p:spPr>
        <p:txBody>
          <a:bodyPr vert="horz" wrap="square" lIns="0" tIns="572180" rIns="0" bIns="0" rtlCol="0">
            <a:spAutoFit/>
          </a:bodyPr>
          <a:lstStyle/>
          <a:p>
            <a:pPr marL="25179"/>
            <a:r>
              <a:rPr spc="-10" dirty="0"/>
              <a:t>W</a:t>
            </a:r>
            <a:r>
              <a:rPr spc="-198" dirty="0"/>
              <a:t>e</a:t>
            </a:r>
            <a:r>
              <a:rPr spc="30" dirty="0"/>
              <a:t> </a:t>
            </a:r>
            <a:r>
              <a:rPr spc="-119" dirty="0"/>
              <a:t>n</a:t>
            </a:r>
            <a:r>
              <a:rPr spc="-169" dirty="0"/>
              <a:t>eed</a:t>
            </a:r>
            <a:r>
              <a:rPr spc="-69" dirty="0"/>
              <a:t>...</a:t>
            </a:r>
          </a:p>
          <a:p>
            <a:pPr marL="270674">
              <a:spcBef>
                <a:spcPts val="1249"/>
              </a:spcBef>
            </a:pPr>
            <a:r>
              <a:rPr sz="2200" spc="50" dirty="0" smtClean="0"/>
              <a:t>M</a:t>
            </a:r>
            <a:r>
              <a:rPr sz="2200" spc="79" dirty="0" smtClean="0"/>
              <a:t>o</a:t>
            </a:r>
            <a:r>
              <a:rPr sz="2200" spc="-99" dirty="0" smtClean="0"/>
              <a:t>del</a:t>
            </a:r>
            <a:r>
              <a:rPr sz="2200" spc="30" dirty="0" smtClean="0"/>
              <a:t> </a:t>
            </a:r>
            <a:r>
              <a:rPr sz="2200" spc="-109" dirty="0"/>
              <a:t>s</a:t>
            </a:r>
            <a:r>
              <a:rPr sz="2200" spc="-89" dirty="0"/>
              <a:t>peci</a:t>
            </a:r>
            <a:r>
              <a:rPr sz="2200" spc="-59" dirty="0"/>
              <a:t>fica</a:t>
            </a:r>
            <a:r>
              <a:rPr sz="2200" spc="30" dirty="0"/>
              <a:t>ti</a:t>
            </a:r>
            <a:r>
              <a:rPr sz="2200" spc="-109" dirty="0"/>
              <a:t>on</a:t>
            </a:r>
            <a:r>
              <a:rPr sz="2200" spc="30" dirty="0"/>
              <a:t> </a:t>
            </a:r>
            <a:r>
              <a:rPr sz="2200" dirty="0"/>
              <a:t>(</a:t>
            </a:r>
            <a:r>
              <a:rPr sz="2200" spc="-89" dirty="0"/>
              <a:t>usin</a:t>
            </a:r>
            <a:r>
              <a:rPr sz="2200" spc="-139" dirty="0"/>
              <a:t>g</a:t>
            </a:r>
            <a:r>
              <a:rPr sz="2200" spc="30" dirty="0"/>
              <a:t> </a:t>
            </a:r>
            <a:r>
              <a:rPr sz="2200" spc="-30" dirty="0"/>
              <a:t>th</a:t>
            </a:r>
            <a:r>
              <a:rPr sz="2200" spc="-198" dirty="0"/>
              <a:t>e</a:t>
            </a:r>
            <a:r>
              <a:rPr sz="2200" spc="30" dirty="0"/>
              <a:t> </a:t>
            </a:r>
            <a:r>
              <a:rPr sz="2200" spc="149" dirty="0"/>
              <a:t>B</a:t>
            </a:r>
            <a:r>
              <a:rPr sz="2200" spc="40" dirty="0"/>
              <a:t>U</a:t>
            </a:r>
            <a:r>
              <a:rPr sz="2200" spc="-20" dirty="0"/>
              <a:t>G</a:t>
            </a:r>
            <a:r>
              <a:rPr sz="2200" spc="-30" dirty="0"/>
              <a:t>S</a:t>
            </a:r>
            <a:r>
              <a:rPr sz="2200" spc="30" dirty="0"/>
              <a:t> </a:t>
            </a:r>
            <a:r>
              <a:rPr sz="2200" spc="10" dirty="0"/>
              <a:t>l</a:t>
            </a:r>
            <a:r>
              <a:rPr sz="2200" spc="-119" dirty="0"/>
              <a:t>anguage)</a:t>
            </a:r>
            <a:endParaRPr sz="2200" dirty="0">
              <a:latin typeface="Arial"/>
              <a:cs typeface="Arial"/>
            </a:endParaRPr>
          </a:p>
          <a:p>
            <a:pPr marL="270674">
              <a:spcBef>
                <a:spcPts val="654"/>
              </a:spcBef>
            </a:pPr>
            <a:r>
              <a:rPr sz="2200" spc="50" dirty="0" smtClean="0"/>
              <a:t>M</a:t>
            </a:r>
            <a:r>
              <a:rPr sz="2200" spc="-30" dirty="0" smtClean="0"/>
              <a:t>o</a:t>
            </a:r>
            <a:r>
              <a:rPr sz="2200" spc="-59" dirty="0" smtClean="0"/>
              <a:t>r</a:t>
            </a:r>
            <a:r>
              <a:rPr sz="2200" spc="-30" dirty="0" smtClean="0"/>
              <a:t>ta</a:t>
            </a:r>
            <a:r>
              <a:rPr sz="2200" spc="10" dirty="0" smtClean="0"/>
              <a:t>li</a:t>
            </a:r>
            <a:r>
              <a:rPr sz="2200" spc="-10" dirty="0" smtClean="0"/>
              <a:t>t</a:t>
            </a:r>
            <a:r>
              <a:rPr sz="2200" spc="-99" dirty="0" smtClean="0"/>
              <a:t>y</a:t>
            </a:r>
            <a:r>
              <a:rPr sz="2200" spc="30" dirty="0" smtClean="0"/>
              <a:t> </a:t>
            </a:r>
            <a:r>
              <a:rPr sz="2200" spc="-20" dirty="0"/>
              <a:t>Da</a:t>
            </a:r>
            <a:r>
              <a:rPr sz="2200" spc="-30" dirty="0"/>
              <a:t>ta</a:t>
            </a:r>
            <a:r>
              <a:rPr sz="2200" spc="30" dirty="0"/>
              <a:t> </a:t>
            </a:r>
            <a:r>
              <a:rPr sz="2200" dirty="0"/>
              <a:t>(</a:t>
            </a:r>
            <a:r>
              <a:rPr sz="2200" spc="10" dirty="0"/>
              <a:t>i</a:t>
            </a:r>
            <a:r>
              <a:rPr sz="2200" spc="-119" dirty="0"/>
              <a:t>n</a:t>
            </a:r>
            <a:r>
              <a:rPr sz="2200" spc="30" dirty="0"/>
              <a:t> </a:t>
            </a:r>
            <a:r>
              <a:rPr sz="2200" spc="-119" dirty="0"/>
              <a:t>a</a:t>
            </a:r>
            <a:r>
              <a:rPr sz="2200" spc="30" dirty="0"/>
              <a:t> </a:t>
            </a:r>
            <a:r>
              <a:rPr sz="2000" spc="30" dirty="0">
                <a:latin typeface="MS Gothic"/>
                <a:cs typeface="MS Gothic"/>
              </a:rPr>
              <a:t>list</a:t>
            </a:r>
            <a:r>
              <a:rPr sz="2200" dirty="0"/>
              <a:t>)</a:t>
            </a:r>
            <a:endParaRPr sz="2200" dirty="0">
              <a:latin typeface="MS Gothic"/>
              <a:cs typeface="MS Gothic"/>
            </a:endParaRPr>
          </a:p>
          <a:p>
            <a:pPr marL="574082" marR="537572" indent="-303407">
              <a:lnSpc>
                <a:spcPct val="102600"/>
              </a:lnSpc>
              <a:spcBef>
                <a:spcPts val="595"/>
              </a:spcBef>
            </a:pPr>
            <a:r>
              <a:rPr sz="2200" spc="-30" dirty="0" smtClean="0"/>
              <a:t>S</a:t>
            </a:r>
            <a:r>
              <a:rPr sz="2200" spc="-99" dirty="0" smtClean="0"/>
              <a:t>p</a:t>
            </a:r>
            <a:r>
              <a:rPr sz="2200" spc="-119" dirty="0" smtClean="0"/>
              <a:t>a</a:t>
            </a:r>
            <a:r>
              <a:rPr sz="2200" spc="30" dirty="0" smtClean="0"/>
              <a:t>ti</a:t>
            </a:r>
            <a:r>
              <a:rPr sz="2200" spc="-119" dirty="0" smtClean="0"/>
              <a:t>a</a:t>
            </a:r>
            <a:r>
              <a:rPr sz="2200" spc="10" dirty="0" smtClean="0"/>
              <a:t>l</a:t>
            </a:r>
            <a:r>
              <a:rPr sz="2200" spc="30" dirty="0" smtClean="0"/>
              <a:t> </a:t>
            </a:r>
            <a:r>
              <a:rPr sz="2200" spc="-99" dirty="0"/>
              <a:t>d</a:t>
            </a:r>
            <a:r>
              <a:rPr sz="2200" spc="-119" dirty="0"/>
              <a:t>a</a:t>
            </a:r>
            <a:r>
              <a:rPr sz="2200" spc="-30" dirty="0"/>
              <a:t>ta</a:t>
            </a:r>
            <a:r>
              <a:rPr sz="2200" spc="30" dirty="0"/>
              <a:t> </a:t>
            </a:r>
            <a:r>
              <a:rPr sz="2200" spc="-99" dirty="0"/>
              <a:t>d</a:t>
            </a:r>
            <a:r>
              <a:rPr sz="2200" spc="-109" dirty="0"/>
              <a:t>escr</a:t>
            </a:r>
            <a:r>
              <a:rPr sz="2200" spc="10" dirty="0"/>
              <a:t>i</a:t>
            </a:r>
            <a:r>
              <a:rPr sz="2200" spc="-99" dirty="0"/>
              <a:t>b</a:t>
            </a:r>
            <a:r>
              <a:rPr sz="2200" spc="10" dirty="0"/>
              <a:t>i</a:t>
            </a:r>
            <a:r>
              <a:rPr sz="2200" spc="-119" dirty="0"/>
              <a:t>n</a:t>
            </a:r>
            <a:r>
              <a:rPr sz="2200" spc="-139" dirty="0"/>
              <a:t>g</a:t>
            </a:r>
            <a:r>
              <a:rPr sz="2200" spc="30" dirty="0"/>
              <a:t> </a:t>
            </a:r>
            <a:r>
              <a:rPr sz="2200" spc="-30" dirty="0"/>
              <a:t>th</a:t>
            </a:r>
            <a:r>
              <a:rPr sz="2200" spc="-198" dirty="0"/>
              <a:t>e</a:t>
            </a:r>
            <a:r>
              <a:rPr sz="2200" spc="30" dirty="0"/>
              <a:t> </a:t>
            </a:r>
            <a:r>
              <a:rPr sz="2200" spc="-119" dirty="0"/>
              <a:t>n</a:t>
            </a:r>
            <a:r>
              <a:rPr sz="2200" spc="-99" dirty="0"/>
              <a:t>ei</a:t>
            </a:r>
            <a:r>
              <a:rPr sz="2200" spc="-129" dirty="0"/>
              <a:t>gh</a:t>
            </a:r>
            <a:r>
              <a:rPr sz="2200" spc="-50" dirty="0"/>
              <a:t>b</a:t>
            </a:r>
            <a:r>
              <a:rPr sz="2200" spc="-109" dirty="0"/>
              <a:t>ou</a:t>
            </a:r>
            <a:r>
              <a:rPr sz="2200" spc="-59" dirty="0"/>
              <a:t>r</a:t>
            </a:r>
            <a:r>
              <a:rPr sz="2200" spc="-119" dirty="0"/>
              <a:t>h</a:t>
            </a:r>
            <a:r>
              <a:rPr sz="2200" spc="-59" dirty="0"/>
              <a:t>oo</a:t>
            </a:r>
            <a:r>
              <a:rPr sz="2200" spc="-99" dirty="0"/>
              <a:t>d</a:t>
            </a:r>
            <a:r>
              <a:rPr sz="2200" spc="30" dirty="0"/>
              <a:t> </a:t>
            </a:r>
            <a:r>
              <a:rPr sz="2200" spc="-50" dirty="0"/>
              <a:t>str</a:t>
            </a:r>
            <a:r>
              <a:rPr sz="2200" spc="-119" dirty="0"/>
              <a:t>u</a:t>
            </a:r>
            <a:r>
              <a:rPr sz="2200" spc="-40" dirty="0"/>
              <a:t>ctu</a:t>
            </a:r>
            <a:r>
              <a:rPr sz="2200" spc="-59" dirty="0"/>
              <a:t>r</a:t>
            </a:r>
            <a:r>
              <a:rPr sz="2200" spc="-129" dirty="0"/>
              <a:t>e,</a:t>
            </a:r>
            <a:r>
              <a:rPr sz="2200" spc="30" dirty="0"/>
              <a:t> </a:t>
            </a:r>
            <a:r>
              <a:rPr sz="2200" spc="10" dirty="0"/>
              <a:t>i</a:t>
            </a:r>
            <a:r>
              <a:rPr sz="2200" spc="-119" dirty="0"/>
              <a:t>n</a:t>
            </a:r>
            <a:r>
              <a:rPr sz="2200" spc="30" dirty="0"/>
              <a:t> </a:t>
            </a:r>
            <a:r>
              <a:rPr sz="2200" spc="-119" dirty="0"/>
              <a:t>a</a:t>
            </a:r>
            <a:r>
              <a:rPr sz="2200" spc="-69" dirty="0"/>
              <a:t> </a:t>
            </a:r>
            <a:r>
              <a:rPr sz="2200" spc="-109" dirty="0"/>
              <a:t>s</a:t>
            </a:r>
            <a:r>
              <a:rPr sz="2200" spc="-89" dirty="0"/>
              <a:t>peci</a:t>
            </a:r>
            <a:r>
              <a:rPr sz="2200" spc="-30" dirty="0"/>
              <a:t>fic</a:t>
            </a:r>
            <a:r>
              <a:rPr sz="2200" spc="30" dirty="0"/>
              <a:t> </a:t>
            </a:r>
            <a:r>
              <a:rPr sz="2200" spc="-40" dirty="0"/>
              <a:t>f</a:t>
            </a:r>
            <a:r>
              <a:rPr sz="2200" spc="-169" dirty="0"/>
              <a:t>o</a:t>
            </a:r>
            <a:r>
              <a:rPr sz="2200" spc="-59" dirty="0"/>
              <a:t>r</a:t>
            </a:r>
            <a:r>
              <a:rPr sz="2200" spc="-119" dirty="0"/>
              <a:t>ma</a:t>
            </a:r>
            <a:r>
              <a:rPr sz="2200" spc="50" dirty="0"/>
              <a:t>t</a:t>
            </a:r>
            <a:endParaRPr sz="2200" dirty="0">
              <a:latin typeface="Arial"/>
              <a:cs typeface="Arial"/>
            </a:endParaRPr>
          </a:p>
          <a:p>
            <a:pPr marL="270674">
              <a:spcBef>
                <a:spcPts val="654"/>
              </a:spcBef>
            </a:pPr>
            <a:r>
              <a:rPr sz="2200" spc="-226" dirty="0" smtClean="0"/>
              <a:t>I</a:t>
            </a:r>
            <a:r>
              <a:rPr sz="2200" spc="-119" dirty="0" smtClean="0"/>
              <a:t>n</a:t>
            </a:r>
            <a:r>
              <a:rPr sz="2200" spc="10" dirty="0" smtClean="0"/>
              <a:t>i</a:t>
            </a:r>
            <a:r>
              <a:rPr sz="2200" spc="30" dirty="0" smtClean="0"/>
              <a:t>ti</a:t>
            </a:r>
            <a:r>
              <a:rPr sz="2200" spc="-119" dirty="0" smtClean="0"/>
              <a:t>a</a:t>
            </a:r>
            <a:r>
              <a:rPr sz="2200" spc="10" dirty="0" smtClean="0"/>
              <a:t>l</a:t>
            </a:r>
            <a:r>
              <a:rPr sz="2200" spc="30" dirty="0" smtClean="0"/>
              <a:t> </a:t>
            </a:r>
            <a:r>
              <a:rPr sz="2200" spc="-109" dirty="0"/>
              <a:t>va</a:t>
            </a:r>
            <a:r>
              <a:rPr sz="2200" spc="10" dirty="0"/>
              <a:t>l</a:t>
            </a:r>
            <a:r>
              <a:rPr sz="2200" spc="-119" dirty="0"/>
              <a:t>u</a:t>
            </a:r>
            <a:r>
              <a:rPr sz="2200" spc="-178" dirty="0"/>
              <a:t>es</a:t>
            </a:r>
            <a:r>
              <a:rPr sz="2200" spc="30" dirty="0"/>
              <a:t> </a:t>
            </a:r>
            <a:r>
              <a:rPr sz="2200" spc="-79" dirty="0"/>
              <a:t>of</a:t>
            </a:r>
            <a:r>
              <a:rPr sz="2200" spc="30" dirty="0"/>
              <a:t> </a:t>
            </a:r>
            <a:r>
              <a:rPr sz="2200" spc="-30" dirty="0"/>
              <a:t>th</a:t>
            </a:r>
            <a:r>
              <a:rPr sz="2200" spc="-198" dirty="0"/>
              <a:t>e</a:t>
            </a:r>
            <a:r>
              <a:rPr sz="2200" spc="30" dirty="0"/>
              <a:t> </a:t>
            </a:r>
            <a:r>
              <a:rPr sz="2200" spc="-99" dirty="0"/>
              <a:t>p</a:t>
            </a:r>
            <a:r>
              <a:rPr sz="2200" spc="-178" dirty="0"/>
              <a:t>a</a:t>
            </a:r>
            <a:r>
              <a:rPr sz="2200" spc="-59" dirty="0"/>
              <a:t>r</a:t>
            </a:r>
            <a:r>
              <a:rPr sz="2200" spc="-119" dirty="0"/>
              <a:t>a</a:t>
            </a:r>
            <a:r>
              <a:rPr sz="2200" spc="-109" dirty="0"/>
              <a:t>meter</a:t>
            </a:r>
            <a:r>
              <a:rPr sz="2200" spc="-149" dirty="0"/>
              <a:t>s</a:t>
            </a:r>
            <a:endParaRPr sz="2200" dirty="0">
              <a:latin typeface="Arial"/>
              <a:cs typeface="Arial"/>
            </a:endParaRPr>
          </a:p>
          <a:p>
            <a:pPr marL="574082" marR="10072" indent="-303407">
              <a:lnSpc>
                <a:spcPct val="102600"/>
              </a:lnSpc>
              <a:spcBef>
                <a:spcPts val="595"/>
              </a:spcBef>
            </a:pPr>
            <a:r>
              <a:rPr sz="2400" spc="30" baseline="6944" dirty="0" smtClean="0">
                <a:solidFill>
                  <a:srgbClr val="3333B2"/>
                </a:solidFill>
                <a:latin typeface="Arial"/>
                <a:cs typeface="Arial"/>
              </a:rPr>
              <a:t>.</a:t>
            </a:r>
            <a:r>
              <a:rPr sz="2200" spc="-30" dirty="0" smtClean="0"/>
              <a:t>Op</a:t>
            </a:r>
            <a:r>
              <a:rPr sz="2200" spc="30" dirty="0" smtClean="0"/>
              <a:t>ti</a:t>
            </a:r>
            <a:r>
              <a:rPr sz="2200" spc="-109" dirty="0" smtClean="0"/>
              <a:t>on</a:t>
            </a:r>
            <a:r>
              <a:rPr sz="2200" spc="-119" dirty="0" smtClean="0"/>
              <a:t>a</a:t>
            </a:r>
            <a:r>
              <a:rPr sz="2200" spc="10" dirty="0" smtClean="0"/>
              <a:t>ll</a:t>
            </a:r>
            <a:r>
              <a:rPr sz="2200" spc="-287" dirty="0" smtClean="0"/>
              <a:t>y</a:t>
            </a:r>
            <a:r>
              <a:rPr sz="2200" spc="-69" dirty="0"/>
              <a:t>,</a:t>
            </a:r>
            <a:r>
              <a:rPr sz="2200" spc="30" dirty="0"/>
              <a:t> </a:t>
            </a:r>
            <a:r>
              <a:rPr sz="2200" spc="-208" dirty="0"/>
              <a:t>w</a:t>
            </a:r>
            <a:r>
              <a:rPr sz="2200" spc="-198" dirty="0"/>
              <a:t>e</a:t>
            </a:r>
            <a:r>
              <a:rPr sz="2200" spc="30" dirty="0"/>
              <a:t> </a:t>
            </a:r>
            <a:r>
              <a:rPr sz="2200" spc="-149" dirty="0"/>
              <a:t>m</a:t>
            </a:r>
            <a:r>
              <a:rPr sz="2200" spc="-159" dirty="0"/>
              <a:t>a</a:t>
            </a:r>
            <a:r>
              <a:rPr sz="2200" spc="-99" dirty="0"/>
              <a:t>y</a:t>
            </a:r>
            <a:r>
              <a:rPr sz="2200" spc="30" dirty="0"/>
              <a:t> </a:t>
            </a:r>
            <a:r>
              <a:rPr sz="2200" spc="-208" dirty="0"/>
              <a:t>w</a:t>
            </a:r>
            <a:r>
              <a:rPr sz="2200" spc="-119" dirty="0"/>
              <a:t>an</a:t>
            </a:r>
            <a:r>
              <a:rPr sz="2200" spc="50" dirty="0"/>
              <a:t>t</a:t>
            </a:r>
            <a:r>
              <a:rPr sz="2200" spc="30" dirty="0"/>
              <a:t> </a:t>
            </a:r>
            <a:r>
              <a:rPr sz="2200" spc="-30" dirty="0"/>
              <a:t>to</a:t>
            </a:r>
            <a:r>
              <a:rPr sz="2200" spc="30" dirty="0"/>
              <a:t> </a:t>
            </a:r>
            <a:r>
              <a:rPr sz="2200" spc="-129" dirty="0"/>
              <a:t>ex</a:t>
            </a:r>
            <a:r>
              <a:rPr sz="2200" spc="-89" dirty="0"/>
              <a:t>p</a:t>
            </a:r>
            <a:r>
              <a:rPr sz="2200" spc="-169" dirty="0"/>
              <a:t>o</a:t>
            </a:r>
            <a:r>
              <a:rPr sz="2200" spc="-59" dirty="0"/>
              <a:t>r</a:t>
            </a:r>
            <a:r>
              <a:rPr sz="2200" spc="50" dirty="0"/>
              <a:t>t</a:t>
            </a:r>
            <a:r>
              <a:rPr sz="2200" spc="30" dirty="0"/>
              <a:t> </a:t>
            </a:r>
            <a:r>
              <a:rPr sz="2200" spc="-30" dirty="0"/>
              <a:t>th</a:t>
            </a:r>
            <a:r>
              <a:rPr sz="2200" spc="-198" dirty="0"/>
              <a:t>e</a:t>
            </a:r>
            <a:r>
              <a:rPr sz="2200" spc="30" dirty="0"/>
              <a:t> </a:t>
            </a:r>
            <a:r>
              <a:rPr sz="2200" spc="-119" dirty="0"/>
              <a:t>map</a:t>
            </a:r>
            <a:r>
              <a:rPr sz="2200" spc="30" dirty="0"/>
              <a:t> </a:t>
            </a:r>
            <a:r>
              <a:rPr sz="2200" spc="10" dirty="0"/>
              <a:t>i</a:t>
            </a:r>
            <a:r>
              <a:rPr sz="2200" spc="-119" dirty="0"/>
              <a:t>n</a:t>
            </a:r>
            <a:r>
              <a:rPr sz="2200" spc="-40" dirty="0"/>
              <a:t>f</a:t>
            </a:r>
            <a:r>
              <a:rPr sz="2200" spc="-169" dirty="0"/>
              <a:t>o</a:t>
            </a:r>
            <a:r>
              <a:rPr sz="2200" spc="-59" dirty="0"/>
              <a:t>r</a:t>
            </a:r>
            <a:r>
              <a:rPr sz="2200" spc="-119" dirty="0"/>
              <a:t>ma</a:t>
            </a:r>
            <a:r>
              <a:rPr sz="2200" spc="30" dirty="0"/>
              <a:t>ti</a:t>
            </a:r>
            <a:r>
              <a:rPr sz="2200" spc="-109" dirty="0"/>
              <a:t>on</a:t>
            </a:r>
            <a:r>
              <a:rPr sz="2200" spc="30" dirty="0"/>
              <a:t> </a:t>
            </a:r>
            <a:r>
              <a:rPr sz="2200" spc="-30" dirty="0"/>
              <a:t>to</a:t>
            </a:r>
            <a:r>
              <a:rPr sz="2200" spc="30" dirty="0"/>
              <a:t> </a:t>
            </a:r>
            <a:r>
              <a:rPr sz="2200" spc="-50" dirty="0"/>
              <a:t>b</a:t>
            </a:r>
            <a:r>
              <a:rPr sz="2200" spc="-198" dirty="0"/>
              <a:t>e</a:t>
            </a:r>
            <a:r>
              <a:rPr sz="2200" spc="-119" dirty="0"/>
              <a:t> u</a:t>
            </a:r>
            <a:r>
              <a:rPr sz="2200" spc="-149" dirty="0"/>
              <a:t>sed</a:t>
            </a:r>
            <a:r>
              <a:rPr sz="2200" spc="30" dirty="0"/>
              <a:t> </a:t>
            </a:r>
            <a:r>
              <a:rPr sz="2200" spc="-69" dirty="0"/>
              <a:t>wi</a:t>
            </a:r>
            <a:r>
              <a:rPr sz="2200" spc="-30" dirty="0"/>
              <a:t>th</a:t>
            </a:r>
            <a:r>
              <a:rPr sz="2200" spc="10" dirty="0"/>
              <a:t>i</a:t>
            </a:r>
            <a:r>
              <a:rPr sz="2200" spc="-119" dirty="0"/>
              <a:t>n</a:t>
            </a:r>
            <a:r>
              <a:rPr sz="2200" spc="30" dirty="0"/>
              <a:t> Wi</a:t>
            </a:r>
            <a:r>
              <a:rPr sz="2200" spc="-119" dirty="0"/>
              <a:t>n</a:t>
            </a:r>
            <a:r>
              <a:rPr sz="2200" spc="149" dirty="0"/>
              <a:t>B</a:t>
            </a:r>
            <a:r>
              <a:rPr sz="2200" spc="40" dirty="0"/>
              <a:t>U</a:t>
            </a:r>
            <a:r>
              <a:rPr sz="2200" spc="-20" dirty="0"/>
              <a:t>G</a:t>
            </a:r>
            <a:r>
              <a:rPr sz="2200" spc="-30" dirty="0"/>
              <a:t>S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0882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50" dirty="0"/>
              <a:t>Areal</a:t>
            </a:r>
            <a:r>
              <a:rPr spc="59" dirty="0"/>
              <a:t> </a:t>
            </a:r>
            <a:r>
              <a:rPr spc="-89" dirty="0"/>
              <a:t>data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93709" y="1672393"/>
            <a:ext cx="622195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139" dirty="0">
                <a:latin typeface="Arial"/>
                <a:cs typeface="Arial"/>
              </a:rPr>
              <a:t>SMR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185" y="2386655"/>
            <a:ext cx="4655127" cy="2943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307202">
              <a:lnSpc>
                <a:spcPct val="102600"/>
              </a:lnSpc>
            </a:pPr>
            <a:r>
              <a:rPr sz="2200" spc="-89" dirty="0">
                <a:cs typeface="Arial"/>
              </a:rPr>
              <a:t>Areal</a:t>
            </a:r>
            <a:r>
              <a:rPr sz="2200" spc="109" dirty="0">
                <a:cs typeface="Arial"/>
              </a:rPr>
              <a:t> </a:t>
            </a:r>
            <a:r>
              <a:rPr sz="2200" spc="-208" dirty="0">
                <a:cs typeface="Arial"/>
              </a:rPr>
              <a:t>o</a:t>
            </a:r>
            <a:r>
              <a:rPr sz="2200" dirty="0">
                <a:cs typeface="Arial"/>
              </a:rPr>
              <a:t>r</a:t>
            </a:r>
            <a:r>
              <a:rPr sz="2200" spc="109" dirty="0">
                <a:cs typeface="Arial"/>
              </a:rPr>
              <a:t> </a:t>
            </a:r>
            <a:r>
              <a:rPr sz="2200" spc="-30" dirty="0">
                <a:cs typeface="Arial"/>
              </a:rPr>
              <a:t>lattice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data</a:t>
            </a:r>
            <a:r>
              <a:rPr sz="2200" spc="109" dirty="0">
                <a:cs typeface="Arial"/>
              </a:rPr>
              <a:t> </a:t>
            </a:r>
            <a:r>
              <a:rPr sz="2200" spc="-248" dirty="0">
                <a:cs typeface="Arial"/>
              </a:rPr>
              <a:t>a</a:t>
            </a:r>
            <a:r>
              <a:rPr sz="2200" spc="-129" dirty="0">
                <a:cs typeface="Arial"/>
              </a:rPr>
              <a:t>rise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when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-40" dirty="0">
                <a:cs typeface="Arial"/>
              </a:rPr>
              <a:t> </a:t>
            </a:r>
            <a:r>
              <a:rPr sz="2200" spc="-109" dirty="0">
                <a:cs typeface="Arial"/>
              </a:rPr>
              <a:t>region</a:t>
            </a:r>
            <a:r>
              <a:rPr sz="2200" spc="109" dirty="0">
                <a:cs typeface="Arial"/>
              </a:rPr>
              <a:t> </a:t>
            </a:r>
            <a:r>
              <a:rPr sz="2200" spc="-50" dirty="0">
                <a:cs typeface="Arial"/>
              </a:rPr>
              <a:t>of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interest</a:t>
            </a:r>
            <a:r>
              <a:rPr sz="2200" spc="99" dirty="0">
                <a:cs typeface="Arial"/>
              </a:rPr>
              <a:t> </a:t>
            </a:r>
            <a:r>
              <a:rPr sz="2200" spc="-119" dirty="0">
                <a:cs typeface="Arial"/>
              </a:rPr>
              <a:t>is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p</a:t>
            </a:r>
            <a:r>
              <a:rPr sz="2200" spc="-208" dirty="0">
                <a:cs typeface="Arial"/>
              </a:rPr>
              <a:t>a</a:t>
            </a:r>
            <a:r>
              <a:rPr sz="2200" spc="-10" dirty="0">
                <a:cs typeface="Arial"/>
              </a:rPr>
              <a:t>r</a:t>
            </a:r>
            <a:r>
              <a:rPr sz="2200" spc="-30" dirty="0">
                <a:cs typeface="Arial"/>
              </a:rPr>
              <a:t>titioned</a:t>
            </a:r>
            <a:r>
              <a:rPr sz="2200" spc="119" dirty="0">
                <a:cs typeface="Arial"/>
              </a:rPr>
              <a:t> </a:t>
            </a:r>
            <a:r>
              <a:rPr sz="2200" spc="-10" dirty="0">
                <a:cs typeface="Arial"/>
              </a:rPr>
              <a:t>into</a:t>
            </a:r>
            <a:r>
              <a:rPr sz="2200" spc="109" dirty="0">
                <a:cs typeface="Arial"/>
              </a:rPr>
              <a:t> </a:t>
            </a:r>
            <a:r>
              <a:rPr sz="2200" spc="-188" dirty="0">
                <a:cs typeface="Arial"/>
              </a:rPr>
              <a:t>a</a:t>
            </a:r>
            <a:r>
              <a:rPr sz="2200" spc="-99" dirty="0">
                <a:cs typeface="Arial"/>
              </a:rPr>
              <a:t> </a:t>
            </a:r>
            <a:r>
              <a:rPr sz="2200" spc="-20" dirty="0">
                <a:cs typeface="Arial"/>
              </a:rPr>
              <a:t>finite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num</a:t>
            </a:r>
            <a:r>
              <a:rPr sz="2200" spc="-40" dirty="0">
                <a:cs typeface="Arial"/>
              </a:rPr>
              <a:t>b</a:t>
            </a:r>
            <a:r>
              <a:rPr sz="2200" spc="-129" dirty="0">
                <a:cs typeface="Arial"/>
              </a:rPr>
              <a:t>er</a:t>
            </a:r>
            <a:r>
              <a:rPr sz="2200" spc="109" dirty="0">
                <a:cs typeface="Arial"/>
              </a:rPr>
              <a:t> </a:t>
            </a:r>
            <a:r>
              <a:rPr sz="2200" spc="-50" dirty="0">
                <a:cs typeface="Arial"/>
              </a:rPr>
              <a:t>of</a:t>
            </a:r>
            <a:r>
              <a:rPr sz="2200" spc="109" dirty="0">
                <a:cs typeface="Arial"/>
              </a:rPr>
              <a:t> </a:t>
            </a:r>
            <a:r>
              <a:rPr sz="2200" spc="-159" dirty="0">
                <a:cs typeface="Arial"/>
              </a:rPr>
              <a:t>su</a:t>
            </a:r>
            <a:r>
              <a:rPr sz="2200" spc="-218" dirty="0">
                <a:cs typeface="Arial"/>
              </a:rPr>
              <a:t>b</a:t>
            </a:r>
            <a:r>
              <a:rPr sz="2200" spc="-129" dirty="0">
                <a:cs typeface="Arial"/>
              </a:rPr>
              <a:t>regions</a:t>
            </a:r>
            <a:r>
              <a:rPr sz="2200" spc="109" dirty="0">
                <a:cs typeface="Arial"/>
              </a:rPr>
              <a:t> </a:t>
            </a:r>
            <a:r>
              <a:rPr sz="2200" dirty="0">
                <a:cs typeface="Arial"/>
              </a:rPr>
              <a:t>at</a:t>
            </a:r>
            <a:r>
              <a:rPr sz="2200" spc="109" dirty="0">
                <a:cs typeface="Arial"/>
              </a:rPr>
              <a:t> </a:t>
            </a:r>
            <a:r>
              <a:rPr sz="2200" spc="-79" dirty="0">
                <a:cs typeface="Arial"/>
              </a:rPr>
              <a:t>which</a:t>
            </a:r>
            <a:r>
              <a:rPr sz="2200" spc="-50" dirty="0">
                <a:cs typeface="Arial"/>
              </a:rPr>
              <a:t> </a:t>
            </a:r>
            <a:r>
              <a:rPr sz="2200" spc="-119" dirty="0">
                <a:cs typeface="Arial"/>
              </a:rPr>
              <a:t>outcomes</a:t>
            </a:r>
            <a:r>
              <a:rPr sz="2200" spc="119" dirty="0">
                <a:cs typeface="Arial"/>
              </a:rPr>
              <a:t> </a:t>
            </a:r>
            <a:r>
              <a:rPr sz="2200" spc="-248" dirty="0">
                <a:cs typeface="Arial"/>
              </a:rPr>
              <a:t>a</a:t>
            </a:r>
            <a:r>
              <a:rPr sz="2200" spc="-129" dirty="0">
                <a:cs typeface="Arial"/>
              </a:rPr>
              <a:t>re</a:t>
            </a:r>
            <a:r>
              <a:rPr sz="2200" spc="109" dirty="0">
                <a:cs typeface="Arial"/>
              </a:rPr>
              <a:t> </a:t>
            </a:r>
            <a:r>
              <a:rPr sz="2200" spc="-129" dirty="0">
                <a:cs typeface="Arial"/>
              </a:rPr>
              <a:t>aggregated</a:t>
            </a:r>
            <a:endParaRPr sz="2200" dirty="0">
              <a:cs typeface="Arial"/>
            </a:endParaRPr>
          </a:p>
          <a:p>
            <a:pPr marL="24719" marR="9842">
              <a:lnSpc>
                <a:spcPct val="102699"/>
              </a:lnSpc>
              <a:spcBef>
                <a:spcPts val="585"/>
              </a:spcBef>
            </a:pPr>
            <a:r>
              <a:rPr sz="2200" spc="-119" dirty="0">
                <a:cs typeface="Arial"/>
              </a:rPr>
              <a:t>Example: </a:t>
            </a:r>
            <a:r>
              <a:rPr sz="2200" spc="-268" dirty="0">
                <a:cs typeface="Arial"/>
              </a:rPr>
              <a:t> </a:t>
            </a:r>
            <a:r>
              <a:rPr sz="2200" spc="-119" dirty="0">
                <a:cs typeface="Arial"/>
              </a:rPr>
              <a:t>num</a:t>
            </a:r>
            <a:r>
              <a:rPr sz="2200" spc="-40" dirty="0">
                <a:cs typeface="Arial"/>
              </a:rPr>
              <a:t>b</a:t>
            </a:r>
            <a:r>
              <a:rPr sz="2200" spc="-129" dirty="0">
                <a:cs typeface="Arial"/>
              </a:rPr>
              <a:t>er</a:t>
            </a:r>
            <a:r>
              <a:rPr sz="2200" spc="69" dirty="0">
                <a:cs typeface="Arial"/>
              </a:rPr>
              <a:t> </a:t>
            </a:r>
            <a:r>
              <a:rPr sz="2200" spc="-50" dirty="0">
                <a:cs typeface="Arial"/>
              </a:rPr>
              <a:t>of</a:t>
            </a:r>
            <a:r>
              <a:rPr sz="2200" spc="69" dirty="0">
                <a:cs typeface="Arial"/>
              </a:rPr>
              <a:t> </a:t>
            </a:r>
            <a:r>
              <a:rPr sz="2200" spc="-50" dirty="0">
                <a:cs typeface="Arial"/>
              </a:rPr>
              <a:t>l</a:t>
            </a:r>
            <a:r>
              <a:rPr sz="2200" spc="-169" dirty="0">
                <a:cs typeface="Arial"/>
              </a:rPr>
              <a:t>a</a:t>
            </a:r>
            <a:r>
              <a:rPr sz="2200" spc="-79" dirty="0">
                <a:cs typeface="Arial"/>
              </a:rPr>
              <a:t>rynx</a:t>
            </a:r>
            <a:r>
              <a:rPr sz="2200" spc="69" dirty="0">
                <a:cs typeface="Arial"/>
              </a:rPr>
              <a:t> </a:t>
            </a:r>
            <a:r>
              <a:rPr sz="2200" spc="-139" dirty="0">
                <a:cs typeface="Arial"/>
              </a:rPr>
              <a:t>cancer</a:t>
            </a:r>
            <a:r>
              <a:rPr sz="2200" spc="79" dirty="0">
                <a:cs typeface="Arial"/>
              </a:rPr>
              <a:t> </a:t>
            </a:r>
            <a:r>
              <a:rPr sz="2200" spc="-218" dirty="0">
                <a:cs typeface="Arial"/>
              </a:rPr>
              <a:t>cases</a:t>
            </a:r>
            <a:r>
              <a:rPr sz="2200" spc="-119" dirty="0">
                <a:cs typeface="Arial"/>
              </a:rPr>
              <a:t> </a:t>
            </a:r>
            <a:r>
              <a:rPr sz="2200" spc="-40" dirty="0">
                <a:cs typeface="Arial"/>
              </a:rPr>
              <a:t>in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50" dirty="0">
                <a:cs typeface="Arial"/>
              </a:rPr>
              <a:t>districts</a:t>
            </a:r>
            <a:r>
              <a:rPr sz="2200" spc="109" dirty="0">
                <a:cs typeface="Arial"/>
              </a:rPr>
              <a:t> </a:t>
            </a:r>
            <a:r>
              <a:rPr sz="2200" spc="-50" dirty="0">
                <a:cs typeface="Arial"/>
              </a:rPr>
              <a:t>of</a:t>
            </a:r>
            <a:r>
              <a:rPr sz="2200" spc="109" dirty="0">
                <a:cs typeface="Arial"/>
              </a:rPr>
              <a:t> </a:t>
            </a:r>
            <a:r>
              <a:rPr sz="2200" spc="-159" dirty="0">
                <a:cs typeface="Arial"/>
              </a:rPr>
              <a:t>Germany</a:t>
            </a:r>
            <a:endParaRPr sz="2200" dirty="0">
              <a:cs typeface="Arial"/>
            </a:endParaRPr>
          </a:p>
          <a:p>
            <a:pPr marL="24719" marR="611900">
              <a:lnSpc>
                <a:spcPct val="102600"/>
              </a:lnSpc>
              <a:spcBef>
                <a:spcPts val="595"/>
              </a:spcBef>
            </a:pPr>
            <a:r>
              <a:rPr sz="2200" spc="-99" dirty="0">
                <a:cs typeface="Arial"/>
              </a:rPr>
              <a:t>W</a:t>
            </a:r>
            <a:r>
              <a:rPr sz="2200" spc="-258" dirty="0">
                <a:cs typeface="Arial"/>
              </a:rPr>
              <a:t>e</a:t>
            </a:r>
            <a:r>
              <a:rPr sz="2200" spc="109" dirty="0">
                <a:cs typeface="Arial"/>
              </a:rPr>
              <a:t> </a:t>
            </a:r>
            <a:r>
              <a:rPr sz="2200" spc="-188" dirty="0">
                <a:cs typeface="Arial"/>
              </a:rPr>
              <a:t>w</a:t>
            </a:r>
            <a:r>
              <a:rPr sz="2200" spc="-50" dirty="0">
                <a:cs typeface="Arial"/>
              </a:rPr>
              <a:t>ant</a:t>
            </a:r>
            <a:r>
              <a:rPr sz="2200" spc="109" dirty="0">
                <a:cs typeface="Arial"/>
              </a:rPr>
              <a:t> </a:t>
            </a:r>
            <a:r>
              <a:rPr sz="2200" spc="10" dirty="0">
                <a:cs typeface="Arial"/>
              </a:rPr>
              <a:t>to</a:t>
            </a:r>
            <a:r>
              <a:rPr sz="2200" spc="109" dirty="0">
                <a:cs typeface="Arial"/>
              </a:rPr>
              <a:t> </a:t>
            </a:r>
            <a:r>
              <a:rPr sz="2200" spc="-129" dirty="0">
                <a:cs typeface="Arial"/>
              </a:rPr>
              <a:t>o</a:t>
            </a:r>
            <a:r>
              <a:rPr sz="2200" spc="-139" dirty="0">
                <a:cs typeface="Arial"/>
              </a:rPr>
              <a:t>b</a:t>
            </a:r>
            <a:r>
              <a:rPr sz="2200" spc="169" dirty="0">
                <a:cs typeface="Arial"/>
              </a:rPr>
              <a:t>t</a:t>
            </a:r>
            <a:r>
              <a:rPr sz="2200" spc="-198" dirty="0">
                <a:cs typeface="Arial"/>
              </a:rPr>
              <a:t>a</a:t>
            </a:r>
            <a:r>
              <a:rPr sz="2200" spc="-40" dirty="0">
                <a:cs typeface="Arial"/>
              </a:rPr>
              <a:t>in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188" dirty="0">
                <a:cs typeface="Arial"/>
              </a:rPr>
              <a:t>disease</a:t>
            </a:r>
            <a:r>
              <a:rPr sz="2200" spc="109" dirty="0">
                <a:cs typeface="Arial"/>
              </a:rPr>
              <a:t> </a:t>
            </a:r>
            <a:r>
              <a:rPr sz="2200" spc="-10" dirty="0">
                <a:cs typeface="Arial"/>
              </a:rPr>
              <a:t>r</a:t>
            </a:r>
            <a:r>
              <a:rPr sz="2200" spc="-119" dirty="0">
                <a:cs typeface="Arial"/>
              </a:rPr>
              <a:t>is</a:t>
            </a:r>
            <a:r>
              <a:rPr sz="2200" spc="-50" dirty="0">
                <a:cs typeface="Arial"/>
              </a:rPr>
              <a:t>k</a:t>
            </a:r>
            <a:r>
              <a:rPr sz="2200" spc="-30" dirty="0">
                <a:cs typeface="Arial"/>
              </a:rPr>
              <a:t> </a:t>
            </a:r>
            <a:r>
              <a:rPr sz="2200" spc="-10" dirty="0">
                <a:cs typeface="Arial"/>
              </a:rPr>
              <a:t>within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geographic</a:t>
            </a:r>
            <a:r>
              <a:rPr sz="2200" spc="119" dirty="0">
                <a:cs typeface="Arial"/>
              </a:rPr>
              <a:t> </a:t>
            </a:r>
            <a:r>
              <a:rPr sz="2200" spc="-59" dirty="0">
                <a:cs typeface="Arial"/>
              </a:rPr>
              <a:t>units</a:t>
            </a:r>
            <a:endParaRPr sz="2200" dirty="0"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86189" y="2006361"/>
            <a:ext cx="3627370" cy="362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061020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248" dirty="0"/>
              <a:t>M</a:t>
            </a:r>
            <a:r>
              <a:rPr spc="-59" dirty="0"/>
              <a:t>o</a:t>
            </a:r>
            <a:r>
              <a:rPr spc="-109" dirty="0"/>
              <a:t>del</a:t>
            </a:r>
            <a:r>
              <a:rPr spc="50" dirty="0"/>
              <a:t> </a:t>
            </a:r>
            <a:r>
              <a:rPr spc="-139" dirty="0"/>
              <a:t>s</a:t>
            </a:r>
            <a:r>
              <a:rPr spc="-109" dirty="0"/>
              <a:t>p</a:t>
            </a:r>
            <a:r>
              <a:rPr spc="-69" dirty="0"/>
              <a:t>ecifica</a:t>
            </a:r>
            <a:r>
              <a:rPr spc="69" dirty="0"/>
              <a:t>t</a:t>
            </a:r>
            <a:r>
              <a:rPr spc="-59" dirty="0"/>
              <a:t>io</a:t>
            </a:r>
            <a:r>
              <a:rPr spc="-129" dirty="0"/>
              <a:t>n</a:t>
            </a:r>
            <a:r>
              <a:rPr spc="50" dirty="0"/>
              <a:t> </a:t>
            </a:r>
            <a:r>
              <a:rPr spc="-119" dirty="0"/>
              <a:t>using</a:t>
            </a:r>
            <a:r>
              <a:rPr spc="50" dirty="0"/>
              <a:t> </a:t>
            </a:r>
            <a:r>
              <a:rPr spc="69" dirty="0"/>
              <a:t>t</a:t>
            </a:r>
            <a:r>
              <a:rPr spc="-188" dirty="0"/>
              <a:t>he</a:t>
            </a:r>
            <a:r>
              <a:rPr spc="50" dirty="0"/>
              <a:t> </a:t>
            </a:r>
            <a:r>
              <a:rPr spc="188" dirty="0"/>
              <a:t>B</a:t>
            </a:r>
            <a:r>
              <a:rPr spc="69" dirty="0"/>
              <a:t>U</a:t>
            </a:r>
            <a:r>
              <a:rPr dirty="0"/>
              <a:t>G</a:t>
            </a:r>
            <a:r>
              <a:rPr spc="-20" dirty="0"/>
              <a:t>S</a:t>
            </a:r>
            <a:r>
              <a:rPr spc="50" dirty="0"/>
              <a:t> </a:t>
            </a:r>
            <a:r>
              <a:rPr spc="-69" dirty="0"/>
              <a:t>la</a:t>
            </a:r>
            <a:r>
              <a:rPr spc="-139" dirty="0"/>
              <a:t>ngua</a:t>
            </a:r>
            <a:r>
              <a:rPr spc="-159" dirty="0"/>
              <a:t>g</a:t>
            </a:r>
            <a:r>
              <a:rPr spc="-238" dirty="0"/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467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model</a:t>
            </a:r>
          </a:p>
          <a:p>
            <a:r>
              <a:rPr lang="en-US" sz="1400" dirty="0"/>
              <a:t>{</a:t>
            </a:r>
          </a:p>
          <a:p>
            <a:endParaRPr lang="en-US" sz="1400" dirty="0"/>
          </a:p>
          <a:p>
            <a:r>
              <a:rPr lang="en-US" sz="1400" dirty="0"/>
              <a:t>  for(</a:t>
            </a:r>
            <a:r>
              <a:rPr lang="en-US" sz="1400" dirty="0" err="1"/>
              <a:t>i</a:t>
            </a:r>
            <a:r>
              <a:rPr lang="en-US" sz="1400" dirty="0"/>
              <a:t> in 1:N)</a:t>
            </a:r>
          </a:p>
          <a:p>
            <a:r>
              <a:rPr lang="en-US" sz="1400" dirty="0"/>
              <a:t>  {</a:t>
            </a:r>
          </a:p>
          <a:p>
            <a:r>
              <a:rPr lang="en-US" sz="1400" dirty="0"/>
              <a:t>     O[</a:t>
            </a:r>
            <a:r>
              <a:rPr lang="en-US" sz="1400" dirty="0" err="1"/>
              <a:t>i</a:t>
            </a:r>
            <a:r>
              <a:rPr lang="en-US" sz="1400" dirty="0"/>
              <a:t>] ~ </a:t>
            </a:r>
            <a:r>
              <a:rPr lang="en-US" sz="1400" dirty="0" err="1"/>
              <a:t>dpois</a:t>
            </a:r>
            <a:r>
              <a:rPr lang="en-US" sz="1400" dirty="0"/>
              <a:t>(mu[</a:t>
            </a:r>
            <a:r>
              <a:rPr lang="en-US" sz="1400" dirty="0" err="1"/>
              <a:t>i</a:t>
            </a:r>
            <a:r>
              <a:rPr lang="en-US" sz="1400" dirty="0"/>
              <a:t>])</a:t>
            </a:r>
          </a:p>
          <a:p>
            <a:r>
              <a:rPr lang="en-US" sz="1400" dirty="0"/>
              <a:t>     mu[</a:t>
            </a:r>
            <a:r>
              <a:rPr lang="en-US" sz="1400" dirty="0" err="1"/>
              <a:t>i</a:t>
            </a:r>
            <a:r>
              <a:rPr lang="en-US" sz="1400" dirty="0"/>
              <a:t>]&lt;-theta[</a:t>
            </a:r>
            <a:r>
              <a:rPr lang="en-US" sz="1400" dirty="0" err="1"/>
              <a:t>i</a:t>
            </a:r>
            <a:r>
              <a:rPr lang="en-US" sz="1400" dirty="0"/>
              <a:t>]*E[</a:t>
            </a:r>
            <a:r>
              <a:rPr lang="en-US" sz="1400" dirty="0" err="1"/>
              <a:t>i</a:t>
            </a:r>
            <a:r>
              <a:rPr lang="en-US" sz="1400" dirty="0"/>
              <a:t>]</a:t>
            </a:r>
          </a:p>
          <a:p>
            <a:r>
              <a:rPr lang="en-US" sz="1400" dirty="0"/>
              <a:t>     log(theta[</a:t>
            </a:r>
            <a:r>
              <a:rPr lang="en-US" sz="1400" dirty="0" err="1"/>
              <a:t>i</a:t>
            </a:r>
            <a:r>
              <a:rPr lang="en-US" sz="1400" dirty="0"/>
              <a:t>]) &lt;-  alpha + beta[1]*PCTAGE65P[</a:t>
            </a:r>
            <a:r>
              <a:rPr lang="en-US" sz="1400" dirty="0" err="1"/>
              <a:t>i</a:t>
            </a:r>
            <a:r>
              <a:rPr lang="en-US" sz="1400" dirty="0"/>
              <a:t>] + </a:t>
            </a:r>
          </a:p>
          <a:p>
            <a:r>
              <a:rPr lang="en-US" sz="1400" dirty="0"/>
              <a:t>	beta[2]*PCTOWNHOME[</a:t>
            </a:r>
            <a:r>
              <a:rPr lang="en-US" sz="1400" dirty="0" err="1"/>
              <a:t>i</a:t>
            </a:r>
            <a:r>
              <a:rPr lang="en-US" sz="1400" dirty="0"/>
              <a:t>] + beta[3]*AVGIDIST[</a:t>
            </a:r>
            <a:r>
              <a:rPr lang="en-US" sz="1400" dirty="0" err="1"/>
              <a:t>i</a:t>
            </a:r>
            <a:r>
              <a:rPr lang="en-US" sz="1400" dirty="0"/>
              <a:t>] + u[</a:t>
            </a:r>
            <a:r>
              <a:rPr lang="en-US" sz="1400" dirty="0" err="1"/>
              <a:t>i</a:t>
            </a:r>
            <a:r>
              <a:rPr lang="en-US" sz="1400" dirty="0"/>
              <a:t>] + v[</a:t>
            </a:r>
            <a:r>
              <a:rPr lang="en-US" sz="1400" dirty="0" err="1"/>
              <a:t>i</a:t>
            </a:r>
            <a:r>
              <a:rPr lang="en-US" sz="1400" dirty="0"/>
              <a:t>] </a:t>
            </a:r>
          </a:p>
          <a:p>
            <a:endParaRPr lang="en-US" sz="1400" dirty="0"/>
          </a:p>
          <a:p>
            <a:r>
              <a:rPr lang="en-US" sz="1400" dirty="0"/>
              <a:t>     u[</a:t>
            </a:r>
            <a:r>
              <a:rPr lang="en-US" sz="1400" dirty="0" err="1"/>
              <a:t>i</a:t>
            </a:r>
            <a:r>
              <a:rPr lang="en-US" sz="1400" dirty="0"/>
              <a:t>] ~ </a:t>
            </a:r>
            <a:r>
              <a:rPr lang="en-US" sz="1400" dirty="0" err="1"/>
              <a:t>dnorm</a:t>
            </a:r>
            <a:r>
              <a:rPr lang="en-US" sz="1400" dirty="0"/>
              <a:t>(0, </a:t>
            </a:r>
            <a:r>
              <a:rPr lang="en-US" sz="1400" dirty="0" err="1"/>
              <a:t>precu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dirty="0"/>
              <a:t>     SMR[</a:t>
            </a:r>
            <a:r>
              <a:rPr lang="en-US" sz="1400" dirty="0" err="1"/>
              <a:t>i</a:t>
            </a:r>
            <a:r>
              <a:rPr lang="en-US" sz="1400" dirty="0"/>
              <a:t>]&lt;-O[</a:t>
            </a:r>
            <a:r>
              <a:rPr lang="en-US" sz="1400" dirty="0" err="1"/>
              <a:t>i</a:t>
            </a:r>
            <a:r>
              <a:rPr lang="en-US" sz="1400" dirty="0"/>
              <a:t>]/E[</a:t>
            </a:r>
            <a:r>
              <a:rPr lang="en-US" sz="1400" dirty="0" err="1"/>
              <a:t>i</a:t>
            </a:r>
            <a:r>
              <a:rPr lang="en-US" sz="1400" dirty="0"/>
              <a:t>]</a:t>
            </a:r>
          </a:p>
          <a:p>
            <a:r>
              <a:rPr lang="en-US" sz="1400" dirty="0"/>
              <a:t>     </a:t>
            </a:r>
            <a:r>
              <a:rPr lang="en-US" sz="1400" dirty="0" err="1"/>
              <a:t>prob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]&lt;-step(theta[</a:t>
            </a:r>
            <a:r>
              <a:rPr lang="en-US" sz="1400" dirty="0" err="1"/>
              <a:t>i</a:t>
            </a:r>
            <a:r>
              <a:rPr lang="en-US" sz="1400" dirty="0"/>
              <a:t>]-1)</a:t>
            </a:r>
          </a:p>
          <a:p>
            <a:r>
              <a:rPr lang="en-US" sz="1400" dirty="0"/>
              <a:t>  }</a:t>
            </a:r>
          </a:p>
          <a:p>
            <a:endParaRPr lang="en-US" sz="1400" dirty="0"/>
          </a:p>
          <a:p>
            <a:r>
              <a:rPr lang="en-US" sz="1400" dirty="0"/>
              <a:t>  v[1:N] ~ </a:t>
            </a:r>
            <a:r>
              <a:rPr lang="en-US" sz="1400" dirty="0" err="1"/>
              <a:t>car.normal</a:t>
            </a:r>
            <a:r>
              <a:rPr lang="en-US" sz="1400" dirty="0"/>
              <a:t>(</a:t>
            </a:r>
            <a:r>
              <a:rPr lang="en-US" sz="1400" dirty="0" err="1"/>
              <a:t>adj</a:t>
            </a:r>
            <a:r>
              <a:rPr lang="en-US" sz="1400" dirty="0"/>
              <a:t>[], weights[], </a:t>
            </a:r>
            <a:r>
              <a:rPr lang="en-US" sz="1400" dirty="0" err="1"/>
              <a:t>num</a:t>
            </a:r>
            <a:r>
              <a:rPr lang="en-US" sz="1400" dirty="0"/>
              <a:t>[], </a:t>
            </a:r>
            <a:r>
              <a:rPr lang="en-US" sz="1400" dirty="0" err="1"/>
              <a:t>precv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dirty="0"/>
              <a:t>  alpha ~ </a:t>
            </a:r>
            <a:r>
              <a:rPr lang="en-US" sz="1400" dirty="0" err="1"/>
              <a:t>dflat</a:t>
            </a:r>
            <a:r>
              <a:rPr lang="en-US" sz="1400" dirty="0"/>
              <a:t>()</a:t>
            </a:r>
          </a:p>
          <a:p>
            <a:r>
              <a:rPr lang="en-US" sz="1400" dirty="0"/>
              <a:t>  for(</a:t>
            </a:r>
            <a:r>
              <a:rPr lang="en-US" sz="1400" dirty="0" err="1"/>
              <a:t>i</a:t>
            </a:r>
            <a:r>
              <a:rPr lang="en-US" sz="1400" dirty="0"/>
              <a:t> in 1:3) {beta[</a:t>
            </a:r>
            <a:r>
              <a:rPr lang="en-US" sz="1400" dirty="0" err="1"/>
              <a:t>i</a:t>
            </a:r>
            <a:r>
              <a:rPr lang="en-US" sz="1400" dirty="0"/>
              <a:t>] ~ </a:t>
            </a:r>
            <a:r>
              <a:rPr lang="en-US" sz="1400" dirty="0" err="1"/>
              <a:t>dnorm</a:t>
            </a:r>
            <a:r>
              <a:rPr lang="en-US" sz="1400" dirty="0"/>
              <a:t>(0,1.0E-5)}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precu</a:t>
            </a:r>
            <a:r>
              <a:rPr lang="en-US" sz="1400" dirty="0"/>
              <a:t> ~ </a:t>
            </a:r>
            <a:r>
              <a:rPr lang="en-US" sz="1400" dirty="0" err="1"/>
              <a:t>dgamma</a:t>
            </a:r>
            <a:r>
              <a:rPr lang="en-US" sz="1400" dirty="0"/>
              <a:t>(0.001, 0.001)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precv</a:t>
            </a:r>
            <a:r>
              <a:rPr lang="en-US" sz="1400" dirty="0"/>
              <a:t> ~ </a:t>
            </a:r>
            <a:r>
              <a:rPr lang="en-US" sz="1400" dirty="0" err="1"/>
              <a:t>dgamma</a:t>
            </a:r>
            <a:r>
              <a:rPr lang="en-US" sz="1400" dirty="0"/>
              <a:t>(0.1, 0.1)</a:t>
            </a:r>
          </a:p>
          <a:p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err="1"/>
              <a:t>sigmau</a:t>
            </a:r>
            <a:r>
              <a:rPr lang="en-US" sz="1400" dirty="0"/>
              <a:t>&lt;-1/</a:t>
            </a:r>
            <a:r>
              <a:rPr lang="en-US" sz="1400" dirty="0" err="1"/>
              <a:t>precu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err="1"/>
              <a:t>sigmav</a:t>
            </a:r>
            <a:r>
              <a:rPr lang="en-US" sz="1400" dirty="0"/>
              <a:t>&lt;-1/</a:t>
            </a:r>
            <a:r>
              <a:rPr lang="en-US" sz="1400" dirty="0" err="1"/>
              <a:t>precv</a:t>
            </a:r>
            <a:endParaRPr lang="en-US" sz="1400" dirty="0"/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641327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brief intro to specifying distributions  and priors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Normal ~</a:t>
            </a:r>
            <a:r>
              <a:rPr lang="en-US" dirty="0" err="1" smtClean="0"/>
              <a:t>dnorm</a:t>
            </a:r>
            <a:r>
              <a:rPr lang="en-US" dirty="0" smtClean="0"/>
              <a:t>(</a:t>
            </a:r>
            <a:r>
              <a:rPr lang="en-US" dirty="0" err="1" smtClean="0"/>
              <a:t>mean,precision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Precision=1/variance</a:t>
            </a:r>
          </a:p>
          <a:p>
            <a:r>
              <a:rPr lang="en-US" dirty="0" smtClean="0"/>
              <a:t>So ~</a:t>
            </a:r>
            <a:r>
              <a:rPr lang="en-US" dirty="0" err="1" smtClean="0"/>
              <a:t>dnorm</a:t>
            </a:r>
            <a:r>
              <a:rPr lang="en-US" dirty="0" smtClean="0"/>
              <a:t>(0,.0001) is the same as a Normal distribution with mean of 0 and variance of 100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Essentially </a:t>
            </a:r>
            <a:r>
              <a:rPr lang="en-US" dirty="0" err="1" smtClean="0"/>
              <a:t>noninformative</a:t>
            </a:r>
            <a:r>
              <a:rPr lang="en-US" dirty="0" smtClean="0"/>
              <a:t> priors:</a:t>
            </a:r>
          </a:p>
          <a:p>
            <a:pPr lvl="1"/>
            <a:r>
              <a:rPr lang="en-US" dirty="0" smtClean="0"/>
              <a:t>~</a:t>
            </a:r>
            <a:r>
              <a:rPr lang="en-US" dirty="0" err="1" smtClean="0"/>
              <a:t>dflat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~</a:t>
            </a:r>
            <a:r>
              <a:rPr lang="en-US" dirty="0" err="1" smtClean="0"/>
              <a:t>unif</a:t>
            </a:r>
            <a:r>
              <a:rPr lang="en-US" dirty="0" smtClean="0"/>
              <a:t>(-100,100)</a:t>
            </a:r>
          </a:p>
          <a:p>
            <a:pPr lvl="1"/>
            <a:r>
              <a:rPr lang="en-US" dirty="0" smtClean="0"/>
              <a:t>~</a:t>
            </a:r>
            <a:r>
              <a:rPr lang="en-US" dirty="0" err="1" smtClean="0"/>
              <a:t>dnorm</a:t>
            </a:r>
            <a:r>
              <a:rPr lang="en-US" dirty="0" smtClean="0"/>
              <a:t>(0,.00001)</a:t>
            </a:r>
          </a:p>
          <a:p>
            <a:r>
              <a:rPr lang="en-US" dirty="0" smtClean="0"/>
              <a:t>Priors for random effect variance:</a:t>
            </a:r>
          </a:p>
          <a:p>
            <a:pPr lvl="1"/>
            <a:r>
              <a:rPr lang="en-US" dirty="0" smtClean="0"/>
              <a:t>~</a:t>
            </a:r>
            <a:r>
              <a:rPr lang="en-US" dirty="0" err="1" smtClean="0"/>
              <a:t>dgamma</a:t>
            </a:r>
            <a:r>
              <a:rPr lang="en-US" dirty="0" smtClean="0"/>
              <a:t>(0.001,0.001)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755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226" dirty="0"/>
              <a:t>P</a:t>
            </a:r>
            <a:r>
              <a:rPr spc="-69" dirty="0"/>
              <a:t>r</a:t>
            </a:r>
            <a:r>
              <a:rPr spc="-169" dirty="0"/>
              <a:t>ep</a:t>
            </a:r>
            <a:r>
              <a:rPr spc="-248" dirty="0"/>
              <a:t>a</a:t>
            </a:r>
            <a:r>
              <a:rPr spc="-69" dirty="0"/>
              <a:t>r</a:t>
            </a:r>
            <a:r>
              <a:rPr spc="-89" dirty="0"/>
              <a:t>ing</a:t>
            </a:r>
            <a:r>
              <a:rPr spc="50" dirty="0"/>
              <a:t> </a:t>
            </a:r>
            <a:r>
              <a:rPr spc="-129" dirty="0"/>
              <a:t>da</a:t>
            </a:r>
            <a:r>
              <a:rPr spc="69" dirty="0"/>
              <a:t>t</a:t>
            </a:r>
            <a:r>
              <a:rPr spc="-99" dirty="0"/>
              <a:t>a...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858" y="1081343"/>
            <a:ext cx="7693141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600" spc="-89" dirty="0">
                <a:latin typeface="Arial"/>
                <a:cs typeface="Arial"/>
              </a:rPr>
              <a:t>1</a:t>
            </a:r>
            <a:r>
              <a:rPr sz="1600" spc="10" dirty="0">
                <a:latin typeface="Arial"/>
                <a:cs typeface="Arial"/>
              </a:rPr>
              <a:t>.-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119" dirty="0">
                <a:latin typeface="Arial"/>
                <a:cs typeface="Arial"/>
              </a:rPr>
              <a:t>R</a:t>
            </a:r>
            <a:r>
              <a:rPr sz="1600" spc="-188" dirty="0">
                <a:latin typeface="Arial"/>
                <a:cs typeface="Arial"/>
              </a:rPr>
              <a:t>e</a:t>
            </a:r>
            <a:r>
              <a:rPr sz="1600" spc="-119" dirty="0">
                <a:latin typeface="Arial"/>
                <a:cs typeface="Arial"/>
              </a:rPr>
              <a:t>a</a:t>
            </a:r>
            <a:r>
              <a:rPr sz="1600" spc="-59" dirty="0">
                <a:latin typeface="Arial"/>
                <a:cs typeface="Arial"/>
              </a:rPr>
              <a:t>d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89" dirty="0">
                <a:latin typeface="Arial"/>
                <a:cs typeface="Arial"/>
              </a:rPr>
              <a:t>ma</a:t>
            </a:r>
            <a:r>
              <a:rPr sz="1600" spc="-59" dirty="0">
                <a:latin typeface="Arial"/>
                <a:cs typeface="Arial"/>
              </a:rPr>
              <a:t>p</a:t>
            </a:r>
            <a:r>
              <a:rPr sz="1600" spc="-198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 marL="25179">
              <a:spcBef>
                <a:spcPts val="1408"/>
              </a:spcBef>
            </a:pPr>
            <a:r>
              <a:rPr sz="1600" spc="-89" dirty="0" smtClean="0">
                <a:latin typeface="Arial"/>
                <a:cs typeface="Arial"/>
              </a:rPr>
              <a:t>2</a:t>
            </a:r>
            <a:r>
              <a:rPr sz="1600" spc="10" dirty="0">
                <a:latin typeface="Arial"/>
                <a:cs typeface="Arial"/>
              </a:rPr>
              <a:t>.-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99" dirty="0">
                <a:latin typeface="Arial"/>
                <a:cs typeface="Arial"/>
              </a:rPr>
              <a:t>Cre</a:t>
            </a:r>
            <a:r>
              <a:rPr sz="1600" spc="-119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te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lis</a:t>
            </a:r>
            <a:r>
              <a:rPr sz="1600" spc="159" dirty="0">
                <a:latin typeface="Arial"/>
                <a:cs typeface="Arial"/>
              </a:rPr>
              <a:t>t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89" dirty="0">
                <a:latin typeface="Arial"/>
                <a:cs typeface="Arial"/>
              </a:rPr>
              <a:t>o</a:t>
            </a:r>
            <a:r>
              <a:rPr sz="1600" spc="59" dirty="0">
                <a:latin typeface="Arial"/>
                <a:cs typeface="Arial"/>
              </a:rPr>
              <a:t>f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89" dirty="0">
                <a:latin typeface="Arial"/>
                <a:cs typeface="Arial"/>
              </a:rPr>
              <a:t>o</a:t>
            </a:r>
            <a:r>
              <a:rPr sz="1600" spc="-59" dirty="0">
                <a:latin typeface="Arial"/>
                <a:cs typeface="Arial"/>
              </a:rPr>
              <a:t>b</a:t>
            </a:r>
            <a:r>
              <a:rPr sz="1600" spc="-198" dirty="0">
                <a:latin typeface="Arial"/>
                <a:cs typeface="Arial"/>
              </a:rPr>
              <a:t>s</a:t>
            </a:r>
            <a:r>
              <a:rPr sz="1600" spc="-188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rv</a:t>
            </a:r>
            <a:r>
              <a:rPr sz="1600" spc="-188" dirty="0">
                <a:latin typeface="Arial"/>
                <a:cs typeface="Arial"/>
              </a:rPr>
              <a:t>e</a:t>
            </a:r>
            <a:r>
              <a:rPr sz="1600" spc="-59" dirty="0">
                <a:latin typeface="Arial"/>
                <a:cs typeface="Arial"/>
              </a:rPr>
              <a:t>d</a:t>
            </a:r>
            <a:r>
              <a:rPr sz="1600" spc="10" dirty="0">
                <a:latin typeface="Arial"/>
                <a:cs typeface="Arial"/>
              </a:rPr>
              <a:t>,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188" dirty="0">
                <a:latin typeface="Arial"/>
                <a:cs typeface="Arial"/>
              </a:rPr>
              <a:t>e</a:t>
            </a:r>
            <a:r>
              <a:rPr sz="1600" spc="-59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88" dirty="0">
                <a:latin typeface="Arial"/>
                <a:cs typeface="Arial"/>
              </a:rPr>
              <a:t>e</a:t>
            </a:r>
            <a:r>
              <a:rPr sz="1600" spc="-89" dirty="0">
                <a:latin typeface="Arial"/>
                <a:cs typeface="Arial"/>
              </a:rPr>
              <a:t>c</a:t>
            </a:r>
            <a:r>
              <a:rPr sz="1600" spc="-20" dirty="0">
                <a:latin typeface="Arial"/>
                <a:cs typeface="Arial"/>
              </a:rPr>
              <a:t>te</a:t>
            </a:r>
            <a:r>
              <a:rPr sz="1600" spc="-59" dirty="0">
                <a:latin typeface="Arial"/>
                <a:cs typeface="Arial"/>
              </a:rPr>
              <a:t>d</a:t>
            </a:r>
            <a:endParaRPr sz="1600" dirty="0">
              <a:latin typeface="Arial"/>
              <a:cs typeface="Arial"/>
            </a:endParaRPr>
          </a:p>
          <a:p>
            <a:pPr marL="25179">
              <a:spcBef>
                <a:spcPts val="1408"/>
              </a:spcBef>
            </a:pPr>
            <a:r>
              <a:rPr sz="1600" spc="-119" dirty="0">
                <a:latin typeface="Arial"/>
                <a:cs typeface="Arial"/>
              </a:rPr>
              <a:t>&gt; 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lang="en-US" sz="1600" spc="-69" dirty="0">
                <a:latin typeface="Arial"/>
                <a:cs typeface="Arial"/>
              </a:rPr>
              <a:t>NY8$EXP&lt;-NY8$POP8*(sum(NY8$Cases)/sum(NY8$POP8</a:t>
            </a:r>
            <a:r>
              <a:rPr lang="en-US" sz="1600" spc="-69" dirty="0" smtClean="0">
                <a:latin typeface="Arial"/>
                <a:cs typeface="Arial"/>
              </a:rPr>
              <a:t>)</a:t>
            </a:r>
            <a:r>
              <a:rPr sz="1600" spc="337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25179">
              <a:spcBef>
                <a:spcPts val="1408"/>
              </a:spcBef>
            </a:pPr>
            <a:r>
              <a:rPr sz="1600" spc="-89" dirty="0">
                <a:latin typeface="Arial"/>
                <a:cs typeface="Arial"/>
              </a:rPr>
              <a:t>3</a:t>
            </a:r>
            <a:r>
              <a:rPr sz="1600" spc="10" dirty="0">
                <a:latin typeface="Arial"/>
                <a:cs typeface="Arial"/>
              </a:rPr>
              <a:t>.-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99" dirty="0">
                <a:latin typeface="Arial"/>
                <a:cs typeface="Arial"/>
              </a:rPr>
              <a:t>Cre</a:t>
            </a:r>
            <a:r>
              <a:rPr sz="1600" spc="-119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te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119" dirty="0">
                <a:latin typeface="Arial"/>
                <a:cs typeface="Arial"/>
              </a:rPr>
              <a:t>a</a:t>
            </a:r>
            <a:r>
              <a:rPr sz="1600" spc="-59" dirty="0">
                <a:latin typeface="Arial"/>
                <a:cs typeface="Arial"/>
              </a:rPr>
              <a:t>d</a:t>
            </a:r>
            <a:r>
              <a:rPr sz="1600" spc="79" dirty="0">
                <a:latin typeface="Arial"/>
                <a:cs typeface="Arial"/>
              </a:rPr>
              <a:t>j</a:t>
            </a:r>
            <a:r>
              <a:rPr sz="1600" spc="-119" dirty="0">
                <a:latin typeface="Arial"/>
                <a:cs typeface="Arial"/>
              </a:rPr>
              <a:t>a</a:t>
            </a:r>
            <a:r>
              <a:rPr sz="1600" spc="-89" dirty="0">
                <a:latin typeface="Arial"/>
                <a:cs typeface="Arial"/>
              </a:rPr>
              <a:t>c</a:t>
            </a:r>
            <a:r>
              <a:rPr sz="1600" spc="-188" dirty="0">
                <a:latin typeface="Arial"/>
                <a:cs typeface="Arial"/>
              </a:rPr>
              <a:t>e</a:t>
            </a:r>
            <a:r>
              <a:rPr sz="1600" spc="-59" dirty="0">
                <a:latin typeface="Arial"/>
                <a:cs typeface="Arial"/>
              </a:rPr>
              <a:t>n</a:t>
            </a:r>
            <a:r>
              <a:rPr sz="1600" spc="-89" dirty="0">
                <a:latin typeface="Arial"/>
                <a:cs typeface="Arial"/>
              </a:rPr>
              <a:t>c</a:t>
            </a:r>
            <a:r>
              <a:rPr sz="1600" spc="-59" dirty="0">
                <a:latin typeface="Arial"/>
                <a:cs typeface="Arial"/>
              </a:rPr>
              <a:t>y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89" dirty="0" smtClean="0">
                <a:latin typeface="Arial"/>
                <a:cs typeface="Arial"/>
              </a:rPr>
              <a:t>ma</a:t>
            </a:r>
            <a:r>
              <a:rPr sz="1600" spc="40" dirty="0" smtClean="0">
                <a:latin typeface="Arial"/>
                <a:cs typeface="Arial"/>
              </a:rPr>
              <a:t>trix</a:t>
            </a:r>
            <a:r>
              <a:rPr lang="en-US" sz="1600" spc="40" dirty="0" smtClean="0">
                <a:latin typeface="Arial"/>
                <a:cs typeface="Arial"/>
              </a:rPr>
              <a:t> and weights</a:t>
            </a:r>
          </a:p>
          <a:p>
            <a:pPr marL="25179">
              <a:spcBef>
                <a:spcPts val="1408"/>
              </a:spcBef>
            </a:pPr>
            <a:r>
              <a:rPr lang="en-US" sz="1600" dirty="0" err="1">
                <a:latin typeface="Arial"/>
                <a:cs typeface="Arial"/>
              </a:rPr>
              <a:t>NY_nb</a:t>
            </a:r>
            <a:r>
              <a:rPr lang="en-US" sz="1600" dirty="0">
                <a:latin typeface="Arial"/>
                <a:cs typeface="Arial"/>
              </a:rPr>
              <a:t>&lt;-poly2nb(NY8)</a:t>
            </a:r>
          </a:p>
          <a:p>
            <a:pPr marL="25179">
              <a:spcBef>
                <a:spcPts val="1408"/>
              </a:spcBef>
            </a:pPr>
            <a:r>
              <a:rPr lang="en-US" sz="1600" dirty="0" err="1">
                <a:latin typeface="Arial"/>
                <a:cs typeface="Arial"/>
              </a:rPr>
              <a:t>NY_nb_wb</a:t>
            </a:r>
            <a:r>
              <a:rPr lang="en-US" sz="1600" dirty="0">
                <a:latin typeface="Arial"/>
                <a:cs typeface="Arial"/>
              </a:rPr>
              <a:t>&lt;-nb2WB(</a:t>
            </a:r>
            <a:r>
              <a:rPr lang="en-US" sz="1600" dirty="0" err="1">
                <a:latin typeface="Arial"/>
                <a:cs typeface="Arial"/>
              </a:rPr>
              <a:t>NY_nb</a:t>
            </a:r>
            <a:r>
              <a:rPr lang="en-US" sz="160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25179">
              <a:spcBef>
                <a:spcPts val="1408"/>
              </a:spcBef>
            </a:pPr>
            <a:r>
              <a:rPr sz="1600" spc="-89" dirty="0" smtClean="0">
                <a:latin typeface="Arial"/>
                <a:cs typeface="Arial"/>
              </a:rPr>
              <a:t>4</a:t>
            </a:r>
            <a:r>
              <a:rPr sz="1600" spc="10" dirty="0">
                <a:latin typeface="Arial"/>
                <a:cs typeface="Arial"/>
              </a:rPr>
              <a:t>.-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99" dirty="0">
                <a:latin typeface="Arial"/>
                <a:cs typeface="Arial"/>
              </a:rPr>
              <a:t>Cre</a:t>
            </a:r>
            <a:r>
              <a:rPr sz="1600" spc="-119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te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lang="en-US" sz="1600" spc="-119" dirty="0" smtClean="0">
                <a:latin typeface="Arial"/>
                <a:cs typeface="Arial"/>
              </a:rPr>
              <a:t>data list</a:t>
            </a:r>
          </a:p>
          <a:p>
            <a:pPr marL="25179">
              <a:spcBef>
                <a:spcPts val="1408"/>
              </a:spcBef>
            </a:pPr>
            <a:r>
              <a:rPr lang="en-US" sz="1600" dirty="0" smtClean="0">
                <a:latin typeface="Arial"/>
                <a:cs typeface="Arial"/>
              </a:rPr>
              <a:t>d&lt;-c(list(O=NY8$Cases,E=NY8$EXP</a:t>
            </a:r>
            <a:r>
              <a:rPr lang="en-US" sz="1600" dirty="0">
                <a:latin typeface="Arial"/>
                <a:cs typeface="Arial"/>
              </a:rPr>
              <a:t>),</a:t>
            </a:r>
            <a:r>
              <a:rPr lang="en-US" sz="1600" dirty="0" smtClean="0">
                <a:latin typeface="Arial"/>
                <a:cs typeface="Arial"/>
              </a:rPr>
              <a:t>N=281,list(PCTAGE65P=NY8$PCTAGE65P,PCTOWNHOME=NY8$PCTOWNHOME, AVGIDIST=NY8$AVGIDIST</a:t>
            </a:r>
            <a:r>
              <a:rPr lang="en-US" sz="1600" dirty="0">
                <a:latin typeface="Arial"/>
                <a:cs typeface="Arial"/>
              </a:rPr>
              <a:t>))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9128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207" y="389692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99" dirty="0"/>
              <a:t>C</a:t>
            </a:r>
            <a:r>
              <a:rPr spc="-139" dirty="0"/>
              <a:t>a</a:t>
            </a:r>
            <a:r>
              <a:rPr spc="-59" dirty="0"/>
              <a:t>lling</a:t>
            </a:r>
            <a:r>
              <a:rPr spc="50" dirty="0"/>
              <a:t> </a:t>
            </a:r>
            <a:r>
              <a:rPr spc="99" dirty="0" err="1"/>
              <a:t>W</a:t>
            </a:r>
            <a:r>
              <a:rPr spc="20" dirty="0" err="1"/>
              <a:t>inB</a:t>
            </a:r>
            <a:r>
              <a:rPr spc="69" dirty="0" err="1"/>
              <a:t>U</a:t>
            </a:r>
            <a:r>
              <a:rPr dirty="0" err="1"/>
              <a:t>G</a:t>
            </a:r>
            <a:r>
              <a:rPr spc="-20" dirty="0" err="1"/>
              <a:t>S</a:t>
            </a:r>
            <a:r>
              <a:rPr spc="50" dirty="0"/>
              <a:t> </a:t>
            </a:r>
            <a:r>
              <a:rPr sz="4000" spc="-119" dirty="0"/>
              <a:t>using</a:t>
            </a:r>
            <a:r>
              <a:rPr sz="4000" spc="89" dirty="0"/>
              <a:t> </a:t>
            </a:r>
            <a:r>
              <a:rPr sz="4000" spc="30" dirty="0">
                <a:latin typeface="Calibri" panose="020F0502020204030204" pitchFamily="34" charset="0"/>
                <a:cs typeface="MS Gothic"/>
              </a:rPr>
              <a:t>R2WinBUG</a:t>
            </a:r>
            <a:r>
              <a:rPr sz="4000" spc="40" dirty="0">
                <a:latin typeface="Calibri" panose="020F0502020204030204" pitchFamily="34" charset="0"/>
                <a:cs typeface="MS Gothic"/>
              </a:rPr>
              <a:t>S</a:t>
            </a:r>
            <a:endParaRPr sz="4000" dirty="0">
              <a:latin typeface="Calibri" panose="020F0502020204030204" pitchFamily="34" charset="0"/>
              <a:cs typeface="MS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858" y="1314936"/>
            <a:ext cx="7626298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z="1600" spc="-89" dirty="0">
                <a:latin typeface="Arial"/>
                <a:cs typeface="Arial"/>
              </a:rPr>
              <a:t>5</a:t>
            </a:r>
            <a:r>
              <a:rPr sz="1600" spc="10" dirty="0">
                <a:latin typeface="Arial"/>
                <a:cs typeface="Arial"/>
              </a:rPr>
              <a:t>.-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129" dirty="0">
                <a:latin typeface="Arial"/>
                <a:cs typeface="Arial"/>
              </a:rPr>
              <a:t>C</a:t>
            </a:r>
            <a:r>
              <a:rPr sz="1600" spc="-119" dirty="0">
                <a:latin typeface="Arial"/>
                <a:cs typeface="Arial"/>
              </a:rPr>
              <a:t>a</a:t>
            </a:r>
            <a:r>
              <a:rPr sz="1600" spc="30" dirty="0">
                <a:latin typeface="Arial"/>
                <a:cs typeface="Arial"/>
              </a:rPr>
              <a:t>ll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 err="1" smtClean="0">
                <a:latin typeface="Arial"/>
                <a:cs typeface="Arial"/>
              </a:rPr>
              <a:t>Win</a:t>
            </a:r>
            <a:r>
              <a:rPr sz="1600" spc="20" dirty="0" err="1" smtClean="0">
                <a:latin typeface="Arial"/>
                <a:cs typeface="Arial"/>
              </a:rPr>
              <a:t>B</a:t>
            </a:r>
            <a:r>
              <a:rPr sz="1600" spc="-40" dirty="0" err="1" smtClean="0">
                <a:latin typeface="Arial"/>
                <a:cs typeface="Arial"/>
              </a:rPr>
              <a:t>U</a:t>
            </a:r>
            <a:r>
              <a:rPr sz="1600" spc="-188" dirty="0" err="1" smtClean="0">
                <a:latin typeface="Arial"/>
                <a:cs typeface="Arial"/>
              </a:rPr>
              <a:t>GS</a:t>
            </a:r>
            <a:endParaRPr lang="en-US" sz="1600" spc="-188" dirty="0" smtClean="0">
              <a:latin typeface="Arial"/>
              <a:cs typeface="Arial"/>
            </a:endParaRPr>
          </a:p>
          <a:p>
            <a:pPr marL="25179"/>
            <a:endParaRPr lang="en-US" sz="1600" spc="-188" dirty="0">
              <a:latin typeface="Arial"/>
              <a:cs typeface="Arial"/>
            </a:endParaRPr>
          </a:p>
          <a:p>
            <a:pPr marL="25179"/>
            <a:r>
              <a:rPr lang="en-US" sz="1600" dirty="0" err="1">
                <a:latin typeface="Arial"/>
                <a:cs typeface="Arial"/>
              </a:rPr>
              <a:t>BUGSDir</a:t>
            </a:r>
            <a:r>
              <a:rPr lang="en-US" sz="1600" dirty="0">
                <a:latin typeface="Arial"/>
                <a:cs typeface="Arial"/>
              </a:rPr>
              <a:t>&lt;-"C:\\Users\\BennettA2\\Documents\\Teaching\\Spatial </a:t>
            </a:r>
            <a:r>
              <a:rPr lang="en-US" sz="1600" dirty="0" err="1">
                <a:latin typeface="Arial"/>
                <a:cs typeface="Arial"/>
              </a:rPr>
              <a:t>Epi</a:t>
            </a:r>
            <a:r>
              <a:rPr lang="en-US" sz="1600" dirty="0">
                <a:latin typeface="Arial"/>
                <a:cs typeface="Arial"/>
              </a:rPr>
              <a:t>\\winbugs14\\WinBUGS14"</a:t>
            </a:r>
          </a:p>
          <a:p>
            <a:pPr marL="25179"/>
            <a:endParaRPr lang="en-US" sz="1600" dirty="0">
              <a:latin typeface="Arial"/>
              <a:cs typeface="Arial"/>
            </a:endParaRPr>
          </a:p>
          <a:p>
            <a:pPr marL="25179"/>
            <a:r>
              <a:rPr lang="en-US" sz="1600" dirty="0" err="1">
                <a:latin typeface="Arial"/>
                <a:cs typeface="Arial"/>
              </a:rPr>
              <a:t>mfile</a:t>
            </a:r>
            <a:r>
              <a:rPr lang="en-US" sz="1600" dirty="0">
                <a:latin typeface="Arial"/>
                <a:cs typeface="Arial"/>
              </a:rPr>
              <a:t>&lt;-paste(</a:t>
            </a:r>
            <a:r>
              <a:rPr lang="en-US" sz="1600" dirty="0" err="1">
                <a:latin typeface="Arial"/>
                <a:cs typeface="Arial"/>
              </a:rPr>
              <a:t>getwd</a:t>
            </a:r>
            <a:r>
              <a:rPr lang="en-US" sz="1600" dirty="0">
                <a:latin typeface="Arial"/>
                <a:cs typeface="Arial"/>
              </a:rPr>
              <a:t>(),"/NY_BYM.txt",</a:t>
            </a:r>
            <a:r>
              <a:rPr lang="en-US" sz="1600" dirty="0" err="1">
                <a:latin typeface="Arial"/>
                <a:cs typeface="Arial"/>
              </a:rPr>
              <a:t>sep</a:t>
            </a:r>
            <a:r>
              <a:rPr lang="en-US" sz="1600" dirty="0">
                <a:latin typeface="Arial"/>
                <a:cs typeface="Arial"/>
              </a:rPr>
              <a:t>="",collapse="")</a:t>
            </a:r>
          </a:p>
          <a:p>
            <a:pPr marL="25179"/>
            <a:r>
              <a:rPr lang="en-US" sz="1600" dirty="0" err="1">
                <a:latin typeface="Arial"/>
                <a:cs typeface="Arial"/>
              </a:rPr>
              <a:t>tdir</a:t>
            </a:r>
            <a:r>
              <a:rPr lang="en-US" sz="1600" dirty="0">
                <a:latin typeface="Arial"/>
                <a:cs typeface="Arial"/>
              </a:rPr>
              <a:t>&lt;-paste(</a:t>
            </a:r>
            <a:r>
              <a:rPr lang="en-US" sz="1600" dirty="0" err="1">
                <a:latin typeface="Arial"/>
                <a:cs typeface="Arial"/>
              </a:rPr>
              <a:t>getwd</a:t>
            </a:r>
            <a:r>
              <a:rPr lang="en-US" sz="1600" dirty="0">
                <a:latin typeface="Arial"/>
                <a:cs typeface="Arial"/>
              </a:rPr>
              <a:t>(),"/</a:t>
            </a:r>
            <a:r>
              <a:rPr lang="en-US" sz="1600" dirty="0" err="1">
                <a:latin typeface="Arial"/>
                <a:cs typeface="Arial"/>
              </a:rPr>
              <a:t>NYoutput</a:t>
            </a:r>
            <a:r>
              <a:rPr lang="en-US" sz="1600" dirty="0">
                <a:latin typeface="Arial"/>
                <a:cs typeface="Arial"/>
              </a:rPr>
              <a:t>",</a:t>
            </a:r>
            <a:r>
              <a:rPr lang="en-US" sz="1600" dirty="0" err="1">
                <a:latin typeface="Arial"/>
                <a:cs typeface="Arial"/>
              </a:rPr>
              <a:t>sep</a:t>
            </a:r>
            <a:r>
              <a:rPr lang="en-US" sz="1600" dirty="0">
                <a:latin typeface="Arial"/>
                <a:cs typeface="Arial"/>
              </a:rPr>
              <a:t>="",collapse="")</a:t>
            </a:r>
          </a:p>
          <a:p>
            <a:pPr marL="25179"/>
            <a:r>
              <a:rPr lang="en-US" sz="1600" dirty="0" err="1">
                <a:latin typeface="Arial"/>
                <a:cs typeface="Arial"/>
              </a:rPr>
              <a:t>dir.create</a:t>
            </a:r>
            <a:r>
              <a:rPr lang="en-US" sz="1600" dirty="0">
                <a:latin typeface="Arial"/>
                <a:cs typeface="Arial"/>
              </a:rPr>
              <a:t>(</a:t>
            </a:r>
            <a:r>
              <a:rPr lang="en-US" sz="1600" dirty="0" err="1">
                <a:latin typeface="Arial"/>
                <a:cs typeface="Arial"/>
              </a:rPr>
              <a:t>tdir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marL="25179"/>
            <a:endParaRPr lang="en-US" sz="1600" dirty="0">
              <a:latin typeface="Arial"/>
              <a:cs typeface="Arial"/>
            </a:endParaRPr>
          </a:p>
          <a:p>
            <a:pPr marL="25179"/>
            <a:r>
              <a:rPr lang="en-US" sz="1600" dirty="0">
                <a:latin typeface="Arial"/>
                <a:cs typeface="Arial"/>
              </a:rPr>
              <a:t>inits1&lt;-list(alpha=1,beta=c(0,0,0),u=rep(0,281),</a:t>
            </a:r>
          </a:p>
          <a:p>
            <a:pPr marL="25179"/>
            <a:r>
              <a:rPr lang="en-US" sz="1600" dirty="0">
                <a:latin typeface="Arial"/>
                <a:cs typeface="Arial"/>
              </a:rPr>
              <a:t>             v=rep(0,281),</a:t>
            </a:r>
            <a:r>
              <a:rPr lang="en-US" sz="1600" dirty="0" err="1">
                <a:latin typeface="Arial"/>
                <a:cs typeface="Arial"/>
              </a:rPr>
              <a:t>precu</a:t>
            </a:r>
            <a:r>
              <a:rPr lang="en-US" sz="1600" dirty="0">
                <a:latin typeface="Arial"/>
                <a:cs typeface="Arial"/>
              </a:rPr>
              <a:t>=1,precv=1)</a:t>
            </a:r>
          </a:p>
          <a:p>
            <a:pPr marL="25179"/>
            <a:r>
              <a:rPr lang="en-US" sz="1600" dirty="0">
                <a:latin typeface="Arial"/>
                <a:cs typeface="Arial"/>
              </a:rPr>
              <a:t>inits2&lt;-list(alpha=10,beta=c(1,1,1),u=rep(1,281),</a:t>
            </a:r>
          </a:p>
          <a:p>
            <a:pPr marL="25179"/>
            <a:r>
              <a:rPr lang="en-US" sz="1600" dirty="0">
                <a:latin typeface="Arial"/>
                <a:cs typeface="Arial"/>
              </a:rPr>
              <a:t>             v=rep(1,281),</a:t>
            </a:r>
            <a:r>
              <a:rPr lang="en-US" sz="1600" dirty="0" err="1">
                <a:latin typeface="Arial"/>
                <a:cs typeface="Arial"/>
              </a:rPr>
              <a:t>precu</a:t>
            </a:r>
            <a:r>
              <a:rPr lang="en-US" sz="1600" dirty="0">
                <a:latin typeface="Arial"/>
                <a:cs typeface="Arial"/>
              </a:rPr>
              <a:t>=0.1,precv=0.1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marL="25179"/>
            <a:endParaRPr lang="en-US" sz="1600" dirty="0">
              <a:latin typeface="Arial"/>
              <a:cs typeface="Arial"/>
            </a:endParaRPr>
          </a:p>
          <a:p>
            <a:pPr marL="25179"/>
            <a:r>
              <a:rPr lang="en-US" sz="1600" dirty="0">
                <a:latin typeface="Arial"/>
                <a:cs typeface="Arial"/>
              </a:rPr>
              <a:t>res&lt;-bugs(data=c(</a:t>
            </a:r>
            <a:r>
              <a:rPr lang="en-US" sz="1600" dirty="0" err="1">
                <a:latin typeface="Arial"/>
                <a:cs typeface="Arial"/>
              </a:rPr>
              <a:t>d,NY_nb_wb</a:t>
            </a:r>
            <a:r>
              <a:rPr lang="en-US" sz="1600" dirty="0">
                <a:latin typeface="Arial"/>
                <a:cs typeface="Arial"/>
              </a:rPr>
              <a:t>),</a:t>
            </a:r>
            <a:r>
              <a:rPr lang="en-US" sz="1600" dirty="0" err="1">
                <a:latin typeface="Arial"/>
                <a:cs typeface="Arial"/>
              </a:rPr>
              <a:t>inits</a:t>
            </a:r>
            <a:r>
              <a:rPr lang="en-US" sz="1600" dirty="0">
                <a:latin typeface="Arial"/>
                <a:cs typeface="Arial"/>
              </a:rPr>
              <a:t>=list(inits1,inits2),</a:t>
            </a:r>
          </a:p>
          <a:p>
            <a:pPr marL="25179"/>
            <a:r>
              <a:rPr lang="en-US" sz="1600" dirty="0">
                <a:latin typeface="Arial"/>
                <a:cs typeface="Arial"/>
              </a:rPr>
              <a:t>          </a:t>
            </a:r>
            <a:r>
              <a:rPr lang="en-US" sz="1600" dirty="0" err="1">
                <a:latin typeface="Arial"/>
                <a:cs typeface="Arial"/>
              </a:rPr>
              <a:t>parameters.to.save</a:t>
            </a:r>
            <a:r>
              <a:rPr lang="en-US" sz="1600" dirty="0">
                <a:latin typeface="Arial"/>
                <a:cs typeface="Arial"/>
              </a:rPr>
              <a:t>=c("</a:t>
            </a:r>
            <a:r>
              <a:rPr lang="en-US" sz="1600" dirty="0" err="1">
                <a:latin typeface="Arial"/>
                <a:cs typeface="Arial"/>
              </a:rPr>
              <a:t>sigmau</a:t>
            </a:r>
            <a:r>
              <a:rPr lang="en-US" sz="1600" dirty="0">
                <a:latin typeface="Arial"/>
                <a:cs typeface="Arial"/>
              </a:rPr>
              <a:t>","</a:t>
            </a:r>
            <a:r>
              <a:rPr lang="en-US" sz="1600" dirty="0" err="1">
                <a:latin typeface="Arial"/>
                <a:cs typeface="Arial"/>
              </a:rPr>
              <a:t>sigmav</a:t>
            </a:r>
            <a:r>
              <a:rPr lang="en-US" sz="1600" dirty="0">
                <a:latin typeface="Arial"/>
                <a:cs typeface="Arial"/>
              </a:rPr>
              <a:t>","beta"),</a:t>
            </a:r>
          </a:p>
          <a:p>
            <a:pPr marL="25179"/>
            <a:r>
              <a:rPr lang="en-US" sz="1600" dirty="0">
                <a:latin typeface="Arial"/>
                <a:cs typeface="Arial"/>
              </a:rPr>
              <a:t>          </a:t>
            </a:r>
            <a:r>
              <a:rPr lang="en-US" sz="1600" dirty="0" err="1">
                <a:latin typeface="Arial"/>
                <a:cs typeface="Arial"/>
              </a:rPr>
              <a:t>model.file</a:t>
            </a:r>
            <a:r>
              <a:rPr lang="en-US" sz="1600" dirty="0">
                <a:latin typeface="Arial"/>
                <a:cs typeface="Arial"/>
              </a:rPr>
              <a:t>=</a:t>
            </a:r>
            <a:r>
              <a:rPr lang="en-US" sz="1600" dirty="0" err="1">
                <a:latin typeface="Arial"/>
                <a:cs typeface="Arial"/>
              </a:rPr>
              <a:t>mfile,working.directory</a:t>
            </a:r>
            <a:r>
              <a:rPr lang="en-US" sz="1600" dirty="0">
                <a:latin typeface="Arial"/>
                <a:cs typeface="Arial"/>
              </a:rPr>
              <a:t>=</a:t>
            </a:r>
            <a:r>
              <a:rPr lang="en-US" sz="1600" dirty="0" err="1">
                <a:latin typeface="Arial"/>
                <a:cs typeface="Arial"/>
              </a:rPr>
              <a:t>tdir,n.thin</a:t>
            </a:r>
            <a:r>
              <a:rPr lang="en-US" sz="1600" dirty="0">
                <a:latin typeface="Arial"/>
                <a:cs typeface="Arial"/>
              </a:rPr>
              <a:t>=3,n.chains=2,</a:t>
            </a:r>
          </a:p>
          <a:p>
            <a:pPr marL="25179"/>
            <a:r>
              <a:rPr lang="en-US" sz="1600" dirty="0">
                <a:latin typeface="Arial"/>
                <a:cs typeface="Arial"/>
              </a:rPr>
              <a:t>          </a:t>
            </a:r>
            <a:r>
              <a:rPr lang="en-US" sz="1600" dirty="0" err="1">
                <a:latin typeface="Arial"/>
                <a:cs typeface="Arial"/>
              </a:rPr>
              <a:t>bugs.directory</a:t>
            </a:r>
            <a:r>
              <a:rPr lang="en-US" sz="1600" dirty="0">
                <a:latin typeface="Arial"/>
                <a:cs typeface="Arial"/>
              </a:rPr>
              <a:t>=</a:t>
            </a:r>
            <a:r>
              <a:rPr lang="en-US" sz="1600" dirty="0" err="1">
                <a:latin typeface="Arial"/>
                <a:cs typeface="Arial"/>
              </a:rPr>
              <a:t>BUGSDir,n.iter</a:t>
            </a:r>
            <a:r>
              <a:rPr lang="en-US" sz="1600" dirty="0">
                <a:latin typeface="Arial"/>
                <a:cs typeface="Arial"/>
              </a:rPr>
              <a:t>=6000,n.burnin=3000,debug=T)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8975" y="2830821"/>
            <a:ext cx="6087183" cy="233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 marR="10072">
              <a:lnSpc>
                <a:spcPct val="101499"/>
              </a:lnSpc>
            </a:pPr>
            <a:r>
              <a:rPr sz="1600" i="1" spc="337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0795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-89" dirty="0"/>
              <a:t>Running</a:t>
            </a:r>
            <a:r>
              <a:rPr spc="50" dirty="0"/>
              <a:t> </a:t>
            </a:r>
            <a:r>
              <a:rPr spc="99" dirty="0"/>
              <a:t>W</a:t>
            </a:r>
            <a:r>
              <a:rPr spc="20" dirty="0"/>
              <a:t>inB</a:t>
            </a:r>
            <a:r>
              <a:rPr spc="69" dirty="0"/>
              <a:t>U</a:t>
            </a:r>
            <a:r>
              <a:rPr dirty="0"/>
              <a:t>G</a:t>
            </a:r>
            <a:r>
              <a:rPr spc="-20" dirty="0"/>
              <a:t>S</a:t>
            </a:r>
            <a:r>
              <a:rPr spc="50" dirty="0"/>
              <a:t> </a:t>
            </a:r>
            <a:r>
              <a:rPr spc="-59" dirty="0"/>
              <a:t>dir</a:t>
            </a:r>
            <a:r>
              <a:rPr spc="-79" dirty="0"/>
              <a:t>ect</a:t>
            </a:r>
            <a:r>
              <a:rPr spc="-59" dirty="0"/>
              <a:t>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143" y="1597744"/>
            <a:ext cx="7022995" cy="419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2393" indent="-349988"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spc="-40" dirty="0">
                <a:cs typeface="Tahoma"/>
              </a:rPr>
              <a:t>O</a:t>
            </a:r>
            <a:r>
              <a:rPr sz="2200" spc="20" dirty="0">
                <a:cs typeface="Tahoma"/>
              </a:rPr>
              <a:t>p</a:t>
            </a:r>
            <a:r>
              <a:rPr sz="2200" spc="-159" dirty="0">
                <a:cs typeface="Tahoma"/>
              </a:rPr>
              <a:t>en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ll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n</a:t>
            </a:r>
            <a:r>
              <a:rPr sz="2200" spc="-169" dirty="0">
                <a:cs typeface="Tahoma"/>
              </a:rPr>
              <a:t>eed</a:t>
            </a:r>
            <a:r>
              <a:rPr sz="2200" spc="-149" dirty="0">
                <a:cs typeface="Tahoma"/>
              </a:rPr>
              <a:t>ed</a:t>
            </a:r>
            <a:r>
              <a:rPr sz="2200" spc="30" dirty="0">
                <a:cs typeface="Tahoma"/>
              </a:rPr>
              <a:t> </a:t>
            </a:r>
            <a:r>
              <a:rPr sz="2200" spc="-20" dirty="0">
                <a:cs typeface="Tahoma"/>
              </a:rPr>
              <a:t>fil</a:t>
            </a:r>
            <a:r>
              <a:rPr sz="2200" spc="-178" dirty="0">
                <a:cs typeface="Tahoma"/>
              </a:rPr>
              <a:t>es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Wi</a:t>
            </a:r>
            <a:r>
              <a:rPr sz="2200" spc="-119" dirty="0">
                <a:cs typeface="Tahoma"/>
              </a:rPr>
              <a:t>n</a:t>
            </a:r>
            <a:r>
              <a:rPr sz="2200" spc="149" dirty="0">
                <a:cs typeface="Tahoma"/>
              </a:rPr>
              <a:t>B</a:t>
            </a:r>
            <a:r>
              <a:rPr sz="2200" spc="40" dirty="0">
                <a:cs typeface="Tahoma"/>
              </a:rPr>
              <a:t>U</a:t>
            </a:r>
            <a:r>
              <a:rPr sz="2200" spc="-20" dirty="0">
                <a:cs typeface="Tahoma"/>
              </a:rPr>
              <a:t>G</a:t>
            </a:r>
            <a:r>
              <a:rPr sz="2200" spc="-30" dirty="0">
                <a:cs typeface="Tahoma"/>
              </a:rPr>
              <a:t>S</a:t>
            </a:r>
            <a:endParaRPr sz="2200" dirty="0">
              <a:cs typeface="Tahoma"/>
            </a:endParaRPr>
          </a:p>
          <a:p>
            <a:pPr marL="512393" indent="-349988">
              <a:spcBef>
                <a:spcPts val="654"/>
              </a:spcBef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i="1" spc="59" dirty="0">
                <a:cs typeface="Trebuchet MS"/>
              </a:rPr>
              <a:t>C</a:t>
            </a:r>
            <a:r>
              <a:rPr sz="2200" i="1" spc="-119" dirty="0">
                <a:cs typeface="Trebuchet MS"/>
              </a:rPr>
              <a:t>h</a:t>
            </a:r>
            <a:r>
              <a:rPr sz="2200" i="1" spc="-109" dirty="0">
                <a:cs typeface="Trebuchet MS"/>
              </a:rPr>
              <a:t>eck</a:t>
            </a:r>
            <a:r>
              <a:rPr sz="2200" i="1" spc="59" dirty="0">
                <a:cs typeface="Trebuchet MS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30" dirty="0">
                <a:cs typeface="Tahoma"/>
              </a:rPr>
              <a:t> </a:t>
            </a:r>
            <a:r>
              <a:rPr sz="2200" spc="-129" dirty="0">
                <a:cs typeface="Tahoma"/>
              </a:rPr>
              <a:t>syn</a:t>
            </a:r>
            <a:r>
              <a:rPr sz="2200" spc="-30" dirty="0">
                <a:cs typeface="Tahoma"/>
              </a:rPr>
              <a:t>ta</a:t>
            </a:r>
            <a:r>
              <a:rPr sz="2200" spc="-89" dirty="0">
                <a:cs typeface="Tahoma"/>
              </a:rPr>
              <a:t>x</a:t>
            </a:r>
            <a:endParaRPr sz="2200" dirty="0">
              <a:cs typeface="Tahoma"/>
            </a:endParaRPr>
          </a:p>
          <a:p>
            <a:pPr marL="512393" indent="-349988">
              <a:spcBef>
                <a:spcPts val="654"/>
              </a:spcBef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i="1" spc="59" dirty="0">
                <a:cs typeface="Trebuchet MS"/>
              </a:rPr>
              <a:t>L</a:t>
            </a:r>
            <a:r>
              <a:rPr sz="2200" i="1" spc="-109" dirty="0">
                <a:cs typeface="Trebuchet MS"/>
              </a:rPr>
              <a:t>oad</a:t>
            </a:r>
            <a:r>
              <a:rPr sz="2200" i="1" spc="59" dirty="0">
                <a:cs typeface="Trebuchet MS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19" dirty="0">
                <a:cs typeface="Tahoma"/>
              </a:rPr>
              <a:t>a</a:t>
            </a:r>
            <a:r>
              <a:rPr sz="2200" spc="-30" dirty="0">
                <a:cs typeface="Tahoma"/>
              </a:rPr>
              <a:t>ta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(</a:t>
            </a:r>
            <a:r>
              <a:rPr sz="2200" spc="-119" dirty="0">
                <a:cs typeface="Tahoma"/>
              </a:rPr>
              <a:t>h</a:t>
            </a:r>
            <a:r>
              <a:rPr sz="2200" spc="-159" dirty="0">
                <a:cs typeface="Tahoma"/>
              </a:rPr>
              <a:t>ea</a:t>
            </a:r>
            <a:r>
              <a:rPr sz="2200" spc="10" dirty="0">
                <a:cs typeface="Tahoma"/>
              </a:rPr>
              <a:t>l</a:t>
            </a:r>
            <a:r>
              <a:rPr sz="2200" spc="-30" dirty="0">
                <a:cs typeface="Tahoma"/>
              </a:rPr>
              <a:t>th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-129" dirty="0">
                <a:cs typeface="Tahoma"/>
              </a:rPr>
              <a:t>sp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ti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</a:t>
            </a:r>
            <a:r>
              <a:rPr sz="2200" dirty="0">
                <a:cs typeface="Tahoma"/>
              </a:rPr>
              <a:t>)</a:t>
            </a:r>
          </a:p>
          <a:p>
            <a:pPr marL="512393" indent="-349988">
              <a:spcBef>
                <a:spcPts val="654"/>
              </a:spcBef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i="1" spc="59" dirty="0">
                <a:cs typeface="Trebuchet MS"/>
              </a:rPr>
              <a:t>C</a:t>
            </a:r>
            <a:r>
              <a:rPr sz="2200" i="1" spc="-99" dirty="0">
                <a:cs typeface="Trebuchet MS"/>
              </a:rPr>
              <a:t>omp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-226" dirty="0">
                <a:cs typeface="Trebuchet MS"/>
              </a:rPr>
              <a:t>e</a:t>
            </a:r>
            <a:r>
              <a:rPr sz="2200" i="1" spc="59" dirty="0">
                <a:cs typeface="Trebuchet MS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endParaRPr sz="2200" dirty="0">
              <a:cs typeface="Tahoma"/>
            </a:endParaRPr>
          </a:p>
          <a:p>
            <a:pPr marL="512393" indent="-349988">
              <a:spcBef>
                <a:spcPts val="654"/>
              </a:spcBef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i="1" spc="59" dirty="0">
                <a:cs typeface="Trebuchet MS"/>
              </a:rPr>
              <a:t>L</a:t>
            </a:r>
            <a:r>
              <a:rPr sz="2200" i="1" spc="-109" dirty="0">
                <a:cs typeface="Trebuchet MS"/>
              </a:rPr>
              <a:t>oad</a:t>
            </a:r>
            <a:r>
              <a:rPr sz="2200" i="1" spc="59" dirty="0">
                <a:cs typeface="Trebuchet MS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10" dirty="0">
                <a:cs typeface="Tahoma"/>
              </a:rPr>
              <a:t>i</a:t>
            </a:r>
            <a:r>
              <a:rPr sz="2200" spc="-30" dirty="0">
                <a:cs typeface="Tahoma"/>
              </a:rPr>
              <a:t>ta</a:t>
            </a:r>
            <a:r>
              <a:rPr sz="2200" spc="10" dirty="0">
                <a:cs typeface="Tahoma"/>
              </a:rPr>
              <a:t>l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va</a:t>
            </a:r>
            <a:r>
              <a:rPr sz="2200" spc="10" dirty="0">
                <a:cs typeface="Tahoma"/>
              </a:rPr>
              <a:t>l</a:t>
            </a:r>
            <a:r>
              <a:rPr sz="2200" spc="-119" dirty="0">
                <a:cs typeface="Tahoma"/>
              </a:rPr>
              <a:t>u</a:t>
            </a:r>
            <a:r>
              <a:rPr sz="2200" spc="-178" dirty="0">
                <a:cs typeface="Tahoma"/>
              </a:rPr>
              <a:t>es</a:t>
            </a:r>
            <a:endParaRPr sz="2200" dirty="0">
              <a:cs typeface="Tahoma"/>
            </a:endParaRPr>
          </a:p>
          <a:p>
            <a:pPr marL="512393" indent="-349988">
              <a:spcBef>
                <a:spcPts val="654"/>
              </a:spcBef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i="1" spc="109" dirty="0">
                <a:cs typeface="Trebuchet MS"/>
              </a:rPr>
              <a:t>R</a:t>
            </a:r>
            <a:r>
              <a:rPr sz="2200" i="1" spc="-119" dirty="0">
                <a:cs typeface="Trebuchet MS"/>
              </a:rPr>
              <a:t>u</a:t>
            </a:r>
            <a:r>
              <a:rPr sz="2200" i="1" spc="-89" dirty="0">
                <a:cs typeface="Trebuchet MS"/>
              </a:rPr>
              <a:t>n</a:t>
            </a:r>
            <a:r>
              <a:rPr sz="2200" i="1" spc="59" dirty="0">
                <a:cs typeface="Trebuchet MS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(</a:t>
            </a:r>
            <a:r>
              <a:rPr sz="2200" spc="-99" dirty="0">
                <a:cs typeface="Tahoma"/>
              </a:rPr>
              <a:t>b</a:t>
            </a:r>
            <a:r>
              <a:rPr sz="2200" spc="-119" dirty="0">
                <a:cs typeface="Tahoma"/>
              </a:rPr>
              <a:t>u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50" dirty="0">
                <a:cs typeface="Tahoma"/>
              </a:rPr>
              <a:t>p</a:t>
            </a:r>
            <a:r>
              <a:rPr sz="2200" spc="-129" dirty="0">
                <a:cs typeface="Tahoma"/>
              </a:rPr>
              <a:t>er</a:t>
            </a:r>
            <a:r>
              <a:rPr sz="2200" spc="10" dirty="0">
                <a:cs typeface="Tahoma"/>
              </a:rPr>
              <a:t>i</a:t>
            </a:r>
            <a:r>
              <a:rPr sz="2200" spc="-59" dirty="0">
                <a:cs typeface="Tahoma"/>
              </a:rPr>
              <a:t>o</a:t>
            </a:r>
            <a:r>
              <a:rPr sz="2200" spc="-99" dirty="0">
                <a:cs typeface="Tahoma"/>
              </a:rPr>
              <a:t>d</a:t>
            </a:r>
            <a:r>
              <a:rPr sz="2200" dirty="0">
                <a:cs typeface="Tahoma"/>
              </a:rPr>
              <a:t>)</a:t>
            </a:r>
          </a:p>
          <a:p>
            <a:pPr marL="512393" indent="-349988">
              <a:spcBef>
                <a:spcPts val="654"/>
              </a:spcBef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i="1" spc="10" dirty="0">
                <a:cs typeface="Trebuchet MS"/>
              </a:rPr>
              <a:t>Mon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109" dirty="0">
                <a:cs typeface="Trebuchet MS"/>
              </a:rPr>
              <a:t>t</a:t>
            </a:r>
            <a:r>
              <a:rPr sz="2200" i="1" spc="-188" dirty="0">
                <a:cs typeface="Trebuchet MS"/>
              </a:rPr>
              <a:t>o</a:t>
            </a:r>
            <a:r>
              <a:rPr sz="2200" i="1" spc="-178" dirty="0">
                <a:cs typeface="Trebuchet MS"/>
              </a:rPr>
              <a:t>r</a:t>
            </a:r>
            <a:r>
              <a:rPr sz="2200" i="1" spc="59" dirty="0">
                <a:cs typeface="Trebuchet MS"/>
              </a:rPr>
              <a:t> </a:t>
            </a:r>
            <a:r>
              <a:rPr sz="2200" spc="-99" dirty="0">
                <a:cs typeface="Tahoma"/>
              </a:rPr>
              <a:t>p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a</a:t>
            </a:r>
            <a:r>
              <a:rPr sz="2200" spc="-109" dirty="0">
                <a:cs typeface="Tahoma"/>
              </a:rPr>
              <a:t>meter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69" dirty="0">
                <a:cs typeface="Tahoma"/>
              </a:rPr>
              <a:t>ter</a:t>
            </a:r>
            <a:r>
              <a:rPr sz="2200" spc="-99" dirty="0">
                <a:cs typeface="Tahoma"/>
              </a:rPr>
              <a:t>est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-69" dirty="0">
                <a:cs typeface="Tahoma"/>
              </a:rPr>
              <a:t>DI</a:t>
            </a:r>
            <a:r>
              <a:rPr sz="2200" spc="59" dirty="0">
                <a:cs typeface="Tahoma"/>
              </a:rPr>
              <a:t>C</a:t>
            </a:r>
            <a:endParaRPr sz="2200" dirty="0">
              <a:cs typeface="Tahoma"/>
            </a:endParaRPr>
          </a:p>
          <a:p>
            <a:pPr marL="512393" indent="-349988">
              <a:spcBef>
                <a:spcPts val="654"/>
              </a:spcBef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i="1" spc="109" dirty="0">
                <a:cs typeface="Trebuchet MS"/>
              </a:rPr>
              <a:t>R</a:t>
            </a:r>
            <a:r>
              <a:rPr sz="2200" i="1" spc="-198" dirty="0">
                <a:cs typeface="Trebuchet MS"/>
              </a:rPr>
              <a:t>er</a:t>
            </a:r>
            <a:r>
              <a:rPr sz="2200" i="1" spc="-119" dirty="0">
                <a:cs typeface="Trebuchet MS"/>
              </a:rPr>
              <a:t>u</a:t>
            </a:r>
            <a:r>
              <a:rPr sz="2200" i="1" spc="-89" dirty="0">
                <a:cs typeface="Trebuchet MS"/>
              </a:rPr>
              <a:t>n</a:t>
            </a:r>
            <a:r>
              <a:rPr sz="2200" i="1" spc="59" dirty="0">
                <a:cs typeface="Trebuchet MS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49" dirty="0">
                <a:cs typeface="Tahoma"/>
              </a:rPr>
              <a:t>m</a:t>
            </a:r>
            <a:r>
              <a:rPr sz="2200" spc="-50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endParaRPr sz="2200" dirty="0">
              <a:cs typeface="Tahoma"/>
            </a:endParaRPr>
          </a:p>
          <a:p>
            <a:pPr marL="512393" indent="-349988">
              <a:spcBef>
                <a:spcPts val="654"/>
              </a:spcBef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i="1" spc="99" dirty="0">
                <a:cs typeface="Trebuchet MS"/>
              </a:rPr>
              <a:t>A</a:t>
            </a:r>
            <a:r>
              <a:rPr sz="2200" i="1" spc="-99" dirty="0">
                <a:cs typeface="Trebuchet MS"/>
              </a:rPr>
              <a:t>ssess</a:t>
            </a:r>
            <a:r>
              <a:rPr sz="2200" i="1" spc="59" dirty="0">
                <a:cs typeface="Trebuchet MS"/>
              </a:rPr>
              <a:t> </a:t>
            </a:r>
            <a:r>
              <a:rPr sz="2200" spc="-99" dirty="0">
                <a:cs typeface="Tahoma"/>
              </a:rPr>
              <a:t>con</a:t>
            </a:r>
            <a:r>
              <a:rPr sz="2200" spc="-119" dirty="0">
                <a:cs typeface="Tahoma"/>
              </a:rPr>
              <a:t>ver</a:t>
            </a:r>
            <a:r>
              <a:rPr sz="2200" spc="-149" dirty="0">
                <a:cs typeface="Tahoma"/>
              </a:rPr>
              <a:t>gen</a:t>
            </a:r>
            <a:r>
              <a:rPr sz="2200" spc="-119" dirty="0">
                <a:cs typeface="Tahoma"/>
              </a:rPr>
              <a:t>ce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69" dirty="0">
                <a:cs typeface="Tahoma"/>
              </a:rPr>
              <a:t>si</a:t>
            </a:r>
            <a:r>
              <a:rPr sz="2200" spc="-129" dirty="0">
                <a:cs typeface="Tahoma"/>
              </a:rPr>
              <a:t>mu</a:t>
            </a:r>
            <a:r>
              <a:rPr sz="2200" spc="10" dirty="0">
                <a:cs typeface="Tahoma"/>
              </a:rPr>
              <a:t>l</a:t>
            </a:r>
            <a:r>
              <a:rPr sz="2200" spc="-119" dirty="0">
                <a:cs typeface="Tahoma"/>
              </a:rPr>
              <a:t>a</a:t>
            </a:r>
            <a:r>
              <a:rPr sz="2200" spc="30" dirty="0">
                <a:cs typeface="Tahoma"/>
              </a:rPr>
              <a:t>ti</a:t>
            </a:r>
            <a:r>
              <a:rPr sz="2200" spc="-109" dirty="0">
                <a:cs typeface="Tahoma"/>
              </a:rPr>
              <a:t>on</a:t>
            </a:r>
            <a:r>
              <a:rPr sz="2200" spc="-149" dirty="0">
                <a:cs typeface="Tahoma"/>
              </a:rPr>
              <a:t>s</a:t>
            </a:r>
            <a:endParaRPr sz="2200" dirty="0">
              <a:cs typeface="Tahoma"/>
            </a:endParaRPr>
          </a:p>
          <a:p>
            <a:pPr marL="512393" indent="-487214">
              <a:spcBef>
                <a:spcPts val="654"/>
              </a:spcBef>
              <a:buClr>
                <a:srgbClr val="3333B2"/>
              </a:buClr>
              <a:buFont typeface="Tahoma"/>
              <a:buAutoNum type="arabicPeriod"/>
              <a:tabLst>
                <a:tab pos="513650" algn="l"/>
              </a:tabLst>
            </a:pPr>
            <a:r>
              <a:rPr sz="2200" i="1" spc="139" dirty="0">
                <a:cs typeface="Trebuchet MS"/>
              </a:rPr>
              <a:t>S</a:t>
            </a:r>
            <a:r>
              <a:rPr sz="2200" i="1" spc="-119" dirty="0">
                <a:cs typeface="Trebuchet MS"/>
              </a:rPr>
              <a:t>h</a:t>
            </a:r>
            <a:r>
              <a:rPr sz="2200" i="1" spc="-159" dirty="0">
                <a:cs typeface="Trebuchet MS"/>
              </a:rPr>
              <a:t>o</a:t>
            </a:r>
            <a:r>
              <a:rPr sz="2200" i="1" spc="-149" dirty="0">
                <a:cs typeface="Trebuchet MS"/>
              </a:rPr>
              <a:t>w</a:t>
            </a:r>
            <a:r>
              <a:rPr sz="2200" i="1" spc="59" dirty="0">
                <a:cs typeface="Trebuchet MS"/>
              </a:rPr>
              <a:t> </a:t>
            </a:r>
            <a:r>
              <a:rPr sz="2200" spc="-139" dirty="0">
                <a:cs typeface="Tahoma"/>
              </a:rPr>
              <a:t>su</a:t>
            </a:r>
            <a:r>
              <a:rPr sz="2200" spc="-129" dirty="0">
                <a:cs typeface="Tahoma"/>
              </a:rPr>
              <a:t>mm</a:t>
            </a:r>
            <a:r>
              <a:rPr sz="2200" spc="-149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spc="-69" dirty="0">
                <a:cs typeface="Tahoma"/>
              </a:rPr>
              <a:t>sta</a:t>
            </a:r>
            <a:r>
              <a:rPr sz="2200" spc="30" dirty="0">
                <a:cs typeface="Tahoma"/>
              </a:rPr>
              <a:t>ti</a:t>
            </a:r>
            <a:r>
              <a:rPr sz="2200" spc="-30" dirty="0">
                <a:cs typeface="Tahoma"/>
              </a:rPr>
              <a:t>sti</a:t>
            </a:r>
            <a:r>
              <a:rPr sz="2200" spc="-99" dirty="0">
                <a:cs typeface="Tahoma"/>
              </a:rPr>
              <a:t>cs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p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-119" dirty="0">
                <a:cs typeface="Tahoma"/>
              </a:rPr>
              <a:t>a</a:t>
            </a:r>
            <a:r>
              <a:rPr sz="2200" spc="-109" dirty="0">
                <a:cs typeface="Tahoma"/>
              </a:rPr>
              <a:t>meter</a:t>
            </a:r>
            <a:r>
              <a:rPr sz="2200" spc="-149" dirty="0">
                <a:cs typeface="Tahoma"/>
              </a:rPr>
              <a:t>s</a:t>
            </a:r>
            <a:r>
              <a:rPr sz="2200" spc="3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th</a:t>
            </a:r>
            <a:r>
              <a:rPr sz="2200" spc="-198" dirty="0">
                <a:cs typeface="Tahoma"/>
              </a:rPr>
              <a:t>e</a:t>
            </a:r>
            <a:r>
              <a:rPr sz="2200" spc="30" dirty="0">
                <a:cs typeface="Tahoma"/>
              </a:rPr>
              <a:t> </a:t>
            </a:r>
            <a:r>
              <a:rPr sz="2200" spc="-149" dirty="0" smtClean="0">
                <a:cs typeface="Tahoma"/>
              </a:rPr>
              <a:t>m</a:t>
            </a:r>
            <a:r>
              <a:rPr sz="2200" spc="-50" dirty="0" smtClean="0">
                <a:cs typeface="Tahoma"/>
              </a:rPr>
              <a:t>o</a:t>
            </a:r>
            <a:r>
              <a:rPr sz="2200" spc="-99" dirty="0" smtClean="0">
                <a:cs typeface="Tahoma"/>
              </a:rPr>
              <a:t>del</a:t>
            </a:r>
            <a:endParaRPr sz="22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577476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/>
            <a:r>
              <a:rPr spc="50" dirty="0"/>
              <a:t>F</a:t>
            </a:r>
            <a:r>
              <a:rPr spc="-89" dirty="0"/>
              <a:t>ur</a:t>
            </a:r>
            <a:r>
              <a:rPr spc="69" dirty="0"/>
              <a:t>t</a:t>
            </a:r>
            <a:r>
              <a:rPr spc="-139" dirty="0"/>
              <a:t>her</a:t>
            </a:r>
            <a:r>
              <a:rPr spc="50" dirty="0"/>
              <a:t> </a:t>
            </a:r>
            <a:r>
              <a:rPr spc="-69" dirty="0"/>
              <a:t>r</a:t>
            </a:r>
            <a:r>
              <a:rPr spc="-159" dirty="0"/>
              <a:t>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5146" y="1332994"/>
            <a:ext cx="7516719" cy="301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327" marR="25179" indent="-303407">
              <a:lnSpc>
                <a:spcPct val="102600"/>
              </a:lnSpc>
            </a:pPr>
            <a:r>
              <a:rPr sz="2200" spc="-30" dirty="0" smtClean="0">
                <a:cs typeface="Tahoma"/>
              </a:rPr>
              <a:t>S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spc="149" dirty="0">
                <a:cs typeface="Tahoma"/>
              </a:rPr>
              <a:t>B</a:t>
            </a:r>
            <a:r>
              <a:rPr sz="2200" spc="-119" dirty="0">
                <a:cs typeface="Tahoma"/>
              </a:rPr>
              <a:t>an</a:t>
            </a:r>
            <a:r>
              <a:rPr sz="2200" spc="-129" dirty="0">
                <a:cs typeface="Tahoma"/>
              </a:rPr>
              <a:t>er</a:t>
            </a:r>
            <a:r>
              <a:rPr sz="2200" spc="-50" dirty="0">
                <a:cs typeface="Tahoma"/>
              </a:rPr>
              <a:t>j</a:t>
            </a:r>
            <a:r>
              <a:rPr sz="2200" spc="-149" dirty="0">
                <a:cs typeface="Tahoma"/>
              </a:rPr>
              <a:t>ee,</a:t>
            </a:r>
            <a:r>
              <a:rPr sz="2200" spc="30" dirty="0">
                <a:cs typeface="Tahoma"/>
              </a:rPr>
              <a:t> </a:t>
            </a:r>
            <a:r>
              <a:rPr sz="2200" spc="149" dirty="0">
                <a:cs typeface="Tahoma"/>
              </a:rPr>
              <a:t>B</a:t>
            </a:r>
            <a:r>
              <a:rPr sz="2200" spc="-69" dirty="0">
                <a:cs typeface="Tahoma"/>
              </a:rPr>
              <a:t>.</a:t>
            </a:r>
            <a:r>
              <a:rPr sz="2200" spc="-30" dirty="0">
                <a:cs typeface="Tahoma"/>
              </a:rPr>
              <a:t>P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spc="59" dirty="0">
                <a:cs typeface="Tahoma"/>
              </a:rPr>
              <a:t>C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10" dirty="0">
                <a:cs typeface="Tahoma"/>
              </a:rPr>
              <a:t>li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129" dirty="0">
                <a:cs typeface="Tahoma"/>
              </a:rPr>
              <a:t>A</a:t>
            </a:r>
            <a:r>
              <a:rPr sz="2200" spc="-69" dirty="0">
                <a:cs typeface="Tahoma"/>
              </a:rPr>
              <a:t>.</a:t>
            </a:r>
            <a:r>
              <a:rPr sz="2200" dirty="0">
                <a:cs typeface="Tahoma"/>
              </a:rPr>
              <a:t>E.</a:t>
            </a:r>
            <a:r>
              <a:rPr sz="2200" spc="30" dirty="0">
                <a:cs typeface="Tahoma"/>
              </a:rPr>
              <a:t> </a:t>
            </a:r>
            <a:r>
              <a:rPr sz="2200" spc="-20" dirty="0">
                <a:cs typeface="Tahoma"/>
              </a:rPr>
              <a:t>G</a:t>
            </a:r>
            <a:r>
              <a:rPr sz="2200" spc="-99" dirty="0">
                <a:cs typeface="Tahoma"/>
              </a:rPr>
              <a:t>el</a:t>
            </a:r>
            <a:r>
              <a:rPr sz="2200" spc="-40" dirty="0">
                <a:cs typeface="Tahoma"/>
              </a:rPr>
              <a:t>f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(</a:t>
            </a:r>
            <a:r>
              <a:rPr sz="2200" spc="-99" dirty="0">
                <a:cs typeface="Tahoma"/>
              </a:rPr>
              <a:t>2003)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i="1" spc="-40" dirty="0">
                <a:cs typeface="Trebuchet MS"/>
              </a:rPr>
              <a:t>Hi</a:t>
            </a:r>
            <a:r>
              <a:rPr sz="2200" i="1" spc="-198" dirty="0">
                <a:cs typeface="Trebuchet MS"/>
              </a:rPr>
              <a:t>er</a:t>
            </a:r>
            <a:r>
              <a:rPr sz="2200" i="1" spc="-178" dirty="0">
                <a:cs typeface="Trebuchet MS"/>
              </a:rPr>
              <a:t>ar</a:t>
            </a:r>
            <a:r>
              <a:rPr sz="2200" i="1" spc="-79" dirty="0">
                <a:cs typeface="Trebuchet MS"/>
              </a:rPr>
              <a:t>ch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79" dirty="0">
                <a:cs typeface="Trebuchet MS"/>
              </a:rPr>
              <a:t>ca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-178" dirty="0">
                <a:cs typeface="Trebuchet MS"/>
              </a:rPr>
              <a:t> </a:t>
            </a:r>
            <a:r>
              <a:rPr sz="2200" i="1" spc="79" dirty="0">
                <a:cs typeface="Trebuchet MS"/>
              </a:rPr>
              <a:t>M</a:t>
            </a:r>
            <a:r>
              <a:rPr sz="2200" i="1" spc="99" dirty="0">
                <a:cs typeface="Trebuchet MS"/>
              </a:rPr>
              <a:t>o</a:t>
            </a:r>
            <a:r>
              <a:rPr sz="2200" i="1" spc="-119" dirty="0">
                <a:cs typeface="Trebuchet MS"/>
              </a:rPr>
              <a:t>d</a:t>
            </a:r>
            <a:r>
              <a:rPr sz="2200" i="1" spc="-208" dirty="0">
                <a:cs typeface="Trebuchet MS"/>
              </a:rPr>
              <a:t>el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89" dirty="0">
                <a:cs typeface="Trebuchet MS"/>
              </a:rPr>
              <a:t>n</a:t>
            </a:r>
            <a:r>
              <a:rPr sz="2200" i="1" spc="-30" dirty="0">
                <a:cs typeface="Trebuchet MS"/>
              </a:rPr>
              <a:t>g</a:t>
            </a:r>
            <a:r>
              <a:rPr sz="2200" i="1" spc="59" dirty="0">
                <a:cs typeface="Trebuchet MS"/>
              </a:rPr>
              <a:t> </a:t>
            </a:r>
            <a:r>
              <a:rPr sz="2200" i="1" spc="-119" dirty="0">
                <a:cs typeface="Trebuchet MS"/>
              </a:rPr>
              <a:t>a</a:t>
            </a:r>
            <a:r>
              <a:rPr sz="2200" i="1" spc="-89" dirty="0">
                <a:cs typeface="Trebuchet MS"/>
              </a:rPr>
              <a:t>n</a:t>
            </a:r>
            <a:r>
              <a:rPr sz="2200" i="1" spc="-119" dirty="0">
                <a:cs typeface="Trebuchet MS"/>
              </a:rPr>
              <a:t>d</a:t>
            </a:r>
            <a:r>
              <a:rPr sz="2200" i="1" spc="59" dirty="0">
                <a:cs typeface="Trebuchet MS"/>
              </a:rPr>
              <a:t> </a:t>
            </a:r>
            <a:r>
              <a:rPr sz="2200" i="1" spc="99" dirty="0">
                <a:cs typeface="Trebuchet MS"/>
              </a:rPr>
              <a:t>A</a:t>
            </a:r>
            <a:r>
              <a:rPr sz="2200" i="1" spc="-89" dirty="0">
                <a:cs typeface="Trebuchet MS"/>
              </a:rPr>
              <a:t>n</a:t>
            </a:r>
            <a:r>
              <a:rPr sz="2200" i="1" spc="-119" dirty="0">
                <a:cs typeface="Trebuchet MS"/>
              </a:rPr>
              <a:t>a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-99" dirty="0">
                <a:cs typeface="Trebuchet MS"/>
              </a:rPr>
              <a:t>ysi</a:t>
            </a:r>
            <a:r>
              <a:rPr sz="2200" i="1" spc="-69" dirty="0">
                <a:cs typeface="Trebuchet MS"/>
              </a:rPr>
              <a:t>s</a:t>
            </a:r>
            <a:r>
              <a:rPr sz="2200" i="1" spc="59" dirty="0">
                <a:cs typeface="Trebuchet MS"/>
              </a:rPr>
              <a:t> </a:t>
            </a:r>
            <a:r>
              <a:rPr sz="2200" i="1" spc="-226" dirty="0">
                <a:cs typeface="Trebuchet MS"/>
              </a:rPr>
              <a:t>f</a:t>
            </a:r>
            <a:r>
              <a:rPr sz="2200" i="1" spc="-159" dirty="0">
                <a:cs typeface="Trebuchet MS"/>
              </a:rPr>
              <a:t>o</a:t>
            </a:r>
            <a:r>
              <a:rPr sz="2200" i="1" spc="-178" dirty="0">
                <a:cs typeface="Trebuchet MS"/>
              </a:rPr>
              <a:t>r</a:t>
            </a:r>
            <a:r>
              <a:rPr sz="2200" i="1" spc="59" dirty="0">
                <a:cs typeface="Trebuchet MS"/>
              </a:rPr>
              <a:t> </a:t>
            </a:r>
            <a:r>
              <a:rPr sz="2200" i="1" spc="139" dirty="0">
                <a:cs typeface="Trebuchet MS"/>
              </a:rPr>
              <a:t>S</a:t>
            </a:r>
            <a:r>
              <a:rPr sz="2200" i="1" spc="-119" dirty="0">
                <a:cs typeface="Trebuchet MS"/>
              </a:rPr>
              <a:t>pa</a:t>
            </a:r>
            <a:r>
              <a:rPr sz="2200" i="1" spc="-159" dirty="0">
                <a:cs typeface="Trebuchet MS"/>
              </a:rPr>
              <a:t>ti</a:t>
            </a:r>
            <a:r>
              <a:rPr sz="2200" i="1" spc="-119" dirty="0">
                <a:cs typeface="Trebuchet MS"/>
              </a:rPr>
              <a:t>a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59" dirty="0">
                <a:cs typeface="Trebuchet MS"/>
              </a:rPr>
              <a:t> </a:t>
            </a:r>
            <a:r>
              <a:rPr sz="2200" i="1" spc="50" dirty="0">
                <a:cs typeface="Trebuchet MS"/>
              </a:rPr>
              <a:t>Da</a:t>
            </a:r>
            <a:r>
              <a:rPr sz="2200" i="1" spc="-119" dirty="0">
                <a:cs typeface="Trebuchet MS"/>
              </a:rPr>
              <a:t>t</a:t>
            </a:r>
            <a:r>
              <a:rPr sz="2200" i="1" spc="-149" dirty="0">
                <a:cs typeface="Trebuchet MS"/>
              </a:rPr>
              <a:t>a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spc="59" dirty="0">
                <a:cs typeface="Tahoma"/>
              </a:rPr>
              <a:t>C</a:t>
            </a:r>
            <a:r>
              <a:rPr sz="2200" spc="-119" dirty="0">
                <a:cs typeface="Tahoma"/>
              </a:rPr>
              <a:t>hapman</a:t>
            </a:r>
            <a:r>
              <a:rPr sz="2200" spc="30" dirty="0">
                <a:cs typeface="Tahoma"/>
              </a:rPr>
              <a:t> </a:t>
            </a:r>
            <a:r>
              <a:rPr sz="2200" spc="159" dirty="0">
                <a:cs typeface="Tahoma"/>
              </a:rPr>
              <a:t>&amp;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Ha</a:t>
            </a:r>
            <a:r>
              <a:rPr sz="2200" spc="10" dirty="0">
                <a:cs typeface="Tahoma"/>
              </a:rPr>
              <a:t>ll</a:t>
            </a:r>
            <a:r>
              <a:rPr sz="2200" spc="-69" dirty="0">
                <a:cs typeface="Tahoma"/>
              </a:rPr>
              <a:t>.</a:t>
            </a:r>
            <a:endParaRPr sz="2200" dirty="0">
              <a:cs typeface="Tahoma"/>
            </a:endParaRPr>
          </a:p>
          <a:p>
            <a:pPr marL="25179">
              <a:spcBef>
                <a:spcPts val="654"/>
              </a:spcBef>
            </a:pPr>
            <a:r>
              <a:rPr sz="2200" spc="-40" dirty="0" err="1" smtClean="0">
                <a:cs typeface="Tahoma"/>
              </a:rPr>
              <a:t>O</a:t>
            </a:r>
            <a:r>
              <a:rPr sz="2200" spc="20" dirty="0" err="1" smtClean="0">
                <a:cs typeface="Tahoma"/>
              </a:rPr>
              <a:t>p</a:t>
            </a:r>
            <a:r>
              <a:rPr sz="2200" spc="-159" dirty="0" err="1" smtClean="0">
                <a:cs typeface="Tahoma"/>
              </a:rPr>
              <a:t>en</a:t>
            </a:r>
            <a:r>
              <a:rPr sz="2200" spc="149" dirty="0" err="1" smtClean="0">
                <a:cs typeface="Tahoma"/>
              </a:rPr>
              <a:t>B</a:t>
            </a:r>
            <a:r>
              <a:rPr sz="2200" spc="40" dirty="0" err="1" smtClean="0">
                <a:cs typeface="Tahoma"/>
              </a:rPr>
              <a:t>U</a:t>
            </a:r>
            <a:r>
              <a:rPr sz="2200" spc="-20" dirty="0" err="1" smtClean="0">
                <a:cs typeface="Tahoma"/>
              </a:rPr>
              <a:t>G</a:t>
            </a:r>
            <a:r>
              <a:rPr sz="2200" spc="-30" dirty="0" err="1" smtClean="0">
                <a:cs typeface="Tahoma"/>
              </a:rPr>
              <a:t>S</a:t>
            </a:r>
            <a:r>
              <a:rPr sz="2200" spc="-178" dirty="0">
                <a:cs typeface="Tahoma"/>
              </a:rPr>
              <a:t>:</a:t>
            </a:r>
            <a:r>
              <a:rPr sz="2200" spc="30" dirty="0">
                <a:cs typeface="Tahoma"/>
              </a:rPr>
              <a:t> </a:t>
            </a:r>
            <a:r>
              <a:rPr sz="2200" spc="30" dirty="0">
                <a:cs typeface="MS Gothic"/>
                <a:hlinkClick r:id="rId3"/>
              </a:rPr>
              <a:t>http://mathstat.helsinki.fi/openbugs</a:t>
            </a:r>
            <a:r>
              <a:rPr sz="2200" spc="40" dirty="0">
                <a:cs typeface="MS Gothic"/>
                <a:hlinkClick r:id="rId3"/>
              </a:rPr>
              <a:t>/</a:t>
            </a:r>
            <a:endParaRPr sz="2200" dirty="0">
              <a:cs typeface="MS Gothic"/>
            </a:endParaRPr>
          </a:p>
          <a:p>
            <a:pPr marL="327327" marR="10072" indent="-303407">
              <a:lnSpc>
                <a:spcPct val="102600"/>
              </a:lnSpc>
              <a:spcBef>
                <a:spcPts val="595"/>
              </a:spcBef>
            </a:pPr>
            <a:r>
              <a:rPr sz="2200" dirty="0" smtClean="0">
                <a:cs typeface="Tahoma"/>
              </a:rPr>
              <a:t>D.</a:t>
            </a:r>
            <a:r>
              <a:rPr sz="2200" spc="20" dirty="0" smtClean="0">
                <a:cs typeface="Tahoma"/>
              </a:rPr>
              <a:t>J</a:t>
            </a:r>
            <a:r>
              <a:rPr sz="2200" spc="20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S</a:t>
            </a:r>
            <a:r>
              <a:rPr sz="2200" spc="-99" dirty="0">
                <a:cs typeface="Tahoma"/>
              </a:rPr>
              <a:t>p</a:t>
            </a:r>
            <a:r>
              <a:rPr sz="2200" spc="10" dirty="0">
                <a:cs typeface="Tahoma"/>
              </a:rPr>
              <a:t>i</a:t>
            </a:r>
            <a:r>
              <a:rPr sz="2200" spc="-139" dirty="0">
                <a:cs typeface="Tahoma"/>
              </a:rPr>
              <a:t>egel</a:t>
            </a:r>
            <a:r>
              <a:rPr sz="2200" spc="-119" dirty="0">
                <a:cs typeface="Tahoma"/>
              </a:rPr>
              <a:t>ha</a:t>
            </a:r>
            <a:r>
              <a:rPr sz="2200" spc="10" dirty="0">
                <a:cs typeface="Tahoma"/>
              </a:rPr>
              <a:t>l</a:t>
            </a:r>
            <a:r>
              <a:rPr sz="2200" spc="-69" dirty="0">
                <a:cs typeface="Tahoma"/>
              </a:rPr>
              <a:t>ter,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N.</a:t>
            </a:r>
            <a:r>
              <a:rPr sz="2200" spc="-20" dirty="0">
                <a:cs typeface="Tahoma"/>
              </a:rPr>
              <a:t>G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spc="149" dirty="0">
                <a:cs typeface="Tahoma"/>
              </a:rPr>
              <a:t>B</a:t>
            </a:r>
            <a:r>
              <a:rPr sz="2200" spc="-89" dirty="0">
                <a:cs typeface="Tahoma"/>
              </a:rPr>
              <a:t>est,</a:t>
            </a:r>
            <a:r>
              <a:rPr sz="2200" spc="30" dirty="0">
                <a:cs typeface="Tahoma"/>
              </a:rPr>
              <a:t> </a:t>
            </a:r>
            <a:r>
              <a:rPr sz="2200" spc="149" dirty="0">
                <a:cs typeface="Tahoma"/>
              </a:rPr>
              <a:t>B</a:t>
            </a:r>
            <a:r>
              <a:rPr sz="2200" spc="-69" dirty="0">
                <a:cs typeface="Tahoma"/>
              </a:rPr>
              <a:t>.</a:t>
            </a:r>
            <a:r>
              <a:rPr sz="2200" spc="-30" dirty="0">
                <a:cs typeface="Tahoma"/>
              </a:rPr>
              <a:t>P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spc="59" dirty="0">
                <a:cs typeface="Tahoma"/>
              </a:rPr>
              <a:t>C</a:t>
            </a:r>
            <a:r>
              <a:rPr sz="2200" spc="-178" dirty="0">
                <a:cs typeface="Tahoma"/>
              </a:rPr>
              <a:t>a</a:t>
            </a:r>
            <a:r>
              <a:rPr sz="2200" spc="-59" dirty="0">
                <a:cs typeface="Tahoma"/>
              </a:rPr>
              <a:t>r</a:t>
            </a:r>
            <a:r>
              <a:rPr sz="2200" spc="10" dirty="0">
                <a:cs typeface="Tahoma"/>
              </a:rPr>
              <a:t>li</a:t>
            </a:r>
            <a:r>
              <a:rPr sz="2200" spc="-119" dirty="0">
                <a:cs typeface="Tahoma"/>
              </a:rPr>
              <a:t>n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129" dirty="0">
                <a:cs typeface="Tahoma"/>
              </a:rPr>
              <a:t>A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spc="69" dirty="0">
                <a:cs typeface="Tahoma"/>
              </a:rPr>
              <a:t>V</a:t>
            </a:r>
            <a:r>
              <a:rPr sz="2200" spc="-119" dirty="0">
                <a:cs typeface="Tahoma"/>
              </a:rPr>
              <a:t>an</a:t>
            </a:r>
            <a:r>
              <a:rPr sz="2200" spc="30" dirty="0">
                <a:cs typeface="Tahoma"/>
              </a:rPr>
              <a:t> </a:t>
            </a:r>
            <a:r>
              <a:rPr sz="2200" spc="-99" dirty="0">
                <a:cs typeface="Tahoma"/>
              </a:rPr>
              <a:t>d</a:t>
            </a:r>
            <a:r>
              <a:rPr sz="2200" spc="-129" dirty="0">
                <a:cs typeface="Tahoma"/>
              </a:rPr>
              <a:t>er</a:t>
            </a:r>
            <a:r>
              <a:rPr sz="2200" spc="-89" dirty="0">
                <a:cs typeface="Tahoma"/>
              </a:rPr>
              <a:t> </a:t>
            </a:r>
            <a:r>
              <a:rPr sz="2200" spc="69" dirty="0">
                <a:cs typeface="Tahoma"/>
              </a:rPr>
              <a:t>L</a:t>
            </a:r>
            <a:r>
              <a:rPr sz="2200" spc="10" dirty="0">
                <a:cs typeface="Tahoma"/>
              </a:rPr>
              <a:t>i</a:t>
            </a:r>
            <a:r>
              <a:rPr sz="2200" spc="-119" dirty="0">
                <a:cs typeface="Tahoma"/>
              </a:rPr>
              <a:t>n</a:t>
            </a:r>
            <a:r>
              <a:rPr sz="2200" spc="-99" dirty="0">
                <a:cs typeface="Tahoma"/>
              </a:rPr>
              <a:t>d</a:t>
            </a:r>
            <a:r>
              <a:rPr sz="2200" spc="-198" dirty="0">
                <a:cs typeface="Tahoma"/>
              </a:rPr>
              <a:t>e</a:t>
            </a:r>
            <a:r>
              <a:rPr sz="2200" spc="10" dirty="0">
                <a:cs typeface="Tahoma"/>
              </a:rPr>
              <a:t> </a:t>
            </a:r>
            <a:r>
              <a:rPr sz="2200" dirty="0">
                <a:cs typeface="Tahoma"/>
              </a:rPr>
              <a:t>(</a:t>
            </a:r>
            <a:r>
              <a:rPr sz="2200" spc="-99" dirty="0">
                <a:cs typeface="Tahoma"/>
              </a:rPr>
              <a:t>2002)</a:t>
            </a:r>
            <a:r>
              <a:rPr sz="2200" spc="-69" dirty="0">
                <a:cs typeface="Tahoma"/>
              </a:rPr>
              <a:t>.</a:t>
            </a:r>
            <a:r>
              <a:rPr sz="2200" spc="10" dirty="0">
                <a:cs typeface="Tahoma"/>
              </a:rPr>
              <a:t> </a:t>
            </a:r>
            <a:r>
              <a:rPr sz="2200" spc="149" dirty="0">
                <a:cs typeface="Tahoma"/>
              </a:rPr>
              <a:t>B</a:t>
            </a:r>
            <a:r>
              <a:rPr sz="2200" spc="-178" dirty="0">
                <a:cs typeface="Tahoma"/>
              </a:rPr>
              <a:t>a</a:t>
            </a:r>
            <a:r>
              <a:rPr sz="2200" spc="-159" dirty="0">
                <a:cs typeface="Tahoma"/>
              </a:rPr>
              <a:t>y</a:t>
            </a:r>
            <a:r>
              <a:rPr sz="2200" spc="-119" dirty="0">
                <a:cs typeface="Tahoma"/>
              </a:rPr>
              <a:t>esian</a:t>
            </a:r>
            <a:r>
              <a:rPr sz="2200" dirty="0">
                <a:cs typeface="Tahoma"/>
              </a:rPr>
              <a:t> </a:t>
            </a:r>
            <a:r>
              <a:rPr sz="2200" spc="-40" dirty="0">
                <a:cs typeface="Tahoma"/>
              </a:rPr>
              <a:t>Mea</a:t>
            </a:r>
            <a:r>
              <a:rPr sz="2200" spc="-139" dirty="0">
                <a:cs typeface="Tahoma"/>
              </a:rPr>
              <a:t>su</a:t>
            </a:r>
            <a:r>
              <a:rPr sz="2200" spc="-59" dirty="0">
                <a:cs typeface="Tahoma"/>
              </a:rPr>
              <a:t>r</a:t>
            </a:r>
            <a:r>
              <a:rPr sz="2200" spc="-178" dirty="0">
                <a:cs typeface="Tahoma"/>
              </a:rPr>
              <a:t>es</a:t>
            </a:r>
            <a:r>
              <a:rPr sz="2200" spc="10" dirty="0">
                <a:cs typeface="Tahoma"/>
              </a:rPr>
              <a:t> </a:t>
            </a:r>
            <a:r>
              <a:rPr sz="2200" spc="-79" dirty="0">
                <a:cs typeface="Tahoma"/>
              </a:rPr>
              <a:t>of</a:t>
            </a:r>
            <a:r>
              <a:rPr sz="2200" spc="10" dirty="0">
                <a:cs typeface="Tahoma"/>
              </a:rPr>
              <a:t> </a:t>
            </a:r>
            <a:r>
              <a:rPr sz="2200" spc="50" dirty="0">
                <a:cs typeface="Tahoma"/>
              </a:rPr>
              <a:t>M</a:t>
            </a:r>
            <a:r>
              <a:rPr sz="2200" spc="79" dirty="0">
                <a:cs typeface="Tahoma"/>
              </a:rPr>
              <a:t>o</a:t>
            </a:r>
            <a:r>
              <a:rPr sz="2200" spc="-99" dirty="0">
                <a:cs typeface="Tahoma"/>
              </a:rPr>
              <a:t>del</a:t>
            </a:r>
            <a:r>
              <a:rPr sz="2200" spc="10" dirty="0">
                <a:cs typeface="Tahoma"/>
              </a:rPr>
              <a:t> </a:t>
            </a:r>
            <a:r>
              <a:rPr sz="2200" spc="59" dirty="0">
                <a:cs typeface="Tahoma"/>
              </a:rPr>
              <a:t>C</a:t>
            </a:r>
            <a:r>
              <a:rPr sz="2200" spc="-119" dirty="0">
                <a:cs typeface="Tahoma"/>
              </a:rPr>
              <a:t>omp</a:t>
            </a:r>
            <a:r>
              <a:rPr sz="2200" spc="10" dirty="0">
                <a:cs typeface="Tahoma"/>
              </a:rPr>
              <a:t>l</a:t>
            </a:r>
            <a:r>
              <a:rPr sz="2200" spc="-208" dirty="0">
                <a:cs typeface="Tahoma"/>
              </a:rPr>
              <a:t>e</a:t>
            </a:r>
            <a:r>
              <a:rPr sz="2200" spc="-40" dirty="0">
                <a:cs typeface="Tahoma"/>
              </a:rPr>
              <a:t>xi</a:t>
            </a:r>
            <a:r>
              <a:rPr sz="2200" spc="-10" dirty="0">
                <a:cs typeface="Tahoma"/>
              </a:rPr>
              <a:t>t</a:t>
            </a:r>
            <a:r>
              <a:rPr sz="2200" spc="-99" dirty="0">
                <a:cs typeface="Tahoma"/>
              </a:rPr>
              <a:t>y</a:t>
            </a:r>
            <a:r>
              <a:rPr sz="2200" spc="1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10" dirty="0">
                <a:cs typeface="Tahoma"/>
              </a:rPr>
              <a:t> </a:t>
            </a:r>
            <a:r>
              <a:rPr sz="2200" spc="40" dirty="0">
                <a:cs typeface="Tahoma"/>
              </a:rPr>
              <a:t>Fi</a:t>
            </a:r>
            <a:r>
              <a:rPr sz="2200" spc="50" dirty="0">
                <a:cs typeface="Tahoma"/>
              </a:rPr>
              <a:t>t</a:t>
            </a:r>
            <a:r>
              <a:rPr sz="2200" spc="40" dirty="0">
                <a:cs typeface="Tahoma"/>
              </a:rPr>
              <a:t> </a:t>
            </a:r>
            <a:r>
              <a:rPr sz="2200" dirty="0">
                <a:cs typeface="Tahoma"/>
              </a:rPr>
              <a:t>(</a:t>
            </a:r>
            <a:r>
              <a:rPr sz="2200" spc="-69" dirty="0">
                <a:cs typeface="Tahoma"/>
              </a:rPr>
              <a:t>wi</a:t>
            </a:r>
            <a:r>
              <a:rPr sz="2200" spc="-30" dirty="0">
                <a:cs typeface="Tahoma"/>
              </a:rPr>
              <a:t>th</a:t>
            </a:r>
            <a:r>
              <a:rPr sz="2200" spc="30" dirty="0">
                <a:cs typeface="Tahoma"/>
              </a:rPr>
              <a:t> </a:t>
            </a:r>
            <a:r>
              <a:rPr sz="2200" spc="40" dirty="0">
                <a:cs typeface="Tahoma"/>
              </a:rPr>
              <a:t>Di</a:t>
            </a:r>
            <a:r>
              <a:rPr sz="2200" spc="-109" dirty="0">
                <a:cs typeface="Tahoma"/>
              </a:rPr>
              <a:t>scu</a:t>
            </a:r>
            <a:r>
              <a:rPr sz="2200" spc="-99" dirty="0">
                <a:cs typeface="Tahoma"/>
              </a:rPr>
              <a:t>ssi</a:t>
            </a:r>
            <a:r>
              <a:rPr sz="2200" spc="-109" dirty="0">
                <a:cs typeface="Tahoma"/>
              </a:rPr>
              <a:t>on</a:t>
            </a:r>
            <a:r>
              <a:rPr sz="2200" dirty="0">
                <a:cs typeface="Tahoma"/>
              </a:rPr>
              <a:t>)</a:t>
            </a:r>
            <a:r>
              <a:rPr sz="2200" spc="-69" dirty="0">
                <a:cs typeface="Tahoma"/>
              </a:rPr>
              <a:t>,</a:t>
            </a:r>
            <a:r>
              <a:rPr sz="2200" spc="30" dirty="0">
                <a:cs typeface="Tahoma"/>
              </a:rPr>
              <a:t> </a:t>
            </a:r>
            <a:r>
              <a:rPr sz="2200" i="1" spc="-89" dirty="0">
                <a:cs typeface="Trebuchet MS"/>
              </a:rPr>
              <a:t>Jou</a:t>
            </a:r>
            <a:r>
              <a:rPr sz="2200" i="1" spc="-178" dirty="0">
                <a:cs typeface="Trebuchet MS"/>
              </a:rPr>
              <a:t>r</a:t>
            </a:r>
            <a:r>
              <a:rPr sz="2200" i="1" spc="-89" dirty="0">
                <a:cs typeface="Trebuchet MS"/>
              </a:rPr>
              <a:t>n</a:t>
            </a:r>
            <a:r>
              <a:rPr sz="2200" i="1" spc="-119" dirty="0">
                <a:cs typeface="Trebuchet MS"/>
              </a:rPr>
              <a:t>a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59" dirty="0">
                <a:cs typeface="Trebuchet MS"/>
              </a:rPr>
              <a:t> </a:t>
            </a:r>
            <a:r>
              <a:rPr sz="2200" i="1" spc="-159" dirty="0">
                <a:cs typeface="Trebuchet MS"/>
              </a:rPr>
              <a:t>of</a:t>
            </a:r>
            <a:r>
              <a:rPr sz="2200" i="1" spc="59" dirty="0">
                <a:cs typeface="Trebuchet MS"/>
              </a:rPr>
              <a:t> </a:t>
            </a:r>
            <a:r>
              <a:rPr sz="2200" i="1" spc="-119" dirty="0">
                <a:cs typeface="Trebuchet MS"/>
              </a:rPr>
              <a:t>th</a:t>
            </a:r>
            <a:r>
              <a:rPr sz="2200" i="1" spc="-226" dirty="0">
                <a:cs typeface="Trebuchet MS"/>
              </a:rPr>
              <a:t>e</a:t>
            </a:r>
            <a:r>
              <a:rPr sz="2200" i="1" spc="59" dirty="0">
                <a:cs typeface="Trebuchet MS"/>
              </a:rPr>
              <a:t> </a:t>
            </a:r>
            <a:r>
              <a:rPr sz="2200" i="1" spc="109" dirty="0">
                <a:cs typeface="Trebuchet MS"/>
              </a:rPr>
              <a:t>R</a:t>
            </a:r>
            <a:r>
              <a:rPr sz="2200" i="1" spc="-159" dirty="0">
                <a:cs typeface="Trebuchet MS"/>
              </a:rPr>
              <a:t>oy</a:t>
            </a:r>
            <a:r>
              <a:rPr sz="2200" i="1" spc="-119" dirty="0">
                <a:cs typeface="Trebuchet MS"/>
              </a:rPr>
              <a:t>a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59" dirty="0">
                <a:cs typeface="Trebuchet MS"/>
              </a:rPr>
              <a:t> </a:t>
            </a:r>
            <a:r>
              <a:rPr sz="2200" i="1" spc="139" dirty="0">
                <a:cs typeface="Trebuchet MS"/>
              </a:rPr>
              <a:t>S</a:t>
            </a:r>
            <a:r>
              <a:rPr sz="2200" i="1" spc="-129" dirty="0">
                <a:cs typeface="Trebuchet MS"/>
              </a:rPr>
              <a:t>ta</a:t>
            </a:r>
            <a:r>
              <a:rPr sz="2200" i="1" spc="-159" dirty="0">
                <a:cs typeface="Trebuchet MS"/>
              </a:rPr>
              <a:t>ti</a:t>
            </a:r>
            <a:r>
              <a:rPr sz="2200" i="1" spc="-119" dirty="0">
                <a:cs typeface="Trebuchet MS"/>
              </a:rPr>
              <a:t>sti</a:t>
            </a:r>
            <a:r>
              <a:rPr sz="2200" i="1" spc="-79" dirty="0">
                <a:cs typeface="Trebuchet MS"/>
              </a:rPr>
              <a:t>ca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59" dirty="0">
                <a:cs typeface="Trebuchet MS"/>
              </a:rPr>
              <a:t> </a:t>
            </a:r>
            <a:r>
              <a:rPr sz="2200" i="1" spc="139" dirty="0">
                <a:cs typeface="Trebuchet MS"/>
              </a:rPr>
              <a:t>S</a:t>
            </a:r>
            <a:r>
              <a:rPr sz="2200" i="1" spc="-50" dirty="0">
                <a:cs typeface="Trebuchet MS"/>
              </a:rPr>
              <a:t>o</a:t>
            </a:r>
            <a:r>
              <a:rPr sz="2200" i="1" spc="-109" dirty="0">
                <a:cs typeface="Trebuchet MS"/>
              </a:rPr>
              <a:t>ci</a:t>
            </a:r>
            <a:r>
              <a:rPr sz="2200" i="1" spc="-208" dirty="0">
                <a:cs typeface="Trebuchet MS"/>
              </a:rPr>
              <a:t>e</a:t>
            </a:r>
            <a:r>
              <a:rPr sz="2200" i="1" spc="-218" dirty="0">
                <a:cs typeface="Trebuchet MS"/>
              </a:rPr>
              <a:t>t</a:t>
            </a:r>
            <a:r>
              <a:rPr sz="2200" i="1" spc="-278" dirty="0">
                <a:cs typeface="Trebuchet MS"/>
              </a:rPr>
              <a:t>y</a:t>
            </a:r>
            <a:r>
              <a:rPr sz="2200" i="1" spc="-208" dirty="0">
                <a:cs typeface="Trebuchet MS"/>
              </a:rPr>
              <a:t>,</a:t>
            </a:r>
            <a:r>
              <a:rPr sz="2200" i="1" spc="-178" dirty="0">
                <a:cs typeface="Trebuchet MS"/>
              </a:rPr>
              <a:t> </a:t>
            </a:r>
            <a:r>
              <a:rPr sz="2200" i="1" spc="139" dirty="0">
                <a:cs typeface="Trebuchet MS"/>
              </a:rPr>
              <a:t>S</a:t>
            </a:r>
            <a:r>
              <a:rPr sz="2200" i="1" spc="-198" dirty="0">
                <a:cs typeface="Trebuchet MS"/>
              </a:rPr>
              <a:t>er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139" dirty="0">
                <a:cs typeface="Trebuchet MS"/>
              </a:rPr>
              <a:t>es</a:t>
            </a:r>
            <a:r>
              <a:rPr sz="2200" i="1" spc="59" dirty="0">
                <a:cs typeface="Trebuchet MS"/>
              </a:rPr>
              <a:t> </a:t>
            </a:r>
            <a:r>
              <a:rPr sz="2200" i="1" spc="188" dirty="0">
                <a:cs typeface="Trebuchet MS"/>
              </a:rPr>
              <a:t>B</a:t>
            </a:r>
            <a:r>
              <a:rPr sz="2200" i="1" spc="59" dirty="0">
                <a:cs typeface="Trebuchet MS"/>
              </a:rPr>
              <a:t> </a:t>
            </a:r>
            <a:r>
              <a:rPr sz="2200" b="1" spc="10" dirty="0">
                <a:cs typeface="Gill Sans MT"/>
              </a:rPr>
              <a:t>64(</a:t>
            </a:r>
            <a:r>
              <a:rPr sz="2200" b="1" spc="30" dirty="0">
                <a:cs typeface="Gill Sans MT"/>
              </a:rPr>
              <a:t>4)</a:t>
            </a:r>
            <a:r>
              <a:rPr sz="2200" spc="-69" dirty="0">
                <a:cs typeface="Tahoma"/>
              </a:rPr>
              <a:t>,</a:t>
            </a:r>
            <a:r>
              <a:rPr sz="2200" spc="30" dirty="0">
                <a:cs typeface="Tahoma"/>
              </a:rPr>
              <a:t> </a:t>
            </a:r>
            <a:r>
              <a:rPr sz="2200" spc="-109" dirty="0">
                <a:cs typeface="Tahoma"/>
              </a:rPr>
              <a:t>583-616.</a:t>
            </a:r>
            <a:endParaRPr sz="2200" dirty="0">
              <a:cs typeface="Tahoma"/>
            </a:endParaRPr>
          </a:p>
          <a:p>
            <a:pPr marL="327327" marR="1058778" indent="-303407">
              <a:lnSpc>
                <a:spcPct val="102600"/>
              </a:lnSpc>
              <a:spcBef>
                <a:spcPts val="595"/>
              </a:spcBef>
            </a:pPr>
            <a:r>
              <a:rPr sz="2200" spc="69" dirty="0" smtClean="0">
                <a:cs typeface="Tahoma"/>
              </a:rPr>
              <a:t>L</a:t>
            </a:r>
            <a:r>
              <a:rPr sz="2200" spc="-69" dirty="0" smtClean="0">
                <a:cs typeface="Tahoma"/>
              </a:rPr>
              <a:t>.</a:t>
            </a:r>
            <a:r>
              <a:rPr sz="2200" spc="129" dirty="0" smtClean="0">
                <a:cs typeface="Tahoma"/>
              </a:rPr>
              <a:t>A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spc="-10" dirty="0">
                <a:cs typeface="Tahoma"/>
              </a:rPr>
              <a:t>W</a:t>
            </a:r>
            <a:r>
              <a:rPr sz="2200" spc="-119" dirty="0">
                <a:cs typeface="Tahoma"/>
              </a:rPr>
              <a:t>a</a:t>
            </a:r>
            <a:r>
              <a:rPr sz="2200" spc="10" dirty="0">
                <a:cs typeface="Tahoma"/>
              </a:rPr>
              <a:t>ll</a:t>
            </a:r>
            <a:r>
              <a:rPr sz="2200" spc="-129" dirty="0">
                <a:cs typeface="Tahoma"/>
              </a:rPr>
              <a:t>er</a:t>
            </a:r>
            <a:r>
              <a:rPr sz="2200" spc="30" dirty="0">
                <a:cs typeface="Tahoma"/>
              </a:rPr>
              <a:t> </a:t>
            </a:r>
            <a:r>
              <a:rPr sz="2200" spc="-119" dirty="0">
                <a:cs typeface="Tahoma"/>
              </a:rPr>
              <a:t>an</a:t>
            </a:r>
            <a:r>
              <a:rPr sz="2200" spc="-99" dirty="0">
                <a:cs typeface="Tahoma"/>
              </a:rPr>
              <a:t>d</a:t>
            </a:r>
            <a:r>
              <a:rPr sz="2200" spc="30" dirty="0">
                <a:cs typeface="Tahoma"/>
              </a:rPr>
              <a:t> </a:t>
            </a:r>
            <a:r>
              <a:rPr sz="2200" spc="59" dirty="0">
                <a:cs typeface="Tahoma"/>
              </a:rPr>
              <a:t>C</a:t>
            </a:r>
            <a:r>
              <a:rPr sz="2200" spc="-69" dirty="0">
                <a:cs typeface="Tahoma"/>
              </a:rPr>
              <a:t>.</a:t>
            </a:r>
            <a:r>
              <a:rPr sz="2200" spc="129" dirty="0">
                <a:cs typeface="Tahoma"/>
              </a:rPr>
              <a:t>A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spc="-20" dirty="0">
                <a:cs typeface="Tahoma"/>
              </a:rPr>
              <a:t>G</a:t>
            </a:r>
            <a:r>
              <a:rPr sz="2200" spc="-40" dirty="0">
                <a:cs typeface="Tahoma"/>
              </a:rPr>
              <a:t>o</a:t>
            </a:r>
            <a:r>
              <a:rPr sz="2200" spc="-89" dirty="0">
                <a:cs typeface="Tahoma"/>
              </a:rPr>
              <a:t>t</a:t>
            </a:r>
            <a:r>
              <a:rPr sz="2200" spc="-208" dirty="0">
                <a:cs typeface="Tahoma"/>
              </a:rPr>
              <a:t>w</a:t>
            </a:r>
            <a:r>
              <a:rPr sz="2200" spc="-178" dirty="0">
                <a:cs typeface="Tahoma"/>
              </a:rPr>
              <a:t>a</a:t>
            </a:r>
            <a:r>
              <a:rPr sz="2200" spc="-99" dirty="0">
                <a:cs typeface="Tahoma"/>
              </a:rPr>
              <a:t>y</a:t>
            </a:r>
            <a:r>
              <a:rPr sz="2200" spc="30" dirty="0">
                <a:cs typeface="Tahoma"/>
              </a:rPr>
              <a:t> </a:t>
            </a:r>
            <a:r>
              <a:rPr sz="2200" dirty="0">
                <a:cs typeface="Tahoma"/>
              </a:rPr>
              <a:t>(</a:t>
            </a:r>
            <a:r>
              <a:rPr sz="2200" spc="-99" dirty="0">
                <a:cs typeface="Tahoma"/>
              </a:rPr>
              <a:t>2004)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</a:t>
            </a:r>
            <a:r>
              <a:rPr sz="2200" i="1" spc="99" dirty="0">
                <a:cs typeface="Trebuchet MS"/>
              </a:rPr>
              <a:t>A</a:t>
            </a:r>
            <a:r>
              <a:rPr sz="2200" i="1" spc="-119" dirty="0">
                <a:cs typeface="Trebuchet MS"/>
              </a:rPr>
              <a:t>pp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159" dirty="0">
                <a:cs typeface="Trebuchet MS"/>
              </a:rPr>
              <a:t>ed</a:t>
            </a:r>
            <a:r>
              <a:rPr sz="2200" i="1" spc="59" dirty="0">
                <a:cs typeface="Trebuchet MS"/>
              </a:rPr>
              <a:t> </a:t>
            </a:r>
            <a:r>
              <a:rPr sz="2200" i="1" spc="139" dirty="0">
                <a:cs typeface="Trebuchet MS"/>
              </a:rPr>
              <a:t>S</a:t>
            </a:r>
            <a:r>
              <a:rPr sz="2200" i="1" spc="-119" dirty="0">
                <a:cs typeface="Trebuchet MS"/>
              </a:rPr>
              <a:t>pa</a:t>
            </a:r>
            <a:r>
              <a:rPr sz="2200" i="1" spc="-159" dirty="0">
                <a:cs typeface="Trebuchet MS"/>
              </a:rPr>
              <a:t>ti</a:t>
            </a:r>
            <a:r>
              <a:rPr sz="2200" i="1" spc="-119" dirty="0">
                <a:cs typeface="Trebuchet MS"/>
              </a:rPr>
              <a:t>a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-178" dirty="0">
                <a:cs typeface="Trebuchet MS"/>
              </a:rPr>
              <a:t> </a:t>
            </a:r>
            <a:r>
              <a:rPr sz="2200" i="1" spc="139" dirty="0">
                <a:cs typeface="Trebuchet MS"/>
              </a:rPr>
              <a:t>S</a:t>
            </a:r>
            <a:r>
              <a:rPr sz="2200" i="1" spc="-129" dirty="0">
                <a:cs typeface="Trebuchet MS"/>
              </a:rPr>
              <a:t>ta</a:t>
            </a:r>
            <a:r>
              <a:rPr sz="2200" i="1" spc="-159" dirty="0">
                <a:cs typeface="Trebuchet MS"/>
              </a:rPr>
              <a:t>ti</a:t>
            </a:r>
            <a:r>
              <a:rPr sz="2200" i="1" spc="-119" dirty="0">
                <a:cs typeface="Trebuchet MS"/>
              </a:rPr>
              <a:t>sti</a:t>
            </a:r>
            <a:r>
              <a:rPr sz="2200" i="1" spc="-59" dirty="0">
                <a:cs typeface="Trebuchet MS"/>
              </a:rPr>
              <a:t>cs</a:t>
            </a:r>
            <a:r>
              <a:rPr sz="2200" i="1" spc="59" dirty="0">
                <a:cs typeface="Trebuchet MS"/>
              </a:rPr>
              <a:t> </a:t>
            </a:r>
            <a:r>
              <a:rPr sz="2200" i="1" spc="-226" dirty="0">
                <a:cs typeface="Trebuchet MS"/>
              </a:rPr>
              <a:t>f</a:t>
            </a:r>
            <a:r>
              <a:rPr sz="2200" i="1" spc="-159" dirty="0">
                <a:cs typeface="Trebuchet MS"/>
              </a:rPr>
              <a:t>o</a:t>
            </a:r>
            <a:r>
              <a:rPr sz="2200" i="1" spc="-178" dirty="0">
                <a:cs typeface="Trebuchet MS"/>
              </a:rPr>
              <a:t>r</a:t>
            </a:r>
            <a:r>
              <a:rPr sz="2200" i="1" spc="59" dirty="0">
                <a:cs typeface="Trebuchet MS"/>
              </a:rPr>
              <a:t> </a:t>
            </a:r>
            <a:r>
              <a:rPr sz="2200" i="1" spc="188" dirty="0">
                <a:cs typeface="Trebuchet MS"/>
              </a:rPr>
              <a:t>P</a:t>
            </a:r>
            <a:r>
              <a:rPr sz="2200" i="1" spc="-119" dirty="0">
                <a:cs typeface="Trebuchet MS"/>
              </a:rPr>
              <a:t>ub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-169" dirty="0">
                <a:cs typeface="Trebuchet MS"/>
              </a:rPr>
              <a:t>i</a:t>
            </a:r>
            <a:r>
              <a:rPr sz="2200" i="1" spc="-59" dirty="0">
                <a:cs typeface="Trebuchet MS"/>
              </a:rPr>
              <a:t>c</a:t>
            </a:r>
            <a:r>
              <a:rPr sz="2200" i="1" spc="59" dirty="0">
                <a:cs typeface="Trebuchet MS"/>
              </a:rPr>
              <a:t> </a:t>
            </a:r>
            <a:r>
              <a:rPr sz="2200" i="1" spc="-79" dirty="0">
                <a:cs typeface="Trebuchet MS"/>
              </a:rPr>
              <a:t>Hea</a:t>
            </a:r>
            <a:r>
              <a:rPr sz="2200" i="1" spc="-188" dirty="0">
                <a:cs typeface="Trebuchet MS"/>
              </a:rPr>
              <a:t>l</a:t>
            </a:r>
            <a:r>
              <a:rPr sz="2200" i="1" spc="-119" dirty="0">
                <a:cs typeface="Trebuchet MS"/>
              </a:rPr>
              <a:t>th</a:t>
            </a:r>
            <a:r>
              <a:rPr sz="2200" i="1" spc="59" dirty="0">
                <a:cs typeface="Trebuchet MS"/>
              </a:rPr>
              <a:t> </a:t>
            </a:r>
            <a:r>
              <a:rPr sz="2200" i="1" spc="50" dirty="0">
                <a:cs typeface="Trebuchet MS"/>
              </a:rPr>
              <a:t>Da</a:t>
            </a:r>
            <a:r>
              <a:rPr sz="2200" i="1" spc="-119" dirty="0">
                <a:cs typeface="Trebuchet MS"/>
              </a:rPr>
              <a:t>t</a:t>
            </a:r>
            <a:r>
              <a:rPr sz="2200" i="1" spc="-149" dirty="0">
                <a:cs typeface="Trebuchet MS"/>
              </a:rPr>
              <a:t>a</a:t>
            </a:r>
            <a:r>
              <a:rPr sz="2200" spc="-69" dirty="0">
                <a:cs typeface="Tahoma"/>
              </a:rPr>
              <a:t>.</a:t>
            </a:r>
            <a:r>
              <a:rPr sz="2200" spc="30" dirty="0">
                <a:cs typeface="Tahoma"/>
              </a:rPr>
              <a:t> Wil</a:t>
            </a:r>
            <a:r>
              <a:rPr sz="2200" spc="-149" dirty="0">
                <a:cs typeface="Tahoma"/>
              </a:rPr>
              <a:t>ey</a:t>
            </a:r>
            <a:r>
              <a:rPr sz="2200" spc="30" dirty="0">
                <a:cs typeface="Tahoma"/>
              </a:rPr>
              <a:t> </a:t>
            </a:r>
            <a:r>
              <a:rPr sz="2200" spc="159" dirty="0">
                <a:cs typeface="Tahoma"/>
              </a:rPr>
              <a:t>&amp;</a:t>
            </a:r>
            <a:r>
              <a:rPr sz="2200" spc="30" dirty="0">
                <a:cs typeface="Tahoma"/>
              </a:rPr>
              <a:t> </a:t>
            </a:r>
            <a:r>
              <a:rPr sz="2200" spc="-30" dirty="0">
                <a:cs typeface="Tahoma"/>
              </a:rPr>
              <a:t>S</a:t>
            </a:r>
            <a:r>
              <a:rPr sz="2200" spc="-109" dirty="0">
                <a:cs typeface="Tahoma"/>
              </a:rPr>
              <a:t>ons.</a:t>
            </a:r>
            <a:endParaRPr sz="2200" dirty="0">
              <a:cs typeface="Tahoma"/>
            </a:endParaRPr>
          </a:p>
        </p:txBody>
      </p:sp>
      <p:pic>
        <p:nvPicPr>
          <p:cNvPr id="16386" name="Picture 2" descr="https://images.tandf.co.uk/common/jackets/amazon/978146650/9781466504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16042"/>
            <a:ext cx="1447800" cy="22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3.gstatic.com/images?q=tbn:ANd9GcTtYAUtyrEkB0tdp_v1zMU9tp1Ejrz7c_7KKr18ts71b7v2S0H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6" y="4635161"/>
            <a:ext cx="1403859" cy="21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4509228"/>
            <a:ext cx="1557338" cy="2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782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Scottish lip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Observed vs.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79" dirty="0"/>
              <a:t>Geostatistica</a:t>
            </a:r>
            <a:r>
              <a:rPr spc="-40" dirty="0"/>
              <a:t>l</a:t>
            </a:r>
            <a:r>
              <a:rPr spc="79" dirty="0"/>
              <a:t> </a:t>
            </a:r>
            <a:r>
              <a:rPr spc="-129" dirty="0"/>
              <a:t>da</a:t>
            </a:r>
            <a:r>
              <a:rPr spc="-40" dirty="0"/>
              <a:t>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2185" y="1940474"/>
            <a:ext cx="4181554" cy="3292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363946">
              <a:lnSpc>
                <a:spcPct val="102600"/>
              </a:lnSpc>
            </a:pPr>
            <a:r>
              <a:rPr sz="2200" spc="-7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188" dirty="0">
                <a:cs typeface="Arial"/>
              </a:rPr>
              <a:t>disease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risk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is</a:t>
            </a:r>
            <a:r>
              <a:rPr sz="2200" spc="109" dirty="0">
                <a:cs typeface="Arial"/>
              </a:rPr>
              <a:t> </a:t>
            </a:r>
            <a:r>
              <a:rPr sz="2200" spc="-188" dirty="0">
                <a:cs typeface="Arial"/>
              </a:rPr>
              <a:t>a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spatially</a:t>
            </a:r>
            <a:r>
              <a:rPr sz="2200" spc="-50" dirty="0">
                <a:cs typeface="Arial"/>
              </a:rPr>
              <a:t> </a:t>
            </a:r>
            <a:r>
              <a:rPr sz="2200" spc="-89" dirty="0">
                <a:cs typeface="Arial"/>
              </a:rPr>
              <a:t>continuous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phenomenon</a:t>
            </a:r>
            <a:r>
              <a:rPr sz="2200" spc="109" dirty="0">
                <a:cs typeface="Arial"/>
              </a:rPr>
              <a:t> </a:t>
            </a:r>
            <a:r>
              <a:rPr sz="2200" spc="-10" dirty="0">
                <a:cs typeface="Arial"/>
              </a:rPr>
              <a:t>but</a:t>
            </a:r>
            <a:r>
              <a:rPr sz="2200" spc="109" dirty="0">
                <a:cs typeface="Arial"/>
              </a:rPr>
              <a:t> </a:t>
            </a:r>
            <a:r>
              <a:rPr sz="2200" spc="89" dirty="0">
                <a:cs typeface="Arial"/>
              </a:rPr>
              <a:t>it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is</a:t>
            </a:r>
            <a:r>
              <a:rPr sz="2200" spc="-99" dirty="0">
                <a:cs typeface="Arial"/>
              </a:rPr>
              <a:t> </a:t>
            </a:r>
            <a:r>
              <a:rPr sz="2200" spc="-159" dirty="0">
                <a:cs typeface="Arial"/>
              </a:rPr>
              <a:t>measured</a:t>
            </a:r>
            <a:r>
              <a:rPr sz="2200" spc="109" dirty="0">
                <a:cs typeface="Arial"/>
              </a:rPr>
              <a:t> </a:t>
            </a:r>
            <a:r>
              <a:rPr sz="2200" spc="-89" dirty="0">
                <a:cs typeface="Arial"/>
              </a:rPr>
              <a:t>only</a:t>
            </a:r>
            <a:r>
              <a:rPr sz="2200" spc="119" dirty="0">
                <a:cs typeface="Arial"/>
              </a:rPr>
              <a:t> </a:t>
            </a:r>
            <a:r>
              <a:rPr sz="2200" dirty="0">
                <a:cs typeface="Arial"/>
              </a:rPr>
              <a:t>at</a:t>
            </a:r>
            <a:r>
              <a:rPr sz="2200" spc="109" dirty="0">
                <a:cs typeface="Arial"/>
              </a:rPr>
              <a:t> </a:t>
            </a:r>
            <a:r>
              <a:rPr sz="2200" spc="-149" dirty="0">
                <a:cs typeface="Arial"/>
              </a:rPr>
              <a:t>p</a:t>
            </a:r>
            <a:r>
              <a:rPr sz="2200" spc="-208" dirty="0">
                <a:cs typeface="Arial"/>
              </a:rPr>
              <a:t>a</a:t>
            </a:r>
            <a:r>
              <a:rPr sz="2200" spc="-30" dirty="0">
                <a:cs typeface="Arial"/>
              </a:rPr>
              <a:t>rticul</a:t>
            </a:r>
            <a:r>
              <a:rPr sz="2200" spc="-109" dirty="0">
                <a:cs typeface="Arial"/>
              </a:rPr>
              <a:t>a</a:t>
            </a:r>
            <a:r>
              <a:rPr sz="2200" dirty="0">
                <a:cs typeface="Arial"/>
              </a:rPr>
              <a:t>r</a:t>
            </a:r>
            <a:r>
              <a:rPr sz="2200" spc="109" dirty="0">
                <a:cs typeface="Arial"/>
              </a:rPr>
              <a:t> </a:t>
            </a:r>
            <a:r>
              <a:rPr sz="2200" spc="-119" dirty="0">
                <a:cs typeface="Arial"/>
              </a:rPr>
              <a:t>sites</a:t>
            </a:r>
            <a:endParaRPr sz="2200" dirty="0">
              <a:cs typeface="Arial"/>
            </a:endParaRPr>
          </a:p>
          <a:p>
            <a:pPr marL="24719" marR="336800">
              <a:lnSpc>
                <a:spcPct val="102600"/>
              </a:lnSpc>
              <a:spcBef>
                <a:spcPts val="595"/>
              </a:spcBef>
            </a:pPr>
            <a:r>
              <a:rPr sz="2200" spc="-119" dirty="0">
                <a:cs typeface="Arial"/>
              </a:rPr>
              <a:t>Example: </a:t>
            </a:r>
            <a:r>
              <a:rPr sz="2200" spc="-248" dirty="0">
                <a:cs typeface="Arial"/>
              </a:rPr>
              <a:t> </a:t>
            </a:r>
            <a:r>
              <a:rPr sz="2200" spc="-59" dirty="0">
                <a:cs typeface="Arial"/>
              </a:rPr>
              <a:t>lym</a:t>
            </a:r>
            <a:r>
              <a:rPr sz="2200" spc="-109" dirty="0">
                <a:cs typeface="Arial"/>
              </a:rPr>
              <a:t>p</a:t>
            </a:r>
            <a:r>
              <a:rPr sz="2200" spc="-50" dirty="0">
                <a:cs typeface="Arial"/>
              </a:rPr>
              <a:t>hatic</a:t>
            </a:r>
            <a:r>
              <a:rPr sz="2200" spc="109" dirty="0">
                <a:cs typeface="Arial"/>
              </a:rPr>
              <a:t> </a:t>
            </a:r>
            <a:r>
              <a:rPr sz="2200" spc="-20" dirty="0">
                <a:cs typeface="Arial"/>
              </a:rPr>
              <a:t>fil</a:t>
            </a:r>
            <a:r>
              <a:rPr sz="2200" spc="-99" dirty="0">
                <a:cs typeface="Arial"/>
              </a:rPr>
              <a:t>a</a:t>
            </a:r>
            <a:r>
              <a:rPr sz="2200" spc="-119" dirty="0">
                <a:cs typeface="Arial"/>
              </a:rPr>
              <a:t>riasis</a:t>
            </a:r>
            <a:r>
              <a:rPr sz="2200" spc="-79" dirty="0">
                <a:cs typeface="Arial"/>
              </a:rPr>
              <a:t> </a:t>
            </a:r>
            <a:r>
              <a:rPr sz="2200" spc="-159" dirty="0">
                <a:cs typeface="Arial"/>
              </a:rPr>
              <a:t>p</a:t>
            </a:r>
            <a:r>
              <a:rPr sz="2200" spc="-139" dirty="0">
                <a:cs typeface="Arial"/>
              </a:rPr>
              <a:t>revalence</a:t>
            </a:r>
            <a:r>
              <a:rPr sz="2200" spc="109" dirty="0">
                <a:cs typeface="Arial"/>
              </a:rPr>
              <a:t> </a:t>
            </a:r>
            <a:r>
              <a:rPr sz="2200" spc="-89" dirty="0">
                <a:cs typeface="Arial"/>
              </a:rPr>
              <a:t>obtained</a:t>
            </a:r>
            <a:r>
              <a:rPr sz="2200" spc="119" dirty="0">
                <a:cs typeface="Arial"/>
              </a:rPr>
              <a:t> </a:t>
            </a:r>
            <a:r>
              <a:rPr sz="2200" spc="-50" dirty="0">
                <a:cs typeface="Arial"/>
              </a:rPr>
              <a:t>from</a:t>
            </a:r>
            <a:r>
              <a:rPr sz="2200" spc="109" dirty="0">
                <a:cs typeface="Arial"/>
              </a:rPr>
              <a:t> </a:t>
            </a:r>
            <a:r>
              <a:rPr sz="2200" spc="-159" dirty="0">
                <a:cs typeface="Arial"/>
              </a:rPr>
              <a:t>surveys</a:t>
            </a:r>
            <a:r>
              <a:rPr sz="2200" spc="-89" dirty="0">
                <a:cs typeface="Arial"/>
              </a:rPr>
              <a:t> </a:t>
            </a:r>
            <a:r>
              <a:rPr sz="2200" spc="-109" dirty="0">
                <a:cs typeface="Arial"/>
              </a:rPr>
              <a:t>conducted</a:t>
            </a:r>
            <a:r>
              <a:rPr sz="2200" spc="109" dirty="0">
                <a:cs typeface="Arial"/>
              </a:rPr>
              <a:t> </a:t>
            </a:r>
            <a:r>
              <a:rPr sz="2200" dirty="0">
                <a:cs typeface="Arial"/>
              </a:rPr>
              <a:t>at</a:t>
            </a:r>
            <a:r>
              <a:rPr sz="2200" spc="109" dirty="0">
                <a:cs typeface="Arial"/>
              </a:rPr>
              <a:t> </a:t>
            </a:r>
            <a:r>
              <a:rPr sz="2200" spc="-159" dirty="0">
                <a:cs typeface="Arial"/>
              </a:rPr>
              <a:t>several</a:t>
            </a:r>
            <a:r>
              <a:rPr sz="2200" spc="109" dirty="0">
                <a:cs typeface="Arial"/>
              </a:rPr>
              <a:t> </a:t>
            </a:r>
            <a:r>
              <a:rPr sz="2200" spc="-109" dirty="0">
                <a:cs typeface="Arial"/>
              </a:rPr>
              <a:t>villages</a:t>
            </a:r>
            <a:endParaRPr sz="2200" dirty="0">
              <a:cs typeface="Arial"/>
            </a:endParaRPr>
          </a:p>
          <a:p>
            <a:pPr marL="24719" marR="9842">
              <a:lnSpc>
                <a:spcPct val="102600"/>
              </a:lnSpc>
              <a:spcBef>
                <a:spcPts val="595"/>
              </a:spcBef>
            </a:pPr>
            <a:r>
              <a:rPr sz="2200" spc="-99" dirty="0">
                <a:cs typeface="Arial"/>
              </a:rPr>
              <a:t>W</a:t>
            </a:r>
            <a:r>
              <a:rPr sz="2200" spc="-258" dirty="0">
                <a:cs typeface="Arial"/>
              </a:rPr>
              <a:t>e</a:t>
            </a:r>
            <a:r>
              <a:rPr sz="2200" spc="109" dirty="0">
                <a:cs typeface="Arial"/>
              </a:rPr>
              <a:t> </a:t>
            </a:r>
            <a:r>
              <a:rPr sz="2200" spc="-188" dirty="0">
                <a:cs typeface="Arial"/>
              </a:rPr>
              <a:t>w</a:t>
            </a:r>
            <a:r>
              <a:rPr sz="2200" spc="-50" dirty="0">
                <a:cs typeface="Arial"/>
              </a:rPr>
              <a:t>ant</a:t>
            </a:r>
            <a:r>
              <a:rPr sz="2200" spc="109" dirty="0">
                <a:cs typeface="Arial"/>
              </a:rPr>
              <a:t> </a:t>
            </a:r>
            <a:r>
              <a:rPr sz="2200" spc="10" dirty="0">
                <a:cs typeface="Arial"/>
              </a:rPr>
              <a:t>to</a:t>
            </a:r>
            <a:r>
              <a:rPr sz="2200" spc="109" dirty="0">
                <a:cs typeface="Arial"/>
              </a:rPr>
              <a:t> </a:t>
            </a:r>
            <a:r>
              <a:rPr sz="2200" spc="-159" dirty="0">
                <a:cs typeface="Arial"/>
              </a:rPr>
              <a:t>p</a:t>
            </a:r>
            <a:r>
              <a:rPr sz="2200" spc="-50" dirty="0">
                <a:cs typeface="Arial"/>
              </a:rPr>
              <a:t>redict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the</a:t>
            </a:r>
            <a:r>
              <a:rPr sz="2200" spc="109" dirty="0">
                <a:cs typeface="Arial"/>
              </a:rPr>
              <a:t> </a:t>
            </a:r>
            <a:r>
              <a:rPr sz="2200" spc="-188" dirty="0">
                <a:cs typeface="Arial"/>
              </a:rPr>
              <a:t>disease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risk</a:t>
            </a:r>
            <a:r>
              <a:rPr sz="2200" spc="-50" dirty="0">
                <a:cs typeface="Arial"/>
              </a:rPr>
              <a:t> </a:t>
            </a:r>
            <a:r>
              <a:rPr sz="2200" dirty="0">
                <a:cs typeface="Arial"/>
              </a:rPr>
              <a:t>at</a:t>
            </a:r>
            <a:r>
              <a:rPr sz="2200" spc="109" dirty="0">
                <a:cs typeface="Arial"/>
              </a:rPr>
              <a:t> </a:t>
            </a:r>
            <a:r>
              <a:rPr sz="2200" spc="-139" dirty="0">
                <a:cs typeface="Arial"/>
              </a:rPr>
              <a:t>unobserved</a:t>
            </a:r>
            <a:r>
              <a:rPr sz="2200" spc="109" dirty="0">
                <a:cs typeface="Arial"/>
              </a:rPr>
              <a:t> </a:t>
            </a:r>
            <a:r>
              <a:rPr sz="2200" spc="-30" dirty="0">
                <a:cs typeface="Arial"/>
              </a:rPr>
              <a:t>lo</a:t>
            </a:r>
            <a:r>
              <a:rPr sz="2200" spc="-89" dirty="0">
                <a:cs typeface="Arial"/>
              </a:rPr>
              <a:t>cations</a:t>
            </a:r>
            <a:r>
              <a:rPr sz="2200" spc="109" dirty="0">
                <a:cs typeface="Arial"/>
              </a:rPr>
              <a:t> </a:t>
            </a:r>
            <a:r>
              <a:rPr sz="2200" spc="-139" dirty="0">
                <a:cs typeface="Arial"/>
              </a:rPr>
              <a:t>and</a:t>
            </a:r>
            <a:r>
              <a:rPr sz="2200" spc="-69" dirty="0">
                <a:cs typeface="Arial"/>
              </a:rPr>
              <a:t> </a:t>
            </a:r>
            <a:r>
              <a:rPr sz="2200" spc="-59" dirty="0">
                <a:cs typeface="Arial"/>
              </a:rPr>
              <a:t>construct</a:t>
            </a:r>
            <a:r>
              <a:rPr sz="2200" spc="109" dirty="0">
                <a:cs typeface="Arial"/>
              </a:rPr>
              <a:t> </a:t>
            </a:r>
            <a:r>
              <a:rPr sz="2200" spc="-188" dirty="0">
                <a:cs typeface="Arial"/>
              </a:rPr>
              <a:t>a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spatially</a:t>
            </a:r>
            <a:r>
              <a:rPr sz="2200" spc="119" dirty="0">
                <a:cs typeface="Arial"/>
              </a:rPr>
              <a:t> </a:t>
            </a:r>
            <a:r>
              <a:rPr sz="2200" spc="-89" dirty="0">
                <a:cs typeface="Arial"/>
              </a:rPr>
              <a:t>continuous</a:t>
            </a:r>
            <a:r>
              <a:rPr sz="2200" spc="109" dirty="0">
                <a:cs typeface="Arial"/>
              </a:rPr>
              <a:t> </a:t>
            </a:r>
            <a:r>
              <a:rPr sz="2200" spc="-69" dirty="0">
                <a:cs typeface="Arial"/>
              </a:rPr>
              <a:t>risk</a:t>
            </a:r>
            <a:r>
              <a:rPr sz="2200" spc="-50" dirty="0">
                <a:cs typeface="Arial"/>
              </a:rPr>
              <a:t> </a:t>
            </a:r>
            <a:r>
              <a:rPr sz="2200" spc="-129" dirty="0">
                <a:cs typeface="Arial"/>
              </a:rPr>
              <a:t>surface</a:t>
            </a:r>
            <a:endParaRPr sz="2200" dirty="0"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13844" y="1511879"/>
            <a:ext cx="4352846" cy="4348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99603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79" dirty="0" smtClean="0"/>
              <a:t>D</a:t>
            </a:r>
            <a:r>
              <a:rPr spc="-69" dirty="0" smtClean="0"/>
              <a:t>istributions</a:t>
            </a:r>
            <a:endParaRPr spc="-69" dirty="0"/>
          </a:p>
        </p:txBody>
      </p:sp>
      <p:sp>
        <p:nvSpPr>
          <p:cNvPr id="6" name="object 6"/>
          <p:cNvSpPr txBox="1"/>
          <p:nvPr/>
        </p:nvSpPr>
        <p:spPr>
          <a:xfrm>
            <a:off x="400194" y="1114461"/>
            <a:ext cx="3515276" cy="1180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P</a:t>
            </a:r>
            <a:r>
              <a:rPr sz="1600" spc="-69" dirty="0">
                <a:solidFill>
                  <a:srgbClr val="BC1919"/>
                </a:solidFill>
                <a:latin typeface="Arial"/>
                <a:cs typeface="Arial"/>
              </a:rPr>
              <a:t>oisson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BC1919"/>
                </a:solidFill>
                <a:latin typeface="Arial"/>
                <a:cs typeface="Arial"/>
              </a:rPr>
              <a:t>dist</a:t>
            </a: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BC1919"/>
                </a:solidFill>
                <a:latin typeface="Arial"/>
                <a:cs typeface="Arial"/>
              </a:rPr>
              <a:t>ibution</a:t>
            </a:r>
            <a:endParaRPr sz="1600" dirty="0">
              <a:latin typeface="Arial"/>
              <a:cs typeface="Arial"/>
            </a:endParaRPr>
          </a:p>
          <a:p>
            <a:pPr marL="24719" marR="2004738">
              <a:lnSpc>
                <a:spcPct val="128099"/>
              </a:lnSpc>
            </a:pPr>
            <a:r>
              <a:rPr sz="1600" i="1" spc="50" dirty="0">
                <a:latin typeface="Arial"/>
                <a:cs typeface="Arial"/>
              </a:rPr>
              <a:t>Y </a:t>
            </a:r>
            <a:r>
              <a:rPr sz="1600" i="1" spc="-14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spc="-40" dirty="0">
                <a:latin typeface="Arial"/>
                <a:cs typeface="Arial"/>
              </a:rPr>
              <a:t>P</a:t>
            </a:r>
            <a:r>
              <a:rPr sz="1600" i="1" spc="-59" dirty="0">
                <a:latin typeface="Arial"/>
                <a:cs typeface="Arial"/>
              </a:rPr>
              <a:t>oisson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sz="1600" spc="109" dirty="0">
                <a:latin typeface="Arial"/>
                <a:cs typeface="Arial"/>
              </a:rPr>
              <a:t>) </a:t>
            </a:r>
            <a:r>
              <a:rPr sz="1600" i="1" spc="-30" dirty="0">
                <a:latin typeface="Arial"/>
                <a:cs typeface="Arial"/>
              </a:rPr>
              <a:t>y</a:t>
            </a:r>
            <a:r>
              <a:rPr sz="1600" i="1" spc="19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0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 marL="24719">
              <a:spcBef>
                <a:spcPts val="535"/>
              </a:spcBef>
            </a:pPr>
            <a:r>
              <a:rPr sz="1600" spc="-59" dirty="0">
                <a:latin typeface="Arial"/>
                <a:cs typeface="Arial"/>
              </a:rPr>
              <a:t>ex</a:t>
            </a:r>
            <a:r>
              <a:rPr sz="1600" spc="-30" dirty="0">
                <a:latin typeface="Arial"/>
                <a:cs typeface="Arial"/>
              </a:rPr>
              <a:t>p</a:t>
            </a:r>
            <a:r>
              <a:rPr sz="1600" spc="-40" dirty="0">
                <a:latin typeface="Arial"/>
                <a:cs typeface="Arial"/>
              </a:rPr>
              <a:t>ected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num</a:t>
            </a:r>
            <a:r>
              <a:rPr sz="1600" spc="20" dirty="0">
                <a:latin typeface="Arial"/>
                <a:cs typeface="Arial"/>
              </a:rPr>
              <a:t>b</a:t>
            </a:r>
            <a:r>
              <a:rPr sz="1600" spc="-50" dirty="0">
                <a:latin typeface="Arial"/>
                <a:cs typeface="Arial"/>
              </a:rPr>
              <a:t>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9" dirty="0">
                <a:latin typeface="Arial"/>
                <a:cs typeface="Arial"/>
              </a:rPr>
              <a:t>ccurrences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sz="1600" i="1" spc="-99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&gt;</a:t>
            </a:r>
            <a:r>
              <a:rPr sz="1600" i="1" spc="-99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194" y="2418138"/>
            <a:ext cx="867798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4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139" dirty="0">
                <a:latin typeface="Arial"/>
                <a:cs typeface="Arial"/>
              </a:rPr>
              <a:t>y</a:t>
            </a:r>
            <a:r>
              <a:rPr sz="1600" i="1" spc="-238" dirty="0">
                <a:latin typeface="Meiryo"/>
                <a:cs typeface="Meiryo"/>
              </a:rPr>
              <a:t>|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6709" y="2362965"/>
            <a:ext cx="1221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109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8464" y="2318695"/>
            <a:ext cx="4798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000" i="1" spc="486" dirty="0">
                <a:latin typeface="Arial"/>
                <a:cs typeface="Arial"/>
              </a:rPr>
              <a:t>−</a:t>
            </a:r>
            <a:r>
              <a:rPr sz="1000" i="1" spc="357" dirty="0">
                <a:latin typeface="Arial"/>
                <a:cs typeface="Arial"/>
              </a:rPr>
              <a:t>µ</a:t>
            </a:r>
            <a:r>
              <a:rPr i="1" spc="297" baseline="-23148" dirty="0">
                <a:latin typeface="Arial"/>
                <a:cs typeface="Arial"/>
              </a:rPr>
              <a:t>µ</a:t>
            </a:r>
            <a:r>
              <a:rPr sz="1000" i="1" spc="-20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1957" y="2544153"/>
            <a:ext cx="537808" cy="0"/>
          </a:xfrm>
          <a:custGeom>
            <a:avLst/>
            <a:gdLst/>
            <a:ahLst/>
            <a:cxnLst/>
            <a:rect l="l" t="t" r="r" b="b"/>
            <a:pathLst>
              <a:path w="271144">
                <a:moveTo>
                  <a:pt x="0" y="0"/>
                </a:moveTo>
                <a:lnTo>
                  <a:pt x="270903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4931" y="2534554"/>
            <a:ext cx="1914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20" dirty="0">
                <a:latin typeface="Arial"/>
                <a:cs typeface="Arial"/>
              </a:rPr>
              <a:t>y</a:t>
            </a:r>
            <a:r>
              <a:rPr sz="1200" i="1" spc="-208" dirty="0">
                <a:latin typeface="Arial"/>
                <a:cs typeface="Arial"/>
              </a:rPr>
              <a:t> </a:t>
            </a:r>
            <a:r>
              <a:rPr sz="1200" spc="59" dirty="0"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424" y="2772915"/>
            <a:ext cx="2207911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Arial"/>
                <a:cs typeface="Arial"/>
              </a:rPr>
              <a:t>E</a:t>
            </a:r>
            <a:r>
              <a:rPr sz="1600" i="1" spc="-25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-69" dirty="0">
                <a:latin typeface="Verdana"/>
                <a:cs typeface="Verdana"/>
              </a:rPr>
              <a:t>µ,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dirty="0">
                <a:latin typeface="Arial"/>
                <a:cs typeface="Arial"/>
              </a:rPr>
              <a:t>V</a:t>
            </a:r>
            <a:r>
              <a:rPr sz="1600" i="1" spc="-129" dirty="0">
                <a:latin typeface="Arial"/>
                <a:cs typeface="Arial"/>
              </a:rPr>
              <a:t>a</a:t>
            </a:r>
            <a:r>
              <a:rPr sz="1600" i="1" spc="40" dirty="0">
                <a:latin typeface="Arial"/>
                <a:cs typeface="Arial"/>
              </a:rPr>
              <a:t>r</a:t>
            </a:r>
            <a:r>
              <a:rPr sz="1600" i="1" spc="-26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6453" y="1028140"/>
            <a:ext cx="2843960" cy="1509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20321">
              <a:lnSpc>
                <a:spcPct val="128099"/>
              </a:lnSpc>
            </a:pP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Binomial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BC1919"/>
                </a:solidFill>
                <a:latin typeface="Arial"/>
                <a:cs typeface="Arial"/>
              </a:rPr>
              <a:t>distribution 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4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dirty="0">
                <a:latin typeface="Arial"/>
                <a:cs typeface="Arial"/>
              </a:rPr>
              <a:t>Binomial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09" dirty="0">
                <a:latin typeface="Arial"/>
                <a:cs typeface="Arial"/>
              </a:rPr>
              <a:t>) </a:t>
            </a:r>
            <a:r>
              <a:rPr sz="1600" i="1" spc="-30" dirty="0">
                <a:latin typeface="Arial"/>
                <a:cs typeface="Arial"/>
              </a:rPr>
              <a:t>y</a:t>
            </a:r>
            <a:r>
              <a:rPr sz="1600" i="1" spc="19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0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24719" marR="9842">
              <a:lnSpc>
                <a:spcPts val="1883"/>
              </a:lnSpc>
              <a:spcBef>
                <a:spcPts val="613"/>
              </a:spcBef>
            </a:pPr>
            <a:r>
              <a:rPr sz="1600" spc="-20" dirty="0">
                <a:latin typeface="Arial"/>
                <a:cs typeface="Arial"/>
              </a:rPr>
              <a:t>num</a:t>
            </a:r>
            <a:r>
              <a:rPr sz="1600" spc="20" dirty="0">
                <a:latin typeface="Arial"/>
                <a:cs typeface="Arial"/>
              </a:rPr>
              <a:t>b</a:t>
            </a:r>
            <a:r>
              <a:rPr sz="1600" spc="-50" dirty="0">
                <a:latin typeface="Arial"/>
                <a:cs typeface="Arial"/>
              </a:rPr>
              <a:t>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trials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r>
              <a:rPr sz="1600" i="1" spc="50" dirty="0">
                <a:latin typeface="Arial"/>
                <a:cs typeface="Arial"/>
              </a:rPr>
              <a:t> </a:t>
            </a:r>
            <a:r>
              <a:rPr sz="1600" i="1" spc="-169" dirty="0">
                <a:latin typeface="Meiryo"/>
                <a:cs typeface="Meiryo"/>
              </a:rPr>
              <a:t>∈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spc="-119" dirty="0">
                <a:latin typeface="Meiryo"/>
                <a:cs typeface="Meiryo"/>
              </a:rPr>
              <a:t>{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119" dirty="0">
                <a:latin typeface="Meiryo"/>
                <a:cs typeface="Meiryo"/>
              </a:rPr>
              <a:t>}</a:t>
            </a:r>
            <a:r>
              <a:rPr sz="1600" spc="20" dirty="0">
                <a:latin typeface="Arial"/>
                <a:cs typeface="Arial"/>
              </a:rPr>
              <a:t>, </a:t>
            </a:r>
            <a:r>
              <a:rPr sz="1600" spc="-69" dirty="0">
                <a:latin typeface="Arial"/>
                <a:cs typeface="Arial"/>
              </a:rPr>
              <a:t>p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20" dirty="0">
                <a:latin typeface="Arial"/>
                <a:cs typeface="Arial"/>
              </a:rPr>
              <a:t>obabili</a:t>
            </a:r>
            <a:r>
              <a:rPr sz="1600" spc="-40" dirty="0">
                <a:latin typeface="Arial"/>
                <a:cs typeface="Arial"/>
              </a:rPr>
              <a:t>t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109" dirty="0">
                <a:latin typeface="Arial"/>
                <a:cs typeface="Arial"/>
              </a:rPr>
              <a:t>success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spc="-169" dirty="0">
                <a:latin typeface="Meiryo"/>
                <a:cs typeface="Meiryo"/>
              </a:rPr>
              <a:t>∈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dirty="0">
                <a:latin typeface="Arial"/>
                <a:cs typeface="Arial"/>
              </a:rPr>
              <a:t>[0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dirty="0">
                <a:latin typeface="Arial"/>
                <a:cs typeface="Arial"/>
              </a:rPr>
              <a:t>1]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6684" y="2504486"/>
            <a:ext cx="2318747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>
              <a:tabLst>
                <a:tab pos="1368145" algn="l"/>
              </a:tabLst>
            </a:pPr>
            <a:r>
              <a:rPr sz="1600" i="1" spc="4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139" dirty="0">
                <a:latin typeface="Arial"/>
                <a:cs typeface="Arial"/>
              </a:rPr>
              <a:t>y</a:t>
            </a:r>
            <a:r>
              <a:rPr sz="1600" i="1" spc="-238" dirty="0">
                <a:latin typeface="Meiryo"/>
                <a:cs typeface="Meiryo"/>
              </a:rPr>
              <a:t>|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258" dirty="0">
                <a:latin typeface="Verdana"/>
                <a:cs typeface="Verdana"/>
              </a:rPr>
              <a:t> </a:t>
            </a:r>
            <a:r>
              <a:rPr sz="1600" spc="30" dirty="0">
                <a:latin typeface="Arial"/>
                <a:cs typeface="Arial"/>
              </a:rPr>
              <a:t>(1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−</a:t>
            </a:r>
            <a:r>
              <a:rPr sz="1600" i="1" spc="-169" dirty="0">
                <a:latin typeface="Meiryo"/>
                <a:cs typeface="Meiryo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82596" y="2452490"/>
            <a:ext cx="336288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317" dirty="0">
                <a:latin typeface="Arial"/>
                <a:cs typeface="Arial"/>
              </a:rPr>
              <a:t>  </a:t>
            </a:r>
            <a:r>
              <a:rPr sz="1600" spc="-178" dirty="0">
                <a:latin typeface="Arial"/>
                <a:cs typeface="Arial"/>
              </a:rPr>
              <a:t> </a:t>
            </a:r>
            <a:r>
              <a:rPr sz="1600" spc="317" dirty="0"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2829" y="2450471"/>
            <a:ext cx="157689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>
              <a:tabLst>
                <a:tab pos="1083168" algn="l"/>
              </a:tabLst>
            </a:pPr>
            <a:r>
              <a:rPr i="1" spc="-30" baseline="9259" dirty="0">
                <a:latin typeface="Arial"/>
                <a:cs typeface="Arial"/>
              </a:rPr>
              <a:t>n     </a:t>
            </a:r>
            <a:r>
              <a:rPr i="1" spc="-238" baseline="9259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y</a:t>
            </a:r>
            <a:r>
              <a:rPr sz="1200" i="1" dirty="0">
                <a:latin typeface="Arial"/>
                <a:cs typeface="Arial"/>
              </a:rPr>
              <a:t>	</a:t>
            </a:r>
            <a:r>
              <a:rPr sz="1200" spc="89" dirty="0">
                <a:latin typeface="Arial"/>
                <a:cs typeface="Arial"/>
              </a:rPr>
              <a:t>(</a:t>
            </a:r>
            <a:r>
              <a:rPr sz="1200" i="1" dirty="0">
                <a:latin typeface="Arial"/>
                <a:cs typeface="Arial"/>
              </a:rPr>
              <a:t>n</a:t>
            </a:r>
            <a:r>
              <a:rPr sz="1200" i="1" spc="178" dirty="0">
                <a:latin typeface="Meiryo"/>
                <a:cs typeface="Meiryo"/>
              </a:rPr>
              <a:t>−</a:t>
            </a:r>
            <a:r>
              <a:rPr sz="1200" i="1" spc="-20" dirty="0">
                <a:latin typeface="Arial"/>
                <a:cs typeface="Arial"/>
              </a:rPr>
              <a:t>y</a:t>
            </a:r>
            <a:r>
              <a:rPr sz="1200" i="1" spc="-208" dirty="0">
                <a:latin typeface="Arial"/>
                <a:cs typeface="Arial"/>
              </a:rPr>
              <a:t> </a:t>
            </a:r>
            <a:r>
              <a:rPr sz="1200" spc="89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0540" y="2620877"/>
            <a:ext cx="1246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20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6453" y="2859240"/>
            <a:ext cx="3100899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Arial"/>
                <a:cs typeface="Arial"/>
              </a:rPr>
              <a:t>E</a:t>
            </a:r>
            <a:r>
              <a:rPr sz="1600" i="1" spc="-25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dirty="0">
                <a:latin typeface="Arial"/>
                <a:cs typeface="Arial"/>
              </a:rPr>
              <a:t>V</a:t>
            </a:r>
            <a:r>
              <a:rPr sz="1600" i="1" spc="-129" dirty="0">
                <a:latin typeface="Arial"/>
                <a:cs typeface="Arial"/>
              </a:rPr>
              <a:t>a</a:t>
            </a:r>
            <a:r>
              <a:rPr sz="1600" i="1" spc="40" dirty="0">
                <a:latin typeface="Arial"/>
                <a:cs typeface="Arial"/>
              </a:rPr>
              <a:t>r</a:t>
            </a:r>
            <a:r>
              <a:rPr sz="1600" i="1" spc="-26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30" dirty="0">
                <a:latin typeface="Arial"/>
                <a:cs typeface="Arial"/>
              </a:rPr>
              <a:t>(1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−</a:t>
            </a:r>
            <a:r>
              <a:rPr sz="1600" i="1" spc="-169" dirty="0">
                <a:latin typeface="Meiryo"/>
                <a:cs typeface="Meiryo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5383" y="3085546"/>
            <a:ext cx="3627372" cy="362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1643" y="3085546"/>
            <a:ext cx="3627372" cy="3624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9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45066029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4843</Words>
  <Application>Microsoft Office PowerPoint</Application>
  <PresentationFormat>On-screen Show (4:3)</PresentationFormat>
  <Paragraphs>738</Paragraphs>
  <Slides>76</Slides>
  <Notes>52</Notes>
  <HiddenSlides>1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Office Theme</vt:lpstr>
      <vt:lpstr>1_Office Theme</vt:lpstr>
      <vt:lpstr>8_Office Theme</vt:lpstr>
      <vt:lpstr>9_Office Theme</vt:lpstr>
      <vt:lpstr>11_Office Theme</vt:lpstr>
      <vt:lpstr>12_Office Theme</vt:lpstr>
      <vt:lpstr>13_Office Theme</vt:lpstr>
      <vt:lpstr>14_Office Theme</vt:lpstr>
      <vt:lpstr>Session 7. Spatial regression analysis and disease mapping</vt:lpstr>
      <vt:lpstr>Today’s session</vt:lpstr>
      <vt:lpstr>Basic review of regression analysis</vt:lpstr>
      <vt:lpstr>Spatial autocorrelation</vt:lpstr>
      <vt:lpstr>What do we do if we find it?</vt:lpstr>
      <vt:lpstr>Disease mapping</vt:lpstr>
      <vt:lpstr>Areal data</vt:lpstr>
      <vt:lpstr>Geostatistical data</vt:lpstr>
      <vt:lpstr>Distributions</vt:lpstr>
      <vt:lpstr>Regression models</vt:lpstr>
      <vt:lpstr>Standardized Mortality Ratio</vt:lpstr>
      <vt:lpstr>Disease mapping</vt:lpstr>
      <vt:lpstr>Disease mapping models</vt:lpstr>
      <vt:lpstr>Disease mapping regression models</vt:lpstr>
      <vt:lpstr>Spatial regression in practice- incorporating spatial relationships</vt:lpstr>
      <vt:lpstr>Spatial weights matrices</vt:lpstr>
      <vt:lpstr>Contiguity based neighbors</vt:lpstr>
      <vt:lpstr>Distance based neighbors k nearest neighbors</vt:lpstr>
      <vt:lpstr>Distance based neighbors Specified distance</vt:lpstr>
      <vt:lpstr>Spatial weights matrices</vt:lpstr>
      <vt:lpstr>Row-standardized weights matrix</vt:lpstr>
      <vt:lpstr>Binary weights</vt:lpstr>
      <vt:lpstr>Binary vs. row-standardized</vt:lpstr>
      <vt:lpstr>Regions with no neighbors</vt:lpstr>
      <vt:lpstr>Spatial autocorrelation</vt:lpstr>
      <vt:lpstr>Moran’s I in R</vt:lpstr>
      <vt:lpstr>Moran’s I in R</vt:lpstr>
      <vt:lpstr>New York leukemia data</vt:lpstr>
      <vt:lpstr>Reading the NY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for spatial autocorrelation</vt:lpstr>
      <vt:lpstr>Moran’s test on regression residuals</vt:lpstr>
      <vt:lpstr>Weighting for population variation</vt:lpstr>
      <vt:lpstr>Adding a covariate</vt:lpstr>
      <vt:lpstr>Residual spatial autocorrelation?</vt:lpstr>
      <vt:lpstr>After adjusting for population variation…</vt:lpstr>
      <vt:lpstr>Simultaneous autoregressive model (SAR)</vt:lpstr>
      <vt:lpstr>SAR model in R (spdep)</vt:lpstr>
      <vt:lpstr>SAR model – distance neighbors</vt:lpstr>
      <vt:lpstr>SAR model – weighted by population</vt:lpstr>
      <vt:lpstr>Conditional autoregressive model (CAR)</vt:lpstr>
      <vt:lpstr>Disease mapping regression models</vt:lpstr>
      <vt:lpstr>Conditional autoregressive (CAR) model</vt:lpstr>
      <vt:lpstr>Frequentist vs. Bayesian</vt:lpstr>
      <vt:lpstr>Classical statistical inference</vt:lpstr>
      <vt:lpstr>Bayesian statistical inference</vt:lpstr>
      <vt:lpstr>Frequentist vs. Bayesian paradigms</vt:lpstr>
      <vt:lpstr>Frequentist vs. Bayesian paradigms</vt:lpstr>
      <vt:lpstr>Bayesian inference</vt:lpstr>
      <vt:lpstr>Bayesian Inference</vt:lpstr>
      <vt:lpstr>Estimation of the posterior distribution</vt:lpstr>
      <vt:lpstr>Model selection</vt:lpstr>
      <vt:lpstr>Bayesian inference</vt:lpstr>
      <vt:lpstr>Markov Chain Monte Carlo/Gibbs sampler</vt:lpstr>
      <vt:lpstr>Markov chain Monte Carlo (MCMC)</vt:lpstr>
      <vt:lpstr>Burn-in</vt:lpstr>
      <vt:lpstr>Thinning the chain</vt:lpstr>
      <vt:lpstr>PowerPoint Presentation</vt:lpstr>
      <vt:lpstr>Monte Carlo Integration on the Markov chain</vt:lpstr>
      <vt:lpstr>Monte Carlo Integration on the Markov chain</vt:lpstr>
      <vt:lpstr>Approximate Bayesian inference for latent Gaussian models by using integrated nested Laplace approximations (INLA)</vt:lpstr>
      <vt:lpstr>Benefits of Bayesian Inference</vt:lpstr>
      <vt:lpstr>WinBUGS</vt:lpstr>
      <vt:lpstr>Calling WinBUGS from R</vt:lpstr>
      <vt:lpstr>Leukemia Cancer Data revisited</vt:lpstr>
      <vt:lpstr>Model specification using the BUGS language</vt:lpstr>
      <vt:lpstr>A brief intro to specifying distributions  and priors</vt:lpstr>
      <vt:lpstr>Preparing data...</vt:lpstr>
      <vt:lpstr>Calling WinBUGS using R2WinBUGS</vt:lpstr>
      <vt:lpstr>Running WinBUGS directly</vt:lpstr>
      <vt:lpstr>Further references</vt:lpstr>
      <vt:lpstr>Scottish lip cancer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7. Spatial regression analysis</dc:title>
  <dc:creator>Bennett, Adam</dc:creator>
  <cp:lastModifiedBy>Bennett, Adam</cp:lastModifiedBy>
  <cp:revision>86</cp:revision>
  <dcterms:created xsi:type="dcterms:W3CDTF">2015-10-31T01:40:31Z</dcterms:created>
  <dcterms:modified xsi:type="dcterms:W3CDTF">2016-11-09T19:10:56Z</dcterms:modified>
</cp:coreProperties>
</file>