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2"/>
  </p:notesMasterIdLst>
  <p:handoutMasterIdLst>
    <p:handoutMasterId r:id="rId33"/>
  </p:handoutMasterIdLst>
  <p:sldIdLst>
    <p:sldId id="256" r:id="rId2"/>
    <p:sldId id="380" r:id="rId3"/>
    <p:sldId id="421" r:id="rId4"/>
    <p:sldId id="434" r:id="rId5"/>
    <p:sldId id="457" r:id="rId6"/>
    <p:sldId id="435" r:id="rId7"/>
    <p:sldId id="436" r:id="rId8"/>
    <p:sldId id="437" r:id="rId9"/>
    <p:sldId id="438" r:id="rId10"/>
    <p:sldId id="439" r:id="rId11"/>
    <p:sldId id="440" r:id="rId12"/>
    <p:sldId id="441" r:id="rId13"/>
    <p:sldId id="442" r:id="rId14"/>
    <p:sldId id="461" r:id="rId15"/>
    <p:sldId id="462" r:id="rId16"/>
    <p:sldId id="463" r:id="rId17"/>
    <p:sldId id="464" r:id="rId18"/>
    <p:sldId id="443" r:id="rId19"/>
    <p:sldId id="444" r:id="rId20"/>
    <p:sldId id="447" r:id="rId21"/>
    <p:sldId id="448" r:id="rId22"/>
    <p:sldId id="449" r:id="rId23"/>
    <p:sldId id="446" r:id="rId24"/>
    <p:sldId id="451" r:id="rId25"/>
    <p:sldId id="453" r:id="rId26"/>
    <p:sldId id="465" r:id="rId27"/>
    <p:sldId id="455" r:id="rId28"/>
    <p:sldId id="467" r:id="rId29"/>
    <p:sldId id="466" r:id="rId30"/>
    <p:sldId id="468" r:id="rId3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67" autoAdjust="0"/>
    <p:restoredTop sz="93217" autoAdjust="0"/>
  </p:normalViewPr>
  <p:slideViewPr>
    <p:cSldViewPr>
      <p:cViewPr varScale="1">
        <p:scale>
          <a:sx n="77" d="100"/>
          <a:sy n="77" d="100"/>
        </p:scale>
        <p:origin x="114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6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B2B1F0B9-710E-D24C-95AE-4963D35C42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93" tIns="46546" rIns="93093" bIns="46546" numCol="1" anchor="t" anchorCtr="0" compatLnSpc="1">
            <a:prstTxWarp prst="textNoShape">
              <a:avLst/>
            </a:prstTxWarp>
          </a:bodyPr>
          <a:lstStyle>
            <a:lvl1pPr defTabSz="931296" eaLnBrk="1" hangingPunct="1">
              <a:defRPr sz="1200" b="1"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A31B8256-41E3-964C-8683-CFAE7605AA4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93" tIns="46546" rIns="93093" bIns="46546" numCol="1" anchor="b" anchorCtr="0" compatLnSpc="1">
            <a:prstTxWarp prst="textNoShape">
              <a:avLst/>
            </a:prstTxWarp>
          </a:bodyPr>
          <a:lstStyle>
            <a:lvl1pPr defTabSz="931296" eaLnBrk="1" hangingPunct="1">
              <a:defRPr sz="1200" b="1"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9A0EE47F-2A2C-BF4A-983D-CE2E4036CF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93" tIns="46546" rIns="93093" bIns="4654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b="1">
                <a:latin typeface="Verdana" charset="0"/>
              </a:defRPr>
            </a:lvl1pPr>
          </a:lstStyle>
          <a:p>
            <a:pPr>
              <a:defRPr/>
            </a:pPr>
            <a:fld id="{FE8FFBA6-7EC6-2A4F-B312-22BF20763B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7C1D0E9-96DB-C24D-9879-A02348FDC5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93" tIns="46546" rIns="93093" bIns="46546" numCol="1" anchor="t" anchorCtr="0" compatLnSpc="1">
            <a:prstTxWarp prst="textNoShape">
              <a:avLst/>
            </a:prstTxWarp>
          </a:bodyPr>
          <a:lstStyle>
            <a:lvl1pPr defTabSz="931296" eaLnBrk="1" hangingPunct="1">
              <a:defRPr sz="1200" b="1"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396CD78-05CB-D94F-814A-31DD0168161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93" tIns="46546" rIns="93093" bIns="46546" numCol="1" anchor="t" anchorCtr="0" compatLnSpc="1">
            <a:prstTxWarp prst="textNoShape">
              <a:avLst/>
            </a:prstTxWarp>
          </a:bodyPr>
          <a:lstStyle>
            <a:lvl1pPr algn="r" defTabSz="931296" eaLnBrk="1" hangingPunct="1">
              <a:defRPr sz="1200" b="1">
                <a:latin typeface="Verdana" pitchFamily="34" charset="0"/>
              </a:defRPr>
            </a:lvl1pPr>
          </a:lstStyle>
          <a:p>
            <a:pPr>
              <a:defRPr/>
            </a:pPr>
            <a:fld id="{8BDAE5EC-29D6-6848-B1C2-C09C2BF3DDB4}" type="datetime1">
              <a:rPr lang="en-US" altLang="en-US"/>
              <a:pPr>
                <a:defRPr/>
              </a:pPr>
              <a:t>3/26/19</a:t>
            </a:fld>
            <a:endParaRPr lang="en-US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7F387310-1FD4-1B4D-87A1-39812906562B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92270791-E503-A443-BD89-E6FD74A437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93" tIns="46546" rIns="93093" bIns="465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E75A7FED-6983-EE40-A79E-D9BB7AD340F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93" tIns="46546" rIns="93093" bIns="46546" numCol="1" anchor="b" anchorCtr="0" compatLnSpc="1">
            <a:prstTxWarp prst="textNoShape">
              <a:avLst/>
            </a:prstTxWarp>
          </a:bodyPr>
          <a:lstStyle>
            <a:lvl1pPr defTabSz="931296" eaLnBrk="1" hangingPunct="1">
              <a:defRPr sz="1200" b="1"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ACF23310-BFA7-6F43-999D-8143702FCF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93" tIns="46546" rIns="93093" bIns="4654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b="1">
                <a:latin typeface="Verdana" charset="0"/>
              </a:defRPr>
            </a:lvl1pPr>
          </a:lstStyle>
          <a:p>
            <a:pPr>
              <a:defRPr/>
            </a:pPr>
            <a:fld id="{2D7C7257-9126-3846-9C3C-B3B15DDA66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>
            <a:extLst>
              <a:ext uri="{FF2B5EF4-FFF2-40B4-BE49-F238E27FC236}">
                <a16:creationId xmlns:a16="http://schemas.microsoft.com/office/drawing/2014/main" id="{4B0A9B49-466B-6540-A4B8-4E9110CEF39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7C8D14-2E10-664D-B2FA-3933357F5C63}" type="datetime1">
              <a:rPr lang="en-US" altLang="en-US" smtClean="0">
                <a:latin typeface="Verdana" panose="020B0604030504040204" pitchFamily="34" charset="0"/>
              </a:rPr>
              <a:pPr/>
              <a:t>3/26/19</a:t>
            </a:fld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15362" name="Rectangle 7">
            <a:extLst>
              <a:ext uri="{FF2B5EF4-FFF2-40B4-BE49-F238E27FC236}">
                <a16:creationId xmlns:a16="http://schemas.microsoft.com/office/drawing/2014/main" id="{54CF1F94-E636-1541-B7C4-A12C114042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2DE6DB-4155-7745-978C-564C13403061}" type="slidenum">
              <a:rPr lang="en-US" altLang="en-US" smtClean="0">
                <a:latin typeface="Verdana" panose="020B0604030504040204" pitchFamily="34" charset="0"/>
              </a:rPr>
              <a:pPr/>
              <a:t>1</a:t>
            </a:fld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2DCC89C-E13A-D14E-89F2-C076E5CDADA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63B79D6D-430F-7848-8309-AE4C456D5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>
            <a:extLst>
              <a:ext uri="{FF2B5EF4-FFF2-40B4-BE49-F238E27FC236}">
                <a16:creationId xmlns:a16="http://schemas.microsoft.com/office/drawing/2014/main" id="{2A61D5B6-A044-C740-85E3-9DD1AA5C28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0" name="Notes Placeholder 2">
            <a:extLst>
              <a:ext uri="{FF2B5EF4-FFF2-40B4-BE49-F238E27FC236}">
                <a16:creationId xmlns:a16="http://schemas.microsoft.com/office/drawing/2014/main" id="{5D471D96-B428-F245-89C1-0D3E35136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7891" name="Date Placeholder 3">
            <a:extLst>
              <a:ext uri="{FF2B5EF4-FFF2-40B4-BE49-F238E27FC236}">
                <a16:creationId xmlns:a16="http://schemas.microsoft.com/office/drawing/2014/main" id="{AF83374E-B037-2049-BF6E-8A3D79755DB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DFF723-36BF-2042-9B50-BFFA975C5B04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7892" name="Slide Number Placeholder 4">
            <a:extLst>
              <a:ext uri="{FF2B5EF4-FFF2-40B4-BE49-F238E27FC236}">
                <a16:creationId xmlns:a16="http://schemas.microsoft.com/office/drawing/2014/main" id="{71FD35FD-6C23-FD42-8397-5035E094CF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7C6D73-B118-A24C-9EFF-2B8E30789B44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12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>
            <a:extLst>
              <a:ext uri="{FF2B5EF4-FFF2-40B4-BE49-F238E27FC236}">
                <a16:creationId xmlns:a16="http://schemas.microsoft.com/office/drawing/2014/main" id="{921679EF-4645-5243-BC33-149763A917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8" name="Notes Placeholder 2">
            <a:extLst>
              <a:ext uri="{FF2B5EF4-FFF2-40B4-BE49-F238E27FC236}">
                <a16:creationId xmlns:a16="http://schemas.microsoft.com/office/drawing/2014/main" id="{2CB3D581-E05F-D847-9339-98274DB22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9939" name="Date Placeholder 3">
            <a:extLst>
              <a:ext uri="{FF2B5EF4-FFF2-40B4-BE49-F238E27FC236}">
                <a16:creationId xmlns:a16="http://schemas.microsoft.com/office/drawing/2014/main" id="{0B1BDBD1-9A09-1249-A77E-1145F6BCA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24417C-E375-C749-8928-67D3E3DDCAF1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9940" name="Slide Number Placeholder 4">
            <a:extLst>
              <a:ext uri="{FF2B5EF4-FFF2-40B4-BE49-F238E27FC236}">
                <a16:creationId xmlns:a16="http://schemas.microsoft.com/office/drawing/2014/main" id="{0E0F4E42-7C92-0A44-B528-8F90348DFB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212756-F528-2641-8486-F07D48774970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13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>
            <a:extLst>
              <a:ext uri="{FF2B5EF4-FFF2-40B4-BE49-F238E27FC236}">
                <a16:creationId xmlns:a16="http://schemas.microsoft.com/office/drawing/2014/main" id="{09E64394-41DE-064F-9DF1-485933F11D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6" name="Notes Placeholder 2">
            <a:extLst>
              <a:ext uri="{FF2B5EF4-FFF2-40B4-BE49-F238E27FC236}">
                <a16:creationId xmlns:a16="http://schemas.microsoft.com/office/drawing/2014/main" id="{2E8FD04B-A317-DC42-A2AC-279DB3582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987" name="Date Placeholder 3">
            <a:extLst>
              <a:ext uri="{FF2B5EF4-FFF2-40B4-BE49-F238E27FC236}">
                <a16:creationId xmlns:a16="http://schemas.microsoft.com/office/drawing/2014/main" id="{AB4F6D90-C14E-D745-AAF2-4ACE26CD82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68A593-BD29-7942-A0B1-5426FEAB501C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1988" name="Slide Number Placeholder 4">
            <a:extLst>
              <a:ext uri="{FF2B5EF4-FFF2-40B4-BE49-F238E27FC236}">
                <a16:creationId xmlns:a16="http://schemas.microsoft.com/office/drawing/2014/main" id="{34AF76F0-412E-1549-835E-FF839D18DF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351FA9E-9795-484F-A136-89AAF658C454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14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02C274B6-AFFA-A84E-B639-01E5257CF7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077D7DD0-E39B-404E-87D9-C7C1714B2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7107" name="Date Placeholder 3">
            <a:extLst>
              <a:ext uri="{FF2B5EF4-FFF2-40B4-BE49-F238E27FC236}">
                <a16:creationId xmlns:a16="http://schemas.microsoft.com/office/drawing/2014/main" id="{D2DDF3F2-0962-2D4C-9D25-3F7161C634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A5ED8A0-C16F-5048-98EF-B7A84F60A6B5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7108" name="Slide Number Placeholder 4">
            <a:extLst>
              <a:ext uri="{FF2B5EF4-FFF2-40B4-BE49-F238E27FC236}">
                <a16:creationId xmlns:a16="http://schemas.microsoft.com/office/drawing/2014/main" id="{352C56BC-8DDE-5044-B5C4-9782E1BB79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193CAEC-B5F5-E144-BA92-001CCC02F699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18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>
            <a:extLst>
              <a:ext uri="{FF2B5EF4-FFF2-40B4-BE49-F238E27FC236}">
                <a16:creationId xmlns:a16="http://schemas.microsoft.com/office/drawing/2014/main" id="{457F4C99-9F98-4949-B464-10CBF10BBA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>
            <a:extLst>
              <a:ext uri="{FF2B5EF4-FFF2-40B4-BE49-F238E27FC236}">
                <a16:creationId xmlns:a16="http://schemas.microsoft.com/office/drawing/2014/main" id="{FB957B0D-3F2B-7E4D-828F-590C35E27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9155" name="Date Placeholder 3">
            <a:extLst>
              <a:ext uri="{FF2B5EF4-FFF2-40B4-BE49-F238E27FC236}">
                <a16:creationId xmlns:a16="http://schemas.microsoft.com/office/drawing/2014/main" id="{24CEEACC-DDCF-4941-A06F-EA06AEE5D4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BB19ED-31F9-A44E-A477-D347A31CF9DA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9156" name="Slide Number Placeholder 4">
            <a:extLst>
              <a:ext uri="{FF2B5EF4-FFF2-40B4-BE49-F238E27FC236}">
                <a16:creationId xmlns:a16="http://schemas.microsoft.com/office/drawing/2014/main" id="{E9470004-E2ED-7E41-81B5-DDA602EE92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8EC703-5252-2943-80EE-C9382EF403A6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>
            <a:extLst>
              <a:ext uri="{FF2B5EF4-FFF2-40B4-BE49-F238E27FC236}">
                <a16:creationId xmlns:a16="http://schemas.microsoft.com/office/drawing/2014/main" id="{0D3A467C-904C-2245-9E9C-7277C99833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>
            <a:extLst>
              <a:ext uri="{FF2B5EF4-FFF2-40B4-BE49-F238E27FC236}">
                <a16:creationId xmlns:a16="http://schemas.microsoft.com/office/drawing/2014/main" id="{DFCEEBF8-CD80-0C43-B69C-CE9BF80CE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1203" name="Date Placeholder 3">
            <a:extLst>
              <a:ext uri="{FF2B5EF4-FFF2-40B4-BE49-F238E27FC236}">
                <a16:creationId xmlns:a16="http://schemas.microsoft.com/office/drawing/2014/main" id="{CC68E25B-EC6F-2A42-8A96-A922D48B41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C51E76-8469-B74C-920D-3BB8E4E331B7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1204" name="Slide Number Placeholder 4">
            <a:extLst>
              <a:ext uri="{FF2B5EF4-FFF2-40B4-BE49-F238E27FC236}">
                <a16:creationId xmlns:a16="http://schemas.microsoft.com/office/drawing/2014/main" id="{938642E7-0D79-E74E-8944-A177FB246E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D24127E-3939-A441-8111-CC2071A04F30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20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>
            <a:extLst>
              <a:ext uri="{FF2B5EF4-FFF2-40B4-BE49-F238E27FC236}">
                <a16:creationId xmlns:a16="http://schemas.microsoft.com/office/drawing/2014/main" id="{7B8E573A-0D83-F542-81A2-FC41B8069F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>
            <a:extLst>
              <a:ext uri="{FF2B5EF4-FFF2-40B4-BE49-F238E27FC236}">
                <a16:creationId xmlns:a16="http://schemas.microsoft.com/office/drawing/2014/main" id="{4974DFDC-2BE4-7E45-95E7-F72FD8195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3251" name="Date Placeholder 3">
            <a:extLst>
              <a:ext uri="{FF2B5EF4-FFF2-40B4-BE49-F238E27FC236}">
                <a16:creationId xmlns:a16="http://schemas.microsoft.com/office/drawing/2014/main" id="{0460DA04-77AD-4646-B703-172C504A5A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A94DFD7-6F64-874A-8808-62E4B81E72DD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3252" name="Slide Number Placeholder 4">
            <a:extLst>
              <a:ext uri="{FF2B5EF4-FFF2-40B4-BE49-F238E27FC236}">
                <a16:creationId xmlns:a16="http://schemas.microsoft.com/office/drawing/2014/main" id="{A86356A1-2E11-4348-BA62-199C556044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E18F29-36EE-0E4D-A3EB-BE9FB16222C1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21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>
            <a:extLst>
              <a:ext uri="{FF2B5EF4-FFF2-40B4-BE49-F238E27FC236}">
                <a16:creationId xmlns:a16="http://schemas.microsoft.com/office/drawing/2014/main" id="{DAFBAA92-F567-6A48-8B77-E63002D1BD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>
            <a:extLst>
              <a:ext uri="{FF2B5EF4-FFF2-40B4-BE49-F238E27FC236}">
                <a16:creationId xmlns:a16="http://schemas.microsoft.com/office/drawing/2014/main" id="{D1A36766-1FEC-EA4B-BD5B-1BF12825E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5299" name="Date Placeholder 3">
            <a:extLst>
              <a:ext uri="{FF2B5EF4-FFF2-40B4-BE49-F238E27FC236}">
                <a16:creationId xmlns:a16="http://schemas.microsoft.com/office/drawing/2014/main" id="{EA6E62F0-D838-DB4E-9866-32C4B466AF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1B1A2E0-2111-664B-B422-3B338060455E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5300" name="Slide Number Placeholder 4">
            <a:extLst>
              <a:ext uri="{FF2B5EF4-FFF2-40B4-BE49-F238E27FC236}">
                <a16:creationId xmlns:a16="http://schemas.microsoft.com/office/drawing/2014/main" id="{00AD0624-E4A8-1647-BA08-C8E60A508D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20AA9D-AAE5-E344-8A42-D2BEDF45CED1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22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>
            <a:extLst>
              <a:ext uri="{FF2B5EF4-FFF2-40B4-BE49-F238E27FC236}">
                <a16:creationId xmlns:a16="http://schemas.microsoft.com/office/drawing/2014/main" id="{C49FD575-3FDC-CB43-9592-7F9993CA9A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Notes Placeholder 2">
            <a:extLst>
              <a:ext uri="{FF2B5EF4-FFF2-40B4-BE49-F238E27FC236}">
                <a16:creationId xmlns:a16="http://schemas.microsoft.com/office/drawing/2014/main" id="{E58E4796-C916-BF49-A734-EC35F877C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7347" name="Date Placeholder 3">
            <a:extLst>
              <a:ext uri="{FF2B5EF4-FFF2-40B4-BE49-F238E27FC236}">
                <a16:creationId xmlns:a16="http://schemas.microsoft.com/office/drawing/2014/main" id="{0C696F1C-67C2-0F44-9A67-2CA610ECF8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937D50E-46DA-1843-BCCA-B52060BE7C77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7348" name="Slide Number Placeholder 4">
            <a:extLst>
              <a:ext uri="{FF2B5EF4-FFF2-40B4-BE49-F238E27FC236}">
                <a16:creationId xmlns:a16="http://schemas.microsoft.com/office/drawing/2014/main" id="{07F57F46-BAB1-D842-AE95-664E6C359C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5311C5-AD09-E849-A784-283DD79B186D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23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>
            <a:extLst>
              <a:ext uri="{FF2B5EF4-FFF2-40B4-BE49-F238E27FC236}">
                <a16:creationId xmlns:a16="http://schemas.microsoft.com/office/drawing/2014/main" id="{1A12EE17-2CE5-1D42-90E8-4856B7FD9E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Notes Placeholder 2">
            <a:extLst>
              <a:ext uri="{FF2B5EF4-FFF2-40B4-BE49-F238E27FC236}">
                <a16:creationId xmlns:a16="http://schemas.microsoft.com/office/drawing/2014/main" id="{7979467D-F9A5-1F4A-8A07-EC53120AF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9395" name="Date Placeholder 3">
            <a:extLst>
              <a:ext uri="{FF2B5EF4-FFF2-40B4-BE49-F238E27FC236}">
                <a16:creationId xmlns:a16="http://schemas.microsoft.com/office/drawing/2014/main" id="{C0A07253-4348-FC43-99C2-807BA42249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E74086-506F-AD48-971C-8A2E3C830E3A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9396" name="Slide Number Placeholder 4">
            <a:extLst>
              <a:ext uri="{FF2B5EF4-FFF2-40B4-BE49-F238E27FC236}">
                <a16:creationId xmlns:a16="http://schemas.microsoft.com/office/drawing/2014/main" id="{50F4E88C-7311-D941-BFA8-FB5D86C457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7FF36F-87EA-A64F-92ED-DB91D9662EBD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24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8ED6A5A5-D43F-F84A-B131-3D2D080BE7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6E834B48-12B4-5F4E-9E7C-CA8E446F6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7411" name="Date Placeholder 3">
            <a:extLst>
              <a:ext uri="{FF2B5EF4-FFF2-40B4-BE49-F238E27FC236}">
                <a16:creationId xmlns:a16="http://schemas.microsoft.com/office/drawing/2014/main" id="{50F00DDB-3ACC-2E4F-BD56-7F0B2932A45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2475" indent="-288925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7288" indent="-230188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20838" indent="-230188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4388" indent="-230188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1588" indent="-230188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8788" indent="-230188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5988" indent="-230188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3188" indent="-230188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37178F-5EF1-8840-B4C9-BBEA23748074}" type="datetime1">
              <a:rPr lang="en-US" altLang="en-US" smtClean="0">
                <a:latin typeface="Verdana" panose="020B0604030504040204" pitchFamily="34" charset="0"/>
              </a:rPr>
              <a:pPr/>
              <a:t>3/26/19</a:t>
            </a:fld>
            <a:endParaRPr lang="en-US" altLang="en-US">
              <a:latin typeface="Verdana" panose="020B0604030504040204" pitchFamily="34" charset="0"/>
            </a:endParaRPr>
          </a:p>
        </p:txBody>
      </p:sp>
      <p:sp>
        <p:nvSpPr>
          <p:cNvPr id="17412" name="Slide Number Placeholder 4">
            <a:extLst>
              <a:ext uri="{FF2B5EF4-FFF2-40B4-BE49-F238E27FC236}">
                <a16:creationId xmlns:a16="http://schemas.microsoft.com/office/drawing/2014/main" id="{FC59760D-13F9-AD4B-8F18-D3DDAD77A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2475" indent="-288925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7288" indent="-230188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20838" indent="-230188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4388" indent="-230188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1588" indent="-230188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8788" indent="-230188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5988" indent="-230188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3188" indent="-230188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DBD92E-C3B9-2746-81F5-958511596A62}" type="slidenum">
              <a:rPr lang="en-US" altLang="en-US" smtClean="0">
                <a:latin typeface="Verdana" panose="020B0604030504040204" pitchFamily="34" charset="0"/>
              </a:rPr>
              <a:pPr/>
              <a:t>2</a:t>
            </a:fld>
            <a:endParaRPr lang="en-US" altLang="en-US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>
            <a:extLst>
              <a:ext uri="{FF2B5EF4-FFF2-40B4-BE49-F238E27FC236}">
                <a16:creationId xmlns:a16="http://schemas.microsoft.com/office/drawing/2014/main" id="{0FEEBB2F-B77C-8A4D-A89E-88F290C39D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>
            <a:extLst>
              <a:ext uri="{FF2B5EF4-FFF2-40B4-BE49-F238E27FC236}">
                <a16:creationId xmlns:a16="http://schemas.microsoft.com/office/drawing/2014/main" id="{25609363-AE5B-EC44-A8BB-CA5685A1E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1443" name="Date Placeholder 3">
            <a:extLst>
              <a:ext uri="{FF2B5EF4-FFF2-40B4-BE49-F238E27FC236}">
                <a16:creationId xmlns:a16="http://schemas.microsoft.com/office/drawing/2014/main" id="{7D9E7B3D-F506-F341-BF2A-BCCB84D57C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E91D37C-1A60-924A-BE66-35D425A451DF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444" name="Slide Number Placeholder 4">
            <a:extLst>
              <a:ext uri="{FF2B5EF4-FFF2-40B4-BE49-F238E27FC236}">
                <a16:creationId xmlns:a16="http://schemas.microsoft.com/office/drawing/2014/main" id="{1B16184B-962C-9541-AB5B-7101CDA1FD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6FBF36-EEBB-0348-B887-058A7912A5ED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25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>
            <a:extLst>
              <a:ext uri="{FF2B5EF4-FFF2-40B4-BE49-F238E27FC236}">
                <a16:creationId xmlns:a16="http://schemas.microsoft.com/office/drawing/2014/main" id="{6D86B0F1-6EEB-1C49-8E3D-D38C9A8972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Notes Placeholder 2">
            <a:extLst>
              <a:ext uri="{FF2B5EF4-FFF2-40B4-BE49-F238E27FC236}">
                <a16:creationId xmlns:a16="http://schemas.microsoft.com/office/drawing/2014/main" id="{1415D16E-FE26-9E4D-9162-662BD1826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3491" name="Date Placeholder 3">
            <a:extLst>
              <a:ext uri="{FF2B5EF4-FFF2-40B4-BE49-F238E27FC236}">
                <a16:creationId xmlns:a16="http://schemas.microsoft.com/office/drawing/2014/main" id="{DE73989E-60FA-7248-B05F-03C1F1A5FB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CBF06C9-B9C1-A341-A4C1-152B900705F0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3492" name="Slide Number Placeholder 4">
            <a:extLst>
              <a:ext uri="{FF2B5EF4-FFF2-40B4-BE49-F238E27FC236}">
                <a16:creationId xmlns:a16="http://schemas.microsoft.com/office/drawing/2014/main" id="{BDF460B5-3D55-094D-81DD-A35F924DCB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F811CE-ACF0-6047-BC53-CDDBC479CA96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26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>
            <a:extLst>
              <a:ext uri="{FF2B5EF4-FFF2-40B4-BE49-F238E27FC236}">
                <a16:creationId xmlns:a16="http://schemas.microsoft.com/office/drawing/2014/main" id="{951658CB-B6D5-B742-88D5-9B962C01CF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Notes Placeholder 2">
            <a:extLst>
              <a:ext uri="{FF2B5EF4-FFF2-40B4-BE49-F238E27FC236}">
                <a16:creationId xmlns:a16="http://schemas.microsoft.com/office/drawing/2014/main" id="{D515694B-31E4-EA42-AC9C-D1DB2742B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5539" name="Date Placeholder 3">
            <a:extLst>
              <a:ext uri="{FF2B5EF4-FFF2-40B4-BE49-F238E27FC236}">
                <a16:creationId xmlns:a16="http://schemas.microsoft.com/office/drawing/2014/main" id="{463E258D-21E9-C64F-8384-DA18C6DA2F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7C2F4E-7591-5E48-888C-FE89F40E26C2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5540" name="Slide Number Placeholder 4">
            <a:extLst>
              <a:ext uri="{FF2B5EF4-FFF2-40B4-BE49-F238E27FC236}">
                <a16:creationId xmlns:a16="http://schemas.microsoft.com/office/drawing/2014/main" id="{2C2F45AE-9D79-E847-ACB9-86ADD2CCCC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251224-C18E-2E4F-9424-2DD4F5A3D3FA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27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>
            <a:extLst>
              <a:ext uri="{FF2B5EF4-FFF2-40B4-BE49-F238E27FC236}">
                <a16:creationId xmlns:a16="http://schemas.microsoft.com/office/drawing/2014/main" id="{DCDDFC00-2052-F144-B9D0-D52385CAD6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>
            <a:extLst>
              <a:ext uri="{FF2B5EF4-FFF2-40B4-BE49-F238E27FC236}">
                <a16:creationId xmlns:a16="http://schemas.microsoft.com/office/drawing/2014/main" id="{30E0C3A9-7D40-DD47-8378-CCB71EB5B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7587" name="Date Placeholder 3">
            <a:extLst>
              <a:ext uri="{FF2B5EF4-FFF2-40B4-BE49-F238E27FC236}">
                <a16:creationId xmlns:a16="http://schemas.microsoft.com/office/drawing/2014/main" id="{3FCEACAB-3B3B-CD46-BCA1-8C30DFA55F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BA377F6-3FD2-1240-9105-F94CB13EEE49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7588" name="Slide Number Placeholder 4">
            <a:extLst>
              <a:ext uri="{FF2B5EF4-FFF2-40B4-BE49-F238E27FC236}">
                <a16:creationId xmlns:a16="http://schemas.microsoft.com/office/drawing/2014/main" id="{7C786229-DF17-CD4F-BED9-134DC1C901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A26C89-9982-CB4B-8FF5-81A166488F9B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29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13524F36-DBAC-3C47-8A0E-D8572CE1BC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527AF186-FC75-984B-9249-79289532D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531" name="Date Placeholder 3">
            <a:extLst>
              <a:ext uri="{FF2B5EF4-FFF2-40B4-BE49-F238E27FC236}">
                <a16:creationId xmlns:a16="http://schemas.microsoft.com/office/drawing/2014/main" id="{6434A8BA-7DC1-654A-9BA9-0DEC27A3C6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0968DE-3C10-AA43-97D3-9E4E16672483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532" name="Slide Number Placeholder 4">
            <a:extLst>
              <a:ext uri="{FF2B5EF4-FFF2-40B4-BE49-F238E27FC236}">
                <a16:creationId xmlns:a16="http://schemas.microsoft.com/office/drawing/2014/main" id="{340D102A-DB23-1349-8659-87519AF0A1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1FE1D5-C770-204F-84A0-221B7753B250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4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>
            <a:extLst>
              <a:ext uri="{FF2B5EF4-FFF2-40B4-BE49-F238E27FC236}">
                <a16:creationId xmlns:a16="http://schemas.microsoft.com/office/drawing/2014/main" id="{6F27D125-3ECB-FB4A-83F7-984ED16F45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Notes Placeholder 2">
            <a:extLst>
              <a:ext uri="{FF2B5EF4-FFF2-40B4-BE49-F238E27FC236}">
                <a16:creationId xmlns:a16="http://schemas.microsoft.com/office/drawing/2014/main" id="{0DC3BD79-4FDD-2442-B694-74EA8A6A8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5603" name="Date Placeholder 3">
            <a:extLst>
              <a:ext uri="{FF2B5EF4-FFF2-40B4-BE49-F238E27FC236}">
                <a16:creationId xmlns:a16="http://schemas.microsoft.com/office/drawing/2014/main" id="{D4BDFEB1-C1AA-D14D-9B83-658C5B4162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7C8F43-DAAD-5441-B17A-CB51CD96C96D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5604" name="Slide Number Placeholder 4">
            <a:extLst>
              <a:ext uri="{FF2B5EF4-FFF2-40B4-BE49-F238E27FC236}">
                <a16:creationId xmlns:a16="http://schemas.microsoft.com/office/drawing/2014/main" id="{B0E80974-B225-8341-BAD4-51703BEB24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D8052F-7259-1F4C-9C46-79B77C9F2CD0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6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>
            <a:extLst>
              <a:ext uri="{FF2B5EF4-FFF2-40B4-BE49-F238E27FC236}">
                <a16:creationId xmlns:a16="http://schemas.microsoft.com/office/drawing/2014/main" id="{465CB349-6B2E-8746-A16A-5F88F642C6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Notes Placeholder 2">
            <a:extLst>
              <a:ext uri="{FF2B5EF4-FFF2-40B4-BE49-F238E27FC236}">
                <a16:creationId xmlns:a16="http://schemas.microsoft.com/office/drawing/2014/main" id="{34364F34-020C-F142-8949-36695097B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7651" name="Date Placeholder 3">
            <a:extLst>
              <a:ext uri="{FF2B5EF4-FFF2-40B4-BE49-F238E27FC236}">
                <a16:creationId xmlns:a16="http://schemas.microsoft.com/office/drawing/2014/main" id="{C7A061AE-472E-9F4C-B9FA-785C76B09B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A6551A-DCA5-3941-ABBC-0271DF58659F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2" name="Slide Number Placeholder 4">
            <a:extLst>
              <a:ext uri="{FF2B5EF4-FFF2-40B4-BE49-F238E27FC236}">
                <a16:creationId xmlns:a16="http://schemas.microsoft.com/office/drawing/2014/main" id="{E8B65F80-2189-0A49-98BD-AD97869BCB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BEACF3-2E63-BA43-BD05-258AA83B0A2E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7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>
            <a:extLst>
              <a:ext uri="{FF2B5EF4-FFF2-40B4-BE49-F238E27FC236}">
                <a16:creationId xmlns:a16="http://schemas.microsoft.com/office/drawing/2014/main" id="{5FE480A0-FE80-8141-A49F-A36514EE38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8" name="Notes Placeholder 2">
            <a:extLst>
              <a:ext uri="{FF2B5EF4-FFF2-40B4-BE49-F238E27FC236}">
                <a16:creationId xmlns:a16="http://schemas.microsoft.com/office/drawing/2014/main" id="{93281EC1-D67B-8548-8968-515B08E74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9699" name="Date Placeholder 3">
            <a:extLst>
              <a:ext uri="{FF2B5EF4-FFF2-40B4-BE49-F238E27FC236}">
                <a16:creationId xmlns:a16="http://schemas.microsoft.com/office/drawing/2014/main" id="{A23C0095-7186-694B-8D81-1E664BD207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0058A25-FE7C-C042-85BE-40F4528EA15B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9700" name="Slide Number Placeholder 4">
            <a:extLst>
              <a:ext uri="{FF2B5EF4-FFF2-40B4-BE49-F238E27FC236}">
                <a16:creationId xmlns:a16="http://schemas.microsoft.com/office/drawing/2014/main" id="{6C49975F-C0BE-B946-A10C-52E7CAF444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B888CD-A51D-4442-B0E4-D7E7848152EE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8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>
            <a:extLst>
              <a:ext uri="{FF2B5EF4-FFF2-40B4-BE49-F238E27FC236}">
                <a16:creationId xmlns:a16="http://schemas.microsoft.com/office/drawing/2014/main" id="{A1F4D0B2-65B1-0D41-B507-9BD8646D8A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6" name="Notes Placeholder 2">
            <a:extLst>
              <a:ext uri="{FF2B5EF4-FFF2-40B4-BE49-F238E27FC236}">
                <a16:creationId xmlns:a16="http://schemas.microsoft.com/office/drawing/2014/main" id="{4A4FAB59-3361-884F-9364-B24DD535A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1747" name="Date Placeholder 3">
            <a:extLst>
              <a:ext uri="{FF2B5EF4-FFF2-40B4-BE49-F238E27FC236}">
                <a16:creationId xmlns:a16="http://schemas.microsoft.com/office/drawing/2014/main" id="{472D10DB-D249-8344-BA76-D6D5D2F413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B8462A-D776-9D46-9130-0BB3FEC97FCC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1748" name="Slide Number Placeholder 4">
            <a:extLst>
              <a:ext uri="{FF2B5EF4-FFF2-40B4-BE49-F238E27FC236}">
                <a16:creationId xmlns:a16="http://schemas.microsoft.com/office/drawing/2014/main" id="{D597FD23-BFC8-F549-B99B-5CB28119AF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174BFF-76F1-364B-8DD7-B0BA0E1F6FB5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>
            <a:extLst>
              <a:ext uri="{FF2B5EF4-FFF2-40B4-BE49-F238E27FC236}">
                <a16:creationId xmlns:a16="http://schemas.microsoft.com/office/drawing/2014/main" id="{A43AA635-DA67-2549-831B-D88EC4A7ED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4" name="Notes Placeholder 2">
            <a:extLst>
              <a:ext uri="{FF2B5EF4-FFF2-40B4-BE49-F238E27FC236}">
                <a16:creationId xmlns:a16="http://schemas.microsoft.com/office/drawing/2014/main" id="{4064F42C-BE54-FA49-9A72-24800DB85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3795" name="Date Placeholder 3">
            <a:extLst>
              <a:ext uri="{FF2B5EF4-FFF2-40B4-BE49-F238E27FC236}">
                <a16:creationId xmlns:a16="http://schemas.microsoft.com/office/drawing/2014/main" id="{A721F671-1CAD-B045-9B85-6C171D9201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8DE1CF8-26AB-644D-AE40-C51EF5DB81D0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3796" name="Slide Number Placeholder 4">
            <a:extLst>
              <a:ext uri="{FF2B5EF4-FFF2-40B4-BE49-F238E27FC236}">
                <a16:creationId xmlns:a16="http://schemas.microsoft.com/office/drawing/2014/main" id="{AE01B859-7C5D-FD45-9055-37F56E22EC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69FD1A-AC1E-5442-92BB-F6692C77DFDC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10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53593506-83FB-AE49-83F2-F126841909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7F6CB82A-C9F2-004B-99B0-F51B223FB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5843" name="Date Placeholder 3">
            <a:extLst>
              <a:ext uri="{FF2B5EF4-FFF2-40B4-BE49-F238E27FC236}">
                <a16:creationId xmlns:a16="http://schemas.microsoft.com/office/drawing/2014/main" id="{9CDBFC1D-C4FB-FC46-B40A-74BD5613B7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3B7949F-D4D4-2F43-A355-44A4A419B7C2}" type="datetime1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3/26/19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5844" name="Slide Number Placeholder 4">
            <a:extLst>
              <a:ext uri="{FF2B5EF4-FFF2-40B4-BE49-F238E27FC236}">
                <a16:creationId xmlns:a16="http://schemas.microsoft.com/office/drawing/2014/main" id="{B667907F-439B-CA41-9B43-C3BDA4E31C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7013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701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76FF8A-5876-7340-AC95-DE42348D6FFB}" type="slidenum">
              <a:rPr lang="en-US" alt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/>
              <a:t>11</a:t>
            </a:fld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3124200"/>
            <a:ext cx="76200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Type Presentation Title</a:t>
            </a:r>
          </a:p>
        </p:txBody>
      </p:sp>
      <p:sp>
        <p:nvSpPr>
          <p:cNvPr id="2519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64163"/>
            <a:ext cx="5334000" cy="533400"/>
          </a:xfrm>
        </p:spPr>
        <p:txBody>
          <a:bodyPr anchor="b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Insert Name and/or Title on Title Page in “Normal View”</a:t>
            </a:r>
          </a:p>
        </p:txBody>
      </p:sp>
    </p:spTree>
    <p:extLst>
      <p:ext uri="{BB962C8B-B14F-4D97-AF65-F5344CB8AC3E}">
        <p14:creationId xmlns:p14="http://schemas.microsoft.com/office/powerpoint/2010/main" val="292688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1F507DE-635C-0F48-8D90-381740AF2E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E607F82-E51E-3A4A-9BBF-E7935265861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91C04-938B-CA4A-9114-65754FA910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16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533400"/>
            <a:ext cx="20002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0"/>
            <a:ext cx="58483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85EBC4D-EB63-8549-8066-8E0CB9F823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68402A-CA90-2C43-8E98-E209B2910B7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843BE-E3AA-1340-A6AB-FEBF9A10D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47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EF35A0E-31D9-C245-8135-E76329E008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3BB7494-A1B9-C34E-9497-22750F0AB69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83C34-B3B9-1544-A578-0271EA4D0F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47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3049313-589E-3947-A8DF-7F1908F45F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64C9F23-18B2-9248-8550-88AEAD3AF8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7B808-2583-1646-B193-160730A3F8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02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57400"/>
            <a:ext cx="39243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057400"/>
            <a:ext cx="39243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8170643-3FED-2B48-A22B-30967B6BB6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FFCA4A7-458F-2C4A-BF27-5F3DA2B3ECB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F06A1-5E44-0940-A56D-7152737104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46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EAACE40-277B-6944-A0FA-0973732E81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5D0ECFF-7ABA-424E-903A-F3E03B040E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EB2BE-1D22-F947-B4F5-81AB7D7235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18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70FD35-9CA6-B64C-B892-B06419665B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E56CB-560C-1040-9D54-1F801093C1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CA547-C0DD-C140-8606-958588205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57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36A127D-8465-724D-82AE-B34627113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3FD3BBD-5902-8C48-BAB3-F5D72191F56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D4006-1C26-334A-9FCA-B06D1635B1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88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63DC307-0083-1B42-9DB7-7EC2C090FA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BD4F953-F237-8F42-9572-74F7B1C611B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6DD6E-D7AB-6D4E-8C48-590E788C02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1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6B8C649-7190-6346-B938-96FBC00C2C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BA6C23C-8761-7F4A-826F-6D9C7AEC39D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A110E-AD87-1A43-A113-A0E702DB3C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25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>
            <a:extLst>
              <a:ext uri="{FF2B5EF4-FFF2-40B4-BE49-F238E27FC236}">
                <a16:creationId xmlns:a16="http://schemas.microsoft.com/office/drawing/2014/main" id="{C3AFC68B-619B-0341-89EF-D6AE34B77A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019800"/>
            <a:ext cx="198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0883" name="Rectangle 3">
            <a:extLst>
              <a:ext uri="{FF2B5EF4-FFF2-40B4-BE49-F238E27FC236}">
                <a16:creationId xmlns:a16="http://schemas.microsoft.com/office/drawing/2014/main" id="{6A542802-6723-D447-816C-0B78DB1A26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19800"/>
            <a:ext cx="190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latin typeface="Verdana" charset="0"/>
              </a:defRPr>
            </a:lvl1pPr>
          </a:lstStyle>
          <a:p>
            <a:pPr>
              <a:defRPr/>
            </a:pPr>
            <a:fld id="{3E229C29-21E9-304A-A40C-5B23283505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0AB4A1C4-5C14-BC44-AF29-05E8F2C0BA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533400"/>
            <a:ext cx="792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Title of Page</a:t>
            </a:r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E92F3C8A-707D-E343-975D-3085210828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057400"/>
            <a:ext cx="8001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30" name="Picture 11" descr="UCSF-Library-logo-black-bm">
            <a:extLst>
              <a:ext uri="{FF2B5EF4-FFF2-40B4-BE49-F238E27FC236}">
                <a16:creationId xmlns:a16="http://schemas.microsoft.com/office/drawing/2014/main" id="{29C708EF-8D7B-3144-A18C-A06E9E0B1A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096000"/>
            <a:ext cx="20939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2B85BB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2B85BB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2B85BB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2B85BB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2B85BB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 b="1">
          <a:solidFill>
            <a:srgbClr val="2B85BB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 b="1">
          <a:solidFill>
            <a:srgbClr val="2B85BB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 b="1">
          <a:solidFill>
            <a:srgbClr val="2B85BB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 b="1">
          <a:solidFill>
            <a:srgbClr val="2B85BB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SzPct val="8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SzPct val="8000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SzPct val="8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SzPct val="8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6699"/>
        </a:buClr>
        <a:buSzPct val="8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6699"/>
        </a:buClr>
        <a:buSzPct val="8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6699"/>
        </a:buClr>
        <a:buSzPct val="8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6699"/>
        </a:buClr>
        <a:buSzPct val="8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user/ProQuestPivot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in-lin.fang@ucsf.edu" TargetMode="External"/><Relationship Id="rId5" Type="http://schemas.openxmlformats.org/officeDocument/2006/relationships/hyperlink" Target="https://guides.ucsf.edu/grants" TargetMode="External"/><Relationship Id="rId4" Type="http://schemas.openxmlformats.org/officeDocument/2006/relationships/hyperlink" Target="https://calendars.library.ucsf.ed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8DBA3B85-95F9-FF42-9CEC-D3746C5779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838200"/>
            <a:ext cx="8382000" cy="1600200"/>
          </a:xfrm>
        </p:spPr>
        <p:txBody>
          <a:bodyPr/>
          <a:lstStyle/>
          <a:p>
            <a:pPr algn="ctr" eaLnBrk="1" hangingPunct="1"/>
            <a:r>
              <a:rPr lang="en-US" altLang="en-US" sz="3500" dirty="0"/>
              <a:t>Pivot: </a:t>
            </a:r>
            <a:br>
              <a:rPr lang="en-US" altLang="en-US" sz="3500" dirty="0"/>
            </a:br>
            <a:r>
              <a:rPr lang="en-US" altLang="en-US" sz="3200" dirty="0"/>
              <a:t>Finding Funding &amp; Collaborating Opportunities for International Postdocs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334E0783-033D-CE4F-B86E-5344E42FF0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4038600"/>
            <a:ext cx="8153400" cy="1066800"/>
          </a:xfrm>
        </p:spPr>
        <p:txBody>
          <a:bodyPr/>
          <a:lstStyle/>
          <a:p>
            <a:pPr algn="l" eaLnBrk="1" hangingPunct="1"/>
            <a:r>
              <a:rPr lang="en-US" altLang="en-US" sz="1400" b="1" dirty="0">
                <a:latin typeface="Arial" panose="020B0604020202020204" pitchFamily="34" charset="0"/>
              </a:rPr>
              <a:t>Min-Lin Fang, MLS</a:t>
            </a:r>
          </a:p>
          <a:p>
            <a:pPr algn="l" eaLnBrk="1" hangingPunct="1"/>
            <a:r>
              <a:rPr lang="en-US" altLang="en-US" sz="1400" b="1" dirty="0">
                <a:latin typeface="Arial" panose="020B0604020202020204" pitchFamily="34" charset="0"/>
              </a:rPr>
              <a:t>Research and Education Librarian</a:t>
            </a:r>
          </a:p>
          <a:p>
            <a:pPr algn="l" eaLnBrk="1" hangingPunct="1"/>
            <a:r>
              <a:rPr lang="en-US" altLang="en-US" sz="1400" b="1" dirty="0" err="1">
                <a:latin typeface="Arial" panose="020B0604020202020204" pitchFamily="34" charset="0"/>
              </a:rPr>
              <a:t>Min-lin.fang@ucsf.edu</a:t>
            </a:r>
            <a:endParaRPr lang="en-US" altLang="en-US" sz="800" b="1" dirty="0">
              <a:latin typeface="Arial" panose="020B0604020202020204" pitchFamily="34" charset="0"/>
            </a:endParaRPr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FCCE8C55-CF8F-9647-970B-541E6811A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solidFill>
            <a:srgbClr val="2B85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14340" name="Picture 11" descr="UCSF-Library-logo-white">
            <a:extLst>
              <a:ext uri="{FF2B5EF4-FFF2-40B4-BE49-F238E27FC236}">
                <a16:creationId xmlns:a16="http://schemas.microsoft.com/office/drawing/2014/main" id="{4CAF074B-1FF1-7348-93F0-B9924A2F0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54688"/>
            <a:ext cx="304800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5">
            <a:extLst>
              <a:ext uri="{FF2B5EF4-FFF2-40B4-BE49-F238E27FC236}">
                <a16:creationId xmlns:a16="http://schemas.microsoft.com/office/drawing/2014/main" id="{5B09B4AC-F204-164E-BF97-30D22B5EE88B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88" y="2667000"/>
            <a:ext cx="18002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2C6D309B-54ED-EA44-96A4-644E4E352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RESULTS PAGE</a:t>
            </a:r>
          </a:p>
        </p:txBody>
      </p:sp>
      <p:sp>
        <p:nvSpPr>
          <p:cNvPr id="32770" name="Slide Number Placeholder 4">
            <a:extLst>
              <a:ext uri="{FF2B5EF4-FFF2-40B4-BE49-F238E27FC236}">
                <a16:creationId xmlns:a16="http://schemas.microsoft.com/office/drawing/2014/main" id="{252535A5-9DF9-F441-B1DD-4376F4E8E4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7ED31B-5EB3-B841-B8BC-2DB9123B4DDE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32771" name="Rectangle 8">
            <a:extLst>
              <a:ext uri="{FF2B5EF4-FFF2-40B4-BE49-F238E27FC236}">
                <a16:creationId xmlns:a16="http://schemas.microsoft.com/office/drawing/2014/main" id="{A611D1D7-EB9A-2C4B-802E-EAFB54F97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2772" name="Rectangle 1">
            <a:extLst>
              <a:ext uri="{FF2B5EF4-FFF2-40B4-BE49-F238E27FC236}">
                <a16:creationId xmlns:a16="http://schemas.microsoft.com/office/drawing/2014/main" id="{6AF3BCDE-6781-0044-89F3-FD6E648F9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203325" indent="-288925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Clicking on magnifying glass icon to the left of the title will provide the following information: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Abstract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Eligibility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Clicking on title will link you to the full opportunity record, including: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URL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Sponsor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Eligibility information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Any information you requested in the search field will appear in red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23EEE8C4-2172-5446-B36F-C1FF6C376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SPONSOR SEARCH</a:t>
            </a:r>
          </a:p>
        </p:txBody>
      </p:sp>
      <p:sp>
        <p:nvSpPr>
          <p:cNvPr id="34818" name="Slide Number Placeholder 4">
            <a:extLst>
              <a:ext uri="{FF2B5EF4-FFF2-40B4-BE49-F238E27FC236}">
                <a16:creationId xmlns:a16="http://schemas.microsoft.com/office/drawing/2014/main" id="{B55E7347-FF31-D848-B3CC-89B39BFF64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A9555E-0F39-FF47-A9F0-24D82B03C13C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34819" name="Rectangle 8">
            <a:extLst>
              <a:ext uri="{FF2B5EF4-FFF2-40B4-BE49-F238E27FC236}">
                <a16:creationId xmlns:a16="http://schemas.microsoft.com/office/drawing/2014/main" id="{DC9334BB-1694-AD4E-89CC-7ED2D234F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20" name="Rectangle 1">
            <a:extLst>
              <a:ext uri="{FF2B5EF4-FFF2-40B4-BE49-F238E27FC236}">
                <a16:creationId xmlns:a16="http://schemas.microsoft.com/office/drawing/2014/main" id="{35A297BD-86C2-174B-ACB4-537F0D6FD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203325" indent="-288925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Search by: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All sponsors (listed alphabetically)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US federal sponsors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Non-US federal sponsors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Funding opportunities by sponsor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Hyper-linked=active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Grayed-out=not currently active but Pivot either knows or has reason to know the opportunity will be repeated or upcoming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47F78DD3-0ED0-814E-8272-DDF5CD457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ADVANCED SEARCH</a:t>
            </a:r>
          </a:p>
        </p:txBody>
      </p:sp>
      <p:sp>
        <p:nvSpPr>
          <p:cNvPr id="36866" name="Slide Number Placeholder 4">
            <a:extLst>
              <a:ext uri="{FF2B5EF4-FFF2-40B4-BE49-F238E27FC236}">
                <a16:creationId xmlns:a16="http://schemas.microsoft.com/office/drawing/2014/main" id="{3B87B034-E1FD-1A46-8D3F-BF3E7E8C15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2AB43D-AE43-3144-ABE2-EC9020B9795B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36867" name="Rectangle 8">
            <a:extLst>
              <a:ext uri="{FF2B5EF4-FFF2-40B4-BE49-F238E27FC236}">
                <a16:creationId xmlns:a16="http://schemas.microsoft.com/office/drawing/2014/main" id="{39ACB9C7-8C6F-F243-96A8-5CCD8E46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868" name="Rectangle 1">
            <a:extLst>
              <a:ext uri="{FF2B5EF4-FFF2-40B4-BE49-F238E27FC236}">
                <a16:creationId xmlns:a16="http://schemas.microsoft.com/office/drawing/2014/main" id="{7AF9D29D-BB40-1741-82CD-13CF87546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7713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03325" indent="-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3463" indent="-576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4913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altLang="en-US" sz="2000">
                <a:cs typeface="Times New Roman" panose="02020603050405020304" pitchFamily="18" charset="0"/>
              </a:rPr>
              <a:t>Radio dial</a:t>
            </a:r>
          </a:p>
          <a:p>
            <a:pPr lvl="3">
              <a:buFont typeface="Wingdings" pitchFamily="2" charset="2"/>
              <a:buChar char="Ø"/>
            </a:pPr>
            <a:r>
              <a:rPr lang="en-US" altLang="en-US" sz="2000">
                <a:cs typeface="Times New Roman" panose="02020603050405020304" pitchFamily="18" charset="0"/>
              </a:rPr>
              <a:t>Keep defaults as “all fields” (vs. “any of the fields) for most specific search</a:t>
            </a:r>
          </a:p>
          <a:p>
            <a:pPr lvl="3">
              <a:buFont typeface="Wingdings" pitchFamily="2" charset="2"/>
              <a:buChar char="Ø"/>
            </a:pPr>
            <a:r>
              <a:rPr lang="en-US" altLang="en-US" sz="2000">
                <a:cs typeface="Times New Roman" panose="02020603050405020304" pitchFamily="18" charset="0"/>
              </a:rPr>
              <a:t>Connects rows (as opposed to fields) with “and” instead of “or” (which is what will appear if click on “any” radio dial)</a:t>
            </a:r>
          </a:p>
          <a:p>
            <a:pPr lvl="2">
              <a:buFont typeface="Wingdings" pitchFamily="2" charset="2"/>
              <a:buChar char="Ø"/>
            </a:pPr>
            <a:endParaRPr lang="en-US" altLang="en-US" sz="1000"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altLang="en-US" sz="2000">
                <a:cs typeface="Times New Roman" panose="02020603050405020304" pitchFamily="18" charset="0"/>
              </a:rPr>
              <a:t>Drop-down box to left of search fields indicates what is included in the search:’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sz="2000">
                <a:cs typeface="Times New Roman" panose="02020603050405020304" pitchFamily="18" charset="0"/>
              </a:rPr>
              <a:t>Abstract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sz="2000">
                <a:cs typeface="Times New Roman" panose="02020603050405020304" pitchFamily="18" charset="0"/>
              </a:rPr>
              <a:t>Title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sz="2000">
                <a:cs typeface="Times New Roman" panose="02020603050405020304" pitchFamily="18" charset="0"/>
              </a:rPr>
              <a:t>Sponsor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sz="2000">
                <a:cs typeface="Times New Roman" panose="02020603050405020304" pitchFamily="18" charset="0"/>
              </a:rPr>
              <a:t>Sponsor ID</a:t>
            </a:r>
          </a:p>
          <a:p>
            <a:pPr>
              <a:buFont typeface="Wingdings" pitchFamily="2" charset="2"/>
              <a:buChar char="Ø"/>
            </a:pPr>
            <a:endParaRPr lang="en-US" altLang="en-US" sz="10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AC3C4471-31EE-7D44-87B9-FDF19ECB6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Advanced Search</a:t>
            </a:r>
            <a:b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endParaRPr lang="en-US" altLang="en-US" sz="44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8914" name="Slide Number Placeholder 4">
            <a:extLst>
              <a:ext uri="{FF2B5EF4-FFF2-40B4-BE49-F238E27FC236}">
                <a16:creationId xmlns:a16="http://schemas.microsoft.com/office/drawing/2014/main" id="{8EACAA57-63B3-0C42-9021-8BE9343E81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3E0E484-C5F9-1D4E-9440-0CA57B5C9A9B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38915" name="Rectangle 8">
            <a:extLst>
              <a:ext uri="{FF2B5EF4-FFF2-40B4-BE49-F238E27FC236}">
                <a16:creationId xmlns:a16="http://schemas.microsoft.com/office/drawing/2014/main" id="{DB58BE4D-CBEB-AC4C-918D-0CB59F192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8916" name="Rectangle 1">
            <a:extLst>
              <a:ext uri="{FF2B5EF4-FFF2-40B4-BE49-F238E27FC236}">
                <a16:creationId xmlns:a16="http://schemas.microsoft.com/office/drawing/2014/main" id="{E892F891-C7E1-CA4D-A449-8B9736D18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NOTE: </a:t>
            </a: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Use quotations for exact phrase search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IMPORTANT: </a:t>
            </a: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categories in “Find Opportunities Matching” are the same as in portion  of screen labeled “exclude Opportunities Matching,” found toward the bottom of the page. DO NOT CONFUSE THE TWO!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Use broader terms to run a search. 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D08AEB1B-ED60-E741-81D2-0F61425F5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47700"/>
            <a:ext cx="7924800" cy="9906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0070C0"/>
                </a:solidFill>
                <a:ea typeface="ＭＳ Ｐゴシック" panose="020B0600070205080204" pitchFamily="34" charset="-128"/>
              </a:rPr>
              <a:t>Useful Tips for </a:t>
            </a:r>
            <a:br>
              <a:rPr lang="en-US" altLang="en-US" sz="4400">
                <a:solidFill>
                  <a:srgbClr val="0070C0"/>
                </a:solidFill>
                <a:ea typeface="ＭＳ Ｐゴシック" panose="020B0600070205080204" pitchFamily="34" charset="-128"/>
              </a:rPr>
            </a:br>
            <a:r>
              <a:rPr lang="en-US" altLang="en-US" sz="4400">
                <a:solidFill>
                  <a:srgbClr val="0070C0"/>
                </a:solidFill>
                <a:ea typeface="ＭＳ Ｐゴシック" panose="020B0600070205080204" pitchFamily="34" charset="-128"/>
              </a:rPr>
              <a:t>International Postdocs – </a:t>
            </a:r>
            <a:br>
              <a:rPr lang="en-US" altLang="en-US" sz="4400">
                <a:solidFill>
                  <a:srgbClr val="0070C0"/>
                </a:solidFill>
                <a:ea typeface="ＭＳ Ｐゴシック" panose="020B0600070205080204" pitchFamily="34" charset="-128"/>
              </a:rPr>
            </a:br>
            <a:r>
              <a:rPr lang="en-US" altLang="en-US" sz="2800">
                <a:solidFill>
                  <a:srgbClr val="0070C0"/>
                </a:solidFill>
                <a:ea typeface="ＭＳ Ｐゴシック" panose="020B0600070205080204" pitchFamily="34" charset="-128"/>
              </a:rPr>
              <a:t>ADVANCED SEARCH</a:t>
            </a:r>
          </a:p>
        </p:txBody>
      </p:sp>
      <p:sp>
        <p:nvSpPr>
          <p:cNvPr id="40962" name="Slide Number Placeholder 4">
            <a:extLst>
              <a:ext uri="{FF2B5EF4-FFF2-40B4-BE49-F238E27FC236}">
                <a16:creationId xmlns:a16="http://schemas.microsoft.com/office/drawing/2014/main" id="{DEB86C4A-6E4B-3143-A2A0-29157F065A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E9C479-48CF-3E43-9AA5-2C0AB9886B72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40963" name="Rectangle 8">
            <a:extLst>
              <a:ext uri="{FF2B5EF4-FFF2-40B4-BE49-F238E27FC236}">
                <a16:creationId xmlns:a16="http://schemas.microsoft.com/office/drawing/2014/main" id="{44B84A23-8DA1-7B49-9DA2-E0AB8253B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1A8C76-3000-9B4D-AEBC-6DFBC4F790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2438400"/>
            <a:ext cx="6705600" cy="3162300"/>
          </a:xfrm>
          <a:prstGeom prst="rect">
            <a:avLst/>
          </a:prstGeom>
          <a:effectLst>
            <a:glow rad="25400">
              <a:schemeClr val="accent1">
                <a:alpha val="40000"/>
              </a:schemeClr>
            </a:glow>
          </a:effectLst>
        </p:spPr>
      </p:pic>
      <p:cxnSp>
        <p:nvCxnSpPr>
          <p:cNvPr id="40965" name="Straight Arrow Connector 7">
            <a:extLst>
              <a:ext uri="{FF2B5EF4-FFF2-40B4-BE49-F238E27FC236}">
                <a16:creationId xmlns:a16="http://schemas.microsoft.com/office/drawing/2014/main" id="{E3E14861-0F5B-6A43-A767-56666D44675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105400" y="4267200"/>
            <a:ext cx="381000" cy="5334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E92650F-5208-3543-8BD0-4EC14BFCDF93}"/>
              </a:ext>
            </a:extLst>
          </p:cNvPr>
          <p:cNvCxnSpPr/>
          <p:nvPr/>
        </p:nvCxnSpPr>
        <p:spPr bwMode="auto">
          <a:xfrm flipH="1">
            <a:off x="3276600" y="4267200"/>
            <a:ext cx="381000" cy="6858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>
            <a:glow>
              <a:srgbClr val="FF0000">
                <a:alpha val="0"/>
              </a:srgbClr>
            </a:glow>
            <a:outerShdw blurRad="50800" dist="50800" sx="1000" sy="1000" algn="ctr" rotWithShape="0">
              <a:srgbClr val="FF0000"/>
            </a:outerShdw>
          </a:effectLst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D68CCA61-C1E1-EF48-B760-58D1E791A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200">
                <a:solidFill>
                  <a:srgbClr val="0070C0"/>
                </a:solidFill>
                <a:ea typeface="ＭＳ Ｐゴシック" panose="020B0600070205080204" pitchFamily="34" charset="-128"/>
              </a:rPr>
              <a:t>Useful Tips for </a:t>
            </a:r>
            <a:br>
              <a:rPr lang="en-US" altLang="en-US" sz="3200">
                <a:solidFill>
                  <a:srgbClr val="0070C0"/>
                </a:solidFill>
                <a:ea typeface="ＭＳ Ｐゴシック" panose="020B0600070205080204" pitchFamily="34" charset="-128"/>
              </a:rPr>
            </a:br>
            <a:r>
              <a:rPr lang="en-US" altLang="en-US" sz="3200">
                <a:solidFill>
                  <a:srgbClr val="0070C0"/>
                </a:solidFill>
                <a:ea typeface="ＭＳ Ｐゴシック" panose="020B0600070205080204" pitchFamily="34" charset="-128"/>
              </a:rPr>
              <a:t>International Postdocs – </a:t>
            </a:r>
            <a:br>
              <a:rPr lang="en-US" altLang="en-US" sz="3200">
                <a:solidFill>
                  <a:srgbClr val="0070C0"/>
                </a:solidFill>
                <a:ea typeface="ＭＳ Ｐゴシック" panose="020B0600070205080204" pitchFamily="34" charset="-128"/>
              </a:rPr>
            </a:br>
            <a:r>
              <a:rPr lang="en-US" altLang="en-US" sz="3200">
                <a:solidFill>
                  <a:srgbClr val="0070C0"/>
                </a:solidFill>
                <a:ea typeface="ＭＳ Ｐゴシック" panose="020B0600070205080204" pitchFamily="34" charset="-128"/>
              </a:rPr>
              <a:t>Do </a:t>
            </a:r>
            <a:r>
              <a:rPr lang="en-US" altLang="en-US" sz="3200"/>
              <a:t>NOT Do IT!!!</a:t>
            </a:r>
          </a:p>
        </p:txBody>
      </p:sp>
      <p:pic>
        <p:nvPicPr>
          <p:cNvPr id="43010" name="Content Placeholder 4">
            <a:extLst>
              <a:ext uri="{FF2B5EF4-FFF2-40B4-BE49-F238E27FC236}">
                <a16:creationId xmlns:a16="http://schemas.microsoft.com/office/drawing/2014/main" id="{77E883FB-6F5A-D245-9BE1-C1FA6BF7C6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89113" y="2057400"/>
            <a:ext cx="5641975" cy="3810000"/>
          </a:xfrm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274224DC-8A77-1243-A36B-5B38821E14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FCECFA0-16C5-1643-A1F5-C37B3C79A352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000"/>
          </a:p>
        </p:txBody>
      </p:sp>
      <p:sp>
        <p:nvSpPr>
          <p:cNvPr id="43012" name="Rounded Rectangle 5">
            <a:extLst>
              <a:ext uri="{FF2B5EF4-FFF2-40B4-BE49-F238E27FC236}">
                <a16:creationId xmlns:a16="http://schemas.microsoft.com/office/drawing/2014/main" id="{D79530DD-B012-784B-BC52-AA92CE904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648200"/>
            <a:ext cx="2743200" cy="9906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A44F077A-447D-744B-AFB0-4B8CA041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400">
                <a:solidFill>
                  <a:srgbClr val="0070C0"/>
                </a:solidFill>
              </a:rPr>
              <a:t>Useful Tips for Postdocs – Advanced Search </a:t>
            </a:r>
          </a:p>
        </p:txBody>
      </p:sp>
      <p:sp>
        <p:nvSpPr>
          <p:cNvPr id="44034" name="Slide Number Placeholder 3">
            <a:extLst>
              <a:ext uri="{FF2B5EF4-FFF2-40B4-BE49-F238E27FC236}">
                <a16:creationId xmlns:a16="http://schemas.microsoft.com/office/drawing/2014/main" id="{95AB1DEF-9263-C14C-980E-CA5FB84924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429350-2157-0A46-A200-565422E59242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000"/>
          </a:p>
        </p:txBody>
      </p:sp>
      <p:pic>
        <p:nvPicPr>
          <p:cNvPr id="44035" name="Picture 9">
            <a:extLst>
              <a:ext uri="{FF2B5EF4-FFF2-40B4-BE49-F238E27FC236}">
                <a16:creationId xmlns:a16="http://schemas.microsoft.com/office/drawing/2014/main" id="{5C2A50BD-5251-054C-8FDB-185FC20287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2438400"/>
            <a:ext cx="4953000" cy="23622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F34722E9-647D-2345-B196-E804BC515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200">
                <a:solidFill>
                  <a:srgbClr val="0070C0"/>
                </a:solidFill>
              </a:rPr>
              <a:t>Useful Tips for Postdocs, Junior faculty – Advanced Search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F11ECA1-4591-E042-897A-9C4C5E8AC8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2500" y="3016250"/>
            <a:ext cx="4775200" cy="18923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C7EB7389-46BB-B94E-BACE-E7B643C290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BB95B57-3232-F148-BECD-8657DBEB47D7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1C383A73-CB81-7B4E-8EAA-A38D5A8DF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RESULTS PAGE</a:t>
            </a:r>
          </a:p>
        </p:txBody>
      </p:sp>
      <p:sp>
        <p:nvSpPr>
          <p:cNvPr id="46082" name="Slide Number Placeholder 4">
            <a:extLst>
              <a:ext uri="{FF2B5EF4-FFF2-40B4-BE49-F238E27FC236}">
                <a16:creationId xmlns:a16="http://schemas.microsoft.com/office/drawing/2014/main" id="{CD682066-FFFF-4947-9084-88F9AE8940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35A1AF-3ED3-D247-8D89-D553A1992570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46083" name="Rectangle 8">
            <a:extLst>
              <a:ext uri="{FF2B5EF4-FFF2-40B4-BE49-F238E27FC236}">
                <a16:creationId xmlns:a16="http://schemas.microsoft.com/office/drawing/2014/main" id="{0BB48766-EB7D-954E-B505-3D923DC2B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084" name="Rectangle 1">
            <a:extLst>
              <a:ext uri="{FF2B5EF4-FFF2-40B4-BE49-F238E27FC236}">
                <a16:creationId xmlns:a16="http://schemas.microsoft.com/office/drawing/2014/main" id="{56D16DBF-D9D5-DF43-BB58-DF49111AB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203325" indent="-288925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Will always show query at top of page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Classifies results (see faceted breakout on left)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Top Funding Types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Top Sponsor Types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Top Requirements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Top Keywords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Allows you to: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Save search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Refine search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F9664446-41FD-EA4C-8696-E25DD613F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000">
                <a:solidFill>
                  <a:srgbClr val="FF0000"/>
                </a:solidFill>
                <a:ea typeface="ＭＳ Ｐゴシック" panose="020B0600070205080204" pitchFamily="34" charset="-128"/>
              </a:rPr>
              <a:t>SAVING &amp; ORGANIZING SEARCH RESULTS</a:t>
            </a:r>
          </a:p>
        </p:txBody>
      </p:sp>
      <p:sp>
        <p:nvSpPr>
          <p:cNvPr id="48130" name="Slide Number Placeholder 4">
            <a:extLst>
              <a:ext uri="{FF2B5EF4-FFF2-40B4-BE49-F238E27FC236}">
                <a16:creationId xmlns:a16="http://schemas.microsoft.com/office/drawing/2014/main" id="{31BE119D-1009-3943-8196-9CB079426D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E8260A8-4BC3-E148-9E9E-FCFA56912925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48131" name="Rectangle 8">
            <a:extLst>
              <a:ext uri="{FF2B5EF4-FFF2-40B4-BE49-F238E27FC236}">
                <a16:creationId xmlns:a16="http://schemas.microsoft.com/office/drawing/2014/main" id="{3CF83DCE-D4AA-B745-9F62-DEBF5BAD3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672689-3F41-0041-AE21-FA56777C2F0F}"/>
              </a:ext>
            </a:extLst>
          </p:cNvPr>
          <p:cNvSpPr/>
          <p:nvPr/>
        </p:nvSpPr>
        <p:spPr>
          <a:xfrm>
            <a:off x="762000" y="1817688"/>
            <a:ext cx="7010400" cy="3170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6125" indent="-288925"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+mj-lt"/>
                <a:cs typeface="Times New Roman" pitchFamily="18" charset="0"/>
              </a:rPr>
              <a:t>Can save search queries (save search) or particular opportunity (track record)</a:t>
            </a:r>
          </a:p>
          <a:p>
            <a:pPr marL="746125" indent="-288925"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+mj-lt"/>
                <a:cs typeface="Times New Roman" pitchFamily="18" charset="0"/>
              </a:rPr>
              <a:t>To save search query:</a:t>
            </a:r>
          </a:p>
          <a:p>
            <a:pPr marL="1203325" lvl="1" indent="-288925"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+mj-lt"/>
                <a:cs typeface="Times New Roman" pitchFamily="18" charset="0"/>
              </a:rPr>
              <a:t>Click on “Save Search” at top of results page</a:t>
            </a:r>
          </a:p>
          <a:p>
            <a:pPr marL="1203325" lvl="1" indent="-288925"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+mj-lt"/>
                <a:cs typeface="Times New Roman" pitchFamily="18" charset="0"/>
              </a:rPr>
              <a:t>Will ask you to name category</a:t>
            </a:r>
          </a:p>
          <a:p>
            <a:pPr marL="1203325" lvl="1" indent="-288925"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+mj-lt"/>
                <a:cs typeface="Times New Roman" pitchFamily="18" charset="0"/>
              </a:rPr>
              <a:t>Will ask if would like to receive email alerts (This is your funding alerts!!)</a:t>
            </a:r>
          </a:p>
          <a:p>
            <a:pPr marL="1203325" lvl="1" indent="-288925"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+mj-lt"/>
                <a:cs typeface="Times New Roman" pitchFamily="18" charset="0"/>
              </a:rPr>
              <a:t>“Save search” will appear on your Home page</a:t>
            </a:r>
          </a:p>
          <a:p>
            <a:pPr marL="1203325" lvl="1" indent="-288925"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+mj-lt"/>
                <a:cs typeface="Times New Roman" pitchFamily="18" charset="0"/>
              </a:rPr>
              <a:t>At any time, can run, edit or share that search</a:t>
            </a:r>
          </a:p>
          <a:p>
            <a:pPr marL="1203325" lvl="1" indent="-288925"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+mj-lt"/>
                <a:cs typeface="Times New Roman" pitchFamily="18" charset="0"/>
              </a:rPr>
              <a:t>Can save an unlimited number of search queries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4">
            <a:extLst>
              <a:ext uri="{FF2B5EF4-FFF2-40B4-BE49-F238E27FC236}">
                <a16:creationId xmlns:a16="http://schemas.microsoft.com/office/drawing/2014/main" id="{5641433D-608E-7640-864E-2FA2B2D8B0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46C989-0F6A-CF48-A924-FB7DA412304E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D8D6D745-60CA-F84C-9E76-7684F57E08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924800" cy="1143000"/>
          </a:xfrm>
        </p:spPr>
        <p:txBody>
          <a:bodyPr/>
          <a:lstStyle/>
          <a:p>
            <a:pPr algn="ctr" eaLnBrk="1" hangingPunct="1"/>
            <a:r>
              <a:rPr lang="en-US" altLang="en-US" sz="4000">
                <a:solidFill>
                  <a:srgbClr val="FF0000"/>
                </a:solidFill>
              </a:rPr>
              <a:t>Learning Objectives</a:t>
            </a:r>
          </a:p>
        </p:txBody>
      </p:sp>
      <p:sp>
        <p:nvSpPr>
          <p:cNvPr id="273411" name="Rectangle 3">
            <a:extLst>
              <a:ext uri="{FF2B5EF4-FFF2-40B4-BE49-F238E27FC236}">
                <a16:creationId xmlns:a16="http://schemas.microsoft.com/office/drawing/2014/main" id="{16190607-9346-614D-A6C7-F15883C26C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162800" cy="396240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170000"/>
              </a:lnSpc>
              <a:buSzPct val="60000"/>
              <a:buFontTx/>
              <a:buNone/>
              <a:defRPr/>
            </a:pPr>
            <a:r>
              <a:rPr lang="en-US" dirty="0">
                <a:latin typeface="+mj-lt"/>
              </a:rPr>
              <a:t>By the end of the training, participants will be able to:</a:t>
            </a:r>
          </a:p>
          <a:p>
            <a:pPr eaLnBrk="1" hangingPunct="1">
              <a:lnSpc>
                <a:spcPct val="170000"/>
              </a:lnSpc>
              <a:buSzPct val="60000"/>
              <a:buFont typeface="Wingdings" panose="05000000000000000000" pitchFamily="2" charset="2"/>
              <a:buChar char="Ø"/>
              <a:defRPr/>
            </a:pPr>
            <a:r>
              <a:rPr lang="en-US" sz="1900" u="sng" dirty="0">
                <a:latin typeface="+mj-lt"/>
              </a:rPr>
              <a:t>Finding funding opportunities</a:t>
            </a:r>
          </a:p>
          <a:p>
            <a:pPr lvl="1" eaLnBrk="1" hangingPunct="1">
              <a:lnSpc>
                <a:spcPct val="170000"/>
              </a:lnSpc>
              <a:buSzPct val="60000"/>
              <a:buFont typeface="Wingdings" panose="05000000000000000000" pitchFamily="2" charset="2"/>
              <a:buChar char="Ø"/>
              <a:defRPr/>
            </a:pPr>
            <a:r>
              <a:rPr lang="en-US" sz="1900" dirty="0">
                <a:latin typeface="+mj-lt"/>
              </a:rPr>
              <a:t>Search by text or sponsor or keywords</a:t>
            </a:r>
          </a:p>
          <a:p>
            <a:pPr lvl="1" eaLnBrk="1" hangingPunct="1">
              <a:lnSpc>
                <a:spcPct val="170000"/>
              </a:lnSpc>
              <a:buSzPct val="60000"/>
              <a:buFont typeface="Wingdings" panose="05000000000000000000" pitchFamily="2" charset="2"/>
              <a:buChar char="Ø"/>
              <a:defRPr/>
            </a:pPr>
            <a:r>
              <a:rPr lang="en-US" sz="1900" dirty="0">
                <a:latin typeface="+mj-lt"/>
              </a:rPr>
              <a:t>Save, organize and share funding opportunities</a:t>
            </a:r>
          </a:p>
          <a:p>
            <a:pPr lvl="1" eaLnBrk="1" hangingPunct="1">
              <a:lnSpc>
                <a:spcPct val="170000"/>
              </a:lnSpc>
              <a:buSzPct val="60000"/>
              <a:buFont typeface="Wingdings" panose="05000000000000000000" pitchFamily="2" charset="2"/>
              <a:buChar char="Ø"/>
              <a:defRPr/>
            </a:pPr>
            <a:r>
              <a:rPr lang="en-US" sz="1900" dirty="0">
                <a:latin typeface="+mj-lt"/>
              </a:rPr>
              <a:t>Set email alerts</a:t>
            </a:r>
          </a:p>
          <a:p>
            <a:pPr eaLnBrk="1" hangingPunct="1">
              <a:lnSpc>
                <a:spcPct val="170000"/>
              </a:lnSpc>
              <a:buSzPct val="60000"/>
              <a:buFont typeface="Wingdings" panose="05000000000000000000" pitchFamily="2" charset="2"/>
              <a:buChar char="Ø"/>
              <a:defRPr/>
            </a:pPr>
            <a:r>
              <a:rPr lang="en-US" sz="1900" u="sng" dirty="0">
                <a:latin typeface="+mj-lt"/>
              </a:rPr>
              <a:t>Find potential collaborators both inside and outside of UCSF</a:t>
            </a:r>
          </a:p>
          <a:p>
            <a:pPr eaLnBrk="1" hangingPunct="1">
              <a:lnSpc>
                <a:spcPct val="170000"/>
              </a:lnSpc>
              <a:buSzPct val="60000"/>
              <a:buFont typeface="Wingdings" panose="05000000000000000000" pitchFamily="2" charset="2"/>
              <a:buChar char="Ø"/>
              <a:defRPr/>
            </a:pPr>
            <a:r>
              <a:rPr lang="en-US" sz="1900" u="sng" dirty="0">
                <a:latin typeface="+mj-lt"/>
              </a:rPr>
              <a:t>Find information on </a:t>
            </a:r>
            <a:r>
              <a:rPr lang="en-US" sz="2000" u="sng" dirty="0"/>
              <a:t>calls for papers with deadlines about forthcoming conferences and special issues of scholarly journals. </a:t>
            </a:r>
            <a:endParaRPr lang="en-US" sz="2200" u="sng" dirty="0">
              <a:latin typeface="+mj-lt"/>
            </a:endParaRPr>
          </a:p>
        </p:txBody>
      </p:sp>
      <p:sp>
        <p:nvSpPr>
          <p:cNvPr id="16388" name="Rectangle 5">
            <a:extLst>
              <a:ext uri="{FF2B5EF4-FFF2-40B4-BE49-F238E27FC236}">
                <a16:creationId xmlns:a16="http://schemas.microsoft.com/office/drawing/2014/main" id="{CEDC1D10-BC63-4046-852B-5D76335B1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700" y="3244850"/>
            <a:ext cx="249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CC73C0CB-BDB6-3545-A985-4796CF3E7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000">
                <a:solidFill>
                  <a:srgbClr val="FF0000"/>
                </a:solidFill>
                <a:ea typeface="ＭＳ Ｐゴシック" panose="020B0600070205080204" pitchFamily="34" charset="-128"/>
              </a:rPr>
              <a:t>SAVING &amp; ORGANIZING SEARCH RESULTS</a:t>
            </a:r>
          </a:p>
        </p:txBody>
      </p:sp>
      <p:sp>
        <p:nvSpPr>
          <p:cNvPr id="50178" name="Slide Number Placeholder 4">
            <a:extLst>
              <a:ext uri="{FF2B5EF4-FFF2-40B4-BE49-F238E27FC236}">
                <a16:creationId xmlns:a16="http://schemas.microsoft.com/office/drawing/2014/main" id="{17943F33-4F32-F947-AD4D-48C5DE93E7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5E48031-4E32-7440-A155-827B72FCE452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50179" name="Rectangle 8">
            <a:extLst>
              <a:ext uri="{FF2B5EF4-FFF2-40B4-BE49-F238E27FC236}">
                <a16:creationId xmlns:a16="http://schemas.microsoft.com/office/drawing/2014/main" id="{95076E95-7D0E-904A-B28D-DC02EE5DD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0180" name="Rectangle 1">
            <a:extLst>
              <a:ext uri="{FF2B5EF4-FFF2-40B4-BE49-F238E27FC236}">
                <a16:creationId xmlns:a16="http://schemas.microsoft.com/office/drawing/2014/main" id="{7D8ECCEE-09C4-734C-AF97-66D2D3FDE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028700" indent="-280988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To track record: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Track from either the results page of from inside a record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From the Results page: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Click on empty box two over from the left  </a:t>
            </a: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opportunity title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The following will appear immediately above title </a:t>
            </a: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    of  first results:</a:t>
            </a: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0181" name="Picture 2">
            <a:extLst>
              <a:ext uri="{FF2B5EF4-FFF2-40B4-BE49-F238E27FC236}">
                <a16:creationId xmlns:a16="http://schemas.microsoft.com/office/drawing/2014/main" id="{DD076873-6F9D-F840-B3F8-4D4C50F6B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267200"/>
            <a:ext cx="31718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409E4A24-6AD5-1E49-8A4C-36F711B0C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000">
                <a:solidFill>
                  <a:srgbClr val="FF0000"/>
                </a:solidFill>
                <a:ea typeface="ＭＳ Ｐゴシック" panose="020B0600070205080204" pitchFamily="34" charset="-128"/>
              </a:rPr>
              <a:t>SAVING &amp; ORGANIZING SEARCH RESULTS</a:t>
            </a:r>
          </a:p>
        </p:txBody>
      </p:sp>
      <p:sp>
        <p:nvSpPr>
          <p:cNvPr id="52226" name="Slide Number Placeholder 4">
            <a:extLst>
              <a:ext uri="{FF2B5EF4-FFF2-40B4-BE49-F238E27FC236}">
                <a16:creationId xmlns:a16="http://schemas.microsoft.com/office/drawing/2014/main" id="{87D5282F-011D-2D46-8A23-7720536F79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3FDA7C1-0C9C-8A41-A870-2DA566514CCC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52227" name="Rectangle 8">
            <a:extLst>
              <a:ext uri="{FF2B5EF4-FFF2-40B4-BE49-F238E27FC236}">
                <a16:creationId xmlns:a16="http://schemas.microsoft.com/office/drawing/2014/main" id="{2F584816-E9DB-4F40-899B-6D1AA372B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28" name="Rectangle 1">
            <a:extLst>
              <a:ext uri="{FF2B5EF4-FFF2-40B4-BE49-F238E27FC236}">
                <a16:creationId xmlns:a16="http://schemas.microsoft.com/office/drawing/2014/main" id="{870498B6-649C-9E44-B1CB-D68FB5C5FF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090613" indent="-290513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Choose which option would like: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	Tack, Set to Active, Share or Export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The following will appear: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 b="1" dirty="0">
                <a:latin typeface="Arial" panose="020B0604020202020204" pitchFamily="34" charset="0"/>
                <a:cs typeface="Times New Roman" panose="02020603050405020304" pitchFamily="18" charset="0"/>
              </a:rPr>
              <a:t>Tracked </a:t>
            </a: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opportunities are </a:t>
            </a: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	   those that you want to follow but may not be</a:t>
            </a: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       pressing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 b="1" dirty="0">
                <a:latin typeface="Arial" panose="020B0604020202020204" pitchFamily="34" charset="0"/>
                <a:cs typeface="Times New Roman" panose="02020603050405020304" pitchFamily="18" charset="0"/>
              </a:rPr>
              <a:t>Active </a:t>
            </a: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opportunities are those that want to follow but may have more urgency (e.g., upcoming deadline)</a:t>
            </a:r>
          </a:p>
        </p:txBody>
      </p:sp>
      <p:pic>
        <p:nvPicPr>
          <p:cNvPr id="52229" name="Picture 3">
            <a:extLst>
              <a:ext uri="{FF2B5EF4-FFF2-40B4-BE49-F238E27FC236}">
                <a16:creationId xmlns:a16="http://schemas.microsoft.com/office/drawing/2014/main" id="{6A8A9D6F-B867-5B41-8601-9BB3F7179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828800"/>
            <a:ext cx="19050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14C51FDA-CAD7-3C4F-B22D-690457CC9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000">
                <a:solidFill>
                  <a:srgbClr val="FF0000"/>
                </a:solidFill>
                <a:ea typeface="ＭＳ Ｐゴシック" panose="020B0600070205080204" pitchFamily="34" charset="-128"/>
              </a:rPr>
              <a:t>SAVING &amp; ORGANIZING SEARCH RESULTS</a:t>
            </a:r>
          </a:p>
        </p:txBody>
      </p:sp>
      <p:sp>
        <p:nvSpPr>
          <p:cNvPr id="54274" name="Slide Number Placeholder 4">
            <a:extLst>
              <a:ext uri="{FF2B5EF4-FFF2-40B4-BE49-F238E27FC236}">
                <a16:creationId xmlns:a16="http://schemas.microsoft.com/office/drawing/2014/main" id="{1934C04A-57F7-DB45-863E-0E10F1BDD1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435F921-7946-3A47-80DE-E2C049C6E29C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54275" name="Rectangle 8">
            <a:extLst>
              <a:ext uri="{FF2B5EF4-FFF2-40B4-BE49-F238E27FC236}">
                <a16:creationId xmlns:a16="http://schemas.microsoft.com/office/drawing/2014/main" id="{1260FED5-47D4-4742-BA1D-F93BCD9C3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4276" name="Rectangle 1">
            <a:extLst>
              <a:ext uri="{FF2B5EF4-FFF2-40B4-BE49-F238E27FC236}">
                <a16:creationId xmlns:a16="http://schemas.microsoft.com/office/drawing/2014/main" id="{6057CC15-47C2-4C42-881A-E2C610BF9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203325" indent="-288925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From within a record: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Will see options on top right of page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Click on whichever option you want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 b="1">
                <a:latin typeface="Arial" panose="020B0604020202020204" pitchFamily="34" charset="0"/>
                <a:cs typeface="Times New Roman" panose="02020603050405020304" pitchFamily="18" charset="0"/>
              </a:rPr>
              <a:t>Note: </a:t>
            </a: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When naming a tracked or active record, there may not be any dead space in between characters; you must use underscores, periods, etc., between words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All results will appear on your Home page</a:t>
            </a:r>
          </a:p>
        </p:txBody>
      </p:sp>
      <p:pic>
        <p:nvPicPr>
          <p:cNvPr id="54277" name="Picture 2">
            <a:extLst>
              <a:ext uri="{FF2B5EF4-FFF2-40B4-BE49-F238E27FC236}">
                <a16:creationId xmlns:a16="http://schemas.microsoft.com/office/drawing/2014/main" id="{4903F82F-176F-E449-A497-148345AD8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28800"/>
            <a:ext cx="12954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9B90FDDE-280B-7E46-91EB-635BBDA54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SHARING SEARCH RESULTS</a:t>
            </a:r>
          </a:p>
        </p:txBody>
      </p:sp>
      <p:sp>
        <p:nvSpPr>
          <p:cNvPr id="56322" name="Slide Number Placeholder 4">
            <a:extLst>
              <a:ext uri="{FF2B5EF4-FFF2-40B4-BE49-F238E27FC236}">
                <a16:creationId xmlns:a16="http://schemas.microsoft.com/office/drawing/2014/main" id="{133F0656-0B15-184C-A059-3F0F254DED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EF9660-4DD5-A542-A900-5A704393A323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56323" name="Rectangle 8">
            <a:extLst>
              <a:ext uri="{FF2B5EF4-FFF2-40B4-BE49-F238E27FC236}">
                <a16:creationId xmlns:a16="http://schemas.microsoft.com/office/drawing/2014/main" id="{65836759-25B4-2646-A7EF-418399D28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6324" name="Rectangle 1">
            <a:extLst>
              <a:ext uri="{FF2B5EF4-FFF2-40B4-BE49-F238E27FC236}">
                <a16:creationId xmlns:a16="http://schemas.microsoft.com/office/drawing/2014/main" id="{CDB49E01-8C6F-6A4F-A115-9D1A9A2C8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Can do so from either the results page or within the record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Follow same steps as for tracking a record, beginning with clicking on box two to the left of the opportunity title and will see: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Click on Share and follow steps delineated</a:t>
            </a:r>
          </a:p>
        </p:txBody>
      </p:sp>
      <p:pic>
        <p:nvPicPr>
          <p:cNvPr id="56325" name="Picture 2">
            <a:extLst>
              <a:ext uri="{FF2B5EF4-FFF2-40B4-BE49-F238E27FC236}">
                <a16:creationId xmlns:a16="http://schemas.microsoft.com/office/drawing/2014/main" id="{BBA03775-6C25-C54F-84B3-D0545B3BB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325" y="3429000"/>
            <a:ext cx="31718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61516E72-1B43-8F41-B9F9-FE78EBD7F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SHARING SEARCH RESULTS</a:t>
            </a:r>
          </a:p>
        </p:txBody>
      </p:sp>
      <p:sp>
        <p:nvSpPr>
          <p:cNvPr id="58370" name="Slide Number Placeholder 4">
            <a:extLst>
              <a:ext uri="{FF2B5EF4-FFF2-40B4-BE49-F238E27FC236}">
                <a16:creationId xmlns:a16="http://schemas.microsoft.com/office/drawing/2014/main" id="{87812523-EB4D-1E40-BC58-2537D37BB4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F762072-5FC5-4C43-950A-9AD6D36BDD4E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58371" name="Rectangle 8">
            <a:extLst>
              <a:ext uri="{FF2B5EF4-FFF2-40B4-BE49-F238E27FC236}">
                <a16:creationId xmlns:a16="http://schemas.microsoft.com/office/drawing/2014/main" id="{A8B5985C-5989-CC46-A718-CA45381F9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8372" name="Rectangle 1">
            <a:extLst>
              <a:ext uri="{FF2B5EF4-FFF2-40B4-BE49-F238E27FC236}">
                <a16:creationId xmlns:a16="http://schemas.microsoft.com/office/drawing/2014/main" id="{038EC4FC-79A4-5C4A-9914-F502E8FC5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090613" indent="-290513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371600" indent="-280988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To view opportunities shared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Click on Home tab on top left of screen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Will see column on left-hand side containing a faceted breakout of :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Active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Tracked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Saved Searches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Shared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Shared Received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Advisor</a:t>
            </a:r>
          </a:p>
        </p:txBody>
      </p:sp>
      <p:pic>
        <p:nvPicPr>
          <p:cNvPr id="58373" name="Picture 2">
            <a:extLst>
              <a:ext uri="{FF2B5EF4-FFF2-40B4-BE49-F238E27FC236}">
                <a16:creationId xmlns:a16="http://schemas.microsoft.com/office/drawing/2014/main" id="{135976C5-A0F4-3448-BE70-1EDF771EC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175" y="3200400"/>
            <a:ext cx="319722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6FD0B8E7-D448-E342-90A0-6488C4836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FUNDING ALERTS</a:t>
            </a:r>
          </a:p>
        </p:txBody>
      </p:sp>
      <p:sp>
        <p:nvSpPr>
          <p:cNvPr id="60418" name="Slide Number Placeholder 4">
            <a:extLst>
              <a:ext uri="{FF2B5EF4-FFF2-40B4-BE49-F238E27FC236}">
                <a16:creationId xmlns:a16="http://schemas.microsoft.com/office/drawing/2014/main" id="{012BF54D-E860-904C-9ABD-2496064AD4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CB66D0-6B0E-4B44-A985-F0131A4239AB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60419" name="Rectangle 8">
            <a:extLst>
              <a:ext uri="{FF2B5EF4-FFF2-40B4-BE49-F238E27FC236}">
                <a16:creationId xmlns:a16="http://schemas.microsoft.com/office/drawing/2014/main" id="{8AB279CF-8232-D041-8372-CC09CC938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0420" name="Rectangle 1">
            <a:extLst>
              <a:ext uri="{FF2B5EF4-FFF2-40B4-BE49-F238E27FC236}">
                <a16:creationId xmlns:a16="http://schemas.microsoft.com/office/drawing/2014/main" id="{717E4DB7-9C66-1249-B784-84768BE34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204913" indent="-290513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To set up Pivot Funding Alerts: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Must have Pivot user account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Will see the following at the top of </a:t>
            </a:r>
            <a:r>
              <a:rPr lang="en-US" altLang="en-US" b="1">
                <a:latin typeface="Arial" panose="020B0604020202020204" pitchFamily="34" charset="0"/>
                <a:cs typeface="Times New Roman" panose="02020603050405020304" pitchFamily="18" charset="0"/>
              </a:rPr>
              <a:t>Results </a:t>
            </a: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page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Click on </a:t>
            </a:r>
            <a:r>
              <a:rPr lang="en-US" altLang="en-US" b="1">
                <a:latin typeface="Arial" panose="020B0604020202020204" pitchFamily="34" charset="0"/>
                <a:cs typeface="Times New Roman" panose="02020603050405020304" pitchFamily="18" charset="0"/>
              </a:rPr>
              <a:t>Save Search </a:t>
            </a: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and follow steps delineated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Query will be stored on your </a:t>
            </a:r>
            <a:r>
              <a:rPr lang="en-US" altLang="en-US" b="1">
                <a:latin typeface="Arial" panose="020B0604020202020204" pitchFamily="34" charset="0"/>
                <a:cs typeface="Times New Roman" panose="02020603050405020304" pitchFamily="18" charset="0"/>
              </a:rPr>
              <a:t>Home</a:t>
            </a: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 page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Can save an unlimited number of searches</a:t>
            </a:r>
          </a:p>
          <a:p>
            <a:pPr lvl="2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b="1">
                <a:latin typeface="Arial" panose="020B0604020202020204" pitchFamily="34" charset="0"/>
                <a:cs typeface="Times New Roman" panose="02020603050405020304" pitchFamily="18" charset="0"/>
              </a:rPr>
              <a:t>Note: </a:t>
            </a: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remember, you are </a:t>
            </a:r>
            <a:r>
              <a:rPr lang="en-US" altLang="en-US" i="1" u="sng">
                <a:latin typeface="Arial" panose="020B0604020202020204" pitchFamily="34" charset="0"/>
                <a:cs typeface="Times New Roman" panose="02020603050405020304" pitchFamily="18" charset="0"/>
              </a:rPr>
              <a:t>saving your query</a:t>
            </a: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, not your results!</a:t>
            </a:r>
          </a:p>
        </p:txBody>
      </p:sp>
      <p:pic>
        <p:nvPicPr>
          <p:cNvPr id="60421" name="Picture 2">
            <a:extLst>
              <a:ext uri="{FF2B5EF4-FFF2-40B4-BE49-F238E27FC236}">
                <a16:creationId xmlns:a16="http://schemas.microsoft.com/office/drawing/2014/main" id="{C59AD41E-BFA6-8242-B7D2-A146EBDDE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075" y="3028950"/>
            <a:ext cx="6029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2" name="Picture 3">
            <a:extLst>
              <a:ext uri="{FF2B5EF4-FFF2-40B4-BE49-F238E27FC236}">
                <a16:creationId xmlns:a16="http://schemas.microsoft.com/office/drawing/2014/main" id="{B063D2E6-30EA-524A-8A32-0A6CA5747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191000"/>
            <a:ext cx="581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FD963D26-2C07-0246-9140-E80FD534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PROFILES</a:t>
            </a:r>
          </a:p>
        </p:txBody>
      </p:sp>
      <p:sp>
        <p:nvSpPr>
          <p:cNvPr id="62466" name="Slide Number Placeholder 4">
            <a:extLst>
              <a:ext uri="{FF2B5EF4-FFF2-40B4-BE49-F238E27FC236}">
                <a16:creationId xmlns:a16="http://schemas.microsoft.com/office/drawing/2014/main" id="{B88C35CB-1517-B442-8923-8F22A85D8A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5E3EB34-E12A-D04E-922A-232EDE1F35B6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62467" name="Rectangle 8">
            <a:extLst>
              <a:ext uri="{FF2B5EF4-FFF2-40B4-BE49-F238E27FC236}">
                <a16:creationId xmlns:a16="http://schemas.microsoft.com/office/drawing/2014/main" id="{AFCA1D3E-851C-2949-AAB0-CF2A1F1DE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2468" name="Rectangle 1">
            <a:extLst>
              <a:ext uri="{FF2B5EF4-FFF2-40B4-BE49-F238E27FC236}">
                <a16:creationId xmlns:a16="http://schemas.microsoft.com/office/drawing/2014/main" id="{89EF4B05-4E68-ED42-8308-BD02110B4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371600"/>
            <a:ext cx="6934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203325" indent="-288925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Recommend creating your profile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/>
              <a:t>Link to funding opportunities uniquely matched to your scholar profile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2469" name="Picture 1">
            <a:extLst>
              <a:ext uri="{FF2B5EF4-FFF2-40B4-BE49-F238E27FC236}">
                <a16:creationId xmlns:a16="http://schemas.microsoft.com/office/drawing/2014/main" id="{14BC1DF4-9081-FC4E-A675-65BD3319EE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959100"/>
            <a:ext cx="6705600" cy="283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2470" name="Straight Arrow Connector 3">
            <a:extLst>
              <a:ext uri="{FF2B5EF4-FFF2-40B4-BE49-F238E27FC236}">
                <a16:creationId xmlns:a16="http://schemas.microsoft.com/office/drawing/2014/main" id="{209A230A-EF23-2441-B03B-E122E98771D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239000" y="3810000"/>
            <a:ext cx="304800" cy="3048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471" name="Rounded Rectangle 4">
            <a:extLst>
              <a:ext uri="{FF2B5EF4-FFF2-40B4-BE49-F238E27FC236}">
                <a16:creationId xmlns:a16="http://schemas.microsoft.com/office/drawing/2014/main" id="{3B7E7A76-1C0F-8F47-9B3C-E1647466F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334000"/>
            <a:ext cx="609600" cy="381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C92AC6F2-5957-C842-A2CC-BCCEDED4E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PROFILES:</a:t>
            </a:r>
            <a:br>
              <a:rPr lang="en-US" altLang="en-US" sz="4000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lang="en-US" altLang="en-US" sz="4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Finding Collaborators</a:t>
            </a:r>
          </a:p>
        </p:txBody>
      </p:sp>
      <p:sp>
        <p:nvSpPr>
          <p:cNvPr id="64514" name="Slide Number Placeholder 4">
            <a:extLst>
              <a:ext uri="{FF2B5EF4-FFF2-40B4-BE49-F238E27FC236}">
                <a16:creationId xmlns:a16="http://schemas.microsoft.com/office/drawing/2014/main" id="{BE12C736-F048-1E47-B995-42C1B8E524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A3F921C-5A84-034F-85FB-6EB4A6D046F4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64515" name="Rectangle 8">
            <a:extLst>
              <a:ext uri="{FF2B5EF4-FFF2-40B4-BE49-F238E27FC236}">
                <a16:creationId xmlns:a16="http://schemas.microsoft.com/office/drawing/2014/main" id="{C70A2961-43AA-B040-8528-00693E3D9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6" name="Rectangle 1">
            <a:extLst>
              <a:ext uri="{FF2B5EF4-FFF2-40B4-BE49-F238E27FC236}">
                <a16:creationId xmlns:a16="http://schemas.microsoft.com/office/drawing/2014/main" id="{A09295C0-5438-9E46-B96B-48B6E462F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35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203325" indent="-288925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Click on </a:t>
            </a:r>
            <a:r>
              <a:rPr lang="en-US" altLang="en-US" b="1">
                <a:latin typeface="Arial" panose="020B0604020202020204" pitchFamily="34" charset="0"/>
                <a:cs typeface="Times New Roman" panose="02020603050405020304" pitchFamily="18" charset="0"/>
              </a:rPr>
              <a:t>Profiles</a:t>
            </a: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 tab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Can search by: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Text 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Faculty name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Advanced search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Follow same rules as with Advanced Search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Will see faceted breakout column on left of results page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02450-AC26-4640-A42F-A25DB1E14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7924800" cy="1143000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Paper Invited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125EE-9C01-814B-A6D3-6928E68ED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information on calls for papers with deadlines about forthcoming conferences and special issues of scholarly journals. 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22243-865A-2640-8665-74206E7AD4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83C34-B3B9-1544-A578-0271EA4D0FE2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1180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0F613290-A6D1-224E-B3C7-82C6EF50B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QUICK GUIDES &amp; SUPPORT</a:t>
            </a:r>
          </a:p>
        </p:txBody>
      </p:sp>
      <p:sp>
        <p:nvSpPr>
          <p:cNvPr id="66562" name="Slide Number Placeholder 4">
            <a:extLst>
              <a:ext uri="{FF2B5EF4-FFF2-40B4-BE49-F238E27FC236}">
                <a16:creationId xmlns:a16="http://schemas.microsoft.com/office/drawing/2014/main" id="{D94C48C4-1EEB-134D-9395-024B4F6E94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4A4CE20-39EC-174D-A413-7F8383FDA790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66563" name="Rectangle 8">
            <a:extLst>
              <a:ext uri="{FF2B5EF4-FFF2-40B4-BE49-F238E27FC236}">
                <a16:creationId xmlns:a16="http://schemas.microsoft.com/office/drawing/2014/main" id="{F162CE4F-0A87-D743-A029-E6441D4A1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4" name="Rectangle 1">
            <a:extLst>
              <a:ext uri="{FF2B5EF4-FFF2-40B4-BE49-F238E27FC236}">
                <a16:creationId xmlns:a16="http://schemas.microsoft.com/office/drawing/2014/main" id="{9F343BE7-2354-D64A-81B6-6430AF7F0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hlinkClick r:id="rId3"/>
              </a:rPr>
              <a:t>Online tutorials by ProQuest</a:t>
            </a: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hlinkClick r:id="rId4"/>
              </a:rPr>
              <a:t>Monthly PIVOT class</a:t>
            </a: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hlinkClick r:id="rId5"/>
              </a:rPr>
              <a:t>Grants Subject Guide</a:t>
            </a: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Min-Lin Fang, MLS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Research and Education Librarian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hlinkClick r:id="rId6"/>
              </a:rPr>
              <a:t>Min-lin.fang@ucsf.edu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 (by appointment)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4">
            <a:extLst>
              <a:ext uri="{FF2B5EF4-FFF2-40B4-BE49-F238E27FC236}">
                <a16:creationId xmlns:a16="http://schemas.microsoft.com/office/drawing/2014/main" id="{236BE79F-9DF4-1849-9012-88C724799A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E173A37-E360-F746-AD43-48FC7B1CDCE9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159E6567-5DD9-E140-81FA-481D95D6B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>
                <a:solidFill>
                  <a:srgbClr val="FF0000"/>
                </a:solidFill>
              </a:rPr>
              <a:t>Pivot: one of the most comprehensive funding databases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E026E37-375B-404C-A2A0-35973FC4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01000" cy="4267200"/>
          </a:xfrm>
        </p:spPr>
        <p:txBody>
          <a:bodyPr/>
          <a:lstStyle/>
          <a:p>
            <a:pPr marL="576263" lvl="1" indent="-347663">
              <a:buFont typeface="Wingdings" panose="05000000000000000000" pitchFamily="2" charset="2"/>
              <a:buChar char="Ø"/>
              <a:defRPr/>
            </a:pPr>
            <a:endParaRPr lang="en-US" dirty="0">
              <a:solidFill>
                <a:srgbClr val="C00000"/>
              </a:solidFill>
              <a:latin typeface="+mj-lt"/>
            </a:endParaRPr>
          </a:p>
          <a:p>
            <a:pPr marL="746125" lvl="1" indent="-288925"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+mj-lt"/>
              </a:rPr>
              <a:t>Is a multi-disciplinary searchable funding opportunities database</a:t>
            </a:r>
          </a:p>
          <a:p>
            <a:pPr marL="746125" lvl="1" indent="-288925"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+mj-lt"/>
              </a:rPr>
              <a:t>Represents over 40,000 federal, private and international funding opportunities</a:t>
            </a:r>
          </a:p>
          <a:p>
            <a:pPr marL="746125" lvl="1" indent="-288925">
              <a:buFont typeface="Wingdings" panose="05000000000000000000" pitchFamily="2" charset="2"/>
              <a:buChar char="Ø"/>
              <a:defRPr/>
            </a:pPr>
            <a:endParaRPr lang="en-US" dirty="0">
              <a:latin typeface="+mj-lt"/>
            </a:endParaRPr>
          </a:p>
          <a:p>
            <a:pPr marL="746125" lvl="1" indent="-288925"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+mj-lt"/>
              </a:rPr>
              <a:t>Matches faculty with funding opportunities</a:t>
            </a:r>
          </a:p>
          <a:p>
            <a:pPr marL="746125" lvl="1" indent="-288925"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+mj-lt"/>
              </a:rPr>
              <a:t>Helps identify potential collaborators</a:t>
            </a:r>
          </a:p>
          <a:p>
            <a:pPr marL="746125" lvl="1" indent="-288925"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+mj-lt"/>
              </a:rPr>
              <a:t>Edited daily by group of editors</a:t>
            </a:r>
          </a:p>
          <a:p>
            <a:pPr marL="576263" lvl="1" indent="-347663">
              <a:buFont typeface="Wingdings" panose="05000000000000000000" pitchFamily="2" charset="2"/>
              <a:buChar char="Ø"/>
              <a:defRPr/>
            </a:pPr>
            <a:endParaRPr lang="en-US" sz="1800" dirty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587D2-CC9B-B641-96E3-B7C0C197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07059-DE4D-0148-9EE3-0BDD30607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4000" dirty="0"/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0B5F6-675E-D240-8918-B57B177F91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83C34-B3B9-1544-A578-0271EA4D0FE2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30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8AEB767-1C1A-4149-AA6E-D6533F5FA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Setting Up an Account</a:t>
            </a:r>
          </a:p>
        </p:txBody>
      </p:sp>
      <p:sp>
        <p:nvSpPr>
          <p:cNvPr id="21506" name="Slide Number Placeholder 4">
            <a:extLst>
              <a:ext uri="{FF2B5EF4-FFF2-40B4-BE49-F238E27FC236}">
                <a16:creationId xmlns:a16="http://schemas.microsoft.com/office/drawing/2014/main" id="{CEA10933-A935-1A45-A2C1-45863635F9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EF321E-DCBB-EF43-89F2-6E17C5A1DAE9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21507" name="Rectangle 8">
            <a:extLst>
              <a:ext uri="{FF2B5EF4-FFF2-40B4-BE49-F238E27FC236}">
                <a16:creationId xmlns:a16="http://schemas.microsoft.com/office/drawing/2014/main" id="{056E797E-8EE4-2A48-94E4-F2FE54454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1508" name="Rectangle 1">
            <a:extLst>
              <a:ext uri="{FF2B5EF4-FFF2-40B4-BE49-F238E27FC236}">
                <a16:creationId xmlns:a16="http://schemas.microsoft.com/office/drawing/2014/main" id="{02C6885B-69AA-2B42-98D2-E43EDA65A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6858000" cy="344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125" indent="-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4725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746125" indent="-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altLang="en-US" sz="2400">
                <a:cs typeface="Times New Roman" panose="02020603050405020304" pitchFamily="18" charset="0"/>
              </a:rPr>
              <a:t>Need account in order to:</a:t>
            </a:r>
          </a:p>
          <a:p>
            <a:pPr lvl="1">
              <a:buFont typeface="Wingdings" pitchFamily="2" charset="2"/>
              <a:buChar char="Ø"/>
            </a:pPr>
            <a:endParaRPr lang="en-US" altLang="en-US" sz="1000"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altLang="en-US" sz="2400">
                <a:cs typeface="Times New Roman" panose="02020603050405020304" pitchFamily="18" charset="0"/>
              </a:rPr>
              <a:t>Save search results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en-US" sz="2400">
                <a:cs typeface="Times New Roman" panose="02020603050405020304" pitchFamily="18" charset="0"/>
              </a:rPr>
              <a:t>Manage your home page (dashboard)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en-US" sz="2400">
                <a:cs typeface="Times New Roman" panose="02020603050405020304" pitchFamily="18" charset="0"/>
              </a:rPr>
              <a:t>Receive funding alerts</a:t>
            </a:r>
          </a:p>
          <a:p>
            <a:pPr lvl="1"/>
            <a:endParaRPr lang="en-US" altLang="en-US" sz="1000">
              <a:cs typeface="Times New Roman" panose="02020603050405020304" pitchFamily="18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en-US" altLang="en-US" sz="2400">
                <a:solidFill>
                  <a:srgbClr val="C00000"/>
                </a:solidFill>
                <a:cs typeface="Times New Roman" panose="02020603050405020304" pitchFamily="18" charset="0"/>
              </a:rPr>
              <a:t>Must register with UCSF email address</a:t>
            </a:r>
          </a:p>
          <a:p>
            <a:pPr lvl="3">
              <a:buFont typeface="Wingdings" pitchFamily="2" charset="2"/>
              <a:buChar char="Ø"/>
            </a:pPr>
            <a:endParaRPr lang="en-US" altLang="en-US" sz="1000"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altLang="en-US" sz="2400">
                <a:cs typeface="Times New Roman" panose="02020603050405020304" pitchFamily="18" charset="0"/>
              </a:rPr>
              <a:t>Click on “Sign up,” on the top right corner to set up an account</a:t>
            </a:r>
          </a:p>
          <a:p>
            <a:endParaRPr lang="en-US" altLang="en-US" sz="2000">
              <a:cs typeface="Times New Roman" panose="02020603050405020304" pitchFamily="18" charset="0"/>
            </a:endParaRPr>
          </a:p>
        </p:txBody>
      </p:sp>
      <p:pic>
        <p:nvPicPr>
          <p:cNvPr id="21509" name="Picture 7">
            <a:extLst>
              <a:ext uri="{FF2B5EF4-FFF2-40B4-BE49-F238E27FC236}">
                <a16:creationId xmlns:a16="http://schemas.microsoft.com/office/drawing/2014/main" id="{606081D2-5EE1-A44A-803A-6AB60ECA1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800600"/>
            <a:ext cx="5486400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Rounded Rectangle 2">
            <a:extLst>
              <a:ext uri="{FF2B5EF4-FFF2-40B4-BE49-F238E27FC236}">
                <a16:creationId xmlns:a16="http://schemas.microsoft.com/office/drawing/2014/main" id="{3E36092C-753A-7F4F-A963-BF2CC0B35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800600"/>
            <a:ext cx="533400" cy="3048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2EF4195F-6C78-5D4C-9A08-AB25E82BE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554" name="Slide Number Placeholder 3">
            <a:extLst>
              <a:ext uri="{FF2B5EF4-FFF2-40B4-BE49-F238E27FC236}">
                <a16:creationId xmlns:a16="http://schemas.microsoft.com/office/drawing/2014/main" id="{BA6662C8-FFED-AA4F-B959-BEA4BEAD88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068D701-58B4-FF4E-9701-ABFA2DE67F39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000"/>
          </a:p>
        </p:txBody>
      </p:sp>
      <p:pic>
        <p:nvPicPr>
          <p:cNvPr id="23555" name="Picture 2">
            <a:extLst>
              <a:ext uri="{FF2B5EF4-FFF2-40B4-BE49-F238E27FC236}">
                <a16:creationId xmlns:a16="http://schemas.microsoft.com/office/drawing/2014/main" id="{F5C5E4F5-B63D-954D-8B98-350AD64085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990600"/>
            <a:ext cx="73152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E6F39E2E-E8B0-EA44-8BCC-22CA1A3A8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Setting Up an Account</a:t>
            </a:r>
          </a:p>
        </p:txBody>
      </p:sp>
      <p:sp>
        <p:nvSpPr>
          <p:cNvPr id="24578" name="Slide Number Placeholder 4">
            <a:extLst>
              <a:ext uri="{FF2B5EF4-FFF2-40B4-BE49-F238E27FC236}">
                <a16:creationId xmlns:a16="http://schemas.microsoft.com/office/drawing/2014/main" id="{A755185C-BEDA-FF42-8D81-DECD74AA93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F170C43-AF9C-E048-A72C-4C1E26CB882A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24579" name="Rectangle 8">
            <a:extLst>
              <a:ext uri="{FF2B5EF4-FFF2-40B4-BE49-F238E27FC236}">
                <a16:creationId xmlns:a16="http://schemas.microsoft.com/office/drawing/2014/main" id="{B457BB1F-6CFC-0A4A-B51A-D10933AD4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4580" name="Rectangle 1">
            <a:extLst>
              <a:ext uri="{FF2B5EF4-FFF2-40B4-BE49-F238E27FC236}">
                <a16:creationId xmlns:a16="http://schemas.microsoft.com/office/drawing/2014/main" id="{CDCA63E3-F02E-2F47-BCE4-6FE6E7E2C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203325" indent="-288925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Once you have registered an account you will receive confirmation email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Once you confirm, you may “claim” your profile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Claiming your profile allows you to: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Receive recommended opportunities from the Pivot Advisor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Edit your profile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8443137-EF11-A842-A949-AD7A9A20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Three Types of Searches</a:t>
            </a:r>
          </a:p>
        </p:txBody>
      </p:sp>
      <p:sp>
        <p:nvSpPr>
          <p:cNvPr id="26626" name="Slide Number Placeholder 4">
            <a:extLst>
              <a:ext uri="{FF2B5EF4-FFF2-40B4-BE49-F238E27FC236}">
                <a16:creationId xmlns:a16="http://schemas.microsoft.com/office/drawing/2014/main" id="{30DA44E5-65B5-094F-B03A-99EA7A7E88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8D049C-79E5-404F-B577-F654A3FA787C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26627" name="Rectangle 8">
            <a:extLst>
              <a:ext uri="{FF2B5EF4-FFF2-40B4-BE49-F238E27FC236}">
                <a16:creationId xmlns:a16="http://schemas.microsoft.com/office/drawing/2014/main" id="{4B6F3294-7A85-4A4C-BDF4-95C64A752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6628" name="Rectangle 1">
            <a:extLst>
              <a:ext uri="{FF2B5EF4-FFF2-40B4-BE49-F238E27FC236}">
                <a16:creationId xmlns:a16="http://schemas.microsoft.com/office/drawing/2014/main" id="{D4807974-04A0-1D42-AB98-18C52E725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375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1203325" indent="-288925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Text search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Sponsor Search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US federal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Private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Non-US federal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Advanced Search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76AE960-C63D-764A-BB81-F16E5D975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TEXT SEARCH</a:t>
            </a:r>
          </a:p>
        </p:txBody>
      </p:sp>
      <p:sp>
        <p:nvSpPr>
          <p:cNvPr id="28674" name="Slide Number Placeholder 4">
            <a:extLst>
              <a:ext uri="{FF2B5EF4-FFF2-40B4-BE49-F238E27FC236}">
                <a16:creationId xmlns:a16="http://schemas.microsoft.com/office/drawing/2014/main" id="{51CF0D9C-4F89-884A-A2D7-7EA71A67F9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CB0500-DEE0-5E4E-ADAA-34169307EF97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28675" name="Rectangle 8">
            <a:extLst>
              <a:ext uri="{FF2B5EF4-FFF2-40B4-BE49-F238E27FC236}">
                <a16:creationId xmlns:a16="http://schemas.microsoft.com/office/drawing/2014/main" id="{06E9B1FF-4D4B-724A-80C5-09C6107DF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676" name="Rectangle 1">
            <a:extLst>
              <a:ext uri="{FF2B5EF4-FFF2-40B4-BE49-F238E27FC236}">
                <a16:creationId xmlns:a16="http://schemas.microsoft.com/office/drawing/2014/main" id="{893D4E55-17B7-F049-B0F5-0E1BC758E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Most basic search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Also called a Quick Search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Is the default search mechanism on main search page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Searches all fields (title, abstract, sponsor)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Default connector is “and” (sleep disorders will search for sleep and disorders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i="1">
                <a:latin typeface="Arial" panose="020B0604020202020204" pitchFamily="34" charset="0"/>
                <a:cs typeface="Times New Roman" panose="02020603050405020304" pitchFamily="18" charset="0"/>
              </a:rPr>
              <a:t>Use quotation for exact phrase searching: “sleep disorders”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39E38DB5-616B-6948-8296-12D357E37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algn="ctr"/>
            <a:r>
              <a:rPr lang="en-US" altLang="en-US" sz="4400">
                <a:solidFill>
                  <a:srgbClr val="FF0000"/>
                </a:solidFill>
                <a:ea typeface="ＭＳ Ｐゴシック" panose="020B0600070205080204" pitchFamily="34" charset="-128"/>
              </a:rPr>
              <a:t>RESULTS PAGE</a:t>
            </a:r>
          </a:p>
        </p:txBody>
      </p:sp>
      <p:sp>
        <p:nvSpPr>
          <p:cNvPr id="30722" name="Slide Number Placeholder 4">
            <a:extLst>
              <a:ext uri="{FF2B5EF4-FFF2-40B4-BE49-F238E27FC236}">
                <a16:creationId xmlns:a16="http://schemas.microsoft.com/office/drawing/2014/main" id="{19D99198-42CA-EC4D-A71F-CA396D195A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11ABE40-B3AB-324F-B159-DD725A2C212B}" type="slidenum">
              <a:rPr lang="en-US" altLang="en-US" sz="10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000">
              <a:ea typeface="ＭＳ Ｐゴシック" panose="020B0600070205080204" pitchFamily="34" charset="-128"/>
            </a:endParaRPr>
          </a:p>
        </p:txBody>
      </p:sp>
      <p:sp>
        <p:nvSpPr>
          <p:cNvPr id="30723" name="Rectangle 8">
            <a:extLst>
              <a:ext uri="{FF2B5EF4-FFF2-40B4-BE49-F238E27FC236}">
                <a16:creationId xmlns:a16="http://schemas.microsoft.com/office/drawing/2014/main" id="{72B7EC08-D699-D94F-9541-8270D7A2C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4" name="Rectangle 1">
            <a:extLst>
              <a:ext uri="{FF2B5EF4-FFF2-40B4-BE49-F238E27FC236}">
                <a16:creationId xmlns:a16="http://schemas.microsoft.com/office/drawing/2014/main" id="{058C492F-2F53-3B4E-9527-6EA0809AC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828800"/>
            <a:ext cx="7010400" cy="409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6125" indent="-288925">
              <a:spcBef>
                <a:spcPct val="20000"/>
              </a:spcBef>
              <a:buClr>
                <a:schemeClr val="hlink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6125" indent="-288925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0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Grant title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Sponsor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Deadline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Amount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en-US" altLang="en-US" sz="2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Search results are always sorted by relevance, with the most relevant at the top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Refine search results: Left side of page will provide a faceted breakout of results</a:t>
            </a:r>
          </a:p>
          <a:p>
            <a:pPr>
              <a:spcBef>
                <a:spcPct val="0"/>
              </a:spcBef>
              <a:buClrTx/>
              <a:buFont typeface="Wingdings" pitchFamily="2" charset="2"/>
              <a:buChar char="Ø"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25" name="Picture 6">
            <a:extLst>
              <a:ext uri="{FF2B5EF4-FFF2-40B4-BE49-F238E27FC236}">
                <a16:creationId xmlns:a16="http://schemas.microsoft.com/office/drawing/2014/main" id="{D1BD98C6-AFEC-1B4D-84DB-E6015FC94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00200"/>
            <a:ext cx="4648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ibrary2001_template">
  <a:themeElements>
    <a:clrScheme name="Library2001_template 5">
      <a:dk1>
        <a:srgbClr val="000000"/>
      </a:dk1>
      <a:lt1>
        <a:srgbClr val="FFFFFF"/>
      </a:lt1>
      <a:dk2>
        <a:srgbClr val="224568"/>
      </a:dk2>
      <a:lt2>
        <a:srgbClr val="5F5F5F"/>
      </a:lt2>
      <a:accent1>
        <a:srgbClr val="33CCCC"/>
      </a:accent1>
      <a:accent2>
        <a:srgbClr val="EBFC94"/>
      </a:accent2>
      <a:accent3>
        <a:srgbClr val="FFFFFF"/>
      </a:accent3>
      <a:accent4>
        <a:srgbClr val="000000"/>
      </a:accent4>
      <a:accent5>
        <a:srgbClr val="ADE2E2"/>
      </a:accent5>
      <a:accent6>
        <a:srgbClr val="D5E486"/>
      </a:accent6>
      <a:hlink>
        <a:srgbClr val="1D6BD3"/>
      </a:hlink>
      <a:folHlink>
        <a:srgbClr val="966EC6"/>
      </a:folHlink>
    </a:clrScheme>
    <a:fontScheme name="Library2001_templat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ibrary2001_template 1">
        <a:dk1>
          <a:srgbClr val="000000"/>
        </a:dk1>
        <a:lt1>
          <a:srgbClr val="83C1C0"/>
        </a:lt1>
        <a:dk2>
          <a:srgbClr val="FFFFFF"/>
        </a:dk2>
        <a:lt2>
          <a:srgbClr val="009999"/>
        </a:lt2>
        <a:accent1>
          <a:srgbClr val="C0C0C0"/>
        </a:accent1>
        <a:accent2>
          <a:srgbClr val="00EEE8"/>
        </a:accent2>
        <a:accent3>
          <a:srgbClr val="C1DDDC"/>
        </a:accent3>
        <a:accent4>
          <a:srgbClr val="000000"/>
        </a:accent4>
        <a:accent5>
          <a:srgbClr val="DCDCDC"/>
        </a:accent5>
        <a:accent6>
          <a:srgbClr val="00D8D2"/>
        </a:accent6>
        <a:hlink>
          <a:srgbClr val="FFFFFF"/>
        </a:hlink>
        <a:folHlink>
          <a:srgbClr val="CFD1E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brary2001_template 2">
        <a:dk1>
          <a:srgbClr val="000000"/>
        </a:dk1>
        <a:lt1>
          <a:srgbClr val="FFFFFF"/>
        </a:lt1>
        <a:dk2>
          <a:srgbClr val="5F5F5F"/>
        </a:dk2>
        <a:lt2>
          <a:srgbClr val="47979D"/>
        </a:lt2>
        <a:accent1>
          <a:srgbClr val="DDDDDD"/>
        </a:accent1>
        <a:accent2>
          <a:srgbClr val="9DCDCD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8EBABA"/>
        </a:accent6>
        <a:hlink>
          <a:srgbClr val="AFCDE3"/>
        </a:hlink>
        <a:folHlink>
          <a:srgbClr val="CFD1E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brary2001_template 3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brary2001_template 4">
        <a:dk1>
          <a:srgbClr val="000000"/>
        </a:dk1>
        <a:lt1>
          <a:srgbClr val="FFFFFF"/>
        </a:lt1>
        <a:dk2>
          <a:srgbClr val="224568"/>
        </a:dk2>
        <a:lt2>
          <a:srgbClr val="5F5F5F"/>
        </a:lt2>
        <a:accent1>
          <a:srgbClr val="33CCCC"/>
        </a:accent1>
        <a:accent2>
          <a:srgbClr val="FBE85B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E3D252"/>
        </a:accent6>
        <a:hlink>
          <a:srgbClr val="1C69D0"/>
        </a:hlink>
        <a:folHlink>
          <a:srgbClr val="906C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brary2001_template 5">
        <a:dk1>
          <a:srgbClr val="000000"/>
        </a:dk1>
        <a:lt1>
          <a:srgbClr val="FFFFFF"/>
        </a:lt1>
        <a:dk2>
          <a:srgbClr val="224568"/>
        </a:dk2>
        <a:lt2>
          <a:srgbClr val="5F5F5F"/>
        </a:lt2>
        <a:accent1>
          <a:srgbClr val="33CCCC"/>
        </a:accent1>
        <a:accent2>
          <a:srgbClr val="EBFC94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D5E486"/>
        </a:accent6>
        <a:hlink>
          <a:srgbClr val="1D6BD3"/>
        </a:hlink>
        <a:folHlink>
          <a:srgbClr val="966EC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1140</Words>
  <Application>Microsoft Macintosh PowerPoint</Application>
  <PresentationFormat>On-screen Show (4:3)</PresentationFormat>
  <Paragraphs>307</Paragraphs>
  <Slides>30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Verdana</vt:lpstr>
      <vt:lpstr>Times New Roman</vt:lpstr>
      <vt:lpstr>Wingdings</vt:lpstr>
      <vt:lpstr>ＭＳ Ｐゴシック</vt:lpstr>
      <vt:lpstr>Library2001_template</vt:lpstr>
      <vt:lpstr>Pivot:  Finding Funding &amp; Collaborating Opportunities for International Postdocs</vt:lpstr>
      <vt:lpstr>Learning Objectives</vt:lpstr>
      <vt:lpstr>Pivot: one of the most comprehensive funding databases</vt:lpstr>
      <vt:lpstr>Setting Up an Account</vt:lpstr>
      <vt:lpstr>PowerPoint Presentation</vt:lpstr>
      <vt:lpstr>Setting Up an Account</vt:lpstr>
      <vt:lpstr>Three Types of Searches</vt:lpstr>
      <vt:lpstr>TEXT SEARCH</vt:lpstr>
      <vt:lpstr>RESULTS PAGE</vt:lpstr>
      <vt:lpstr>RESULTS PAGE</vt:lpstr>
      <vt:lpstr>SPONSOR SEARCH</vt:lpstr>
      <vt:lpstr>ADVANCED SEARCH</vt:lpstr>
      <vt:lpstr>Advanced Search </vt:lpstr>
      <vt:lpstr>Useful Tips for  International Postdocs –  ADVANCED SEARCH</vt:lpstr>
      <vt:lpstr>Useful Tips for  International Postdocs –  Do NOT Do IT!!!</vt:lpstr>
      <vt:lpstr>Useful Tips for Postdocs – Advanced Search </vt:lpstr>
      <vt:lpstr>Useful Tips for Postdocs, Junior faculty – Advanced Search </vt:lpstr>
      <vt:lpstr>RESULTS PAGE</vt:lpstr>
      <vt:lpstr>SAVING &amp; ORGANIZING SEARCH RESULTS</vt:lpstr>
      <vt:lpstr>SAVING &amp; ORGANIZING SEARCH RESULTS</vt:lpstr>
      <vt:lpstr>SAVING &amp; ORGANIZING SEARCH RESULTS</vt:lpstr>
      <vt:lpstr>SAVING &amp; ORGANIZING SEARCH RESULTS</vt:lpstr>
      <vt:lpstr>SHARING SEARCH RESULTS</vt:lpstr>
      <vt:lpstr>SHARING SEARCH RESULTS</vt:lpstr>
      <vt:lpstr>FUNDING ALERTS</vt:lpstr>
      <vt:lpstr>PROFILES</vt:lpstr>
      <vt:lpstr>PROFILES: Finding Collaborators</vt:lpstr>
      <vt:lpstr>Paper Invited</vt:lpstr>
      <vt:lpstr>QUICK GUIDES &amp; SUPPORT</vt:lpstr>
      <vt:lpstr>Questions?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Pivot:  Finding Funding Opportunities</dc:title>
  <dc:creator>Microsoft Office User</dc:creator>
  <cp:lastModifiedBy>Microsoft Office User</cp:lastModifiedBy>
  <cp:revision>11</cp:revision>
  <cp:lastPrinted>2017-08-10T17:42:01Z</cp:lastPrinted>
  <dcterms:created xsi:type="dcterms:W3CDTF">2016-06-30T00:35:22Z</dcterms:created>
  <dcterms:modified xsi:type="dcterms:W3CDTF">2019-03-27T06:36:38Z</dcterms:modified>
</cp:coreProperties>
</file>