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95" r:id="rId2"/>
    <p:sldId id="293" r:id="rId3"/>
    <p:sldId id="296" r:id="rId4"/>
    <p:sldId id="257" r:id="rId5"/>
    <p:sldId id="259" r:id="rId6"/>
    <p:sldId id="260" r:id="rId7"/>
    <p:sldId id="280" r:id="rId8"/>
    <p:sldId id="261" r:id="rId9"/>
    <p:sldId id="258" r:id="rId10"/>
    <p:sldId id="262" r:id="rId11"/>
    <p:sldId id="263" r:id="rId12"/>
    <p:sldId id="265" r:id="rId13"/>
    <p:sldId id="264" r:id="rId14"/>
    <p:sldId id="267" r:id="rId15"/>
    <p:sldId id="268" r:id="rId16"/>
    <p:sldId id="269" r:id="rId17"/>
    <p:sldId id="270" r:id="rId18"/>
    <p:sldId id="271" r:id="rId19"/>
    <p:sldId id="272" r:id="rId20"/>
    <p:sldId id="273" r:id="rId21"/>
    <p:sldId id="274" r:id="rId22"/>
    <p:sldId id="275" r:id="rId23"/>
    <p:sldId id="266" r:id="rId24"/>
    <p:sldId id="276" r:id="rId25"/>
    <p:sldId id="277" r:id="rId26"/>
    <p:sldId id="278" r:id="rId27"/>
    <p:sldId id="283" r:id="rId28"/>
    <p:sldId id="284" r:id="rId29"/>
    <p:sldId id="316" r:id="rId30"/>
    <p:sldId id="279" r:id="rId31"/>
    <p:sldId id="285" r:id="rId32"/>
    <p:sldId id="286" r:id="rId33"/>
    <p:sldId id="287" r:id="rId34"/>
    <p:sldId id="299" r:id="rId35"/>
    <p:sldId id="303" r:id="rId36"/>
    <p:sldId id="304" r:id="rId37"/>
    <p:sldId id="305" r:id="rId38"/>
    <p:sldId id="306" r:id="rId39"/>
    <p:sldId id="288" r:id="rId40"/>
    <p:sldId id="317" r:id="rId41"/>
    <p:sldId id="312" r:id="rId42"/>
    <p:sldId id="294" r:id="rId43"/>
    <p:sldId id="315" r:id="rId44"/>
    <p:sldId id="313" r:id="rId45"/>
    <p:sldId id="314" r:id="rId46"/>
    <p:sldId id="311" r:id="rId47"/>
    <p:sldId id="281" r:id="rId48"/>
    <p:sldId id="289" r:id="rId49"/>
    <p:sldId id="300" r:id="rId50"/>
    <p:sldId id="298" r:id="rId51"/>
    <p:sldId id="301" r:id="rId52"/>
    <p:sldId id="290" r:id="rId53"/>
    <p:sldId id="302" r:id="rId54"/>
    <p:sldId id="307" r:id="rId55"/>
    <p:sldId id="308" r:id="rId56"/>
    <p:sldId id="309" r:id="rId57"/>
    <p:sldId id="282" r:id="rId58"/>
    <p:sldId id="291" r:id="rId59"/>
    <p:sldId id="310" r:id="rId60"/>
    <p:sldId id="318"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1" autoAdjust="0"/>
    <p:restoredTop sz="94660"/>
  </p:normalViewPr>
  <p:slideViewPr>
    <p:cSldViewPr snapToGrid="0" snapToObjects="1">
      <p:cViewPr varScale="1">
        <p:scale>
          <a:sx n="119" d="100"/>
          <a:sy n="119" d="100"/>
        </p:scale>
        <p:origin x="-188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emf"/><Relationship Id="rId2" Type="http://schemas.openxmlformats.org/officeDocument/2006/relationships/image" Target="../media/image4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6E4226-A25C-8046-82E4-143FF40A514B}" type="datetimeFigureOut">
              <a:rPr lang="en-US" smtClean="0"/>
              <a:t>7/25/16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36003E-CC53-7C4C-996B-8519C73C125D}" type="slidenum">
              <a:rPr lang="en-US" smtClean="0"/>
              <a:t>‹#›</a:t>
            </a:fld>
            <a:endParaRPr lang="en-US"/>
          </a:p>
        </p:txBody>
      </p:sp>
    </p:spTree>
    <p:extLst>
      <p:ext uri="{BB962C8B-B14F-4D97-AF65-F5344CB8AC3E}">
        <p14:creationId xmlns:p14="http://schemas.microsoft.com/office/powerpoint/2010/main" val="340105238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ncbi-nlm-nih-gov.ucsf.idm.oclc.org/pubmed/?term=effect+of+stitch+legnth+on+wound+complications+after+closure+of+midline+incisions%23" TargetMode="External"/><Relationship Id="rId4" Type="http://schemas.openxmlformats.org/officeDocument/2006/relationships/hyperlink" Target="https://www-ncbi-nlm-nih-gov.ucsf.idm.oclc.org/pubmed/?term=Millbourn%20D%5BAuthor%5D&amp;cauthor=true&amp;cauthor_uid=19917943" TargetMode="External"/><Relationship Id="rId5" Type="http://schemas.openxmlformats.org/officeDocument/2006/relationships/hyperlink" Target="https://www-ncbi-nlm-nih-gov.ucsf.idm.oclc.org/pubmed/?term=Cengiz%20Y%5BAuthor%5D&amp;cauthor=true&amp;cauthor_uid=19917943" TargetMode="External"/><Relationship Id="rId6" Type="http://schemas.openxmlformats.org/officeDocument/2006/relationships/hyperlink" Target="https://www-ncbi-nlm-nih-gov.ucsf.idm.oclc.org/pubmed/?term=Israelsson%20LA%5BAuthor%5D&amp;cauthor=true&amp;cauthor_uid=19917943" TargetMode="External"/><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cbi-nlm-nih-gov.ucsf.idm.oclc.org/pubmed/?term=effect+of+stitch+legnth+on+wound+complications+after+closure+of+midline+incisions%23" TargetMode="External"/><Relationship Id="rId4" Type="http://schemas.openxmlformats.org/officeDocument/2006/relationships/hyperlink" Target="https://www-ncbi-nlm-nih-gov.ucsf.idm.oclc.org/pubmed/?term=Millbourn%20D%5BAuthor%5D&amp;cauthor=true&amp;cauthor_uid=19917943" TargetMode="External"/><Relationship Id="rId5" Type="http://schemas.openxmlformats.org/officeDocument/2006/relationships/hyperlink" Target="https://www-ncbi-nlm-nih-gov.ucsf.idm.oclc.org/pubmed/?term=Cengiz%20Y%5BAuthor%5D&amp;cauthor=true&amp;cauthor_uid=19917943" TargetMode="External"/><Relationship Id="rId6" Type="http://schemas.openxmlformats.org/officeDocument/2006/relationships/hyperlink" Target="https://www-ncbi-nlm-nih-gov.ucsf.idm.oclc.org/pubmed/?term=Israelsson%20LA%5BAuthor%5D&amp;cauthor=true&amp;cauthor_uid=19917943" TargetMode="External"/><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tooltip="Archives of surgery (Chicago, Ill. : 1960)."/>
              </a:rPr>
              <a:t>Arch Surg.</a:t>
            </a:r>
            <a:r>
              <a:rPr lang="en-US" dirty="0" smtClean="0"/>
              <a:t> 2009 Nov;144(11):1056-9. </a:t>
            </a:r>
            <a:r>
              <a:rPr lang="en-US" dirty="0" err="1" smtClean="0"/>
              <a:t>doi</a:t>
            </a:r>
            <a:r>
              <a:rPr lang="en-US" dirty="0" smtClean="0"/>
              <a:t>: 10.1001/archsurg.2009.189.</a:t>
            </a:r>
          </a:p>
          <a:p>
            <a:r>
              <a:rPr lang="en-US" b="1" dirty="0" smtClean="0"/>
              <a:t>Effect of stitch length on wound complications after closure of midline incisions: a randomized controlled trial.</a:t>
            </a:r>
          </a:p>
          <a:p>
            <a:r>
              <a:rPr lang="en-US" dirty="0" smtClean="0">
                <a:hlinkClick r:id="rId4"/>
              </a:rPr>
              <a:t>Millbourn D</a:t>
            </a:r>
            <a:r>
              <a:rPr lang="en-US" baseline="30000" dirty="0" smtClean="0"/>
              <a:t>1</a:t>
            </a:r>
            <a:r>
              <a:rPr lang="en-US" dirty="0" smtClean="0"/>
              <a:t>, </a:t>
            </a:r>
            <a:r>
              <a:rPr lang="en-US" dirty="0" smtClean="0">
                <a:hlinkClick r:id="rId5"/>
              </a:rPr>
              <a:t>Cengiz Y</a:t>
            </a:r>
            <a:r>
              <a:rPr lang="en-US" dirty="0" smtClean="0"/>
              <a:t>, </a:t>
            </a:r>
            <a:r>
              <a:rPr lang="en-US" dirty="0" smtClean="0">
                <a:hlinkClick r:id="rId6"/>
              </a:rPr>
              <a:t>Israelsson LA</a:t>
            </a:r>
            <a:r>
              <a:rPr lang="en-US" dirty="0" smtClean="0"/>
              <a:t>.</a:t>
            </a:r>
          </a:p>
          <a:p>
            <a:endParaRPr lang="en-US" dirty="0"/>
          </a:p>
        </p:txBody>
      </p:sp>
      <p:sp>
        <p:nvSpPr>
          <p:cNvPr id="4" name="Slide Number Placeholder 3"/>
          <p:cNvSpPr>
            <a:spLocks noGrp="1"/>
          </p:cNvSpPr>
          <p:nvPr>
            <p:ph type="sldNum" sz="quarter" idx="10"/>
          </p:nvPr>
        </p:nvSpPr>
        <p:spPr/>
        <p:txBody>
          <a:bodyPr/>
          <a:lstStyle/>
          <a:p>
            <a:fld id="{1136003E-CC53-7C4C-996B-8519C73C125D}" type="slidenum">
              <a:rPr lang="en-US" smtClean="0"/>
              <a:t>8</a:t>
            </a:fld>
            <a:endParaRPr lang="en-US"/>
          </a:p>
        </p:txBody>
      </p:sp>
    </p:spTree>
    <p:extLst>
      <p:ext uri="{BB962C8B-B14F-4D97-AF65-F5344CB8AC3E}">
        <p14:creationId xmlns:p14="http://schemas.microsoft.com/office/powerpoint/2010/main" val="2985671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a:t>
            </a:r>
            <a:r>
              <a:rPr lang="en-US" dirty="0" err="1" smtClean="0"/>
              <a:t>Incisional</a:t>
            </a:r>
            <a:r>
              <a:rPr lang="en-US" dirty="0" smtClean="0"/>
              <a:t> hernia photos</a:t>
            </a:r>
            <a:r>
              <a:rPr lang="en-US" baseline="0" dirty="0" smtClean="0"/>
              <a:t> and a listing of clinical trials</a:t>
            </a:r>
            <a:endParaRPr lang="en-US" dirty="0" smtClean="0"/>
          </a:p>
          <a:p>
            <a:endParaRPr lang="en-US" dirty="0" smtClean="0"/>
          </a:p>
          <a:p>
            <a:r>
              <a:rPr lang="en-US" dirty="0" smtClean="0"/>
              <a:t>Image Taken From:</a:t>
            </a:r>
            <a:r>
              <a:rPr lang="en-US" baseline="0" dirty="0" smtClean="0"/>
              <a:t> http://trialx.com/curebyte/2011/07/05/incisional-hernia-photos-and-a-listing-of-clinical-trials/</a:t>
            </a:r>
            <a:endParaRPr lang="en-US" dirty="0"/>
          </a:p>
        </p:txBody>
      </p:sp>
      <p:sp>
        <p:nvSpPr>
          <p:cNvPr id="4" name="Slide Number Placeholder 3"/>
          <p:cNvSpPr>
            <a:spLocks noGrp="1"/>
          </p:cNvSpPr>
          <p:nvPr>
            <p:ph type="sldNum" sz="quarter" idx="10"/>
          </p:nvPr>
        </p:nvSpPr>
        <p:spPr/>
        <p:txBody>
          <a:bodyPr/>
          <a:lstStyle/>
          <a:p>
            <a:fld id="{D6FD8621-179E-6240-B2B4-5C669C39B5E2}" type="slidenum">
              <a:rPr lang="en-US" smtClean="0"/>
              <a:pPr/>
              <a:t>20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Sources:</a:t>
            </a:r>
            <a:r>
              <a:rPr lang="en-US" baseline="0" dirty="0" smtClean="0"/>
              <a:t> </a:t>
            </a:r>
            <a:r>
              <a:rPr lang="en-US" baseline="0" dirty="0" err="1" smtClean="0"/>
              <a:t>UpToDate</a:t>
            </a:r>
            <a:r>
              <a:rPr lang="en-US" baseline="0" dirty="0" smtClean="0"/>
              <a:t>, </a:t>
            </a:r>
            <a:r>
              <a:rPr lang="en-US" baseline="0" dirty="0" err="1" smtClean="0"/>
              <a:t>Parastomal</a:t>
            </a:r>
            <a:r>
              <a:rPr lang="en-US" baseline="0" dirty="0" smtClean="0"/>
              <a:t> Hernia</a:t>
            </a:r>
          </a:p>
          <a:p>
            <a:r>
              <a:rPr lang="en-US" baseline="0" dirty="0" smtClean="0"/>
              <a:t>Image Taken From: http://www.uptodate.com/contents/parastomal-hernia</a:t>
            </a:r>
          </a:p>
        </p:txBody>
      </p:sp>
      <p:sp>
        <p:nvSpPr>
          <p:cNvPr id="4" name="Slide Number Placeholder 3"/>
          <p:cNvSpPr>
            <a:spLocks noGrp="1"/>
          </p:cNvSpPr>
          <p:nvPr>
            <p:ph type="sldNum" sz="quarter" idx="10"/>
          </p:nvPr>
        </p:nvSpPr>
        <p:spPr/>
        <p:txBody>
          <a:bodyPr/>
          <a:lstStyle/>
          <a:p>
            <a:fld id="{D6FD8621-179E-6240-B2B4-5C669C39B5E2}" type="slidenum">
              <a:rPr lang="en-US" smtClean="0"/>
              <a:pPr/>
              <a:t>21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a:t>
            </a:r>
            <a:r>
              <a:rPr lang="en-US" dirty="0" err="1" smtClean="0"/>
              <a:t>UpTo</a:t>
            </a:r>
            <a:r>
              <a:rPr lang="en-US" baseline="0" dirty="0" err="1" smtClean="0"/>
              <a:t>Date</a:t>
            </a:r>
            <a:r>
              <a:rPr lang="en-US" baseline="0" dirty="0" smtClean="0"/>
              <a:t>, Abdominal Wall Hernias</a:t>
            </a:r>
          </a:p>
          <a:p>
            <a:endParaRPr lang="en-US" baseline="0" dirty="0" smtClean="0"/>
          </a:p>
          <a:p>
            <a:r>
              <a:rPr lang="en-US" baseline="0" dirty="0" smtClean="0"/>
              <a:t>Image Taken From: http://www.uptodate.com/contents/overview-of-abdominal-hernias?detectedLanguage=en&amp;source=search_result&amp;search=spigelian+hernia&amp;selectedTitle=1%7E3&amp;provider=noProvider#H29</a:t>
            </a:r>
            <a:endParaRPr lang="en-US" dirty="0"/>
          </a:p>
        </p:txBody>
      </p:sp>
      <p:sp>
        <p:nvSpPr>
          <p:cNvPr id="4" name="Slide Number Placeholder 3"/>
          <p:cNvSpPr>
            <a:spLocks noGrp="1"/>
          </p:cNvSpPr>
          <p:nvPr>
            <p:ph type="sldNum" sz="quarter" idx="10"/>
          </p:nvPr>
        </p:nvSpPr>
        <p:spPr/>
        <p:txBody>
          <a:bodyPr/>
          <a:lstStyle/>
          <a:p>
            <a:fld id="{D6FD8621-179E-6240-B2B4-5C669C39B5E2}" type="slidenum">
              <a:rPr lang="en-US" smtClean="0"/>
              <a:pPr/>
              <a:t>22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Mayo</a:t>
            </a:r>
            <a:r>
              <a:rPr lang="en-US" baseline="0" dirty="0" smtClean="0"/>
              <a:t> Technique doesn’t improve outcomes:</a:t>
            </a:r>
          </a:p>
          <a:p>
            <a:r>
              <a:rPr lang="en-US" dirty="0" smtClean="0"/>
              <a:t>Farris JM, Smith GK, Beattie AS (1959) Umbilical hernia: an inquiry into the principle of imbrication and a note on the preservation of the umbilical dimple. Am J </a:t>
            </a:r>
            <a:r>
              <a:rPr lang="en-US" dirty="0" err="1" smtClean="0"/>
              <a:t>Surg</a:t>
            </a:r>
            <a:r>
              <a:rPr lang="en-US" dirty="0" smtClean="0"/>
              <a:t> 98: 236–9</a:t>
            </a:r>
          </a:p>
          <a:p>
            <a:r>
              <a:rPr lang="en-US" dirty="0" smtClean="0"/>
              <a:t>Paul A, </a:t>
            </a:r>
            <a:r>
              <a:rPr lang="en-US" dirty="0" err="1" smtClean="0"/>
              <a:t>Korenkov</a:t>
            </a:r>
            <a:r>
              <a:rPr lang="en-US" dirty="0" smtClean="0"/>
              <a:t> M, Peters S, </a:t>
            </a:r>
            <a:r>
              <a:rPr lang="en-US" dirty="0" err="1" smtClean="0"/>
              <a:t>Köhler</a:t>
            </a:r>
            <a:r>
              <a:rPr lang="en-US" dirty="0" smtClean="0"/>
              <a:t> L, Fischer S, </a:t>
            </a:r>
            <a:r>
              <a:rPr lang="en-US" dirty="0" err="1" smtClean="0"/>
              <a:t>Troidl</a:t>
            </a:r>
            <a:r>
              <a:rPr lang="en-US" dirty="0" smtClean="0"/>
              <a:t> H (1998) Unacceptable results of the Mayo procedure for repair of abdominal incisional hernias. </a:t>
            </a:r>
            <a:r>
              <a:rPr lang="en-US" dirty="0" err="1" smtClean="0"/>
              <a:t>Eur</a:t>
            </a:r>
            <a:r>
              <a:rPr lang="en-US" dirty="0" smtClean="0"/>
              <a:t> J </a:t>
            </a:r>
            <a:r>
              <a:rPr lang="en-US" dirty="0" err="1" smtClean="0"/>
              <a:t>Surg</a:t>
            </a:r>
            <a:r>
              <a:rPr lang="en-US" dirty="0" smtClean="0"/>
              <a:t> 164: 361–7</a:t>
            </a:r>
          </a:p>
        </p:txBody>
      </p:sp>
      <p:sp>
        <p:nvSpPr>
          <p:cNvPr id="4" name="Slide Number Placeholder 3"/>
          <p:cNvSpPr>
            <a:spLocks noGrp="1"/>
          </p:cNvSpPr>
          <p:nvPr>
            <p:ph type="sldNum" sz="quarter" idx="10"/>
          </p:nvPr>
        </p:nvSpPr>
        <p:spPr/>
        <p:txBody>
          <a:bodyPr/>
          <a:lstStyle/>
          <a:p>
            <a:fld id="{1136003E-CC53-7C4C-996B-8519C73C125D}" type="slidenum">
              <a:rPr lang="en-US" smtClean="0"/>
              <a:t>26</a:t>
            </a:fld>
            <a:endParaRPr lang="en-US"/>
          </a:p>
        </p:txBody>
      </p:sp>
    </p:spTree>
    <p:extLst>
      <p:ext uri="{BB962C8B-B14F-4D97-AF65-F5344CB8AC3E}">
        <p14:creationId xmlns:p14="http://schemas.microsoft.com/office/powerpoint/2010/main" val="1962266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Korenkov</a:t>
            </a:r>
            <a:r>
              <a:rPr lang="en-US" dirty="0" smtClean="0"/>
              <a:t> M, </a:t>
            </a:r>
            <a:r>
              <a:rPr lang="en-US" dirty="0" err="1" smtClean="0"/>
              <a:t>Saurland</a:t>
            </a:r>
            <a:r>
              <a:rPr lang="en-US" dirty="0" smtClean="0"/>
              <a:t> S, Arndt M et al (2002) </a:t>
            </a:r>
            <a:r>
              <a:rPr lang="en-US" dirty="0" err="1" smtClean="0"/>
              <a:t>Randomised</a:t>
            </a:r>
            <a:r>
              <a:rPr lang="en-US" dirty="0" smtClean="0"/>
              <a:t> clinical trial of suture repair, polypropylene mesh or </a:t>
            </a:r>
            <a:r>
              <a:rPr lang="en-US" dirty="0" err="1" smtClean="0"/>
              <a:t>autodermal</a:t>
            </a:r>
            <a:r>
              <a:rPr lang="en-US" dirty="0" smtClean="0"/>
              <a:t> </a:t>
            </a:r>
            <a:r>
              <a:rPr lang="en-US" dirty="0" err="1" smtClean="0"/>
              <a:t>hernioplasty</a:t>
            </a:r>
            <a:r>
              <a:rPr lang="en-US" dirty="0" smtClean="0"/>
              <a:t> for incisional hernia. Br J </a:t>
            </a:r>
            <a:r>
              <a:rPr lang="en-US" dirty="0" err="1" smtClean="0"/>
              <a:t>Surg</a:t>
            </a:r>
            <a:r>
              <a:rPr lang="en-US" dirty="0" smtClean="0"/>
              <a:t> 89: 50–6</a:t>
            </a:r>
          </a:p>
          <a:p>
            <a:r>
              <a:rPr lang="en-US" dirty="0" err="1" smtClean="0"/>
              <a:t>Flum</a:t>
            </a:r>
            <a:r>
              <a:rPr lang="en-US" dirty="0" smtClean="0"/>
              <a:t> DR, Horvath K, </a:t>
            </a:r>
            <a:r>
              <a:rPr lang="en-US" dirty="0" err="1" smtClean="0"/>
              <a:t>Koepsell</a:t>
            </a:r>
            <a:r>
              <a:rPr lang="en-US" dirty="0" smtClean="0"/>
              <a:t> T (2003) Have outcomes of incisional hernia repair improved with time? A population-based analysis. Ann </a:t>
            </a:r>
            <a:r>
              <a:rPr lang="en-US" dirty="0" err="1" smtClean="0"/>
              <a:t>Surg</a:t>
            </a:r>
            <a:r>
              <a:rPr lang="en-US" dirty="0" smtClean="0"/>
              <a:t> 237: 129–35</a:t>
            </a:r>
          </a:p>
          <a:p>
            <a:endParaRPr lang="en-US" dirty="0"/>
          </a:p>
        </p:txBody>
      </p:sp>
      <p:sp>
        <p:nvSpPr>
          <p:cNvPr id="4" name="Slide Number Placeholder 3"/>
          <p:cNvSpPr>
            <a:spLocks noGrp="1"/>
          </p:cNvSpPr>
          <p:nvPr>
            <p:ph type="sldNum" sz="quarter" idx="10"/>
          </p:nvPr>
        </p:nvSpPr>
        <p:spPr/>
        <p:txBody>
          <a:bodyPr/>
          <a:lstStyle/>
          <a:p>
            <a:fld id="{1136003E-CC53-7C4C-996B-8519C73C125D}" type="slidenum">
              <a:rPr lang="en-US" smtClean="0"/>
              <a:t>27</a:t>
            </a:fld>
            <a:endParaRPr lang="en-US"/>
          </a:p>
        </p:txBody>
      </p:sp>
    </p:spTree>
    <p:extLst>
      <p:ext uri="{BB962C8B-B14F-4D97-AF65-F5344CB8AC3E}">
        <p14:creationId xmlns:p14="http://schemas.microsoft.com/office/powerpoint/2010/main" val="4168017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Burger JW </a:t>
            </a:r>
            <a:r>
              <a:rPr lang="en-US" i="1" dirty="0" smtClean="0"/>
              <a:t>et al</a:t>
            </a:r>
            <a:r>
              <a:rPr lang="en-US" i="0" dirty="0" smtClean="0"/>
              <a:t>. Long-term follow-up</a:t>
            </a:r>
            <a:r>
              <a:rPr lang="en-US" i="0" baseline="0" dirty="0" smtClean="0"/>
              <a:t> of a randomized controlled trial of suture versus mesh repair of incisional </a:t>
            </a:r>
            <a:r>
              <a:rPr lang="en-US" i="0" baseline="0" dirty="0" err="1" smtClean="0"/>
              <a:t>henria</a:t>
            </a:r>
            <a:r>
              <a:rPr lang="en-US" i="0" baseline="0" dirty="0" smtClean="0"/>
              <a:t>. </a:t>
            </a:r>
            <a:r>
              <a:rPr lang="en-US" i="1" baseline="0" dirty="0" smtClean="0"/>
              <a:t>Ann </a:t>
            </a:r>
            <a:r>
              <a:rPr lang="en-US" i="1" baseline="0" dirty="0" err="1" smtClean="0"/>
              <a:t>Surg</a:t>
            </a:r>
            <a:r>
              <a:rPr lang="en-US" i="0" baseline="0" dirty="0" smtClean="0"/>
              <a:t> 2004; 240(4): 578-83.</a:t>
            </a:r>
            <a:endParaRPr lang="en-US" dirty="0"/>
          </a:p>
        </p:txBody>
      </p:sp>
      <p:sp>
        <p:nvSpPr>
          <p:cNvPr id="4" name="Slide Number Placeholder 3"/>
          <p:cNvSpPr>
            <a:spLocks noGrp="1"/>
          </p:cNvSpPr>
          <p:nvPr>
            <p:ph type="sldNum" sz="quarter" idx="10"/>
          </p:nvPr>
        </p:nvSpPr>
        <p:spPr/>
        <p:txBody>
          <a:bodyPr/>
          <a:lstStyle/>
          <a:p>
            <a:fld id="{1136003E-CC53-7C4C-996B-8519C73C125D}" type="slidenum">
              <a:rPr lang="en-US" smtClean="0"/>
              <a:t>29</a:t>
            </a:fld>
            <a:endParaRPr lang="en-US"/>
          </a:p>
        </p:txBody>
      </p:sp>
    </p:spTree>
    <p:extLst>
      <p:ext uri="{BB962C8B-B14F-4D97-AF65-F5344CB8AC3E}">
        <p14:creationId xmlns:p14="http://schemas.microsoft.com/office/powerpoint/2010/main" val="2875293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 </a:t>
            </a:r>
            <a:r>
              <a:rPr lang="en-US" dirty="0" err="1" smtClean="0"/>
              <a:t>Vries</a:t>
            </a:r>
            <a:r>
              <a:rPr lang="en-US" dirty="0" smtClean="0"/>
              <a:t> </a:t>
            </a:r>
            <a:r>
              <a:rPr lang="en-US" dirty="0" err="1" smtClean="0"/>
              <a:t>Reilingh</a:t>
            </a:r>
            <a:r>
              <a:rPr lang="en-US" dirty="0" smtClean="0"/>
              <a:t> TS, van </a:t>
            </a:r>
            <a:r>
              <a:rPr lang="en-US" dirty="0" err="1" smtClean="0"/>
              <a:t>Geldere</a:t>
            </a:r>
            <a:r>
              <a:rPr lang="en-US" dirty="0" smtClean="0"/>
              <a:t> D, </a:t>
            </a:r>
            <a:r>
              <a:rPr lang="en-US" dirty="0" err="1" smtClean="0"/>
              <a:t>Langenhorst</a:t>
            </a:r>
            <a:r>
              <a:rPr lang="en-US" dirty="0" smtClean="0"/>
              <a:t> BLAM et al (2004) Repair of large midline incisional hernias with polypropylene mesh: comparison of three operative techniques. Hernia 8: 56–9</a:t>
            </a:r>
            <a:endParaRPr lang="en-US" dirty="0"/>
          </a:p>
        </p:txBody>
      </p:sp>
      <p:sp>
        <p:nvSpPr>
          <p:cNvPr id="4" name="Slide Number Placeholder 3"/>
          <p:cNvSpPr>
            <a:spLocks noGrp="1"/>
          </p:cNvSpPr>
          <p:nvPr>
            <p:ph type="sldNum" sz="quarter" idx="10"/>
          </p:nvPr>
        </p:nvSpPr>
        <p:spPr/>
        <p:txBody>
          <a:bodyPr/>
          <a:lstStyle/>
          <a:p>
            <a:fld id="{1136003E-CC53-7C4C-996B-8519C73C125D}" type="slidenum">
              <a:rPr lang="en-US" smtClean="0"/>
              <a:t>31</a:t>
            </a:fld>
            <a:endParaRPr lang="en-US"/>
          </a:p>
        </p:txBody>
      </p:sp>
    </p:spTree>
    <p:extLst>
      <p:ext uri="{BB962C8B-B14F-4D97-AF65-F5344CB8AC3E}">
        <p14:creationId xmlns:p14="http://schemas.microsoft.com/office/powerpoint/2010/main" val="1885510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Den </a:t>
            </a:r>
            <a:r>
              <a:rPr lang="en-US" dirty="0" err="1" smtClean="0"/>
              <a:t>Hartog</a:t>
            </a:r>
            <a:r>
              <a:rPr lang="en-US" dirty="0" smtClean="0"/>
              <a:t> D, </a:t>
            </a:r>
            <a:r>
              <a:rPr lang="en-US" dirty="0" err="1" smtClean="0"/>
              <a:t>Dur</a:t>
            </a:r>
            <a:r>
              <a:rPr lang="en-US" dirty="0" smtClean="0"/>
              <a:t> AH, </a:t>
            </a:r>
            <a:r>
              <a:rPr lang="en-US" dirty="0" err="1" smtClean="0"/>
              <a:t>Tuinebreijer</a:t>
            </a:r>
            <a:r>
              <a:rPr lang="en-US" dirty="0" smtClean="0"/>
              <a:t> WE, </a:t>
            </a:r>
            <a:r>
              <a:rPr lang="en-US" dirty="0" err="1" smtClean="0"/>
              <a:t>Kreis</a:t>
            </a:r>
            <a:r>
              <a:rPr lang="en-US" dirty="0" smtClean="0"/>
              <a:t> RW (2008) Open surgical procedures for incisional hernias. Cochrane Database </a:t>
            </a:r>
            <a:r>
              <a:rPr lang="en-US" dirty="0" err="1" smtClean="0"/>
              <a:t>Syst</a:t>
            </a:r>
            <a:r>
              <a:rPr lang="en-US" dirty="0" smtClean="0"/>
              <a:t> Rev 3: CD006438.pub2</a:t>
            </a:r>
          </a:p>
          <a:p>
            <a:r>
              <a:rPr lang="en-US" dirty="0" err="1" smtClean="0"/>
              <a:t>Timmermans</a:t>
            </a:r>
            <a:r>
              <a:rPr lang="en-US" dirty="0" smtClean="0"/>
              <a:t> L, de </a:t>
            </a:r>
            <a:r>
              <a:rPr lang="en-US" dirty="0" err="1" smtClean="0"/>
              <a:t>Goede</a:t>
            </a:r>
            <a:r>
              <a:rPr lang="en-US" dirty="0" smtClean="0"/>
              <a:t> B, van </a:t>
            </a:r>
            <a:r>
              <a:rPr lang="en-US" dirty="0" err="1" smtClean="0"/>
              <a:t>Dijk</a:t>
            </a:r>
            <a:r>
              <a:rPr lang="en-US" dirty="0" smtClean="0"/>
              <a:t> SM, </a:t>
            </a:r>
            <a:r>
              <a:rPr lang="en-US" dirty="0" err="1" smtClean="0"/>
              <a:t>Kleinrensink</a:t>
            </a:r>
            <a:r>
              <a:rPr lang="en-US" dirty="0" smtClean="0"/>
              <a:t> GJ, </a:t>
            </a:r>
            <a:r>
              <a:rPr lang="en-US" dirty="0" err="1" smtClean="0"/>
              <a:t>Jeekel</a:t>
            </a:r>
            <a:r>
              <a:rPr lang="en-US" dirty="0" smtClean="0"/>
              <a:t> J, Lange JF (2014) Meta-analysis of </a:t>
            </a:r>
            <a:r>
              <a:rPr lang="en-US" dirty="0" err="1" smtClean="0"/>
              <a:t>sublay</a:t>
            </a:r>
            <a:r>
              <a:rPr lang="en-US" dirty="0" smtClean="0"/>
              <a:t> versus </a:t>
            </a:r>
            <a:r>
              <a:rPr lang="en-US" dirty="0" err="1" smtClean="0"/>
              <a:t>onlay</a:t>
            </a:r>
            <a:r>
              <a:rPr lang="en-US" dirty="0" smtClean="0"/>
              <a:t> mesh repair in incisional hernia surgery. Am J </a:t>
            </a:r>
            <a:r>
              <a:rPr lang="en-US" dirty="0" err="1" smtClean="0"/>
              <a:t>Surg</a:t>
            </a:r>
            <a:r>
              <a:rPr lang="en-US" dirty="0" smtClean="0"/>
              <a:t> 2007(6): 980–8</a:t>
            </a:r>
            <a:endParaRPr lang="en-US" dirty="0"/>
          </a:p>
        </p:txBody>
      </p:sp>
      <p:sp>
        <p:nvSpPr>
          <p:cNvPr id="4" name="Slide Number Placeholder 3"/>
          <p:cNvSpPr>
            <a:spLocks noGrp="1"/>
          </p:cNvSpPr>
          <p:nvPr>
            <p:ph type="sldNum" sz="quarter" idx="10"/>
          </p:nvPr>
        </p:nvSpPr>
        <p:spPr/>
        <p:txBody>
          <a:bodyPr/>
          <a:lstStyle/>
          <a:p>
            <a:fld id="{1136003E-CC53-7C4C-996B-8519C73C125D}" type="slidenum">
              <a:rPr lang="en-US" smtClean="0"/>
              <a:t>32</a:t>
            </a:fld>
            <a:endParaRPr lang="en-US"/>
          </a:p>
        </p:txBody>
      </p:sp>
    </p:spTree>
    <p:extLst>
      <p:ext uri="{BB962C8B-B14F-4D97-AF65-F5344CB8AC3E}">
        <p14:creationId xmlns:p14="http://schemas.microsoft.com/office/powerpoint/2010/main" val="2922933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Bauer JJ (2002) Rives-</a:t>
            </a:r>
            <a:r>
              <a:rPr lang="en-US" dirty="0" err="1" smtClean="0"/>
              <a:t>Stoppa</a:t>
            </a:r>
            <a:r>
              <a:rPr lang="en-US" dirty="0" smtClean="0"/>
              <a:t> procedure for repair of large incisional hernias: experience with 57 patients. Hernia 6(3): 120–3</a:t>
            </a:r>
          </a:p>
          <a:p>
            <a:r>
              <a:rPr lang="en-US" dirty="0" err="1" smtClean="0"/>
              <a:t>Yaghoobi</a:t>
            </a:r>
            <a:r>
              <a:rPr lang="en-US" dirty="0" smtClean="0"/>
              <a:t> </a:t>
            </a:r>
            <a:r>
              <a:rPr lang="en-US" dirty="0" err="1" smtClean="0"/>
              <a:t>Notash</a:t>
            </a:r>
            <a:r>
              <a:rPr lang="en-US" dirty="0" smtClean="0"/>
              <a:t> A, </a:t>
            </a:r>
            <a:r>
              <a:rPr lang="en-US" dirty="0" err="1" smtClean="0"/>
              <a:t>Yaghoobi</a:t>
            </a:r>
            <a:r>
              <a:rPr lang="en-US" dirty="0" smtClean="0"/>
              <a:t> </a:t>
            </a:r>
            <a:r>
              <a:rPr lang="en-US" dirty="0" err="1" smtClean="0"/>
              <a:t>Notash</a:t>
            </a:r>
            <a:r>
              <a:rPr lang="en-US" dirty="0" smtClean="0"/>
              <a:t> A </a:t>
            </a:r>
            <a:r>
              <a:rPr lang="en-US" dirty="0" err="1" smtClean="0"/>
              <a:t>Jr</a:t>
            </a:r>
            <a:r>
              <a:rPr lang="en-US" dirty="0" smtClean="0"/>
              <a:t>, </a:t>
            </a:r>
            <a:r>
              <a:rPr lang="en-US" dirty="0" err="1" smtClean="0"/>
              <a:t>Seied</a:t>
            </a:r>
            <a:r>
              <a:rPr lang="en-US" dirty="0" smtClean="0"/>
              <a:t> </a:t>
            </a:r>
            <a:r>
              <a:rPr lang="en-US" dirty="0" err="1" smtClean="0"/>
              <a:t>Farshi</a:t>
            </a:r>
            <a:r>
              <a:rPr lang="en-US" dirty="0" smtClean="0"/>
              <a:t> J, </a:t>
            </a:r>
            <a:r>
              <a:rPr lang="en-US" dirty="0" err="1" smtClean="0"/>
              <a:t>Ahmadi</a:t>
            </a:r>
            <a:r>
              <a:rPr lang="en-US" dirty="0" smtClean="0"/>
              <a:t> </a:t>
            </a:r>
            <a:r>
              <a:rPr lang="en-US" dirty="0" err="1" smtClean="0"/>
              <a:t>Amoli</a:t>
            </a:r>
            <a:r>
              <a:rPr lang="en-US" dirty="0" smtClean="0"/>
              <a:t> H, </a:t>
            </a:r>
            <a:r>
              <a:rPr lang="en-US" dirty="0" err="1" smtClean="0"/>
              <a:t>Salimi</a:t>
            </a:r>
            <a:r>
              <a:rPr lang="en-US" dirty="0" smtClean="0"/>
              <a:t> J, </a:t>
            </a:r>
            <a:r>
              <a:rPr lang="en-US" dirty="0" err="1" smtClean="0"/>
              <a:t>Mamarabadi</a:t>
            </a:r>
            <a:r>
              <a:rPr lang="en-US" dirty="0" smtClean="0"/>
              <a:t> M (2007) Outcomes of the Rives-</a:t>
            </a:r>
            <a:r>
              <a:rPr lang="en-US" dirty="0" err="1" smtClean="0"/>
              <a:t>Stoppa</a:t>
            </a:r>
            <a:r>
              <a:rPr lang="en-US" dirty="0" smtClean="0"/>
              <a:t> technique in incisional hernia repair: ten years of experience. Hernia 11(1): 25–9</a:t>
            </a:r>
            <a:endParaRPr lang="en-US" dirty="0"/>
          </a:p>
        </p:txBody>
      </p:sp>
      <p:sp>
        <p:nvSpPr>
          <p:cNvPr id="4" name="Slide Number Placeholder 3"/>
          <p:cNvSpPr>
            <a:spLocks noGrp="1"/>
          </p:cNvSpPr>
          <p:nvPr>
            <p:ph type="sldNum" sz="quarter" idx="10"/>
          </p:nvPr>
        </p:nvSpPr>
        <p:spPr/>
        <p:txBody>
          <a:bodyPr/>
          <a:lstStyle/>
          <a:p>
            <a:fld id="{1136003E-CC53-7C4C-996B-8519C73C125D}" type="slidenum">
              <a:rPr lang="en-US" smtClean="0"/>
              <a:t>33</a:t>
            </a:fld>
            <a:endParaRPr lang="en-US"/>
          </a:p>
        </p:txBody>
      </p:sp>
    </p:spTree>
    <p:extLst>
      <p:ext uri="{BB962C8B-B14F-4D97-AF65-F5344CB8AC3E}">
        <p14:creationId xmlns:p14="http://schemas.microsoft.com/office/powerpoint/2010/main" val="13493977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Helgstrand</a:t>
            </a:r>
            <a:r>
              <a:rPr lang="en-US" dirty="0" smtClean="0"/>
              <a:t> F, </a:t>
            </a:r>
            <a:r>
              <a:rPr lang="en-US" i="1" dirty="0" smtClean="0"/>
              <a:t>et al</a:t>
            </a:r>
            <a:r>
              <a:rPr lang="en-US" i="0" dirty="0" smtClean="0"/>
              <a:t>. Nationwide</a:t>
            </a:r>
            <a:r>
              <a:rPr lang="en-US" i="0" baseline="0" dirty="0" smtClean="0"/>
              <a:t> prospective study of outcomes after elective incisional hernia repair. </a:t>
            </a:r>
            <a:r>
              <a:rPr lang="en-US" i="1" baseline="0" dirty="0" smtClean="0"/>
              <a:t>J Am </a:t>
            </a:r>
            <a:r>
              <a:rPr lang="en-US" i="1" baseline="0" dirty="0" err="1" smtClean="0"/>
              <a:t>Coll</a:t>
            </a:r>
            <a:r>
              <a:rPr lang="en-US" i="1" baseline="0" dirty="0" smtClean="0"/>
              <a:t> </a:t>
            </a:r>
            <a:r>
              <a:rPr lang="en-US" i="1" baseline="0" dirty="0" err="1" smtClean="0"/>
              <a:t>Surg</a:t>
            </a:r>
            <a:r>
              <a:rPr lang="en-US" i="0" baseline="0" dirty="0" smtClean="0"/>
              <a:t> 2013; 216(2): 217-28</a:t>
            </a:r>
            <a:endParaRPr lang="en-US" dirty="0"/>
          </a:p>
        </p:txBody>
      </p:sp>
      <p:sp>
        <p:nvSpPr>
          <p:cNvPr id="4" name="Slide Number Placeholder 3"/>
          <p:cNvSpPr>
            <a:spLocks noGrp="1"/>
          </p:cNvSpPr>
          <p:nvPr>
            <p:ph type="sldNum" sz="quarter" idx="10"/>
          </p:nvPr>
        </p:nvSpPr>
        <p:spPr/>
        <p:txBody>
          <a:bodyPr/>
          <a:lstStyle/>
          <a:p>
            <a:fld id="{1136003E-CC53-7C4C-996B-8519C73C125D}" type="slidenum">
              <a:rPr lang="en-US" smtClean="0"/>
              <a:t>40</a:t>
            </a:fld>
            <a:endParaRPr lang="en-US"/>
          </a:p>
        </p:txBody>
      </p:sp>
    </p:spTree>
    <p:extLst>
      <p:ext uri="{BB962C8B-B14F-4D97-AF65-F5344CB8AC3E}">
        <p14:creationId xmlns:p14="http://schemas.microsoft.com/office/powerpoint/2010/main" val="1474632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tooltip="Archives of surgery (Chicago, Ill. : 1960)."/>
              </a:rPr>
              <a:t>Arch Surg.</a:t>
            </a:r>
            <a:r>
              <a:rPr lang="en-US" dirty="0" smtClean="0"/>
              <a:t> 2009 Nov;144(11):1056-9. </a:t>
            </a:r>
            <a:r>
              <a:rPr lang="en-US" dirty="0" err="1" smtClean="0"/>
              <a:t>doi</a:t>
            </a:r>
            <a:r>
              <a:rPr lang="en-US" dirty="0" smtClean="0"/>
              <a:t>: 10.1001/archsurg.2009.189.</a:t>
            </a:r>
          </a:p>
          <a:p>
            <a:r>
              <a:rPr lang="en-US" b="1" dirty="0" smtClean="0"/>
              <a:t>Effect of stitch length on wound complications after closure of midline incisions: a randomized controlled trial.</a:t>
            </a:r>
          </a:p>
          <a:p>
            <a:r>
              <a:rPr lang="en-US" dirty="0" smtClean="0">
                <a:hlinkClick r:id="rId4"/>
              </a:rPr>
              <a:t>Millbourn D</a:t>
            </a:r>
            <a:r>
              <a:rPr lang="en-US" baseline="30000" dirty="0" smtClean="0"/>
              <a:t>1</a:t>
            </a:r>
            <a:r>
              <a:rPr lang="en-US" dirty="0" smtClean="0"/>
              <a:t>, </a:t>
            </a:r>
            <a:r>
              <a:rPr lang="en-US" dirty="0" smtClean="0">
                <a:hlinkClick r:id="rId5"/>
              </a:rPr>
              <a:t>Cengiz Y</a:t>
            </a:r>
            <a:r>
              <a:rPr lang="en-US" dirty="0" smtClean="0"/>
              <a:t>, </a:t>
            </a:r>
            <a:r>
              <a:rPr lang="en-US" dirty="0" smtClean="0">
                <a:hlinkClick r:id="rId6"/>
              </a:rPr>
              <a:t>Israelsson LA</a:t>
            </a:r>
            <a:r>
              <a:rPr lang="en-US" dirty="0" smtClean="0"/>
              <a:t>.</a:t>
            </a:r>
          </a:p>
          <a:p>
            <a:endParaRPr lang="en-US" dirty="0"/>
          </a:p>
        </p:txBody>
      </p:sp>
      <p:sp>
        <p:nvSpPr>
          <p:cNvPr id="4" name="Slide Number Placeholder 3"/>
          <p:cNvSpPr>
            <a:spLocks noGrp="1"/>
          </p:cNvSpPr>
          <p:nvPr>
            <p:ph type="sldNum" sz="quarter" idx="10"/>
          </p:nvPr>
        </p:nvSpPr>
        <p:spPr/>
        <p:txBody>
          <a:bodyPr/>
          <a:lstStyle/>
          <a:p>
            <a:fld id="{1136003E-CC53-7C4C-996B-8519C73C125D}" type="slidenum">
              <a:rPr lang="en-US" smtClean="0"/>
              <a:t>9</a:t>
            </a:fld>
            <a:endParaRPr lang="en-US"/>
          </a:p>
        </p:txBody>
      </p:sp>
    </p:spTree>
    <p:extLst>
      <p:ext uri="{BB962C8B-B14F-4D97-AF65-F5344CB8AC3E}">
        <p14:creationId xmlns:p14="http://schemas.microsoft.com/office/powerpoint/2010/main" val="3653971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Abid</a:t>
            </a:r>
            <a:r>
              <a:rPr lang="en-US" baseline="0" dirty="0" smtClean="0"/>
              <a:t> S, El-Hayek K. Which mesh or graft? Prosthetic devices for abdominal wall reconstruction. </a:t>
            </a:r>
            <a:r>
              <a:rPr lang="en-US" i="1" baseline="0" dirty="0" smtClean="0"/>
              <a:t>Br J </a:t>
            </a:r>
            <a:r>
              <a:rPr lang="en-US" i="1" baseline="0" dirty="0" err="1" smtClean="0"/>
              <a:t>Hosp</a:t>
            </a:r>
            <a:r>
              <a:rPr lang="en-US" i="1" baseline="0" dirty="0" smtClean="0"/>
              <a:t> Med</a:t>
            </a:r>
            <a:r>
              <a:rPr lang="en-US" i="0" baseline="0" dirty="0" smtClean="0"/>
              <a:t> 2016; 77(3): 157-8</a:t>
            </a:r>
            <a:endParaRPr lang="en-US" dirty="0" smtClean="0"/>
          </a:p>
          <a:p>
            <a:endParaRPr lang="en-US" dirty="0"/>
          </a:p>
        </p:txBody>
      </p:sp>
      <p:sp>
        <p:nvSpPr>
          <p:cNvPr id="4" name="Slide Number Placeholder 3"/>
          <p:cNvSpPr>
            <a:spLocks noGrp="1"/>
          </p:cNvSpPr>
          <p:nvPr>
            <p:ph type="sldNum" sz="quarter" idx="10"/>
          </p:nvPr>
        </p:nvSpPr>
        <p:spPr/>
        <p:txBody>
          <a:bodyPr/>
          <a:lstStyle/>
          <a:p>
            <a:fld id="{1136003E-CC53-7C4C-996B-8519C73C125D}" type="slidenum">
              <a:rPr lang="en-US" smtClean="0"/>
              <a:t>43</a:t>
            </a:fld>
            <a:endParaRPr lang="en-US"/>
          </a:p>
        </p:txBody>
      </p:sp>
    </p:spTree>
    <p:extLst>
      <p:ext uri="{BB962C8B-B14F-4D97-AF65-F5344CB8AC3E}">
        <p14:creationId xmlns:p14="http://schemas.microsoft.com/office/powerpoint/2010/main" val="2550571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Abid</a:t>
            </a:r>
            <a:r>
              <a:rPr lang="en-US" baseline="0" dirty="0" smtClean="0"/>
              <a:t> S, El-Hayek K. Which mesh or graft? Prosthetic devices for abdominal wall reconstruction. </a:t>
            </a:r>
            <a:r>
              <a:rPr lang="en-US" i="1" baseline="0" dirty="0" smtClean="0"/>
              <a:t>Br J </a:t>
            </a:r>
            <a:r>
              <a:rPr lang="en-US" i="1" baseline="0" dirty="0" err="1" smtClean="0"/>
              <a:t>Hosp</a:t>
            </a:r>
            <a:r>
              <a:rPr lang="en-US" i="1" baseline="0" dirty="0" smtClean="0"/>
              <a:t> Med</a:t>
            </a:r>
            <a:r>
              <a:rPr lang="en-US" i="0" baseline="0" dirty="0" smtClean="0"/>
              <a:t> 2016; 77(3): 157-8</a:t>
            </a:r>
            <a:endParaRPr lang="en-US" dirty="0" smtClean="0"/>
          </a:p>
          <a:p>
            <a:endParaRPr lang="en-US" dirty="0"/>
          </a:p>
        </p:txBody>
      </p:sp>
      <p:sp>
        <p:nvSpPr>
          <p:cNvPr id="4" name="Slide Number Placeholder 3"/>
          <p:cNvSpPr>
            <a:spLocks noGrp="1"/>
          </p:cNvSpPr>
          <p:nvPr>
            <p:ph type="sldNum" sz="quarter" idx="10"/>
          </p:nvPr>
        </p:nvSpPr>
        <p:spPr/>
        <p:txBody>
          <a:bodyPr/>
          <a:lstStyle/>
          <a:p>
            <a:fld id="{1136003E-CC53-7C4C-996B-8519C73C125D}" type="slidenum">
              <a:rPr lang="en-US" smtClean="0"/>
              <a:t>44</a:t>
            </a:fld>
            <a:endParaRPr lang="en-US"/>
          </a:p>
        </p:txBody>
      </p:sp>
    </p:spTree>
    <p:extLst>
      <p:ext uri="{BB962C8B-B14F-4D97-AF65-F5344CB8AC3E}">
        <p14:creationId xmlns:p14="http://schemas.microsoft.com/office/powerpoint/2010/main" val="3134844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Abid</a:t>
            </a:r>
            <a:r>
              <a:rPr lang="en-US" baseline="0" dirty="0" smtClean="0"/>
              <a:t> S, El-Hayek K. Which mesh or graft? Prosthetic devices for abdominal wall reconstruction. </a:t>
            </a:r>
            <a:r>
              <a:rPr lang="en-US" i="1" baseline="0" dirty="0" smtClean="0"/>
              <a:t>Br J </a:t>
            </a:r>
            <a:r>
              <a:rPr lang="en-US" i="1" baseline="0" dirty="0" err="1" smtClean="0"/>
              <a:t>Hosp</a:t>
            </a:r>
            <a:r>
              <a:rPr lang="en-US" i="1" baseline="0" dirty="0" smtClean="0"/>
              <a:t> Med</a:t>
            </a:r>
            <a:r>
              <a:rPr lang="en-US" i="0" baseline="0" dirty="0" smtClean="0"/>
              <a:t> 2016; 77(3): 157-8</a:t>
            </a:r>
            <a:endParaRPr lang="en-US" dirty="0" smtClean="0"/>
          </a:p>
          <a:p>
            <a:endParaRPr lang="en-US" dirty="0"/>
          </a:p>
        </p:txBody>
      </p:sp>
      <p:sp>
        <p:nvSpPr>
          <p:cNvPr id="4" name="Slide Number Placeholder 3"/>
          <p:cNvSpPr>
            <a:spLocks noGrp="1"/>
          </p:cNvSpPr>
          <p:nvPr>
            <p:ph type="sldNum" sz="quarter" idx="10"/>
          </p:nvPr>
        </p:nvSpPr>
        <p:spPr/>
        <p:txBody>
          <a:bodyPr/>
          <a:lstStyle/>
          <a:p>
            <a:fld id="{1136003E-CC53-7C4C-996B-8519C73C125D}" type="slidenum">
              <a:rPr lang="en-US" smtClean="0"/>
              <a:t>45</a:t>
            </a:fld>
            <a:endParaRPr lang="en-US"/>
          </a:p>
        </p:txBody>
      </p:sp>
    </p:spTree>
    <p:extLst>
      <p:ext uri="{BB962C8B-B14F-4D97-AF65-F5344CB8AC3E}">
        <p14:creationId xmlns:p14="http://schemas.microsoft.com/office/powerpoint/2010/main" val="1899694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Abid</a:t>
            </a:r>
            <a:r>
              <a:rPr lang="en-US" baseline="0" dirty="0" smtClean="0"/>
              <a:t> S, El-Hayek K. Which mesh or graft? Prosthetic devices for abdominal wall reconstruction. </a:t>
            </a:r>
            <a:r>
              <a:rPr lang="en-US" i="1" baseline="0" dirty="0" smtClean="0"/>
              <a:t>Br J </a:t>
            </a:r>
            <a:r>
              <a:rPr lang="en-US" i="1" baseline="0" dirty="0" err="1" smtClean="0"/>
              <a:t>Hosp</a:t>
            </a:r>
            <a:r>
              <a:rPr lang="en-US" i="1" baseline="0" dirty="0" smtClean="0"/>
              <a:t> Med</a:t>
            </a:r>
            <a:r>
              <a:rPr lang="en-US" i="0" baseline="0" dirty="0" smtClean="0"/>
              <a:t> 2016; 77(3): 157-8</a:t>
            </a:r>
            <a:endParaRPr lang="en-US" dirty="0"/>
          </a:p>
        </p:txBody>
      </p:sp>
      <p:sp>
        <p:nvSpPr>
          <p:cNvPr id="4" name="Slide Number Placeholder 3"/>
          <p:cNvSpPr>
            <a:spLocks noGrp="1"/>
          </p:cNvSpPr>
          <p:nvPr>
            <p:ph type="sldNum" sz="quarter" idx="10"/>
          </p:nvPr>
        </p:nvSpPr>
        <p:spPr/>
        <p:txBody>
          <a:bodyPr/>
          <a:lstStyle/>
          <a:p>
            <a:fld id="{1136003E-CC53-7C4C-996B-8519C73C125D}" type="slidenum">
              <a:rPr lang="en-US" smtClean="0"/>
              <a:t>46</a:t>
            </a:fld>
            <a:endParaRPr lang="en-US"/>
          </a:p>
        </p:txBody>
      </p:sp>
    </p:spTree>
    <p:extLst>
      <p:ext uri="{BB962C8B-B14F-4D97-AF65-F5344CB8AC3E}">
        <p14:creationId xmlns:p14="http://schemas.microsoft.com/office/powerpoint/2010/main" val="5491325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Clarke JM (2010) Incisional hernia repair by </a:t>
            </a:r>
            <a:r>
              <a:rPr lang="en-US" dirty="0" err="1" smtClean="0"/>
              <a:t>fascial</a:t>
            </a:r>
            <a:r>
              <a:rPr lang="en-US" dirty="0" smtClean="0"/>
              <a:t> component separation: results in 128 cases and evolution of technique. Am J </a:t>
            </a:r>
            <a:r>
              <a:rPr lang="en-US" dirty="0" err="1" smtClean="0"/>
              <a:t>Surg</a:t>
            </a:r>
            <a:r>
              <a:rPr lang="en-US" dirty="0" smtClean="0"/>
              <a:t> 200: 2–8</a:t>
            </a:r>
          </a:p>
          <a:p>
            <a:r>
              <a:rPr lang="en-US" dirty="0" smtClean="0"/>
              <a:t>Cox TC, Pearl JP, Ritter EM (2010) Rives-</a:t>
            </a:r>
            <a:r>
              <a:rPr lang="en-US" dirty="0" err="1" smtClean="0"/>
              <a:t>Stoppa</a:t>
            </a:r>
            <a:r>
              <a:rPr lang="en-US" dirty="0" smtClean="0"/>
              <a:t> incisional hernia repair combined with laparoscopic separation of abdominal wall components: a novel approach to complex abdominal wall closure. Hernia 14: 561–7</a:t>
            </a:r>
          </a:p>
          <a:p>
            <a:r>
              <a:rPr lang="en-US" dirty="0" smtClean="0"/>
              <a:t>De </a:t>
            </a:r>
            <a:r>
              <a:rPr lang="en-US" dirty="0" err="1" smtClean="0"/>
              <a:t>Vries</a:t>
            </a:r>
            <a:r>
              <a:rPr lang="en-US" dirty="0" smtClean="0"/>
              <a:t> </a:t>
            </a:r>
            <a:r>
              <a:rPr lang="en-US" dirty="0" err="1" smtClean="0"/>
              <a:t>Reilingh</a:t>
            </a:r>
            <a:r>
              <a:rPr lang="en-US" dirty="0" smtClean="0"/>
              <a:t> TS, van </a:t>
            </a:r>
            <a:r>
              <a:rPr lang="en-US" dirty="0" err="1" smtClean="0"/>
              <a:t>Geldere</a:t>
            </a:r>
            <a:r>
              <a:rPr lang="en-US" dirty="0" smtClean="0"/>
              <a:t> D, </a:t>
            </a:r>
            <a:r>
              <a:rPr lang="en-US" dirty="0" err="1" smtClean="0"/>
              <a:t>Langenhorst</a:t>
            </a:r>
            <a:r>
              <a:rPr lang="en-US" dirty="0" smtClean="0"/>
              <a:t> BLAM et al (2004) Repair of large midline incisional hernias with polypropylene mesh: comparison of three operative techniques. Hernia 8: 56–9</a:t>
            </a:r>
            <a:endParaRPr lang="en-US" dirty="0"/>
          </a:p>
        </p:txBody>
      </p:sp>
      <p:sp>
        <p:nvSpPr>
          <p:cNvPr id="4" name="Slide Number Placeholder 3"/>
          <p:cNvSpPr>
            <a:spLocks noGrp="1"/>
          </p:cNvSpPr>
          <p:nvPr>
            <p:ph type="sldNum" sz="quarter" idx="10"/>
          </p:nvPr>
        </p:nvSpPr>
        <p:spPr/>
        <p:txBody>
          <a:bodyPr/>
          <a:lstStyle/>
          <a:p>
            <a:fld id="{1136003E-CC53-7C4C-996B-8519C73C125D}" type="slidenum">
              <a:rPr lang="en-US" smtClean="0"/>
              <a:t>48</a:t>
            </a:fld>
            <a:endParaRPr lang="en-US"/>
          </a:p>
        </p:txBody>
      </p:sp>
    </p:spTree>
    <p:extLst>
      <p:ext uri="{BB962C8B-B14F-4D97-AF65-F5344CB8AC3E}">
        <p14:creationId xmlns:p14="http://schemas.microsoft.com/office/powerpoint/2010/main" val="1040384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Pauli EM, Rosen MJ (2013) Open ventral hernia repair with component separation. </a:t>
            </a:r>
            <a:r>
              <a:rPr lang="en-US" dirty="0" err="1" smtClean="0"/>
              <a:t>Surg</a:t>
            </a:r>
            <a:r>
              <a:rPr lang="en-US" dirty="0" smtClean="0"/>
              <a:t> </a:t>
            </a:r>
            <a:r>
              <a:rPr lang="en-US" dirty="0" err="1" smtClean="0"/>
              <a:t>Clin</a:t>
            </a:r>
            <a:r>
              <a:rPr lang="en-US" dirty="0" smtClean="0"/>
              <a:t> N Am 93: 1111–33 </a:t>
            </a:r>
            <a:endParaRPr lang="en-US" dirty="0"/>
          </a:p>
        </p:txBody>
      </p:sp>
      <p:sp>
        <p:nvSpPr>
          <p:cNvPr id="4" name="Slide Number Placeholder 3"/>
          <p:cNvSpPr>
            <a:spLocks noGrp="1"/>
          </p:cNvSpPr>
          <p:nvPr>
            <p:ph type="sldNum" sz="quarter" idx="10"/>
          </p:nvPr>
        </p:nvSpPr>
        <p:spPr/>
        <p:txBody>
          <a:bodyPr/>
          <a:lstStyle/>
          <a:p>
            <a:fld id="{1136003E-CC53-7C4C-996B-8519C73C125D}" type="slidenum">
              <a:rPr lang="en-US" smtClean="0"/>
              <a:t>52</a:t>
            </a:fld>
            <a:endParaRPr lang="en-US"/>
          </a:p>
        </p:txBody>
      </p:sp>
    </p:spTree>
    <p:extLst>
      <p:ext uri="{BB962C8B-B14F-4D97-AF65-F5344CB8AC3E}">
        <p14:creationId xmlns:p14="http://schemas.microsoft.com/office/powerpoint/2010/main" val="3671785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Colavita</a:t>
            </a:r>
            <a:r>
              <a:rPr lang="en-US" dirty="0" smtClean="0"/>
              <a:t> PD, </a:t>
            </a:r>
            <a:r>
              <a:rPr lang="en-US" dirty="0" err="1" smtClean="0"/>
              <a:t>Tsirline</a:t>
            </a:r>
            <a:r>
              <a:rPr lang="en-US" dirty="0" smtClean="0"/>
              <a:t> VB, </a:t>
            </a:r>
            <a:r>
              <a:rPr lang="en-US" dirty="0" err="1" smtClean="0"/>
              <a:t>Belyansky</a:t>
            </a:r>
            <a:r>
              <a:rPr lang="en-US" dirty="0" smtClean="0"/>
              <a:t> I et al (2012) Prospective, long-term comparison of quality of life in laparoscopic versus open ventral hernia repair. Ann </a:t>
            </a:r>
            <a:r>
              <a:rPr lang="en-US" dirty="0" err="1" smtClean="0"/>
              <a:t>Surg</a:t>
            </a:r>
            <a:r>
              <a:rPr lang="en-US" dirty="0" smtClean="0"/>
              <a:t> 256: 714–23</a:t>
            </a:r>
          </a:p>
          <a:p>
            <a:r>
              <a:rPr lang="en-US" dirty="0" smtClean="0"/>
              <a:t>Forbes SS, </a:t>
            </a:r>
            <a:r>
              <a:rPr lang="en-US" dirty="0" err="1" smtClean="0"/>
              <a:t>Eskicioglu</a:t>
            </a:r>
            <a:r>
              <a:rPr lang="en-US" dirty="0" smtClean="0"/>
              <a:t> C, McLeod RS et al (2009) Meta-analysis of </a:t>
            </a:r>
            <a:r>
              <a:rPr lang="en-US" dirty="0" err="1" smtClean="0"/>
              <a:t>randomised</a:t>
            </a:r>
            <a:r>
              <a:rPr lang="en-US" dirty="0" smtClean="0"/>
              <a:t> controlled trials comparing open and laparoscopic ventral hernia repair with mesh. Br J </a:t>
            </a:r>
            <a:r>
              <a:rPr lang="en-US" dirty="0" err="1" smtClean="0"/>
              <a:t>Surg</a:t>
            </a:r>
            <a:r>
              <a:rPr lang="en-US" dirty="0" smtClean="0"/>
              <a:t> 96: 851–8</a:t>
            </a:r>
          </a:p>
          <a:p>
            <a:r>
              <a:rPr lang="en-US" dirty="0" smtClean="0"/>
              <a:t>LeBlanc KA, </a:t>
            </a:r>
            <a:r>
              <a:rPr lang="en-US" dirty="0" err="1" smtClean="0"/>
              <a:t>Eliason</a:t>
            </a:r>
            <a:r>
              <a:rPr lang="en-US" dirty="0" smtClean="0"/>
              <a:t> MJ, </a:t>
            </a:r>
            <a:r>
              <a:rPr lang="en-US" dirty="0" err="1" smtClean="0"/>
              <a:t>Corder</a:t>
            </a:r>
            <a:r>
              <a:rPr lang="en-US" dirty="0" smtClean="0"/>
              <a:t> JM III (2007) </a:t>
            </a:r>
            <a:r>
              <a:rPr lang="en-US" dirty="0" err="1" smtClean="0"/>
              <a:t>Enterotomy</a:t>
            </a:r>
            <a:r>
              <a:rPr lang="en-US" dirty="0" smtClean="0"/>
              <a:t> and mortality rates of laparoscopic incisional and ventral hernia repair: a review of the literature. JSLS 11: 408–14</a:t>
            </a:r>
            <a:endParaRPr lang="en-US" dirty="0"/>
          </a:p>
        </p:txBody>
      </p:sp>
      <p:sp>
        <p:nvSpPr>
          <p:cNvPr id="4" name="Slide Number Placeholder 3"/>
          <p:cNvSpPr>
            <a:spLocks noGrp="1"/>
          </p:cNvSpPr>
          <p:nvPr>
            <p:ph type="sldNum" sz="quarter" idx="10"/>
          </p:nvPr>
        </p:nvSpPr>
        <p:spPr/>
        <p:txBody>
          <a:bodyPr/>
          <a:lstStyle/>
          <a:p>
            <a:fld id="{1136003E-CC53-7C4C-996B-8519C73C125D}" type="slidenum">
              <a:rPr lang="en-US" smtClean="0"/>
              <a:t>58</a:t>
            </a:fld>
            <a:endParaRPr lang="en-US"/>
          </a:p>
        </p:txBody>
      </p:sp>
    </p:spTree>
    <p:extLst>
      <p:ext uri="{BB962C8B-B14F-4D97-AF65-F5344CB8AC3E}">
        <p14:creationId xmlns:p14="http://schemas.microsoft.com/office/powerpoint/2010/main" val="6792226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Hawn </a:t>
            </a:r>
            <a:r>
              <a:rPr lang="en-US" i="1" dirty="0" smtClean="0"/>
              <a:t>et</a:t>
            </a:r>
            <a:r>
              <a:rPr lang="en-US" i="1" baseline="0" dirty="0" smtClean="0"/>
              <a:t> al</a:t>
            </a:r>
            <a:r>
              <a:rPr lang="en-US" i="0" baseline="0" dirty="0" smtClean="0"/>
              <a:t>. Long-term follow-up of technical outcomes for incisional hernia repair. </a:t>
            </a:r>
            <a:r>
              <a:rPr lang="en-US" i="1" baseline="0" dirty="0" smtClean="0"/>
              <a:t>J Am </a:t>
            </a:r>
            <a:r>
              <a:rPr lang="en-US" i="1" baseline="0" dirty="0" err="1" smtClean="0"/>
              <a:t>Coll</a:t>
            </a:r>
            <a:r>
              <a:rPr lang="en-US" i="1" baseline="0" dirty="0" smtClean="0"/>
              <a:t> </a:t>
            </a:r>
            <a:r>
              <a:rPr lang="en-US" i="1" baseline="0" dirty="0" err="1" smtClean="0"/>
              <a:t>Surg</a:t>
            </a:r>
            <a:r>
              <a:rPr lang="en-US" i="0" baseline="0" smtClean="0"/>
              <a:t> 2010; 210(5): 648-55.</a:t>
            </a:r>
            <a:endParaRPr lang="en-US"/>
          </a:p>
        </p:txBody>
      </p:sp>
      <p:sp>
        <p:nvSpPr>
          <p:cNvPr id="4" name="Slide Number Placeholder 3"/>
          <p:cNvSpPr>
            <a:spLocks noGrp="1"/>
          </p:cNvSpPr>
          <p:nvPr>
            <p:ph type="sldNum" sz="quarter" idx="10"/>
          </p:nvPr>
        </p:nvSpPr>
        <p:spPr/>
        <p:txBody>
          <a:bodyPr/>
          <a:lstStyle/>
          <a:p>
            <a:fld id="{1136003E-CC53-7C4C-996B-8519C73C125D}" type="slidenum">
              <a:rPr lang="en-US" smtClean="0"/>
              <a:t>60</a:t>
            </a:fld>
            <a:endParaRPr lang="en-US"/>
          </a:p>
        </p:txBody>
      </p:sp>
    </p:spTree>
    <p:extLst>
      <p:ext uri="{BB962C8B-B14F-4D97-AF65-F5344CB8AC3E}">
        <p14:creationId xmlns:p14="http://schemas.microsoft.com/office/powerpoint/2010/main" val="4269490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abdominal wall is composed of 5 paired muscles: 2 vertical muscles (the rectus </a:t>
            </a:r>
            <a:r>
              <a:rPr lang="en-US" dirty="0" err="1" smtClean="0"/>
              <a:t>abdominis</a:t>
            </a:r>
            <a:r>
              <a:rPr lang="en-US" dirty="0" smtClean="0"/>
              <a:t> and the </a:t>
            </a:r>
            <a:r>
              <a:rPr lang="en-US" dirty="0" err="1" smtClean="0"/>
              <a:t>pyramidalis</a:t>
            </a:r>
            <a:r>
              <a:rPr lang="en-US" dirty="0" smtClean="0"/>
              <a:t>) and 3 layered, flat muscles (the external abdominal oblique, the internal abdominal oblique, and the </a:t>
            </a:r>
            <a:r>
              <a:rPr lang="en-US" dirty="0" err="1" smtClean="0"/>
              <a:t>transversus</a:t>
            </a:r>
            <a:r>
              <a:rPr lang="en-US" dirty="0" smtClean="0"/>
              <a:t> </a:t>
            </a:r>
            <a:r>
              <a:rPr lang="en-US" dirty="0" err="1" smtClean="0"/>
              <a:t>abdominis</a:t>
            </a:r>
            <a:r>
              <a:rPr lang="en-US" dirty="0" smtClean="0"/>
              <a:t> muscles). </a:t>
            </a:r>
          </a:p>
          <a:p>
            <a:endParaRPr lang="en-US" dirty="0" smtClean="0"/>
          </a:p>
          <a:p>
            <a:r>
              <a:rPr lang="en-US" dirty="0" smtClean="0"/>
              <a:t>external abdominal oblique muscle arises from the lower 8 ribs and </a:t>
            </a:r>
            <a:r>
              <a:rPr lang="en-US" dirty="0" err="1" smtClean="0"/>
              <a:t>interdigitations</a:t>
            </a:r>
            <a:r>
              <a:rPr lang="en-US" dirty="0" smtClean="0"/>
              <a:t> of the </a:t>
            </a:r>
            <a:r>
              <a:rPr lang="en-US" dirty="0" err="1" smtClean="0"/>
              <a:t>serratus</a:t>
            </a:r>
            <a:r>
              <a:rPr lang="en-US" dirty="0" smtClean="0"/>
              <a:t> anterior muscle.  It courses in an inferior medial direction. Inferiorly, the external abdominal oblique </a:t>
            </a:r>
            <a:r>
              <a:rPr lang="en-US" dirty="0" err="1" smtClean="0"/>
              <a:t>aponeurosis</a:t>
            </a:r>
            <a:r>
              <a:rPr lang="en-US" dirty="0" smtClean="0"/>
              <a:t> folds back on itself to form the inguinal ligament between the anterior superior iliac spine and the pubic tubercle before inserting onto the pubic tubercle and the anterior half of the iliac crest. Just medial to its insertion on the pubic tubercle, the </a:t>
            </a:r>
            <a:r>
              <a:rPr lang="en-US" dirty="0" err="1" smtClean="0"/>
              <a:t>aponeurosis</a:t>
            </a:r>
            <a:r>
              <a:rPr lang="en-US" dirty="0" smtClean="0"/>
              <a:t> divides and forms the superficial (or external) inguinal ring. </a:t>
            </a:r>
          </a:p>
          <a:p>
            <a:endParaRPr lang="en-US" dirty="0" smtClean="0"/>
          </a:p>
          <a:p>
            <a:r>
              <a:rPr lang="en-US" dirty="0" smtClean="0"/>
              <a:t>The internal abdominal oblique muscle originates broadly from the anterior portion of the iliac crest, lateral half of the inguinal ligament, and thoracolumbar fascia. It inserts on the inferior border of the 10th-12th ribs, the </a:t>
            </a:r>
            <a:r>
              <a:rPr lang="en-US" dirty="0" err="1" smtClean="0"/>
              <a:t>linea</a:t>
            </a:r>
            <a:r>
              <a:rPr lang="en-US" dirty="0" smtClean="0"/>
              <a:t> alba, and the pubic crest via the conjoint tendon, with its muscle fibers coursing upward in a </a:t>
            </a:r>
            <a:r>
              <a:rPr lang="en-US" dirty="0" err="1" smtClean="0"/>
              <a:t>superomedial</a:t>
            </a:r>
            <a:r>
              <a:rPr lang="en-US" dirty="0" smtClean="0"/>
              <a:t> orientation, perpendicular to the muscle fibers of the external abdominal oblique. Superior to the </a:t>
            </a:r>
            <a:r>
              <a:rPr lang="en-US" dirty="0" err="1" smtClean="0"/>
              <a:t>arcuate</a:t>
            </a:r>
            <a:r>
              <a:rPr lang="en-US" dirty="0" smtClean="0"/>
              <a:t> line (see the image below), the internal abdominal oblique </a:t>
            </a:r>
            <a:r>
              <a:rPr lang="en-US" dirty="0" err="1" smtClean="0"/>
              <a:t>aponeurosis</a:t>
            </a:r>
            <a:r>
              <a:rPr lang="en-US" dirty="0" smtClean="0"/>
              <a:t> splits anteriorly and posteriorly to enclose the rectus muscle and helps form the rectus sheath. However, inferior to the </a:t>
            </a:r>
            <a:r>
              <a:rPr lang="en-US" dirty="0" err="1" smtClean="0"/>
              <a:t>arcuate</a:t>
            </a:r>
            <a:r>
              <a:rPr lang="en-US" dirty="0" smtClean="0"/>
              <a:t> line, the internal abdominal oblique </a:t>
            </a:r>
            <a:r>
              <a:rPr lang="en-US" dirty="0" err="1" smtClean="0"/>
              <a:t>aponeurosis</a:t>
            </a:r>
            <a:r>
              <a:rPr lang="en-US" dirty="0" smtClean="0"/>
              <a:t> does not split and only passes anterior to the rectus muscle as part of the anterior rectus sheath.  Inferior fibers</a:t>
            </a:r>
            <a:r>
              <a:rPr lang="en-US" baseline="0" dirty="0" smtClean="0"/>
              <a:t> of the internal oblique </a:t>
            </a:r>
            <a:r>
              <a:rPr lang="en-US" dirty="0" smtClean="0"/>
              <a:t>muscle course over the spermatic cord as</a:t>
            </a:r>
            <a:r>
              <a:rPr lang="en-US" baseline="0" dirty="0" smtClean="0"/>
              <a:t> the </a:t>
            </a:r>
            <a:r>
              <a:rPr lang="en-US" baseline="0" dirty="0" err="1" smtClean="0"/>
              <a:t>cremasteric</a:t>
            </a:r>
            <a:r>
              <a:rPr lang="en-US" baseline="0" dirty="0" smtClean="0"/>
              <a:t> muscles</a:t>
            </a:r>
            <a:r>
              <a:rPr lang="en-US" dirty="0" smtClean="0"/>
              <a:t> through the inguinal canal, and the medial fibers fuse with the </a:t>
            </a:r>
            <a:r>
              <a:rPr lang="en-US" dirty="0" err="1" smtClean="0"/>
              <a:t>aponeurosis</a:t>
            </a:r>
            <a:r>
              <a:rPr lang="en-US" dirty="0" smtClean="0"/>
              <a:t> of the </a:t>
            </a:r>
            <a:r>
              <a:rPr lang="en-US" dirty="0" err="1" smtClean="0"/>
              <a:t>transversus</a:t>
            </a:r>
            <a:r>
              <a:rPr lang="en-US" dirty="0" smtClean="0"/>
              <a:t> </a:t>
            </a:r>
            <a:r>
              <a:rPr lang="en-US" dirty="0" err="1" smtClean="0"/>
              <a:t>abdominis</a:t>
            </a:r>
            <a:r>
              <a:rPr lang="en-US" dirty="0" smtClean="0"/>
              <a:t> muscle to form the conjoint tendon.</a:t>
            </a:r>
          </a:p>
          <a:p>
            <a:endParaRPr lang="en-US" dirty="0" smtClean="0"/>
          </a:p>
          <a:p>
            <a:r>
              <a:rPr lang="en-US" dirty="0" smtClean="0"/>
              <a:t>Of note, all the neurovascular structures supplying the abdominal muscles run in the plane between the internal abdominal oblique muscle and the </a:t>
            </a:r>
            <a:r>
              <a:rPr lang="en-US" dirty="0" err="1" smtClean="0"/>
              <a:t>transversus</a:t>
            </a:r>
            <a:r>
              <a:rPr lang="en-US" dirty="0" smtClean="0"/>
              <a:t> </a:t>
            </a:r>
            <a:r>
              <a:rPr lang="en-US" dirty="0" err="1" smtClean="0"/>
              <a:t>abdominis</a:t>
            </a:r>
            <a:r>
              <a:rPr lang="en-US" dirty="0" smtClean="0"/>
              <a:t> muscle, except for the </a:t>
            </a:r>
            <a:r>
              <a:rPr lang="en-US" dirty="0" err="1" smtClean="0"/>
              <a:t>iliohypogastric</a:t>
            </a:r>
            <a:r>
              <a:rPr lang="en-US" dirty="0" smtClean="0"/>
              <a:t> and </a:t>
            </a:r>
            <a:r>
              <a:rPr lang="en-US" dirty="0" err="1" smtClean="0"/>
              <a:t>ilioinguinal</a:t>
            </a:r>
            <a:r>
              <a:rPr lang="en-US" dirty="0" smtClean="0"/>
              <a:t> nerves. Initially, they lie on the anterior surface of the </a:t>
            </a:r>
            <a:r>
              <a:rPr lang="en-US" dirty="0" err="1" smtClean="0"/>
              <a:t>quadratus</a:t>
            </a:r>
            <a:r>
              <a:rPr lang="en-US" dirty="0" smtClean="0"/>
              <a:t> </a:t>
            </a:r>
            <a:r>
              <a:rPr lang="en-US" dirty="0" err="1" smtClean="0"/>
              <a:t>lumborum</a:t>
            </a:r>
            <a:r>
              <a:rPr lang="en-US" dirty="0" smtClean="0"/>
              <a:t>, then pass laterally into the plane between the </a:t>
            </a:r>
            <a:r>
              <a:rPr lang="en-US" dirty="0" err="1" smtClean="0"/>
              <a:t>transversus</a:t>
            </a:r>
            <a:r>
              <a:rPr lang="en-US" dirty="0" smtClean="0"/>
              <a:t> </a:t>
            </a:r>
            <a:r>
              <a:rPr lang="en-US" dirty="0" err="1" smtClean="0"/>
              <a:t>abdominis</a:t>
            </a:r>
            <a:r>
              <a:rPr lang="en-US" dirty="0" smtClean="0"/>
              <a:t> and the internal abdominal oblique. Above the anterior superior iliac spine, they penetrate the internal abdominal oblique to run between this muscle and the </a:t>
            </a:r>
            <a:r>
              <a:rPr lang="en-US" dirty="0" err="1" smtClean="0"/>
              <a:t>aponeurosis</a:t>
            </a:r>
            <a:r>
              <a:rPr lang="en-US" dirty="0" smtClean="0"/>
              <a:t> of the external abdominal oblique muscle. </a:t>
            </a:r>
          </a:p>
          <a:p>
            <a:endParaRPr lang="en-US" dirty="0" smtClean="0"/>
          </a:p>
          <a:p>
            <a:r>
              <a:rPr lang="en-US" dirty="0" smtClean="0"/>
              <a:t>The </a:t>
            </a:r>
            <a:r>
              <a:rPr lang="en-US" dirty="0" err="1" smtClean="0"/>
              <a:t>transversus</a:t>
            </a:r>
            <a:r>
              <a:rPr lang="en-US" dirty="0" smtClean="0"/>
              <a:t> </a:t>
            </a:r>
            <a:r>
              <a:rPr lang="en-US" dirty="0" err="1" smtClean="0"/>
              <a:t>abdominis</a:t>
            </a:r>
            <a:r>
              <a:rPr lang="en-US" dirty="0" smtClean="0"/>
              <a:t> muscle originates on the internal surfaces of the 7th–12th costal cartilages, thoracolumbar fascia, anterior three fourths of the iliac crest, and lateral third of the inguinal ligament. Above the </a:t>
            </a:r>
            <a:r>
              <a:rPr lang="en-US" dirty="0" err="1" smtClean="0"/>
              <a:t>arcuate</a:t>
            </a:r>
            <a:r>
              <a:rPr lang="en-US" dirty="0" smtClean="0"/>
              <a:t> line, the </a:t>
            </a:r>
            <a:r>
              <a:rPr lang="en-US" dirty="0" err="1" smtClean="0"/>
              <a:t>transversus</a:t>
            </a:r>
            <a:r>
              <a:rPr lang="en-US" dirty="0" smtClean="0"/>
              <a:t> </a:t>
            </a:r>
            <a:r>
              <a:rPr lang="en-US" dirty="0" err="1" smtClean="0"/>
              <a:t>abdominis</a:t>
            </a:r>
            <a:r>
              <a:rPr lang="en-US" dirty="0" smtClean="0"/>
              <a:t> </a:t>
            </a:r>
            <a:r>
              <a:rPr lang="en-US" dirty="0" err="1" smtClean="0"/>
              <a:t>aponeurosis</a:t>
            </a:r>
            <a:r>
              <a:rPr lang="en-US" dirty="0" smtClean="0"/>
              <a:t> contributes to the posterior rectus sheath. Below the </a:t>
            </a:r>
            <a:r>
              <a:rPr lang="en-US" dirty="0" err="1" smtClean="0"/>
              <a:t>arcuate</a:t>
            </a:r>
            <a:r>
              <a:rPr lang="en-US" dirty="0" smtClean="0"/>
              <a:t> line, it is fused with the other flat muscles as the anterior rectus sheath. The muscle and </a:t>
            </a:r>
            <a:r>
              <a:rPr lang="en-US" dirty="0" err="1" smtClean="0"/>
              <a:t>aponeurotic</a:t>
            </a:r>
            <a:r>
              <a:rPr lang="en-US" dirty="0" smtClean="0"/>
              <a:t> fibers run in a transverse direction, except for the inferior most </a:t>
            </a:r>
            <a:r>
              <a:rPr lang="en-US" dirty="0" err="1" smtClean="0"/>
              <a:t>aponeurotic</a:t>
            </a:r>
            <a:r>
              <a:rPr lang="en-US" dirty="0" smtClean="0"/>
              <a:t> fibers, which curve in an </a:t>
            </a:r>
            <a:r>
              <a:rPr lang="en-US" dirty="0" err="1" smtClean="0"/>
              <a:t>inferomedial</a:t>
            </a:r>
            <a:r>
              <a:rPr lang="en-US" dirty="0" smtClean="0"/>
              <a:t> direction to unite with the </a:t>
            </a:r>
            <a:r>
              <a:rPr lang="en-US" dirty="0" err="1" smtClean="0"/>
              <a:t>aponeurosis</a:t>
            </a:r>
            <a:r>
              <a:rPr lang="en-US" dirty="0" smtClean="0"/>
              <a:t> of internal abdominal oblique to form the conjoint tendon.</a:t>
            </a:r>
            <a:r>
              <a:rPr lang="en-US" baseline="0" dirty="0" smtClean="0"/>
              <a:t>  The conjoint tendon</a:t>
            </a:r>
            <a:r>
              <a:rPr lang="en-US" dirty="0" smtClean="0"/>
              <a:t> attaches onto the pubic crest and the </a:t>
            </a:r>
            <a:r>
              <a:rPr lang="en-US" dirty="0" err="1" smtClean="0"/>
              <a:t>pectineal</a:t>
            </a:r>
            <a:r>
              <a:rPr lang="en-US" dirty="0" smtClean="0"/>
              <a:t> (Cooper) ligament. The inferior </a:t>
            </a:r>
            <a:r>
              <a:rPr lang="en-US" dirty="0" err="1" smtClean="0"/>
              <a:t>aponeurotic</a:t>
            </a:r>
            <a:r>
              <a:rPr lang="en-US" dirty="0" smtClean="0"/>
              <a:t> fibers are fused to the underlying </a:t>
            </a:r>
            <a:r>
              <a:rPr lang="en-US" dirty="0" err="1" smtClean="0"/>
              <a:t>transversalis</a:t>
            </a:r>
            <a:r>
              <a:rPr lang="en-US" dirty="0" smtClean="0"/>
              <a:t> fascia, thus forming the posterior wall of the inguinal canal. A small triangular opening in this posterior wall forms the deep or internal inguinal ring.</a:t>
            </a:r>
          </a:p>
          <a:p>
            <a:endParaRPr lang="en-US" dirty="0" smtClean="0"/>
          </a:p>
          <a:p>
            <a:r>
              <a:rPr lang="en-US" dirty="0" smtClean="0"/>
              <a:t>The rectus </a:t>
            </a:r>
            <a:r>
              <a:rPr lang="en-US" dirty="0" err="1" smtClean="0"/>
              <a:t>abdominis</a:t>
            </a:r>
            <a:r>
              <a:rPr lang="en-US" dirty="0" smtClean="0"/>
              <a:t> muscles originate from the xiphoid process of the sternum and costal cartilage of the 5th-7th ribs and insert on the pubic </a:t>
            </a:r>
            <a:r>
              <a:rPr lang="en-US" dirty="0" err="1" smtClean="0"/>
              <a:t>symphysis</a:t>
            </a:r>
            <a:r>
              <a:rPr lang="en-US" dirty="0" smtClean="0"/>
              <a:t>. The rectus muscles have a dual blood supply. The superior </a:t>
            </a:r>
            <a:r>
              <a:rPr lang="en-US" dirty="0" err="1" smtClean="0"/>
              <a:t>epigastric</a:t>
            </a:r>
            <a:r>
              <a:rPr lang="en-US" dirty="0" smtClean="0"/>
              <a:t> artery and vein, which are direct continuations of the internal thoracic vessels, supply the superior half of the rectus muscles. The inferior </a:t>
            </a:r>
            <a:r>
              <a:rPr lang="en-US" dirty="0" err="1" smtClean="0"/>
              <a:t>epigastric</a:t>
            </a:r>
            <a:r>
              <a:rPr lang="en-US" dirty="0" smtClean="0"/>
              <a:t> artery and vein, which arise from the external iliac vessels just proximal to their passage under the inguinal ligament, supply the inferior portion of the rectus muscles and run superiorly until they anastomose with the superior </a:t>
            </a:r>
            <a:r>
              <a:rPr lang="en-US" dirty="0" err="1" smtClean="0"/>
              <a:t>epigastric</a:t>
            </a:r>
            <a:r>
              <a:rPr lang="en-US" dirty="0" smtClean="0"/>
              <a:t> vessels. In addition, there are numerous small, segmental contributions from the lower 6 intercostal vessels,</a:t>
            </a:r>
          </a:p>
          <a:p>
            <a:endParaRPr lang="en-US" dirty="0" smtClean="0"/>
          </a:p>
          <a:p>
            <a:r>
              <a:rPr lang="en-US" dirty="0" smtClean="0"/>
              <a:t>The </a:t>
            </a:r>
            <a:r>
              <a:rPr lang="en-US" dirty="0" err="1" smtClean="0"/>
              <a:t>pyramidalis</a:t>
            </a:r>
            <a:r>
              <a:rPr lang="en-US" dirty="0" smtClean="0"/>
              <a:t> muscle is a small, triangular muscle that lies anterior to the inferior aspect of the rectus </a:t>
            </a:r>
            <a:r>
              <a:rPr lang="en-US" dirty="0" err="1" smtClean="0"/>
              <a:t>abdominis</a:t>
            </a:r>
            <a:r>
              <a:rPr lang="en-US" dirty="0" smtClean="0"/>
              <a:t> muscles. It originates at the pubic </a:t>
            </a:r>
            <a:r>
              <a:rPr lang="en-US" dirty="0" err="1" smtClean="0"/>
              <a:t>symphysis</a:t>
            </a:r>
            <a:r>
              <a:rPr lang="en-US" dirty="0" smtClean="0"/>
              <a:t> and attaches superiorly at the </a:t>
            </a:r>
            <a:r>
              <a:rPr lang="en-US" dirty="0" err="1" smtClean="0"/>
              <a:t>linea</a:t>
            </a:r>
            <a:r>
              <a:rPr lang="en-US" dirty="0" smtClean="0"/>
              <a:t> alba. This muscle functions to tense the </a:t>
            </a:r>
            <a:r>
              <a:rPr lang="en-US" dirty="0" err="1" smtClean="0"/>
              <a:t>linea</a:t>
            </a:r>
            <a:r>
              <a:rPr lang="en-US" dirty="0" smtClean="0"/>
              <a:t> alba and aid in midline stabilization. The </a:t>
            </a:r>
            <a:r>
              <a:rPr lang="en-US" dirty="0" err="1" smtClean="0"/>
              <a:t>pyramidalis</a:t>
            </a:r>
            <a:r>
              <a:rPr lang="en-US" dirty="0" smtClean="0"/>
              <a:t> muscle is generally considered insignificant in humans and is, in fact, absent in about 20% of the population.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136003E-CC53-7C4C-996B-8519C73C125D}" type="slidenum">
              <a:rPr lang="en-US" smtClean="0"/>
              <a:t>10</a:t>
            </a:fld>
            <a:endParaRPr lang="en-US"/>
          </a:p>
        </p:txBody>
      </p:sp>
    </p:spTree>
    <p:extLst>
      <p:ext uri="{BB962C8B-B14F-4D97-AF65-F5344CB8AC3E}">
        <p14:creationId xmlns:p14="http://schemas.microsoft.com/office/powerpoint/2010/main" val="4008204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transversalis</a:t>
            </a:r>
            <a:r>
              <a:rPr lang="en-US" dirty="0" smtClean="0"/>
              <a:t> fascia is a thin layer of connective tissue lining most of the abdominal cavity between the posterior surface of the </a:t>
            </a:r>
            <a:r>
              <a:rPr lang="en-US" dirty="0" err="1" smtClean="0"/>
              <a:t>transversus</a:t>
            </a:r>
            <a:r>
              <a:rPr lang="en-US" dirty="0" smtClean="0"/>
              <a:t> </a:t>
            </a:r>
            <a:r>
              <a:rPr lang="en-US" dirty="0" err="1" smtClean="0"/>
              <a:t>abdominis</a:t>
            </a:r>
            <a:r>
              <a:rPr lang="en-US" dirty="0" smtClean="0"/>
              <a:t> and superficial to the </a:t>
            </a:r>
            <a:r>
              <a:rPr lang="en-US" dirty="0" err="1" smtClean="0"/>
              <a:t>extraperitoneal</a:t>
            </a:r>
            <a:r>
              <a:rPr lang="en-US" dirty="0" smtClean="0"/>
              <a:t> fat and peritoneum. Superiorly, this fascia continues with the inferior diaphragmatic fascia; inferiorly with the iliac and pelvic fascia; posteriorly with the thoracolumbar fascia; and laterally to the iliac crest. Above the </a:t>
            </a:r>
            <a:r>
              <a:rPr lang="en-US" dirty="0" err="1" smtClean="0"/>
              <a:t>arcuate</a:t>
            </a:r>
            <a:r>
              <a:rPr lang="en-US" dirty="0" smtClean="0"/>
              <a:t> line, the </a:t>
            </a:r>
            <a:r>
              <a:rPr lang="en-US" dirty="0" err="1" smtClean="0"/>
              <a:t>transversalis</a:t>
            </a:r>
            <a:r>
              <a:rPr lang="en-US" dirty="0" smtClean="0"/>
              <a:t> fascia contributes to the posterior sheath along with the posterior leaf of the internal abdominal oblique and the </a:t>
            </a:r>
            <a:r>
              <a:rPr lang="en-US" dirty="0" err="1" smtClean="0"/>
              <a:t>transversus</a:t>
            </a:r>
            <a:r>
              <a:rPr lang="en-US" dirty="0" smtClean="0"/>
              <a:t> </a:t>
            </a:r>
            <a:r>
              <a:rPr lang="en-US" dirty="0" err="1" smtClean="0"/>
              <a:t>abdominis</a:t>
            </a:r>
            <a:r>
              <a:rPr lang="en-US" dirty="0" smtClean="0"/>
              <a:t> muscles. Below the </a:t>
            </a:r>
            <a:r>
              <a:rPr lang="en-US" dirty="0" err="1" smtClean="0"/>
              <a:t>arcuate</a:t>
            </a:r>
            <a:r>
              <a:rPr lang="en-US" dirty="0" smtClean="0"/>
              <a:t> line, the </a:t>
            </a:r>
            <a:r>
              <a:rPr lang="en-US" dirty="0" err="1" smtClean="0"/>
              <a:t>transversalis</a:t>
            </a:r>
            <a:r>
              <a:rPr lang="en-US" dirty="0" smtClean="0"/>
              <a:t> fascia forms the posterior sheath alone. With attachments to the posterior margin of the inguinal ligament, it contributes to the formation of the femoral sheath, contributes the internal spermatic fascia, and becomes the only layer contributing to the inguinal floor. At the deep inguinal ring, the structures of the spermatic cord in males and, in females, the structures of the round ligament of the uterus pass through the </a:t>
            </a:r>
            <a:r>
              <a:rPr lang="en-US" dirty="0" err="1" smtClean="0"/>
              <a:t>transversalis</a:t>
            </a:r>
            <a:r>
              <a:rPr lang="en-US" dirty="0" smtClean="0"/>
              <a:t> fascia.</a:t>
            </a:r>
            <a:endParaRPr lang="en-US" dirty="0"/>
          </a:p>
        </p:txBody>
      </p:sp>
      <p:sp>
        <p:nvSpPr>
          <p:cNvPr id="4" name="Slide Number Placeholder 3"/>
          <p:cNvSpPr>
            <a:spLocks noGrp="1"/>
          </p:cNvSpPr>
          <p:nvPr>
            <p:ph type="sldNum" sz="quarter" idx="10"/>
          </p:nvPr>
        </p:nvSpPr>
        <p:spPr/>
        <p:txBody>
          <a:bodyPr/>
          <a:lstStyle/>
          <a:p>
            <a:fld id="{1136003E-CC53-7C4C-996B-8519C73C125D}" type="slidenum">
              <a:rPr lang="en-US" smtClean="0"/>
              <a:t>11</a:t>
            </a:fld>
            <a:endParaRPr lang="en-US"/>
          </a:p>
        </p:txBody>
      </p:sp>
    </p:spTree>
    <p:extLst>
      <p:ext uri="{BB962C8B-B14F-4D97-AF65-F5344CB8AC3E}">
        <p14:creationId xmlns:p14="http://schemas.microsoft.com/office/powerpoint/2010/main" val="3557989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Centers for Disease Control and Prevention, National Center on Birth Defects and Developmental Disabilities</a:t>
            </a:r>
          </a:p>
          <a:p>
            <a:endParaRPr lang="en-US" dirty="0" smtClean="0"/>
          </a:p>
          <a:p>
            <a:r>
              <a:rPr lang="en-US" dirty="0" smtClean="0"/>
              <a:t>Image taken from:</a:t>
            </a:r>
            <a:r>
              <a:rPr lang="en-US" baseline="0" dirty="0" smtClean="0"/>
              <a:t> http://en.wikipedia.org/wiki/File:Omphalocele-drawing.jpg</a:t>
            </a:r>
            <a:endParaRPr lang="en-US" dirty="0"/>
          </a:p>
        </p:txBody>
      </p:sp>
      <p:sp>
        <p:nvSpPr>
          <p:cNvPr id="4" name="Slide Number Placeholder 3"/>
          <p:cNvSpPr>
            <a:spLocks noGrp="1"/>
          </p:cNvSpPr>
          <p:nvPr>
            <p:ph type="sldNum" sz="quarter" idx="10"/>
          </p:nvPr>
        </p:nvSpPr>
        <p:spPr/>
        <p:txBody>
          <a:bodyPr/>
          <a:lstStyle/>
          <a:p>
            <a:fld id="{D6FD8621-179E-6240-B2B4-5C669C39B5E2}" type="slidenum">
              <a:rPr lang="en-US" smtClean="0"/>
              <a:pPr/>
              <a:t>15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Stanford School of Medicine,</a:t>
            </a:r>
            <a:r>
              <a:rPr lang="en-US" baseline="0" dirty="0" smtClean="0"/>
              <a:t> Newborn nursery at LBCH</a:t>
            </a:r>
            <a:endParaRPr lang="en-US" dirty="0" smtClean="0"/>
          </a:p>
          <a:p>
            <a:endParaRPr lang="en-US" dirty="0" smtClean="0"/>
          </a:p>
          <a:p>
            <a:r>
              <a:rPr lang="en-US" dirty="0" smtClean="0"/>
              <a:t>Image</a:t>
            </a:r>
            <a:r>
              <a:rPr lang="en-US" baseline="0" dirty="0" smtClean="0"/>
              <a:t> Taken From: http://newborns.stanford.edu/PhotoGallery/UmbHernia1.html</a:t>
            </a:r>
            <a:endParaRPr lang="en-US" dirty="0"/>
          </a:p>
        </p:txBody>
      </p:sp>
      <p:sp>
        <p:nvSpPr>
          <p:cNvPr id="4" name="Slide Number Placeholder 3"/>
          <p:cNvSpPr>
            <a:spLocks noGrp="1"/>
          </p:cNvSpPr>
          <p:nvPr>
            <p:ph type="sldNum" sz="quarter" idx="10"/>
          </p:nvPr>
        </p:nvSpPr>
        <p:spPr/>
        <p:txBody>
          <a:bodyPr/>
          <a:lstStyle/>
          <a:p>
            <a:fld id="{D6FD8621-179E-6240-B2B4-5C669C39B5E2}" type="slidenum">
              <a:rPr lang="en-US" smtClean="0"/>
              <a:pPr/>
              <a:t>16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a:t>
            </a:r>
            <a:r>
              <a:rPr lang="en-US" baseline="0" dirty="0" smtClean="0"/>
              <a:t> Southern California Hernia Center</a:t>
            </a:r>
          </a:p>
          <a:p>
            <a:endParaRPr lang="en-US" baseline="0" dirty="0" smtClean="0"/>
          </a:p>
          <a:p>
            <a:r>
              <a:rPr lang="en-US" baseline="0" dirty="0" smtClean="0"/>
              <a:t>Image Taken From: http://www.google.com/imgres?sa=X&amp;biw=1280&amp;bih=815&amp;tbm=isch&amp;tbnid=5QL4nZ8ncSDymM:&amp;imgrefurl=http://www.herniaonline.com/typesofhernias/umbilical.html&amp;docid=TrowovygOcO6eM&amp;imgurl=http://www.herniaonline.com/images/umbilical2.gif&amp;w=202&amp;h=211&amp;ei=jUdZUvLTFtG-4AOthIEQ&amp;zoom=1&amp;iact=rc&amp;dur=140&amp;page=1&amp;tbnh=157&amp;tbnw=161&amp;start=0&amp;ndsp=35&amp;ved=1t:429,r:1,s:0,i:84&amp;tx=109&amp;ty=22</a:t>
            </a:r>
          </a:p>
        </p:txBody>
      </p:sp>
      <p:sp>
        <p:nvSpPr>
          <p:cNvPr id="4" name="Slide Number Placeholder 3"/>
          <p:cNvSpPr>
            <a:spLocks noGrp="1"/>
          </p:cNvSpPr>
          <p:nvPr>
            <p:ph type="sldNum" sz="quarter" idx="10"/>
          </p:nvPr>
        </p:nvSpPr>
        <p:spPr/>
        <p:txBody>
          <a:bodyPr/>
          <a:lstStyle/>
          <a:p>
            <a:fld id="{D6FD8621-179E-6240-B2B4-5C669C39B5E2}" type="slidenum">
              <a:rPr lang="en-US" smtClean="0"/>
              <a:pPr/>
              <a:t>17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dirty="0" smtClean="0"/>
              <a:t>Source: LearningRadiology.com</a:t>
            </a:r>
          </a:p>
          <a:p>
            <a:pPr algn="l"/>
            <a:endParaRPr lang="en-US" dirty="0" smtClean="0"/>
          </a:p>
          <a:p>
            <a:endParaRPr lang="en-US" dirty="0" smtClean="0"/>
          </a:p>
          <a:p>
            <a:r>
              <a:rPr lang="en-US" dirty="0" smtClean="0"/>
              <a:t>Image</a:t>
            </a:r>
            <a:r>
              <a:rPr lang="en-US" baseline="0" dirty="0" smtClean="0"/>
              <a:t> Taken From: http://www.learningradiology.com/archives2008/COW%20337-Umbilical%20hernia/umbilherniacorrect.htm</a:t>
            </a:r>
            <a:endParaRPr lang="en-US" dirty="0"/>
          </a:p>
        </p:txBody>
      </p:sp>
      <p:sp>
        <p:nvSpPr>
          <p:cNvPr id="4" name="Slide Number Placeholder 3"/>
          <p:cNvSpPr>
            <a:spLocks noGrp="1"/>
          </p:cNvSpPr>
          <p:nvPr>
            <p:ph type="sldNum" sz="quarter" idx="10"/>
          </p:nvPr>
        </p:nvSpPr>
        <p:spPr/>
        <p:txBody>
          <a:bodyPr/>
          <a:lstStyle/>
          <a:p>
            <a:fld id="{D6FD8621-179E-6240-B2B4-5C669C39B5E2}" type="slidenum">
              <a:rPr lang="en-US" smtClean="0"/>
              <a:pPr/>
              <a:t>18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Hernia Signs and Symptoms</a:t>
            </a:r>
          </a:p>
          <a:p>
            <a:endParaRPr lang="en-US" dirty="0" smtClean="0"/>
          </a:p>
          <a:p>
            <a:r>
              <a:rPr lang="en-US" dirty="0" smtClean="0"/>
              <a:t>Image Taken From: http://www.everydayhealth.com/healthy-living-pictures/types-of-hernia.aspx#/slide-1</a:t>
            </a:r>
            <a:endParaRPr lang="en-US" dirty="0"/>
          </a:p>
        </p:txBody>
      </p:sp>
      <p:sp>
        <p:nvSpPr>
          <p:cNvPr id="4" name="Slide Number Placeholder 3"/>
          <p:cNvSpPr>
            <a:spLocks noGrp="1"/>
          </p:cNvSpPr>
          <p:nvPr>
            <p:ph type="sldNum" sz="quarter" idx="10"/>
          </p:nvPr>
        </p:nvSpPr>
        <p:spPr/>
        <p:txBody>
          <a:bodyPr/>
          <a:lstStyle/>
          <a:p>
            <a:fld id="{D6FD8621-179E-6240-B2B4-5C669C39B5E2}" type="slidenum">
              <a:rPr lang="en-US" smtClean="0"/>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61EC61-7E4C-7249-AA71-628B5CAABB9B}" type="datetimeFigureOut">
              <a:rPr lang="en-US" smtClean="0"/>
              <a:t>7/25/16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872739-863E-6841-9B81-BC47AF223A67}" type="slidenum">
              <a:rPr lang="en-US" smtClean="0"/>
              <a:t>‹#›</a:t>
            </a:fld>
            <a:endParaRPr lang="en-US"/>
          </a:p>
        </p:txBody>
      </p:sp>
    </p:spTree>
    <p:extLst>
      <p:ext uri="{BB962C8B-B14F-4D97-AF65-F5344CB8AC3E}">
        <p14:creationId xmlns:p14="http://schemas.microsoft.com/office/powerpoint/2010/main" val="2067303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61EC61-7E4C-7249-AA71-628B5CAABB9B}" type="datetimeFigureOut">
              <a:rPr lang="en-US" smtClean="0"/>
              <a:t>7/25/16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872739-863E-6841-9B81-BC47AF223A67}" type="slidenum">
              <a:rPr lang="en-US" smtClean="0"/>
              <a:t>‹#›</a:t>
            </a:fld>
            <a:endParaRPr lang="en-US"/>
          </a:p>
        </p:txBody>
      </p:sp>
    </p:spTree>
    <p:extLst>
      <p:ext uri="{BB962C8B-B14F-4D97-AF65-F5344CB8AC3E}">
        <p14:creationId xmlns:p14="http://schemas.microsoft.com/office/powerpoint/2010/main" val="2121242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61EC61-7E4C-7249-AA71-628B5CAABB9B}" type="datetimeFigureOut">
              <a:rPr lang="en-US" smtClean="0"/>
              <a:t>7/25/16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872739-863E-6841-9B81-BC47AF223A67}" type="slidenum">
              <a:rPr lang="en-US" smtClean="0"/>
              <a:t>‹#›</a:t>
            </a:fld>
            <a:endParaRPr lang="en-US"/>
          </a:p>
        </p:txBody>
      </p:sp>
    </p:spTree>
    <p:extLst>
      <p:ext uri="{BB962C8B-B14F-4D97-AF65-F5344CB8AC3E}">
        <p14:creationId xmlns:p14="http://schemas.microsoft.com/office/powerpoint/2010/main" val="7309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61EC61-7E4C-7249-AA71-628B5CAABB9B}" type="datetimeFigureOut">
              <a:rPr lang="en-US" smtClean="0"/>
              <a:t>7/25/16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872739-863E-6841-9B81-BC47AF223A67}" type="slidenum">
              <a:rPr lang="en-US" smtClean="0"/>
              <a:t>‹#›</a:t>
            </a:fld>
            <a:endParaRPr lang="en-US"/>
          </a:p>
        </p:txBody>
      </p:sp>
    </p:spTree>
    <p:extLst>
      <p:ext uri="{BB962C8B-B14F-4D97-AF65-F5344CB8AC3E}">
        <p14:creationId xmlns:p14="http://schemas.microsoft.com/office/powerpoint/2010/main" val="52379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61EC61-7E4C-7249-AA71-628B5CAABB9B}" type="datetimeFigureOut">
              <a:rPr lang="en-US" smtClean="0"/>
              <a:t>7/25/16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872739-863E-6841-9B81-BC47AF223A67}" type="slidenum">
              <a:rPr lang="en-US" smtClean="0"/>
              <a:t>‹#›</a:t>
            </a:fld>
            <a:endParaRPr lang="en-US"/>
          </a:p>
        </p:txBody>
      </p:sp>
    </p:spTree>
    <p:extLst>
      <p:ext uri="{BB962C8B-B14F-4D97-AF65-F5344CB8AC3E}">
        <p14:creationId xmlns:p14="http://schemas.microsoft.com/office/powerpoint/2010/main" val="1355299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61EC61-7E4C-7249-AA71-628B5CAABB9B}" type="datetimeFigureOut">
              <a:rPr lang="en-US" smtClean="0"/>
              <a:t>7/25/16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872739-863E-6841-9B81-BC47AF223A67}" type="slidenum">
              <a:rPr lang="en-US" smtClean="0"/>
              <a:t>‹#›</a:t>
            </a:fld>
            <a:endParaRPr lang="en-US"/>
          </a:p>
        </p:txBody>
      </p:sp>
    </p:spTree>
    <p:extLst>
      <p:ext uri="{BB962C8B-B14F-4D97-AF65-F5344CB8AC3E}">
        <p14:creationId xmlns:p14="http://schemas.microsoft.com/office/powerpoint/2010/main" val="3000985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61EC61-7E4C-7249-AA71-628B5CAABB9B}" type="datetimeFigureOut">
              <a:rPr lang="en-US" smtClean="0"/>
              <a:t>7/25/16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872739-863E-6841-9B81-BC47AF223A67}" type="slidenum">
              <a:rPr lang="en-US" smtClean="0"/>
              <a:t>‹#›</a:t>
            </a:fld>
            <a:endParaRPr lang="en-US"/>
          </a:p>
        </p:txBody>
      </p:sp>
    </p:spTree>
    <p:extLst>
      <p:ext uri="{BB962C8B-B14F-4D97-AF65-F5344CB8AC3E}">
        <p14:creationId xmlns:p14="http://schemas.microsoft.com/office/powerpoint/2010/main" val="1655043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61EC61-7E4C-7249-AA71-628B5CAABB9B}" type="datetimeFigureOut">
              <a:rPr lang="en-US" smtClean="0"/>
              <a:t>7/25/16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872739-863E-6841-9B81-BC47AF223A67}" type="slidenum">
              <a:rPr lang="en-US" smtClean="0"/>
              <a:t>‹#›</a:t>
            </a:fld>
            <a:endParaRPr lang="en-US"/>
          </a:p>
        </p:txBody>
      </p:sp>
    </p:spTree>
    <p:extLst>
      <p:ext uri="{BB962C8B-B14F-4D97-AF65-F5344CB8AC3E}">
        <p14:creationId xmlns:p14="http://schemas.microsoft.com/office/powerpoint/2010/main" val="1169449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61EC61-7E4C-7249-AA71-628B5CAABB9B}" type="datetimeFigureOut">
              <a:rPr lang="en-US" smtClean="0"/>
              <a:t>7/25/16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872739-863E-6841-9B81-BC47AF223A67}" type="slidenum">
              <a:rPr lang="en-US" smtClean="0"/>
              <a:t>‹#›</a:t>
            </a:fld>
            <a:endParaRPr lang="en-US"/>
          </a:p>
        </p:txBody>
      </p:sp>
    </p:spTree>
    <p:extLst>
      <p:ext uri="{BB962C8B-B14F-4D97-AF65-F5344CB8AC3E}">
        <p14:creationId xmlns:p14="http://schemas.microsoft.com/office/powerpoint/2010/main" val="3361902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61EC61-7E4C-7249-AA71-628B5CAABB9B}" type="datetimeFigureOut">
              <a:rPr lang="en-US" smtClean="0"/>
              <a:t>7/25/16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872739-863E-6841-9B81-BC47AF223A67}" type="slidenum">
              <a:rPr lang="en-US" smtClean="0"/>
              <a:t>‹#›</a:t>
            </a:fld>
            <a:endParaRPr lang="en-US"/>
          </a:p>
        </p:txBody>
      </p:sp>
    </p:spTree>
    <p:extLst>
      <p:ext uri="{BB962C8B-B14F-4D97-AF65-F5344CB8AC3E}">
        <p14:creationId xmlns:p14="http://schemas.microsoft.com/office/powerpoint/2010/main" val="2977674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61EC61-7E4C-7249-AA71-628B5CAABB9B}" type="datetimeFigureOut">
              <a:rPr lang="en-US" smtClean="0"/>
              <a:t>7/25/16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872739-863E-6841-9B81-BC47AF223A67}" type="slidenum">
              <a:rPr lang="en-US" smtClean="0"/>
              <a:t>‹#›</a:t>
            </a:fld>
            <a:endParaRPr lang="en-US"/>
          </a:p>
        </p:txBody>
      </p:sp>
    </p:spTree>
    <p:extLst>
      <p:ext uri="{BB962C8B-B14F-4D97-AF65-F5344CB8AC3E}">
        <p14:creationId xmlns:p14="http://schemas.microsoft.com/office/powerpoint/2010/main" val="19561584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61EC61-7E4C-7249-AA71-628B5CAABB9B}" type="datetimeFigureOut">
              <a:rPr lang="en-US" smtClean="0"/>
              <a:t>7/25/16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872739-863E-6841-9B81-BC47AF223A67}" type="slidenum">
              <a:rPr lang="en-US" smtClean="0"/>
              <a:t>‹#›</a:t>
            </a:fld>
            <a:endParaRPr lang="en-US"/>
          </a:p>
        </p:txBody>
      </p:sp>
    </p:spTree>
    <p:extLst>
      <p:ext uri="{BB962C8B-B14F-4D97-AF65-F5344CB8AC3E}">
        <p14:creationId xmlns:p14="http://schemas.microsoft.com/office/powerpoint/2010/main" val="2371456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file://localhost//upload.wikimedia.org/wikipedia/commons/0/0d/Omphalocele-drawing.jpg" TargetMode="External"/><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7.emf"/><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9.emf"/><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39.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0.emf"/><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1.emf"/><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2.emf"/><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3.emf"/><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4.emf"/><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5.emf"/><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oleObject" Target="../embeddings/oleObject1.bin"/><Relationship Id="rId6" Type="http://schemas.openxmlformats.org/officeDocument/2006/relationships/image" Target="../media/image46.emf"/><Relationship Id="rId7" Type="http://schemas.openxmlformats.org/officeDocument/2006/relationships/image" Target="../media/image48.png"/><Relationship Id="rId8" Type="http://schemas.openxmlformats.org/officeDocument/2006/relationships/oleObject" Target="../embeddings/oleObject2.bin"/><Relationship Id="rId9" Type="http://schemas.openxmlformats.org/officeDocument/2006/relationships/image" Target="../media/image47.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204" y="189399"/>
            <a:ext cx="7832667" cy="5897289"/>
          </a:xfrm>
        </p:spPr>
        <p:txBody>
          <a:bodyPr>
            <a:normAutofit fontScale="90000"/>
          </a:bodyPr>
          <a:lstStyle/>
          <a:p>
            <a:r>
              <a:rPr lang="en-US" dirty="0" smtClean="0"/>
              <a:t/>
            </a:r>
            <a:br>
              <a:rPr lang="en-US" dirty="0" smtClean="0"/>
            </a:br>
            <a:r>
              <a:rPr lang="en-US" dirty="0"/>
              <a:t/>
            </a:r>
            <a:br>
              <a:rPr lang="en-US" dirty="0"/>
            </a:br>
            <a:r>
              <a:rPr lang="en-US" dirty="0" smtClean="0"/>
              <a:t>ABDOMINAL WALL RECONSTRUCTION</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sz="2000" dirty="0" smtClean="0"/>
              <a:t>Oren Shaked</a:t>
            </a:r>
            <a:br>
              <a:rPr lang="en-US" sz="2000" dirty="0" smtClean="0"/>
            </a:br>
            <a:r>
              <a:rPr lang="en-US" sz="2000" dirty="0" smtClean="0"/>
              <a:t>Expert Consultation: Jonathan Carter</a:t>
            </a:r>
            <a:br>
              <a:rPr lang="en-US" sz="2000" dirty="0" smtClean="0"/>
            </a:br>
            <a:r>
              <a:rPr lang="en-US" sz="2000" dirty="0" smtClean="0"/>
              <a:t>7/27/16</a:t>
            </a:r>
            <a:r>
              <a:rPr lang="en-US" dirty="0" smtClean="0"/>
              <a:t/>
            </a:r>
            <a:br>
              <a:rPr lang="en-US" dirty="0" smtClean="0"/>
            </a:br>
            <a:endParaRPr lang="en-US" dirty="0"/>
          </a:p>
        </p:txBody>
      </p:sp>
      <p:pic>
        <p:nvPicPr>
          <p:cNvPr id="5" name="Picture 4"/>
          <p:cNvPicPr>
            <a:picLocks noChangeAspect="1"/>
          </p:cNvPicPr>
          <p:nvPr/>
        </p:nvPicPr>
        <p:blipFill>
          <a:blip r:embed="rId2"/>
          <a:stretch>
            <a:fillRect/>
          </a:stretch>
        </p:blipFill>
        <p:spPr>
          <a:xfrm>
            <a:off x="0" y="6086689"/>
            <a:ext cx="771311" cy="771311"/>
          </a:xfrm>
          <a:prstGeom prst="rect">
            <a:avLst/>
          </a:prstGeom>
        </p:spPr>
      </p:pic>
      <p:pic>
        <p:nvPicPr>
          <p:cNvPr id="6" name="Picture 5"/>
          <p:cNvPicPr>
            <a:picLocks noChangeAspect="1"/>
          </p:cNvPicPr>
          <p:nvPr/>
        </p:nvPicPr>
        <p:blipFill>
          <a:blip r:embed="rId3"/>
          <a:stretch>
            <a:fillRect/>
          </a:stretch>
        </p:blipFill>
        <p:spPr>
          <a:xfrm>
            <a:off x="7012886" y="6371956"/>
            <a:ext cx="2116981" cy="476516"/>
          </a:xfrm>
          <a:prstGeom prst="rect">
            <a:avLst/>
          </a:prstGeom>
        </p:spPr>
      </p:pic>
    </p:spTree>
    <p:extLst>
      <p:ext uri="{BB962C8B-B14F-4D97-AF65-F5344CB8AC3E}">
        <p14:creationId xmlns:p14="http://schemas.microsoft.com/office/powerpoint/2010/main" val="729937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425952"/>
            <a:ext cx="9144000" cy="6075680"/>
          </a:xfrm>
          <a:prstGeom prst="rect">
            <a:avLst/>
          </a:prstGeom>
        </p:spPr>
      </p:pic>
      <p:cxnSp>
        <p:nvCxnSpPr>
          <p:cNvPr id="5" name="Straight Connector 4"/>
          <p:cNvCxnSpPr/>
          <p:nvPr/>
        </p:nvCxnSpPr>
        <p:spPr>
          <a:xfrm flipV="1">
            <a:off x="247249" y="651805"/>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4"/>
          <a:stretch>
            <a:fillRect/>
          </a:stretch>
        </p:blipFill>
        <p:spPr>
          <a:xfrm>
            <a:off x="0" y="6086689"/>
            <a:ext cx="771311" cy="771311"/>
          </a:xfrm>
          <a:prstGeom prst="rect">
            <a:avLst/>
          </a:prstGeom>
        </p:spPr>
      </p:pic>
      <p:pic>
        <p:nvPicPr>
          <p:cNvPr id="7" name="Picture 6"/>
          <p:cNvPicPr>
            <a:picLocks noChangeAspect="1"/>
          </p:cNvPicPr>
          <p:nvPr/>
        </p:nvPicPr>
        <p:blipFill>
          <a:blip r:embed="rId5"/>
          <a:stretch>
            <a:fillRect/>
          </a:stretch>
        </p:blipFill>
        <p:spPr>
          <a:xfrm>
            <a:off x="7012886" y="6371956"/>
            <a:ext cx="2116981" cy="476516"/>
          </a:xfrm>
          <a:prstGeom prst="rect">
            <a:avLst/>
          </a:prstGeom>
        </p:spPr>
      </p:pic>
      <p:sp>
        <p:nvSpPr>
          <p:cNvPr id="8" name="TextBox 7"/>
          <p:cNvSpPr txBox="1"/>
          <p:nvPr/>
        </p:nvSpPr>
        <p:spPr>
          <a:xfrm>
            <a:off x="1359869" y="29286"/>
            <a:ext cx="6282373" cy="584776"/>
          </a:xfrm>
          <a:prstGeom prst="rect">
            <a:avLst/>
          </a:prstGeom>
          <a:noFill/>
        </p:spPr>
        <p:txBody>
          <a:bodyPr wrap="square" rtlCol="0">
            <a:spAutoFit/>
          </a:bodyPr>
          <a:lstStyle/>
          <a:p>
            <a:pPr algn="ctr"/>
            <a:r>
              <a:rPr lang="en-US" sz="3200" dirty="0" smtClean="0"/>
              <a:t>Abdominal Wall Anatomy</a:t>
            </a:r>
            <a:endParaRPr lang="en-US" sz="3200" dirty="0"/>
          </a:p>
        </p:txBody>
      </p:sp>
    </p:spTree>
    <p:extLst>
      <p:ext uri="{BB962C8B-B14F-4D97-AF65-F5344CB8AC3E}">
        <p14:creationId xmlns:p14="http://schemas.microsoft.com/office/powerpoint/2010/main" val="463738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6086689"/>
            <a:ext cx="771311" cy="771311"/>
          </a:xfrm>
          <a:prstGeom prst="rect">
            <a:avLst/>
          </a:prstGeom>
        </p:spPr>
      </p:pic>
      <p:pic>
        <p:nvPicPr>
          <p:cNvPr id="6" name="Picture 5"/>
          <p:cNvPicPr>
            <a:picLocks noChangeAspect="1"/>
          </p:cNvPicPr>
          <p:nvPr/>
        </p:nvPicPr>
        <p:blipFill>
          <a:blip r:embed="rId4"/>
          <a:stretch>
            <a:fillRect/>
          </a:stretch>
        </p:blipFill>
        <p:spPr>
          <a:xfrm>
            <a:off x="7012886" y="6371956"/>
            <a:ext cx="2116981" cy="476516"/>
          </a:xfrm>
          <a:prstGeom prst="rect">
            <a:avLst/>
          </a:prstGeom>
        </p:spPr>
      </p:pic>
      <p:pic>
        <p:nvPicPr>
          <p:cNvPr id="7" name="Picture 6"/>
          <p:cNvPicPr>
            <a:picLocks noChangeAspect="1"/>
          </p:cNvPicPr>
          <p:nvPr/>
        </p:nvPicPr>
        <p:blipFill>
          <a:blip r:embed="rId5"/>
          <a:stretch>
            <a:fillRect/>
          </a:stretch>
        </p:blipFill>
        <p:spPr>
          <a:xfrm>
            <a:off x="829434" y="91278"/>
            <a:ext cx="7620000" cy="6235700"/>
          </a:xfrm>
          <a:prstGeom prst="rect">
            <a:avLst/>
          </a:prstGeom>
        </p:spPr>
      </p:pic>
    </p:spTree>
    <p:extLst>
      <p:ext uri="{BB962C8B-B14F-4D97-AF65-F5344CB8AC3E}">
        <p14:creationId xmlns:p14="http://schemas.microsoft.com/office/powerpoint/2010/main" val="1283006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6086689"/>
            <a:ext cx="771311" cy="771311"/>
          </a:xfrm>
          <a:prstGeom prst="rect">
            <a:avLst/>
          </a:prstGeom>
        </p:spPr>
      </p:pic>
      <p:pic>
        <p:nvPicPr>
          <p:cNvPr id="6" name="Picture 5"/>
          <p:cNvPicPr>
            <a:picLocks noChangeAspect="1"/>
          </p:cNvPicPr>
          <p:nvPr/>
        </p:nvPicPr>
        <p:blipFill>
          <a:blip r:embed="rId3"/>
          <a:stretch>
            <a:fillRect/>
          </a:stretch>
        </p:blipFill>
        <p:spPr>
          <a:xfrm>
            <a:off x="7012886" y="6371956"/>
            <a:ext cx="2116981" cy="476516"/>
          </a:xfrm>
          <a:prstGeom prst="rect">
            <a:avLst/>
          </a:prstGeom>
        </p:spPr>
      </p:pic>
      <p:pic>
        <p:nvPicPr>
          <p:cNvPr id="7" name="Picture 6"/>
          <p:cNvPicPr>
            <a:picLocks noChangeAspect="1"/>
          </p:cNvPicPr>
          <p:nvPr/>
        </p:nvPicPr>
        <p:blipFill>
          <a:blip r:embed="rId4"/>
          <a:stretch>
            <a:fillRect/>
          </a:stretch>
        </p:blipFill>
        <p:spPr>
          <a:xfrm>
            <a:off x="1282700" y="546100"/>
            <a:ext cx="6578600" cy="5765800"/>
          </a:xfrm>
          <a:prstGeom prst="rect">
            <a:avLst/>
          </a:prstGeom>
        </p:spPr>
      </p:pic>
    </p:spTree>
    <p:extLst>
      <p:ext uri="{BB962C8B-B14F-4D97-AF65-F5344CB8AC3E}">
        <p14:creationId xmlns:p14="http://schemas.microsoft.com/office/powerpoint/2010/main" val="4259676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49792" y="348378"/>
            <a:ext cx="8756702" cy="6441041"/>
          </a:xfrm>
          <a:prstGeom prst="rect">
            <a:avLst/>
          </a:prstGeom>
        </p:spPr>
      </p:pic>
      <p:sp>
        <p:nvSpPr>
          <p:cNvPr id="8" name="TextBox 7"/>
          <p:cNvSpPr txBox="1"/>
          <p:nvPr/>
        </p:nvSpPr>
        <p:spPr>
          <a:xfrm>
            <a:off x="2281434" y="117545"/>
            <a:ext cx="4581152" cy="461665"/>
          </a:xfrm>
          <a:prstGeom prst="rect">
            <a:avLst/>
          </a:prstGeom>
          <a:noFill/>
        </p:spPr>
        <p:txBody>
          <a:bodyPr wrap="none" rtlCol="0">
            <a:spAutoFit/>
          </a:bodyPr>
          <a:lstStyle/>
          <a:p>
            <a:r>
              <a:rPr lang="en-US" sz="2400" dirty="0" smtClean="0"/>
              <a:t>Blood supply of the abdominal wall</a:t>
            </a:r>
            <a:endParaRPr lang="en-US" sz="2400" dirty="0"/>
          </a:p>
        </p:txBody>
      </p:sp>
    </p:spTree>
    <p:extLst>
      <p:ext uri="{BB962C8B-B14F-4D97-AF65-F5344CB8AC3E}">
        <p14:creationId xmlns:p14="http://schemas.microsoft.com/office/powerpoint/2010/main" val="4259676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81892"/>
            <a:ext cx="8229600" cy="5544272"/>
          </a:xfrm>
        </p:spPr>
        <p:txBody>
          <a:bodyPr anchor="ctr">
            <a:normAutofit/>
          </a:bodyPr>
          <a:lstStyle/>
          <a:p>
            <a:pPr algn="ctr">
              <a:buNone/>
            </a:pPr>
            <a:r>
              <a:rPr lang="en-US" sz="4400" dirty="0" smtClean="0"/>
              <a:t>VENTRAL ABDOMINAL HERNIAS</a:t>
            </a:r>
            <a:endParaRPr lang="en-US" sz="4400" dirty="0"/>
          </a:p>
        </p:txBody>
      </p:sp>
    </p:spTree>
    <p:extLst>
      <p:ext uri="{BB962C8B-B14F-4D97-AF65-F5344CB8AC3E}">
        <p14:creationId xmlns:p14="http://schemas.microsoft.com/office/powerpoint/2010/main" val="2651992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Omphalocele</a:t>
            </a:r>
            <a:endParaRPr lang="en-US" dirty="0"/>
          </a:p>
        </p:txBody>
      </p:sp>
      <p:pic>
        <p:nvPicPr>
          <p:cNvPr id="1026" name="Picture 2" descr="File:Omphalocele-drawing.jpg">
            <a:hlinkClick r:id="rId3"/>
          </p:cNvPr>
          <p:cNvPicPr>
            <a:picLocks noChangeAspect="1" noChangeArrowheads="1"/>
          </p:cNvPicPr>
          <p:nvPr/>
        </p:nvPicPr>
        <p:blipFill>
          <a:blip r:embed="rId4"/>
          <a:srcRect/>
          <a:stretch>
            <a:fillRect/>
          </a:stretch>
        </p:blipFill>
        <p:spPr bwMode="auto">
          <a:xfrm>
            <a:off x="1577976" y="2129992"/>
            <a:ext cx="5676900" cy="3324226"/>
          </a:xfrm>
          <a:prstGeom prst="rect">
            <a:avLst/>
          </a:prstGeom>
          <a:noFill/>
        </p:spPr>
      </p:pic>
    </p:spTree>
    <p:extLst>
      <p:ext uri="{BB962C8B-B14F-4D97-AF65-F5344CB8AC3E}">
        <p14:creationId xmlns:p14="http://schemas.microsoft.com/office/powerpoint/2010/main" val="3402755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Infantile Umbilical Hernia</a:t>
            </a:r>
            <a:endParaRPr lang="en-US" dirty="0"/>
          </a:p>
        </p:txBody>
      </p:sp>
      <p:pic>
        <p:nvPicPr>
          <p:cNvPr id="33794" name="Picture 2" descr="http://newborns.stanford.edu/images/umbilical-hernia2.jpg"/>
          <p:cNvPicPr>
            <a:picLocks noChangeAspect="1" noChangeArrowheads="1"/>
          </p:cNvPicPr>
          <p:nvPr/>
        </p:nvPicPr>
        <p:blipFill>
          <a:blip r:embed="rId3"/>
          <a:srcRect/>
          <a:stretch>
            <a:fillRect/>
          </a:stretch>
        </p:blipFill>
        <p:spPr bwMode="auto">
          <a:xfrm>
            <a:off x="1744230" y="1654607"/>
            <a:ext cx="5191125" cy="4048125"/>
          </a:xfrm>
          <a:prstGeom prst="rect">
            <a:avLst/>
          </a:prstGeom>
          <a:noFill/>
        </p:spPr>
      </p:pic>
    </p:spTree>
    <p:extLst>
      <p:ext uri="{BB962C8B-B14F-4D97-AF65-F5344CB8AC3E}">
        <p14:creationId xmlns:p14="http://schemas.microsoft.com/office/powerpoint/2010/main" val="1149051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Adult Umbilical Hernia</a:t>
            </a:r>
            <a:endParaRPr lang="en-US" dirty="0"/>
          </a:p>
        </p:txBody>
      </p:sp>
      <p:pic>
        <p:nvPicPr>
          <p:cNvPr id="35842" name="Picture 2" descr="http://www.herniaonline.com/images/umbilical2.gif"/>
          <p:cNvPicPr>
            <a:picLocks noChangeAspect="1" noChangeArrowheads="1"/>
          </p:cNvPicPr>
          <p:nvPr/>
        </p:nvPicPr>
        <p:blipFill>
          <a:blip r:embed="rId3"/>
          <a:srcRect/>
          <a:stretch>
            <a:fillRect/>
          </a:stretch>
        </p:blipFill>
        <p:spPr bwMode="auto">
          <a:xfrm>
            <a:off x="2547791" y="1694728"/>
            <a:ext cx="3936135" cy="4111509"/>
          </a:xfrm>
          <a:prstGeom prst="rect">
            <a:avLst/>
          </a:prstGeom>
          <a:noFill/>
        </p:spPr>
      </p:pic>
    </p:spTree>
    <p:extLst>
      <p:ext uri="{BB962C8B-B14F-4D97-AF65-F5344CB8AC3E}">
        <p14:creationId xmlns:p14="http://schemas.microsoft.com/office/powerpoint/2010/main" val="3042381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Paraumbilical</a:t>
            </a:r>
            <a:r>
              <a:rPr lang="en-US" dirty="0" smtClean="0"/>
              <a:t> Hernia</a:t>
            </a:r>
            <a:endParaRPr lang="en-US" dirty="0"/>
          </a:p>
        </p:txBody>
      </p:sp>
      <p:pic>
        <p:nvPicPr>
          <p:cNvPr id="37890" name="Picture 2" descr="http://www.learningradiology.com/archives2008/COW%20337-Umbilical%20hernia/Netter%20hernias2.jpg"/>
          <p:cNvPicPr>
            <a:picLocks noChangeAspect="1" noChangeArrowheads="1"/>
          </p:cNvPicPr>
          <p:nvPr/>
        </p:nvPicPr>
        <p:blipFill>
          <a:blip r:embed="rId3"/>
          <a:srcRect/>
          <a:stretch>
            <a:fillRect/>
          </a:stretch>
        </p:blipFill>
        <p:spPr bwMode="auto">
          <a:xfrm>
            <a:off x="1356302" y="1417638"/>
            <a:ext cx="6086475" cy="4572000"/>
          </a:xfrm>
          <a:prstGeom prst="rect">
            <a:avLst/>
          </a:prstGeom>
          <a:noFill/>
        </p:spPr>
      </p:pic>
    </p:spTree>
    <p:extLst>
      <p:ext uri="{BB962C8B-B14F-4D97-AF65-F5344CB8AC3E}">
        <p14:creationId xmlns:p14="http://schemas.microsoft.com/office/powerpoint/2010/main" val="3595953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Epigastric</a:t>
            </a:r>
            <a:r>
              <a:rPr lang="en-US" dirty="0" smtClean="0"/>
              <a:t>/</a:t>
            </a:r>
            <a:r>
              <a:rPr lang="en-US" dirty="0" err="1" smtClean="0"/>
              <a:t>Hypogastric</a:t>
            </a:r>
            <a:r>
              <a:rPr lang="en-US" dirty="0" smtClean="0"/>
              <a:t> Hernia</a:t>
            </a:r>
            <a:endParaRPr lang="en-US" dirty="0"/>
          </a:p>
        </p:txBody>
      </p:sp>
      <p:pic>
        <p:nvPicPr>
          <p:cNvPr id="39938" name="Picture 2" descr="http://images.agoramedia.com/everydayhealth/gcms/photogallery_Hernias-04_full.jpg"/>
          <p:cNvPicPr>
            <a:picLocks noChangeAspect="1" noChangeArrowheads="1"/>
          </p:cNvPicPr>
          <p:nvPr/>
        </p:nvPicPr>
        <p:blipFill>
          <a:blip r:embed="rId3"/>
          <a:srcRect/>
          <a:stretch>
            <a:fillRect/>
          </a:stretch>
        </p:blipFill>
        <p:spPr bwMode="auto">
          <a:xfrm>
            <a:off x="2889539" y="1717963"/>
            <a:ext cx="2857500" cy="3810000"/>
          </a:xfrm>
          <a:prstGeom prst="rect">
            <a:avLst/>
          </a:prstGeom>
          <a:noFill/>
        </p:spPr>
      </p:pic>
      <p:sp>
        <p:nvSpPr>
          <p:cNvPr id="5" name="Oval 4"/>
          <p:cNvSpPr/>
          <p:nvPr/>
        </p:nvSpPr>
        <p:spPr>
          <a:xfrm>
            <a:off x="4027055" y="4137891"/>
            <a:ext cx="508000" cy="59112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flipV="1">
            <a:off x="4535055" y="4553527"/>
            <a:ext cx="1874981" cy="4156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4535055" y="2586182"/>
            <a:ext cx="1717963" cy="4895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410036" y="2401516"/>
            <a:ext cx="1081899" cy="369332"/>
          </a:xfrm>
          <a:prstGeom prst="rect">
            <a:avLst/>
          </a:prstGeom>
          <a:noFill/>
        </p:spPr>
        <p:txBody>
          <a:bodyPr wrap="none" rtlCol="0">
            <a:spAutoFit/>
          </a:bodyPr>
          <a:lstStyle/>
          <a:p>
            <a:r>
              <a:rPr lang="en-US" dirty="0" err="1" smtClean="0"/>
              <a:t>Epigastric</a:t>
            </a:r>
            <a:endParaRPr lang="en-US" dirty="0"/>
          </a:p>
        </p:txBody>
      </p:sp>
      <p:sp>
        <p:nvSpPr>
          <p:cNvPr id="13" name="TextBox 12"/>
          <p:cNvSpPr txBox="1"/>
          <p:nvPr/>
        </p:nvSpPr>
        <p:spPr>
          <a:xfrm>
            <a:off x="6604000" y="4969164"/>
            <a:ext cx="1287084" cy="369332"/>
          </a:xfrm>
          <a:prstGeom prst="rect">
            <a:avLst/>
          </a:prstGeom>
          <a:noFill/>
        </p:spPr>
        <p:txBody>
          <a:bodyPr wrap="none" rtlCol="0">
            <a:spAutoFit/>
          </a:bodyPr>
          <a:lstStyle/>
          <a:p>
            <a:r>
              <a:rPr lang="en-US" dirty="0" err="1" smtClean="0"/>
              <a:t>Hypogastric</a:t>
            </a:r>
            <a:endParaRPr lang="en-US" dirty="0"/>
          </a:p>
        </p:txBody>
      </p:sp>
    </p:spTree>
    <p:extLst>
      <p:ext uri="{BB962C8B-B14F-4D97-AF65-F5344CB8AC3E}">
        <p14:creationId xmlns:p14="http://schemas.microsoft.com/office/powerpoint/2010/main" val="3351799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204" y="189400"/>
            <a:ext cx="7832667" cy="822022"/>
          </a:xfrm>
        </p:spPr>
        <p:txBody>
          <a:bodyPr/>
          <a:lstStyle/>
          <a:p>
            <a:r>
              <a:rPr lang="en-US" dirty="0" smtClean="0"/>
              <a:t>Goals</a:t>
            </a:r>
            <a:endParaRPr lang="en-US" dirty="0"/>
          </a:p>
        </p:txBody>
      </p:sp>
      <p:cxnSp>
        <p:nvCxnSpPr>
          <p:cNvPr id="4" name="Straight Connector 3"/>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a:stretch>
            <a:fillRect/>
          </a:stretch>
        </p:blipFill>
        <p:spPr>
          <a:xfrm>
            <a:off x="0" y="6086689"/>
            <a:ext cx="771311" cy="771311"/>
          </a:xfrm>
          <a:prstGeom prst="rect">
            <a:avLst/>
          </a:prstGeom>
        </p:spPr>
      </p:pic>
      <p:pic>
        <p:nvPicPr>
          <p:cNvPr id="6" name="Picture 5"/>
          <p:cNvPicPr>
            <a:picLocks noChangeAspect="1"/>
          </p:cNvPicPr>
          <p:nvPr/>
        </p:nvPicPr>
        <p:blipFill>
          <a:blip r:embed="rId3"/>
          <a:stretch>
            <a:fillRect/>
          </a:stretch>
        </p:blipFill>
        <p:spPr>
          <a:xfrm>
            <a:off x="7012886" y="6371956"/>
            <a:ext cx="2116981" cy="476516"/>
          </a:xfrm>
          <a:prstGeom prst="rect">
            <a:avLst/>
          </a:prstGeom>
        </p:spPr>
      </p:pic>
      <p:sp>
        <p:nvSpPr>
          <p:cNvPr id="7" name="Content Placeholder 2"/>
          <p:cNvSpPr>
            <a:spLocks noGrp="1"/>
          </p:cNvSpPr>
          <p:nvPr>
            <p:ph idx="1"/>
          </p:nvPr>
        </p:nvSpPr>
        <p:spPr>
          <a:xfrm>
            <a:off x="457200" y="1600200"/>
            <a:ext cx="8229600" cy="4525963"/>
          </a:xfrm>
        </p:spPr>
        <p:txBody>
          <a:bodyPr/>
          <a:lstStyle/>
          <a:p>
            <a:r>
              <a:rPr lang="en-US" dirty="0" smtClean="0"/>
              <a:t>Review of abdominal wall anatomy and vascular supply</a:t>
            </a:r>
          </a:p>
          <a:p>
            <a:r>
              <a:rPr lang="en-US" dirty="0" smtClean="0"/>
              <a:t>Review various types of ventral abdominal hernias</a:t>
            </a:r>
          </a:p>
          <a:p>
            <a:r>
              <a:rPr lang="en-US" dirty="0" smtClean="0"/>
              <a:t>Understand methods of repair</a:t>
            </a:r>
          </a:p>
          <a:p>
            <a:r>
              <a:rPr lang="en-US" dirty="0" smtClean="0"/>
              <a:t>Review mesh options for repair, and utility of mesh in repair</a:t>
            </a:r>
          </a:p>
          <a:p>
            <a:pPr marL="0" indent="0">
              <a:buNone/>
            </a:pPr>
            <a:endParaRPr lang="en-US" dirty="0"/>
          </a:p>
        </p:txBody>
      </p:sp>
    </p:spTree>
    <p:extLst>
      <p:ext uri="{BB962C8B-B14F-4D97-AF65-F5344CB8AC3E}">
        <p14:creationId xmlns:p14="http://schemas.microsoft.com/office/powerpoint/2010/main" val="2303134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Incisional</a:t>
            </a:r>
            <a:r>
              <a:rPr lang="en-US" dirty="0" smtClean="0"/>
              <a:t> Hernia</a:t>
            </a:r>
            <a:endParaRPr lang="en-US" dirty="0"/>
          </a:p>
        </p:txBody>
      </p:sp>
      <p:pic>
        <p:nvPicPr>
          <p:cNvPr id="43010" name="Picture 2" descr="http://trialx.com/curetalk/wp-content/blogs.dir/7/files/2011/05/diseases/Incisional_Hernia-2.jpg"/>
          <p:cNvPicPr>
            <a:picLocks noChangeAspect="1" noChangeArrowheads="1"/>
          </p:cNvPicPr>
          <p:nvPr/>
        </p:nvPicPr>
        <p:blipFill>
          <a:blip r:embed="rId3"/>
          <a:srcRect/>
          <a:stretch>
            <a:fillRect/>
          </a:stretch>
        </p:blipFill>
        <p:spPr bwMode="auto">
          <a:xfrm>
            <a:off x="2086263" y="1417637"/>
            <a:ext cx="4702463" cy="4702463"/>
          </a:xfrm>
          <a:prstGeom prst="rect">
            <a:avLst/>
          </a:prstGeom>
          <a:noFill/>
        </p:spPr>
      </p:pic>
    </p:spTree>
    <p:extLst>
      <p:ext uri="{BB962C8B-B14F-4D97-AF65-F5344CB8AC3E}">
        <p14:creationId xmlns:p14="http://schemas.microsoft.com/office/powerpoint/2010/main" val="3254930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Parastomal</a:t>
            </a:r>
            <a:r>
              <a:rPr lang="en-US" dirty="0" smtClean="0"/>
              <a:t> Hernia</a:t>
            </a:r>
            <a:endParaRPr lang="en-US" dirty="0"/>
          </a:p>
        </p:txBody>
      </p:sp>
      <p:pic>
        <p:nvPicPr>
          <p:cNvPr id="45060" name="Picture 4" descr="https://encrypted-tbn2.gstatic.com/images?q=tbn:ANd9GcS8iE1WbLc3GtrciSJP7olIURF2pfNgWaAiVEjnKcVKeFWnnK_y"/>
          <p:cNvPicPr>
            <a:picLocks noChangeAspect="1" noChangeArrowheads="1"/>
          </p:cNvPicPr>
          <p:nvPr/>
        </p:nvPicPr>
        <p:blipFill>
          <a:blip r:embed="rId3"/>
          <a:srcRect/>
          <a:stretch>
            <a:fillRect/>
          </a:stretch>
        </p:blipFill>
        <p:spPr bwMode="auto">
          <a:xfrm>
            <a:off x="6049818" y="2507672"/>
            <a:ext cx="2276475" cy="2009776"/>
          </a:xfrm>
          <a:prstGeom prst="rect">
            <a:avLst/>
          </a:prstGeom>
          <a:noFill/>
        </p:spPr>
      </p:pic>
      <p:pic>
        <p:nvPicPr>
          <p:cNvPr id="45062" name="Picture 6" descr="Image"/>
          <p:cNvPicPr>
            <a:picLocks noChangeAspect="1" noChangeArrowheads="1"/>
          </p:cNvPicPr>
          <p:nvPr/>
        </p:nvPicPr>
        <p:blipFill>
          <a:blip r:embed="rId4"/>
          <a:srcRect/>
          <a:stretch>
            <a:fillRect/>
          </a:stretch>
        </p:blipFill>
        <p:spPr bwMode="auto">
          <a:xfrm>
            <a:off x="233183" y="1766265"/>
            <a:ext cx="4857750" cy="4286250"/>
          </a:xfrm>
          <a:prstGeom prst="rect">
            <a:avLst/>
          </a:prstGeom>
          <a:noFill/>
        </p:spPr>
      </p:pic>
    </p:spTree>
    <p:extLst>
      <p:ext uri="{BB962C8B-B14F-4D97-AF65-F5344CB8AC3E}">
        <p14:creationId xmlns:p14="http://schemas.microsoft.com/office/powerpoint/2010/main" val="2226599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Spigelian</a:t>
            </a:r>
            <a:r>
              <a:rPr lang="en-US" dirty="0" smtClean="0"/>
              <a:t> Hernia</a:t>
            </a:r>
            <a:endParaRPr lang="en-US" dirty="0"/>
          </a:p>
        </p:txBody>
      </p:sp>
      <p:pic>
        <p:nvPicPr>
          <p:cNvPr id="47106" name="Picture 2" descr="Image"/>
          <p:cNvPicPr>
            <a:picLocks noChangeAspect="1" noChangeArrowheads="1"/>
          </p:cNvPicPr>
          <p:nvPr/>
        </p:nvPicPr>
        <p:blipFill>
          <a:blip r:embed="rId3"/>
          <a:srcRect/>
          <a:stretch>
            <a:fillRect/>
          </a:stretch>
        </p:blipFill>
        <p:spPr bwMode="auto">
          <a:xfrm>
            <a:off x="1338118" y="2276474"/>
            <a:ext cx="5619750" cy="2733676"/>
          </a:xfrm>
          <a:prstGeom prst="rect">
            <a:avLst/>
          </a:prstGeom>
          <a:noFill/>
        </p:spPr>
      </p:pic>
    </p:spTree>
    <p:extLst>
      <p:ext uri="{BB962C8B-B14F-4D97-AF65-F5344CB8AC3E}">
        <p14:creationId xmlns:p14="http://schemas.microsoft.com/office/powerpoint/2010/main" val="4073243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204" y="189400"/>
            <a:ext cx="7832667" cy="822022"/>
          </a:xfrm>
        </p:spPr>
        <p:txBody>
          <a:bodyPr/>
          <a:lstStyle/>
          <a:p>
            <a:r>
              <a:rPr lang="en-US" dirty="0" smtClean="0"/>
              <a:t>What is a “massive” hernia?</a:t>
            </a:r>
            <a:endParaRPr lang="en-US" dirty="0"/>
          </a:p>
        </p:txBody>
      </p:sp>
      <p:cxnSp>
        <p:nvCxnSpPr>
          <p:cNvPr id="4" name="Straight Connector 3"/>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a:stretch>
            <a:fillRect/>
          </a:stretch>
        </p:blipFill>
        <p:spPr>
          <a:xfrm>
            <a:off x="0" y="6086689"/>
            <a:ext cx="771311" cy="771311"/>
          </a:xfrm>
          <a:prstGeom prst="rect">
            <a:avLst/>
          </a:prstGeom>
        </p:spPr>
      </p:pic>
      <p:pic>
        <p:nvPicPr>
          <p:cNvPr id="6" name="Picture 5"/>
          <p:cNvPicPr>
            <a:picLocks noChangeAspect="1"/>
          </p:cNvPicPr>
          <p:nvPr/>
        </p:nvPicPr>
        <p:blipFill>
          <a:blip r:embed="rId3"/>
          <a:stretch>
            <a:fillRect/>
          </a:stretch>
        </p:blipFill>
        <p:spPr>
          <a:xfrm>
            <a:off x="7012886" y="6371956"/>
            <a:ext cx="2116981" cy="476516"/>
          </a:xfrm>
          <a:prstGeom prst="rect">
            <a:avLst/>
          </a:prstGeom>
        </p:spPr>
      </p:pic>
      <p:sp>
        <p:nvSpPr>
          <p:cNvPr id="8" name="Content Placeholder 2"/>
          <p:cNvSpPr>
            <a:spLocks noGrp="1"/>
          </p:cNvSpPr>
          <p:nvPr>
            <p:ph idx="1"/>
          </p:nvPr>
        </p:nvSpPr>
        <p:spPr>
          <a:xfrm>
            <a:off x="457200" y="1600200"/>
            <a:ext cx="8229600" cy="4525963"/>
          </a:xfrm>
        </p:spPr>
        <p:txBody>
          <a:bodyPr/>
          <a:lstStyle/>
          <a:p>
            <a:r>
              <a:rPr lang="en-US" dirty="0" smtClean="0"/>
              <a:t>&gt;20cm in one dimension</a:t>
            </a:r>
          </a:p>
          <a:p>
            <a:r>
              <a:rPr lang="en-US" dirty="0" smtClean="0"/>
              <a:t>Involves abdominal loss of domain</a:t>
            </a:r>
          </a:p>
          <a:p>
            <a:r>
              <a:rPr lang="en-US" dirty="0" smtClean="0"/>
              <a:t>Ratio of hernia sac volume : </a:t>
            </a:r>
            <a:r>
              <a:rPr lang="en-US" dirty="0" err="1" smtClean="0"/>
              <a:t>abdominopelvic</a:t>
            </a:r>
            <a:r>
              <a:rPr lang="en-US" dirty="0" smtClean="0"/>
              <a:t> volume  0.50 </a:t>
            </a:r>
            <a:endParaRPr lang="en-US" dirty="0"/>
          </a:p>
        </p:txBody>
      </p:sp>
    </p:spTree>
    <p:extLst>
      <p:ext uri="{BB962C8B-B14F-4D97-AF65-F5344CB8AC3E}">
        <p14:creationId xmlns:p14="http://schemas.microsoft.com/office/powerpoint/2010/main" val="4259676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204" y="189400"/>
            <a:ext cx="7832667" cy="822022"/>
          </a:xfrm>
        </p:spPr>
        <p:txBody>
          <a:bodyPr/>
          <a:lstStyle/>
          <a:p>
            <a:r>
              <a:rPr lang="en-US" dirty="0" smtClean="0"/>
              <a:t>What is “loss of domain?”	</a:t>
            </a:r>
            <a:endParaRPr lang="en-US" dirty="0"/>
          </a:p>
        </p:txBody>
      </p:sp>
      <p:cxnSp>
        <p:nvCxnSpPr>
          <p:cNvPr id="4" name="Straight Connector 3"/>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a:stretch>
            <a:fillRect/>
          </a:stretch>
        </p:blipFill>
        <p:spPr>
          <a:xfrm>
            <a:off x="0" y="6086689"/>
            <a:ext cx="771311" cy="771311"/>
          </a:xfrm>
          <a:prstGeom prst="rect">
            <a:avLst/>
          </a:prstGeom>
        </p:spPr>
      </p:pic>
      <p:pic>
        <p:nvPicPr>
          <p:cNvPr id="6" name="Picture 5"/>
          <p:cNvPicPr>
            <a:picLocks noChangeAspect="1"/>
          </p:cNvPicPr>
          <p:nvPr/>
        </p:nvPicPr>
        <p:blipFill>
          <a:blip r:embed="rId3"/>
          <a:stretch>
            <a:fillRect/>
          </a:stretch>
        </p:blipFill>
        <p:spPr>
          <a:xfrm>
            <a:off x="7012886" y="6371956"/>
            <a:ext cx="2116981" cy="476516"/>
          </a:xfrm>
          <a:prstGeom prst="rect">
            <a:avLst/>
          </a:prstGeom>
        </p:spPr>
      </p:pic>
      <p:sp>
        <p:nvSpPr>
          <p:cNvPr id="3" name="TextBox 2"/>
          <p:cNvSpPr txBox="1"/>
          <p:nvPr/>
        </p:nvSpPr>
        <p:spPr>
          <a:xfrm>
            <a:off x="2393820" y="3326453"/>
            <a:ext cx="184666" cy="369332"/>
          </a:xfrm>
          <a:prstGeom prst="rect">
            <a:avLst/>
          </a:prstGeom>
          <a:noFill/>
        </p:spPr>
        <p:txBody>
          <a:bodyPr wrap="none" rtlCol="0">
            <a:spAutoFit/>
          </a:bodyPr>
          <a:lstStyle/>
          <a:p>
            <a:endParaRPr lang="en-US" dirty="0"/>
          </a:p>
        </p:txBody>
      </p:sp>
      <p:sp>
        <p:nvSpPr>
          <p:cNvPr id="7" name="Content Placeholder 2"/>
          <p:cNvSpPr>
            <a:spLocks noGrp="1"/>
          </p:cNvSpPr>
          <p:nvPr>
            <p:ph idx="1"/>
          </p:nvPr>
        </p:nvSpPr>
        <p:spPr>
          <a:xfrm>
            <a:off x="457200" y="1600200"/>
            <a:ext cx="8229600" cy="4525963"/>
          </a:xfrm>
        </p:spPr>
        <p:txBody>
          <a:bodyPr/>
          <a:lstStyle/>
          <a:p>
            <a:r>
              <a:rPr lang="en-US" dirty="0" smtClean="0"/>
              <a:t>Multiple definitions: </a:t>
            </a:r>
          </a:p>
          <a:p>
            <a:pPr lvl="1"/>
            <a:r>
              <a:rPr lang="en-US" dirty="0" smtClean="0"/>
              <a:t>“Inability of abdominal cavity to accommodate viscera without high </a:t>
            </a:r>
            <a:r>
              <a:rPr lang="en-US" dirty="0" err="1" smtClean="0"/>
              <a:t>intraabdominal</a:t>
            </a:r>
            <a:r>
              <a:rPr lang="en-US" dirty="0" smtClean="0"/>
              <a:t> pressures (&gt;15mmHg)”</a:t>
            </a:r>
          </a:p>
          <a:p>
            <a:pPr lvl="1"/>
            <a:r>
              <a:rPr lang="en-US" dirty="0" smtClean="0"/>
              <a:t>Hernias whose contents are held in place by adhesions without ability to be reduced</a:t>
            </a:r>
          </a:p>
          <a:p>
            <a:pPr lvl="1"/>
            <a:endParaRPr lang="en-US" dirty="0"/>
          </a:p>
        </p:txBody>
      </p:sp>
    </p:spTree>
    <p:extLst>
      <p:ext uri="{BB962C8B-B14F-4D97-AF65-F5344CB8AC3E}">
        <p14:creationId xmlns:p14="http://schemas.microsoft.com/office/powerpoint/2010/main" val="3360423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204" y="189400"/>
            <a:ext cx="7832667" cy="822022"/>
          </a:xfrm>
        </p:spPr>
        <p:txBody>
          <a:bodyPr/>
          <a:lstStyle/>
          <a:p>
            <a:r>
              <a:rPr lang="en-US" dirty="0" smtClean="0"/>
              <a:t>Example of Loss of Domain</a:t>
            </a:r>
            <a:endParaRPr lang="en-US" dirty="0"/>
          </a:p>
        </p:txBody>
      </p:sp>
      <p:cxnSp>
        <p:nvCxnSpPr>
          <p:cNvPr id="4" name="Straight Connector 3"/>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a:stretch>
            <a:fillRect/>
          </a:stretch>
        </p:blipFill>
        <p:spPr>
          <a:xfrm>
            <a:off x="0" y="6086689"/>
            <a:ext cx="771311" cy="771311"/>
          </a:xfrm>
          <a:prstGeom prst="rect">
            <a:avLst/>
          </a:prstGeom>
        </p:spPr>
      </p:pic>
      <p:pic>
        <p:nvPicPr>
          <p:cNvPr id="6" name="Picture 5"/>
          <p:cNvPicPr>
            <a:picLocks noChangeAspect="1"/>
          </p:cNvPicPr>
          <p:nvPr/>
        </p:nvPicPr>
        <p:blipFill>
          <a:blip r:embed="rId3"/>
          <a:stretch>
            <a:fillRect/>
          </a:stretch>
        </p:blipFill>
        <p:spPr>
          <a:xfrm>
            <a:off x="7012886" y="6371956"/>
            <a:ext cx="2116981" cy="476516"/>
          </a:xfrm>
          <a:prstGeom prst="rect">
            <a:avLst/>
          </a:prstGeom>
        </p:spPr>
      </p:pic>
      <p:pic>
        <p:nvPicPr>
          <p:cNvPr id="7" name="Picture 6"/>
          <p:cNvPicPr>
            <a:picLocks noChangeAspect="1"/>
          </p:cNvPicPr>
          <p:nvPr/>
        </p:nvPicPr>
        <p:blipFill>
          <a:blip r:embed="rId4"/>
          <a:stretch>
            <a:fillRect/>
          </a:stretch>
        </p:blipFill>
        <p:spPr>
          <a:xfrm>
            <a:off x="867354" y="1398758"/>
            <a:ext cx="7393804" cy="5318967"/>
          </a:xfrm>
          <a:prstGeom prst="rect">
            <a:avLst/>
          </a:prstGeom>
        </p:spPr>
      </p:pic>
    </p:spTree>
    <p:extLst>
      <p:ext uri="{BB962C8B-B14F-4D97-AF65-F5344CB8AC3E}">
        <p14:creationId xmlns:p14="http://schemas.microsoft.com/office/powerpoint/2010/main" val="3360423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204" y="189400"/>
            <a:ext cx="7832667" cy="822022"/>
          </a:xfrm>
        </p:spPr>
        <p:txBody>
          <a:bodyPr>
            <a:normAutofit/>
          </a:bodyPr>
          <a:lstStyle/>
          <a:p>
            <a:r>
              <a:rPr lang="en-US" dirty="0" smtClean="0"/>
              <a:t>Simple </a:t>
            </a:r>
            <a:r>
              <a:rPr lang="en-US" dirty="0"/>
              <a:t>S</a:t>
            </a:r>
            <a:r>
              <a:rPr lang="en-US" dirty="0" smtClean="0"/>
              <a:t>uture </a:t>
            </a:r>
            <a:r>
              <a:rPr lang="en-US" dirty="0"/>
              <a:t>R</a:t>
            </a:r>
            <a:r>
              <a:rPr lang="en-US" dirty="0" smtClean="0"/>
              <a:t>epair</a:t>
            </a:r>
            <a:endParaRPr lang="en-US" dirty="0"/>
          </a:p>
        </p:txBody>
      </p:sp>
      <p:cxnSp>
        <p:nvCxnSpPr>
          <p:cNvPr id="4" name="Straight Connector 3"/>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3"/>
          <a:stretch>
            <a:fillRect/>
          </a:stretch>
        </p:blipFill>
        <p:spPr>
          <a:xfrm>
            <a:off x="0" y="6086689"/>
            <a:ext cx="771311" cy="771311"/>
          </a:xfrm>
          <a:prstGeom prst="rect">
            <a:avLst/>
          </a:prstGeom>
        </p:spPr>
      </p:pic>
      <p:pic>
        <p:nvPicPr>
          <p:cNvPr id="6" name="Picture 5"/>
          <p:cNvPicPr>
            <a:picLocks noChangeAspect="1"/>
          </p:cNvPicPr>
          <p:nvPr/>
        </p:nvPicPr>
        <p:blipFill>
          <a:blip r:embed="rId4"/>
          <a:stretch>
            <a:fillRect/>
          </a:stretch>
        </p:blipFill>
        <p:spPr>
          <a:xfrm>
            <a:off x="7012886" y="6371956"/>
            <a:ext cx="2116981" cy="476516"/>
          </a:xfrm>
          <a:prstGeom prst="rect">
            <a:avLst/>
          </a:prstGeom>
        </p:spPr>
      </p:pic>
      <p:sp>
        <p:nvSpPr>
          <p:cNvPr id="7" name="Content Placeholder 2"/>
          <p:cNvSpPr>
            <a:spLocks noGrp="1"/>
          </p:cNvSpPr>
          <p:nvPr>
            <p:ph idx="1"/>
          </p:nvPr>
        </p:nvSpPr>
        <p:spPr>
          <a:xfrm>
            <a:off x="457200" y="1600200"/>
            <a:ext cx="8229600" cy="4525963"/>
          </a:xfrm>
        </p:spPr>
        <p:txBody>
          <a:bodyPr>
            <a:normAutofit/>
          </a:bodyPr>
          <a:lstStyle/>
          <a:p>
            <a:r>
              <a:rPr lang="en-US" sz="2400" dirty="0" smtClean="0"/>
              <a:t>“Tension Free Approximation of clean, well-</a:t>
            </a:r>
            <a:r>
              <a:rPr lang="en-US" sz="2400" dirty="0" err="1" smtClean="0"/>
              <a:t>vascularlized</a:t>
            </a:r>
            <a:r>
              <a:rPr lang="en-US" sz="2400" dirty="0" smtClean="0"/>
              <a:t> wound edges.</a:t>
            </a:r>
          </a:p>
          <a:p>
            <a:r>
              <a:rPr lang="en-US" sz="2400" dirty="0" smtClean="0"/>
              <a:t>Classically described as an adequate approach for hernias that are &lt; 2 cm</a:t>
            </a:r>
          </a:p>
          <a:p>
            <a:pPr lvl="1"/>
            <a:r>
              <a:rPr lang="en-US" sz="2400" dirty="0" smtClean="0"/>
              <a:t>Need to make the above determination in OR with the patient fully relaxed.</a:t>
            </a:r>
          </a:p>
          <a:p>
            <a:pPr lvl="1"/>
            <a:endParaRPr lang="en-US" sz="2400" dirty="0"/>
          </a:p>
        </p:txBody>
      </p:sp>
      <p:pic>
        <p:nvPicPr>
          <p:cNvPr id="3" name="Picture 2"/>
          <p:cNvPicPr>
            <a:picLocks noChangeAspect="1"/>
          </p:cNvPicPr>
          <p:nvPr/>
        </p:nvPicPr>
        <p:blipFill>
          <a:blip r:embed="rId5"/>
          <a:stretch>
            <a:fillRect/>
          </a:stretch>
        </p:blipFill>
        <p:spPr>
          <a:xfrm>
            <a:off x="5007200" y="3985691"/>
            <a:ext cx="3049061" cy="2297472"/>
          </a:xfrm>
          <a:prstGeom prst="rect">
            <a:avLst/>
          </a:prstGeom>
        </p:spPr>
      </p:pic>
      <p:sp>
        <p:nvSpPr>
          <p:cNvPr id="8" name="TextBox 7"/>
          <p:cNvSpPr txBox="1"/>
          <p:nvPr/>
        </p:nvSpPr>
        <p:spPr>
          <a:xfrm>
            <a:off x="4580018" y="3616359"/>
            <a:ext cx="4005236" cy="369332"/>
          </a:xfrm>
          <a:prstGeom prst="rect">
            <a:avLst/>
          </a:prstGeom>
          <a:noFill/>
        </p:spPr>
        <p:txBody>
          <a:bodyPr wrap="none" rtlCol="0">
            <a:spAutoFit/>
          </a:bodyPr>
          <a:lstStyle/>
          <a:p>
            <a:r>
              <a:rPr lang="en-US" dirty="0" smtClean="0"/>
              <a:t>Mayo Technique (overlying </a:t>
            </a:r>
            <a:r>
              <a:rPr lang="en-US" dirty="0" err="1" smtClean="0"/>
              <a:t>fascial</a:t>
            </a:r>
            <a:r>
              <a:rPr lang="en-US" dirty="0" smtClean="0"/>
              <a:t> edges)</a:t>
            </a:r>
            <a:endParaRPr lang="en-US" dirty="0"/>
          </a:p>
        </p:txBody>
      </p:sp>
    </p:spTree>
    <p:extLst>
      <p:ext uri="{BB962C8B-B14F-4D97-AF65-F5344CB8AC3E}">
        <p14:creationId xmlns:p14="http://schemas.microsoft.com/office/powerpoint/2010/main" val="3360423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204" y="189400"/>
            <a:ext cx="7832667" cy="822022"/>
          </a:xfrm>
        </p:spPr>
        <p:txBody>
          <a:bodyPr/>
          <a:lstStyle/>
          <a:p>
            <a:r>
              <a:rPr lang="en-US" dirty="0" smtClean="0"/>
              <a:t>Near and Far Suture Technique</a:t>
            </a:r>
            <a:endParaRPr lang="en-US" dirty="0"/>
          </a:p>
        </p:txBody>
      </p:sp>
      <p:cxnSp>
        <p:nvCxnSpPr>
          <p:cNvPr id="4" name="Straight Connector 3"/>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3"/>
          <a:stretch>
            <a:fillRect/>
          </a:stretch>
        </p:blipFill>
        <p:spPr>
          <a:xfrm>
            <a:off x="0" y="6086689"/>
            <a:ext cx="771311" cy="771311"/>
          </a:xfrm>
          <a:prstGeom prst="rect">
            <a:avLst/>
          </a:prstGeom>
        </p:spPr>
      </p:pic>
      <p:pic>
        <p:nvPicPr>
          <p:cNvPr id="6" name="Picture 5"/>
          <p:cNvPicPr>
            <a:picLocks noChangeAspect="1"/>
          </p:cNvPicPr>
          <p:nvPr/>
        </p:nvPicPr>
        <p:blipFill>
          <a:blip r:embed="rId4"/>
          <a:stretch>
            <a:fillRect/>
          </a:stretch>
        </p:blipFill>
        <p:spPr>
          <a:xfrm>
            <a:off x="7012886" y="6371956"/>
            <a:ext cx="2116981" cy="476516"/>
          </a:xfrm>
          <a:prstGeom prst="rect">
            <a:avLst/>
          </a:prstGeom>
        </p:spPr>
      </p:pic>
      <p:sp>
        <p:nvSpPr>
          <p:cNvPr id="7" name="Content Placeholder 2"/>
          <p:cNvSpPr>
            <a:spLocks noGrp="1"/>
          </p:cNvSpPr>
          <p:nvPr>
            <p:ph idx="1"/>
          </p:nvPr>
        </p:nvSpPr>
        <p:spPr>
          <a:xfrm>
            <a:off x="457200" y="1567640"/>
            <a:ext cx="8229600" cy="4525963"/>
          </a:xfrm>
        </p:spPr>
        <p:txBody>
          <a:bodyPr>
            <a:normAutofit/>
          </a:bodyPr>
          <a:lstStyle/>
          <a:p>
            <a:r>
              <a:rPr lang="en-US" sz="2400" dirty="0" smtClean="0"/>
              <a:t>A “tension-relieving” suture technique used for widely separated </a:t>
            </a:r>
            <a:r>
              <a:rPr lang="en-US" sz="2400" dirty="0" err="1" smtClean="0"/>
              <a:t>fascial</a:t>
            </a:r>
            <a:r>
              <a:rPr lang="en-US" sz="2400" dirty="0" smtClean="0"/>
              <a:t> edges</a:t>
            </a:r>
          </a:p>
          <a:p>
            <a:r>
              <a:rPr lang="en-US" sz="2400" dirty="0" smtClean="0"/>
              <a:t>Alternate between small and large bites of sheath on opposite sides of the defect with a modified vertical mattress suture.</a:t>
            </a:r>
          </a:p>
          <a:p>
            <a:r>
              <a:rPr lang="en-US" sz="2400" dirty="0" smtClean="0"/>
              <a:t>Advantage thought to be in contaminated/dirty wounds</a:t>
            </a:r>
          </a:p>
          <a:p>
            <a:r>
              <a:rPr lang="en-US" sz="2400" dirty="0" smtClean="0"/>
              <a:t>Long term data shows recurrence rates &gt;50%</a:t>
            </a:r>
            <a:endParaRPr lang="en-US" sz="2400" dirty="0"/>
          </a:p>
        </p:txBody>
      </p:sp>
      <p:pic>
        <p:nvPicPr>
          <p:cNvPr id="8" name="Picture 7"/>
          <p:cNvPicPr>
            <a:picLocks noChangeAspect="1"/>
          </p:cNvPicPr>
          <p:nvPr/>
        </p:nvPicPr>
        <p:blipFill>
          <a:blip r:embed="rId5"/>
          <a:stretch>
            <a:fillRect/>
          </a:stretch>
        </p:blipFill>
        <p:spPr>
          <a:xfrm>
            <a:off x="3160810" y="3962547"/>
            <a:ext cx="2959100" cy="2540000"/>
          </a:xfrm>
          <a:prstGeom prst="rect">
            <a:avLst/>
          </a:prstGeom>
        </p:spPr>
      </p:pic>
    </p:spTree>
    <p:extLst>
      <p:ext uri="{BB962C8B-B14F-4D97-AF65-F5344CB8AC3E}">
        <p14:creationId xmlns:p14="http://schemas.microsoft.com/office/powerpoint/2010/main" val="38493569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204" y="189400"/>
            <a:ext cx="7832667" cy="822022"/>
          </a:xfrm>
        </p:spPr>
        <p:txBody>
          <a:bodyPr/>
          <a:lstStyle/>
          <a:p>
            <a:r>
              <a:rPr lang="en-US" dirty="0" smtClean="0"/>
              <a:t>Deep Tension (retention) Sutures</a:t>
            </a:r>
            <a:endParaRPr lang="en-US" dirty="0"/>
          </a:p>
        </p:txBody>
      </p:sp>
      <p:cxnSp>
        <p:nvCxnSpPr>
          <p:cNvPr id="4" name="Straight Connector 3"/>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a:stretch>
            <a:fillRect/>
          </a:stretch>
        </p:blipFill>
        <p:spPr>
          <a:xfrm>
            <a:off x="0" y="6086689"/>
            <a:ext cx="771311" cy="771311"/>
          </a:xfrm>
          <a:prstGeom prst="rect">
            <a:avLst/>
          </a:prstGeom>
        </p:spPr>
      </p:pic>
      <p:pic>
        <p:nvPicPr>
          <p:cNvPr id="6" name="Picture 5"/>
          <p:cNvPicPr>
            <a:picLocks noChangeAspect="1"/>
          </p:cNvPicPr>
          <p:nvPr/>
        </p:nvPicPr>
        <p:blipFill>
          <a:blip r:embed="rId3"/>
          <a:stretch>
            <a:fillRect/>
          </a:stretch>
        </p:blipFill>
        <p:spPr>
          <a:xfrm>
            <a:off x="7012886" y="6371956"/>
            <a:ext cx="2116981" cy="476516"/>
          </a:xfrm>
          <a:prstGeom prst="rect">
            <a:avLst/>
          </a:prstGeom>
        </p:spPr>
      </p:pic>
      <p:sp>
        <p:nvSpPr>
          <p:cNvPr id="7" name="Content Placeholder 2"/>
          <p:cNvSpPr>
            <a:spLocks noGrp="1"/>
          </p:cNvSpPr>
          <p:nvPr>
            <p:ph idx="1"/>
          </p:nvPr>
        </p:nvSpPr>
        <p:spPr>
          <a:xfrm>
            <a:off x="457200" y="1330818"/>
            <a:ext cx="8229600" cy="4525963"/>
          </a:xfrm>
        </p:spPr>
        <p:txBody>
          <a:bodyPr>
            <a:normAutofit/>
          </a:bodyPr>
          <a:lstStyle/>
          <a:p>
            <a:r>
              <a:rPr lang="en-US" sz="2400" dirty="0" smtClean="0"/>
              <a:t>Uses a series of interrupted, non-absorbable sutures passed through all layers of the anterior abdominal wall, 2-4 cm away from the wound edges</a:t>
            </a:r>
          </a:p>
          <a:p>
            <a:pPr lvl="1"/>
            <a:r>
              <a:rPr lang="en-US" sz="2400" dirty="0" smtClean="0"/>
              <a:t>Sutures then passed through short sections of drain tubing over the wound surface, and tied under tension</a:t>
            </a:r>
          </a:p>
          <a:p>
            <a:r>
              <a:rPr lang="en-US" sz="2400" dirty="0" smtClean="0"/>
              <a:t>Used in extreme cases of burst abdomen, but has fallen out of favor given high failure rate, terrible skin scarring and pressure necrosis, and no evidence base.</a:t>
            </a:r>
            <a:endParaRPr lang="en-US" sz="2400" dirty="0"/>
          </a:p>
        </p:txBody>
      </p:sp>
      <p:pic>
        <p:nvPicPr>
          <p:cNvPr id="3" name="Picture 2"/>
          <p:cNvPicPr>
            <a:picLocks noChangeAspect="1"/>
          </p:cNvPicPr>
          <p:nvPr/>
        </p:nvPicPr>
        <p:blipFill>
          <a:blip r:embed="rId4"/>
          <a:stretch>
            <a:fillRect/>
          </a:stretch>
        </p:blipFill>
        <p:spPr>
          <a:xfrm>
            <a:off x="3002028" y="4495976"/>
            <a:ext cx="2926029" cy="2191697"/>
          </a:xfrm>
          <a:prstGeom prst="rect">
            <a:avLst/>
          </a:prstGeom>
        </p:spPr>
      </p:pic>
    </p:spTree>
    <p:extLst>
      <p:ext uri="{BB962C8B-B14F-4D97-AF65-F5344CB8AC3E}">
        <p14:creationId xmlns:p14="http://schemas.microsoft.com/office/powerpoint/2010/main" val="38493569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15568" y="1332049"/>
            <a:ext cx="6858000" cy="4981073"/>
          </a:xfrm>
          <a:prstGeom prst="rect">
            <a:avLst/>
          </a:prstGeom>
        </p:spPr>
      </p:pic>
      <p:cxnSp>
        <p:nvCxnSpPr>
          <p:cNvPr id="6" name="Straight Connector 5"/>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4"/>
          <a:stretch>
            <a:fillRect/>
          </a:stretch>
        </p:blipFill>
        <p:spPr>
          <a:xfrm>
            <a:off x="0" y="6086689"/>
            <a:ext cx="771311" cy="771311"/>
          </a:xfrm>
          <a:prstGeom prst="rect">
            <a:avLst/>
          </a:prstGeom>
        </p:spPr>
      </p:pic>
      <p:pic>
        <p:nvPicPr>
          <p:cNvPr id="8" name="Picture 7"/>
          <p:cNvPicPr>
            <a:picLocks noChangeAspect="1"/>
          </p:cNvPicPr>
          <p:nvPr/>
        </p:nvPicPr>
        <p:blipFill>
          <a:blip r:embed="rId5"/>
          <a:stretch>
            <a:fillRect/>
          </a:stretch>
        </p:blipFill>
        <p:spPr>
          <a:xfrm>
            <a:off x="7012886" y="6371956"/>
            <a:ext cx="2116981" cy="476516"/>
          </a:xfrm>
          <a:prstGeom prst="rect">
            <a:avLst/>
          </a:prstGeom>
        </p:spPr>
      </p:pic>
      <p:sp>
        <p:nvSpPr>
          <p:cNvPr id="9" name="TextBox 8"/>
          <p:cNvSpPr txBox="1"/>
          <p:nvPr/>
        </p:nvSpPr>
        <p:spPr>
          <a:xfrm>
            <a:off x="247249" y="292388"/>
            <a:ext cx="8541331" cy="584776"/>
          </a:xfrm>
          <a:prstGeom prst="rect">
            <a:avLst/>
          </a:prstGeom>
          <a:noFill/>
        </p:spPr>
        <p:txBody>
          <a:bodyPr wrap="square" rtlCol="0" anchor="ctr">
            <a:spAutoFit/>
          </a:bodyPr>
          <a:lstStyle/>
          <a:p>
            <a:r>
              <a:rPr lang="en-US" sz="3200" dirty="0" smtClean="0"/>
              <a:t>Recurrence Free Survival: Primary </a:t>
            </a:r>
            <a:r>
              <a:rPr lang="en-US" sz="3200" dirty="0" err="1" smtClean="0"/>
              <a:t>vs</a:t>
            </a:r>
            <a:r>
              <a:rPr lang="en-US" sz="3200" dirty="0" smtClean="0"/>
              <a:t> Mesh Repair</a:t>
            </a:r>
            <a:endParaRPr lang="en-US" sz="3200" dirty="0"/>
          </a:p>
        </p:txBody>
      </p:sp>
    </p:spTree>
    <p:extLst>
      <p:ext uri="{BB962C8B-B14F-4D97-AF65-F5344CB8AC3E}">
        <p14:creationId xmlns:p14="http://schemas.microsoft.com/office/powerpoint/2010/main" val="959825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204" y="189400"/>
            <a:ext cx="7832667" cy="822022"/>
          </a:xfrm>
        </p:spPr>
        <p:txBody>
          <a:bodyPr/>
          <a:lstStyle/>
          <a:p>
            <a:r>
              <a:rPr lang="en-US" dirty="0" smtClean="0"/>
              <a:t>CASE</a:t>
            </a:r>
            <a:endParaRPr lang="en-US" dirty="0"/>
          </a:p>
        </p:txBody>
      </p:sp>
      <p:cxnSp>
        <p:nvCxnSpPr>
          <p:cNvPr id="4" name="Straight Connector 3"/>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a:stretch>
            <a:fillRect/>
          </a:stretch>
        </p:blipFill>
        <p:spPr>
          <a:xfrm>
            <a:off x="0" y="6086689"/>
            <a:ext cx="771311" cy="771311"/>
          </a:xfrm>
          <a:prstGeom prst="rect">
            <a:avLst/>
          </a:prstGeom>
        </p:spPr>
      </p:pic>
      <p:pic>
        <p:nvPicPr>
          <p:cNvPr id="6" name="Picture 5"/>
          <p:cNvPicPr>
            <a:picLocks noChangeAspect="1"/>
          </p:cNvPicPr>
          <p:nvPr/>
        </p:nvPicPr>
        <p:blipFill>
          <a:blip r:embed="rId3"/>
          <a:stretch>
            <a:fillRect/>
          </a:stretch>
        </p:blipFill>
        <p:spPr>
          <a:xfrm>
            <a:off x="7012886" y="6371956"/>
            <a:ext cx="2116981" cy="476516"/>
          </a:xfrm>
          <a:prstGeom prst="rect">
            <a:avLst/>
          </a:prstGeom>
        </p:spPr>
      </p:pic>
      <p:sp>
        <p:nvSpPr>
          <p:cNvPr id="7" name="Content Placeholder 2"/>
          <p:cNvSpPr>
            <a:spLocks noGrp="1"/>
          </p:cNvSpPr>
          <p:nvPr>
            <p:ph idx="1"/>
          </p:nvPr>
        </p:nvSpPr>
        <p:spPr>
          <a:xfrm>
            <a:off x="457200" y="1600200"/>
            <a:ext cx="8229600" cy="4525963"/>
          </a:xfrm>
        </p:spPr>
        <p:txBody>
          <a:bodyPr>
            <a:normAutofit fontScale="92500"/>
          </a:bodyPr>
          <a:lstStyle/>
          <a:p>
            <a:r>
              <a:rPr lang="en-US" dirty="0" smtClean="0"/>
              <a:t>EM 58 F h/o asthma and ECF as complication of prior mesh repair of VAH who is status post takedown of ECF, bilateral minimally invasive anterior component separation and </a:t>
            </a:r>
            <a:r>
              <a:rPr lang="en-US" dirty="0" err="1" smtClean="0"/>
              <a:t>vicryl</a:t>
            </a:r>
            <a:r>
              <a:rPr lang="en-US" dirty="0" smtClean="0"/>
              <a:t> underlay mesh</a:t>
            </a:r>
          </a:p>
          <a:p>
            <a:r>
              <a:rPr lang="en-US" dirty="0" smtClean="0"/>
              <a:t>She presents with a 6 cm recurrent incisional hernia that causes discomfort.</a:t>
            </a:r>
          </a:p>
          <a:p>
            <a:r>
              <a:rPr lang="en-US" dirty="0" smtClean="0"/>
              <a:t>BMI is 26.2, she is pre-diabetic, and had been on steroids for her asthma. She does not smoke</a:t>
            </a:r>
          </a:p>
        </p:txBody>
      </p:sp>
    </p:spTree>
    <p:extLst>
      <p:ext uri="{BB962C8B-B14F-4D97-AF65-F5344CB8AC3E}">
        <p14:creationId xmlns:p14="http://schemas.microsoft.com/office/powerpoint/2010/main" val="7299372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204" y="189400"/>
            <a:ext cx="7832667" cy="822022"/>
          </a:xfrm>
        </p:spPr>
        <p:txBody>
          <a:bodyPr/>
          <a:lstStyle/>
          <a:p>
            <a:r>
              <a:rPr lang="en-US" dirty="0" smtClean="0"/>
              <a:t>Mesh Placement Options</a:t>
            </a:r>
            <a:endParaRPr lang="en-US" dirty="0"/>
          </a:p>
        </p:txBody>
      </p:sp>
      <p:cxnSp>
        <p:nvCxnSpPr>
          <p:cNvPr id="4" name="Straight Connector 3"/>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a:stretch>
            <a:fillRect/>
          </a:stretch>
        </p:blipFill>
        <p:spPr>
          <a:xfrm>
            <a:off x="0" y="6086689"/>
            <a:ext cx="771311" cy="771311"/>
          </a:xfrm>
          <a:prstGeom prst="rect">
            <a:avLst/>
          </a:prstGeom>
        </p:spPr>
      </p:pic>
      <p:pic>
        <p:nvPicPr>
          <p:cNvPr id="6" name="Picture 5"/>
          <p:cNvPicPr>
            <a:picLocks noChangeAspect="1"/>
          </p:cNvPicPr>
          <p:nvPr/>
        </p:nvPicPr>
        <p:blipFill>
          <a:blip r:embed="rId3"/>
          <a:stretch>
            <a:fillRect/>
          </a:stretch>
        </p:blipFill>
        <p:spPr>
          <a:xfrm>
            <a:off x="7012886" y="6371956"/>
            <a:ext cx="2116981" cy="476516"/>
          </a:xfrm>
          <a:prstGeom prst="rect">
            <a:avLst/>
          </a:prstGeom>
        </p:spPr>
      </p:pic>
      <p:pic>
        <p:nvPicPr>
          <p:cNvPr id="3" name="Picture 2"/>
          <p:cNvPicPr>
            <a:picLocks noChangeAspect="1"/>
          </p:cNvPicPr>
          <p:nvPr/>
        </p:nvPicPr>
        <p:blipFill>
          <a:blip r:embed="rId4"/>
          <a:stretch>
            <a:fillRect/>
          </a:stretch>
        </p:blipFill>
        <p:spPr>
          <a:xfrm>
            <a:off x="868955" y="1274916"/>
            <a:ext cx="7628532" cy="4904056"/>
          </a:xfrm>
          <a:prstGeom prst="rect">
            <a:avLst/>
          </a:prstGeom>
        </p:spPr>
      </p:pic>
    </p:spTree>
    <p:extLst>
      <p:ext uri="{BB962C8B-B14F-4D97-AF65-F5344CB8AC3E}">
        <p14:creationId xmlns:p14="http://schemas.microsoft.com/office/powerpoint/2010/main" val="3360423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204" y="189400"/>
            <a:ext cx="7832667" cy="822022"/>
          </a:xfrm>
        </p:spPr>
        <p:txBody>
          <a:bodyPr>
            <a:normAutofit/>
          </a:bodyPr>
          <a:lstStyle/>
          <a:p>
            <a:r>
              <a:rPr lang="en-US" dirty="0" smtClean="0"/>
              <a:t>Mesh: Inlay Technique</a:t>
            </a:r>
            <a:endParaRPr lang="en-US" dirty="0"/>
          </a:p>
        </p:txBody>
      </p:sp>
      <p:cxnSp>
        <p:nvCxnSpPr>
          <p:cNvPr id="4" name="Straight Connector 3"/>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3"/>
          <a:stretch>
            <a:fillRect/>
          </a:stretch>
        </p:blipFill>
        <p:spPr>
          <a:xfrm>
            <a:off x="0" y="6086689"/>
            <a:ext cx="771311" cy="771311"/>
          </a:xfrm>
          <a:prstGeom prst="rect">
            <a:avLst/>
          </a:prstGeom>
        </p:spPr>
      </p:pic>
      <p:pic>
        <p:nvPicPr>
          <p:cNvPr id="6" name="Picture 5"/>
          <p:cNvPicPr>
            <a:picLocks noChangeAspect="1"/>
          </p:cNvPicPr>
          <p:nvPr/>
        </p:nvPicPr>
        <p:blipFill>
          <a:blip r:embed="rId4"/>
          <a:stretch>
            <a:fillRect/>
          </a:stretch>
        </p:blipFill>
        <p:spPr>
          <a:xfrm>
            <a:off x="7012886" y="6371956"/>
            <a:ext cx="2116981" cy="476516"/>
          </a:xfrm>
          <a:prstGeom prst="rect">
            <a:avLst/>
          </a:prstGeom>
        </p:spPr>
      </p:pic>
      <p:sp>
        <p:nvSpPr>
          <p:cNvPr id="7" name="Content Placeholder 2"/>
          <p:cNvSpPr>
            <a:spLocks noGrp="1"/>
          </p:cNvSpPr>
          <p:nvPr>
            <p:ph idx="1"/>
          </p:nvPr>
        </p:nvSpPr>
        <p:spPr>
          <a:xfrm>
            <a:off x="457200" y="1600200"/>
            <a:ext cx="8229600" cy="4525963"/>
          </a:xfrm>
        </p:spPr>
        <p:txBody>
          <a:bodyPr>
            <a:normAutofit/>
          </a:bodyPr>
          <a:lstStyle/>
          <a:p>
            <a:r>
              <a:rPr lang="en-US" sz="2400" dirty="0" smtClean="0"/>
              <a:t>Suturing of the mesh to the </a:t>
            </a:r>
            <a:r>
              <a:rPr lang="en-US" sz="2400" dirty="0" err="1" smtClean="0"/>
              <a:t>fascial</a:t>
            </a:r>
            <a:r>
              <a:rPr lang="en-US" sz="2400" dirty="0" smtClean="0"/>
              <a:t> edge without primary closure of the fascia</a:t>
            </a:r>
          </a:p>
          <a:p>
            <a:r>
              <a:rPr lang="en-US" sz="2400" dirty="0" smtClean="0"/>
              <a:t>Bowel is directly exposed to mesh (higher rate of ECF)</a:t>
            </a:r>
          </a:p>
          <a:p>
            <a:r>
              <a:rPr lang="en-US" sz="2400" dirty="0" smtClean="0"/>
              <a:t>High rate of failure compared to </a:t>
            </a:r>
            <a:r>
              <a:rPr lang="en-US" sz="2400" dirty="0" err="1" smtClean="0"/>
              <a:t>sublay</a:t>
            </a:r>
            <a:r>
              <a:rPr lang="en-US" sz="2400" dirty="0" smtClean="0"/>
              <a:t> and </a:t>
            </a:r>
            <a:r>
              <a:rPr lang="en-US" sz="2400" dirty="0" err="1" smtClean="0"/>
              <a:t>onlay</a:t>
            </a:r>
            <a:endParaRPr lang="en-US" sz="2400" dirty="0" smtClean="0"/>
          </a:p>
          <a:p>
            <a:r>
              <a:rPr lang="en-US" sz="2400" dirty="0" smtClean="0"/>
              <a:t>May be used as a temporary closure technique</a:t>
            </a:r>
            <a:endParaRPr lang="en-US" sz="2400" dirty="0"/>
          </a:p>
        </p:txBody>
      </p:sp>
      <p:pic>
        <p:nvPicPr>
          <p:cNvPr id="8" name="Picture 7"/>
          <p:cNvPicPr>
            <a:picLocks noChangeAspect="1"/>
          </p:cNvPicPr>
          <p:nvPr/>
        </p:nvPicPr>
        <p:blipFill>
          <a:blip r:embed="rId5"/>
          <a:stretch>
            <a:fillRect/>
          </a:stretch>
        </p:blipFill>
        <p:spPr>
          <a:xfrm>
            <a:off x="2908170" y="3854783"/>
            <a:ext cx="3289300" cy="2463800"/>
          </a:xfrm>
          <a:prstGeom prst="rect">
            <a:avLst/>
          </a:prstGeom>
        </p:spPr>
      </p:pic>
      <p:sp>
        <p:nvSpPr>
          <p:cNvPr id="9" name="TextBox 8"/>
          <p:cNvSpPr txBox="1"/>
          <p:nvPr/>
        </p:nvSpPr>
        <p:spPr>
          <a:xfrm>
            <a:off x="2732616" y="6362528"/>
            <a:ext cx="3666088" cy="369332"/>
          </a:xfrm>
          <a:prstGeom prst="rect">
            <a:avLst/>
          </a:prstGeom>
          <a:noFill/>
        </p:spPr>
        <p:txBody>
          <a:bodyPr wrap="none" rtlCol="0">
            <a:spAutoFit/>
          </a:bodyPr>
          <a:lstStyle/>
          <a:p>
            <a:r>
              <a:rPr lang="en-US" dirty="0" smtClean="0"/>
              <a:t>Damage control </a:t>
            </a:r>
            <a:r>
              <a:rPr lang="en-US" dirty="0" err="1" smtClean="0"/>
              <a:t>vicryl</a:t>
            </a:r>
            <a:r>
              <a:rPr lang="en-US" dirty="0" smtClean="0"/>
              <a:t> inlay in trauma</a:t>
            </a:r>
            <a:endParaRPr lang="en-US" dirty="0"/>
          </a:p>
        </p:txBody>
      </p:sp>
    </p:spTree>
    <p:extLst>
      <p:ext uri="{BB962C8B-B14F-4D97-AF65-F5344CB8AC3E}">
        <p14:creationId xmlns:p14="http://schemas.microsoft.com/office/powerpoint/2010/main" val="38493569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204" y="189400"/>
            <a:ext cx="7832667" cy="822022"/>
          </a:xfrm>
        </p:spPr>
        <p:txBody>
          <a:bodyPr/>
          <a:lstStyle/>
          <a:p>
            <a:r>
              <a:rPr lang="en-US" dirty="0" smtClean="0"/>
              <a:t>Mesh: </a:t>
            </a:r>
            <a:r>
              <a:rPr lang="en-US" dirty="0" err="1" smtClean="0"/>
              <a:t>Onlay</a:t>
            </a:r>
            <a:r>
              <a:rPr lang="en-US" dirty="0" smtClean="0"/>
              <a:t> Technique</a:t>
            </a:r>
            <a:endParaRPr lang="en-US" dirty="0"/>
          </a:p>
        </p:txBody>
      </p:sp>
      <p:cxnSp>
        <p:nvCxnSpPr>
          <p:cNvPr id="4" name="Straight Connector 3"/>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3"/>
          <a:stretch>
            <a:fillRect/>
          </a:stretch>
        </p:blipFill>
        <p:spPr>
          <a:xfrm>
            <a:off x="0" y="6086689"/>
            <a:ext cx="771311" cy="771311"/>
          </a:xfrm>
          <a:prstGeom prst="rect">
            <a:avLst/>
          </a:prstGeom>
        </p:spPr>
      </p:pic>
      <p:pic>
        <p:nvPicPr>
          <p:cNvPr id="6" name="Picture 5"/>
          <p:cNvPicPr>
            <a:picLocks noChangeAspect="1"/>
          </p:cNvPicPr>
          <p:nvPr/>
        </p:nvPicPr>
        <p:blipFill>
          <a:blip r:embed="rId4"/>
          <a:stretch>
            <a:fillRect/>
          </a:stretch>
        </p:blipFill>
        <p:spPr>
          <a:xfrm>
            <a:off x="7012886" y="6371956"/>
            <a:ext cx="2116981" cy="476516"/>
          </a:xfrm>
          <a:prstGeom prst="rect">
            <a:avLst/>
          </a:prstGeom>
        </p:spPr>
      </p:pic>
      <p:sp>
        <p:nvSpPr>
          <p:cNvPr id="7" name="Content Placeholder 2"/>
          <p:cNvSpPr>
            <a:spLocks noGrp="1"/>
          </p:cNvSpPr>
          <p:nvPr>
            <p:ph idx="1"/>
          </p:nvPr>
        </p:nvSpPr>
        <p:spPr>
          <a:xfrm>
            <a:off x="457200" y="1600200"/>
            <a:ext cx="8229600" cy="4525963"/>
          </a:xfrm>
        </p:spPr>
        <p:txBody>
          <a:bodyPr>
            <a:normAutofit/>
          </a:bodyPr>
          <a:lstStyle/>
          <a:p>
            <a:r>
              <a:rPr lang="en-US" sz="2400" dirty="0" smtClean="0"/>
              <a:t>Simple technique requiring exposure of the subcutaneous </a:t>
            </a:r>
            <a:r>
              <a:rPr lang="en-US" sz="2400" dirty="0" err="1" smtClean="0"/>
              <a:t>prefascial</a:t>
            </a:r>
            <a:r>
              <a:rPr lang="en-US" sz="2400" dirty="0" smtClean="0"/>
              <a:t> space with mesh anchored directly to the underlying fascia.</a:t>
            </a:r>
          </a:p>
          <a:p>
            <a:r>
              <a:rPr lang="en-US" sz="2400" dirty="0" smtClean="0"/>
              <a:t>Initial trials showed no difference in recurrence rates, but increased incidence of </a:t>
            </a:r>
            <a:r>
              <a:rPr lang="en-US" sz="2400" dirty="0" err="1" smtClean="0"/>
              <a:t>seroma</a:t>
            </a:r>
            <a:r>
              <a:rPr lang="en-US" sz="2400" dirty="0" smtClean="0"/>
              <a:t> formation</a:t>
            </a:r>
          </a:p>
          <a:p>
            <a:r>
              <a:rPr lang="en-US" sz="2400" dirty="0" smtClean="0"/>
              <a:t>More recent meta-analysis suggests high recurrence and infection rates compared to </a:t>
            </a:r>
            <a:r>
              <a:rPr lang="en-US" sz="2400" dirty="0" err="1" smtClean="0"/>
              <a:t>sublay</a:t>
            </a:r>
            <a:r>
              <a:rPr lang="en-US" sz="2400" dirty="0" smtClean="0"/>
              <a:t> technique</a:t>
            </a:r>
            <a:endParaRPr lang="en-US" sz="2400" dirty="0"/>
          </a:p>
        </p:txBody>
      </p:sp>
      <p:pic>
        <p:nvPicPr>
          <p:cNvPr id="3" name="Picture 2"/>
          <p:cNvPicPr>
            <a:picLocks noChangeAspect="1"/>
          </p:cNvPicPr>
          <p:nvPr/>
        </p:nvPicPr>
        <p:blipFill>
          <a:blip r:embed="rId5"/>
          <a:stretch>
            <a:fillRect/>
          </a:stretch>
        </p:blipFill>
        <p:spPr>
          <a:xfrm>
            <a:off x="1167510" y="4376122"/>
            <a:ext cx="2618280" cy="2343043"/>
          </a:xfrm>
          <a:prstGeom prst="rect">
            <a:avLst/>
          </a:prstGeom>
        </p:spPr>
      </p:pic>
      <p:sp>
        <p:nvSpPr>
          <p:cNvPr id="8" name="TextBox 7"/>
          <p:cNvSpPr txBox="1"/>
          <p:nvPr/>
        </p:nvSpPr>
        <p:spPr>
          <a:xfrm>
            <a:off x="4300945" y="5116167"/>
            <a:ext cx="4012562" cy="646331"/>
          </a:xfrm>
          <a:prstGeom prst="rect">
            <a:avLst/>
          </a:prstGeom>
          <a:noFill/>
        </p:spPr>
        <p:txBody>
          <a:bodyPr wrap="none" rtlCol="0">
            <a:spAutoFit/>
          </a:bodyPr>
          <a:lstStyle/>
          <a:p>
            <a:r>
              <a:rPr lang="en-US" dirty="0" smtClean="0"/>
              <a:t>Example of mesh </a:t>
            </a:r>
            <a:r>
              <a:rPr lang="en-US" dirty="0" err="1" smtClean="0"/>
              <a:t>onlay</a:t>
            </a:r>
            <a:r>
              <a:rPr lang="en-US" dirty="0" smtClean="0"/>
              <a:t> with “quilting” to </a:t>
            </a:r>
          </a:p>
          <a:p>
            <a:r>
              <a:rPr lang="en-US" dirty="0" smtClean="0"/>
              <a:t>prevent </a:t>
            </a:r>
            <a:r>
              <a:rPr lang="en-US" dirty="0" err="1" smtClean="0"/>
              <a:t>seroma</a:t>
            </a:r>
            <a:endParaRPr lang="en-US" dirty="0"/>
          </a:p>
        </p:txBody>
      </p:sp>
    </p:spTree>
    <p:extLst>
      <p:ext uri="{BB962C8B-B14F-4D97-AF65-F5344CB8AC3E}">
        <p14:creationId xmlns:p14="http://schemas.microsoft.com/office/powerpoint/2010/main" val="38180937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204" y="189400"/>
            <a:ext cx="7832667" cy="822022"/>
          </a:xfrm>
        </p:spPr>
        <p:txBody>
          <a:bodyPr>
            <a:normAutofit fontScale="90000"/>
          </a:bodyPr>
          <a:lstStyle/>
          <a:p>
            <a:r>
              <a:rPr lang="en-US" dirty="0" smtClean="0"/>
              <a:t>Mesh: </a:t>
            </a:r>
            <a:r>
              <a:rPr lang="en-US" dirty="0" err="1" smtClean="0"/>
              <a:t>Sublay</a:t>
            </a:r>
            <a:r>
              <a:rPr lang="en-US" dirty="0" smtClean="0"/>
              <a:t> Technique</a:t>
            </a:r>
            <a:br>
              <a:rPr lang="en-US" dirty="0" smtClean="0"/>
            </a:br>
            <a:r>
              <a:rPr lang="en-US" sz="2400" dirty="0" smtClean="0"/>
              <a:t>(Rives-</a:t>
            </a:r>
            <a:r>
              <a:rPr lang="en-US" sz="2400" dirty="0" err="1" smtClean="0"/>
              <a:t>Stoppa</a:t>
            </a:r>
            <a:r>
              <a:rPr lang="en-US" sz="2400" dirty="0" smtClean="0"/>
              <a:t>-</a:t>
            </a:r>
            <a:r>
              <a:rPr lang="en-US" sz="2400" dirty="0" err="1" smtClean="0"/>
              <a:t>Wantz</a:t>
            </a:r>
            <a:r>
              <a:rPr lang="en-US" sz="2400" dirty="0" smtClean="0"/>
              <a:t> </a:t>
            </a:r>
            <a:r>
              <a:rPr lang="en-US" sz="2400" dirty="0" err="1" smtClean="0"/>
              <a:t>retrorectus</a:t>
            </a:r>
            <a:r>
              <a:rPr lang="en-US" sz="2400" dirty="0" smtClean="0"/>
              <a:t> repair)</a:t>
            </a:r>
            <a:endParaRPr lang="en-US" dirty="0"/>
          </a:p>
        </p:txBody>
      </p:sp>
      <p:cxnSp>
        <p:nvCxnSpPr>
          <p:cNvPr id="4" name="Straight Connector 3"/>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3"/>
          <a:stretch>
            <a:fillRect/>
          </a:stretch>
        </p:blipFill>
        <p:spPr>
          <a:xfrm>
            <a:off x="0" y="6086689"/>
            <a:ext cx="771311" cy="771311"/>
          </a:xfrm>
          <a:prstGeom prst="rect">
            <a:avLst/>
          </a:prstGeom>
        </p:spPr>
      </p:pic>
      <p:pic>
        <p:nvPicPr>
          <p:cNvPr id="6" name="Picture 5"/>
          <p:cNvPicPr>
            <a:picLocks noChangeAspect="1"/>
          </p:cNvPicPr>
          <p:nvPr/>
        </p:nvPicPr>
        <p:blipFill>
          <a:blip r:embed="rId4"/>
          <a:stretch>
            <a:fillRect/>
          </a:stretch>
        </p:blipFill>
        <p:spPr>
          <a:xfrm>
            <a:off x="7012886" y="6371956"/>
            <a:ext cx="2116981" cy="476516"/>
          </a:xfrm>
          <a:prstGeom prst="rect">
            <a:avLst/>
          </a:prstGeom>
        </p:spPr>
      </p:pic>
      <p:sp>
        <p:nvSpPr>
          <p:cNvPr id="7" name="Content Placeholder 2"/>
          <p:cNvSpPr>
            <a:spLocks noGrp="1"/>
          </p:cNvSpPr>
          <p:nvPr>
            <p:ph idx="1"/>
          </p:nvPr>
        </p:nvSpPr>
        <p:spPr>
          <a:xfrm>
            <a:off x="457200" y="1600200"/>
            <a:ext cx="8229600" cy="4525963"/>
          </a:xfrm>
        </p:spPr>
        <p:txBody>
          <a:bodyPr/>
          <a:lstStyle/>
          <a:p>
            <a:r>
              <a:rPr lang="en-US" dirty="0" smtClean="0"/>
              <a:t>Positioning of the mesh over the closed posterior rectus sheath and peritoneum with subsequent closure of the anterior sheath and reconstruction of the </a:t>
            </a:r>
            <a:r>
              <a:rPr lang="en-US" dirty="0" err="1" smtClean="0"/>
              <a:t>linea</a:t>
            </a:r>
            <a:r>
              <a:rPr lang="en-US" dirty="0" smtClean="0"/>
              <a:t> alba</a:t>
            </a:r>
          </a:p>
          <a:p>
            <a:r>
              <a:rPr lang="en-US" dirty="0" smtClean="0"/>
              <a:t>Limited to the repair of predominantly midline hernias that are up to 10 cm.</a:t>
            </a:r>
          </a:p>
          <a:p>
            <a:r>
              <a:rPr lang="en-US" dirty="0" smtClean="0"/>
              <a:t>Associated with a 10% recurrence rate.  </a:t>
            </a:r>
            <a:endParaRPr lang="en-US" dirty="0"/>
          </a:p>
        </p:txBody>
      </p:sp>
    </p:spTree>
    <p:extLst>
      <p:ext uri="{BB962C8B-B14F-4D97-AF65-F5344CB8AC3E}">
        <p14:creationId xmlns:p14="http://schemas.microsoft.com/office/powerpoint/2010/main" val="3818093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0624" t="3267" r="8798" b="3677"/>
          <a:stretch/>
        </p:blipFill>
        <p:spPr>
          <a:xfrm>
            <a:off x="2582840" y="46344"/>
            <a:ext cx="4045026" cy="6737298"/>
          </a:xfrm>
          <a:prstGeom prst="rect">
            <a:avLst/>
          </a:prstGeom>
        </p:spPr>
      </p:pic>
    </p:spTree>
    <p:extLst>
      <p:ext uri="{BB962C8B-B14F-4D97-AF65-F5344CB8AC3E}">
        <p14:creationId xmlns:p14="http://schemas.microsoft.com/office/powerpoint/2010/main" val="19460350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204" y="189400"/>
            <a:ext cx="7832667" cy="822022"/>
          </a:xfrm>
        </p:spPr>
        <p:txBody>
          <a:bodyPr>
            <a:normAutofit fontScale="90000"/>
          </a:bodyPr>
          <a:lstStyle/>
          <a:p>
            <a:r>
              <a:rPr lang="en-US" dirty="0" smtClean="0"/>
              <a:t>Another View of Rives-</a:t>
            </a:r>
            <a:r>
              <a:rPr lang="en-US" dirty="0" err="1" smtClean="0"/>
              <a:t>Stoppa</a:t>
            </a:r>
            <a:r>
              <a:rPr lang="en-US" dirty="0" smtClean="0"/>
              <a:t>, Part I</a:t>
            </a:r>
            <a:endParaRPr lang="en-US" dirty="0"/>
          </a:p>
        </p:txBody>
      </p:sp>
      <p:cxnSp>
        <p:nvCxnSpPr>
          <p:cNvPr id="4" name="Straight Connector 3"/>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a:stretch>
            <a:fillRect/>
          </a:stretch>
        </p:blipFill>
        <p:spPr>
          <a:xfrm>
            <a:off x="0" y="6086689"/>
            <a:ext cx="771311" cy="771311"/>
          </a:xfrm>
          <a:prstGeom prst="rect">
            <a:avLst/>
          </a:prstGeom>
        </p:spPr>
      </p:pic>
      <p:pic>
        <p:nvPicPr>
          <p:cNvPr id="6" name="Picture 5"/>
          <p:cNvPicPr>
            <a:picLocks noChangeAspect="1"/>
          </p:cNvPicPr>
          <p:nvPr/>
        </p:nvPicPr>
        <p:blipFill>
          <a:blip r:embed="rId3"/>
          <a:stretch>
            <a:fillRect/>
          </a:stretch>
        </p:blipFill>
        <p:spPr>
          <a:xfrm>
            <a:off x="7012886" y="6371956"/>
            <a:ext cx="2116981" cy="476516"/>
          </a:xfrm>
          <a:prstGeom prst="rect">
            <a:avLst/>
          </a:prstGeom>
        </p:spPr>
      </p:pic>
      <p:pic>
        <p:nvPicPr>
          <p:cNvPr id="3" name="Picture 2"/>
          <p:cNvPicPr>
            <a:picLocks noChangeAspect="1"/>
          </p:cNvPicPr>
          <p:nvPr/>
        </p:nvPicPr>
        <p:blipFill>
          <a:blip r:embed="rId4"/>
          <a:stretch>
            <a:fillRect/>
          </a:stretch>
        </p:blipFill>
        <p:spPr>
          <a:xfrm>
            <a:off x="1016000" y="1229386"/>
            <a:ext cx="7110606" cy="4858009"/>
          </a:xfrm>
          <a:prstGeom prst="rect">
            <a:avLst/>
          </a:prstGeom>
        </p:spPr>
      </p:pic>
    </p:spTree>
    <p:extLst>
      <p:ext uri="{BB962C8B-B14F-4D97-AF65-F5344CB8AC3E}">
        <p14:creationId xmlns:p14="http://schemas.microsoft.com/office/powerpoint/2010/main" val="21926847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204" y="189400"/>
            <a:ext cx="7832667" cy="822022"/>
          </a:xfrm>
        </p:spPr>
        <p:txBody>
          <a:bodyPr/>
          <a:lstStyle/>
          <a:p>
            <a:r>
              <a:rPr lang="en-US" dirty="0" smtClean="0"/>
              <a:t>Rives-</a:t>
            </a:r>
            <a:r>
              <a:rPr lang="en-US" dirty="0" err="1" smtClean="0"/>
              <a:t>Stoppa</a:t>
            </a:r>
            <a:r>
              <a:rPr lang="en-US" dirty="0" smtClean="0"/>
              <a:t>, Part II</a:t>
            </a:r>
            <a:endParaRPr lang="en-US" dirty="0"/>
          </a:p>
        </p:txBody>
      </p:sp>
      <p:cxnSp>
        <p:nvCxnSpPr>
          <p:cNvPr id="4" name="Straight Connector 3"/>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a:stretch>
            <a:fillRect/>
          </a:stretch>
        </p:blipFill>
        <p:spPr>
          <a:xfrm>
            <a:off x="0" y="6086689"/>
            <a:ext cx="771311" cy="771311"/>
          </a:xfrm>
          <a:prstGeom prst="rect">
            <a:avLst/>
          </a:prstGeom>
        </p:spPr>
      </p:pic>
      <p:pic>
        <p:nvPicPr>
          <p:cNvPr id="6" name="Picture 5"/>
          <p:cNvPicPr>
            <a:picLocks noChangeAspect="1"/>
          </p:cNvPicPr>
          <p:nvPr/>
        </p:nvPicPr>
        <p:blipFill>
          <a:blip r:embed="rId3"/>
          <a:stretch>
            <a:fillRect/>
          </a:stretch>
        </p:blipFill>
        <p:spPr>
          <a:xfrm>
            <a:off x="7012886" y="6371956"/>
            <a:ext cx="2116981" cy="476516"/>
          </a:xfrm>
          <a:prstGeom prst="rect">
            <a:avLst/>
          </a:prstGeom>
        </p:spPr>
      </p:pic>
      <p:pic>
        <p:nvPicPr>
          <p:cNvPr id="8" name="Picture 7"/>
          <p:cNvPicPr>
            <a:picLocks noChangeAspect="1"/>
          </p:cNvPicPr>
          <p:nvPr/>
        </p:nvPicPr>
        <p:blipFill>
          <a:blip r:embed="rId4"/>
          <a:stretch>
            <a:fillRect/>
          </a:stretch>
        </p:blipFill>
        <p:spPr>
          <a:xfrm>
            <a:off x="943425" y="1353387"/>
            <a:ext cx="7407195" cy="4842160"/>
          </a:xfrm>
          <a:prstGeom prst="rect">
            <a:avLst/>
          </a:prstGeom>
        </p:spPr>
      </p:pic>
    </p:spTree>
    <p:extLst>
      <p:ext uri="{BB962C8B-B14F-4D97-AF65-F5344CB8AC3E}">
        <p14:creationId xmlns:p14="http://schemas.microsoft.com/office/powerpoint/2010/main" val="21926847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204" y="189400"/>
            <a:ext cx="7832667" cy="822022"/>
          </a:xfrm>
        </p:spPr>
        <p:txBody>
          <a:bodyPr/>
          <a:lstStyle/>
          <a:p>
            <a:r>
              <a:rPr lang="en-US" dirty="0" smtClean="0"/>
              <a:t>Rives-</a:t>
            </a:r>
            <a:r>
              <a:rPr lang="en-US" dirty="0" err="1" smtClean="0"/>
              <a:t>Stoppa</a:t>
            </a:r>
            <a:r>
              <a:rPr lang="en-US" dirty="0" smtClean="0"/>
              <a:t>, Part III</a:t>
            </a:r>
            <a:endParaRPr lang="en-US" dirty="0"/>
          </a:p>
        </p:txBody>
      </p:sp>
      <p:cxnSp>
        <p:nvCxnSpPr>
          <p:cNvPr id="4" name="Straight Connector 3"/>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a:stretch>
            <a:fillRect/>
          </a:stretch>
        </p:blipFill>
        <p:spPr>
          <a:xfrm>
            <a:off x="0" y="6086689"/>
            <a:ext cx="771311" cy="771311"/>
          </a:xfrm>
          <a:prstGeom prst="rect">
            <a:avLst/>
          </a:prstGeom>
        </p:spPr>
      </p:pic>
      <p:pic>
        <p:nvPicPr>
          <p:cNvPr id="6" name="Picture 5"/>
          <p:cNvPicPr>
            <a:picLocks noChangeAspect="1"/>
          </p:cNvPicPr>
          <p:nvPr/>
        </p:nvPicPr>
        <p:blipFill>
          <a:blip r:embed="rId3"/>
          <a:stretch>
            <a:fillRect/>
          </a:stretch>
        </p:blipFill>
        <p:spPr>
          <a:xfrm>
            <a:off x="7012886" y="6371956"/>
            <a:ext cx="2116981" cy="476516"/>
          </a:xfrm>
          <a:prstGeom prst="rect">
            <a:avLst/>
          </a:prstGeom>
        </p:spPr>
      </p:pic>
      <p:pic>
        <p:nvPicPr>
          <p:cNvPr id="3" name="Picture 2"/>
          <p:cNvPicPr>
            <a:picLocks noChangeAspect="1"/>
          </p:cNvPicPr>
          <p:nvPr/>
        </p:nvPicPr>
        <p:blipFill>
          <a:blip r:embed="rId4"/>
          <a:stretch>
            <a:fillRect/>
          </a:stretch>
        </p:blipFill>
        <p:spPr>
          <a:xfrm>
            <a:off x="1197430" y="1278553"/>
            <a:ext cx="6823824" cy="4980733"/>
          </a:xfrm>
          <a:prstGeom prst="rect">
            <a:avLst/>
          </a:prstGeom>
        </p:spPr>
      </p:pic>
    </p:spTree>
    <p:extLst>
      <p:ext uri="{BB962C8B-B14F-4D97-AF65-F5344CB8AC3E}">
        <p14:creationId xmlns:p14="http://schemas.microsoft.com/office/powerpoint/2010/main" val="21926847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204" y="189400"/>
            <a:ext cx="7832667" cy="822022"/>
          </a:xfrm>
        </p:spPr>
        <p:txBody>
          <a:bodyPr/>
          <a:lstStyle/>
          <a:p>
            <a:r>
              <a:rPr lang="en-US" dirty="0" smtClean="0"/>
              <a:t>Rives-</a:t>
            </a:r>
            <a:r>
              <a:rPr lang="en-US" dirty="0" err="1" smtClean="0"/>
              <a:t>Stoppa</a:t>
            </a:r>
            <a:r>
              <a:rPr lang="en-US" dirty="0" smtClean="0"/>
              <a:t>, Part IV</a:t>
            </a:r>
            <a:endParaRPr lang="en-US" dirty="0"/>
          </a:p>
        </p:txBody>
      </p:sp>
      <p:cxnSp>
        <p:nvCxnSpPr>
          <p:cNvPr id="4" name="Straight Connector 3"/>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a:stretch>
            <a:fillRect/>
          </a:stretch>
        </p:blipFill>
        <p:spPr>
          <a:xfrm>
            <a:off x="0" y="6086689"/>
            <a:ext cx="771311" cy="771311"/>
          </a:xfrm>
          <a:prstGeom prst="rect">
            <a:avLst/>
          </a:prstGeom>
        </p:spPr>
      </p:pic>
      <p:pic>
        <p:nvPicPr>
          <p:cNvPr id="6" name="Picture 5"/>
          <p:cNvPicPr>
            <a:picLocks noChangeAspect="1"/>
          </p:cNvPicPr>
          <p:nvPr/>
        </p:nvPicPr>
        <p:blipFill>
          <a:blip r:embed="rId3"/>
          <a:stretch>
            <a:fillRect/>
          </a:stretch>
        </p:blipFill>
        <p:spPr>
          <a:xfrm>
            <a:off x="7012886" y="6371956"/>
            <a:ext cx="2116981" cy="476516"/>
          </a:xfrm>
          <a:prstGeom prst="rect">
            <a:avLst/>
          </a:prstGeom>
        </p:spPr>
      </p:pic>
      <p:pic>
        <p:nvPicPr>
          <p:cNvPr id="3" name="Picture 2"/>
          <p:cNvPicPr>
            <a:picLocks noChangeAspect="1"/>
          </p:cNvPicPr>
          <p:nvPr/>
        </p:nvPicPr>
        <p:blipFill>
          <a:blip r:embed="rId4"/>
          <a:stretch>
            <a:fillRect/>
          </a:stretch>
        </p:blipFill>
        <p:spPr>
          <a:xfrm>
            <a:off x="898312" y="1217561"/>
            <a:ext cx="7428050" cy="5118107"/>
          </a:xfrm>
          <a:prstGeom prst="rect">
            <a:avLst/>
          </a:prstGeom>
        </p:spPr>
      </p:pic>
    </p:spTree>
    <p:extLst>
      <p:ext uri="{BB962C8B-B14F-4D97-AF65-F5344CB8AC3E}">
        <p14:creationId xmlns:p14="http://schemas.microsoft.com/office/powerpoint/2010/main" val="21926847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204" y="189400"/>
            <a:ext cx="7832667" cy="822022"/>
          </a:xfrm>
        </p:spPr>
        <p:txBody>
          <a:bodyPr/>
          <a:lstStyle/>
          <a:p>
            <a:r>
              <a:rPr lang="en-US" dirty="0" smtClean="0"/>
              <a:t>Mesh: Underlay Technique</a:t>
            </a:r>
            <a:endParaRPr lang="en-US" dirty="0"/>
          </a:p>
        </p:txBody>
      </p:sp>
      <p:cxnSp>
        <p:nvCxnSpPr>
          <p:cNvPr id="4" name="Straight Connector 3"/>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a:stretch>
            <a:fillRect/>
          </a:stretch>
        </p:blipFill>
        <p:spPr>
          <a:xfrm>
            <a:off x="0" y="6086689"/>
            <a:ext cx="771311" cy="771311"/>
          </a:xfrm>
          <a:prstGeom prst="rect">
            <a:avLst/>
          </a:prstGeom>
        </p:spPr>
      </p:pic>
      <p:pic>
        <p:nvPicPr>
          <p:cNvPr id="6" name="Picture 5"/>
          <p:cNvPicPr>
            <a:picLocks noChangeAspect="1"/>
          </p:cNvPicPr>
          <p:nvPr/>
        </p:nvPicPr>
        <p:blipFill>
          <a:blip r:embed="rId3"/>
          <a:stretch>
            <a:fillRect/>
          </a:stretch>
        </p:blipFill>
        <p:spPr>
          <a:xfrm>
            <a:off x="7012886" y="6371956"/>
            <a:ext cx="2116981" cy="476516"/>
          </a:xfrm>
          <a:prstGeom prst="rect">
            <a:avLst/>
          </a:prstGeom>
        </p:spPr>
      </p:pic>
      <p:sp>
        <p:nvSpPr>
          <p:cNvPr id="7" name="Content Placeholder 2"/>
          <p:cNvSpPr>
            <a:spLocks noGrp="1"/>
          </p:cNvSpPr>
          <p:nvPr>
            <p:ph idx="1"/>
          </p:nvPr>
        </p:nvSpPr>
        <p:spPr>
          <a:xfrm>
            <a:off x="457200" y="1600201"/>
            <a:ext cx="8229600" cy="2785932"/>
          </a:xfrm>
        </p:spPr>
        <p:txBody>
          <a:bodyPr>
            <a:normAutofit lnSpcReduction="10000"/>
          </a:bodyPr>
          <a:lstStyle/>
          <a:p>
            <a:r>
              <a:rPr lang="en-US" sz="2400" dirty="0" smtClean="0"/>
              <a:t>While terminology can be confusing as often used interchangeably, here an underlay represents </a:t>
            </a:r>
            <a:r>
              <a:rPr lang="en-US" sz="2400" dirty="0" err="1" smtClean="0"/>
              <a:t>infraperitoneal</a:t>
            </a:r>
            <a:r>
              <a:rPr lang="en-US" sz="2400" dirty="0" smtClean="0"/>
              <a:t> mesh placement</a:t>
            </a:r>
          </a:p>
          <a:p>
            <a:r>
              <a:rPr lang="en-US" sz="2400" dirty="0" smtClean="0"/>
              <a:t>Concern with this repair is for erosion of the mesh into bowel.</a:t>
            </a:r>
          </a:p>
          <a:p>
            <a:r>
              <a:rPr lang="en-US" sz="2400" dirty="0" smtClean="0"/>
              <a:t>Overall recurrence with underlay/</a:t>
            </a:r>
            <a:r>
              <a:rPr lang="en-US" sz="2400" dirty="0" err="1" smtClean="0"/>
              <a:t>sublay</a:t>
            </a:r>
            <a:r>
              <a:rPr lang="en-US" sz="2400" dirty="0" smtClean="0"/>
              <a:t>, appears to be the lowest.  Most ideal if some layer can be placed between mesh and bowel</a:t>
            </a:r>
            <a:endParaRPr lang="en-US" sz="2400" dirty="0"/>
          </a:p>
        </p:txBody>
      </p:sp>
      <p:pic>
        <p:nvPicPr>
          <p:cNvPr id="8" name="Picture 7"/>
          <p:cNvPicPr>
            <a:picLocks noChangeAspect="1"/>
          </p:cNvPicPr>
          <p:nvPr/>
        </p:nvPicPr>
        <p:blipFill>
          <a:blip r:embed="rId4"/>
          <a:stretch>
            <a:fillRect/>
          </a:stretch>
        </p:blipFill>
        <p:spPr>
          <a:xfrm>
            <a:off x="1312764" y="4098504"/>
            <a:ext cx="6419349" cy="2263232"/>
          </a:xfrm>
          <a:prstGeom prst="rect">
            <a:avLst/>
          </a:prstGeom>
        </p:spPr>
      </p:pic>
    </p:spTree>
    <p:extLst>
      <p:ext uri="{BB962C8B-B14F-4D97-AF65-F5344CB8AC3E}">
        <p14:creationId xmlns:p14="http://schemas.microsoft.com/office/powerpoint/2010/main" val="3818093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9295"/>
            <a:ext cx="7772400" cy="877080"/>
          </a:xfrm>
        </p:spPr>
        <p:txBody>
          <a:bodyPr/>
          <a:lstStyle/>
          <a:p>
            <a:r>
              <a:rPr lang="en-US" dirty="0" smtClean="0"/>
              <a:t>Epidemiology</a:t>
            </a:r>
            <a:endParaRPr lang="en-US" dirty="0"/>
          </a:p>
        </p:txBody>
      </p:sp>
      <p:sp>
        <p:nvSpPr>
          <p:cNvPr id="3" name="Subtitle 2"/>
          <p:cNvSpPr>
            <a:spLocks noGrp="1"/>
          </p:cNvSpPr>
          <p:nvPr>
            <p:ph type="subTitle" idx="1"/>
          </p:nvPr>
        </p:nvSpPr>
        <p:spPr>
          <a:xfrm>
            <a:off x="685800" y="1427228"/>
            <a:ext cx="7772400" cy="4888538"/>
          </a:xfrm>
        </p:spPr>
        <p:txBody>
          <a:bodyPr>
            <a:normAutofit lnSpcReduction="10000"/>
          </a:bodyPr>
          <a:lstStyle/>
          <a:p>
            <a:pPr marL="457200" indent="-457200" algn="l">
              <a:buFont typeface="Arial"/>
              <a:buChar char="•"/>
            </a:pPr>
            <a:r>
              <a:rPr lang="en-US" dirty="0" smtClean="0"/>
              <a:t>Overall incidence of incisional hernias 10-15%</a:t>
            </a:r>
          </a:p>
          <a:p>
            <a:pPr marL="914400" lvl="1" indent="-457200" algn="l">
              <a:buFont typeface="Arial"/>
              <a:buChar char="•"/>
            </a:pPr>
            <a:r>
              <a:rPr lang="en-US" dirty="0" smtClean="0"/>
              <a:t>Incidence can be as high as 23% in post operative wound infections.</a:t>
            </a:r>
          </a:p>
          <a:p>
            <a:pPr marL="457200" indent="-457200" algn="l">
              <a:buFont typeface="Arial"/>
              <a:buChar char="•"/>
            </a:pPr>
            <a:r>
              <a:rPr lang="en-US" dirty="0" smtClean="0"/>
              <a:t>Most (50-60%) occur in the first year following surgery</a:t>
            </a:r>
          </a:p>
          <a:p>
            <a:pPr marL="457200" indent="-457200" algn="l">
              <a:buFont typeface="Arial"/>
              <a:buChar char="•"/>
            </a:pPr>
            <a:r>
              <a:rPr lang="en-US" dirty="0" smtClean="0"/>
              <a:t>About a 2% incidence per year </a:t>
            </a:r>
          </a:p>
          <a:p>
            <a:pPr marL="457200" indent="-457200" algn="l">
              <a:buFont typeface="Arial"/>
              <a:buChar char="•"/>
            </a:pPr>
            <a:r>
              <a:rPr lang="en-US" dirty="0" smtClean="0"/>
              <a:t>In 2006, nearly 350,000 ventral hernia repairs</a:t>
            </a:r>
          </a:p>
          <a:p>
            <a:pPr marL="914400" lvl="1" indent="-457200" algn="l">
              <a:buFont typeface="Arial"/>
              <a:buChar char="•"/>
            </a:pPr>
            <a:r>
              <a:rPr lang="en-US" dirty="0" smtClean="0"/>
              <a:t>Cost of over $3 Billion</a:t>
            </a:r>
          </a:p>
        </p:txBody>
      </p:sp>
      <p:cxnSp>
        <p:nvCxnSpPr>
          <p:cNvPr id="5" name="Straight Connector 4"/>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stretch>
            <a:fillRect/>
          </a:stretch>
        </p:blipFill>
        <p:spPr>
          <a:xfrm>
            <a:off x="0" y="6086689"/>
            <a:ext cx="771311" cy="771311"/>
          </a:xfrm>
          <a:prstGeom prst="rect">
            <a:avLst/>
          </a:prstGeom>
        </p:spPr>
      </p:pic>
      <p:pic>
        <p:nvPicPr>
          <p:cNvPr id="9" name="Picture 8"/>
          <p:cNvPicPr>
            <a:picLocks noChangeAspect="1"/>
          </p:cNvPicPr>
          <p:nvPr/>
        </p:nvPicPr>
        <p:blipFill>
          <a:blip r:embed="rId3"/>
          <a:stretch>
            <a:fillRect/>
          </a:stretch>
        </p:blipFill>
        <p:spPr>
          <a:xfrm>
            <a:off x="7012886" y="6371956"/>
            <a:ext cx="2116981" cy="476516"/>
          </a:xfrm>
          <a:prstGeom prst="rect">
            <a:avLst/>
          </a:prstGeom>
        </p:spPr>
      </p:pic>
    </p:spTree>
    <p:extLst>
      <p:ext uri="{BB962C8B-B14F-4D97-AF65-F5344CB8AC3E}">
        <p14:creationId xmlns:p14="http://schemas.microsoft.com/office/powerpoint/2010/main" val="36893146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Outcomes for Various Mesh Placement</a:t>
            </a:r>
            <a:endParaRPr lang="en-US" dirty="0"/>
          </a:p>
        </p:txBody>
      </p:sp>
      <p:pic>
        <p:nvPicPr>
          <p:cNvPr id="4" name="Picture 3"/>
          <p:cNvPicPr>
            <a:picLocks noChangeAspect="1"/>
          </p:cNvPicPr>
          <p:nvPr/>
        </p:nvPicPr>
        <p:blipFill>
          <a:blip r:embed="rId3"/>
          <a:stretch>
            <a:fillRect/>
          </a:stretch>
        </p:blipFill>
        <p:spPr>
          <a:xfrm>
            <a:off x="562427" y="1620762"/>
            <a:ext cx="8051242" cy="3876524"/>
          </a:xfrm>
          <a:prstGeom prst="rect">
            <a:avLst/>
          </a:prstGeom>
        </p:spPr>
      </p:pic>
      <p:cxnSp>
        <p:nvCxnSpPr>
          <p:cNvPr id="5" name="Straight Connector 4"/>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4"/>
          <a:stretch>
            <a:fillRect/>
          </a:stretch>
        </p:blipFill>
        <p:spPr>
          <a:xfrm>
            <a:off x="0" y="6086689"/>
            <a:ext cx="771311" cy="771311"/>
          </a:xfrm>
          <a:prstGeom prst="rect">
            <a:avLst/>
          </a:prstGeom>
        </p:spPr>
      </p:pic>
      <p:pic>
        <p:nvPicPr>
          <p:cNvPr id="7" name="Picture 6"/>
          <p:cNvPicPr>
            <a:picLocks noChangeAspect="1"/>
          </p:cNvPicPr>
          <p:nvPr/>
        </p:nvPicPr>
        <p:blipFill>
          <a:blip r:embed="rId5"/>
          <a:stretch>
            <a:fillRect/>
          </a:stretch>
        </p:blipFill>
        <p:spPr>
          <a:xfrm>
            <a:off x="7012886" y="6371956"/>
            <a:ext cx="2116981" cy="476516"/>
          </a:xfrm>
          <a:prstGeom prst="rect">
            <a:avLst/>
          </a:prstGeom>
        </p:spPr>
      </p:pic>
    </p:spTree>
    <p:extLst>
      <p:ext uri="{BB962C8B-B14F-4D97-AF65-F5344CB8AC3E}">
        <p14:creationId xmlns:p14="http://schemas.microsoft.com/office/powerpoint/2010/main" val="5141266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059"/>
            <a:ext cx="8229600" cy="1143000"/>
          </a:xfrm>
        </p:spPr>
        <p:txBody>
          <a:bodyPr/>
          <a:lstStyle/>
          <a:p>
            <a:r>
              <a:rPr lang="en-US" dirty="0" smtClean="0"/>
              <a:t>CONCEPS IN MESH SELECTION</a:t>
            </a:r>
            <a:endParaRPr lang="en-US" dirty="0"/>
          </a:p>
        </p:txBody>
      </p:sp>
      <p:sp>
        <p:nvSpPr>
          <p:cNvPr id="3" name="Content Placeholder 2"/>
          <p:cNvSpPr>
            <a:spLocks noGrp="1"/>
          </p:cNvSpPr>
          <p:nvPr>
            <p:ph idx="1"/>
          </p:nvPr>
        </p:nvSpPr>
        <p:spPr/>
        <p:txBody>
          <a:bodyPr/>
          <a:lstStyle/>
          <a:p>
            <a:r>
              <a:rPr lang="en-US" dirty="0" smtClean="0"/>
              <a:t>Weight: light, medium, heavy</a:t>
            </a:r>
          </a:p>
          <a:p>
            <a:r>
              <a:rPr lang="en-US" dirty="0" smtClean="0"/>
              <a:t>Dimensions: 2D </a:t>
            </a:r>
            <a:r>
              <a:rPr lang="en-US" dirty="0" err="1" smtClean="0"/>
              <a:t>vs</a:t>
            </a:r>
            <a:r>
              <a:rPr lang="en-US" dirty="0" smtClean="0"/>
              <a:t> 3D (knit, woven)</a:t>
            </a:r>
          </a:p>
          <a:p>
            <a:r>
              <a:rPr lang="en-US" dirty="0" smtClean="0"/>
              <a:t>Pore size: </a:t>
            </a:r>
            <a:r>
              <a:rPr lang="en-US" dirty="0" err="1" smtClean="0"/>
              <a:t>microporous</a:t>
            </a:r>
            <a:r>
              <a:rPr lang="en-US" dirty="0" smtClean="0"/>
              <a:t>, </a:t>
            </a:r>
            <a:r>
              <a:rPr lang="en-US" dirty="0" err="1" smtClean="0"/>
              <a:t>macroporous</a:t>
            </a:r>
            <a:r>
              <a:rPr lang="en-US" dirty="0" smtClean="0"/>
              <a:t>, </a:t>
            </a:r>
            <a:r>
              <a:rPr lang="en-US" dirty="0" err="1" smtClean="0"/>
              <a:t>submicronic</a:t>
            </a:r>
            <a:endParaRPr lang="en-US" dirty="0" smtClean="0"/>
          </a:p>
          <a:p>
            <a:pPr lvl="1"/>
            <a:r>
              <a:rPr lang="en-US" dirty="0" smtClean="0"/>
              <a:t>Pore &gt; 75 um, &lt;10 um, and adhesion-free </a:t>
            </a:r>
            <a:r>
              <a:rPr lang="en-US" dirty="0" err="1" smtClean="0"/>
              <a:t>composits</a:t>
            </a:r>
            <a:r>
              <a:rPr lang="en-US" dirty="0" smtClean="0"/>
              <a:t>, respectively</a:t>
            </a:r>
            <a:endParaRPr lang="en-US" dirty="0"/>
          </a:p>
          <a:p>
            <a:r>
              <a:rPr lang="en-US" dirty="0" smtClean="0"/>
              <a:t>Cost</a:t>
            </a:r>
          </a:p>
          <a:p>
            <a:r>
              <a:rPr lang="en-US" dirty="0" smtClean="0"/>
              <a:t>Outcomes</a:t>
            </a:r>
            <a:endParaRPr lang="en-US" dirty="0"/>
          </a:p>
        </p:txBody>
      </p:sp>
      <p:cxnSp>
        <p:nvCxnSpPr>
          <p:cNvPr id="4" name="Straight Connector 3"/>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a:stretch>
            <a:fillRect/>
          </a:stretch>
        </p:blipFill>
        <p:spPr>
          <a:xfrm>
            <a:off x="0" y="6086689"/>
            <a:ext cx="771311" cy="771311"/>
          </a:xfrm>
          <a:prstGeom prst="rect">
            <a:avLst/>
          </a:prstGeom>
        </p:spPr>
      </p:pic>
      <p:pic>
        <p:nvPicPr>
          <p:cNvPr id="6" name="Picture 5"/>
          <p:cNvPicPr>
            <a:picLocks noChangeAspect="1"/>
          </p:cNvPicPr>
          <p:nvPr/>
        </p:nvPicPr>
        <p:blipFill>
          <a:blip r:embed="rId3"/>
          <a:stretch>
            <a:fillRect/>
          </a:stretch>
        </p:blipFill>
        <p:spPr>
          <a:xfrm>
            <a:off x="7012886" y="6371956"/>
            <a:ext cx="2116981" cy="476516"/>
          </a:xfrm>
          <a:prstGeom prst="rect">
            <a:avLst/>
          </a:prstGeom>
        </p:spPr>
      </p:pic>
    </p:spTree>
    <p:extLst>
      <p:ext uri="{BB962C8B-B14F-4D97-AF65-F5344CB8AC3E}">
        <p14:creationId xmlns:p14="http://schemas.microsoft.com/office/powerpoint/2010/main" val="25922874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204" y="189400"/>
            <a:ext cx="7832667" cy="822022"/>
          </a:xfrm>
        </p:spPr>
        <p:txBody>
          <a:bodyPr/>
          <a:lstStyle/>
          <a:p>
            <a:r>
              <a:rPr lang="en-US" dirty="0" smtClean="0"/>
              <a:t>Types of Mesh</a:t>
            </a:r>
            <a:endParaRPr lang="en-US" dirty="0"/>
          </a:p>
        </p:txBody>
      </p:sp>
      <p:cxnSp>
        <p:nvCxnSpPr>
          <p:cNvPr id="4" name="Straight Connector 3"/>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a:stretch>
            <a:fillRect/>
          </a:stretch>
        </p:blipFill>
        <p:spPr>
          <a:xfrm>
            <a:off x="0" y="6086689"/>
            <a:ext cx="771311" cy="771311"/>
          </a:xfrm>
          <a:prstGeom prst="rect">
            <a:avLst/>
          </a:prstGeom>
        </p:spPr>
      </p:pic>
      <p:pic>
        <p:nvPicPr>
          <p:cNvPr id="6" name="Picture 5"/>
          <p:cNvPicPr>
            <a:picLocks noChangeAspect="1"/>
          </p:cNvPicPr>
          <p:nvPr/>
        </p:nvPicPr>
        <p:blipFill>
          <a:blip r:embed="rId3"/>
          <a:stretch>
            <a:fillRect/>
          </a:stretch>
        </p:blipFill>
        <p:spPr>
          <a:xfrm>
            <a:off x="7012886" y="6371956"/>
            <a:ext cx="2116981" cy="476516"/>
          </a:xfrm>
          <a:prstGeom prst="rect">
            <a:avLst/>
          </a:prstGeom>
        </p:spPr>
      </p:pic>
      <p:sp>
        <p:nvSpPr>
          <p:cNvPr id="7" name="Content Placeholder 2"/>
          <p:cNvSpPr>
            <a:spLocks noGrp="1"/>
          </p:cNvSpPr>
          <p:nvPr>
            <p:ph idx="1"/>
          </p:nvPr>
        </p:nvSpPr>
        <p:spPr>
          <a:xfrm>
            <a:off x="457200" y="1600200"/>
            <a:ext cx="8229600" cy="4525963"/>
          </a:xfrm>
        </p:spPr>
        <p:txBody>
          <a:bodyPr>
            <a:normAutofit fontScale="85000" lnSpcReduction="20000"/>
          </a:bodyPr>
          <a:lstStyle/>
          <a:p>
            <a:r>
              <a:rPr lang="en-US" dirty="0" smtClean="0"/>
              <a:t>Currently, there are over 200 options for prosthetic materials available to the general surgeon for abdominal wall reconstruction, all with varying composition, weight, cost and indications for use</a:t>
            </a:r>
          </a:p>
          <a:p>
            <a:r>
              <a:rPr lang="en-US" dirty="0" smtClean="0"/>
              <a:t>Permanent synthetic mesh </a:t>
            </a:r>
          </a:p>
          <a:p>
            <a:r>
              <a:rPr lang="en-US" dirty="0" smtClean="0"/>
              <a:t>Absorbable synthetic mesh</a:t>
            </a:r>
          </a:p>
          <a:p>
            <a:r>
              <a:rPr lang="en-US" dirty="0" smtClean="0"/>
              <a:t>Composite mesh</a:t>
            </a:r>
          </a:p>
          <a:p>
            <a:r>
              <a:rPr lang="en-US" dirty="0" smtClean="0"/>
              <a:t>Biologic mesh</a:t>
            </a:r>
            <a:endParaRPr lang="en-US" dirty="0"/>
          </a:p>
          <a:p>
            <a:r>
              <a:rPr lang="en-US" dirty="0" smtClean="0"/>
              <a:t>Generally speaking, the term mesh refers to all synthetic materials while graft refers to materials derived from animal (</a:t>
            </a:r>
            <a:r>
              <a:rPr lang="en-US" dirty="0" err="1" smtClean="0"/>
              <a:t>xenograft</a:t>
            </a:r>
            <a:r>
              <a:rPr lang="en-US" dirty="0" smtClean="0"/>
              <a:t>) and human (allograft) tissue.</a:t>
            </a:r>
            <a:endParaRPr lang="en-US" dirty="0"/>
          </a:p>
        </p:txBody>
      </p:sp>
    </p:spTree>
    <p:extLst>
      <p:ext uri="{BB962C8B-B14F-4D97-AF65-F5344CB8AC3E}">
        <p14:creationId xmlns:p14="http://schemas.microsoft.com/office/powerpoint/2010/main" val="35475148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059"/>
            <a:ext cx="8229600" cy="1143000"/>
          </a:xfrm>
        </p:spPr>
        <p:txBody>
          <a:bodyPr/>
          <a:lstStyle/>
          <a:p>
            <a:r>
              <a:rPr lang="en-US" dirty="0" smtClean="0"/>
              <a:t>Permanent Synthetic Mesh</a:t>
            </a:r>
            <a:endParaRPr lang="en-US" dirty="0"/>
          </a:p>
        </p:txBody>
      </p:sp>
      <p:cxnSp>
        <p:nvCxnSpPr>
          <p:cNvPr id="4" name="Straight Connector 3"/>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3"/>
          <a:stretch>
            <a:fillRect/>
          </a:stretch>
        </p:blipFill>
        <p:spPr>
          <a:xfrm>
            <a:off x="0" y="6086689"/>
            <a:ext cx="771311" cy="771311"/>
          </a:xfrm>
          <a:prstGeom prst="rect">
            <a:avLst/>
          </a:prstGeom>
        </p:spPr>
      </p:pic>
      <p:pic>
        <p:nvPicPr>
          <p:cNvPr id="6" name="Picture 5"/>
          <p:cNvPicPr>
            <a:picLocks noChangeAspect="1"/>
          </p:cNvPicPr>
          <p:nvPr/>
        </p:nvPicPr>
        <p:blipFill>
          <a:blip r:embed="rId4"/>
          <a:stretch>
            <a:fillRect/>
          </a:stretch>
        </p:blipFill>
        <p:spPr>
          <a:xfrm>
            <a:off x="7012886" y="6371956"/>
            <a:ext cx="2116981" cy="476516"/>
          </a:xfrm>
          <a:prstGeom prst="rect">
            <a:avLst/>
          </a:prstGeom>
        </p:spPr>
      </p:pic>
      <p:pic>
        <p:nvPicPr>
          <p:cNvPr id="3" name="Picture 2"/>
          <p:cNvPicPr>
            <a:picLocks noChangeAspect="1"/>
          </p:cNvPicPr>
          <p:nvPr/>
        </p:nvPicPr>
        <p:blipFill>
          <a:blip r:embed="rId5"/>
          <a:stretch>
            <a:fillRect/>
          </a:stretch>
        </p:blipFill>
        <p:spPr>
          <a:xfrm>
            <a:off x="1397000" y="1765300"/>
            <a:ext cx="6350000" cy="3314700"/>
          </a:xfrm>
          <a:prstGeom prst="rect">
            <a:avLst/>
          </a:prstGeom>
        </p:spPr>
      </p:pic>
    </p:spTree>
    <p:extLst>
      <p:ext uri="{BB962C8B-B14F-4D97-AF65-F5344CB8AC3E}">
        <p14:creationId xmlns:p14="http://schemas.microsoft.com/office/powerpoint/2010/main" val="860586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059"/>
            <a:ext cx="8229600" cy="1143000"/>
          </a:xfrm>
        </p:spPr>
        <p:txBody>
          <a:bodyPr/>
          <a:lstStyle/>
          <a:p>
            <a:r>
              <a:rPr lang="en-US" dirty="0" smtClean="0"/>
              <a:t>Absorbable Synthetic Mesh</a:t>
            </a:r>
            <a:endParaRPr lang="en-US" dirty="0"/>
          </a:p>
        </p:txBody>
      </p:sp>
      <p:cxnSp>
        <p:nvCxnSpPr>
          <p:cNvPr id="4" name="Straight Connector 3"/>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3"/>
          <a:stretch>
            <a:fillRect/>
          </a:stretch>
        </p:blipFill>
        <p:spPr>
          <a:xfrm>
            <a:off x="0" y="6086689"/>
            <a:ext cx="771311" cy="771311"/>
          </a:xfrm>
          <a:prstGeom prst="rect">
            <a:avLst/>
          </a:prstGeom>
        </p:spPr>
      </p:pic>
      <p:pic>
        <p:nvPicPr>
          <p:cNvPr id="6" name="Picture 5"/>
          <p:cNvPicPr>
            <a:picLocks noChangeAspect="1"/>
          </p:cNvPicPr>
          <p:nvPr/>
        </p:nvPicPr>
        <p:blipFill>
          <a:blip r:embed="rId4"/>
          <a:stretch>
            <a:fillRect/>
          </a:stretch>
        </p:blipFill>
        <p:spPr>
          <a:xfrm>
            <a:off x="7012886" y="6371956"/>
            <a:ext cx="2116981" cy="476516"/>
          </a:xfrm>
          <a:prstGeom prst="rect">
            <a:avLst/>
          </a:prstGeom>
        </p:spPr>
      </p:pic>
      <p:pic>
        <p:nvPicPr>
          <p:cNvPr id="7" name="Picture 6"/>
          <p:cNvPicPr>
            <a:picLocks noChangeAspect="1"/>
          </p:cNvPicPr>
          <p:nvPr/>
        </p:nvPicPr>
        <p:blipFill>
          <a:blip r:embed="rId5"/>
          <a:stretch>
            <a:fillRect/>
          </a:stretch>
        </p:blipFill>
        <p:spPr>
          <a:xfrm>
            <a:off x="1397000" y="1638300"/>
            <a:ext cx="6350000" cy="3581400"/>
          </a:xfrm>
          <a:prstGeom prst="rect">
            <a:avLst/>
          </a:prstGeom>
        </p:spPr>
      </p:pic>
    </p:spTree>
    <p:extLst>
      <p:ext uri="{BB962C8B-B14F-4D97-AF65-F5344CB8AC3E}">
        <p14:creationId xmlns:p14="http://schemas.microsoft.com/office/powerpoint/2010/main" val="25922874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059"/>
            <a:ext cx="8229600" cy="1143000"/>
          </a:xfrm>
        </p:spPr>
        <p:txBody>
          <a:bodyPr/>
          <a:lstStyle/>
          <a:p>
            <a:r>
              <a:rPr lang="en-US" dirty="0" smtClean="0"/>
              <a:t>Biologic Mesh</a:t>
            </a:r>
            <a:endParaRPr lang="en-US" dirty="0"/>
          </a:p>
        </p:txBody>
      </p:sp>
      <p:cxnSp>
        <p:nvCxnSpPr>
          <p:cNvPr id="4" name="Straight Connector 3"/>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3"/>
          <a:stretch>
            <a:fillRect/>
          </a:stretch>
        </p:blipFill>
        <p:spPr>
          <a:xfrm>
            <a:off x="0" y="6086689"/>
            <a:ext cx="771311" cy="771311"/>
          </a:xfrm>
          <a:prstGeom prst="rect">
            <a:avLst/>
          </a:prstGeom>
        </p:spPr>
      </p:pic>
      <p:pic>
        <p:nvPicPr>
          <p:cNvPr id="6" name="Picture 5"/>
          <p:cNvPicPr>
            <a:picLocks noChangeAspect="1"/>
          </p:cNvPicPr>
          <p:nvPr/>
        </p:nvPicPr>
        <p:blipFill>
          <a:blip r:embed="rId4"/>
          <a:stretch>
            <a:fillRect/>
          </a:stretch>
        </p:blipFill>
        <p:spPr>
          <a:xfrm>
            <a:off x="7012886" y="6371956"/>
            <a:ext cx="2116981" cy="476516"/>
          </a:xfrm>
          <a:prstGeom prst="rect">
            <a:avLst/>
          </a:prstGeom>
        </p:spPr>
      </p:pic>
      <p:pic>
        <p:nvPicPr>
          <p:cNvPr id="3" name="Picture 2"/>
          <p:cNvPicPr>
            <a:picLocks noChangeAspect="1"/>
          </p:cNvPicPr>
          <p:nvPr/>
        </p:nvPicPr>
        <p:blipFill>
          <a:blip r:embed="rId5"/>
          <a:stretch>
            <a:fillRect/>
          </a:stretch>
        </p:blipFill>
        <p:spPr>
          <a:xfrm>
            <a:off x="1796140" y="1342934"/>
            <a:ext cx="5769429" cy="4961709"/>
          </a:xfrm>
          <a:prstGeom prst="rect">
            <a:avLst/>
          </a:prstGeom>
        </p:spPr>
      </p:pic>
    </p:spTree>
    <p:extLst>
      <p:ext uri="{BB962C8B-B14F-4D97-AF65-F5344CB8AC3E}">
        <p14:creationId xmlns:p14="http://schemas.microsoft.com/office/powerpoint/2010/main" val="5417166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49"/>
            <a:ext cx="8229600" cy="1143000"/>
          </a:xfrm>
        </p:spPr>
        <p:txBody>
          <a:bodyPr>
            <a:normAutofit fontScale="90000"/>
          </a:bodyPr>
          <a:lstStyle/>
          <a:p>
            <a:r>
              <a:rPr lang="en-US" dirty="0" smtClean="0"/>
              <a:t>Mesh Related Complications: Permanent Synthetic</a:t>
            </a:r>
            <a:endParaRPr lang="en-US" dirty="0"/>
          </a:p>
        </p:txBody>
      </p:sp>
      <p:cxnSp>
        <p:nvCxnSpPr>
          <p:cNvPr id="4" name="Straight Connector 3"/>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3"/>
          <a:stretch>
            <a:fillRect/>
          </a:stretch>
        </p:blipFill>
        <p:spPr>
          <a:xfrm>
            <a:off x="0" y="6086689"/>
            <a:ext cx="771311" cy="771311"/>
          </a:xfrm>
          <a:prstGeom prst="rect">
            <a:avLst/>
          </a:prstGeom>
        </p:spPr>
      </p:pic>
      <p:pic>
        <p:nvPicPr>
          <p:cNvPr id="6" name="Picture 5"/>
          <p:cNvPicPr>
            <a:picLocks noChangeAspect="1"/>
          </p:cNvPicPr>
          <p:nvPr/>
        </p:nvPicPr>
        <p:blipFill>
          <a:blip r:embed="rId4"/>
          <a:stretch>
            <a:fillRect/>
          </a:stretch>
        </p:blipFill>
        <p:spPr>
          <a:xfrm>
            <a:off x="7012886" y="6371956"/>
            <a:ext cx="2116981" cy="476516"/>
          </a:xfrm>
          <a:prstGeom prst="rect">
            <a:avLst/>
          </a:prstGeom>
        </p:spPr>
      </p:pic>
      <p:pic>
        <p:nvPicPr>
          <p:cNvPr id="7" name="Picture 6"/>
          <p:cNvPicPr>
            <a:picLocks noChangeAspect="1"/>
          </p:cNvPicPr>
          <p:nvPr/>
        </p:nvPicPr>
        <p:blipFill>
          <a:blip r:embed="rId5"/>
          <a:stretch>
            <a:fillRect/>
          </a:stretch>
        </p:blipFill>
        <p:spPr>
          <a:xfrm>
            <a:off x="0" y="1727200"/>
            <a:ext cx="9144000" cy="3397853"/>
          </a:xfrm>
          <a:prstGeom prst="rect">
            <a:avLst/>
          </a:prstGeom>
        </p:spPr>
      </p:pic>
    </p:spTree>
    <p:extLst>
      <p:ext uri="{BB962C8B-B14F-4D97-AF65-F5344CB8AC3E}">
        <p14:creationId xmlns:p14="http://schemas.microsoft.com/office/powerpoint/2010/main" val="4199090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204" y="189400"/>
            <a:ext cx="7832667" cy="822022"/>
          </a:xfrm>
        </p:spPr>
        <p:txBody>
          <a:bodyPr/>
          <a:lstStyle/>
          <a:p>
            <a:r>
              <a:rPr lang="en-US" dirty="0" smtClean="0"/>
              <a:t>Component Separation</a:t>
            </a:r>
            <a:endParaRPr lang="en-US" dirty="0"/>
          </a:p>
        </p:txBody>
      </p:sp>
      <p:cxnSp>
        <p:nvCxnSpPr>
          <p:cNvPr id="4" name="Straight Connector 3"/>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a:stretch>
            <a:fillRect/>
          </a:stretch>
        </p:blipFill>
        <p:spPr>
          <a:xfrm>
            <a:off x="0" y="6086689"/>
            <a:ext cx="771311" cy="771311"/>
          </a:xfrm>
          <a:prstGeom prst="rect">
            <a:avLst/>
          </a:prstGeom>
        </p:spPr>
      </p:pic>
      <p:pic>
        <p:nvPicPr>
          <p:cNvPr id="6" name="Picture 5"/>
          <p:cNvPicPr>
            <a:picLocks noChangeAspect="1"/>
          </p:cNvPicPr>
          <p:nvPr/>
        </p:nvPicPr>
        <p:blipFill>
          <a:blip r:embed="rId3"/>
          <a:stretch>
            <a:fillRect/>
          </a:stretch>
        </p:blipFill>
        <p:spPr>
          <a:xfrm>
            <a:off x="7012886" y="6371956"/>
            <a:ext cx="2116981" cy="476516"/>
          </a:xfrm>
          <a:prstGeom prst="rect">
            <a:avLst/>
          </a:prstGeom>
        </p:spPr>
      </p:pic>
      <p:pic>
        <p:nvPicPr>
          <p:cNvPr id="7" name="Picture 13"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2073" y="1281529"/>
            <a:ext cx="5540625" cy="5576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6084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204" y="189400"/>
            <a:ext cx="7832667" cy="822022"/>
          </a:xfrm>
        </p:spPr>
        <p:txBody>
          <a:bodyPr>
            <a:normAutofit fontScale="90000"/>
          </a:bodyPr>
          <a:lstStyle/>
          <a:p>
            <a:r>
              <a:rPr lang="en-US" dirty="0" smtClean="0"/>
              <a:t>Anterior Component Separation: Ramirez</a:t>
            </a:r>
            <a:endParaRPr lang="en-US" dirty="0"/>
          </a:p>
        </p:txBody>
      </p:sp>
      <p:cxnSp>
        <p:nvCxnSpPr>
          <p:cNvPr id="4" name="Straight Connector 3"/>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3"/>
          <a:stretch>
            <a:fillRect/>
          </a:stretch>
        </p:blipFill>
        <p:spPr>
          <a:xfrm>
            <a:off x="0" y="6086689"/>
            <a:ext cx="771311" cy="771311"/>
          </a:xfrm>
          <a:prstGeom prst="rect">
            <a:avLst/>
          </a:prstGeom>
        </p:spPr>
      </p:pic>
      <p:pic>
        <p:nvPicPr>
          <p:cNvPr id="6" name="Picture 5"/>
          <p:cNvPicPr>
            <a:picLocks noChangeAspect="1"/>
          </p:cNvPicPr>
          <p:nvPr/>
        </p:nvPicPr>
        <p:blipFill>
          <a:blip r:embed="rId4"/>
          <a:stretch>
            <a:fillRect/>
          </a:stretch>
        </p:blipFill>
        <p:spPr>
          <a:xfrm>
            <a:off x="7012886" y="6371956"/>
            <a:ext cx="2116981" cy="476516"/>
          </a:xfrm>
          <a:prstGeom prst="rect">
            <a:avLst/>
          </a:prstGeom>
        </p:spPr>
      </p:pic>
      <p:sp>
        <p:nvSpPr>
          <p:cNvPr id="7" name="Content Placeholder 2"/>
          <p:cNvSpPr>
            <a:spLocks noGrp="1"/>
          </p:cNvSpPr>
          <p:nvPr>
            <p:ph idx="1"/>
          </p:nvPr>
        </p:nvSpPr>
        <p:spPr>
          <a:xfrm>
            <a:off x="457200" y="1600200"/>
            <a:ext cx="4938867" cy="4525963"/>
          </a:xfrm>
        </p:spPr>
        <p:txBody>
          <a:bodyPr>
            <a:normAutofit fontScale="55000" lnSpcReduction="20000"/>
          </a:bodyPr>
          <a:lstStyle/>
          <a:p>
            <a:r>
              <a:rPr lang="en-US" dirty="0" err="1" smtClean="0"/>
              <a:t>Fascial</a:t>
            </a:r>
            <a:r>
              <a:rPr lang="en-US" dirty="0" smtClean="0"/>
              <a:t> release of the rectus </a:t>
            </a:r>
            <a:r>
              <a:rPr lang="en-US" dirty="0" err="1" smtClean="0"/>
              <a:t>abdominis</a:t>
            </a:r>
            <a:r>
              <a:rPr lang="en-US" dirty="0" smtClean="0"/>
              <a:t> muscles via a </a:t>
            </a:r>
            <a:r>
              <a:rPr lang="en-US" dirty="0" err="1" smtClean="0"/>
              <a:t>fasciotomy</a:t>
            </a:r>
            <a:r>
              <a:rPr lang="en-US" dirty="0" smtClean="0"/>
              <a:t> of the external oblique </a:t>
            </a:r>
            <a:r>
              <a:rPr lang="en-US" dirty="0" err="1" smtClean="0"/>
              <a:t>aponeurosis</a:t>
            </a:r>
            <a:r>
              <a:rPr lang="en-US" dirty="0" smtClean="0"/>
              <a:t> at the lateral edge of the rectus muscle, with dissection of a plane between the external and internal oblique </a:t>
            </a:r>
            <a:r>
              <a:rPr lang="en-US" dirty="0" err="1" smtClean="0"/>
              <a:t>aponeuroses</a:t>
            </a:r>
            <a:r>
              <a:rPr lang="en-US" dirty="0" smtClean="0"/>
              <a:t>.  </a:t>
            </a:r>
          </a:p>
          <a:p>
            <a:r>
              <a:rPr lang="en-US" dirty="0" smtClean="0"/>
              <a:t>Allows for 10 cm of medial advancement on each side</a:t>
            </a:r>
          </a:p>
          <a:p>
            <a:r>
              <a:rPr lang="en-US" dirty="0" smtClean="0"/>
              <a:t>Classically necessitates the creation of </a:t>
            </a:r>
            <a:r>
              <a:rPr lang="en-US" dirty="0" err="1" smtClean="0"/>
              <a:t>lipocutaneous</a:t>
            </a:r>
            <a:r>
              <a:rPr lang="en-US" dirty="0" smtClean="0"/>
              <a:t> flaps to expose the </a:t>
            </a:r>
            <a:r>
              <a:rPr lang="en-US" dirty="0" err="1" smtClean="0"/>
              <a:t>linea</a:t>
            </a:r>
            <a:r>
              <a:rPr lang="en-US" dirty="0" smtClean="0"/>
              <a:t> </a:t>
            </a:r>
            <a:r>
              <a:rPr lang="en-US" dirty="0" err="1" smtClean="0"/>
              <a:t>semilunaris</a:t>
            </a:r>
            <a:r>
              <a:rPr lang="en-US" dirty="0" smtClean="0"/>
              <a:t>.</a:t>
            </a:r>
          </a:p>
          <a:p>
            <a:pPr lvl="1"/>
            <a:r>
              <a:rPr lang="en-US" dirty="0" smtClean="0"/>
              <a:t>This maneuver divides the perforating blood vessels from the deep </a:t>
            </a:r>
            <a:r>
              <a:rPr lang="en-US" dirty="0" err="1" smtClean="0"/>
              <a:t>epigastric</a:t>
            </a:r>
            <a:r>
              <a:rPr lang="en-US" dirty="0" smtClean="0"/>
              <a:t> supplying the central abdominal skin, thus leading to skin necrosis complications</a:t>
            </a:r>
          </a:p>
          <a:p>
            <a:pPr lvl="1"/>
            <a:r>
              <a:rPr lang="en-US" dirty="0" smtClean="0"/>
              <a:t>Division of the perforating vessels can be avoided with minimally invasive release (aka: </a:t>
            </a:r>
            <a:r>
              <a:rPr lang="en-US" dirty="0" err="1" smtClean="0"/>
              <a:t>periumbilical</a:t>
            </a:r>
            <a:r>
              <a:rPr lang="en-US" dirty="0" smtClean="0"/>
              <a:t> perforator sparing (PUPS) repair) or laparoscopic release</a:t>
            </a:r>
            <a:endParaRPr lang="en-US" dirty="0"/>
          </a:p>
        </p:txBody>
      </p:sp>
      <p:pic>
        <p:nvPicPr>
          <p:cNvPr id="3" name="Picture 2"/>
          <p:cNvPicPr>
            <a:picLocks noChangeAspect="1"/>
          </p:cNvPicPr>
          <p:nvPr/>
        </p:nvPicPr>
        <p:blipFill>
          <a:blip r:embed="rId5"/>
          <a:stretch>
            <a:fillRect/>
          </a:stretch>
        </p:blipFill>
        <p:spPr>
          <a:xfrm>
            <a:off x="5396067" y="1300163"/>
            <a:ext cx="3733800" cy="4826000"/>
          </a:xfrm>
          <a:prstGeom prst="rect">
            <a:avLst/>
          </a:prstGeom>
        </p:spPr>
      </p:pic>
    </p:spTree>
    <p:extLst>
      <p:ext uri="{BB962C8B-B14F-4D97-AF65-F5344CB8AC3E}">
        <p14:creationId xmlns:p14="http://schemas.microsoft.com/office/powerpoint/2010/main" val="38180937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Skin Flap Necrosis</a:t>
            </a:r>
            <a:endParaRPr lang="en-US" dirty="0"/>
          </a:p>
        </p:txBody>
      </p:sp>
      <p:pic>
        <p:nvPicPr>
          <p:cNvPr id="4" name="Picture 3"/>
          <p:cNvPicPr>
            <a:picLocks noChangeAspect="1"/>
          </p:cNvPicPr>
          <p:nvPr/>
        </p:nvPicPr>
        <p:blipFill>
          <a:blip r:embed="rId2"/>
          <a:stretch>
            <a:fillRect/>
          </a:stretch>
        </p:blipFill>
        <p:spPr>
          <a:xfrm>
            <a:off x="1560285" y="1717168"/>
            <a:ext cx="6023429" cy="4606151"/>
          </a:xfrm>
          <a:prstGeom prst="rect">
            <a:avLst/>
          </a:prstGeom>
        </p:spPr>
      </p:pic>
      <p:cxnSp>
        <p:nvCxnSpPr>
          <p:cNvPr id="5" name="Straight Connector 4"/>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3"/>
          <a:stretch>
            <a:fillRect/>
          </a:stretch>
        </p:blipFill>
        <p:spPr>
          <a:xfrm>
            <a:off x="0" y="6086689"/>
            <a:ext cx="771311" cy="771311"/>
          </a:xfrm>
          <a:prstGeom prst="rect">
            <a:avLst/>
          </a:prstGeom>
        </p:spPr>
      </p:pic>
      <p:pic>
        <p:nvPicPr>
          <p:cNvPr id="7" name="Picture 6"/>
          <p:cNvPicPr>
            <a:picLocks noChangeAspect="1"/>
          </p:cNvPicPr>
          <p:nvPr/>
        </p:nvPicPr>
        <p:blipFill>
          <a:blip r:embed="rId4"/>
          <a:stretch>
            <a:fillRect/>
          </a:stretch>
        </p:blipFill>
        <p:spPr>
          <a:xfrm>
            <a:off x="7012886" y="6371956"/>
            <a:ext cx="2116981" cy="476516"/>
          </a:xfrm>
          <a:prstGeom prst="rect">
            <a:avLst/>
          </a:prstGeom>
        </p:spPr>
      </p:pic>
    </p:spTree>
    <p:extLst>
      <p:ext uri="{BB962C8B-B14F-4D97-AF65-F5344CB8AC3E}">
        <p14:creationId xmlns:p14="http://schemas.microsoft.com/office/powerpoint/2010/main" val="3250207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9295"/>
            <a:ext cx="7772400" cy="877080"/>
          </a:xfrm>
        </p:spPr>
        <p:txBody>
          <a:bodyPr/>
          <a:lstStyle/>
          <a:p>
            <a:r>
              <a:rPr lang="en-US" dirty="0" smtClean="0"/>
              <a:t>Risk Factors</a:t>
            </a:r>
            <a:endParaRPr lang="en-US" dirty="0"/>
          </a:p>
        </p:txBody>
      </p:sp>
      <p:sp>
        <p:nvSpPr>
          <p:cNvPr id="3" name="Subtitle 2"/>
          <p:cNvSpPr>
            <a:spLocks noGrp="1"/>
          </p:cNvSpPr>
          <p:nvPr>
            <p:ph type="subTitle" idx="1"/>
          </p:nvPr>
        </p:nvSpPr>
        <p:spPr>
          <a:xfrm>
            <a:off x="685800" y="1427228"/>
            <a:ext cx="7772400" cy="4888538"/>
          </a:xfrm>
        </p:spPr>
        <p:txBody>
          <a:bodyPr>
            <a:normAutofit/>
          </a:bodyPr>
          <a:lstStyle/>
          <a:p>
            <a:pPr marL="457200" indent="-457200" algn="l">
              <a:buFont typeface="Arial"/>
              <a:buChar char="•"/>
            </a:pPr>
            <a:r>
              <a:rPr lang="en-US" dirty="0"/>
              <a:t>i</a:t>
            </a:r>
            <a:r>
              <a:rPr lang="en-US" dirty="0" smtClean="0"/>
              <a:t>nfection, obesity, smoking, medications (steroids, </a:t>
            </a:r>
            <a:r>
              <a:rPr lang="en-US" dirty="0" err="1" smtClean="0"/>
              <a:t>immunosuppressives</a:t>
            </a:r>
            <a:r>
              <a:rPr lang="en-US" dirty="0" smtClean="0"/>
              <a:t>, etc.), excessive wound tension, malnutrition, fractured sutures, poor technique, and connective tissue disorders, emergency surgery, ascites</a:t>
            </a:r>
            <a:endParaRPr lang="en-US" dirty="0"/>
          </a:p>
        </p:txBody>
      </p:sp>
      <p:cxnSp>
        <p:nvCxnSpPr>
          <p:cNvPr id="5" name="Straight Connector 4"/>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stretch>
            <a:fillRect/>
          </a:stretch>
        </p:blipFill>
        <p:spPr>
          <a:xfrm>
            <a:off x="0" y="6086689"/>
            <a:ext cx="771311" cy="771311"/>
          </a:xfrm>
          <a:prstGeom prst="rect">
            <a:avLst/>
          </a:prstGeom>
        </p:spPr>
      </p:pic>
      <p:pic>
        <p:nvPicPr>
          <p:cNvPr id="9" name="Picture 8"/>
          <p:cNvPicPr>
            <a:picLocks noChangeAspect="1"/>
          </p:cNvPicPr>
          <p:nvPr/>
        </p:nvPicPr>
        <p:blipFill>
          <a:blip r:embed="rId3"/>
          <a:stretch>
            <a:fillRect/>
          </a:stretch>
        </p:blipFill>
        <p:spPr>
          <a:xfrm>
            <a:off x="7012886" y="6371956"/>
            <a:ext cx="2116981" cy="476516"/>
          </a:xfrm>
          <a:prstGeom prst="rect">
            <a:avLst/>
          </a:prstGeom>
        </p:spPr>
      </p:pic>
    </p:spTree>
    <p:extLst>
      <p:ext uri="{BB962C8B-B14F-4D97-AF65-F5344CB8AC3E}">
        <p14:creationId xmlns:p14="http://schemas.microsoft.com/office/powerpoint/2010/main" val="13264366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204" y="189400"/>
            <a:ext cx="7832667" cy="822022"/>
          </a:xfrm>
        </p:spPr>
        <p:txBody>
          <a:bodyPr>
            <a:normAutofit fontScale="90000"/>
          </a:bodyPr>
          <a:lstStyle/>
          <a:p>
            <a:r>
              <a:rPr lang="en-US" dirty="0" smtClean="0"/>
              <a:t>Anterior Component Separation: Minimally invasive approach, Part I</a:t>
            </a:r>
            <a:endParaRPr lang="en-US" dirty="0"/>
          </a:p>
        </p:txBody>
      </p:sp>
      <p:cxnSp>
        <p:nvCxnSpPr>
          <p:cNvPr id="4" name="Straight Connector 3"/>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a:stretch>
            <a:fillRect/>
          </a:stretch>
        </p:blipFill>
        <p:spPr>
          <a:xfrm>
            <a:off x="0" y="6086689"/>
            <a:ext cx="771311" cy="771311"/>
          </a:xfrm>
          <a:prstGeom prst="rect">
            <a:avLst/>
          </a:prstGeom>
        </p:spPr>
      </p:pic>
      <p:pic>
        <p:nvPicPr>
          <p:cNvPr id="6" name="Picture 5"/>
          <p:cNvPicPr>
            <a:picLocks noChangeAspect="1"/>
          </p:cNvPicPr>
          <p:nvPr/>
        </p:nvPicPr>
        <p:blipFill>
          <a:blip r:embed="rId3"/>
          <a:stretch>
            <a:fillRect/>
          </a:stretch>
        </p:blipFill>
        <p:spPr>
          <a:xfrm>
            <a:off x="7012886" y="6371956"/>
            <a:ext cx="2116981" cy="476516"/>
          </a:xfrm>
          <a:prstGeom prst="rect">
            <a:avLst/>
          </a:prstGeom>
        </p:spPr>
      </p:pic>
      <p:pic>
        <p:nvPicPr>
          <p:cNvPr id="8" name="Picture 7"/>
          <p:cNvPicPr>
            <a:picLocks noChangeAspect="1"/>
          </p:cNvPicPr>
          <p:nvPr/>
        </p:nvPicPr>
        <p:blipFill>
          <a:blip r:embed="rId4"/>
          <a:stretch>
            <a:fillRect/>
          </a:stretch>
        </p:blipFill>
        <p:spPr>
          <a:xfrm>
            <a:off x="1288143" y="1371131"/>
            <a:ext cx="6567714" cy="4495014"/>
          </a:xfrm>
          <a:prstGeom prst="rect">
            <a:avLst/>
          </a:prstGeom>
        </p:spPr>
      </p:pic>
    </p:spTree>
    <p:extLst>
      <p:ext uri="{BB962C8B-B14F-4D97-AF65-F5344CB8AC3E}">
        <p14:creationId xmlns:p14="http://schemas.microsoft.com/office/powerpoint/2010/main" val="34507075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204" y="189400"/>
            <a:ext cx="7832667" cy="822022"/>
          </a:xfrm>
        </p:spPr>
        <p:txBody>
          <a:bodyPr>
            <a:normAutofit fontScale="90000"/>
          </a:bodyPr>
          <a:lstStyle/>
          <a:p>
            <a:r>
              <a:rPr lang="en-US" dirty="0" smtClean="0"/>
              <a:t>Anterior Component Separation: Minimally invasive approach, Part II</a:t>
            </a:r>
            <a:endParaRPr lang="en-US" dirty="0"/>
          </a:p>
        </p:txBody>
      </p:sp>
      <p:cxnSp>
        <p:nvCxnSpPr>
          <p:cNvPr id="4" name="Straight Connector 3"/>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a:stretch>
            <a:fillRect/>
          </a:stretch>
        </p:blipFill>
        <p:spPr>
          <a:xfrm>
            <a:off x="0" y="6086689"/>
            <a:ext cx="771311" cy="771311"/>
          </a:xfrm>
          <a:prstGeom prst="rect">
            <a:avLst/>
          </a:prstGeom>
        </p:spPr>
      </p:pic>
      <p:pic>
        <p:nvPicPr>
          <p:cNvPr id="6" name="Picture 5"/>
          <p:cNvPicPr>
            <a:picLocks noChangeAspect="1"/>
          </p:cNvPicPr>
          <p:nvPr/>
        </p:nvPicPr>
        <p:blipFill>
          <a:blip r:embed="rId3"/>
          <a:stretch>
            <a:fillRect/>
          </a:stretch>
        </p:blipFill>
        <p:spPr>
          <a:xfrm>
            <a:off x="7012886" y="6371956"/>
            <a:ext cx="2116981" cy="476516"/>
          </a:xfrm>
          <a:prstGeom prst="rect">
            <a:avLst/>
          </a:prstGeom>
        </p:spPr>
      </p:pic>
      <p:pic>
        <p:nvPicPr>
          <p:cNvPr id="8" name="Picture 7"/>
          <p:cNvPicPr>
            <a:picLocks noChangeAspect="1"/>
          </p:cNvPicPr>
          <p:nvPr/>
        </p:nvPicPr>
        <p:blipFill>
          <a:blip r:embed="rId4"/>
          <a:stretch>
            <a:fillRect/>
          </a:stretch>
        </p:blipFill>
        <p:spPr>
          <a:xfrm>
            <a:off x="1179287" y="1281095"/>
            <a:ext cx="6779158" cy="5090861"/>
          </a:xfrm>
          <a:prstGeom prst="rect">
            <a:avLst/>
          </a:prstGeom>
        </p:spPr>
      </p:pic>
    </p:spTree>
    <p:extLst>
      <p:ext uri="{BB962C8B-B14F-4D97-AF65-F5344CB8AC3E}">
        <p14:creationId xmlns:p14="http://schemas.microsoft.com/office/powerpoint/2010/main" val="3149769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204" y="189400"/>
            <a:ext cx="7832667" cy="822022"/>
          </a:xfrm>
        </p:spPr>
        <p:txBody>
          <a:bodyPr>
            <a:normAutofit fontScale="90000"/>
          </a:bodyPr>
          <a:lstStyle/>
          <a:p>
            <a:r>
              <a:rPr lang="en-US" dirty="0" smtClean="0"/>
              <a:t>Posterior Component Separation and </a:t>
            </a:r>
            <a:r>
              <a:rPr lang="en-US" dirty="0" err="1" smtClean="0"/>
              <a:t>Transversus</a:t>
            </a:r>
            <a:r>
              <a:rPr lang="en-US" dirty="0" smtClean="0"/>
              <a:t> </a:t>
            </a:r>
            <a:r>
              <a:rPr lang="en-US" dirty="0" err="1" smtClean="0"/>
              <a:t>Abdominis</a:t>
            </a:r>
            <a:r>
              <a:rPr lang="en-US" dirty="0" smtClean="0"/>
              <a:t> Release</a:t>
            </a:r>
            <a:endParaRPr lang="en-US" dirty="0"/>
          </a:p>
        </p:txBody>
      </p:sp>
      <p:cxnSp>
        <p:nvCxnSpPr>
          <p:cNvPr id="4" name="Straight Connector 3"/>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3"/>
          <a:stretch>
            <a:fillRect/>
          </a:stretch>
        </p:blipFill>
        <p:spPr>
          <a:xfrm>
            <a:off x="0" y="6086689"/>
            <a:ext cx="771311" cy="771311"/>
          </a:xfrm>
          <a:prstGeom prst="rect">
            <a:avLst/>
          </a:prstGeom>
        </p:spPr>
      </p:pic>
      <p:pic>
        <p:nvPicPr>
          <p:cNvPr id="6" name="Picture 5"/>
          <p:cNvPicPr>
            <a:picLocks noChangeAspect="1"/>
          </p:cNvPicPr>
          <p:nvPr/>
        </p:nvPicPr>
        <p:blipFill>
          <a:blip r:embed="rId4"/>
          <a:stretch>
            <a:fillRect/>
          </a:stretch>
        </p:blipFill>
        <p:spPr>
          <a:xfrm>
            <a:off x="7012886" y="6371956"/>
            <a:ext cx="2116981" cy="476516"/>
          </a:xfrm>
          <a:prstGeom prst="rect">
            <a:avLst/>
          </a:prstGeom>
        </p:spPr>
      </p:pic>
      <p:sp>
        <p:nvSpPr>
          <p:cNvPr id="8" name="Content Placeholder 2"/>
          <p:cNvSpPr>
            <a:spLocks noGrp="1"/>
          </p:cNvSpPr>
          <p:nvPr>
            <p:ph idx="1"/>
          </p:nvPr>
        </p:nvSpPr>
        <p:spPr>
          <a:xfrm>
            <a:off x="457200" y="1600200"/>
            <a:ext cx="8229600" cy="4525963"/>
          </a:xfrm>
        </p:spPr>
        <p:txBody>
          <a:bodyPr>
            <a:normAutofit fontScale="92500"/>
          </a:bodyPr>
          <a:lstStyle/>
          <a:p>
            <a:r>
              <a:rPr lang="en-US" dirty="0" smtClean="0"/>
              <a:t>This operation starts as a Rives-</a:t>
            </a:r>
            <a:r>
              <a:rPr lang="en-US" dirty="0" err="1" smtClean="0"/>
              <a:t>Stoppa</a:t>
            </a:r>
            <a:r>
              <a:rPr lang="en-US" dirty="0" smtClean="0"/>
              <a:t> repair within the </a:t>
            </a:r>
            <a:r>
              <a:rPr lang="en-US" dirty="0" err="1" smtClean="0"/>
              <a:t>retrorectus</a:t>
            </a:r>
            <a:r>
              <a:rPr lang="en-US" dirty="0" smtClean="0"/>
              <a:t> space.  </a:t>
            </a:r>
            <a:endParaRPr lang="en-US" dirty="0"/>
          </a:p>
          <a:p>
            <a:r>
              <a:rPr lang="en-US" dirty="0" smtClean="0"/>
              <a:t>Enlarging this space can be achieved by extending the </a:t>
            </a:r>
            <a:r>
              <a:rPr lang="en-US" dirty="0" err="1" smtClean="0"/>
              <a:t>preperitoneal</a:t>
            </a:r>
            <a:r>
              <a:rPr lang="en-US" dirty="0" smtClean="0"/>
              <a:t> dissection, intramuscular plane formation, or transverse </a:t>
            </a:r>
            <a:r>
              <a:rPr lang="en-US" dirty="0" err="1" smtClean="0"/>
              <a:t>abdominis</a:t>
            </a:r>
            <a:r>
              <a:rPr lang="en-US" dirty="0" smtClean="0"/>
              <a:t> muscle release (TAR)</a:t>
            </a:r>
          </a:p>
          <a:p>
            <a:r>
              <a:rPr lang="en-US" dirty="0" smtClean="0"/>
              <a:t>Takes advantage of </a:t>
            </a:r>
            <a:r>
              <a:rPr lang="en-US" dirty="0" err="1" smtClean="0"/>
              <a:t>retromuscular</a:t>
            </a:r>
            <a:r>
              <a:rPr lang="en-US" dirty="0" smtClean="0"/>
              <a:t> dissection plane, and avoids creation of </a:t>
            </a:r>
            <a:r>
              <a:rPr lang="en-US" dirty="0" err="1" smtClean="0"/>
              <a:t>lipcutaneous</a:t>
            </a:r>
            <a:r>
              <a:rPr lang="en-US" dirty="0" smtClean="0"/>
              <a:t> flaps</a:t>
            </a:r>
          </a:p>
          <a:p>
            <a:r>
              <a:rPr lang="en-US" dirty="0" smtClean="0"/>
              <a:t>Associated with recurrence rates &lt; 10%</a:t>
            </a:r>
            <a:endParaRPr lang="en-US" dirty="0"/>
          </a:p>
        </p:txBody>
      </p:sp>
    </p:spTree>
    <p:extLst>
      <p:ext uri="{BB962C8B-B14F-4D97-AF65-F5344CB8AC3E}">
        <p14:creationId xmlns:p14="http://schemas.microsoft.com/office/powerpoint/2010/main" val="38180937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204" y="189400"/>
            <a:ext cx="7832667" cy="822022"/>
          </a:xfrm>
        </p:spPr>
        <p:txBody>
          <a:bodyPr>
            <a:normAutofit fontScale="90000"/>
          </a:bodyPr>
          <a:lstStyle/>
          <a:p>
            <a:r>
              <a:rPr lang="en-US" dirty="0" smtClean="0"/>
              <a:t>Posterior Component Separation and TAR, Part I</a:t>
            </a:r>
            <a:endParaRPr lang="en-US" dirty="0"/>
          </a:p>
        </p:txBody>
      </p:sp>
      <p:cxnSp>
        <p:nvCxnSpPr>
          <p:cNvPr id="4" name="Straight Connector 3"/>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a:stretch>
            <a:fillRect/>
          </a:stretch>
        </p:blipFill>
        <p:spPr>
          <a:xfrm>
            <a:off x="0" y="6086689"/>
            <a:ext cx="771311" cy="771311"/>
          </a:xfrm>
          <a:prstGeom prst="rect">
            <a:avLst/>
          </a:prstGeom>
        </p:spPr>
      </p:pic>
      <p:pic>
        <p:nvPicPr>
          <p:cNvPr id="6" name="Picture 5"/>
          <p:cNvPicPr>
            <a:picLocks noChangeAspect="1"/>
          </p:cNvPicPr>
          <p:nvPr/>
        </p:nvPicPr>
        <p:blipFill>
          <a:blip r:embed="rId3"/>
          <a:stretch>
            <a:fillRect/>
          </a:stretch>
        </p:blipFill>
        <p:spPr>
          <a:xfrm>
            <a:off x="7012886" y="6371956"/>
            <a:ext cx="2116981" cy="476516"/>
          </a:xfrm>
          <a:prstGeom prst="rect">
            <a:avLst/>
          </a:prstGeom>
        </p:spPr>
      </p:pic>
      <p:pic>
        <p:nvPicPr>
          <p:cNvPr id="3" name="Picture 2"/>
          <p:cNvPicPr>
            <a:picLocks noChangeAspect="1"/>
          </p:cNvPicPr>
          <p:nvPr/>
        </p:nvPicPr>
        <p:blipFill>
          <a:blip r:embed="rId4"/>
          <a:stretch>
            <a:fillRect/>
          </a:stretch>
        </p:blipFill>
        <p:spPr>
          <a:xfrm>
            <a:off x="771311" y="1360913"/>
            <a:ext cx="7794791" cy="4805008"/>
          </a:xfrm>
          <a:prstGeom prst="rect">
            <a:avLst/>
          </a:prstGeom>
        </p:spPr>
      </p:pic>
    </p:spTree>
    <p:extLst>
      <p:ext uri="{BB962C8B-B14F-4D97-AF65-F5344CB8AC3E}">
        <p14:creationId xmlns:p14="http://schemas.microsoft.com/office/powerpoint/2010/main" val="21926847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204" y="189400"/>
            <a:ext cx="7832667" cy="822022"/>
          </a:xfrm>
        </p:spPr>
        <p:txBody>
          <a:bodyPr>
            <a:normAutofit fontScale="90000"/>
          </a:bodyPr>
          <a:lstStyle/>
          <a:p>
            <a:r>
              <a:rPr lang="en-US" dirty="0" smtClean="0"/>
              <a:t>Posterior Component Separation and TAR, Part II – Above </a:t>
            </a:r>
            <a:r>
              <a:rPr lang="en-US" dirty="0" err="1"/>
              <a:t>A</a:t>
            </a:r>
            <a:r>
              <a:rPr lang="en-US" dirty="0" err="1" smtClean="0"/>
              <a:t>rcuate</a:t>
            </a:r>
            <a:r>
              <a:rPr lang="en-US" dirty="0" smtClean="0"/>
              <a:t> Line</a:t>
            </a:r>
            <a:endParaRPr lang="en-US" dirty="0"/>
          </a:p>
        </p:txBody>
      </p:sp>
      <p:cxnSp>
        <p:nvCxnSpPr>
          <p:cNvPr id="4" name="Straight Connector 3"/>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a:stretch>
            <a:fillRect/>
          </a:stretch>
        </p:blipFill>
        <p:spPr>
          <a:xfrm>
            <a:off x="0" y="6086689"/>
            <a:ext cx="771311" cy="771311"/>
          </a:xfrm>
          <a:prstGeom prst="rect">
            <a:avLst/>
          </a:prstGeom>
        </p:spPr>
      </p:pic>
      <p:pic>
        <p:nvPicPr>
          <p:cNvPr id="6" name="Picture 5"/>
          <p:cNvPicPr>
            <a:picLocks noChangeAspect="1"/>
          </p:cNvPicPr>
          <p:nvPr/>
        </p:nvPicPr>
        <p:blipFill>
          <a:blip r:embed="rId3"/>
          <a:stretch>
            <a:fillRect/>
          </a:stretch>
        </p:blipFill>
        <p:spPr>
          <a:xfrm>
            <a:off x="7012886" y="6371956"/>
            <a:ext cx="2116981" cy="476516"/>
          </a:xfrm>
          <a:prstGeom prst="rect">
            <a:avLst/>
          </a:prstGeom>
        </p:spPr>
      </p:pic>
      <p:pic>
        <p:nvPicPr>
          <p:cNvPr id="7" name="Picture 6"/>
          <p:cNvPicPr>
            <a:picLocks noChangeAspect="1"/>
          </p:cNvPicPr>
          <p:nvPr/>
        </p:nvPicPr>
        <p:blipFill>
          <a:blip r:embed="rId4"/>
          <a:stretch>
            <a:fillRect/>
          </a:stretch>
        </p:blipFill>
        <p:spPr>
          <a:xfrm>
            <a:off x="1215572" y="1254961"/>
            <a:ext cx="6879442" cy="5090284"/>
          </a:xfrm>
          <a:prstGeom prst="rect">
            <a:avLst/>
          </a:prstGeom>
        </p:spPr>
      </p:pic>
    </p:spTree>
    <p:extLst>
      <p:ext uri="{BB962C8B-B14F-4D97-AF65-F5344CB8AC3E}">
        <p14:creationId xmlns:p14="http://schemas.microsoft.com/office/powerpoint/2010/main" val="28257445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204" y="189400"/>
            <a:ext cx="7832667" cy="822022"/>
          </a:xfrm>
        </p:spPr>
        <p:txBody>
          <a:bodyPr>
            <a:normAutofit fontScale="90000"/>
          </a:bodyPr>
          <a:lstStyle/>
          <a:p>
            <a:r>
              <a:rPr lang="en-US" dirty="0" smtClean="0"/>
              <a:t>Posterior Component Separation and TAR, Part III – Below </a:t>
            </a:r>
            <a:r>
              <a:rPr lang="en-US" dirty="0" err="1" smtClean="0"/>
              <a:t>Arcuate</a:t>
            </a:r>
            <a:r>
              <a:rPr lang="en-US" dirty="0" smtClean="0"/>
              <a:t> Line</a:t>
            </a:r>
            <a:endParaRPr lang="en-US" dirty="0"/>
          </a:p>
        </p:txBody>
      </p:sp>
      <p:cxnSp>
        <p:nvCxnSpPr>
          <p:cNvPr id="4" name="Straight Connector 3"/>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a:stretch>
            <a:fillRect/>
          </a:stretch>
        </p:blipFill>
        <p:spPr>
          <a:xfrm>
            <a:off x="0" y="6086689"/>
            <a:ext cx="771311" cy="771311"/>
          </a:xfrm>
          <a:prstGeom prst="rect">
            <a:avLst/>
          </a:prstGeom>
        </p:spPr>
      </p:pic>
      <p:pic>
        <p:nvPicPr>
          <p:cNvPr id="6" name="Picture 5"/>
          <p:cNvPicPr>
            <a:picLocks noChangeAspect="1"/>
          </p:cNvPicPr>
          <p:nvPr/>
        </p:nvPicPr>
        <p:blipFill>
          <a:blip r:embed="rId3"/>
          <a:stretch>
            <a:fillRect/>
          </a:stretch>
        </p:blipFill>
        <p:spPr>
          <a:xfrm>
            <a:off x="7012886" y="6371956"/>
            <a:ext cx="2116981" cy="476516"/>
          </a:xfrm>
          <a:prstGeom prst="rect">
            <a:avLst/>
          </a:prstGeom>
        </p:spPr>
      </p:pic>
      <p:pic>
        <p:nvPicPr>
          <p:cNvPr id="7" name="Picture 6"/>
          <p:cNvPicPr>
            <a:picLocks noChangeAspect="1"/>
          </p:cNvPicPr>
          <p:nvPr/>
        </p:nvPicPr>
        <p:blipFill>
          <a:blip r:embed="rId4"/>
          <a:stretch>
            <a:fillRect/>
          </a:stretch>
        </p:blipFill>
        <p:spPr>
          <a:xfrm>
            <a:off x="1197425" y="1327495"/>
            <a:ext cx="6888305" cy="4759193"/>
          </a:xfrm>
          <a:prstGeom prst="rect">
            <a:avLst/>
          </a:prstGeom>
        </p:spPr>
      </p:pic>
    </p:spTree>
    <p:extLst>
      <p:ext uri="{BB962C8B-B14F-4D97-AF65-F5344CB8AC3E}">
        <p14:creationId xmlns:p14="http://schemas.microsoft.com/office/powerpoint/2010/main" val="14015776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204" y="189400"/>
            <a:ext cx="7832667" cy="822022"/>
          </a:xfrm>
        </p:spPr>
        <p:txBody>
          <a:bodyPr>
            <a:normAutofit fontScale="90000"/>
          </a:bodyPr>
          <a:lstStyle/>
          <a:p>
            <a:r>
              <a:rPr lang="en-US" dirty="0" smtClean="0"/>
              <a:t>Posterior Component Separation and TAR, Part IV</a:t>
            </a:r>
            <a:endParaRPr lang="en-US" dirty="0"/>
          </a:p>
        </p:txBody>
      </p:sp>
      <p:cxnSp>
        <p:nvCxnSpPr>
          <p:cNvPr id="4" name="Straight Connector 3"/>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a:stretch>
            <a:fillRect/>
          </a:stretch>
        </p:blipFill>
        <p:spPr>
          <a:xfrm>
            <a:off x="0" y="6086689"/>
            <a:ext cx="771311" cy="771311"/>
          </a:xfrm>
          <a:prstGeom prst="rect">
            <a:avLst/>
          </a:prstGeom>
        </p:spPr>
      </p:pic>
      <p:pic>
        <p:nvPicPr>
          <p:cNvPr id="6" name="Picture 5"/>
          <p:cNvPicPr>
            <a:picLocks noChangeAspect="1"/>
          </p:cNvPicPr>
          <p:nvPr/>
        </p:nvPicPr>
        <p:blipFill>
          <a:blip r:embed="rId3"/>
          <a:stretch>
            <a:fillRect/>
          </a:stretch>
        </p:blipFill>
        <p:spPr>
          <a:xfrm>
            <a:off x="7012886" y="6371956"/>
            <a:ext cx="2116981" cy="476516"/>
          </a:xfrm>
          <a:prstGeom prst="rect">
            <a:avLst/>
          </a:prstGeom>
        </p:spPr>
      </p:pic>
      <p:pic>
        <p:nvPicPr>
          <p:cNvPr id="7" name="Picture 6"/>
          <p:cNvPicPr>
            <a:picLocks noChangeAspect="1"/>
          </p:cNvPicPr>
          <p:nvPr/>
        </p:nvPicPr>
        <p:blipFill>
          <a:blip r:embed="rId4"/>
          <a:stretch>
            <a:fillRect/>
          </a:stretch>
        </p:blipFill>
        <p:spPr>
          <a:xfrm>
            <a:off x="625203" y="1567237"/>
            <a:ext cx="8029499" cy="4002621"/>
          </a:xfrm>
          <a:prstGeom prst="rect">
            <a:avLst/>
          </a:prstGeom>
        </p:spPr>
      </p:pic>
    </p:spTree>
    <p:extLst>
      <p:ext uri="{BB962C8B-B14F-4D97-AF65-F5344CB8AC3E}">
        <p14:creationId xmlns:p14="http://schemas.microsoft.com/office/powerpoint/2010/main" val="14015776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204" y="189400"/>
            <a:ext cx="7832667" cy="822022"/>
          </a:xfrm>
        </p:spPr>
        <p:txBody>
          <a:bodyPr/>
          <a:lstStyle/>
          <a:p>
            <a:r>
              <a:rPr lang="en-US" dirty="0" smtClean="0"/>
              <a:t>Progressive </a:t>
            </a:r>
            <a:r>
              <a:rPr lang="en-US" dirty="0" err="1" smtClean="0"/>
              <a:t>Pneumoperitoneum</a:t>
            </a:r>
            <a:endParaRPr lang="en-US" dirty="0"/>
          </a:p>
        </p:txBody>
      </p:sp>
      <p:cxnSp>
        <p:nvCxnSpPr>
          <p:cNvPr id="4" name="Straight Connector 3"/>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3"/>
          <a:stretch>
            <a:fillRect/>
          </a:stretch>
        </p:blipFill>
        <p:spPr>
          <a:xfrm>
            <a:off x="0" y="6086689"/>
            <a:ext cx="771311" cy="771311"/>
          </a:xfrm>
          <a:prstGeom prst="rect">
            <a:avLst/>
          </a:prstGeom>
        </p:spPr>
      </p:pic>
      <p:pic>
        <p:nvPicPr>
          <p:cNvPr id="6" name="Picture 5"/>
          <p:cNvPicPr>
            <a:picLocks noChangeAspect="1"/>
          </p:cNvPicPr>
          <p:nvPr/>
        </p:nvPicPr>
        <p:blipFill>
          <a:blip r:embed="rId4"/>
          <a:stretch>
            <a:fillRect/>
          </a:stretch>
        </p:blipFill>
        <p:spPr>
          <a:xfrm>
            <a:off x="7012886" y="6371956"/>
            <a:ext cx="2116981" cy="476516"/>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1826351626"/>
              </p:ext>
            </p:extLst>
          </p:nvPr>
        </p:nvGraphicFramePr>
        <p:xfrm>
          <a:off x="49552" y="4641258"/>
          <a:ext cx="5216526" cy="522287"/>
        </p:xfrm>
        <a:graphic>
          <a:graphicData uri="http://schemas.openxmlformats.org/presentationml/2006/ole">
            <mc:AlternateContent xmlns:mc="http://schemas.openxmlformats.org/markup-compatibility/2006">
              <mc:Choice xmlns:v="urn:schemas-microsoft-com:vml" Requires="v">
                <p:oleObj spid="_x0000_s3175" name="Equation" r:id="rId5" imgW="1778000" imgH="177800" progId="Equation.3">
                  <p:embed/>
                </p:oleObj>
              </mc:Choice>
              <mc:Fallback>
                <p:oleObj name="Equation" r:id="rId5" imgW="1778000" imgH="177800" progId="Equation.3">
                  <p:embed/>
                  <p:pic>
                    <p:nvPicPr>
                      <p:cNvPr id="0" name=""/>
                      <p:cNvPicPr/>
                      <p:nvPr/>
                    </p:nvPicPr>
                    <p:blipFill>
                      <a:blip r:embed="rId6"/>
                      <a:stretch>
                        <a:fillRect/>
                      </a:stretch>
                    </p:blipFill>
                    <p:spPr>
                      <a:xfrm>
                        <a:off x="49552" y="4641258"/>
                        <a:ext cx="5216526" cy="522287"/>
                      </a:xfrm>
                      <a:prstGeom prst="rect">
                        <a:avLst/>
                      </a:prstGeom>
                    </p:spPr>
                  </p:pic>
                </p:oleObj>
              </mc:Fallback>
            </mc:AlternateContent>
          </a:graphicData>
        </a:graphic>
      </p:graphicFrame>
      <p:pic>
        <p:nvPicPr>
          <p:cNvPr id="8" name="Picture 7"/>
          <p:cNvPicPr>
            <a:picLocks noChangeAspect="1"/>
          </p:cNvPicPr>
          <p:nvPr/>
        </p:nvPicPr>
        <p:blipFill>
          <a:blip r:embed="rId7"/>
          <a:stretch>
            <a:fillRect/>
          </a:stretch>
        </p:blipFill>
        <p:spPr>
          <a:xfrm>
            <a:off x="141304" y="1502483"/>
            <a:ext cx="4677123" cy="3148652"/>
          </a:xfrm>
          <a:prstGeom prst="rect">
            <a:avLst/>
          </a:prstGeom>
        </p:spPr>
      </p:pic>
      <p:sp>
        <p:nvSpPr>
          <p:cNvPr id="9" name="TextBox 8"/>
          <p:cNvSpPr txBox="1"/>
          <p:nvPr/>
        </p:nvSpPr>
        <p:spPr>
          <a:xfrm>
            <a:off x="4315176" y="6488668"/>
            <a:ext cx="2300141" cy="369332"/>
          </a:xfrm>
          <a:prstGeom prst="rect">
            <a:avLst/>
          </a:prstGeom>
          <a:noFill/>
        </p:spPr>
        <p:txBody>
          <a:bodyPr wrap="none" rtlCol="0">
            <a:spAutoFit/>
          </a:bodyPr>
          <a:lstStyle/>
          <a:p>
            <a:r>
              <a:rPr lang="en-US" dirty="0" smtClean="0"/>
              <a:t>Hernia (2010): 14:63-9</a:t>
            </a:r>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1992850091"/>
              </p:ext>
            </p:extLst>
          </p:nvPr>
        </p:nvGraphicFramePr>
        <p:xfrm>
          <a:off x="1660803" y="5189000"/>
          <a:ext cx="1650887" cy="913884"/>
        </p:xfrm>
        <a:graphic>
          <a:graphicData uri="http://schemas.openxmlformats.org/presentationml/2006/ole">
            <mc:AlternateContent xmlns:mc="http://schemas.openxmlformats.org/markup-compatibility/2006">
              <mc:Choice xmlns:v="urn:schemas-microsoft-com:vml" Requires="v">
                <p:oleObj spid="_x0000_s3176" name="Equation" r:id="rId8" imgW="711200" imgH="393700" progId="Equation.3">
                  <p:embed/>
                </p:oleObj>
              </mc:Choice>
              <mc:Fallback>
                <p:oleObj name="Equation" r:id="rId8" imgW="711200" imgH="393700" progId="Equation.3">
                  <p:embed/>
                  <p:pic>
                    <p:nvPicPr>
                      <p:cNvPr id="0" name=""/>
                      <p:cNvPicPr/>
                      <p:nvPr/>
                    </p:nvPicPr>
                    <p:blipFill>
                      <a:blip r:embed="rId9"/>
                      <a:stretch>
                        <a:fillRect/>
                      </a:stretch>
                    </p:blipFill>
                    <p:spPr>
                      <a:xfrm>
                        <a:off x="1660803" y="5189000"/>
                        <a:ext cx="1650887" cy="913884"/>
                      </a:xfrm>
                      <a:prstGeom prst="rect">
                        <a:avLst/>
                      </a:prstGeom>
                    </p:spPr>
                  </p:pic>
                </p:oleObj>
              </mc:Fallback>
            </mc:AlternateContent>
          </a:graphicData>
        </a:graphic>
      </p:graphicFrame>
      <p:sp>
        <p:nvSpPr>
          <p:cNvPr id="11" name="TextBox 10"/>
          <p:cNvSpPr txBox="1"/>
          <p:nvPr/>
        </p:nvSpPr>
        <p:spPr>
          <a:xfrm>
            <a:off x="5266078" y="1905216"/>
            <a:ext cx="3420722" cy="923330"/>
          </a:xfrm>
          <a:prstGeom prst="rect">
            <a:avLst/>
          </a:prstGeom>
          <a:noFill/>
        </p:spPr>
        <p:txBody>
          <a:bodyPr wrap="square" rtlCol="0">
            <a:spAutoFit/>
          </a:bodyPr>
          <a:lstStyle/>
          <a:p>
            <a:pPr marL="285750" indent="-285750">
              <a:buFont typeface="Arial"/>
              <a:buChar char="•"/>
            </a:pPr>
            <a:r>
              <a:rPr lang="en-US" dirty="0" smtClean="0"/>
              <a:t>Patients with a VR &gt;25% were considered eligible for PPP</a:t>
            </a:r>
          </a:p>
          <a:p>
            <a:pPr marL="285750" indent="-285750">
              <a:buFont typeface="Arial"/>
              <a:buChar char="•"/>
            </a:pPr>
            <a:endParaRPr lang="en-US" dirty="0"/>
          </a:p>
        </p:txBody>
      </p:sp>
    </p:spTree>
    <p:extLst>
      <p:ext uri="{BB962C8B-B14F-4D97-AF65-F5344CB8AC3E}">
        <p14:creationId xmlns:p14="http://schemas.microsoft.com/office/powerpoint/2010/main" val="42106084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204" y="189400"/>
            <a:ext cx="7832667" cy="822022"/>
          </a:xfrm>
        </p:spPr>
        <p:txBody>
          <a:bodyPr/>
          <a:lstStyle/>
          <a:p>
            <a:r>
              <a:rPr lang="en-US" dirty="0" smtClean="0"/>
              <a:t>Laparoscopic Repair</a:t>
            </a:r>
            <a:endParaRPr lang="en-US" dirty="0"/>
          </a:p>
        </p:txBody>
      </p:sp>
      <p:cxnSp>
        <p:nvCxnSpPr>
          <p:cNvPr id="4" name="Straight Connector 3"/>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3"/>
          <a:stretch>
            <a:fillRect/>
          </a:stretch>
        </p:blipFill>
        <p:spPr>
          <a:xfrm>
            <a:off x="0" y="6086689"/>
            <a:ext cx="771311" cy="771311"/>
          </a:xfrm>
          <a:prstGeom prst="rect">
            <a:avLst/>
          </a:prstGeom>
        </p:spPr>
      </p:pic>
      <p:pic>
        <p:nvPicPr>
          <p:cNvPr id="6" name="Picture 5"/>
          <p:cNvPicPr>
            <a:picLocks noChangeAspect="1"/>
          </p:cNvPicPr>
          <p:nvPr/>
        </p:nvPicPr>
        <p:blipFill>
          <a:blip r:embed="rId4"/>
          <a:stretch>
            <a:fillRect/>
          </a:stretch>
        </p:blipFill>
        <p:spPr>
          <a:xfrm>
            <a:off x="7012886" y="6371956"/>
            <a:ext cx="2116981" cy="476516"/>
          </a:xfrm>
          <a:prstGeom prst="rect">
            <a:avLst/>
          </a:prstGeom>
        </p:spPr>
      </p:pic>
      <p:sp>
        <p:nvSpPr>
          <p:cNvPr id="7" name="Content Placeholder 2"/>
          <p:cNvSpPr>
            <a:spLocks noGrp="1"/>
          </p:cNvSpPr>
          <p:nvPr>
            <p:ph idx="1"/>
          </p:nvPr>
        </p:nvSpPr>
        <p:spPr>
          <a:xfrm>
            <a:off x="457200" y="1600200"/>
            <a:ext cx="8229600" cy="4525963"/>
          </a:xfrm>
        </p:spPr>
        <p:txBody>
          <a:bodyPr>
            <a:normAutofit fontScale="70000" lnSpcReduction="20000"/>
          </a:bodyPr>
          <a:lstStyle/>
          <a:p>
            <a:r>
              <a:rPr lang="en-US" dirty="0" smtClean="0"/>
              <a:t>Currently performed for about ¼ of cases</a:t>
            </a:r>
          </a:p>
          <a:p>
            <a:r>
              <a:rPr lang="en-US" dirty="0" smtClean="0"/>
              <a:t>Technique involves placing mesh in a </a:t>
            </a:r>
            <a:r>
              <a:rPr lang="en-US" dirty="0" err="1" smtClean="0"/>
              <a:t>retrorectal</a:t>
            </a:r>
            <a:r>
              <a:rPr lang="en-US" dirty="0" smtClean="0"/>
              <a:t>, </a:t>
            </a:r>
            <a:r>
              <a:rPr lang="en-US" dirty="0" err="1" smtClean="0"/>
              <a:t>preperitoneal</a:t>
            </a:r>
            <a:r>
              <a:rPr lang="en-US" dirty="0" smtClean="0"/>
              <a:t>, or </a:t>
            </a:r>
            <a:r>
              <a:rPr lang="en-US" dirty="0" err="1" smtClean="0"/>
              <a:t>intraperitoneal</a:t>
            </a:r>
            <a:r>
              <a:rPr lang="en-US" dirty="0" smtClean="0"/>
              <a:t> position with at least 5 cm of overlap with the fascia circumferentially to allow for mesh shrinkage.</a:t>
            </a:r>
          </a:p>
          <a:p>
            <a:r>
              <a:rPr lang="en-US" dirty="0" smtClean="0"/>
              <a:t>About a 1-3% rate of </a:t>
            </a:r>
            <a:r>
              <a:rPr lang="en-US" dirty="0" err="1" smtClean="0"/>
              <a:t>enterotomy</a:t>
            </a:r>
            <a:r>
              <a:rPr lang="en-US" dirty="0" smtClean="0"/>
              <a:t> (higher compared to open), no restoration of midline apposition of muscle groups</a:t>
            </a:r>
          </a:p>
          <a:p>
            <a:r>
              <a:rPr lang="en-US" dirty="0" smtClean="0"/>
              <a:t>Unclear effect on hospital stay or post operative pain compared to open</a:t>
            </a:r>
          </a:p>
          <a:p>
            <a:r>
              <a:rPr lang="en-US" dirty="0" err="1" smtClean="0"/>
              <a:t>Seromas</a:t>
            </a:r>
            <a:r>
              <a:rPr lang="en-US" dirty="0" smtClean="0"/>
              <a:t> are common, although they often resolve spontaneously</a:t>
            </a:r>
          </a:p>
          <a:p>
            <a:r>
              <a:rPr lang="en-US" dirty="0" smtClean="0"/>
              <a:t>Meta-analysis shows that overall recurrence is similar to open (3.4% </a:t>
            </a:r>
            <a:r>
              <a:rPr lang="en-US" dirty="0" err="1" smtClean="0"/>
              <a:t>vs</a:t>
            </a:r>
            <a:r>
              <a:rPr lang="en-US" dirty="0" smtClean="0"/>
              <a:t> 3.6%, respectively)</a:t>
            </a:r>
            <a:endParaRPr lang="en-US" dirty="0"/>
          </a:p>
        </p:txBody>
      </p:sp>
    </p:spTree>
    <p:extLst>
      <p:ext uri="{BB962C8B-B14F-4D97-AF65-F5344CB8AC3E}">
        <p14:creationId xmlns:p14="http://schemas.microsoft.com/office/powerpoint/2010/main" val="4356255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Triangulation</a:t>
            </a:r>
            <a:endParaRPr lang="en-US" dirty="0"/>
          </a:p>
        </p:txBody>
      </p:sp>
      <p:pic>
        <p:nvPicPr>
          <p:cNvPr id="4" name="Picture 3"/>
          <p:cNvPicPr>
            <a:picLocks noChangeAspect="1"/>
          </p:cNvPicPr>
          <p:nvPr/>
        </p:nvPicPr>
        <p:blipFill>
          <a:blip r:embed="rId2"/>
          <a:stretch>
            <a:fillRect/>
          </a:stretch>
        </p:blipFill>
        <p:spPr>
          <a:xfrm>
            <a:off x="2159000" y="1663700"/>
            <a:ext cx="4826000" cy="3517900"/>
          </a:xfrm>
          <a:prstGeom prst="rect">
            <a:avLst/>
          </a:prstGeom>
        </p:spPr>
      </p:pic>
      <p:cxnSp>
        <p:nvCxnSpPr>
          <p:cNvPr id="5" name="Straight Connector 4"/>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3"/>
          <a:stretch>
            <a:fillRect/>
          </a:stretch>
        </p:blipFill>
        <p:spPr>
          <a:xfrm>
            <a:off x="0" y="6086689"/>
            <a:ext cx="771311" cy="771311"/>
          </a:xfrm>
          <a:prstGeom prst="rect">
            <a:avLst/>
          </a:prstGeom>
        </p:spPr>
      </p:pic>
      <p:pic>
        <p:nvPicPr>
          <p:cNvPr id="7" name="Picture 6"/>
          <p:cNvPicPr>
            <a:picLocks noChangeAspect="1"/>
          </p:cNvPicPr>
          <p:nvPr/>
        </p:nvPicPr>
        <p:blipFill>
          <a:blip r:embed="rId4"/>
          <a:stretch>
            <a:fillRect/>
          </a:stretch>
        </p:blipFill>
        <p:spPr>
          <a:xfrm>
            <a:off x="7012886" y="6371956"/>
            <a:ext cx="2116981" cy="476516"/>
          </a:xfrm>
          <a:prstGeom prst="rect">
            <a:avLst/>
          </a:prstGeom>
        </p:spPr>
      </p:pic>
    </p:spTree>
    <p:extLst>
      <p:ext uri="{BB962C8B-B14F-4D97-AF65-F5344CB8AC3E}">
        <p14:creationId xmlns:p14="http://schemas.microsoft.com/office/powerpoint/2010/main" val="859659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9295"/>
            <a:ext cx="7772400" cy="877080"/>
          </a:xfrm>
        </p:spPr>
        <p:txBody>
          <a:bodyPr/>
          <a:lstStyle/>
          <a:p>
            <a:r>
              <a:rPr lang="en-US" dirty="0" smtClean="0"/>
              <a:t>Incisional hernias</a:t>
            </a:r>
            <a:endParaRPr lang="en-US" dirty="0"/>
          </a:p>
        </p:txBody>
      </p:sp>
      <p:sp>
        <p:nvSpPr>
          <p:cNvPr id="3" name="Subtitle 2"/>
          <p:cNvSpPr>
            <a:spLocks noGrp="1"/>
          </p:cNvSpPr>
          <p:nvPr>
            <p:ph type="subTitle" idx="1"/>
          </p:nvPr>
        </p:nvSpPr>
        <p:spPr>
          <a:xfrm>
            <a:off x="685800" y="1427228"/>
            <a:ext cx="7772400" cy="4888538"/>
          </a:xfrm>
        </p:spPr>
        <p:txBody>
          <a:bodyPr>
            <a:normAutofit/>
          </a:bodyPr>
          <a:lstStyle/>
          <a:p>
            <a:pPr marL="457200" indent="-457200" algn="l">
              <a:buFont typeface="Arial"/>
              <a:buChar char="•"/>
            </a:pPr>
            <a:r>
              <a:rPr lang="en-US" dirty="0" smtClean="0"/>
              <a:t>Highest incidence is with midline incisions</a:t>
            </a:r>
          </a:p>
          <a:p>
            <a:pPr marL="457200" indent="-457200" algn="l">
              <a:buFont typeface="Arial"/>
              <a:buChar char="•"/>
            </a:pPr>
            <a:r>
              <a:rPr lang="en-US" dirty="0" smtClean="0"/>
              <a:t>Upper abdominal incisions have a higher incidence of herniation greater than lower abdominal incisions.</a:t>
            </a:r>
          </a:p>
          <a:p>
            <a:pPr marL="457200" indent="-457200" algn="l">
              <a:buFont typeface="Arial"/>
              <a:buChar char="•"/>
            </a:pPr>
            <a:endParaRPr lang="en-US" dirty="0"/>
          </a:p>
          <a:p>
            <a:pPr marL="457200" indent="-457200" algn="l">
              <a:buFont typeface="Arial"/>
              <a:buChar char="•"/>
            </a:pPr>
            <a:r>
              <a:rPr lang="en-US" dirty="0" smtClean="0"/>
              <a:t>Technical decisions during surgery can have large impacts on hernia development</a:t>
            </a:r>
            <a:endParaRPr lang="en-US" dirty="0"/>
          </a:p>
        </p:txBody>
      </p:sp>
      <p:cxnSp>
        <p:nvCxnSpPr>
          <p:cNvPr id="5" name="Straight Connector 4"/>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stretch>
            <a:fillRect/>
          </a:stretch>
        </p:blipFill>
        <p:spPr>
          <a:xfrm>
            <a:off x="0" y="6086689"/>
            <a:ext cx="771311" cy="771311"/>
          </a:xfrm>
          <a:prstGeom prst="rect">
            <a:avLst/>
          </a:prstGeom>
        </p:spPr>
      </p:pic>
      <p:pic>
        <p:nvPicPr>
          <p:cNvPr id="9" name="Picture 8"/>
          <p:cNvPicPr>
            <a:picLocks noChangeAspect="1"/>
          </p:cNvPicPr>
          <p:nvPr/>
        </p:nvPicPr>
        <p:blipFill>
          <a:blip r:embed="rId3"/>
          <a:stretch>
            <a:fillRect/>
          </a:stretch>
        </p:blipFill>
        <p:spPr>
          <a:xfrm>
            <a:off x="7012886" y="6371956"/>
            <a:ext cx="2116981" cy="476516"/>
          </a:xfrm>
          <a:prstGeom prst="rect">
            <a:avLst/>
          </a:prstGeom>
        </p:spPr>
      </p:pic>
    </p:spTree>
    <p:extLst>
      <p:ext uri="{BB962C8B-B14F-4D97-AF65-F5344CB8AC3E}">
        <p14:creationId xmlns:p14="http://schemas.microsoft.com/office/powerpoint/2010/main" val="13264366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Technical Outcomes for Various Repairs</a:t>
            </a:r>
            <a:endParaRPr lang="en-US" sz="3600" dirty="0"/>
          </a:p>
        </p:txBody>
      </p:sp>
      <p:pic>
        <p:nvPicPr>
          <p:cNvPr id="4" name="Picture 3"/>
          <p:cNvPicPr>
            <a:picLocks noChangeAspect="1"/>
          </p:cNvPicPr>
          <p:nvPr/>
        </p:nvPicPr>
        <p:blipFill>
          <a:blip r:embed="rId3"/>
          <a:stretch>
            <a:fillRect/>
          </a:stretch>
        </p:blipFill>
        <p:spPr>
          <a:xfrm>
            <a:off x="145143" y="1628198"/>
            <a:ext cx="8831410" cy="4286375"/>
          </a:xfrm>
          <a:prstGeom prst="rect">
            <a:avLst/>
          </a:prstGeom>
        </p:spPr>
      </p:pic>
      <p:cxnSp>
        <p:nvCxnSpPr>
          <p:cNvPr id="5" name="Straight Connector 4"/>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4"/>
          <a:stretch>
            <a:fillRect/>
          </a:stretch>
        </p:blipFill>
        <p:spPr>
          <a:xfrm>
            <a:off x="0" y="6086689"/>
            <a:ext cx="771311" cy="771311"/>
          </a:xfrm>
          <a:prstGeom prst="rect">
            <a:avLst/>
          </a:prstGeom>
        </p:spPr>
      </p:pic>
      <p:pic>
        <p:nvPicPr>
          <p:cNvPr id="7" name="Picture 6"/>
          <p:cNvPicPr>
            <a:picLocks noChangeAspect="1"/>
          </p:cNvPicPr>
          <p:nvPr/>
        </p:nvPicPr>
        <p:blipFill>
          <a:blip r:embed="rId5"/>
          <a:stretch>
            <a:fillRect/>
          </a:stretch>
        </p:blipFill>
        <p:spPr>
          <a:xfrm>
            <a:off x="7012886" y="6371956"/>
            <a:ext cx="2116981" cy="476516"/>
          </a:xfrm>
          <a:prstGeom prst="rect">
            <a:avLst/>
          </a:prstGeom>
        </p:spPr>
      </p:pic>
    </p:spTree>
    <p:extLst>
      <p:ext uri="{BB962C8B-B14F-4D97-AF65-F5344CB8AC3E}">
        <p14:creationId xmlns:p14="http://schemas.microsoft.com/office/powerpoint/2010/main" val="1957430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204" y="189400"/>
            <a:ext cx="7832667" cy="822022"/>
          </a:xfrm>
        </p:spPr>
        <p:txBody>
          <a:bodyPr/>
          <a:lstStyle/>
          <a:p>
            <a:r>
              <a:rPr lang="en-US" dirty="0" smtClean="0"/>
              <a:t>Preoperative Imaging</a:t>
            </a:r>
            <a:endParaRPr lang="en-US" dirty="0"/>
          </a:p>
        </p:txBody>
      </p:sp>
      <p:cxnSp>
        <p:nvCxnSpPr>
          <p:cNvPr id="4" name="Straight Connector 3"/>
          <p:cNvCxnSpPr/>
          <p:nvPr/>
        </p:nvCxnSpPr>
        <p:spPr>
          <a:xfrm flipV="1">
            <a:off x="247249" y="1179992"/>
            <a:ext cx="8541331" cy="1"/>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a:stretch>
            <a:fillRect/>
          </a:stretch>
        </p:blipFill>
        <p:spPr>
          <a:xfrm>
            <a:off x="0" y="6086689"/>
            <a:ext cx="771311" cy="771311"/>
          </a:xfrm>
          <a:prstGeom prst="rect">
            <a:avLst/>
          </a:prstGeom>
        </p:spPr>
      </p:pic>
      <p:pic>
        <p:nvPicPr>
          <p:cNvPr id="6" name="Picture 5"/>
          <p:cNvPicPr>
            <a:picLocks noChangeAspect="1"/>
          </p:cNvPicPr>
          <p:nvPr/>
        </p:nvPicPr>
        <p:blipFill>
          <a:blip r:embed="rId3"/>
          <a:stretch>
            <a:fillRect/>
          </a:stretch>
        </p:blipFill>
        <p:spPr>
          <a:xfrm>
            <a:off x="7012886" y="6371956"/>
            <a:ext cx="2116981" cy="476516"/>
          </a:xfrm>
          <a:prstGeom prst="rect">
            <a:avLst/>
          </a:prstGeom>
        </p:spPr>
      </p:pic>
      <p:sp>
        <p:nvSpPr>
          <p:cNvPr id="3" name="TextBox 2"/>
          <p:cNvSpPr txBox="1"/>
          <p:nvPr/>
        </p:nvSpPr>
        <p:spPr>
          <a:xfrm>
            <a:off x="1213768" y="1663227"/>
            <a:ext cx="7125268" cy="4093428"/>
          </a:xfrm>
          <a:prstGeom prst="rect">
            <a:avLst/>
          </a:prstGeom>
          <a:noFill/>
        </p:spPr>
        <p:txBody>
          <a:bodyPr wrap="square" rtlCol="0">
            <a:spAutoFit/>
          </a:bodyPr>
          <a:lstStyle/>
          <a:p>
            <a:pPr marL="285750" indent="-285750">
              <a:buFont typeface="Arial"/>
              <a:buChar char="•"/>
            </a:pPr>
            <a:r>
              <a:rPr lang="en-US" sz="2000" dirty="0" smtClean="0"/>
              <a:t>CT Scan is the imaging study of choice</a:t>
            </a:r>
          </a:p>
          <a:p>
            <a:endParaRPr lang="en-US" sz="2000" dirty="0" smtClean="0"/>
          </a:p>
          <a:p>
            <a:pPr marL="742950" lvl="1" indent="-285750">
              <a:buFont typeface="Arial"/>
              <a:buChar char="•"/>
            </a:pPr>
            <a:r>
              <a:rPr lang="en-US" sz="2000" dirty="0" smtClean="0"/>
              <a:t>Allows assessment of size, number and relationship of abdominal wall defects and hernia sacs to the viscera and abdominal wall musculature</a:t>
            </a:r>
          </a:p>
          <a:p>
            <a:endParaRPr lang="en-US" sz="2000" dirty="0" smtClean="0"/>
          </a:p>
          <a:p>
            <a:pPr marL="742950" lvl="1" indent="-285750">
              <a:buFont typeface="Arial"/>
              <a:buChar char="•"/>
            </a:pPr>
            <a:r>
              <a:rPr lang="en-US" sz="2000" dirty="0"/>
              <a:t>H</a:t>
            </a:r>
            <a:r>
              <a:rPr lang="en-US" sz="2000" dirty="0" smtClean="0"/>
              <a:t>elps identify the position and size of previously placed prosthetic mesh(</a:t>
            </a:r>
            <a:r>
              <a:rPr lang="en-US" sz="2000" dirty="0" err="1" smtClean="0"/>
              <a:t>es</a:t>
            </a:r>
            <a:r>
              <a:rPr lang="en-US" sz="2000" dirty="0" smtClean="0"/>
              <a:t>) and any associated infection or sinus tracts</a:t>
            </a:r>
          </a:p>
          <a:p>
            <a:endParaRPr lang="en-US" sz="2000" dirty="0" smtClean="0"/>
          </a:p>
          <a:p>
            <a:pPr marL="742950" lvl="1" indent="-285750">
              <a:buFont typeface="Arial"/>
              <a:buChar char="•"/>
            </a:pPr>
            <a:r>
              <a:rPr lang="en-US" sz="2000" dirty="0"/>
              <a:t>C</a:t>
            </a:r>
            <a:r>
              <a:rPr lang="en-US" sz="2000" dirty="0" smtClean="0"/>
              <a:t>an be used to assess loss of domain by calculating the volume of the hernia as a percentage of the peritoneal cavity volume (more to come later)</a:t>
            </a:r>
            <a:endParaRPr lang="en-US" sz="2000" dirty="0"/>
          </a:p>
        </p:txBody>
      </p:sp>
    </p:spTree>
    <p:extLst>
      <p:ext uri="{BB962C8B-B14F-4D97-AF65-F5344CB8AC3E}">
        <p14:creationId xmlns:p14="http://schemas.microsoft.com/office/powerpoint/2010/main" val="4210608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6086689"/>
            <a:ext cx="771311" cy="771311"/>
          </a:xfrm>
          <a:prstGeom prst="rect">
            <a:avLst/>
          </a:prstGeom>
        </p:spPr>
      </p:pic>
      <p:pic>
        <p:nvPicPr>
          <p:cNvPr id="9" name="Picture 8"/>
          <p:cNvPicPr>
            <a:picLocks noChangeAspect="1"/>
          </p:cNvPicPr>
          <p:nvPr/>
        </p:nvPicPr>
        <p:blipFill>
          <a:blip r:embed="rId4"/>
          <a:stretch>
            <a:fillRect/>
          </a:stretch>
        </p:blipFill>
        <p:spPr>
          <a:xfrm>
            <a:off x="7012886" y="6371956"/>
            <a:ext cx="2116981" cy="476516"/>
          </a:xfrm>
          <a:prstGeom prst="rect">
            <a:avLst/>
          </a:prstGeom>
        </p:spPr>
      </p:pic>
      <p:pic>
        <p:nvPicPr>
          <p:cNvPr id="10" name="Picture 13"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1890" y="332006"/>
            <a:ext cx="5439483" cy="5842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436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6086689"/>
            <a:ext cx="771311" cy="771311"/>
          </a:xfrm>
          <a:prstGeom prst="rect">
            <a:avLst/>
          </a:prstGeom>
        </p:spPr>
      </p:pic>
      <p:pic>
        <p:nvPicPr>
          <p:cNvPr id="9" name="Picture 8"/>
          <p:cNvPicPr>
            <a:picLocks noChangeAspect="1"/>
          </p:cNvPicPr>
          <p:nvPr/>
        </p:nvPicPr>
        <p:blipFill>
          <a:blip r:embed="rId4"/>
          <a:stretch>
            <a:fillRect/>
          </a:stretch>
        </p:blipFill>
        <p:spPr>
          <a:xfrm>
            <a:off x="7012886" y="6371956"/>
            <a:ext cx="2116981" cy="476516"/>
          </a:xfrm>
          <a:prstGeom prst="rect">
            <a:avLst/>
          </a:prstGeom>
        </p:spPr>
      </p:pic>
      <p:pic>
        <p:nvPicPr>
          <p:cNvPr id="10" name="Picture 13"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601" y="865328"/>
            <a:ext cx="7794821" cy="500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4366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1309</TotalTime>
  <Words>3691</Words>
  <Application>Microsoft Macintosh PowerPoint</Application>
  <PresentationFormat>On-screen Show (4:3)</PresentationFormat>
  <Paragraphs>239</Paragraphs>
  <Slides>60</Slides>
  <Notes>27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62" baseType="lpstr">
      <vt:lpstr>Office Theme</vt:lpstr>
      <vt:lpstr>Equation</vt:lpstr>
      <vt:lpstr>  ABDOMINAL WALL RECONSTRUCTION      Oren Shaked Expert Consultation: Jonathan Carter 7/27/16 </vt:lpstr>
      <vt:lpstr>Goals</vt:lpstr>
      <vt:lpstr>CASE</vt:lpstr>
      <vt:lpstr>Epidemiology</vt:lpstr>
      <vt:lpstr>Risk Factors</vt:lpstr>
      <vt:lpstr>Incisional hernias</vt:lpstr>
      <vt:lpstr>Preoperative Imaging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Omphalocele</vt:lpstr>
      <vt:lpstr>Infantile Umbilical Hernia</vt:lpstr>
      <vt:lpstr>Adult Umbilical Hernia</vt:lpstr>
      <vt:lpstr>Paraumbilical Hernia</vt:lpstr>
      <vt:lpstr>Epigastric/Hypogastric Hernia</vt:lpstr>
      <vt:lpstr>Incisional Hernia</vt:lpstr>
      <vt:lpstr>Parastomal Hernia</vt:lpstr>
      <vt:lpstr>Spigelian Hernia</vt:lpstr>
      <vt:lpstr>What is a “massive” hernia?</vt:lpstr>
      <vt:lpstr>What is “loss of domain?” </vt:lpstr>
      <vt:lpstr>Example of Loss of Domain</vt:lpstr>
      <vt:lpstr>Simple Suture Repair</vt:lpstr>
      <vt:lpstr>Near and Far Suture Technique</vt:lpstr>
      <vt:lpstr>Deep Tension (retention) Sutures</vt:lpstr>
      <vt:lpstr>PowerPoint Presentation</vt:lpstr>
      <vt:lpstr>Mesh Placement Options</vt:lpstr>
      <vt:lpstr>Mesh: Inlay Technique</vt:lpstr>
      <vt:lpstr>Mesh: Onlay Technique</vt:lpstr>
      <vt:lpstr>Mesh: Sublay Technique (Rives-Stoppa-Wantz retrorectus repair)</vt:lpstr>
      <vt:lpstr>PowerPoint Presentation</vt:lpstr>
      <vt:lpstr>Another View of Rives-Stoppa, Part I</vt:lpstr>
      <vt:lpstr>Rives-Stoppa, Part II</vt:lpstr>
      <vt:lpstr>Rives-Stoppa, Part III</vt:lpstr>
      <vt:lpstr>Rives-Stoppa, Part IV</vt:lpstr>
      <vt:lpstr>Mesh: Underlay Technique</vt:lpstr>
      <vt:lpstr>Outcomes for Various Mesh Placement</vt:lpstr>
      <vt:lpstr>CONCEPS IN MESH SELECTION</vt:lpstr>
      <vt:lpstr>Types of Mesh</vt:lpstr>
      <vt:lpstr>Permanent Synthetic Mesh</vt:lpstr>
      <vt:lpstr>Absorbable Synthetic Mesh</vt:lpstr>
      <vt:lpstr>Biologic Mesh</vt:lpstr>
      <vt:lpstr>Mesh Related Complications: Permanent Synthetic</vt:lpstr>
      <vt:lpstr>Component Separation</vt:lpstr>
      <vt:lpstr>Anterior Component Separation: Ramirez</vt:lpstr>
      <vt:lpstr>Skin Flap Necrosis</vt:lpstr>
      <vt:lpstr>Anterior Component Separation: Minimally invasive approach, Part I</vt:lpstr>
      <vt:lpstr>Anterior Component Separation: Minimally invasive approach, Part II</vt:lpstr>
      <vt:lpstr>Posterior Component Separation and Transversus Abdominis Release</vt:lpstr>
      <vt:lpstr>Posterior Component Separation and TAR, Part I</vt:lpstr>
      <vt:lpstr>Posterior Component Separation and TAR, Part II – Above Arcuate Line</vt:lpstr>
      <vt:lpstr>Posterior Component Separation and TAR, Part III – Below Arcuate Line</vt:lpstr>
      <vt:lpstr>Posterior Component Separation and TAR, Part IV</vt:lpstr>
      <vt:lpstr>Progressive Pneumoperitoneum</vt:lpstr>
      <vt:lpstr>Laparoscopic Repair</vt:lpstr>
      <vt:lpstr>Triangulation</vt:lpstr>
      <vt:lpstr>Technical Outcomes for Various Repairs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Epidemiology</dc:title>
  <dc:creator>Oren Shaked Oren Shaked</dc:creator>
  <cp:lastModifiedBy>Oren Shaked Oren Shaked</cp:lastModifiedBy>
  <cp:revision>64</cp:revision>
  <dcterms:created xsi:type="dcterms:W3CDTF">2016-07-26T04:46:22Z</dcterms:created>
  <dcterms:modified xsi:type="dcterms:W3CDTF">2016-07-27T02:36:02Z</dcterms:modified>
</cp:coreProperties>
</file>