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oleObject"/>
  <Default Extension="vml" ContentType="application/vnd.openxmlformats-officedocument.vmlDrawing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0"/>
  </p:notesMasterIdLst>
  <p:handoutMasterIdLst>
    <p:handoutMasterId r:id="rId21"/>
  </p:handoutMasterIdLst>
  <p:sldIdLst>
    <p:sldId id="257" r:id="rId2"/>
    <p:sldId id="259" r:id="rId3"/>
    <p:sldId id="298" r:id="rId4"/>
    <p:sldId id="300" r:id="rId5"/>
    <p:sldId id="351" r:id="rId6"/>
    <p:sldId id="269" r:id="rId7"/>
    <p:sldId id="271" r:id="rId8"/>
    <p:sldId id="276" r:id="rId9"/>
    <p:sldId id="326" r:id="rId10"/>
    <p:sldId id="340" r:id="rId11"/>
    <p:sldId id="334" r:id="rId12"/>
    <p:sldId id="335" r:id="rId13"/>
    <p:sldId id="333" r:id="rId14"/>
    <p:sldId id="277" r:id="rId15"/>
    <p:sldId id="281" r:id="rId16"/>
    <p:sldId id="321" r:id="rId17"/>
    <p:sldId id="323" r:id="rId18"/>
    <p:sldId id="322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4" autoAdjust="0"/>
    <p:restoredTop sz="76930" autoAdjust="0"/>
  </p:normalViewPr>
  <p:slideViewPr>
    <p:cSldViewPr>
      <p:cViewPr varScale="1">
        <p:scale>
          <a:sx n="77" d="100"/>
          <a:sy n="77" d="100"/>
        </p:scale>
        <p:origin x="188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1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D4729-57AC-8C42-BBB0-C621BCEBF409}" type="datetimeFigureOut">
              <a:rPr lang="en-US" smtClean="0"/>
              <a:t>11/3/16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D8807-3B74-AD46-A9DC-FCAF6ACBC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527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1A5422F2-69E9-8344-A127-924569E20362}" type="datetimeFigureOut">
              <a:rPr lang="en-US"/>
              <a:pPr>
                <a:defRPr/>
              </a:pPr>
              <a:t>11/3/16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C0F614C-83CA-2C48-9622-9C68FCA128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0F614C-83CA-2C48-9622-9C68FCA128BB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78154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Not rounding off: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0446B328-5556-D647-AE51-46A91456C4BE}" type="slidenum">
              <a:rPr lang="en-US" altLang="en-US">
                <a:latin typeface="Arial" charset="0"/>
              </a:rPr>
              <a:pPr>
                <a:spcBef>
                  <a:spcPct val="0"/>
                </a:spcBef>
              </a:pPr>
              <a:t>7</a:t>
            </a:fld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Using vct_baseline_biostat200_v1.dta</a:t>
            </a:r>
            <a:r>
              <a:rPr lang="en-US" baseline="0" dirty="0"/>
              <a:t> </a:t>
            </a:r>
            <a:r>
              <a:rPr lang="en-US" dirty="0"/>
              <a:t>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0F614C-83CA-2C48-9622-9C68FCA128BB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054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12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What type of data did we have for the paired t-test?</a:t>
            </a:r>
          </a:p>
          <a:p>
            <a:r>
              <a:rPr lang="en-US" altLang="en-US" dirty="0"/>
              <a:t>Here </a:t>
            </a:r>
            <a:r>
              <a:rPr lang="en-US" altLang="en-US" i="1" dirty="0"/>
              <a:t>both</a:t>
            </a:r>
            <a:r>
              <a:rPr lang="en-US" altLang="en-US" i="0" baseline="0" dirty="0"/>
              <a:t> variables are dichotomous.</a:t>
            </a:r>
            <a:endParaRPr lang="en-US" altLang="en-US" dirty="0"/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4E3FB286-1EC6-6146-B347-30099C65569D}" type="slidenum">
              <a:rPr lang="en-US" altLang="en-US">
                <a:latin typeface="Arial" charset="0"/>
              </a:rPr>
              <a:pPr>
                <a:spcBef>
                  <a:spcPct val="0"/>
                </a:spcBef>
              </a:pPr>
              <a:t>9</a:t>
            </a:fld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The data are listed by pair, not by individual.</a:t>
            </a:r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D237845E-519B-A94B-B9C3-B3023B874AE7}" type="slidenum">
              <a:rPr lang="en-US" altLang="en-US">
                <a:latin typeface="Arial" charset="0"/>
              </a:rPr>
              <a:pPr>
                <a:spcBef>
                  <a:spcPct val="0"/>
                </a:spcBef>
              </a:pPr>
              <a:t>10</a:t>
            </a:fld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cohort</a:t>
            </a:r>
            <a:r>
              <a:rPr lang="en-US" baseline="0" dirty="0"/>
              <a:t> studies, participants are entered based on their exposure status and followed to determine if they develop disease.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0F614C-83CA-2C48-9622-9C68FCA128BB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34398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the OR</a:t>
            </a:r>
            <a:r>
              <a:rPr lang="en-US" baseline="0" dirty="0"/>
              <a:t> is calculated from the sample data, so like the sample mean it is an estimate of the </a:t>
            </a:r>
            <a:r>
              <a:rPr lang="en-US" baseline="0"/>
              <a:t>underlying population odds ratio.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0F614C-83CA-2C48-9622-9C68FCA128BB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9044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35AA4-3CB7-A148-A509-D73292AAE0FE}" type="datetime1">
              <a:rPr lang="en-US"/>
              <a:pPr>
                <a:defRPr/>
              </a:pPr>
              <a:t>11/3/16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8C512-A954-AE45-8303-3FFEC753B6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4305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C1A5B-764A-964B-95E5-10BB35D7F624}" type="datetime1">
              <a:rPr lang="en-US"/>
              <a:pPr>
                <a:defRPr/>
              </a:pPr>
              <a:t>11/3/16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F202F-3FCF-654C-B1EA-8EFB579597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2457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6ADDC-3FCC-CD45-B7BA-31AB6CD05230}" type="datetime1">
              <a:rPr lang="en-US"/>
              <a:pPr>
                <a:defRPr/>
              </a:pPr>
              <a:t>11/3/16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30834A-159E-AA40-9B1E-9B41DE5E32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61731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B3B4A-4309-7043-9083-4369EBB3E0AD}" type="datetime1">
              <a:rPr lang="en-US"/>
              <a:pPr>
                <a:defRPr/>
              </a:pPr>
              <a:t>11/3/16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92DDE-0E26-F944-87F6-56C8D88900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65186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AF98D-F3EC-904D-9E84-61A05345ED80}" type="datetime1">
              <a:rPr lang="en-US"/>
              <a:pPr>
                <a:defRPr/>
              </a:pPr>
              <a:t>11/3/16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B3F55-DD4C-D643-8D66-E3A7B09CDC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6278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FA07B-13A5-9C42-AFB2-B1305B460030}" type="datetime1">
              <a:rPr lang="en-US"/>
              <a:pPr>
                <a:defRPr/>
              </a:pPr>
              <a:t>11/3/16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390CB-FC20-F244-9399-3010C82FB7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2987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4A099-588D-3744-B541-5D3544C00ECD}" type="datetime1">
              <a:rPr lang="en-US"/>
              <a:pPr>
                <a:defRPr/>
              </a:pPr>
              <a:t>11/3/16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DD3B9-1269-6A45-B3C0-2E433F3783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6786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53262-4561-DA48-8FB9-27A5262C8478}" type="datetime1">
              <a:rPr lang="en-US"/>
              <a:pPr>
                <a:defRPr/>
              </a:pPr>
              <a:t>11/3/16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D1C71-8C87-BE4F-9ABC-CB4DAA8739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7778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25BA2A-7B15-A34A-BD69-103CB35B0598}" type="datetime1">
              <a:rPr lang="en-US"/>
              <a:pPr>
                <a:defRPr/>
              </a:pPr>
              <a:t>11/3/16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D7BF2-4901-3E46-A0B2-CF3CB8C6A1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0483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73C87-2BEA-A44D-9D2F-08021B62216E}" type="datetime1">
              <a:rPr lang="en-US"/>
              <a:pPr>
                <a:defRPr/>
              </a:pPr>
              <a:t>11/3/16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9AB75-99F8-6548-BBA4-2772AB2419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6785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B4DF4D-8F25-494D-BC71-9EDFA199059B}" type="datetime1">
              <a:rPr lang="en-US"/>
              <a:pPr>
                <a:defRPr/>
              </a:pPr>
              <a:t>11/3/16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BEE44-AF49-1445-A87A-E0CEA19E17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782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DF288-54D7-C44A-9F97-59F6A009CCBC}" type="datetime1">
              <a:rPr lang="en-US"/>
              <a:pPr>
                <a:defRPr/>
              </a:pPr>
              <a:t>11/3/16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FDA8E-166A-074C-B2BF-0F2E26930C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4382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AE63C-5344-6242-AC37-B6CF886FB2D7}" type="datetime1">
              <a:rPr lang="en-US"/>
              <a:pPr>
                <a:defRPr/>
              </a:pPr>
              <a:t>11/3/16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ADB3B-26FC-2D4B-B413-8BCBBC94D6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9004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276BFC2E-52E0-134E-8216-518A5AA79509}" type="datetime1">
              <a:rPr lang="en-US"/>
              <a:pPr>
                <a:defRPr/>
              </a:pPr>
              <a:t>11/3/16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DE6396B-F5D4-9C45-82AC-EBBE99160C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oleObject" Target="../embeddings/oleObject4.bin"/><Relationship Id="rId5" Type="http://schemas.openxmlformats.org/officeDocument/2006/relationships/image" Target="../media/image4.wmf"/><Relationship Id="rId6" Type="http://schemas.openxmlformats.org/officeDocument/2006/relationships/oleObject" Target="../embeddings/oleObject5.bin"/><Relationship Id="rId7" Type="http://schemas.openxmlformats.org/officeDocument/2006/relationships/image" Target="../media/image5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image" Target="../media/image6.wmf"/><Relationship Id="rId5" Type="http://schemas.openxmlformats.org/officeDocument/2006/relationships/oleObject" Target="../embeddings/oleObject7.bin"/><Relationship Id="rId6" Type="http://schemas.openxmlformats.org/officeDocument/2006/relationships/image" Target="../media/image7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4" Type="http://schemas.openxmlformats.org/officeDocument/2006/relationships/image" Target="../media/image8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w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2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609600" y="2438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Biostat 200 </a:t>
            </a:r>
            <a:br>
              <a:rPr lang="en-US" altLang="en-US" dirty="0"/>
            </a:b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/>
              <a:t>Overview of Judy Hahn’s Lecture 8 notes</a:t>
            </a:r>
            <a:br>
              <a:rPr lang="en-US" altLang="en-US" dirty="0"/>
            </a:br>
            <a:r>
              <a:rPr lang="en-US" altLang="en-US" sz="1800" dirty="0"/>
              <a:t>Nelson Kalema</a:t>
            </a: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/>
              <a:t/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1638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1960205-6431-CD4D-843B-5BBED91EEBCF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Content Placeholder 2"/>
          <p:cNvSpPr>
            <a:spLocks noGrp="1"/>
          </p:cNvSpPr>
          <p:nvPr>
            <p:ph idx="1"/>
          </p:nvPr>
        </p:nvSpPr>
        <p:spPr>
          <a:xfrm>
            <a:off x="304800" y="-30163"/>
            <a:ext cx="8229600" cy="4525963"/>
          </a:xfrm>
        </p:spPr>
        <p:txBody>
          <a:bodyPr/>
          <a:lstStyle/>
          <a:p>
            <a:pPr>
              <a:buFont typeface="Arial" charset="0"/>
              <a:buNone/>
            </a:pPr>
            <a:endParaRPr lang="en-US" altLang="en-US" sz="1600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 typeface="Arial" charset="0"/>
              <a:buNone/>
            </a:pPr>
            <a:r>
              <a:rPr lang="en-US" altLang="en-US" sz="900" dirty="0">
                <a:latin typeface="Courier New" charset="0"/>
                <a:ea typeface="Courier New" charset="0"/>
                <a:cs typeface="Courier New" charset="0"/>
              </a:rPr>
              <a:t>. list </a:t>
            </a:r>
            <a:r>
              <a:rPr lang="en-US" altLang="en-US" sz="900" dirty="0" err="1">
                <a:latin typeface="Courier New" charset="0"/>
                <a:ea typeface="Courier New" charset="0"/>
                <a:cs typeface="Courier New" charset="0"/>
              </a:rPr>
              <a:t>matched_pair</a:t>
            </a:r>
            <a:r>
              <a:rPr lang="en-US" altLang="en-US" sz="9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900" dirty="0" err="1">
                <a:latin typeface="Courier New" charset="0"/>
                <a:ea typeface="Courier New" charset="0"/>
                <a:cs typeface="Courier New" charset="0"/>
              </a:rPr>
              <a:t>lastalc_case</a:t>
            </a:r>
            <a:r>
              <a:rPr lang="en-US" altLang="en-US" sz="9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900" dirty="0" err="1">
                <a:latin typeface="Courier New" charset="0"/>
                <a:ea typeface="Courier New" charset="0"/>
                <a:cs typeface="Courier New" charset="0"/>
              </a:rPr>
              <a:t>lastalc_control</a:t>
            </a:r>
            <a:r>
              <a:rPr lang="en-US" altLang="en-US" sz="900" dirty="0">
                <a:latin typeface="Courier New" charset="0"/>
                <a:ea typeface="Courier New" charset="0"/>
                <a:cs typeface="Courier New" charset="0"/>
              </a:rPr>
              <a:t>               </a:t>
            </a:r>
          </a:p>
          <a:p>
            <a:pPr>
              <a:buFont typeface="Arial" charset="0"/>
              <a:buNone/>
            </a:pPr>
            <a:endParaRPr lang="en-US" altLang="en-US" sz="900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 typeface="Arial" charset="0"/>
              <a:buNone/>
            </a:pPr>
            <a:r>
              <a:rPr lang="en-US" altLang="en-US" sz="900" dirty="0">
                <a:latin typeface="Courier New" charset="0"/>
                <a:ea typeface="Courier New" charset="0"/>
                <a:cs typeface="Courier New" charset="0"/>
              </a:rPr>
              <a:t>     +--------------------------------+</a:t>
            </a:r>
          </a:p>
          <a:p>
            <a:pPr>
              <a:buFont typeface="Arial" charset="0"/>
              <a:buNone/>
            </a:pPr>
            <a:r>
              <a:rPr lang="en-US" altLang="en-US" sz="900" dirty="0">
                <a:latin typeface="Courier New" charset="0"/>
                <a:ea typeface="Courier New" charset="0"/>
                <a:cs typeface="Courier New" charset="0"/>
              </a:rPr>
              <a:t>     | </a:t>
            </a:r>
            <a:r>
              <a:rPr lang="en-US" altLang="en-US" sz="900" dirty="0" err="1">
                <a:latin typeface="Courier New" charset="0"/>
                <a:ea typeface="Courier New" charset="0"/>
                <a:cs typeface="Courier New" charset="0"/>
              </a:rPr>
              <a:t>matche~r</a:t>
            </a:r>
            <a:r>
              <a:rPr lang="en-US" altLang="en-US" sz="900" dirty="0"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altLang="en-US" sz="900" dirty="0" err="1">
                <a:latin typeface="Courier New" charset="0"/>
                <a:ea typeface="Courier New" charset="0"/>
                <a:cs typeface="Courier New" charset="0"/>
              </a:rPr>
              <a:t>lastal~e</a:t>
            </a:r>
            <a:r>
              <a:rPr lang="en-US" altLang="en-US" sz="900" dirty="0"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altLang="en-US" sz="900" dirty="0" err="1">
                <a:latin typeface="Courier New" charset="0"/>
                <a:ea typeface="Courier New" charset="0"/>
                <a:cs typeface="Courier New" charset="0"/>
              </a:rPr>
              <a:t>lastal~l</a:t>
            </a:r>
            <a:r>
              <a:rPr lang="en-US" altLang="en-US" sz="900" dirty="0">
                <a:latin typeface="Courier New" charset="0"/>
                <a:ea typeface="Courier New" charset="0"/>
                <a:cs typeface="Courier New" charset="0"/>
              </a:rPr>
              <a:t> |</a:t>
            </a:r>
          </a:p>
          <a:p>
            <a:pPr>
              <a:buFont typeface="Arial" charset="0"/>
              <a:buNone/>
            </a:pPr>
            <a:r>
              <a:rPr lang="en-US" altLang="en-US" sz="900" dirty="0">
                <a:latin typeface="Courier New" charset="0"/>
                <a:ea typeface="Courier New" charset="0"/>
                <a:cs typeface="Courier New" charset="0"/>
              </a:rPr>
              <a:t>     |--------------------------------|</a:t>
            </a:r>
          </a:p>
          <a:p>
            <a:pPr>
              <a:buFont typeface="Arial" charset="0"/>
              <a:buNone/>
            </a:pPr>
            <a:r>
              <a:rPr lang="en-US" altLang="en-US" sz="900" dirty="0">
                <a:latin typeface="Courier New" charset="0"/>
                <a:ea typeface="Courier New" charset="0"/>
                <a:cs typeface="Courier New" charset="0"/>
              </a:rPr>
              <a:t>  1. |        1        Yes         No |</a:t>
            </a:r>
          </a:p>
          <a:p>
            <a:pPr>
              <a:buFont typeface="Arial" charset="0"/>
              <a:buNone/>
            </a:pPr>
            <a:r>
              <a:rPr lang="en-US" altLang="en-US" sz="900" dirty="0">
                <a:latin typeface="Courier New" charset="0"/>
                <a:ea typeface="Courier New" charset="0"/>
                <a:cs typeface="Courier New" charset="0"/>
              </a:rPr>
              <a:t>  2. |        2        Yes        </a:t>
            </a:r>
            <a:r>
              <a:rPr lang="en-US" altLang="en-US" sz="900" dirty="0" err="1">
                <a:latin typeface="Courier New" charset="0"/>
                <a:ea typeface="Courier New" charset="0"/>
                <a:cs typeface="Courier New" charset="0"/>
              </a:rPr>
              <a:t>Yes</a:t>
            </a:r>
            <a:r>
              <a:rPr lang="en-US" altLang="en-US" sz="900" dirty="0">
                <a:latin typeface="Courier New" charset="0"/>
                <a:ea typeface="Courier New" charset="0"/>
                <a:cs typeface="Courier New" charset="0"/>
              </a:rPr>
              <a:t> |</a:t>
            </a:r>
          </a:p>
          <a:p>
            <a:pPr>
              <a:buFont typeface="Arial" charset="0"/>
              <a:buNone/>
            </a:pPr>
            <a:r>
              <a:rPr lang="en-US" altLang="en-US" sz="900" dirty="0">
                <a:latin typeface="Courier New" charset="0"/>
                <a:ea typeface="Courier New" charset="0"/>
                <a:cs typeface="Courier New" charset="0"/>
              </a:rPr>
              <a:t>  3. |        3         No         </a:t>
            </a:r>
            <a:r>
              <a:rPr lang="en-US" altLang="en-US" sz="900" dirty="0" err="1">
                <a:latin typeface="Courier New" charset="0"/>
                <a:ea typeface="Courier New" charset="0"/>
                <a:cs typeface="Courier New" charset="0"/>
              </a:rPr>
              <a:t>No</a:t>
            </a:r>
            <a:r>
              <a:rPr lang="en-US" altLang="en-US" sz="900" dirty="0">
                <a:latin typeface="Courier New" charset="0"/>
                <a:ea typeface="Courier New" charset="0"/>
                <a:cs typeface="Courier New" charset="0"/>
              </a:rPr>
              <a:t> |</a:t>
            </a:r>
          </a:p>
          <a:p>
            <a:pPr>
              <a:buFont typeface="Arial" charset="0"/>
              <a:buNone/>
            </a:pPr>
            <a:r>
              <a:rPr lang="en-US" altLang="en-US" sz="900" dirty="0">
                <a:latin typeface="Courier New" charset="0"/>
                <a:ea typeface="Courier New" charset="0"/>
                <a:cs typeface="Courier New" charset="0"/>
              </a:rPr>
              <a:t>  4. |        4        Yes         No |</a:t>
            </a:r>
          </a:p>
          <a:p>
            <a:pPr>
              <a:buFont typeface="Arial" charset="0"/>
              <a:buNone/>
            </a:pPr>
            <a:r>
              <a:rPr lang="en-US" altLang="en-US" sz="900" dirty="0">
                <a:latin typeface="Courier New" charset="0"/>
                <a:ea typeface="Courier New" charset="0"/>
                <a:cs typeface="Courier New" charset="0"/>
              </a:rPr>
              <a:t>  5. |        5         No         </a:t>
            </a:r>
            <a:r>
              <a:rPr lang="en-US" altLang="en-US" sz="900" dirty="0" err="1">
                <a:latin typeface="Courier New" charset="0"/>
                <a:ea typeface="Courier New" charset="0"/>
                <a:cs typeface="Courier New" charset="0"/>
              </a:rPr>
              <a:t>No</a:t>
            </a:r>
            <a:r>
              <a:rPr lang="en-US" altLang="en-US" sz="900" dirty="0">
                <a:latin typeface="Courier New" charset="0"/>
                <a:ea typeface="Courier New" charset="0"/>
                <a:cs typeface="Courier New" charset="0"/>
              </a:rPr>
              <a:t> |</a:t>
            </a:r>
          </a:p>
          <a:p>
            <a:pPr>
              <a:buFont typeface="Arial" charset="0"/>
              <a:buNone/>
            </a:pPr>
            <a:r>
              <a:rPr lang="en-US" altLang="en-US" sz="900" dirty="0">
                <a:latin typeface="Courier New" charset="0"/>
                <a:ea typeface="Courier New" charset="0"/>
                <a:cs typeface="Courier New" charset="0"/>
              </a:rPr>
              <a:t>     |--------------------------------|</a:t>
            </a:r>
          </a:p>
          <a:p>
            <a:pPr>
              <a:buFont typeface="Arial" charset="0"/>
              <a:buNone/>
            </a:pPr>
            <a:r>
              <a:rPr lang="en-US" altLang="en-US" sz="900" dirty="0">
                <a:latin typeface="Courier New" charset="0"/>
                <a:ea typeface="Courier New" charset="0"/>
                <a:cs typeface="Courier New" charset="0"/>
              </a:rPr>
              <a:t>  6. |        6         No        Yes |</a:t>
            </a:r>
          </a:p>
          <a:p>
            <a:pPr>
              <a:buFont typeface="Arial" charset="0"/>
              <a:buNone/>
            </a:pPr>
            <a:r>
              <a:rPr lang="en-US" altLang="en-US" sz="900" dirty="0">
                <a:latin typeface="Courier New" charset="0"/>
                <a:ea typeface="Courier New" charset="0"/>
                <a:cs typeface="Courier New" charset="0"/>
              </a:rPr>
              <a:t>  7. |        7        Yes        </a:t>
            </a:r>
            <a:r>
              <a:rPr lang="en-US" altLang="en-US" sz="900" dirty="0" err="1">
                <a:latin typeface="Courier New" charset="0"/>
                <a:ea typeface="Courier New" charset="0"/>
                <a:cs typeface="Courier New" charset="0"/>
              </a:rPr>
              <a:t>Yes</a:t>
            </a:r>
            <a:r>
              <a:rPr lang="en-US" altLang="en-US" sz="900" dirty="0">
                <a:latin typeface="Courier New" charset="0"/>
                <a:ea typeface="Courier New" charset="0"/>
                <a:cs typeface="Courier New" charset="0"/>
              </a:rPr>
              <a:t> |</a:t>
            </a:r>
          </a:p>
          <a:p>
            <a:pPr>
              <a:buFont typeface="Arial" charset="0"/>
              <a:buNone/>
            </a:pPr>
            <a:r>
              <a:rPr lang="en-US" altLang="en-US" sz="900" dirty="0">
                <a:latin typeface="Courier New" charset="0"/>
                <a:ea typeface="Courier New" charset="0"/>
                <a:cs typeface="Courier New" charset="0"/>
              </a:rPr>
              <a:t>  8. |        8        Yes         No |</a:t>
            </a:r>
          </a:p>
          <a:p>
            <a:pPr>
              <a:buFont typeface="Arial" charset="0"/>
              <a:buNone/>
            </a:pPr>
            <a:r>
              <a:rPr lang="en-US" altLang="en-US" sz="900" dirty="0">
                <a:latin typeface="Courier New" charset="0"/>
                <a:ea typeface="Courier New" charset="0"/>
                <a:cs typeface="Courier New" charset="0"/>
              </a:rPr>
              <a:t>  9. |        9         No         </a:t>
            </a:r>
            <a:r>
              <a:rPr lang="en-US" altLang="en-US" sz="900" dirty="0" err="1">
                <a:latin typeface="Courier New" charset="0"/>
                <a:ea typeface="Courier New" charset="0"/>
                <a:cs typeface="Courier New" charset="0"/>
              </a:rPr>
              <a:t>No</a:t>
            </a:r>
            <a:r>
              <a:rPr lang="en-US" altLang="en-US" sz="900" dirty="0">
                <a:latin typeface="Courier New" charset="0"/>
                <a:ea typeface="Courier New" charset="0"/>
                <a:cs typeface="Courier New" charset="0"/>
              </a:rPr>
              <a:t> |</a:t>
            </a:r>
          </a:p>
          <a:p>
            <a:pPr>
              <a:buFont typeface="Arial" charset="0"/>
              <a:buNone/>
            </a:pPr>
            <a:r>
              <a:rPr lang="en-US" altLang="en-US" sz="900" dirty="0">
                <a:latin typeface="Courier New" charset="0"/>
                <a:ea typeface="Courier New" charset="0"/>
                <a:cs typeface="Courier New" charset="0"/>
              </a:rPr>
              <a:t> 10. |       10         No         </a:t>
            </a:r>
            <a:r>
              <a:rPr lang="en-US" altLang="en-US" sz="900" dirty="0" err="1">
                <a:latin typeface="Courier New" charset="0"/>
                <a:ea typeface="Courier New" charset="0"/>
                <a:cs typeface="Courier New" charset="0"/>
              </a:rPr>
              <a:t>No</a:t>
            </a:r>
            <a:r>
              <a:rPr lang="en-US" altLang="en-US" sz="900" dirty="0">
                <a:latin typeface="Courier New" charset="0"/>
                <a:ea typeface="Courier New" charset="0"/>
                <a:cs typeface="Courier New" charset="0"/>
              </a:rPr>
              <a:t> |</a:t>
            </a:r>
          </a:p>
          <a:p>
            <a:pPr>
              <a:buFont typeface="Arial" charset="0"/>
              <a:buNone/>
            </a:pPr>
            <a:r>
              <a:rPr lang="en-US" altLang="en-US" sz="900" dirty="0">
                <a:latin typeface="Courier New" charset="0"/>
                <a:ea typeface="Courier New" charset="0"/>
                <a:cs typeface="Courier New" charset="0"/>
              </a:rPr>
              <a:t>     |--------------------------------|</a:t>
            </a:r>
          </a:p>
          <a:p>
            <a:pPr>
              <a:buNone/>
            </a:pPr>
            <a:r>
              <a:rPr lang="en-US" altLang="en-US" sz="900" dirty="0">
                <a:latin typeface="Courier New" charset="0"/>
                <a:ea typeface="Courier New" charset="0"/>
                <a:cs typeface="Courier New" charset="0"/>
              </a:rPr>
              <a:t>.</a:t>
            </a:r>
            <a:r>
              <a:rPr lang="en-US" altLang="en-US" sz="1200" dirty="0">
                <a:latin typeface="Courier New" charset="0"/>
                <a:ea typeface="Courier New" charset="0"/>
                <a:cs typeface="Courier New" charset="0"/>
              </a:rPr>
              <a:t> .    Table truncated</a:t>
            </a:r>
          </a:p>
          <a:p>
            <a:pPr>
              <a:buNone/>
            </a:pPr>
            <a:endParaRPr lang="en-US" altLang="en-US" sz="1800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buNone/>
            </a:pPr>
            <a:r>
              <a:rPr lang="en-US" altLang="en-US" sz="1800" dirty="0">
                <a:latin typeface="Courier New" charset="0"/>
                <a:ea typeface="Courier New" charset="0"/>
                <a:cs typeface="Courier New" charset="0"/>
              </a:rPr>
              <a:t>The test statistic is</a:t>
            </a:r>
          </a:p>
          <a:p>
            <a:pPr>
              <a:buNone/>
            </a:pPr>
            <a:endParaRPr lang="en-US" altLang="en-US" sz="1800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altLang="en-US" sz="2800" i="1" dirty="0"/>
              <a:t>r</a:t>
            </a:r>
            <a:r>
              <a:rPr lang="en-US" altLang="en-US" sz="2800" dirty="0"/>
              <a:t> and </a:t>
            </a:r>
            <a:r>
              <a:rPr lang="en-US" altLang="en-US" sz="2800" i="1" dirty="0"/>
              <a:t>s</a:t>
            </a:r>
            <a:r>
              <a:rPr lang="en-US" altLang="en-US" sz="2800" dirty="0"/>
              <a:t> are the number of discordant pairs</a:t>
            </a:r>
          </a:p>
          <a:p>
            <a:r>
              <a:rPr lang="en-US" altLang="en-US" sz="2800" dirty="0"/>
              <a:t>Under the null hypothesis, r and s would be equal</a:t>
            </a:r>
          </a:p>
          <a:p>
            <a:r>
              <a:rPr lang="en-US" altLang="en-US" sz="2800" dirty="0"/>
              <a:t>This statistic has an approximate Chi-square distribution with 1 degree of freedom – McNemar’s </a:t>
            </a:r>
          </a:p>
          <a:p>
            <a:endParaRPr lang="en-US" altLang="en-US" dirty="0"/>
          </a:p>
          <a:p>
            <a:pPr>
              <a:buNone/>
            </a:pPr>
            <a:endParaRPr lang="en-US" altLang="en-US" sz="1800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 typeface="Arial" charset="0"/>
              <a:buNone/>
            </a:pPr>
            <a:r>
              <a:rPr lang="en-US" altLang="en-US" sz="900" dirty="0">
                <a:latin typeface="Courier New" charset="0"/>
                <a:ea typeface="Courier New" charset="0"/>
                <a:cs typeface="Courier New" charset="0"/>
              </a:rPr>
              <a:t>.</a:t>
            </a:r>
          </a:p>
        </p:txBody>
      </p:sp>
      <p:sp>
        <p:nvSpPr>
          <p:cNvPr id="5529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2B75A92-C3D0-0843-873F-E88F77CCBC3C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55299" name="Content Placeholder 2"/>
          <p:cNvSpPr txBox="1">
            <a:spLocks/>
          </p:cNvSpPr>
          <p:nvPr/>
        </p:nvSpPr>
        <p:spPr bwMode="auto">
          <a:xfrm>
            <a:off x="4191000" y="1315824"/>
            <a:ext cx="44958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>
              <a:spcBef>
                <a:spcPts val="0"/>
              </a:spcBef>
              <a:buFont typeface="Arial" charset="0"/>
              <a:buNone/>
            </a:pPr>
            <a:r>
              <a:rPr lang="en-US" altLang="en-US" sz="1200" b="1" dirty="0">
                <a:latin typeface="Courier New" charset="0"/>
                <a:ea typeface="Courier New" charset="0"/>
                <a:cs typeface="Courier New" charset="0"/>
              </a:rPr>
              <a:t>. tab </a:t>
            </a:r>
            <a:r>
              <a:rPr lang="en-US" altLang="en-US" sz="1200" b="1" dirty="0" err="1">
                <a:latin typeface="Courier New" charset="0"/>
                <a:ea typeface="Courier New" charset="0"/>
                <a:cs typeface="Courier New" charset="0"/>
              </a:rPr>
              <a:t>lastalc_case</a:t>
            </a:r>
            <a:r>
              <a:rPr lang="en-US" altLang="en-US" sz="12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1200" b="1" dirty="0" err="1">
                <a:latin typeface="Courier New" charset="0"/>
                <a:ea typeface="Courier New" charset="0"/>
                <a:cs typeface="Courier New" charset="0"/>
              </a:rPr>
              <a:t>lastalc_control</a:t>
            </a:r>
            <a:endParaRPr lang="en-US" altLang="en-US" sz="1200" b="1" dirty="0">
              <a:latin typeface="Courier New" charset="0"/>
              <a:ea typeface="Courier New" charset="0"/>
              <a:cs typeface="Courier New" charset="0"/>
            </a:endParaRPr>
          </a:p>
          <a:p>
            <a:pPr marL="0">
              <a:spcBef>
                <a:spcPts val="0"/>
              </a:spcBef>
              <a:buFont typeface="Arial" charset="0"/>
              <a:buNone/>
            </a:pPr>
            <a:endParaRPr lang="en-US" altLang="en-US" sz="1200" b="1" dirty="0">
              <a:latin typeface="Courier New" charset="0"/>
              <a:ea typeface="Courier New" charset="0"/>
              <a:cs typeface="Courier New" charset="0"/>
            </a:endParaRPr>
          </a:p>
          <a:p>
            <a:pPr marL="0">
              <a:spcBef>
                <a:spcPts val="0"/>
              </a:spcBef>
              <a:buFont typeface="Arial" charset="0"/>
              <a:buNone/>
            </a:pPr>
            <a:r>
              <a:rPr lang="en-US" altLang="en-US" sz="1200" b="1" dirty="0" err="1">
                <a:latin typeface="Courier New" charset="0"/>
                <a:ea typeface="Courier New" charset="0"/>
                <a:cs typeface="Courier New" charset="0"/>
              </a:rPr>
              <a:t>lastalc_ca</a:t>
            </a:r>
            <a:r>
              <a:rPr lang="en-US" altLang="en-US" sz="1200" b="1" dirty="0">
                <a:latin typeface="Courier New" charset="0"/>
                <a:ea typeface="Courier New" charset="0"/>
                <a:cs typeface="Courier New" charset="0"/>
              </a:rPr>
              <a:t> |    </a:t>
            </a:r>
            <a:r>
              <a:rPr lang="en-US" altLang="en-US" sz="1200" b="1" dirty="0" err="1">
                <a:latin typeface="Courier New" charset="0"/>
                <a:ea typeface="Courier New" charset="0"/>
                <a:cs typeface="Courier New" charset="0"/>
              </a:rPr>
              <a:t>lastalc_control</a:t>
            </a:r>
            <a:endParaRPr lang="en-US" altLang="en-US" sz="1200" b="1" dirty="0">
              <a:latin typeface="Courier New" charset="0"/>
              <a:ea typeface="Courier New" charset="0"/>
              <a:cs typeface="Courier New" charset="0"/>
            </a:endParaRPr>
          </a:p>
          <a:p>
            <a:pPr marL="0">
              <a:spcBef>
                <a:spcPts val="0"/>
              </a:spcBef>
              <a:buFont typeface="Arial" charset="0"/>
              <a:buNone/>
            </a:pPr>
            <a:r>
              <a:rPr lang="en-US" altLang="en-US" sz="1200" b="1" dirty="0">
                <a:latin typeface="Courier New" charset="0"/>
                <a:ea typeface="Courier New" charset="0"/>
                <a:cs typeface="Courier New" charset="0"/>
              </a:rPr>
              <a:t>        se |        No        Yes |     Total</a:t>
            </a:r>
          </a:p>
          <a:p>
            <a:pPr marL="0">
              <a:spcBef>
                <a:spcPts val="0"/>
              </a:spcBef>
              <a:buFont typeface="Arial" charset="0"/>
              <a:buNone/>
            </a:pPr>
            <a:r>
              <a:rPr lang="en-US" altLang="en-US" sz="1200" b="1" dirty="0">
                <a:latin typeface="Courier New" charset="0"/>
                <a:ea typeface="Courier New" charset="0"/>
                <a:cs typeface="Courier New" charset="0"/>
              </a:rPr>
              <a:t>-----------+----------------------+----------</a:t>
            </a:r>
          </a:p>
          <a:p>
            <a:pPr marL="0">
              <a:spcBef>
                <a:spcPts val="0"/>
              </a:spcBef>
              <a:buFont typeface="Arial" charset="0"/>
              <a:buNone/>
            </a:pPr>
            <a:r>
              <a:rPr lang="en-US" altLang="en-US" sz="1200" b="1" dirty="0">
                <a:latin typeface="Courier New" charset="0"/>
                <a:ea typeface="Courier New" charset="0"/>
                <a:cs typeface="Courier New" charset="0"/>
              </a:rPr>
              <a:t>        No |        </a:t>
            </a:r>
            <a:r>
              <a:rPr lang="en-US" altLang="en-US" sz="1200" b="1" dirty="0">
                <a:highlight>
                  <a:srgbClr val="00FFFF"/>
                </a:highlight>
                <a:latin typeface="Courier New" charset="0"/>
                <a:ea typeface="Courier New" charset="0"/>
                <a:cs typeface="Courier New" charset="0"/>
              </a:rPr>
              <a:t>11</a:t>
            </a:r>
            <a:r>
              <a:rPr lang="en-US" altLang="en-US" sz="1200" b="1" dirty="0">
                <a:latin typeface="Courier New" charset="0"/>
                <a:ea typeface="Courier New" charset="0"/>
                <a:cs typeface="Courier New" charset="0"/>
              </a:rPr>
              <a:t>          </a:t>
            </a:r>
            <a:r>
              <a:rPr lang="en-US" altLang="en-US" sz="1200" b="1" dirty="0">
                <a:highlight>
                  <a:srgbClr val="FFFF00"/>
                </a:highlight>
                <a:latin typeface="Courier New" charset="0"/>
                <a:ea typeface="Courier New" charset="0"/>
                <a:cs typeface="Courier New" charset="0"/>
              </a:rPr>
              <a:t>3</a:t>
            </a:r>
            <a:r>
              <a:rPr lang="en-US" altLang="en-US" sz="1200" b="1" dirty="0">
                <a:latin typeface="Courier New" charset="0"/>
                <a:ea typeface="Courier New" charset="0"/>
                <a:cs typeface="Courier New" charset="0"/>
              </a:rPr>
              <a:t> |        14 </a:t>
            </a:r>
          </a:p>
          <a:p>
            <a:pPr marL="0">
              <a:spcBef>
                <a:spcPts val="0"/>
              </a:spcBef>
              <a:buFont typeface="Arial" charset="0"/>
              <a:buNone/>
            </a:pPr>
            <a:r>
              <a:rPr lang="en-US" altLang="en-US" sz="1200" b="1" dirty="0">
                <a:latin typeface="Courier New" charset="0"/>
                <a:ea typeface="Courier New" charset="0"/>
                <a:cs typeface="Courier New" charset="0"/>
              </a:rPr>
              <a:t>       Yes |         </a:t>
            </a:r>
            <a:r>
              <a:rPr lang="en-US" altLang="en-US" sz="1200" b="1" dirty="0">
                <a:highlight>
                  <a:srgbClr val="FFFF00"/>
                </a:highlight>
                <a:latin typeface="Courier New" charset="0"/>
                <a:ea typeface="Courier New" charset="0"/>
                <a:cs typeface="Courier New" charset="0"/>
              </a:rPr>
              <a:t>9</a:t>
            </a:r>
            <a:r>
              <a:rPr lang="en-US" altLang="en-US" sz="1200" b="1" dirty="0"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en-US" altLang="en-US" sz="1200" b="1" dirty="0">
                <a:highlight>
                  <a:srgbClr val="00FFFF"/>
                </a:highlight>
                <a:latin typeface="Courier New" charset="0"/>
                <a:ea typeface="Courier New" charset="0"/>
                <a:cs typeface="Courier New" charset="0"/>
              </a:rPr>
              <a:t> 4 </a:t>
            </a:r>
            <a:r>
              <a:rPr lang="en-US" altLang="en-US" sz="1200" b="1" dirty="0">
                <a:latin typeface="Courier New" charset="0"/>
                <a:ea typeface="Courier New" charset="0"/>
                <a:cs typeface="Courier New" charset="0"/>
              </a:rPr>
              <a:t>|        13 </a:t>
            </a:r>
          </a:p>
          <a:p>
            <a:pPr marL="0">
              <a:spcBef>
                <a:spcPts val="0"/>
              </a:spcBef>
              <a:buFont typeface="Arial" charset="0"/>
              <a:buNone/>
            </a:pPr>
            <a:r>
              <a:rPr lang="en-US" altLang="en-US" sz="1200" b="1" dirty="0">
                <a:latin typeface="Courier New" charset="0"/>
                <a:ea typeface="Courier New" charset="0"/>
                <a:cs typeface="Courier New" charset="0"/>
              </a:rPr>
              <a:t>-----------+----------------------+----------</a:t>
            </a:r>
          </a:p>
          <a:p>
            <a:pPr marL="0">
              <a:spcBef>
                <a:spcPts val="0"/>
              </a:spcBef>
              <a:buFont typeface="Arial" charset="0"/>
              <a:buNone/>
            </a:pPr>
            <a:r>
              <a:rPr lang="en-US" altLang="en-US" sz="1200" b="1" dirty="0">
                <a:latin typeface="Courier New" charset="0"/>
                <a:ea typeface="Courier New" charset="0"/>
                <a:cs typeface="Courier New" charset="0"/>
              </a:rPr>
              <a:t>     Total |        20          7 |        27</a:t>
            </a:r>
          </a:p>
        </p:txBody>
      </p:sp>
      <p:sp>
        <p:nvSpPr>
          <p:cNvPr id="55300" name="TextBox 6"/>
          <p:cNvSpPr txBox="1">
            <a:spLocks noChangeArrowheads="1"/>
          </p:cNvSpPr>
          <p:nvPr/>
        </p:nvSpPr>
        <p:spPr bwMode="auto">
          <a:xfrm>
            <a:off x="3886200" y="350443"/>
            <a:ext cx="5334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latin typeface="Arial" charset="0"/>
              </a:rPr>
              <a:t>Data are in “treatment outcomes case </a:t>
            </a:r>
            <a:r>
              <a:rPr lang="en-US" altLang="en-US" sz="1600" dirty="0" err="1">
                <a:latin typeface="Arial" charset="0"/>
              </a:rPr>
              <a:t>control.dta</a:t>
            </a:r>
            <a:r>
              <a:rPr lang="en-US" altLang="en-US" sz="1600" dirty="0">
                <a:latin typeface="Arial" charset="0"/>
              </a:rPr>
              <a:t>”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latin typeface="Arial" charset="0"/>
              </a:rPr>
              <a:t>Is alcohol consumption associated with treatment failure?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1566079"/>
              </p:ext>
            </p:extLst>
          </p:nvPr>
        </p:nvGraphicFramePr>
        <p:xfrm>
          <a:off x="4031776" y="3276600"/>
          <a:ext cx="26812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45" name="Equation" r:id="rId4" imgW="1117115" imgH="444307" progId="Equation.3">
                  <p:embed/>
                </p:oleObj>
              </mc:Choice>
              <mc:Fallback>
                <p:oleObj name="Equation" r:id="rId4" imgW="1117115" imgH="444307" progId="Equation.3">
                  <p:embed/>
                  <p:pic>
                    <p:nvPicPr>
                      <p:cNvPr id="5734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1776" y="3276600"/>
                        <a:ext cx="268128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8370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/>
          <a:lstStyle/>
          <a:p>
            <a:r>
              <a:rPr lang="en-US" altLang="en-US"/>
              <a:t>r=9, s=3</a:t>
            </a:r>
          </a:p>
          <a:p>
            <a:r>
              <a:rPr lang="en-US" altLang="en-US"/>
              <a:t>Test statistic = (9-3-1)^2/12 = 2.083</a:t>
            </a:r>
          </a:p>
          <a:p>
            <a:pPr lvl="2">
              <a:buFont typeface="Arial" charset="0"/>
              <a:buNone/>
            </a:pPr>
            <a:r>
              <a:rPr lang="en-US" altLang="en-US" sz="2000">
                <a:latin typeface="Courier New" charset="0"/>
                <a:ea typeface="Courier New" charset="0"/>
                <a:cs typeface="Courier New" charset="0"/>
              </a:rPr>
              <a:t>. di chi2tail(1,2.083)</a:t>
            </a:r>
          </a:p>
          <a:p>
            <a:pPr lvl="2">
              <a:buFont typeface="Arial" charset="0"/>
              <a:buNone/>
            </a:pPr>
            <a:r>
              <a:rPr lang="en-US" altLang="en-US" sz="2000">
                <a:latin typeface="Courier New" charset="0"/>
                <a:ea typeface="Courier New" charset="0"/>
                <a:cs typeface="Courier New" charset="0"/>
              </a:rPr>
              <a:t>.14894719</a:t>
            </a:r>
          </a:p>
          <a:p>
            <a:r>
              <a:rPr lang="en-US" altLang="en-US"/>
              <a:t>Test statistic = (6)^2/12 = 3 </a:t>
            </a:r>
            <a:r>
              <a:rPr lang="en-US" altLang="en-US" sz="2400"/>
              <a:t>(Not using the continuity correction)</a:t>
            </a:r>
            <a:endParaRPr lang="en-US" altLang="en-US"/>
          </a:p>
          <a:p>
            <a:pPr lvl="2">
              <a:buFont typeface="Arial" charset="0"/>
              <a:buNone/>
            </a:pPr>
            <a:r>
              <a:rPr lang="en-US" altLang="en-US" sz="2000">
                <a:latin typeface="Courier New" charset="0"/>
                <a:ea typeface="Courier New" charset="0"/>
                <a:cs typeface="Courier New" charset="0"/>
              </a:rPr>
              <a:t> di chi2tail(1,3)</a:t>
            </a:r>
          </a:p>
          <a:p>
            <a:pPr lvl="2">
              <a:buFont typeface="Arial" charset="0"/>
              <a:buNone/>
            </a:pPr>
            <a:r>
              <a:rPr lang="en-US" altLang="en-US" sz="2000">
                <a:latin typeface="Courier New" charset="0"/>
                <a:ea typeface="Courier New" charset="0"/>
                <a:cs typeface="Courier New" charset="0"/>
              </a:rPr>
              <a:t>.08326452</a:t>
            </a:r>
          </a:p>
          <a:p>
            <a:endParaRPr lang="en-US" altLang="en-US"/>
          </a:p>
          <a:p>
            <a:endParaRPr lang="en-US" altLang="en-US"/>
          </a:p>
          <a:p>
            <a:pPr>
              <a:buFont typeface="Arial" charset="0"/>
              <a:buNone/>
            </a:pPr>
            <a:endParaRPr lang="en-US" alt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CD4FC9B-9BB6-CB43-9557-C2E8D99A1B74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229600" cy="4525963"/>
          </a:xfrm>
        </p:spPr>
        <p:txBody>
          <a:bodyPr/>
          <a:lstStyle/>
          <a:p>
            <a:pPr marL="0" indent="0" algn="ctr">
              <a:spcBef>
                <a:spcPct val="0"/>
              </a:spcBef>
              <a:buFont typeface="Arial" charset="0"/>
              <a:buNone/>
            </a:pPr>
            <a:r>
              <a:rPr lang="en-US" altLang="en-US" sz="2800" dirty="0">
                <a:ea typeface="Courier New" charset="0"/>
                <a:cs typeface="Courier New" charset="0"/>
              </a:rPr>
              <a:t>Use mcci if you only have the table, not the raw data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800" b="1" dirty="0">
              <a:ea typeface="Courier New" charset="0"/>
              <a:cs typeface="Courier New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800" dirty="0">
                <a:ea typeface="Courier New" charset="0"/>
                <a:cs typeface="Courier New" charset="0"/>
              </a:rPr>
              <a:t>mcci  #</a:t>
            </a:r>
            <a:r>
              <a:rPr lang="en-US" altLang="en-US" sz="1800" dirty="0" err="1">
                <a:ea typeface="Courier New" charset="0"/>
                <a:cs typeface="Courier New" charset="0"/>
              </a:rPr>
              <a:t>both_exposed</a:t>
            </a:r>
            <a:r>
              <a:rPr lang="en-US" altLang="en-US" sz="1800" dirty="0">
                <a:ea typeface="Courier New" charset="0"/>
                <a:cs typeface="Courier New" charset="0"/>
              </a:rPr>
              <a:t> #</a:t>
            </a:r>
            <a:r>
              <a:rPr lang="en-US" altLang="en-US" sz="1800" dirty="0" err="1">
                <a:ea typeface="Courier New" charset="0"/>
                <a:cs typeface="Courier New" charset="0"/>
              </a:rPr>
              <a:t>case_exposed_only</a:t>
            </a:r>
            <a:r>
              <a:rPr lang="en-US" altLang="en-US" sz="1800" dirty="0">
                <a:ea typeface="Courier New" charset="0"/>
                <a:cs typeface="Courier New" charset="0"/>
              </a:rPr>
              <a:t> #</a:t>
            </a:r>
            <a:r>
              <a:rPr lang="en-US" altLang="en-US" sz="1800" dirty="0" err="1">
                <a:ea typeface="Courier New" charset="0"/>
                <a:cs typeface="Courier New" charset="0"/>
              </a:rPr>
              <a:t>control_exposed_only</a:t>
            </a:r>
            <a:r>
              <a:rPr lang="en-US" altLang="en-US" sz="1800" dirty="0">
                <a:ea typeface="Courier New" charset="0"/>
                <a:cs typeface="Courier New" charset="0"/>
              </a:rPr>
              <a:t> #</a:t>
            </a:r>
            <a:r>
              <a:rPr lang="en-US" altLang="en-US" sz="1800" dirty="0" err="1">
                <a:ea typeface="Courier New" charset="0"/>
                <a:cs typeface="Courier New" charset="0"/>
              </a:rPr>
              <a:t>neither_exposed</a:t>
            </a:r>
            <a:r>
              <a:rPr lang="en-US" altLang="en-US" sz="1800" dirty="0">
                <a:ea typeface="Courier New" charset="0"/>
                <a:cs typeface="Courier New" charset="0"/>
              </a:rPr>
              <a:t> </a:t>
            </a:r>
            <a:endParaRPr lang="en-US" altLang="en-US" sz="1500" b="1" dirty="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 dirty="0">
                <a:latin typeface="Courier New" charset="0"/>
                <a:ea typeface="Courier New" charset="0"/>
                <a:cs typeface="Courier New" charset="0"/>
              </a:rPr>
              <a:t>. mcci 4 9 3 11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500" b="1" dirty="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 dirty="0">
                <a:latin typeface="Courier New" charset="0"/>
                <a:ea typeface="Courier New" charset="0"/>
                <a:cs typeface="Courier New" charset="0"/>
              </a:rPr>
              <a:t>                 | Controls               |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 dirty="0">
                <a:latin typeface="Courier New" charset="0"/>
                <a:ea typeface="Courier New" charset="0"/>
                <a:cs typeface="Courier New" charset="0"/>
              </a:rPr>
              <a:t>Cases            |   Exposed   Unexposed  |      Total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 dirty="0">
                <a:latin typeface="Courier New" charset="0"/>
                <a:ea typeface="Courier New" charset="0"/>
                <a:cs typeface="Courier New" charset="0"/>
              </a:rPr>
              <a:t>-----------------+------------------------+------------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 dirty="0">
                <a:latin typeface="Courier New" charset="0"/>
                <a:ea typeface="Courier New" charset="0"/>
                <a:cs typeface="Courier New" charset="0"/>
              </a:rPr>
              <a:t>         Exposed |         4           9  |         13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 dirty="0">
                <a:latin typeface="Courier New" charset="0"/>
                <a:ea typeface="Courier New" charset="0"/>
                <a:cs typeface="Courier New" charset="0"/>
              </a:rPr>
              <a:t>       Unexposed |         3          11  |         14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 dirty="0">
                <a:latin typeface="Courier New" charset="0"/>
                <a:ea typeface="Courier New" charset="0"/>
                <a:cs typeface="Courier New" charset="0"/>
              </a:rPr>
              <a:t>-----------------+------------------------+------------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 dirty="0">
                <a:latin typeface="Courier New" charset="0"/>
                <a:ea typeface="Courier New" charset="0"/>
                <a:cs typeface="Courier New" charset="0"/>
              </a:rPr>
              <a:t>           Total |         7          20  |         27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500" b="1" dirty="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 dirty="0">
                <a:latin typeface="Courier New" charset="0"/>
                <a:ea typeface="Courier New" charset="0"/>
                <a:cs typeface="Courier New" charset="0"/>
              </a:rPr>
              <a:t>McNemar's chi2(1) =      3.00    Prob &gt; chi2 = 0.0833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 dirty="0">
                <a:latin typeface="Courier New" charset="0"/>
                <a:ea typeface="Courier New" charset="0"/>
                <a:cs typeface="Courier New" charset="0"/>
              </a:rPr>
              <a:t>Exact McNemar significance probability       = 0.1460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500" b="1" dirty="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 dirty="0">
                <a:latin typeface="Courier New" charset="0"/>
                <a:ea typeface="Courier New" charset="0"/>
                <a:cs typeface="Courier New" charset="0"/>
              </a:rPr>
              <a:t>Proportion with factor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 dirty="0">
                <a:latin typeface="Courier New" charset="0"/>
                <a:ea typeface="Courier New" charset="0"/>
                <a:cs typeface="Courier New" charset="0"/>
              </a:rPr>
              <a:t>        Cases       .4814815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 dirty="0">
                <a:latin typeface="Courier New" charset="0"/>
                <a:ea typeface="Courier New" charset="0"/>
                <a:cs typeface="Courier New" charset="0"/>
              </a:rPr>
              <a:t>        Controls    .2592593     [95% Conf. Interval]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 dirty="0">
                <a:latin typeface="Courier New" charset="0"/>
                <a:ea typeface="Courier New" charset="0"/>
                <a:cs typeface="Courier New" charset="0"/>
              </a:rPr>
              <a:t>                   ---------     --------------------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 dirty="0">
                <a:latin typeface="Courier New" charset="0"/>
                <a:ea typeface="Courier New" charset="0"/>
                <a:cs typeface="Courier New" charset="0"/>
              </a:rPr>
              <a:t>        difference  .2222222     -.0518969   .4963413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 dirty="0">
                <a:latin typeface="Courier New" charset="0"/>
                <a:ea typeface="Courier New" charset="0"/>
                <a:cs typeface="Courier New" charset="0"/>
              </a:rPr>
              <a:t>        ratio       1.857143      .9114712    3.78397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 dirty="0">
                <a:latin typeface="Courier New" charset="0"/>
                <a:ea typeface="Courier New" charset="0"/>
                <a:cs typeface="Courier New" charset="0"/>
              </a:rPr>
              <a:t>        rel. diff.        .3      .0159742   .5840258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500" b="1" dirty="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 dirty="0">
                <a:latin typeface="Courier New" charset="0"/>
                <a:ea typeface="Courier New" charset="0"/>
                <a:cs typeface="Courier New" charset="0"/>
              </a:rPr>
              <a:t>        odds ratio         3      .7486845     17.228   (exact)</a:t>
            </a:r>
          </a:p>
        </p:txBody>
      </p:sp>
      <p:sp>
        <p:nvSpPr>
          <p:cNvPr id="6144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485EFF0-FE49-7A44-84A9-7E6196D2DE62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0" y="3581400"/>
            <a:ext cx="7010400" cy="9906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Paired dichotomous data</a:t>
            </a:r>
          </a:p>
        </p:txBody>
      </p:sp>
      <p:sp>
        <p:nvSpPr>
          <p:cNvPr id="63490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5257800"/>
          </a:xfrm>
        </p:spPr>
        <p:txBody>
          <a:bodyPr/>
          <a:lstStyle/>
          <a:p>
            <a:r>
              <a:rPr lang="en-US" altLang="en-US" dirty="0"/>
              <a:t>For </a:t>
            </a:r>
            <a:r>
              <a:rPr lang="en-US" altLang="en-US" u="sng" dirty="0"/>
              <a:t>before and after </a:t>
            </a:r>
            <a:r>
              <a:rPr lang="en-US" altLang="en-US" dirty="0"/>
              <a:t>data, the pairs are the individual participant, and the four outcomes might be:</a:t>
            </a:r>
          </a:p>
          <a:p>
            <a:pPr lvl="2">
              <a:buFont typeface="Arial" charset="0"/>
              <a:buNone/>
            </a:pPr>
            <a:r>
              <a:rPr lang="en-US" altLang="en-US" dirty="0"/>
              <a:t>1.  “Yes” before + “Yes” after (no change)</a:t>
            </a:r>
          </a:p>
          <a:p>
            <a:pPr lvl="2">
              <a:buFont typeface="Arial" charset="0"/>
              <a:buNone/>
            </a:pPr>
            <a:r>
              <a:rPr lang="en-US" altLang="en-US" dirty="0"/>
              <a:t>2. “No” before + “No” after (no change)</a:t>
            </a:r>
          </a:p>
          <a:p>
            <a:pPr lvl="2">
              <a:buFont typeface="Arial" charset="0"/>
              <a:buNone/>
            </a:pPr>
            <a:r>
              <a:rPr lang="en-US" altLang="en-US" dirty="0"/>
              <a:t>3.  “Yes” before + “No” after</a:t>
            </a:r>
          </a:p>
          <a:p>
            <a:pPr lvl="2">
              <a:buFont typeface="Arial" charset="0"/>
              <a:buNone/>
            </a:pPr>
            <a:r>
              <a:rPr lang="en-US" altLang="en-US" dirty="0"/>
              <a:t>4.  “No” before + “Yes” after</a:t>
            </a:r>
          </a:p>
          <a:p>
            <a:r>
              <a:rPr lang="en-US" altLang="en-US" dirty="0"/>
              <a:t>Baseline and follow up value of variable in same person</a:t>
            </a:r>
          </a:p>
          <a:p>
            <a:r>
              <a:rPr lang="en-US" altLang="en-US" dirty="0"/>
              <a:t>Use McNemar’s test</a:t>
            </a:r>
          </a:p>
          <a:p>
            <a:pPr lvl="1">
              <a:buFont typeface="Arial" charset="0"/>
              <a:buNone/>
            </a:pPr>
            <a:endParaRPr lang="en-US" altLang="en-US" dirty="0"/>
          </a:p>
          <a:p>
            <a:pPr lvl="1">
              <a:buFont typeface="Arial" charset="0"/>
              <a:buNone/>
            </a:pPr>
            <a:endParaRPr lang="en-US" altLang="en-US" dirty="0"/>
          </a:p>
        </p:txBody>
      </p:sp>
      <p:sp>
        <p:nvSpPr>
          <p:cNvPr id="6349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3FE8DFD-7A7A-F047-AD9A-9F89EFBA6D31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/>
              <a:t>Comparison of disease frequencies across groups</a:t>
            </a:r>
          </a:p>
        </p:txBody>
      </p:sp>
      <p:sp>
        <p:nvSpPr>
          <p:cNvPr id="6963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ORs and RRs of outcomes | exposure or no exposure)</a:t>
            </a:r>
          </a:p>
          <a:p>
            <a:pPr eaLnBrk="1" hangingPunct="1">
              <a:buFont typeface="Wingdings" charset="2"/>
              <a:buNone/>
            </a:pPr>
            <a:endParaRPr lang="en-US" altLang="en-US" sz="2800" dirty="0"/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709DA6F-9EC9-004F-A30B-11BA0F4327FD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graphicFrame>
        <p:nvGraphicFramePr>
          <p:cNvPr id="5" name="Group 5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7256557"/>
              </p:ext>
            </p:extLst>
          </p:nvPr>
        </p:nvGraphicFramePr>
        <p:xfrm>
          <a:off x="304799" y="2191828"/>
          <a:ext cx="4191001" cy="1981200"/>
        </p:xfrm>
        <a:graphic>
          <a:graphicData uri="http://schemas.openxmlformats.org/drawingml/2006/table">
            <a:tbl>
              <a:tblPr/>
              <a:tblGrid>
                <a:gridCol w="116242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837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2053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2425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6845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Exposure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845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Disease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+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Total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8459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+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a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b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a+b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8459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c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d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c+d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845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Total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a+c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b+d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n=</a:t>
                      </a:r>
                      <a:r>
                        <a:rPr kumimoji="0" lang="en-US" alt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a+b+c+d</a:t>
                      </a:r>
                      <a:endParaRPr kumimoji="0" lang="en-US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6" name="Rectangle 40"/>
          <p:cNvSpPr>
            <a:spLocks noChangeArrowheads="1"/>
          </p:cNvSpPr>
          <p:nvPr/>
        </p:nvSpPr>
        <p:spPr bwMode="auto">
          <a:xfrm>
            <a:off x="304799" y="4383164"/>
            <a:ext cx="8229600" cy="1659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/>
            </a:pPr>
            <a:r>
              <a:rPr lang="en-US" sz="2800" dirty="0">
                <a:latin typeface="+mn-lt"/>
              </a:rPr>
              <a:t>Risk ratio (or relative risk or relative rate)  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800" dirty="0">
                <a:latin typeface="+mn-lt"/>
              </a:rPr>
              <a:t>	= P (disease | exposed) / P(disease | unexposed)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800" dirty="0">
                <a:latin typeface="+mn-lt"/>
              </a:rPr>
              <a:t>	= R</a:t>
            </a:r>
            <a:r>
              <a:rPr lang="en-US" sz="2800" baseline="-25000" dirty="0">
                <a:latin typeface="+mn-lt"/>
              </a:rPr>
              <a:t>e </a:t>
            </a:r>
            <a:r>
              <a:rPr lang="en-US" sz="2800" dirty="0">
                <a:latin typeface="+mn-lt"/>
              </a:rPr>
              <a:t>/ R</a:t>
            </a:r>
            <a:r>
              <a:rPr lang="en-US" sz="2800" baseline="-25000" dirty="0">
                <a:latin typeface="+mn-lt"/>
              </a:rPr>
              <a:t>u </a:t>
            </a:r>
            <a:r>
              <a:rPr lang="en-US" sz="2800" dirty="0">
                <a:latin typeface="+mn-lt"/>
              </a:rPr>
              <a:t>= a</a:t>
            </a:r>
            <a:r>
              <a:rPr lang="en-US" sz="2800" dirty="0">
                <a:latin typeface="+mn-lt"/>
                <a:cs typeface="Arial" charset="0"/>
              </a:rPr>
              <a:t>/</a:t>
            </a:r>
            <a:r>
              <a:rPr lang="en-US" sz="2800" dirty="0">
                <a:latin typeface="+mn-lt"/>
              </a:rPr>
              <a:t>(</a:t>
            </a:r>
            <a:r>
              <a:rPr lang="en-US" sz="2800" dirty="0" err="1">
                <a:latin typeface="+mn-lt"/>
              </a:rPr>
              <a:t>a+c</a:t>
            </a:r>
            <a:r>
              <a:rPr lang="en-US" sz="2800" dirty="0">
                <a:latin typeface="+mn-lt"/>
              </a:rPr>
              <a:t>) </a:t>
            </a:r>
            <a:r>
              <a:rPr lang="en-US" sz="2800" dirty="0">
                <a:latin typeface="+mn-lt"/>
                <a:cs typeface="Arial" charset="0"/>
              </a:rPr>
              <a:t> /  </a:t>
            </a:r>
            <a:r>
              <a:rPr lang="en-US" sz="2800" dirty="0">
                <a:latin typeface="+mn-lt"/>
              </a:rPr>
              <a:t>b/(</a:t>
            </a:r>
            <a:r>
              <a:rPr lang="en-US" sz="2800" dirty="0" err="1">
                <a:latin typeface="+mn-lt"/>
              </a:rPr>
              <a:t>b+d</a:t>
            </a:r>
            <a:r>
              <a:rPr lang="en-US" sz="2800" dirty="0">
                <a:latin typeface="+mn-lt"/>
              </a:rPr>
              <a:t>)</a:t>
            </a:r>
          </a:p>
          <a:p>
            <a:pPr eaLnBrk="1" hangingPunct="1">
              <a:buFont typeface="Wingdings" charset="2"/>
              <a:buNone/>
            </a:pPr>
            <a:endParaRPr lang="en-US" altLang="en-US" sz="2000" dirty="0"/>
          </a:p>
          <a:p>
            <a:pPr eaLnBrk="1" hangingPunct="1">
              <a:buFont typeface="Wingdings" charset="2"/>
              <a:buNone/>
            </a:pPr>
            <a:r>
              <a:rPr lang="en-US" altLang="en-US" sz="2000" dirty="0"/>
              <a:t>[ P(exposed | case)/(1-P(exposed |case) ] / [ P(exposed | control)/(1-P(exposed | control) ]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en-US" sz="2800" dirty="0">
              <a:latin typeface="+mn-lt"/>
            </a:endParaRP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en-US" sz="28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87815" y="2191828"/>
            <a:ext cx="4648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b="1" dirty="0"/>
              <a:t>Odds= </a:t>
            </a:r>
            <a:r>
              <a:rPr lang="en-US" altLang="en-US" b="1" i="1" dirty="0"/>
              <a:t>p/(1-p) if p is probability of event</a:t>
            </a:r>
          </a:p>
          <a:p>
            <a:endParaRPr lang="en-US" altLang="en-US" i="1" dirty="0"/>
          </a:p>
          <a:p>
            <a:r>
              <a:rPr lang="en-US" altLang="en-US" b="1" i="1" dirty="0"/>
              <a:t>Probability = a/(</a:t>
            </a:r>
            <a:r>
              <a:rPr lang="en-US" altLang="en-US" b="1" i="1" dirty="0" err="1"/>
              <a:t>a+b</a:t>
            </a:r>
            <a:r>
              <a:rPr lang="en-US" altLang="en-US" b="1" i="1" dirty="0"/>
              <a:t>) of a, </a:t>
            </a:r>
          </a:p>
          <a:p>
            <a:r>
              <a:rPr lang="en-US" altLang="en-US" b="1" i="1" dirty="0"/>
              <a:t>if the odds are a:b</a:t>
            </a:r>
          </a:p>
          <a:p>
            <a:endParaRPr lang="en-US" altLang="en-US" b="1" i="1" dirty="0"/>
          </a:p>
          <a:p>
            <a:r>
              <a:rPr lang="en-US" altLang="en-US" i="1" dirty="0"/>
              <a:t>cc command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pPr eaLnBrk="1" hangingPunct="1"/>
            <a:r>
              <a:rPr lang="en-US" altLang="en-US" sz="4000" dirty="0"/>
              <a:t>Odds ratio in a cohort study</a:t>
            </a:r>
          </a:p>
        </p:txBody>
      </p:sp>
      <p:sp>
        <p:nvSpPr>
          <p:cNvPr id="234535" name="Rectangle 39"/>
          <p:cNvSpPr>
            <a:spLocks noChangeArrowheads="1"/>
          </p:cNvSpPr>
          <p:nvPr/>
        </p:nvSpPr>
        <p:spPr bwMode="auto">
          <a:xfrm>
            <a:off x="304800" y="3276600"/>
            <a:ext cx="8839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/>
            </a:pPr>
            <a:r>
              <a:rPr lang="en-US" sz="2600" dirty="0">
                <a:latin typeface="+mn-lt"/>
              </a:rPr>
              <a:t>Odds of disease among the exposed persons  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600" dirty="0">
                <a:latin typeface="+mn-lt"/>
              </a:rPr>
              <a:t>	= P(disease | exposed) / (1-P(disease | exposed))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600" dirty="0">
                <a:latin typeface="+mn-lt"/>
              </a:rPr>
              <a:t>	= [ a / (a + c) ]  /  [ c / (a + c) ]  = a/c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/>
            </a:pPr>
            <a:r>
              <a:rPr lang="en-US" sz="2600" dirty="0">
                <a:latin typeface="+mn-lt"/>
              </a:rPr>
              <a:t> Odds of disease among the unexposed persons  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600" dirty="0">
                <a:latin typeface="+mn-lt"/>
              </a:rPr>
              <a:t>	= P(disease | unexposed) / (1-P(disease | unexposed)) 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600" dirty="0">
                <a:latin typeface="+mn-lt"/>
              </a:rPr>
              <a:t>    = [ b / (b + d) ] / [ d / (b + d) ] = b/d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/>
            </a:pPr>
            <a:r>
              <a:rPr lang="en-US" sz="2600" dirty="0">
                <a:latin typeface="+mn-lt"/>
              </a:rPr>
              <a:t>Odds ratio = a/c / b/d = ad/</a:t>
            </a:r>
            <a:r>
              <a:rPr lang="en-US" sz="2600" dirty="0" err="1">
                <a:latin typeface="+mn-lt"/>
              </a:rPr>
              <a:t>bc</a:t>
            </a:r>
            <a:endParaRPr lang="en-US" sz="2600" dirty="0">
              <a:latin typeface="+mn-lt"/>
            </a:endParaRP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en-US" sz="28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graphicFrame>
        <p:nvGraphicFramePr>
          <p:cNvPr id="234608" name="Group 112"/>
          <p:cNvGraphicFramePr>
            <a:graphicFrameLocks noGrp="1"/>
          </p:cNvGraphicFramePr>
          <p:nvPr/>
        </p:nvGraphicFramePr>
        <p:xfrm>
          <a:off x="1882775" y="1066800"/>
          <a:ext cx="4670425" cy="2063750"/>
        </p:xfrm>
        <a:graphic>
          <a:graphicData uri="http://schemas.openxmlformats.org/drawingml/2006/table">
            <a:tbl>
              <a:tblPr/>
              <a:tblGrid>
                <a:gridCol w="1295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986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Exposure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Disease</a:t>
                      </a: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+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Total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875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+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a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b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a+b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6875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c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d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c+d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762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Total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a+c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b+d</a:t>
                      </a:r>
                      <a:endParaRPr kumimoji="0" lang="en-US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n=</a:t>
                      </a:r>
                      <a:r>
                        <a:rPr kumimoji="0" lang="en-US" alt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a+b+c+d</a:t>
                      </a:r>
                      <a:endParaRPr kumimoji="0" lang="en-US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7376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BAE6758-996A-094C-9A5C-F7F8BA1337CE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/>
              <a:t>95% Confidence interval for an odds ratio</a:t>
            </a:r>
          </a:p>
        </p:txBody>
      </p:sp>
      <p:sp>
        <p:nvSpPr>
          <p:cNvPr id="7987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lvl="1" eaLnBrk="1" hangingPunct="1">
              <a:buFont typeface="Wingdings" charset="2"/>
              <a:buNone/>
            </a:pPr>
            <a:endParaRPr lang="en-US" altLang="en-US" sz="2000">
              <a:ea typeface="Arial" charset="0"/>
              <a:cs typeface="Arial" charset="0"/>
            </a:endParaRPr>
          </a:p>
          <a:p>
            <a:pPr eaLnBrk="1" hangingPunct="1"/>
            <a:r>
              <a:rPr lang="en-US" altLang="en-US" sz="2400">
                <a:ea typeface="Arial" charset="0"/>
                <a:cs typeface="Arial" charset="0"/>
              </a:rPr>
              <a:t>We calculate the 95% confidence interval for the </a:t>
            </a:r>
            <a:r>
              <a:rPr lang="en-US" altLang="en-US" sz="2400" u="sng">
                <a:ea typeface="Arial" charset="0"/>
                <a:cs typeface="Arial" charset="0"/>
              </a:rPr>
              <a:t>log odds</a:t>
            </a:r>
          </a:p>
          <a:p>
            <a:pPr eaLnBrk="1" hangingPunct="1"/>
            <a:endParaRPr lang="en-US" altLang="en-US" sz="2400">
              <a:ea typeface="Arial" charset="0"/>
              <a:cs typeface="Arial" charset="0"/>
            </a:endParaRPr>
          </a:p>
          <a:p>
            <a:pPr eaLnBrk="1" hangingPunct="1"/>
            <a:endParaRPr lang="en-US" altLang="en-US" sz="2400">
              <a:ea typeface="Arial" charset="0"/>
              <a:cs typeface="Arial" charset="0"/>
            </a:endParaRPr>
          </a:p>
          <a:p>
            <a:pPr eaLnBrk="1" hangingPunct="1"/>
            <a:endParaRPr lang="en-US" altLang="en-US" sz="2400">
              <a:ea typeface="Arial" charset="0"/>
              <a:cs typeface="Arial" charset="0"/>
            </a:endParaRPr>
          </a:p>
          <a:p>
            <a:pPr eaLnBrk="1" hangingPunct="1"/>
            <a:r>
              <a:rPr lang="en-US" altLang="en-US" sz="2400">
                <a:ea typeface="Arial" charset="0"/>
                <a:cs typeface="Arial" charset="0"/>
              </a:rPr>
              <a:t>Then exponentiate back to obtain the 95% confidence interval for the </a:t>
            </a:r>
            <a:r>
              <a:rPr lang="en-US" altLang="en-US" sz="2400" u="sng">
                <a:ea typeface="Arial" charset="0"/>
                <a:cs typeface="Arial" charset="0"/>
              </a:rPr>
              <a:t>OR</a:t>
            </a:r>
          </a:p>
          <a:p>
            <a:pPr eaLnBrk="1" hangingPunct="1">
              <a:buFont typeface="Wingdings" charset="2"/>
              <a:buNone/>
            </a:pPr>
            <a:endParaRPr lang="en-US" altLang="en-US" sz="2400">
              <a:ea typeface="Arial" charset="0"/>
              <a:cs typeface="Arial" charset="0"/>
            </a:endParaRPr>
          </a:p>
        </p:txBody>
      </p:sp>
      <p:sp>
        <p:nvSpPr>
          <p:cNvPr id="79875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CF92903-A7A5-A34D-9F70-B8389B116F0A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graphicFrame>
        <p:nvGraphicFramePr>
          <p:cNvPr id="79876" name="Object 14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957388" y="2571750"/>
          <a:ext cx="6145212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49" name="Equation" r:id="rId4" imgW="3644900" imgH="508000" progId="Equation.3">
                  <p:embed/>
                </p:oleObj>
              </mc:Choice>
              <mc:Fallback>
                <p:oleObj name="Equation" r:id="rId4" imgW="3644900" imgH="5080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7388" y="2571750"/>
                        <a:ext cx="6145212" cy="8572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77" name="Object 14"/>
          <p:cNvGraphicFramePr>
            <a:graphicFrameLocks noChangeAspect="1"/>
          </p:cNvGraphicFramePr>
          <p:nvPr/>
        </p:nvGraphicFramePr>
        <p:xfrm>
          <a:off x="1350963" y="4559300"/>
          <a:ext cx="6345237" cy="161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50" name="Equation" r:id="rId6" imgW="2400300" imgH="609600" progId="Equation.3">
                  <p:embed/>
                </p:oleObj>
              </mc:Choice>
              <mc:Fallback>
                <p:oleObj name="Equation" r:id="rId6" imgW="2400300" imgH="6096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0963" y="4559300"/>
                        <a:ext cx="6345237" cy="16129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Odds ratio for matched pairs</a:t>
            </a:r>
          </a:p>
        </p:txBody>
      </p:sp>
      <p:sp>
        <p:nvSpPr>
          <p:cNvPr id="901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The odds ratio is r/s</a:t>
            </a:r>
          </a:p>
          <a:p>
            <a:r>
              <a:rPr lang="en-US" altLang="en-US"/>
              <a:t>The standard error of ln(OR) is</a:t>
            </a:r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So the 95% confidence interval for the estimated OR is </a:t>
            </a:r>
          </a:p>
        </p:txBody>
      </p:sp>
      <p:sp>
        <p:nvSpPr>
          <p:cNvPr id="9011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4026218-DD48-9B47-B7D4-730A06B58314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graphicFrame>
        <p:nvGraphicFramePr>
          <p:cNvPr id="90116" name="Object 2"/>
          <p:cNvGraphicFramePr>
            <a:graphicFrameLocks noChangeAspect="1"/>
          </p:cNvGraphicFramePr>
          <p:nvPr/>
        </p:nvGraphicFramePr>
        <p:xfrm>
          <a:off x="2768600" y="2725738"/>
          <a:ext cx="3251200" cy="1084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89" name="Equation" r:id="rId3" imgW="1333500" imgH="444500" progId="Equation.3">
                  <p:embed/>
                </p:oleObj>
              </mc:Choice>
              <mc:Fallback>
                <p:oleObj name="Equation" r:id="rId3" imgW="1333500" imgH="4445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00" y="2725738"/>
                        <a:ext cx="3251200" cy="1084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7" name="Object 14"/>
          <p:cNvGraphicFramePr>
            <a:graphicFrameLocks noChangeAspect="1"/>
          </p:cNvGraphicFramePr>
          <p:nvPr/>
        </p:nvGraphicFramePr>
        <p:xfrm>
          <a:off x="2055813" y="4940300"/>
          <a:ext cx="4935537" cy="161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90" name="Equation" r:id="rId5" imgW="1866900" imgH="609600" progId="Equation.3">
                  <p:embed/>
                </p:oleObj>
              </mc:Choice>
              <mc:Fallback>
                <p:oleObj name="Equation" r:id="rId5" imgW="1866900" imgH="6096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5813" y="4940300"/>
                        <a:ext cx="4935537" cy="16129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/>
              <a:t>Calculating an odds ratio and 95% confidence interval in </a:t>
            </a:r>
            <a:r>
              <a:rPr lang="en-US" sz="4000" dirty="0" err="1"/>
              <a:t>Stata</a:t>
            </a:r>
            <a:r>
              <a:rPr lang="en-US" sz="4000" dirty="0"/>
              <a:t> using </a:t>
            </a:r>
            <a:r>
              <a:rPr lang="en-US" sz="4000" dirty="0" err="1"/>
              <a:t>tabodds</a:t>
            </a:r>
            <a:r>
              <a:rPr lang="en-US" sz="4000" dirty="0"/>
              <a:t> command </a:t>
            </a:r>
          </a:p>
        </p:txBody>
      </p:sp>
      <p:graphicFrame>
        <p:nvGraphicFramePr>
          <p:cNvPr id="80898" name="Object 3"/>
          <p:cNvGraphicFramePr>
            <a:graphicFrameLocks noGrp="1" noChangeAspect="1"/>
          </p:cNvGraphicFramePr>
          <p:nvPr>
            <p:ph sz="half" idx="1"/>
          </p:nvPr>
        </p:nvGraphicFramePr>
        <p:xfrm>
          <a:off x="2439988" y="3776663"/>
          <a:ext cx="73025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40" name="OpenOffice.org" r:id="rId3" imgW="72360" imgH="173880" progId="opendocument.MathDocument.1">
                  <p:embed/>
                </p:oleObj>
              </mc:Choice>
              <mc:Fallback>
                <p:oleObj name="OpenOffice.org" r:id="rId3" imgW="72360" imgH="173880" progId="opendocument.MathDocument.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9988" y="3776663"/>
                        <a:ext cx="73025" cy="174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899" name="Rectangle 4"/>
          <p:cNvSpPr>
            <a:spLocks noChangeArrowheads="1"/>
          </p:cNvSpPr>
          <p:nvPr/>
        </p:nvSpPr>
        <p:spPr bwMode="auto">
          <a:xfrm>
            <a:off x="76200" y="1752600"/>
            <a:ext cx="9144000" cy="4275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  </a:t>
            </a:r>
            <a:r>
              <a:rPr lang="en-US" altLang="en-US" sz="1800" dirty="0" err="1"/>
              <a:t>Tabodds</a:t>
            </a:r>
            <a:r>
              <a:rPr lang="en-US" altLang="en-US" sz="1800" dirty="0"/>
              <a:t>   </a:t>
            </a:r>
            <a:r>
              <a:rPr lang="en-US" altLang="en-US" sz="1800" dirty="0" err="1"/>
              <a:t>outcomevar</a:t>
            </a:r>
            <a:r>
              <a:rPr lang="en-US" altLang="en-US" sz="1800" dirty="0"/>
              <a:t>  </a:t>
            </a:r>
            <a:r>
              <a:rPr lang="en-US" altLang="en-US" sz="1800" dirty="0" err="1"/>
              <a:t>exposurevar</a:t>
            </a:r>
            <a:r>
              <a:rPr lang="en-US" altLang="en-US" sz="1800" dirty="0"/>
              <a:t> , or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500" b="1" dirty="0">
              <a:latin typeface="Courier New" charset="0"/>
            </a:endParaRPr>
          </a:p>
          <a:p>
            <a:pPr>
              <a:buNone/>
            </a:pPr>
            <a:r>
              <a:rPr lang="en-US" altLang="en-US" sz="1400" b="1" dirty="0">
                <a:latin typeface="Courier New" charset="0"/>
                <a:ea typeface="Courier New" charset="0"/>
                <a:cs typeface="Courier New" charset="0"/>
              </a:rPr>
              <a:t>. </a:t>
            </a:r>
            <a:r>
              <a:rPr lang="en-US" sz="1600" b="1" dirty="0">
                <a:latin typeface="Courier New" charset="0"/>
                <a:ea typeface="Courier New" charset="0"/>
                <a:cs typeface="Courier New" charset="0"/>
              </a:rPr>
              <a:t>cc </a:t>
            </a:r>
            <a:r>
              <a:rPr lang="en-US" sz="1600" b="1" dirty="0" err="1">
                <a:latin typeface="Courier New" charset="0"/>
                <a:ea typeface="Courier New" charset="0"/>
                <a:cs typeface="Courier New" charset="0"/>
              </a:rPr>
              <a:t>children_any</a:t>
            </a:r>
            <a:r>
              <a:rPr lang="en-US" sz="1600" b="1" dirty="0">
                <a:latin typeface="Courier New" charset="0"/>
                <a:ea typeface="Courier New" charset="0"/>
                <a:cs typeface="Courier New" charset="0"/>
              </a:rPr>
              <a:t> gender_01</a:t>
            </a:r>
          </a:p>
          <a:p>
            <a:pPr>
              <a:buNone/>
            </a:pPr>
            <a:r>
              <a:rPr lang="en-US" altLang="en-US" sz="1600" b="1" dirty="0" err="1">
                <a:latin typeface="Courier New" charset="0"/>
                <a:ea typeface="Courier New" charset="0"/>
                <a:cs typeface="Courier New" charset="0"/>
              </a:rPr>
              <a:t>tabodds</a:t>
            </a:r>
            <a:r>
              <a:rPr lang="en-US" altLang="en-US" sz="1600" b="1" dirty="0">
                <a:latin typeface="Courier New" charset="0"/>
                <a:ea typeface="Courier New" charset="0"/>
                <a:cs typeface="Courier New" charset="0"/>
              </a:rPr>
              <a:t> cd4_low lastalc_3, or </a:t>
            </a:r>
          </a:p>
          <a:p>
            <a:pPr>
              <a:buNone/>
            </a:pPr>
            <a:r>
              <a:rPr lang="en-US" altLang="en-US" sz="1600" b="1" dirty="0">
                <a:latin typeface="Courier New" charset="0"/>
                <a:ea typeface="Courier New" charset="0"/>
                <a:cs typeface="Courier New" charset="0"/>
              </a:rPr>
              <a:t>Which tests for trend in the log odds</a:t>
            </a:r>
          </a:p>
          <a:p>
            <a:pPr>
              <a:buNone/>
            </a:pPr>
            <a:endParaRPr lang="en-US" altLang="en-US" sz="1600" b="1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buNone/>
            </a:pPr>
            <a:r>
              <a:rPr lang="en-US" altLang="en-US" sz="1600" b="1" dirty="0" err="1">
                <a:latin typeface="Courier New" charset="0"/>
                <a:ea typeface="Courier New" charset="0"/>
                <a:cs typeface="Courier New" charset="0"/>
              </a:rPr>
              <a:t>tabodds</a:t>
            </a:r>
            <a:r>
              <a:rPr lang="en-US" altLang="en-US" sz="1600" b="1" dirty="0">
                <a:latin typeface="Courier New" charset="0"/>
                <a:ea typeface="Courier New" charset="0"/>
                <a:cs typeface="Courier New" charset="0"/>
              </a:rPr>
              <a:t> cd4_low lastalc_3, or base(2)</a:t>
            </a:r>
          </a:p>
          <a:p>
            <a:pPr>
              <a:buNone/>
            </a:pPr>
            <a:r>
              <a:rPr lang="en-US" altLang="en-US" sz="1600" b="1" dirty="0">
                <a:latin typeface="Courier New" charset="0"/>
                <a:ea typeface="Courier New" charset="0"/>
                <a:cs typeface="Courier New" charset="0"/>
              </a:rPr>
              <a:t>Lets you choose your reference level</a:t>
            </a:r>
          </a:p>
          <a:p>
            <a:pPr>
              <a:buNone/>
            </a:pPr>
            <a:endParaRPr lang="en-US" altLang="en-US" sz="1600" b="1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buNone/>
            </a:pPr>
            <a:r>
              <a:rPr lang="en-US" altLang="en-US" sz="1600" b="1" dirty="0">
                <a:latin typeface="Courier New" charset="0"/>
                <a:ea typeface="Courier New" charset="0"/>
                <a:cs typeface="Courier New" charset="0"/>
              </a:rPr>
              <a:t>mcc </a:t>
            </a:r>
            <a:r>
              <a:rPr lang="en-US" altLang="en-US" sz="1600" b="1" dirty="0" err="1">
                <a:latin typeface="Courier New" charset="0"/>
                <a:ea typeface="Courier New" charset="0"/>
                <a:cs typeface="Courier New" charset="0"/>
              </a:rPr>
              <a:t>lastalc_case</a:t>
            </a:r>
            <a:r>
              <a:rPr lang="en-US" altLang="en-US" sz="16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1600" b="1" dirty="0" err="1">
                <a:latin typeface="Courier New" charset="0"/>
                <a:ea typeface="Courier New" charset="0"/>
                <a:cs typeface="Courier New" charset="0"/>
              </a:rPr>
              <a:t>lastalc_control</a:t>
            </a:r>
            <a:endParaRPr lang="en-US" altLang="en-US" sz="1600" b="1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buNone/>
            </a:pPr>
            <a:r>
              <a:rPr lang="en-US" altLang="en-US" sz="1600" b="1" dirty="0">
                <a:latin typeface="Courier New" charset="0"/>
                <a:ea typeface="Courier New" charset="0"/>
                <a:cs typeface="Courier New" charset="0"/>
              </a:rPr>
              <a:t>For paired data</a:t>
            </a:r>
          </a:p>
          <a:p>
            <a:pPr>
              <a:buNone/>
            </a:pPr>
            <a:endParaRPr lang="en-US" sz="1600" b="1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buNone/>
            </a:pPr>
            <a:endParaRPr lang="en-US" altLang="en-US" sz="1500" b="1" dirty="0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500" b="1" dirty="0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500" b="1" dirty="0">
              <a:latin typeface="Courier New" charset="0"/>
            </a:endParaRPr>
          </a:p>
        </p:txBody>
      </p:sp>
      <p:sp>
        <p:nvSpPr>
          <p:cNvPr id="8090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49E37C5-50AD-6C4E-ABBE-8087CF63898A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Contingency tables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71600"/>
            <a:ext cx="3429000" cy="3048000"/>
          </a:xfrm>
        </p:spPr>
        <p:txBody>
          <a:bodyPr/>
          <a:lstStyle/>
          <a:p>
            <a:pPr eaLnBrk="1" hangingPunct="1"/>
            <a:r>
              <a:rPr lang="en-US" altLang="en-US" sz="2800"/>
              <a:t>Contingency tables are usually summaries of data that originally looked like this.</a:t>
            </a:r>
          </a:p>
        </p:txBody>
      </p:sp>
      <p:graphicFrame>
        <p:nvGraphicFramePr>
          <p:cNvPr id="485473" name="Group 9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56821"/>
              </p:ext>
            </p:extLst>
          </p:nvPr>
        </p:nvGraphicFramePr>
        <p:xfrm>
          <a:off x="4191000" y="1447800"/>
          <a:ext cx="3733800" cy="5257123"/>
        </p:xfrm>
        <a:graphic>
          <a:graphicData uri="http://schemas.openxmlformats.org/drawingml/2006/table">
            <a:tbl>
              <a:tblPr/>
              <a:tblGrid>
                <a:gridCol w="12842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827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6681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35306"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Example of data set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2301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Obs.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Any children (1=yes; 0=no)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Male (1=yes; 0=no)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976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976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976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135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3976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3976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3976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3976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35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2257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AEDEC52-11D0-FD42-87E8-2171D841AAC9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04800"/>
            <a:ext cx="8229600" cy="6019800"/>
          </a:xfrm>
        </p:spPr>
        <p:txBody>
          <a:bodyPr/>
          <a:lstStyle/>
          <a:p>
            <a:r>
              <a:rPr lang="en-US" altLang="en-US" dirty="0"/>
              <a:t>We can make tables of the number of observations falling into each category</a:t>
            </a:r>
          </a:p>
          <a:p>
            <a:r>
              <a:rPr lang="en-US" altLang="en-US" dirty="0"/>
              <a:t>A contingency tables</a:t>
            </a:r>
            <a:endParaRPr lang="en-US" altLang="en-US" sz="1600" b="1" dirty="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buNone/>
            </a:pPr>
            <a:r>
              <a:rPr lang="en-US" alt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. tab </a:t>
            </a:r>
            <a:r>
              <a:rPr lang="en-US" sz="1600" dirty="0" err="1">
                <a:latin typeface="Courier New" charset="0"/>
                <a:ea typeface="Courier New" charset="0"/>
                <a:cs typeface="Courier New" charset="0"/>
              </a:rPr>
              <a:t>children_any</a:t>
            </a: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 gender</a:t>
            </a:r>
          </a:p>
          <a:p>
            <a:pPr marL="0" indent="0">
              <a:buNone/>
            </a:pP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 marL="0" indent="0">
              <a:buNone/>
            </a:pPr>
            <a:r>
              <a:rPr lang="en-US" sz="1600" dirty="0" err="1">
                <a:latin typeface="Courier New" charset="0"/>
                <a:ea typeface="Courier New" charset="0"/>
                <a:cs typeface="Courier New" charset="0"/>
              </a:rPr>
              <a:t>children_a</a:t>
            </a: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 |</a:t>
            </a:r>
          </a:p>
          <a:p>
            <a:pPr marL="0" indent="0">
              <a:buNone/>
            </a:pP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sz="1600" dirty="0" err="1">
                <a:latin typeface="Courier New" charset="0"/>
                <a:ea typeface="Courier New" charset="0"/>
                <a:cs typeface="Courier New" charset="0"/>
              </a:rPr>
              <a:t>ny</a:t>
            </a: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 - Do |</a:t>
            </a:r>
          </a:p>
          <a:p>
            <a:pPr marL="0" indent="0">
              <a:buNone/>
            </a:pP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  you have | gender - What is your</a:t>
            </a:r>
          </a:p>
          <a:p>
            <a:pPr marL="0" indent="0">
              <a:buNone/>
            </a:pP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       any |        gender?</a:t>
            </a:r>
          </a:p>
          <a:p>
            <a:pPr marL="0" indent="0">
              <a:buNone/>
            </a:pP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 children? |      Male     Female |     Total</a:t>
            </a:r>
          </a:p>
          <a:p>
            <a:pPr marL="0" indent="0">
              <a:buNone/>
            </a:pP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-----------+----------------------+----------</a:t>
            </a:r>
          </a:p>
          <a:p>
            <a:pPr marL="0" indent="0">
              <a:buNone/>
            </a:pP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         0 |        24         23 |        47 </a:t>
            </a:r>
          </a:p>
          <a:p>
            <a:pPr marL="0" indent="0">
              <a:buNone/>
            </a:pP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         1 |         2          6 |         8 </a:t>
            </a:r>
          </a:p>
          <a:p>
            <a:pPr marL="0" indent="0">
              <a:buNone/>
            </a:pP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-----------+----------------------+----------</a:t>
            </a:r>
          </a:p>
          <a:p>
            <a:pPr marL="0" indent="0">
              <a:buNone/>
            </a:pP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     Total |        26         29 |        55 </a:t>
            </a:r>
          </a:p>
          <a:p>
            <a:pPr marL="0" indent="0">
              <a:buNone/>
            </a:pP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 marL="0" indent="0">
              <a:buNone/>
            </a:pP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600" b="1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600" b="1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600" b="1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600" b="1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600" b="1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600" b="1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6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2048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9B03F52-7628-6349-AF05-8368BC37DAEF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4577" name="Title 5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altLang="en-US" sz="3600" dirty="0"/>
                  <a:t/>
                </a:r>
                <a:br>
                  <a:rPr lang="en-US" altLang="en-US" sz="3600" dirty="0"/>
                </a:br>
                <a:r>
                  <a:rPr lang="en-US" altLang="en-US" sz="3600" dirty="0"/>
                  <a:t>H</a:t>
                </a:r>
                <a:r>
                  <a:rPr lang="en-US" altLang="en-US" sz="3600" baseline="-25000" dirty="0"/>
                  <a:t>0</a:t>
                </a:r>
                <a:r>
                  <a:rPr lang="en-US" altLang="en-US" sz="3600" dirty="0"/>
                  <a:t>: p</a:t>
                </a:r>
                <a:r>
                  <a:rPr lang="en-US" altLang="en-US" sz="3600" baseline="-25000" dirty="0"/>
                  <a:t>w/children males</a:t>
                </a:r>
                <a:r>
                  <a:rPr lang="en-US" altLang="en-US" sz="3600" dirty="0"/>
                  <a:t>= p</a:t>
                </a:r>
                <a:r>
                  <a:rPr lang="en-US" altLang="en-US" sz="3600" baseline="-25000" dirty="0"/>
                  <a:t>w/children</a:t>
                </a:r>
                <a:r>
                  <a:rPr lang="en-US" altLang="en-US" sz="3600" dirty="0"/>
                  <a:t> </a:t>
                </a:r>
                <a:r>
                  <a:rPr lang="en-US" altLang="en-US" sz="3600" baseline="-25000" dirty="0"/>
                  <a:t>females</a:t>
                </a:r>
                <a:br>
                  <a:rPr lang="en-US" altLang="en-US" sz="3600" baseline="-25000" dirty="0"/>
                </a:br>
                <a:r>
                  <a:rPr lang="en-US" altLang="en-US" sz="3600" dirty="0"/>
                  <a:t>H</a:t>
                </a:r>
                <a:r>
                  <a:rPr lang="en-US" altLang="en-US" sz="3600" baseline="-25000" dirty="0"/>
                  <a:t>A</a:t>
                </a:r>
                <a:r>
                  <a:rPr lang="en-US" altLang="en-US" sz="3600" dirty="0"/>
                  <a:t>: p</a:t>
                </a:r>
                <a:r>
                  <a:rPr lang="en-US" altLang="en-US" sz="3600" baseline="-25000" dirty="0"/>
                  <a:t>w/children males</a:t>
                </a:r>
                <a:r>
                  <a:rPr lang="en-US" altLang="en-US" sz="3600" dirty="0"/>
                  <a:t> </a:t>
                </a:r>
                <a14:m>
                  <m:oMath xmlns:m="http://schemas.openxmlformats.org/officeDocument/2006/math">
                    <m:r>
                      <a:rPr lang="en-US" altLang="en-US" sz="3600" i="1">
                        <a:latin typeface="Cambria Math" charset="0"/>
                        <a:ea typeface="Cambria Math" charset="0"/>
                        <a:cs typeface="Cambria Math" charset="0"/>
                      </a:rPr>
                      <m:t>≠ </m:t>
                    </m:r>
                  </m:oMath>
                </a14:m>
                <a:r>
                  <a:rPr lang="en-US" altLang="en-US" sz="3600" dirty="0"/>
                  <a:t>p</a:t>
                </a:r>
                <a:r>
                  <a:rPr lang="en-US" altLang="en-US" sz="3600" baseline="-25000" dirty="0"/>
                  <a:t>w/children</a:t>
                </a:r>
                <a:r>
                  <a:rPr lang="en-US" altLang="en-US" sz="3600" dirty="0"/>
                  <a:t> </a:t>
                </a:r>
                <a:r>
                  <a:rPr lang="en-US" altLang="en-US" sz="3600" baseline="-25000" dirty="0"/>
                  <a:t>females </a:t>
                </a:r>
                <a:r>
                  <a:rPr lang="en-US" altLang="en-US" sz="3600" dirty="0"/>
                  <a:t/>
                </a:r>
                <a:br>
                  <a:rPr lang="en-US" altLang="en-US" sz="3600" dirty="0"/>
                </a:br>
                <a:r>
                  <a:rPr lang="en-US" altLang="en-US" sz="3600" baseline="-25000" dirty="0"/>
                  <a:t/>
                </a:r>
                <a:br>
                  <a:rPr lang="en-US" altLang="en-US" sz="3600" baseline="-25000" dirty="0"/>
                </a:br>
                <a:endParaRPr lang="en-US" altLang="en-US" sz="3600" dirty="0"/>
              </a:p>
            </p:txBody>
          </p:sp>
        </mc:Choice>
        <mc:Fallback xmlns="">
          <p:sp>
            <p:nvSpPr>
              <p:cNvPr id="24577" name="Title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26064" b="-58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578" name="Content Placeholder 6"/>
          <p:cNvSpPr>
            <a:spLocks noGrp="1"/>
          </p:cNvSpPr>
          <p:nvPr>
            <p:ph idx="1"/>
          </p:nvPr>
        </p:nvSpPr>
        <p:spPr>
          <a:xfrm>
            <a:off x="457200" y="1712523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1200" b="1" dirty="0">
                <a:latin typeface="Courier New" charset="0"/>
                <a:ea typeface="Courier New" charset="0"/>
                <a:cs typeface="Courier New" charset="0"/>
              </a:rPr>
              <a:t>.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. </a:t>
            </a: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prtest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children_any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, by(gender)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Two-sample test of proportions                  Male: Number of obs =       26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                                      Female: Number of obs =       29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------------------------------------------------------------------------------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Variable |       Mean   Std. Err.      z    P&gt;|z|     [95% Conf. Interval]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-------------+----------------------------------------------------------------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Male |   .0769231   .0522589                     -.0255026    .1793487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Female |   .2068966   .0752216                      .0594649    .3543282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-------------+----------------------------------------------------------------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diff |  -.1299735    .091593                     -.3094925    .0495456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     |  under Ho:   .0952197    -1.36   0.172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------------------------------------------------------------------------------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diff = prop(Male) - prop(Female)                          z =  -1.3650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Ho: diff = 0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Ha: diff &lt; 0                 Ha: diff != 0                 Ha: diff &gt; 0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Pr(Z &lt; z) = 0.0861         Pr(|Z| &gt; |z|) = 0.1723          Pr(Z &gt; z) = 0.9139</a:t>
            </a:r>
          </a:p>
          <a:p>
            <a:pPr marL="0" indent="0">
              <a:buNone/>
            </a:pPr>
            <a:endParaRPr lang="en-US" sz="12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There are other more flexible approaches: Chi-square and McNemar tests</a:t>
            </a:r>
          </a:p>
          <a:p>
            <a:pPr marL="0" indent="0">
              <a:buNone/>
            </a:pPr>
            <a:endParaRPr lang="en-US" altLang="en-US" sz="1200" dirty="0"/>
          </a:p>
        </p:txBody>
      </p:sp>
      <p:sp>
        <p:nvSpPr>
          <p:cNvPr id="2457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D7B882F-3757-DB49-BAED-8986EEAC1ED0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a chi-square test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u="sng" dirty="0">
                <a:latin typeface="Courier New" charset="0"/>
                <a:ea typeface="Courier New" charset="0"/>
                <a:cs typeface="Courier New" charset="0"/>
              </a:rPr>
              <a:t>Observed data</a:t>
            </a:r>
            <a:r>
              <a:rPr lang="en-US" altLang="en-US" sz="1400" dirty="0">
                <a:latin typeface="Courier New" charset="0"/>
                <a:ea typeface="Courier New" charset="0"/>
                <a:cs typeface="Courier New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400" dirty="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buNone/>
            </a:pPr>
            <a:r>
              <a:rPr lang="en-US" altLang="en-US" sz="1400" dirty="0">
                <a:latin typeface="Courier New" charset="0"/>
                <a:ea typeface="Courier New" charset="0"/>
                <a:cs typeface="Courier New" charset="0"/>
              </a:rPr>
              <a:t>. </a:t>
            </a: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tab </a:t>
            </a:r>
            <a:r>
              <a:rPr lang="en-US" sz="1400" dirty="0" err="1">
                <a:latin typeface="Courier New" charset="0"/>
                <a:ea typeface="Courier New" charset="0"/>
                <a:cs typeface="Courier New" charset="0"/>
              </a:rPr>
              <a:t>children_any</a:t>
            </a: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 gender</a:t>
            </a:r>
          </a:p>
          <a:p>
            <a:pPr marL="0" indent="0">
              <a:buNone/>
            </a:pP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 marL="0" indent="0">
              <a:buNone/>
            </a:pP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children_a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|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ny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- Do |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you have | gender - What is your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any |        gender?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children? |      Male     Female |     Total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-----------+----------------------+----------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 0 |        24         23 |        47 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 1 |         2          6 |        </a:t>
            </a:r>
            <a:r>
              <a:rPr lang="en-US" sz="1200" b="1" dirty="0">
                <a:highlight>
                  <a:srgbClr val="FFFF00"/>
                </a:highlight>
                <a:latin typeface="Courier New" charset="0"/>
                <a:ea typeface="Courier New" charset="0"/>
                <a:cs typeface="Courier New" charset="0"/>
              </a:rPr>
              <a:t> 8 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-----------+----------------------+----------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Total |        26         29 |        </a:t>
            </a:r>
            <a:r>
              <a:rPr lang="en-US" sz="1200" b="1" dirty="0">
                <a:highlight>
                  <a:srgbClr val="FFFF00"/>
                </a:highlight>
                <a:latin typeface="Courier New" charset="0"/>
                <a:ea typeface="Courier New" charset="0"/>
                <a:cs typeface="Courier New" charset="0"/>
              </a:rPr>
              <a:t>55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</a:p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</a:rPr>
              <a:t>Stata: </a:t>
            </a:r>
            <a:r>
              <a:rPr lang="en-US" sz="1200" dirty="0" err="1">
                <a:latin typeface="Consolas" panose="020B0609020204030204" pitchFamily="49" charset="0"/>
              </a:rPr>
              <a:t>tabi</a:t>
            </a:r>
            <a:r>
              <a:rPr lang="en-US" sz="1200" dirty="0">
                <a:latin typeface="Consolas" panose="020B0609020204030204" pitchFamily="49" charset="0"/>
              </a:rPr>
              <a:t> 24 23 \ 2 6, expected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4390CB-FC20-F244-9399-3010C82FB7D1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724400" y="1699404"/>
            <a:ext cx="5029200" cy="3120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u="sng" dirty="0">
                <a:latin typeface="Courier New" charset="0"/>
                <a:ea typeface="Courier New" charset="0"/>
                <a:cs typeface="Courier New" charset="0"/>
              </a:rPr>
              <a:t>EXPECTED COUNTS UNDER THE NULL HYPOTHESIS</a:t>
            </a:r>
            <a:endParaRPr lang="en-US" altLang="en-US" sz="1200" dirty="0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buNone/>
            </a:pPr>
            <a:r>
              <a:rPr lang="en-US" sz="1200" dirty="0">
                <a:latin typeface="Courier New" charset="0"/>
                <a:ea typeface="Courier New" charset="0"/>
                <a:cs typeface="Courier New" charset="0"/>
              </a:rPr>
              <a:t>.tab </a:t>
            </a:r>
            <a:r>
              <a:rPr lang="en-US" sz="1200" dirty="0" err="1">
                <a:latin typeface="Courier New" charset="0"/>
                <a:ea typeface="Courier New" charset="0"/>
                <a:cs typeface="Courier New" charset="0"/>
              </a:rPr>
              <a:t>children_any</a:t>
            </a:r>
            <a:r>
              <a:rPr lang="en-US" sz="1200" dirty="0">
                <a:latin typeface="Courier New" charset="0"/>
                <a:ea typeface="Courier New" charset="0"/>
                <a:cs typeface="Courier New" charset="0"/>
              </a:rPr>
              <a:t> gender, expected </a:t>
            </a:r>
            <a:r>
              <a:rPr lang="en-US" sz="1200" dirty="0" err="1">
                <a:latin typeface="Courier New" charset="0"/>
                <a:ea typeface="Courier New" charset="0"/>
                <a:cs typeface="Courier New" charset="0"/>
              </a:rPr>
              <a:t>nof</a:t>
            </a:r>
            <a:endParaRPr lang="en-US" sz="1200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buNone/>
            </a:pPr>
            <a:r>
              <a:rPr lang="en-US" sz="1200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>
              <a:buNone/>
            </a:pP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children_a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|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ny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- Do |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you have | gender - What is your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any |        gender?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children? |      Male     Female |     Total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-----------+----------------------+----------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 0 |      22.2       24.8 |      47.0 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 1 |       </a:t>
            </a:r>
            <a:r>
              <a:rPr lang="en-US" sz="1200" b="1" dirty="0">
                <a:highlight>
                  <a:srgbClr val="FFFF00"/>
                </a:highlight>
                <a:latin typeface="Courier New" charset="0"/>
                <a:ea typeface="Courier New" charset="0"/>
                <a:cs typeface="Courier New" charset="0"/>
              </a:rPr>
              <a:t>3.8 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</a:t>
            </a:r>
            <a:r>
              <a:rPr lang="en-US" sz="1200" b="1" dirty="0">
                <a:highlight>
                  <a:srgbClr val="FFFF00"/>
                </a:highlight>
                <a:latin typeface="Courier New" charset="0"/>
                <a:ea typeface="Courier New" charset="0"/>
                <a:cs typeface="Courier New" charset="0"/>
              </a:rPr>
              <a:t>4.2 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|       </a:t>
            </a:r>
            <a:r>
              <a:rPr lang="en-US" sz="1200" b="1" dirty="0">
                <a:highlight>
                  <a:srgbClr val="FFFF00"/>
                </a:highlight>
                <a:latin typeface="Courier New" charset="0"/>
                <a:ea typeface="Courier New" charset="0"/>
                <a:cs typeface="Courier New" charset="0"/>
              </a:rPr>
              <a:t>8.0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-----------+----------------------+----------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Total |      26.0       29.0 |      </a:t>
            </a:r>
            <a:r>
              <a:rPr lang="en-US" sz="1200" b="1" dirty="0">
                <a:highlight>
                  <a:srgbClr val="FFFF00"/>
                </a:highlight>
                <a:latin typeface="Courier New" charset="0"/>
                <a:ea typeface="Courier New" charset="0"/>
                <a:cs typeface="Courier New" charset="0"/>
              </a:rPr>
              <a:t>55.0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5029200"/>
            <a:ext cx="8229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Overall probability of having a child 8/55 in entire </a:t>
            </a:r>
            <a:r>
              <a:rPr lang="en-US" dirty="0" err="1"/>
              <a:t>popn</a:t>
            </a:r>
            <a:r>
              <a:rPr lang="en-US" dirty="0"/>
              <a:t>. – marginal probability</a:t>
            </a:r>
          </a:p>
          <a:p>
            <a:r>
              <a:rPr lang="en-US" dirty="0"/>
              <a:t>Two groups: Male: #26, Female: #29</a:t>
            </a:r>
          </a:p>
          <a:p>
            <a:r>
              <a:rPr lang="en-US" dirty="0"/>
              <a:t>Null hypothesis: the expected proportion in each group is the overall proportion</a:t>
            </a:r>
          </a:p>
          <a:p>
            <a:pPr marL="0" indent="0">
              <a:buFont typeface="Arial" charset="0"/>
              <a:buNone/>
              <a:defRPr/>
            </a:pPr>
            <a:r>
              <a:rPr lang="en-US" dirty="0"/>
              <a:t>Proportion with child                                Males 26*.1455=3.8; 	                                                                        Proportion with child 		       Females:  29*.1455=4.2        Proportion without child          </a:t>
            </a:r>
            <a:r>
              <a:rPr lang="en-US" altLang="en-US" dirty="0"/>
              <a:t>                 Males: 26*(1-.1455) = 22.2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222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sz="4000" dirty="0"/>
              <a:t>Test of independence/Association</a:t>
            </a:r>
            <a:endParaRPr lang="en-US" altLang="en-US" sz="2000" dirty="0"/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marL="457200" indent="-457200" eaLnBrk="1" hangingPunct="1"/>
            <a:r>
              <a:rPr lang="en-US" altLang="en-US" sz="2400" dirty="0"/>
              <a:t>For a 2 x 2 contingency table with a binary outcome the chi-square test statistic of independence is given by</a:t>
            </a:r>
          </a:p>
          <a:p>
            <a:pPr marL="457200" indent="-457200" eaLnBrk="1" hangingPunct="1"/>
            <a:endParaRPr lang="en-US" altLang="en-US" sz="2400" dirty="0"/>
          </a:p>
          <a:p>
            <a:pPr marL="457200" indent="-457200" eaLnBrk="1" hangingPunct="1">
              <a:buFont typeface="Wingdings" charset="2"/>
              <a:buNone/>
            </a:pPr>
            <a:endParaRPr lang="en-US" altLang="en-US" sz="2400" dirty="0"/>
          </a:p>
          <a:p>
            <a:pPr marL="457200" indent="-457200" eaLnBrk="1" hangingPunct="1"/>
            <a:r>
              <a:rPr lang="en-US" altLang="en-US" sz="2400" dirty="0"/>
              <a:t>For multiple cells contingency table; n*k</a:t>
            </a:r>
          </a:p>
          <a:p>
            <a:pPr marL="0" indent="0" eaLnBrk="1" hangingPunct="1">
              <a:buNone/>
            </a:pPr>
            <a:endParaRPr lang="en-US" altLang="en-US" sz="2400" dirty="0"/>
          </a:p>
          <a:p>
            <a:pPr marL="0" indent="0" eaLnBrk="1" hangingPunct="1">
              <a:buNone/>
            </a:pPr>
            <a:endParaRPr lang="en-US" altLang="en-US" sz="2400" dirty="0"/>
          </a:p>
          <a:p>
            <a:pPr marL="0" indent="0" eaLnBrk="1" hangingPunct="1">
              <a:buNone/>
            </a:pPr>
            <a:endParaRPr lang="en-US" altLang="en-US" sz="2400" dirty="0"/>
          </a:p>
          <a:p>
            <a:pPr marL="457200" indent="-457200" eaLnBrk="1" hangingPunct="1"/>
            <a:r>
              <a:rPr lang="en-US" altLang="en-US" sz="2400" dirty="0"/>
              <a:t>Test statistic is compared to the chi-square distribution with 1 degree of freedom for 2 x 2 and </a:t>
            </a:r>
            <a:r>
              <a:rPr lang="en-US" sz="2400" dirty="0"/>
              <a:t>(n-1)*(k-1) for n x k </a:t>
            </a:r>
          </a:p>
          <a:p>
            <a:pPr marL="457200" indent="-457200" eaLnBrk="1" hangingPunct="1"/>
            <a:r>
              <a:rPr lang="en-US" altLang="en-US" sz="2400" dirty="0"/>
              <a:t>The null hypothesis is p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 = p</a:t>
            </a:r>
            <a:r>
              <a:rPr lang="en-US" altLang="en-US" sz="2400" baseline="-25000" dirty="0"/>
              <a:t>2 </a:t>
            </a:r>
            <a:r>
              <a:rPr lang="en-US" altLang="en-US" sz="2400" dirty="0"/>
              <a:t>= ...  = </a:t>
            </a:r>
            <a:r>
              <a:rPr lang="en-US" altLang="en-US" sz="2400" dirty="0" err="1"/>
              <a:t>p</a:t>
            </a:r>
            <a:r>
              <a:rPr lang="en-US" altLang="en-US" sz="2400" baseline="-25000" dirty="0" err="1"/>
              <a:t>k</a:t>
            </a:r>
            <a:endParaRPr lang="en-US" altLang="en-US" sz="2400" baseline="-25000" dirty="0"/>
          </a:p>
          <a:p>
            <a:pPr marL="457200" indent="-457200" eaLnBrk="1" hangingPunct="1"/>
            <a:endParaRPr lang="en-US" sz="2400" dirty="0"/>
          </a:p>
          <a:p>
            <a:pPr marL="0" indent="0" eaLnBrk="1" hangingPunct="1">
              <a:buNone/>
            </a:pPr>
            <a:endParaRPr lang="en-US" altLang="en-US" sz="2400" dirty="0"/>
          </a:p>
          <a:p>
            <a:pPr marL="457200" indent="-457200" eaLnBrk="1" hangingPunct="1"/>
            <a:endParaRPr lang="en-US" altLang="en-US" sz="2400" dirty="0"/>
          </a:p>
        </p:txBody>
      </p:sp>
      <p:graphicFrame>
        <p:nvGraphicFramePr>
          <p:cNvPr id="32771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18793256"/>
              </p:ext>
            </p:extLst>
          </p:nvPr>
        </p:nvGraphicFramePr>
        <p:xfrm>
          <a:off x="1143000" y="2546576"/>
          <a:ext cx="2667000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0" name="Equation" r:id="rId3" imgW="1435100" imgH="482600" progId="Equation.3">
                  <p:embed/>
                </p:oleObj>
              </mc:Choice>
              <mc:Fallback>
                <p:oleObj name="Equation" r:id="rId3" imgW="1435100" imgH="482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546576"/>
                        <a:ext cx="2667000" cy="8969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EE5E8AB-2E5A-CD4D-963B-412A9A48F520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200" dirty="0">
              <a:solidFill>
                <a:srgbClr val="898989"/>
              </a:solidFill>
              <a:latin typeface="Arial" charset="0"/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4032086"/>
              </p:ext>
            </p:extLst>
          </p:nvPr>
        </p:nvGraphicFramePr>
        <p:xfrm>
          <a:off x="1146629" y="3659300"/>
          <a:ext cx="4294188" cy="1125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1" name="Equation" r:id="rId5" imgW="1841500" imgH="482600" progId="Equation.3">
                  <p:embed/>
                </p:oleObj>
              </mc:Choice>
              <mc:Fallback>
                <p:oleObj name="Equation" r:id="rId5" imgW="1841500" imgH="482600" progId="Equation.3">
                  <p:embed/>
                  <p:pic>
                    <p:nvPicPr>
                      <p:cNvPr id="337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6629" y="3659300"/>
                        <a:ext cx="4294188" cy="11255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581525" y="261896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Observed (O) versus Expected (E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Chi-square test of independence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it-IT" altLang="en-US" sz="1800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is-IS" sz="1800" dirty="0">
                <a:latin typeface="Courier New" charset="0"/>
                <a:ea typeface="Courier New" charset="0"/>
                <a:cs typeface="Courier New" charset="0"/>
              </a:rPr>
              <a:t>di (24-22.2)^2/22.2 + (23-24.8)^2/24.8 + (2-3.8)^2/3.8 + (6-4.2)^2/4.2</a:t>
            </a:r>
          </a:p>
          <a:p>
            <a:r>
              <a:rPr lang="is-IS" sz="1800" dirty="0">
                <a:latin typeface="Courier New" charset="0"/>
                <a:ea typeface="Courier New" charset="0"/>
                <a:cs typeface="Courier New" charset="0"/>
              </a:rPr>
              <a:t>1.9006513</a:t>
            </a:r>
            <a:endParaRPr lang="en-US" sz="1800" dirty="0">
              <a:latin typeface="Courier New" charset="0"/>
              <a:ea typeface="Courier New" charset="0"/>
              <a:cs typeface="Courier New" charset="0"/>
            </a:endParaRPr>
          </a:p>
          <a:p>
            <a:pPr marL="457200" indent="-457200" eaLnBrk="1" hangingPunct="1">
              <a:lnSpc>
                <a:spcPct val="90000"/>
              </a:lnSpc>
            </a:pPr>
            <a:r>
              <a:rPr lang="en-US" altLang="en-US" sz="2800" dirty="0"/>
              <a:t>Probability of observing a chi-square value with 1 degree of freedom</a:t>
            </a:r>
            <a:endParaRPr lang="en-US" altLang="en-US" sz="1600" dirty="0">
              <a:latin typeface="Courier New" charset="0"/>
              <a:ea typeface="Courier New" charset="0"/>
              <a:cs typeface="Courier New" charset="0"/>
            </a:endParaRPr>
          </a:p>
          <a:p>
            <a:pPr marL="1695450" lvl="3" indent="-381000"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en-US" sz="1600" b="1" dirty="0">
                <a:latin typeface="Courier New" charset="0"/>
                <a:ea typeface="Courier New" charset="0"/>
                <a:cs typeface="Courier New" charset="0"/>
              </a:rPr>
              <a:t>. di chi2tail(1,1.901)</a:t>
            </a:r>
          </a:p>
          <a:p>
            <a:pPr marL="1695450" lvl="3" indent="-381000" eaLnBrk="1" hangingPunct="1">
              <a:lnSpc>
                <a:spcPct val="90000"/>
              </a:lnSpc>
              <a:buNone/>
            </a:pPr>
            <a:r>
              <a:rPr lang="en-US" altLang="en-US" sz="1600" b="1" dirty="0">
                <a:latin typeface="Courier New" charset="0"/>
                <a:ea typeface="Courier New" charset="0"/>
                <a:cs typeface="Courier New" charset="0"/>
              </a:rPr>
              <a:t>. </a:t>
            </a:r>
            <a:r>
              <a:rPr lang="fi-FI" altLang="en-US" sz="1600" b="1" dirty="0">
                <a:latin typeface="Courier New" charset="0"/>
                <a:ea typeface="Courier New" charset="0"/>
                <a:cs typeface="Courier New" charset="0"/>
              </a:rPr>
              <a:t>.16796643</a:t>
            </a:r>
            <a:r>
              <a:rPr lang="en-US" altLang="en-US" sz="16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</a:p>
          <a:p>
            <a:pPr marL="514350" indent="-457200" eaLnBrk="1" hangingPunct="1">
              <a:lnSpc>
                <a:spcPct val="90000"/>
              </a:lnSpc>
            </a:pPr>
            <a:r>
              <a:rPr lang="en-US" altLang="en-US" sz="1800" dirty="0">
                <a:latin typeface="Courier New" charset="0"/>
                <a:ea typeface="Courier New" charset="0"/>
                <a:cs typeface="Courier New" charset="0"/>
              </a:rPr>
              <a:t>Stata: tab </a:t>
            </a:r>
            <a:r>
              <a:rPr lang="en-US" altLang="en-US" sz="1800" dirty="0" err="1">
                <a:latin typeface="Courier New" charset="0"/>
                <a:ea typeface="Courier New" charset="0"/>
                <a:cs typeface="Courier New" charset="0"/>
              </a:rPr>
              <a:t>children_any</a:t>
            </a:r>
            <a:r>
              <a:rPr lang="en-US" altLang="en-US" sz="1800" dirty="0">
                <a:latin typeface="Courier New" charset="0"/>
                <a:ea typeface="Courier New" charset="0"/>
                <a:cs typeface="Courier New" charset="0"/>
              </a:rPr>
              <a:t> gender, row col chi expected</a:t>
            </a:r>
          </a:p>
          <a:p>
            <a:pPr marL="857250" lvl="2" indent="0" eaLnBrk="1" hangingPunct="1">
              <a:lnSpc>
                <a:spcPct val="90000"/>
              </a:lnSpc>
              <a:buNone/>
            </a:pPr>
            <a:r>
              <a:rPr lang="en-US" sz="1600" b="1" dirty="0">
                <a:latin typeface="Courier New" charset="0"/>
                <a:ea typeface="Courier New" charset="0"/>
                <a:cs typeface="Courier New" charset="0"/>
              </a:rPr>
              <a:t>Pearson chi2(1 () = 1.8632 (test statistic)</a:t>
            </a:r>
          </a:p>
          <a:p>
            <a:pPr marL="857250" lvl="2" indent="0" eaLnBrk="1" hangingPunct="1">
              <a:lnSpc>
                <a:spcPct val="90000"/>
              </a:lnSpc>
              <a:buNone/>
            </a:pPr>
            <a:r>
              <a:rPr lang="en-US" sz="1600" b="1" dirty="0">
                <a:latin typeface="Courier New" charset="0"/>
                <a:ea typeface="Courier New" charset="0"/>
                <a:cs typeface="Courier New" charset="0"/>
              </a:rPr>
              <a:t>Pr = 0.172 (probability)</a:t>
            </a:r>
          </a:p>
          <a:p>
            <a:pPr marL="857250" lvl="2" indent="0" eaLnBrk="1" hangingPunct="1">
              <a:lnSpc>
                <a:spcPct val="90000"/>
              </a:lnSpc>
              <a:buNone/>
            </a:pPr>
            <a:endParaRPr lang="en-US" sz="1600" b="1" dirty="0">
              <a:latin typeface="Courier New" charset="0"/>
              <a:ea typeface="Courier New" charset="0"/>
              <a:cs typeface="Courier New" charset="0"/>
            </a:endParaRPr>
          </a:p>
          <a:p>
            <a:pPr marL="400050" eaLnBrk="1" hangingPunct="1">
              <a:lnSpc>
                <a:spcPct val="90000"/>
              </a:lnSpc>
            </a:pPr>
            <a:r>
              <a:rPr lang="en-US" sz="2400" dirty="0"/>
              <a:t>Expected cell sizes should all be &gt;1 and fewer than 20% should be &lt;5; Otherwise use Fischer’s exact test</a:t>
            </a:r>
          </a:p>
          <a:p>
            <a:pPr lvl="1" eaLnBrk="1" hangingPunct="1"/>
            <a:r>
              <a:rPr lang="en-US" altLang="en-US" sz="2000" dirty="0"/>
              <a:t>Based on hypergeometric discrete distribution</a:t>
            </a:r>
          </a:p>
          <a:p>
            <a:pPr lvl="1" eaLnBrk="1" hangingPunct="1"/>
            <a:r>
              <a:rPr lang="en-US" altLang="en-US" sz="2000" dirty="0"/>
              <a:t>One-sided or two sided</a:t>
            </a:r>
            <a:r>
              <a:rPr lang="it-IT" altLang="en-US" sz="9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. tab </a:t>
            </a:r>
            <a:r>
              <a:rPr lang="en-US" sz="1400" dirty="0" err="1">
                <a:latin typeface="Courier New" charset="0"/>
                <a:ea typeface="Courier New" charset="0"/>
                <a:cs typeface="Courier New" charset="0"/>
              </a:rPr>
              <a:t>children_any</a:t>
            </a: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 gender, chi exact</a:t>
            </a:r>
          </a:p>
          <a:p>
            <a:pPr marL="400050" eaLnBrk="1" hangingPunct="1">
              <a:lnSpc>
                <a:spcPct val="90000"/>
              </a:lnSpc>
            </a:pPr>
            <a:endParaRPr lang="en-US" altLang="en-US" sz="24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36867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864ACD6-3135-C744-9B93-ED43E851C6E6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/>
              <a:t>Chi-square test of independence</a:t>
            </a:r>
            <a:br>
              <a:rPr lang="en-US" altLang="en-US" sz="4000" dirty="0"/>
            </a:br>
            <a:r>
              <a:rPr lang="en-US" altLang="en-US" sz="4000" dirty="0"/>
              <a:t>for multiple levels</a:t>
            </a:r>
          </a:p>
        </p:txBody>
      </p:sp>
      <p:sp>
        <p:nvSpPr>
          <p:cNvPr id="4710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31800" y="1600200"/>
            <a:ext cx="8458200" cy="4525963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. tab sex lastalc_3  if </a:t>
            </a:r>
            <a:r>
              <a:rPr lang="en-US" altLang="en-US" sz="1200" b="1" dirty="0" err="1">
                <a:latin typeface="Courier New" charset="0"/>
              </a:rPr>
              <a:t>hiv</a:t>
            </a:r>
            <a:r>
              <a:rPr lang="en-US" altLang="en-US" sz="1200" b="1" dirty="0">
                <a:latin typeface="Courier New" charset="0"/>
              </a:rPr>
              <a:t>==1, row col chi exact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endParaRPr lang="en-US" altLang="en-US" sz="1200" b="1" dirty="0">
              <a:latin typeface="Courier New" charset="0"/>
            </a:endParaRP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endParaRPr lang="en-US" altLang="en-US" sz="1200" b="1" dirty="0">
              <a:latin typeface="Courier New" charset="0"/>
            </a:endParaRP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endParaRPr lang="en-US" altLang="en-US" sz="1200" b="1" dirty="0">
              <a:latin typeface="Courier New" charset="0"/>
            </a:endParaRP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           | RECODE of </a:t>
            </a:r>
            <a:r>
              <a:rPr lang="en-US" altLang="en-US" sz="1200" b="1" dirty="0" err="1">
                <a:latin typeface="Courier New" charset="0"/>
              </a:rPr>
              <a:t>lastalc</a:t>
            </a:r>
            <a:r>
              <a:rPr lang="en-US" altLang="en-US" sz="1200" b="1" dirty="0">
                <a:latin typeface="Courier New" charset="0"/>
              </a:rPr>
              <a:t> (E1. Last time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           |          took alcohol)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   A1. Sex |     Never  &gt;1 year a  Within </a:t>
            </a:r>
            <a:r>
              <a:rPr lang="en-US" altLang="en-US" sz="1200" b="1" dirty="0" err="1">
                <a:latin typeface="Courier New" charset="0"/>
              </a:rPr>
              <a:t>th</a:t>
            </a:r>
            <a:r>
              <a:rPr lang="en-US" altLang="en-US" sz="1200" b="1" dirty="0">
                <a:latin typeface="Courier New" charset="0"/>
              </a:rPr>
              <a:t> |     Total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-----------+---------------------------------+----------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      male |       110         64        203 |       377 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           |     29.18      16.98      53.85 |    100.00 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           |     29.49      35.36      45.72 |     37.78 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-----------+---------------------------------+----------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    female |       263        117        241 |       621 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           |     42.35      18.84      38.81 |    100.00 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           |     70.51      64.64      54.28 |     62.22 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-----------+---------------------------------+----------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     Total |       373        181        444 |       998 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           |     37.37      18.14      44.49 |    100.00 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           |    100.00     100.00     100.00 |    100.00 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endParaRPr lang="en-US" altLang="en-US" sz="1200" b="1" dirty="0">
              <a:latin typeface="Courier New" charset="0"/>
            </a:endParaRP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          Pearson chi2(2) =  23.2657   </a:t>
            </a:r>
            <a:r>
              <a:rPr lang="en-US" altLang="en-US" sz="1200" b="1" dirty="0" err="1">
                <a:latin typeface="Courier New" charset="0"/>
              </a:rPr>
              <a:t>Pr</a:t>
            </a:r>
            <a:r>
              <a:rPr lang="en-US" altLang="en-US" sz="1200" b="1" dirty="0">
                <a:latin typeface="Courier New" charset="0"/>
              </a:rPr>
              <a:t> = 0.000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           Fisher's exact =                 0.000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endParaRPr lang="en-US" altLang="en-US" sz="1200" b="1" dirty="0">
              <a:latin typeface="Courier New" charset="0"/>
            </a:endParaRP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. 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endParaRPr lang="en-US" altLang="en-US" sz="1200" b="1" dirty="0">
              <a:latin typeface="Courier New" charset="0"/>
            </a:endParaRP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400" b="1" dirty="0">
                <a:latin typeface="Courier New" charset="0"/>
              </a:rPr>
              <a:t>A statistically significant result does not tell you which level differ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endParaRPr lang="en-US" altLang="en-US" sz="1400" b="1" dirty="0">
              <a:latin typeface="Courier New" charset="0"/>
            </a:endParaRPr>
          </a:p>
        </p:txBody>
      </p:sp>
      <p:sp>
        <p:nvSpPr>
          <p:cNvPr id="4710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A11225E-C82E-0940-B71C-7E9FE24B9F99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47108" name="TextBox 4"/>
          <p:cNvSpPr txBox="1">
            <a:spLocks noChangeArrowheads="1"/>
          </p:cNvSpPr>
          <p:nvPr/>
        </p:nvSpPr>
        <p:spPr bwMode="auto">
          <a:xfrm>
            <a:off x="5765800" y="4745038"/>
            <a:ext cx="3124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Arial" charset="0"/>
              </a:rPr>
              <a:t>Note that this is a 2x3 table, so the chi-square test has 1x2=2 degrees of freedom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Paired dichotomous data</a:t>
            </a:r>
          </a:p>
        </p:txBody>
      </p:sp>
      <p:sp>
        <p:nvSpPr>
          <p:cNvPr id="50178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525963"/>
          </a:xfrm>
        </p:spPr>
        <p:txBody>
          <a:bodyPr/>
          <a:lstStyle/>
          <a:p>
            <a:r>
              <a:rPr lang="en-US" altLang="en-US" dirty="0"/>
              <a:t>Matched pairs</a:t>
            </a:r>
          </a:p>
          <a:p>
            <a:pPr lvl="1"/>
            <a:r>
              <a:rPr lang="en-US" altLang="en-US" dirty="0"/>
              <a:t>Matched case-control study </a:t>
            </a:r>
          </a:p>
          <a:p>
            <a:pPr lvl="1"/>
            <a:r>
              <a:rPr lang="en-US" altLang="en-US" dirty="0"/>
              <a:t>Before and after data</a:t>
            </a:r>
          </a:p>
          <a:p>
            <a:r>
              <a:rPr lang="en-US" altLang="en-US" dirty="0"/>
              <a:t>Pairs of cases and controls can’t be in same cell (to preserve independence and benefit of paired data)</a:t>
            </a:r>
          </a:p>
          <a:p>
            <a:r>
              <a:rPr lang="en-US" altLang="en-US" dirty="0"/>
              <a:t>Instead table of the 4 possible states of both, neither, or either being exposed</a:t>
            </a:r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A91A8DD-80EC-A949-8CC2-F8C7BB3B00E6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24443</TotalTime>
  <Words>1338</Words>
  <Application>Microsoft Macintosh PowerPoint</Application>
  <PresentationFormat>On-screen Show (4:3)</PresentationFormat>
  <Paragraphs>365</Paragraphs>
  <Slides>18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Arial</vt:lpstr>
      <vt:lpstr>Calibri</vt:lpstr>
      <vt:lpstr>Cambria Math</vt:lpstr>
      <vt:lpstr>Consolas</vt:lpstr>
      <vt:lpstr>Courier New</vt:lpstr>
      <vt:lpstr>Times New Roman</vt:lpstr>
      <vt:lpstr>Wingdings</vt:lpstr>
      <vt:lpstr>Office Theme</vt:lpstr>
      <vt:lpstr>Equation</vt:lpstr>
      <vt:lpstr>OpenOffice.org</vt:lpstr>
      <vt:lpstr>Biostat 200   Overview of Judy Hahn’s Lecture 8 notes Nelson Kalema  </vt:lpstr>
      <vt:lpstr>Contingency tables</vt:lpstr>
      <vt:lpstr>PowerPoint Presentation</vt:lpstr>
      <vt:lpstr> H0: pw/children males= pw/children females HA: pw/children males ≠ pw/children females   </vt:lpstr>
      <vt:lpstr>How does a chi-square test work?</vt:lpstr>
      <vt:lpstr>Test of independence/Association</vt:lpstr>
      <vt:lpstr>Chi-square test of independence</vt:lpstr>
      <vt:lpstr>Chi-square test of independence for multiple levels</vt:lpstr>
      <vt:lpstr>Paired dichotomous data</vt:lpstr>
      <vt:lpstr>PowerPoint Presentation</vt:lpstr>
      <vt:lpstr>PowerPoint Presentation</vt:lpstr>
      <vt:lpstr>PowerPoint Presentation</vt:lpstr>
      <vt:lpstr>Paired dichotomous data</vt:lpstr>
      <vt:lpstr>Comparison of disease frequencies across groups</vt:lpstr>
      <vt:lpstr>Odds ratio in a cohort study</vt:lpstr>
      <vt:lpstr>95% Confidence interval for an odds ratio</vt:lpstr>
      <vt:lpstr>Odds ratio for matched pairs</vt:lpstr>
      <vt:lpstr>Calculating an odds ratio and 95% confidence interval in Stata using tabodds command </vt:lpstr>
    </vt:vector>
  </TitlesOfParts>
  <Company>UCSF</Company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8</dc:title>
  <dc:creator>Judy Hahn</dc:creator>
  <cp:lastModifiedBy>Judy Hahn</cp:lastModifiedBy>
  <cp:revision>182</cp:revision>
  <dcterms:created xsi:type="dcterms:W3CDTF">2010-10-02T17:20:25Z</dcterms:created>
  <dcterms:modified xsi:type="dcterms:W3CDTF">2016-11-03T18:34:36Z</dcterms:modified>
</cp:coreProperties>
</file>