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2" r:id="rId3"/>
    <p:sldMasterId id="2147483664" r:id="rId4"/>
    <p:sldMasterId id="2147483670" r:id="rId5"/>
    <p:sldMasterId id="2147483672" r:id="rId6"/>
    <p:sldMasterId id="2147483676" r:id="rId7"/>
    <p:sldMasterId id="2147483678" r:id="rId8"/>
    <p:sldMasterId id="2147484929" r:id="rId9"/>
    <p:sldMasterId id="2147488115" r:id="rId10"/>
    <p:sldMasterId id="2147493801" r:id="rId11"/>
  </p:sldMasterIdLst>
  <p:notesMasterIdLst>
    <p:notesMasterId r:id="rId19"/>
  </p:notesMasterIdLst>
  <p:handoutMasterIdLst>
    <p:handoutMasterId r:id="rId20"/>
  </p:handoutMasterIdLst>
  <p:sldIdLst>
    <p:sldId id="1523" r:id="rId12"/>
    <p:sldId id="1625" r:id="rId13"/>
    <p:sldId id="1632" r:id="rId14"/>
    <p:sldId id="1635" r:id="rId15"/>
    <p:sldId id="1634" r:id="rId16"/>
    <p:sldId id="1636" r:id="rId17"/>
    <p:sldId id="1561" r:id="rId18"/>
  </p:sldIdLst>
  <p:sldSz cx="12192000" cy="6858000"/>
  <p:notesSz cx="9296400" cy="7010400"/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" userDrawn="1">
          <p15:clr>
            <a:srgbClr val="A4A3A4"/>
          </p15:clr>
        </p15:guide>
        <p15:guide id="2" orient="horz" pos="650" userDrawn="1">
          <p15:clr>
            <a:srgbClr val="A4A3A4"/>
          </p15:clr>
        </p15:guide>
        <p15:guide id="3" orient="horz" pos="4161" userDrawn="1">
          <p15:clr>
            <a:srgbClr val="A4A3A4"/>
          </p15:clr>
        </p15:guide>
        <p15:guide id="4" orient="horz" pos="1333" userDrawn="1">
          <p15:clr>
            <a:srgbClr val="A4A3A4"/>
          </p15:clr>
        </p15:guide>
        <p15:guide id="5" orient="horz" pos="3332" userDrawn="1">
          <p15:clr>
            <a:srgbClr val="A4A3A4"/>
          </p15:clr>
        </p15:guide>
        <p15:guide id="6" orient="horz" pos="3569" userDrawn="1">
          <p15:clr>
            <a:srgbClr val="A4A3A4"/>
          </p15:clr>
        </p15:guide>
        <p15:guide id="7" orient="horz" pos="1913" userDrawn="1">
          <p15:clr>
            <a:srgbClr val="A4A3A4"/>
          </p15:clr>
        </p15:guide>
        <p15:guide id="8" orient="horz" pos="3601" userDrawn="1">
          <p15:clr>
            <a:srgbClr val="A4A3A4"/>
          </p15:clr>
        </p15:guide>
        <p15:guide id="9" pos="400" userDrawn="1">
          <p15:clr>
            <a:srgbClr val="A4A3A4"/>
          </p15:clr>
        </p15:guide>
        <p15:guide id="10" pos="5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0" userDrawn="1">
          <p15:clr>
            <a:srgbClr val="A4A3A4"/>
          </p15:clr>
        </p15:guide>
        <p15:guide id="2" pos="662" userDrawn="1">
          <p15:clr>
            <a:srgbClr val="A4A3A4"/>
          </p15:clr>
        </p15:guide>
        <p15:guide id="3" pos="528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, Dennis" initials="BD" lastIdx="15" clrIdx="0">
    <p:extLst>
      <p:ext uri="{19B8F6BF-5375-455C-9EA6-DF929625EA0E}">
        <p15:presenceInfo xmlns:p15="http://schemas.microsoft.com/office/powerpoint/2012/main" userId="Black, 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29C"/>
    <a:srgbClr val="00CC66"/>
    <a:srgbClr val="00FFFF"/>
    <a:srgbClr val="009242"/>
    <a:srgbClr val="91F248"/>
    <a:srgbClr val="4E99BE"/>
    <a:srgbClr val="90CCFE"/>
    <a:srgbClr val="99CCFF"/>
    <a:srgbClr val="CBF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849" autoAdjust="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>
        <p:guide orient="horz" pos="234"/>
        <p:guide orient="horz" pos="650"/>
        <p:guide orient="horz" pos="4161"/>
        <p:guide orient="horz" pos="1333"/>
        <p:guide orient="horz" pos="3332"/>
        <p:guide orient="horz" pos="3569"/>
        <p:guide orient="horz" pos="1913"/>
        <p:guide orient="horz" pos="3601"/>
        <p:guide pos="400"/>
        <p:guide pos="5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1812" y="60"/>
      </p:cViewPr>
      <p:guideLst>
        <p:guide orient="horz" pos="2180"/>
        <p:guide pos="662"/>
        <p:guide pos="528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3467" y="3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45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3467" y="6658445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22CCAE0-EF6E-4A36-B935-4EA830F7F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85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30000"/>
              </a:spcBef>
              <a:defRPr sz="1000" b="1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HORIZON-PFT Study 2301 Slide Library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3467" y="3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33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V2 12-Mar-07</a:t>
            </a:r>
          </a:p>
        </p:txBody>
      </p:sp>
      <p:sp>
        <p:nvSpPr>
          <p:cNvPr id="223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5463"/>
            <a:ext cx="4670425" cy="262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223" y="3330419"/>
            <a:ext cx="7437962" cy="31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631735" y="6572251"/>
            <a:ext cx="4030827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33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3467" y="6658445"/>
            <a:ext cx="4030829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7" rIns="92335" bIns="461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72661AF0-3E15-4B4E-AA18-3FAE1D655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99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1pPr>
    <a:lvl2pPr marL="45720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742950" indent="-171450" algn="l" rtl="0" eaLnBrk="0" fontAlgn="base" hangingPunct="0">
      <a:spcBef>
        <a:spcPct val="30000"/>
      </a:spcBef>
      <a:spcAft>
        <a:spcPct val="0"/>
      </a:spcAft>
      <a:buSzPct val="80000"/>
      <a:buChar char="o"/>
      <a:defRPr sz="10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31445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7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5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2988" y="525463"/>
            <a:ext cx="46704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39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6350" y="876300"/>
            <a:ext cx="4203700" cy="2365375"/>
          </a:xfrm>
          <a:ln/>
        </p:spPr>
      </p:sp>
      <p:sp>
        <p:nvSpPr>
          <p:cNvPr id="266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2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5463"/>
            <a:ext cx="4670425" cy="2627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488952" y="125095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115301" y="-19050"/>
            <a:ext cx="41783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22-Mar-07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1600" y="2130426"/>
            <a:ext cx="8636000" cy="1470025"/>
          </a:xfrm>
        </p:spPr>
        <p:txBody>
          <a:bodyPr anchor="ctr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7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4572000"/>
            <a:ext cx="8534400" cy="1447800"/>
          </a:xfrm>
          <a:effectLst>
            <a:outerShdw dist="28398" dir="3806097" algn="ctr" rotWithShape="0">
              <a:srgbClr val="2D3B67"/>
            </a:outerShdw>
          </a:effectLst>
        </p:spPr>
        <p:txBody>
          <a:bodyPr/>
          <a:lstStyle>
            <a:lvl1pPr marL="0" indent="0" algn="ctr">
              <a:buFont typeface="Wingdings 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08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484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61DA-1E12-4137-AAF1-DAF7A4B3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17" y="3433764"/>
            <a:ext cx="12192000" cy="2535237"/>
          </a:xfrm>
          <a:prstGeom prst="rect">
            <a:avLst/>
          </a:prstGeom>
          <a:solidFill>
            <a:srgbClr val="4D89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3" descr="Low-Res_13b_Teal01_RGB"/>
          <p:cNvPicPr>
            <a:picLocks noChangeAspect="1" noChangeArrowheads="1"/>
          </p:cNvPicPr>
          <p:nvPr/>
        </p:nvPicPr>
        <p:blipFill>
          <a:blip r:embed="rId2" cstate="print"/>
          <a:srcRect t="32114"/>
          <a:stretch>
            <a:fillRect/>
          </a:stretch>
        </p:blipFill>
        <p:spPr bwMode="auto">
          <a:xfrm>
            <a:off x="2117" y="241300"/>
            <a:ext cx="121920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1151" y="6481763"/>
            <a:ext cx="3290966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000" b="1" smtClean="0">
                <a:solidFill>
                  <a:srgbClr val="4D8993"/>
                </a:solidFill>
                <a:cs typeface="Arial" charset="0"/>
              </a:rPr>
              <a:t>©</a:t>
            </a:r>
            <a:r>
              <a:rPr lang="en-US" altLang="en-US" sz="800" b="1" smtClean="0">
                <a:solidFill>
                  <a:srgbClr val="4D8993"/>
                </a:solidFill>
                <a:cs typeface="Arial" charset="0"/>
              </a:rPr>
              <a:t> 2011, KAISER PERMANENTE CENTER FOR HEALTH RESEARCH</a:t>
            </a:r>
          </a:p>
        </p:txBody>
      </p:sp>
      <p:pic>
        <p:nvPicPr>
          <p:cNvPr id="7" name="Picture 7" descr="CHR-Logo-Black&amp;PMS349_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97067" y="6124576"/>
            <a:ext cx="14351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31901" y="1431925"/>
            <a:ext cx="10045700" cy="2457450"/>
          </a:xfrm>
        </p:spPr>
        <p:txBody>
          <a:bodyPr/>
          <a:lstStyle>
            <a:lvl1pPr>
              <a:lnSpc>
                <a:spcPts val="42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99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1" y="3886200"/>
            <a:ext cx="943821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1900" y="1981200"/>
            <a:ext cx="49212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352" y="1981200"/>
            <a:ext cx="492124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1"/>
            <a:ext cx="2844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1"/>
            <a:ext cx="833543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717" y="241300"/>
            <a:ext cx="2664883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1" y="241300"/>
            <a:ext cx="7793567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l="8452" t="11163" r="3391" b="10696"/>
          <a:stretch>
            <a:fillRect/>
          </a:stretch>
        </p:blipFill>
        <p:spPr bwMode="auto">
          <a:xfrm>
            <a:off x="7960784" y="74614"/>
            <a:ext cx="423121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74625"/>
            <a:ext cx="513291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lang="en-US" sz="4000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33D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9906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1930400" y="1676400"/>
            <a:ext cx="10261600" cy="2743200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3185" y="19050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1" y="-19050"/>
            <a:ext cx="41783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12-Mar-07</a:t>
            </a:r>
          </a:p>
        </p:txBody>
      </p:sp>
      <p:sp>
        <p:nvSpPr>
          <p:cNvPr id="2333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1600" y="2130426"/>
            <a:ext cx="8636000" cy="1470025"/>
          </a:xfrm>
        </p:spPr>
        <p:txBody>
          <a:bodyPr anchor="ctr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33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4572000"/>
            <a:ext cx="8534400" cy="1447800"/>
          </a:xfrm>
          <a:effectLst>
            <a:outerShdw dist="28398" dir="3806097" algn="ctr" rotWithShape="0">
              <a:srgbClr val="2D3B67"/>
            </a:outerShdw>
          </a:effectLst>
        </p:spPr>
        <p:txBody>
          <a:bodyPr/>
          <a:lstStyle>
            <a:lvl1pPr marL="0" indent="0" algn="ctr">
              <a:buFont typeface="Wingdings 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08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484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CA82574C-8266-4FEF-820A-1B811161E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0"/>
            <a:ext cx="113834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591300"/>
            <a:ext cx="2844800" cy="20955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D7CB3"/>
                </a:solidFill>
                <a:latin typeface="Candara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32576"/>
            <a:ext cx="3860800" cy="24447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D7CB3"/>
                </a:solidFill>
                <a:latin typeface="Candara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16800" y="6556375"/>
            <a:ext cx="4673600" cy="33020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D7CB3"/>
                </a:solidFill>
                <a:latin typeface="Candara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ACD0608F-E9E3-4504-994F-395A46C4D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itle Text"/>
          <p:cNvSpPr txBox="1">
            <a:spLocks noGrp="1"/>
          </p:cNvSpPr>
          <p:nvPr>
            <p:ph type="title"/>
          </p:nvPr>
        </p:nvSpPr>
        <p:spPr>
          <a:xfrm>
            <a:off x="658283" y="176477"/>
            <a:ext cx="11069969" cy="147452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34" name="Body Level One…"/>
          <p:cNvSpPr txBox="1">
            <a:spLocks noGrp="1"/>
          </p:cNvSpPr>
          <p:nvPr>
            <p:ph type="body" idx="13"/>
          </p:nvPr>
        </p:nvSpPr>
        <p:spPr>
          <a:xfrm>
            <a:off x="658368" y="1695027"/>
            <a:ext cx="10676401" cy="5199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SzTx/>
              <a:buNone/>
              <a:defRPr sz="1900"/>
            </a:lvl1pPr>
            <a:lvl2pPr marL="0" indent="317500" algn="l">
              <a:buSzTx/>
              <a:buNone/>
              <a:defRPr sz="1900"/>
            </a:lvl2pPr>
            <a:lvl3pPr marL="0" indent="635000" algn="l">
              <a:buSzTx/>
              <a:buNone/>
              <a:defRPr sz="1900"/>
            </a:lvl3pPr>
            <a:lvl4pPr marL="0" indent="952500" algn="l">
              <a:buSzTx/>
              <a:buNone/>
              <a:defRPr sz="1900"/>
            </a:lvl4pPr>
            <a:lvl5pPr marL="0" indent="1270000" algn="l">
              <a:buSzTx/>
              <a:buNone/>
              <a:defRPr sz="19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88115" y="6432634"/>
            <a:ext cx="191350" cy="196851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8115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557F8625-36A7-4227-A657-58F4244A4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3B8E4601-4BD8-4189-8775-0BCFE7143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AF8E04A4-7044-4E96-8246-796270DA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149DD44A-E449-42E2-88A3-F4CA4A79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5D6757AA-9626-461F-AF7F-A962FA7FB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D85AD9A5-86E9-4FE4-9885-0CF6B6B0F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48F344BC-A3F9-4A71-9FE5-BA2760968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8E672A98-D973-4D2F-8033-E4E476788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60688091-C797-4535-AC53-45EC6BEA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1"/>
            <a:ext cx="2844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1"/>
            <a:ext cx="833543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04FFD28C-8C93-467B-83AE-E91A1838E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1930400" y="1676400"/>
            <a:ext cx="10261600" cy="2743200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3185" y="19050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1" y="-19050"/>
            <a:ext cx="41783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22-Mar-07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1600" y="2130426"/>
            <a:ext cx="8636000" cy="1470025"/>
          </a:xfrm>
        </p:spPr>
        <p:txBody>
          <a:bodyPr anchor="ctr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88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4572000"/>
            <a:ext cx="8534400" cy="1447800"/>
          </a:xfrm>
          <a:effectLst>
            <a:outerShdw dist="28398" dir="3806097" algn="ctr" rotWithShape="0">
              <a:srgbClr val="2D3B67"/>
            </a:outerShdw>
          </a:effectLst>
        </p:spPr>
        <p:txBody>
          <a:bodyPr/>
          <a:lstStyle>
            <a:lvl1pPr marL="0" indent="0" algn="ctr">
              <a:buFont typeface="Wingdings 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08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484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1"/>
            <a:ext cx="2844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1"/>
            <a:ext cx="833543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88952" y="125095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15301" y="-19050"/>
            <a:ext cx="41783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22-Mar-07</a:t>
            </a:r>
          </a:p>
        </p:txBody>
      </p:sp>
      <p:sp>
        <p:nvSpPr>
          <p:cNvPr id="2446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1600" y="2130426"/>
            <a:ext cx="8636000" cy="1470025"/>
          </a:xfrm>
        </p:spPr>
        <p:txBody>
          <a:bodyPr anchor="ctr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4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4572000"/>
            <a:ext cx="8534400" cy="1447800"/>
          </a:xfrm>
          <a:effectLst>
            <a:outerShdw dist="28398" dir="3806097" algn="ctr" rotWithShape="0">
              <a:srgbClr val="2D3B67"/>
            </a:outerShdw>
          </a:effectLst>
        </p:spPr>
        <p:txBody>
          <a:bodyPr/>
          <a:lstStyle>
            <a:lvl1pPr marL="0" indent="0" algn="ctr">
              <a:buFont typeface="Wingdings 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08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484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4F1F7186-C642-4A90-A277-57EB0E8DA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218C27DF-5783-4B82-A4D2-16F4F6CB9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E136BF63-423D-4549-8762-27AAEDAD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B41D974C-D2C6-4A9D-B4A9-A31B7755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95670027-C54E-406C-8F26-BE3D10C0C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AAC03102-EE93-4196-BC33-0A2F13942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86A50368-2A63-41EB-9356-C4F6141D7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5D1CC2DD-4E4C-44E0-B3BF-A12F2EC7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A7A54F51-91AA-4EB4-8953-F37887D03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751BF5A2-44AA-4127-B00B-B92FFE31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1"/>
            <a:ext cx="2844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1"/>
            <a:ext cx="833543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E699E0D5-279B-4708-AE9D-8D281ABE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3876675"/>
            <a:ext cx="1219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3810000"/>
            <a:ext cx="12192000" cy="0"/>
          </a:xfrm>
          <a:prstGeom prst="line">
            <a:avLst/>
          </a:prstGeom>
          <a:noFill/>
          <a:ln w="38100">
            <a:solidFill>
              <a:srgbClr val="00694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5" descr="Copy of problem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4722285" y="4148139"/>
            <a:ext cx="274743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044701"/>
            <a:ext cx="10363200" cy="1470025"/>
          </a:xfrm>
        </p:spPr>
        <p:txBody>
          <a:bodyPr/>
          <a:lstStyle>
            <a:lvl1pPr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84" y="1443039"/>
            <a:ext cx="5687483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443039"/>
            <a:ext cx="5687484" cy="5272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67" y="127001"/>
            <a:ext cx="2893484" cy="658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684" y="127001"/>
            <a:ext cx="8481483" cy="658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D169-901F-4E98-85C7-7D5EAA421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9D1C-C920-44C2-A9AB-983B966F1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257A-E663-4447-9D25-FB0E7B157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418" y="1541464"/>
            <a:ext cx="5623983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1464"/>
            <a:ext cx="5623984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457E-28C9-4B1B-9ADB-1845E3515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A5D6-FD12-4A0F-9629-576BEBA08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6C32-B7DD-4BA2-8735-AE55D9F54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C34B-569D-49EC-8587-B956A4EFC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03ADB-ED78-4EAA-ADEA-025C932E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F87A-F823-4B21-83BC-B24A064CA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57BA1-FF73-488D-A6B1-89D2677D8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9851" y="257176"/>
            <a:ext cx="2861733" cy="6164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418" y="257176"/>
            <a:ext cx="8386233" cy="6164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C1E0-5B6B-43F6-A1EC-4C235E34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1957917" y="1676400"/>
            <a:ext cx="10261600" cy="2743200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93185" y="19050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072967" y="-19050"/>
            <a:ext cx="41783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17-Sept-07</a:t>
            </a:r>
          </a:p>
        </p:txBody>
      </p:sp>
      <p:sp>
        <p:nvSpPr>
          <p:cNvPr id="271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1600" y="2130426"/>
            <a:ext cx="8636000" cy="1470025"/>
          </a:xfrm>
        </p:spPr>
        <p:txBody>
          <a:bodyPr anchor="ctr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1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4572000"/>
            <a:ext cx="8534400" cy="1447800"/>
          </a:xfrm>
          <a:effectLst>
            <a:outerShdw dist="28398" dir="3806097" algn="ctr" rotWithShape="0">
              <a:srgbClr val="2D3B67"/>
            </a:outerShdw>
          </a:effectLst>
        </p:spPr>
        <p:txBody>
          <a:bodyPr/>
          <a:lstStyle>
            <a:lvl1pPr marL="0" indent="0" algn="ctr">
              <a:buFont typeface="Wingdings 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08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484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16800" y="6556375"/>
            <a:ext cx="4673600" cy="330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3366FF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HORIZON-RFT Short - </a:t>
            </a:r>
            <a:fld id="{59CB4B91-3CD8-49F4-87AE-D7BEF8A9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1"/>
            <a:ext cx="2844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1"/>
            <a:ext cx="833543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88952" y="125095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15301" y="-19050"/>
            <a:ext cx="4178300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22-Mar-07</a:t>
            </a:r>
          </a:p>
        </p:txBody>
      </p:sp>
      <p:sp>
        <p:nvSpPr>
          <p:cNvPr id="277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1600" y="2130426"/>
            <a:ext cx="8636000" cy="1470025"/>
          </a:xfrm>
        </p:spPr>
        <p:txBody>
          <a:bodyPr anchor="ctr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4572000"/>
            <a:ext cx="8534400" cy="1447800"/>
          </a:xfrm>
          <a:effectLst>
            <a:outerShdw dist="28398" dir="3806097" algn="ctr" rotWithShape="0">
              <a:srgbClr val="2D3B67"/>
            </a:outerShdw>
          </a:effectLst>
        </p:spPr>
        <p:txBody>
          <a:bodyPr/>
          <a:lstStyle>
            <a:lvl1pPr marL="0" indent="0" algn="ctr">
              <a:buFont typeface="Wingdings 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0826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484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8900" y="1"/>
            <a:ext cx="2844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1"/>
            <a:ext cx="833543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849C-2831-4F6F-A517-5E452A1A7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9C74-4433-49CA-BC37-4997D860B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A5FC-A85D-48D1-8A66-A82D2680B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81CD-38F1-4CCC-970C-C1F316C9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974A-BF20-4352-8A5A-8CC57A1A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9E94-8367-4ED9-BAF3-13D88B6C5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6B0D-EDE3-4B37-AF86-72A9F0BD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4E3D-1A4D-4DB8-90C6-2078E6F7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79D5-D22B-46A1-B54F-6A19B42C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F54B-D5D2-49A2-B86E-59F625DC5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A9FF-46D3-4504-9A87-BC320650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08000" y="228600"/>
            <a:ext cx="11684000" cy="922338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93185" y="12192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0268" y="0"/>
            <a:ext cx="11383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4A60A9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64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591300"/>
            <a:ext cx="2844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6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257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9855200" y="-19050"/>
            <a:ext cx="2438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000" b="1" smtClean="0">
              <a:solidFill>
                <a:srgbClr val="8B99C8"/>
              </a:solidFill>
              <a:latin typeface="Verdan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41" r:id="rId1"/>
    <p:sldLayoutId id="2147497747" r:id="rId2"/>
    <p:sldLayoutId id="2147497748" r:id="rId3"/>
    <p:sldLayoutId id="2147497749" r:id="rId4"/>
    <p:sldLayoutId id="2147497750" r:id="rId5"/>
    <p:sldLayoutId id="2147497751" r:id="rId6"/>
    <p:sldLayoutId id="2147497752" r:id="rId7"/>
    <p:sldLayoutId id="2147497753" r:id="rId8"/>
    <p:sldLayoutId id="2147497754" r:id="rId9"/>
    <p:sldLayoutId id="2147497755" r:id="rId10"/>
    <p:sldLayoutId id="214749775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5000"/>
        <a:buFont typeface="Wingdings 3" pitchFamily="18" charset="2"/>
        <a:buChar char="u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0000"/>
        <a:buFont typeface="Arial" pitchFamily="34" charset="0"/>
        <a:buChar char="▬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●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ow-Res_13b_Teal01_RGB"/>
          <p:cNvPicPr>
            <a:picLocks noChangeAspect="1" noChangeArrowheads="1"/>
          </p:cNvPicPr>
          <p:nvPr/>
        </p:nvPicPr>
        <p:blipFill>
          <a:blip r:embed="rId13" cstate="print"/>
          <a:srcRect t="27525" b="39420"/>
          <a:stretch>
            <a:fillRect/>
          </a:stretch>
        </p:blipFill>
        <p:spPr bwMode="auto">
          <a:xfrm>
            <a:off x="0" y="0"/>
            <a:ext cx="12192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HR-Logo-Black&amp;PMS349_Small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97067" y="6124576"/>
            <a:ext cx="14351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5952" y="241300"/>
            <a:ext cx="10661649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1901" y="1981200"/>
            <a:ext cx="1004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11151" y="6481763"/>
            <a:ext cx="3290966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en-US" altLang="en-US" sz="1000" b="1" smtClean="0">
                <a:solidFill>
                  <a:srgbClr val="4D8993"/>
                </a:solidFill>
                <a:cs typeface="Arial" charset="0"/>
              </a:rPr>
              <a:t>©</a:t>
            </a:r>
            <a:r>
              <a:rPr lang="en-US" altLang="en-US" sz="800" b="1" smtClean="0">
                <a:solidFill>
                  <a:srgbClr val="4D8993"/>
                </a:solidFill>
                <a:cs typeface="Arial" charset="0"/>
              </a:rPr>
              <a:t> 2011, KAISER PERMANENTE CENTER FOR HEALTH RESEARCH</a:t>
            </a:r>
            <a:endParaRPr lang="en-US" altLang="en-US" smtClean="0">
              <a:solidFill>
                <a:srgbClr val="4D8993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03" r:id="rId1"/>
    <p:sldLayoutId id="2147497899" r:id="rId2"/>
    <p:sldLayoutId id="2147497900" r:id="rId3"/>
    <p:sldLayoutId id="2147497901" r:id="rId4"/>
    <p:sldLayoutId id="2147497902" r:id="rId5"/>
    <p:sldLayoutId id="2147497903" r:id="rId6"/>
    <p:sldLayoutId id="2147497904" r:id="rId7"/>
    <p:sldLayoutId id="2147497905" r:id="rId8"/>
    <p:sldLayoutId id="2147497906" r:id="rId9"/>
    <p:sldLayoutId id="2147497907" r:id="rId10"/>
    <p:sldLayoutId id="2147497908" r:id="rId11"/>
  </p:sldLayoutIdLst>
  <p:hf sldNum="0"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4D899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28600" algn="l" rtl="0" eaLnBrk="0" fontAlgn="base" hangingPunct="0">
        <a:spcBef>
          <a:spcPct val="20000"/>
        </a:spcBef>
        <a:spcAft>
          <a:spcPct val="0"/>
        </a:spcAft>
        <a:buClr>
          <a:srgbClr val="4D899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74725" indent="-228600" algn="l" rtl="0" eaLnBrk="0" fontAlgn="base" hangingPunct="0">
        <a:spcBef>
          <a:spcPct val="20000"/>
        </a:spcBef>
        <a:spcAft>
          <a:spcPct val="0"/>
        </a:spcAft>
        <a:buClr>
          <a:srgbClr val="4D899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317625" indent="-228600" algn="l" rtl="0" eaLnBrk="0" fontAlgn="base" hangingPunct="0">
        <a:spcBef>
          <a:spcPct val="20000"/>
        </a:spcBef>
        <a:spcAft>
          <a:spcPct val="0"/>
        </a:spcAft>
        <a:buClr>
          <a:srgbClr val="4D899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660525" indent="-228600" algn="l" rtl="0" eaLnBrk="0" fontAlgn="base" hangingPunct="0">
        <a:spcBef>
          <a:spcPct val="20000"/>
        </a:spcBef>
        <a:spcAft>
          <a:spcPct val="0"/>
        </a:spcAft>
        <a:buClr>
          <a:srgbClr val="8086C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117725" indent="-228600" algn="l" rtl="0" fontAlgn="base">
        <a:spcBef>
          <a:spcPct val="20000"/>
        </a:spcBef>
        <a:spcAft>
          <a:spcPct val="0"/>
        </a:spcAft>
        <a:buClr>
          <a:srgbClr val="8086C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574925" indent="-228600" algn="l" rtl="0" fontAlgn="base">
        <a:spcBef>
          <a:spcPct val="20000"/>
        </a:spcBef>
        <a:spcAft>
          <a:spcPct val="0"/>
        </a:spcAft>
        <a:buClr>
          <a:srgbClr val="8086C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2125" indent="-228600" algn="l" rtl="0" fontAlgn="base">
        <a:spcBef>
          <a:spcPct val="20000"/>
        </a:spcBef>
        <a:spcAft>
          <a:spcPct val="0"/>
        </a:spcAft>
        <a:buClr>
          <a:srgbClr val="8086C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89325" indent="-228600" algn="l" rtl="0" fontAlgn="base">
        <a:spcBef>
          <a:spcPct val="20000"/>
        </a:spcBef>
        <a:spcAft>
          <a:spcPct val="0"/>
        </a:spcAft>
        <a:buClr>
          <a:srgbClr val="8086C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418" y="333375"/>
            <a:ext cx="1094316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28775"/>
            <a:ext cx="109728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19864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C5A6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31" r:id="rId1"/>
    <p:sldLayoutId id="2147497992" r:id="rId2"/>
    <p:sldLayoutId id="2147497993" r:id="rId3"/>
    <p:sldLayoutId id="2147498132" r:id="rId4"/>
    <p:sldLayoutId id="2147497994" r:id="rId5"/>
    <p:sldLayoutId id="2147497995" r:id="rId6"/>
    <p:sldLayoutId id="2147498133" r:id="rId7"/>
    <p:sldLayoutId id="2147497996" r:id="rId8"/>
    <p:sldLayoutId id="2147497997" r:id="rId9"/>
    <p:sldLayoutId id="2147497998" r:id="rId10"/>
    <p:sldLayoutId id="2147497999" r:id="rId11"/>
    <p:sldLayoutId id="2147498000" r:id="rId12"/>
    <p:sldLayoutId id="2147498001" r:id="rId13"/>
    <p:sldLayoutId id="2147498002" r:id="rId14"/>
    <p:sldLayoutId id="2147498003" r:id="rId15"/>
    <p:sldLayoutId id="2147498004" r:id="rId16"/>
    <p:sldLayoutId id="2147498134" r:id="rId17"/>
    <p:sldLayoutId id="2147498217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5000"/>
        <a:buFont typeface="Arial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1pPr>
      <a:lvl2pPr marL="615950" indent="-342900" algn="l" rtl="0" eaLnBrk="0" fontAlgn="base" hangingPunct="0">
        <a:spcBef>
          <a:spcPct val="20000"/>
        </a:spcBef>
        <a:spcAft>
          <a:spcPct val="0"/>
        </a:spcAft>
        <a:buClr>
          <a:srgbClr val="333D47"/>
        </a:buClr>
        <a:buSzPct val="85000"/>
        <a:buFont typeface="Courier New" pitchFamily="49" charset="0"/>
        <a:buChar char="o"/>
        <a:defRPr sz="2000" kern="1200">
          <a:solidFill>
            <a:srgbClr val="333D47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−"/>
        <a:defRPr sz="1700" kern="1200">
          <a:solidFill>
            <a:srgbClr val="0070C0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rgbClr val="333D47"/>
        </a:buClr>
        <a:buFont typeface="Arial" pitchFamily="34" charset="0"/>
        <a:buChar char="•"/>
        <a:defRPr sz="1600" kern="1200">
          <a:solidFill>
            <a:srgbClr val="333D47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08000" y="228600"/>
            <a:ext cx="11684000" cy="922338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93185" y="12192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0268" y="0"/>
            <a:ext cx="11383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4A60A9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32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591300"/>
            <a:ext cx="2844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2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257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855200" y="-19050"/>
            <a:ext cx="2438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000" b="1" smtClean="0">
              <a:solidFill>
                <a:srgbClr val="8B99C8"/>
              </a:solidFill>
              <a:latin typeface="Verdana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013701" y="0"/>
            <a:ext cx="41783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FF"/>
                </a:solidFill>
                <a:latin typeface="Verdana" pitchFamily="34" charset="0"/>
              </a:rPr>
              <a:t>Version 12-Mar-07</a:t>
            </a:r>
          </a:p>
        </p:txBody>
      </p:sp>
      <p:sp>
        <p:nvSpPr>
          <p:cNvPr id="23326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6800" y="6556375"/>
            <a:ext cx="4673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3366FF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HORIZON-PFT Slide Library - </a:t>
            </a:r>
            <a:fld id="{6C0713DA-BFEA-4469-B4E9-681C2A874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42" r:id="rId1"/>
    <p:sldLayoutId id="2147497757" r:id="rId2"/>
    <p:sldLayoutId id="2147497758" r:id="rId3"/>
    <p:sldLayoutId id="2147497759" r:id="rId4"/>
    <p:sldLayoutId id="2147497760" r:id="rId5"/>
    <p:sldLayoutId id="2147497761" r:id="rId6"/>
    <p:sldLayoutId id="2147497762" r:id="rId7"/>
    <p:sldLayoutId id="2147497763" r:id="rId8"/>
    <p:sldLayoutId id="2147497764" r:id="rId9"/>
    <p:sldLayoutId id="2147497765" r:id="rId10"/>
    <p:sldLayoutId id="2147497766" r:id="rId11"/>
  </p:sldLayoutIdLst>
  <p:transition/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5000"/>
        <a:buFont typeface="Wingdings 3" pitchFamily="18" charset="2"/>
        <a:buChar char="u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0000"/>
        <a:buFont typeface="Arial" pitchFamily="34" charset="0"/>
        <a:buChar char="▬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●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08000" y="228600"/>
            <a:ext cx="11684000" cy="922338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93185" y="12192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0268" y="0"/>
            <a:ext cx="11383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4A60A9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879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591300"/>
            <a:ext cx="2844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79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257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855200" y="-19050"/>
            <a:ext cx="2438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000" b="1" smtClean="0">
              <a:solidFill>
                <a:srgbClr val="8B99C8"/>
              </a:solidFill>
              <a:latin typeface="Verdan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43" r:id="rId1"/>
    <p:sldLayoutId id="2147497767" r:id="rId2"/>
    <p:sldLayoutId id="2147497768" r:id="rId3"/>
    <p:sldLayoutId id="2147497769" r:id="rId4"/>
    <p:sldLayoutId id="2147497770" r:id="rId5"/>
    <p:sldLayoutId id="2147497771" r:id="rId6"/>
    <p:sldLayoutId id="2147497772" r:id="rId7"/>
    <p:sldLayoutId id="2147497773" r:id="rId8"/>
    <p:sldLayoutId id="2147497774" r:id="rId9"/>
    <p:sldLayoutId id="2147497775" r:id="rId10"/>
    <p:sldLayoutId id="2147497776" r:id="rId11"/>
  </p:sldLayoutIdLst>
  <p:transition/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5000"/>
        <a:buFont typeface="Wingdings 3" pitchFamily="18" charset="2"/>
        <a:buChar char="u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0000"/>
        <a:buFont typeface="Arial" pitchFamily="34" charset="0"/>
        <a:buChar char="▬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●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508000" y="228600"/>
            <a:ext cx="11684000" cy="922338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93185" y="12192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0268" y="0"/>
            <a:ext cx="11383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4A60A9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45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591300"/>
            <a:ext cx="2844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5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257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855200" y="-19050"/>
            <a:ext cx="2438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000" b="1" smtClean="0">
              <a:solidFill>
                <a:srgbClr val="8B99C8"/>
              </a:solidFill>
              <a:latin typeface="Verdana" pitchFamily="34" charset="0"/>
            </a:endParaRPr>
          </a:p>
        </p:txBody>
      </p:sp>
      <p:sp>
        <p:nvSpPr>
          <p:cNvPr id="2445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6800" y="6556375"/>
            <a:ext cx="4673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3366FF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HORIZON-PFT Core Slides - </a:t>
            </a:r>
            <a:fld id="{98C89F23-D173-4FE2-8633-39CD0111E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44" r:id="rId1"/>
    <p:sldLayoutId id="2147497777" r:id="rId2"/>
    <p:sldLayoutId id="2147497778" r:id="rId3"/>
    <p:sldLayoutId id="2147497779" r:id="rId4"/>
    <p:sldLayoutId id="2147497780" r:id="rId5"/>
    <p:sldLayoutId id="2147497781" r:id="rId6"/>
    <p:sldLayoutId id="2147497782" r:id="rId7"/>
    <p:sldLayoutId id="2147497783" r:id="rId8"/>
    <p:sldLayoutId id="2147497784" r:id="rId9"/>
    <p:sldLayoutId id="2147497785" r:id="rId10"/>
    <p:sldLayoutId id="2147497786" r:id="rId11"/>
  </p:sldLayoutIdLst>
  <p:transition/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5000"/>
        <a:buFont typeface="Wingdings 3" pitchFamily="18" charset="2"/>
        <a:buChar char="u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0000"/>
        <a:buFont typeface="Arial" pitchFamily="34" charset="0"/>
        <a:buChar char="▬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●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685" y="127001"/>
            <a:ext cx="1157816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685" y="1443039"/>
            <a:ext cx="1157816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1362075"/>
            <a:ext cx="1219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1295400"/>
            <a:ext cx="12192000" cy="0"/>
          </a:xfrm>
          <a:prstGeom prst="line">
            <a:avLst/>
          </a:prstGeom>
          <a:noFill/>
          <a:ln w="38100">
            <a:solidFill>
              <a:srgbClr val="00694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49" r:id="rId1"/>
    <p:sldLayoutId id="2147497806" r:id="rId2"/>
    <p:sldLayoutId id="2147497807" r:id="rId3"/>
    <p:sldLayoutId id="2147497808" r:id="rId4"/>
    <p:sldLayoutId id="2147497809" r:id="rId5"/>
    <p:sldLayoutId id="2147497810" r:id="rId6"/>
    <p:sldLayoutId id="2147497811" r:id="rId7"/>
    <p:sldLayoutId id="2147497812" r:id="rId8"/>
    <p:sldLayoutId id="2147497813" r:id="rId9"/>
    <p:sldLayoutId id="2147497814" r:id="rId10"/>
    <p:sldLayoutId id="2147497815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25000"/>
        </a:spcAft>
        <a:buClr>
          <a:srgbClr val="FFFF00"/>
        </a:buClr>
        <a:buFont typeface="Wingdings" pitchFamily="2" charset="2"/>
        <a:buChar char="§"/>
        <a:defRPr sz="2400">
          <a:solidFill>
            <a:srgbClr val="FEFCF4"/>
          </a:solidFill>
          <a:latin typeface="+mn-lt"/>
          <a:ea typeface="MS PGothic" pitchFamily="34" charset="-128"/>
          <a:cs typeface="+mn-cs"/>
        </a:defRPr>
      </a:lvl1pPr>
      <a:lvl2pPr marL="685800" indent="-341313" algn="l" rtl="0" eaLnBrk="0" fontAlgn="base" hangingPunct="0">
        <a:spcBef>
          <a:spcPct val="20000"/>
        </a:spcBef>
        <a:spcAft>
          <a:spcPct val="25000"/>
        </a:spcAft>
        <a:buClr>
          <a:srgbClr val="FFFF00"/>
        </a:buClr>
        <a:buFont typeface="Arial" pitchFamily="34" charset="0"/>
        <a:buChar char="—"/>
        <a:defRPr sz="2200">
          <a:solidFill>
            <a:srgbClr val="FEFCF4"/>
          </a:solidFill>
          <a:latin typeface="+mn-lt"/>
          <a:ea typeface="Arial" charset="0"/>
          <a:cs typeface="+mn-cs"/>
        </a:defRPr>
      </a:lvl2pPr>
      <a:lvl3pPr marL="1035050" indent="-234950" algn="l" rtl="0" eaLnBrk="0" fontAlgn="base" hangingPunct="0">
        <a:spcBef>
          <a:spcPct val="20000"/>
        </a:spcBef>
        <a:spcAft>
          <a:spcPct val="25000"/>
        </a:spcAft>
        <a:buClr>
          <a:srgbClr val="FFFF00"/>
        </a:buClr>
        <a:buChar char="•"/>
        <a:defRPr sz="2200">
          <a:solidFill>
            <a:srgbClr val="FEFCF4"/>
          </a:solidFill>
          <a:latin typeface="+mn-lt"/>
          <a:ea typeface="Arial" charset="0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25000"/>
        </a:spcAft>
        <a:buClr>
          <a:srgbClr val="FFFF00"/>
        </a:buClr>
        <a:buFont typeface="Arial" pitchFamily="34" charset="0"/>
        <a:buChar char="–"/>
        <a:defRPr sz="2200">
          <a:solidFill>
            <a:srgbClr val="FEFCF4"/>
          </a:solidFill>
          <a:latin typeface="+mn-lt"/>
          <a:ea typeface="Arial" charset="0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25000"/>
        </a:spcAft>
        <a:buClr>
          <a:srgbClr val="FFFF00"/>
        </a:buClr>
        <a:buFont typeface="Arial" pitchFamily="34" charset="0"/>
        <a:buChar char="»"/>
        <a:defRPr sz="2200">
          <a:solidFill>
            <a:srgbClr val="FEFCF4"/>
          </a:solidFill>
          <a:latin typeface="+mn-lt"/>
          <a:ea typeface="Arial" charset="0"/>
          <a:cs typeface="+mn-cs"/>
        </a:defRPr>
      </a:lvl5pPr>
      <a:lvl6pPr marL="2228850" indent="-228600" algn="l" rtl="0" fontAlgn="base">
        <a:spcBef>
          <a:spcPct val="20000"/>
        </a:spcBef>
        <a:spcAft>
          <a:spcPct val="25000"/>
        </a:spcAft>
        <a:buClr>
          <a:srgbClr val="FFFF00"/>
        </a:buClr>
        <a:buFont typeface="Arial" charset="0"/>
        <a:buChar char="»"/>
        <a:defRPr sz="2200">
          <a:solidFill>
            <a:srgbClr val="FEFCF4"/>
          </a:solidFill>
          <a:latin typeface="+mn-lt"/>
          <a:cs typeface="+mn-cs"/>
        </a:defRPr>
      </a:lvl6pPr>
      <a:lvl7pPr marL="2686050" indent="-228600" algn="l" rtl="0" fontAlgn="base">
        <a:spcBef>
          <a:spcPct val="20000"/>
        </a:spcBef>
        <a:spcAft>
          <a:spcPct val="25000"/>
        </a:spcAft>
        <a:buClr>
          <a:srgbClr val="FFFF00"/>
        </a:buClr>
        <a:buFont typeface="Arial" charset="0"/>
        <a:buChar char="»"/>
        <a:defRPr sz="2200">
          <a:solidFill>
            <a:srgbClr val="FEFCF4"/>
          </a:solidFill>
          <a:latin typeface="+mn-lt"/>
          <a:cs typeface="+mn-cs"/>
        </a:defRPr>
      </a:lvl7pPr>
      <a:lvl8pPr marL="3143250" indent="-228600" algn="l" rtl="0" fontAlgn="base">
        <a:spcBef>
          <a:spcPct val="20000"/>
        </a:spcBef>
        <a:spcAft>
          <a:spcPct val="25000"/>
        </a:spcAft>
        <a:buClr>
          <a:srgbClr val="FFFF00"/>
        </a:buClr>
        <a:buFont typeface="Arial" charset="0"/>
        <a:buChar char="»"/>
        <a:defRPr sz="2200">
          <a:solidFill>
            <a:srgbClr val="FEFCF4"/>
          </a:solidFill>
          <a:latin typeface="+mn-lt"/>
          <a:cs typeface="+mn-cs"/>
        </a:defRPr>
      </a:lvl8pPr>
      <a:lvl9pPr marL="3600450" indent="-228600" algn="l" rtl="0" fontAlgn="base">
        <a:spcBef>
          <a:spcPct val="20000"/>
        </a:spcBef>
        <a:spcAft>
          <a:spcPct val="25000"/>
        </a:spcAft>
        <a:buClr>
          <a:srgbClr val="FFFF00"/>
        </a:buClr>
        <a:buFont typeface="Arial" charset="0"/>
        <a:buChar char="»"/>
        <a:defRPr sz="2200">
          <a:solidFill>
            <a:srgbClr val="FEFCF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418" y="257175"/>
            <a:ext cx="114511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Master Slide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418" y="1541464"/>
            <a:ext cx="11451167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1152525"/>
            <a:ext cx="1219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44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538914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E0BDE98-4111-4949-958B-1019DDFA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0" y="1104900"/>
            <a:ext cx="1219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50" r:id="rId1"/>
    <p:sldLayoutId id="2147497816" r:id="rId2"/>
    <p:sldLayoutId id="2147497817" r:id="rId3"/>
    <p:sldLayoutId id="2147497818" r:id="rId4"/>
    <p:sldLayoutId id="2147497819" r:id="rId5"/>
    <p:sldLayoutId id="2147497820" r:id="rId6"/>
    <p:sldLayoutId id="2147497821" r:id="rId7"/>
    <p:sldLayoutId id="2147497822" r:id="rId8"/>
    <p:sldLayoutId id="2147497823" r:id="rId9"/>
    <p:sldLayoutId id="2147497824" r:id="rId10"/>
    <p:sldLayoutId id="2147497825" r:id="rId11"/>
  </p:sldLayoutIdLst>
  <p:transition spd="slow"/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225425" indent="-225425" algn="l" rtl="0" eaLnBrk="0" fontAlgn="base" hangingPunct="0">
        <a:spcBef>
          <a:spcPct val="30000"/>
        </a:spcBef>
        <a:spcAft>
          <a:spcPct val="0"/>
        </a:spcAft>
        <a:buClr>
          <a:srgbClr val="FFFF00"/>
        </a:buClr>
        <a:buChar char="•"/>
        <a:defRPr sz="2600" b="1">
          <a:solidFill>
            <a:srgbClr val="FEFCF4"/>
          </a:solidFill>
          <a:latin typeface="+mn-lt"/>
          <a:ea typeface="MS PGothic" pitchFamily="34" charset="-128"/>
          <a:cs typeface="+mn-cs"/>
        </a:defRPr>
      </a:lvl1pPr>
      <a:lvl2pPr marL="628650" indent="-284163" algn="l" rtl="0" eaLnBrk="0" fontAlgn="base" hangingPunct="0">
        <a:spcBef>
          <a:spcPct val="30000"/>
        </a:spcBef>
        <a:spcAft>
          <a:spcPct val="0"/>
        </a:spcAft>
        <a:buClr>
          <a:srgbClr val="FFFF00"/>
        </a:buClr>
        <a:buFont typeface="Arial" pitchFamily="34" charset="0"/>
        <a:buChar char="─"/>
        <a:defRPr sz="2400" b="1">
          <a:solidFill>
            <a:srgbClr val="FEFCF4"/>
          </a:solidFill>
          <a:latin typeface="+mn-lt"/>
          <a:ea typeface="Arial" charset="0"/>
          <a:cs typeface="+mn-cs"/>
        </a:defRPr>
      </a:lvl2pPr>
      <a:lvl3pPr marL="1031875" indent="-234950" algn="l" rtl="0" eaLnBrk="0" fontAlgn="base" hangingPunct="0">
        <a:spcBef>
          <a:spcPct val="30000"/>
        </a:spcBef>
        <a:spcAft>
          <a:spcPct val="0"/>
        </a:spcAft>
        <a:buClr>
          <a:srgbClr val="FFFF00"/>
        </a:buClr>
        <a:buChar char="•"/>
        <a:defRPr sz="2200" b="1">
          <a:solidFill>
            <a:srgbClr val="FEFCF4"/>
          </a:solidFill>
          <a:latin typeface="+mn-lt"/>
          <a:ea typeface="Arial" charset="0"/>
          <a:cs typeface="+mn-cs"/>
        </a:defRPr>
      </a:lvl3pPr>
      <a:lvl4pPr marL="1428750" indent="-228600" algn="l" rtl="0" eaLnBrk="0" fontAlgn="base" hangingPunct="0">
        <a:spcBef>
          <a:spcPct val="3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EFCF4"/>
          </a:solidFill>
          <a:latin typeface="+mn-lt"/>
          <a:ea typeface="Arial" charset="0"/>
          <a:cs typeface="+mn-cs"/>
        </a:defRPr>
      </a:lvl4pPr>
      <a:lvl5pPr marL="1771650" indent="-228600" algn="l" rtl="0" eaLnBrk="0" fontAlgn="base" hangingPunct="0">
        <a:spcBef>
          <a:spcPct val="30000"/>
        </a:spcBef>
        <a:spcAft>
          <a:spcPct val="0"/>
        </a:spcAft>
        <a:buClr>
          <a:srgbClr val="FFFF00"/>
        </a:buClr>
        <a:buChar char="•"/>
        <a:defRPr sz="2000" b="1">
          <a:solidFill>
            <a:srgbClr val="FEFCF4"/>
          </a:solidFill>
          <a:latin typeface="+mn-lt"/>
          <a:ea typeface="Arial" charset="0"/>
          <a:cs typeface="+mn-cs"/>
        </a:defRPr>
      </a:lvl5pPr>
      <a:lvl6pPr marL="2228850" indent="-228600" algn="l" rtl="0" fontAlgn="base">
        <a:spcBef>
          <a:spcPct val="30000"/>
        </a:spcBef>
        <a:spcAft>
          <a:spcPct val="0"/>
        </a:spcAft>
        <a:buClr>
          <a:srgbClr val="FFFF00"/>
        </a:buClr>
        <a:buChar char="•"/>
        <a:defRPr b="1">
          <a:solidFill>
            <a:srgbClr val="FEFCF4"/>
          </a:solidFill>
          <a:latin typeface="+mn-lt"/>
          <a:cs typeface="+mn-cs"/>
        </a:defRPr>
      </a:lvl6pPr>
      <a:lvl7pPr marL="2686050" indent="-228600" algn="l" rtl="0" fontAlgn="base">
        <a:spcBef>
          <a:spcPct val="30000"/>
        </a:spcBef>
        <a:spcAft>
          <a:spcPct val="0"/>
        </a:spcAft>
        <a:buClr>
          <a:srgbClr val="FFFF00"/>
        </a:buClr>
        <a:buChar char="•"/>
        <a:defRPr b="1">
          <a:solidFill>
            <a:srgbClr val="FEFCF4"/>
          </a:solidFill>
          <a:latin typeface="+mn-lt"/>
          <a:cs typeface="+mn-cs"/>
        </a:defRPr>
      </a:lvl7pPr>
      <a:lvl8pPr marL="3143250" indent="-228600" algn="l" rtl="0" fontAlgn="base">
        <a:spcBef>
          <a:spcPct val="30000"/>
        </a:spcBef>
        <a:spcAft>
          <a:spcPct val="0"/>
        </a:spcAft>
        <a:buClr>
          <a:srgbClr val="FFFF00"/>
        </a:buClr>
        <a:buChar char="•"/>
        <a:defRPr b="1">
          <a:solidFill>
            <a:srgbClr val="FEFCF4"/>
          </a:solidFill>
          <a:latin typeface="+mn-lt"/>
          <a:cs typeface="+mn-cs"/>
        </a:defRPr>
      </a:lvl8pPr>
      <a:lvl9pPr marL="3600450" indent="-228600" algn="l" rtl="0" fontAlgn="base">
        <a:spcBef>
          <a:spcPct val="30000"/>
        </a:spcBef>
        <a:spcAft>
          <a:spcPct val="0"/>
        </a:spcAft>
        <a:buClr>
          <a:srgbClr val="FFFF00"/>
        </a:buClr>
        <a:buChar char="•"/>
        <a:defRPr b="1">
          <a:solidFill>
            <a:srgbClr val="FEFCF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ltGray">
          <a:xfrm>
            <a:off x="508000" y="241300"/>
            <a:ext cx="11684000" cy="922338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93185" y="12192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0268" y="0"/>
            <a:ext cx="11383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4A60A9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10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591300"/>
            <a:ext cx="2844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0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257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855200" y="-19050"/>
            <a:ext cx="2438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000" b="1" smtClean="0">
              <a:solidFill>
                <a:srgbClr val="8B99C8"/>
              </a:solidFill>
              <a:latin typeface="Verdan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51" r:id="rId1"/>
    <p:sldLayoutId id="2147497826" r:id="rId2"/>
    <p:sldLayoutId id="2147497827" r:id="rId3"/>
    <p:sldLayoutId id="2147497828" r:id="rId4"/>
    <p:sldLayoutId id="2147497829" r:id="rId5"/>
    <p:sldLayoutId id="2147497830" r:id="rId6"/>
    <p:sldLayoutId id="2147497831" r:id="rId7"/>
    <p:sldLayoutId id="2147497832" r:id="rId8"/>
    <p:sldLayoutId id="2147497833" r:id="rId9"/>
    <p:sldLayoutId id="2147497834" r:id="rId10"/>
    <p:sldLayoutId id="2147497835" r:id="rId11"/>
  </p:sldLayoutIdLst>
  <p:transition/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5000"/>
        <a:buFont typeface="Wingdings 3" pitchFamily="18" charset="2"/>
        <a:buChar char="u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0000"/>
        <a:buFont typeface="Verdana" pitchFamily="34" charset="0"/>
        <a:buChar char="▬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Verdana" pitchFamily="34" charset="0"/>
        <a:buChar char="●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Verdana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508000" y="228600"/>
            <a:ext cx="11684000" cy="922338"/>
          </a:xfrm>
          <a:prstGeom prst="rect">
            <a:avLst/>
          </a:prstGeom>
          <a:solidFill>
            <a:srgbClr val="8B99C8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93185" y="1219200"/>
            <a:ext cx="11703049" cy="0"/>
          </a:xfrm>
          <a:prstGeom prst="line">
            <a:avLst/>
          </a:prstGeom>
          <a:noFill/>
          <a:ln w="38100">
            <a:solidFill>
              <a:srgbClr val="FF78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0268" y="0"/>
            <a:ext cx="113834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4A60A9">
                <a:alpha val="50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72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591300"/>
            <a:ext cx="2844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2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3257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855200" y="-19050"/>
            <a:ext cx="24384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000" b="1" smtClean="0">
              <a:solidFill>
                <a:srgbClr val="8B99C8"/>
              </a:solidFill>
              <a:latin typeface="Verdan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8052" r:id="rId1"/>
    <p:sldLayoutId id="2147497836" r:id="rId2"/>
    <p:sldLayoutId id="2147497837" r:id="rId3"/>
    <p:sldLayoutId id="2147497838" r:id="rId4"/>
    <p:sldLayoutId id="2147497839" r:id="rId5"/>
    <p:sldLayoutId id="2147497840" r:id="rId6"/>
    <p:sldLayoutId id="2147497841" r:id="rId7"/>
    <p:sldLayoutId id="2147497842" r:id="rId8"/>
    <p:sldLayoutId id="2147497843" r:id="rId9"/>
    <p:sldLayoutId id="2147497844" r:id="rId10"/>
    <p:sldLayoutId id="2147497845" r:id="rId11"/>
  </p:sldLayoutIdLst>
  <p:transition/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5000"/>
        <a:buFont typeface="Wingdings 3" pitchFamily="18" charset="2"/>
        <a:buChar char="u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80000"/>
        <a:buFont typeface="Arial" pitchFamily="34" charset="0"/>
        <a:buChar char="▬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●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FF7800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41F7755-C505-439B-82C1-6BBFD33FA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846" r:id="rId1"/>
    <p:sldLayoutId id="2147497847" r:id="rId2"/>
    <p:sldLayoutId id="2147497848" r:id="rId3"/>
    <p:sldLayoutId id="2147497849" r:id="rId4"/>
    <p:sldLayoutId id="2147497850" r:id="rId5"/>
    <p:sldLayoutId id="2147497851" r:id="rId6"/>
    <p:sldLayoutId id="2147497852" r:id="rId7"/>
    <p:sldLayoutId id="2147497853" r:id="rId8"/>
    <p:sldLayoutId id="2147497854" r:id="rId9"/>
    <p:sldLayoutId id="2147497855" r:id="rId10"/>
    <p:sldLayoutId id="2147497856" r:id="rId11"/>
    <p:sldLayoutId id="214749785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 idx="4294967295"/>
          </p:nvPr>
        </p:nvSpPr>
        <p:spPr>
          <a:xfrm>
            <a:off x="563417" y="591849"/>
            <a:ext cx="11499273" cy="2438400"/>
          </a:xfrm>
        </p:spPr>
        <p:txBody>
          <a:bodyPr/>
          <a:lstStyle/>
          <a:p>
            <a:pPr algn="ctr"/>
            <a:r>
              <a:rPr lang="en-US" altLang="en-US" b="1" dirty="0" smtClean="0"/>
              <a:t>Acquisition of Individual Patient Data from 53 RCTs for the FNIH Bone Quality Surrogacy Project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4294967295"/>
          </p:nvPr>
        </p:nvSpPr>
        <p:spPr>
          <a:xfrm>
            <a:off x="1974131" y="3610960"/>
            <a:ext cx="8709025" cy="27162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Dennis Black, PhD., PI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University of California, </a:t>
            </a:r>
            <a:r>
              <a:rPr lang="en-US" altLang="en-US" sz="2800" b="1" dirty="0">
                <a:solidFill>
                  <a:schemeClr val="tx1"/>
                </a:solidFill>
              </a:rPr>
              <a:t>San Francisco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</a:t>
            </a:r>
            <a:r>
              <a:rPr lang="en-US" altLang="en-US" b="1" dirty="0" smtClean="0">
                <a:solidFill>
                  <a:schemeClr val="tx1"/>
                </a:solidFill>
              </a:rPr>
              <a:t>or the FNIH Bone Quality Study Project Team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Gayle </a:t>
            </a:r>
            <a:r>
              <a:rPr lang="en-US" altLang="en-US" b="1" dirty="0">
                <a:solidFill>
                  <a:schemeClr val="tx1"/>
                </a:solidFill>
              </a:rPr>
              <a:t>Lester, PhD., </a:t>
            </a:r>
            <a:r>
              <a:rPr lang="en-US" altLang="en-US" b="1" dirty="0" smtClean="0">
                <a:solidFill>
                  <a:schemeClr val="tx1"/>
                </a:solidFill>
              </a:rPr>
              <a:t>NIAMS, Chair</a:t>
            </a:r>
            <a:endParaRPr lang="en-US" altLang="en-US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endParaRPr lang="en-US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3031" y="116118"/>
            <a:ext cx="4383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49972" y="3201965"/>
            <a:ext cx="906517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4"/>
          <p:cNvSpPr txBox="1">
            <a:spLocks/>
          </p:cNvSpPr>
          <p:nvPr/>
        </p:nvSpPr>
        <p:spPr bwMode="auto">
          <a:xfrm>
            <a:off x="1683186" y="76758"/>
            <a:ext cx="870902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59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D47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rgbClr val="333D47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−"/>
              <a:defRPr sz="17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D47"/>
              </a:buClr>
              <a:buFont typeface="Arial" pitchFamily="34" charset="0"/>
              <a:buChar char="•"/>
              <a:defRPr sz="1600" kern="1200">
                <a:solidFill>
                  <a:srgbClr val="333D47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UCSF Symposium on Data Sharing from RCTs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UCSF Parnassus 2/25/19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endParaRPr lang="en-US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6"/>
          <p:cNvSpPr>
            <a:spLocks noGrp="1"/>
          </p:cNvSpPr>
          <p:nvPr>
            <p:ph idx="4294967295"/>
          </p:nvPr>
        </p:nvSpPr>
        <p:spPr>
          <a:xfrm>
            <a:off x="1137473" y="961941"/>
            <a:ext cx="9570720" cy="5105400"/>
          </a:xfrm>
        </p:spPr>
        <p:txBody>
          <a:bodyPr/>
          <a:lstStyle/>
          <a:p>
            <a:r>
              <a:rPr lang="en-US" altLang="en-US" sz="2800" dirty="0" smtClean="0"/>
              <a:t>New drugs are needed for osteoporosis</a:t>
            </a:r>
          </a:p>
          <a:p>
            <a:pPr lvl="1"/>
            <a:r>
              <a:rPr lang="en-US" altLang="en-US" dirty="0" smtClean="0"/>
              <a:t>Recent trials require 7 to 15k patients and no longer feasible</a:t>
            </a:r>
          </a:p>
          <a:p>
            <a:r>
              <a:rPr lang="en-US" altLang="en-US" sz="2800" dirty="0" smtClean="0"/>
              <a:t>Project Goal:</a:t>
            </a:r>
          </a:p>
          <a:p>
            <a:pPr lvl="1"/>
            <a:r>
              <a:rPr lang="en-US" altLang="en-US" dirty="0" smtClean="0"/>
              <a:t>Qualify a biomarker as surrogate to replace hip fracture endpoint </a:t>
            </a:r>
            <a:r>
              <a:rPr lang="en-US" altLang="en-US" dirty="0" smtClean="0">
                <a:sym typeface="Wingdings" panose="05000000000000000000" pitchFamily="2" charset="2"/>
              </a:rPr>
              <a:t> 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Reduce </a:t>
            </a:r>
            <a:r>
              <a:rPr lang="en-US" altLang="en-US" dirty="0" smtClean="0"/>
              <a:t>trials from 15k/5 years to 500/2 years</a:t>
            </a:r>
          </a:p>
          <a:p>
            <a:r>
              <a:rPr lang="en-US" altLang="en-US" sz="2800" dirty="0" smtClean="0"/>
              <a:t>Methods</a:t>
            </a:r>
          </a:p>
          <a:p>
            <a:pPr lvl="1"/>
            <a:r>
              <a:rPr lang="en-US" altLang="en-US" dirty="0" smtClean="0"/>
              <a:t>Collect IPD from all osteoporosis RCTs (1990-2019)</a:t>
            </a:r>
          </a:p>
          <a:p>
            <a:pPr lvl="1"/>
            <a:r>
              <a:rPr lang="en-US" altLang="en-US" dirty="0" smtClean="0"/>
              <a:t>~18 drugs from ~14 sponsors (Pharma and a bit of NIH)</a:t>
            </a:r>
          </a:p>
          <a:p>
            <a:pPr lvl="1"/>
            <a:r>
              <a:rPr lang="en-US" altLang="en-US" dirty="0" smtClean="0"/>
              <a:t>50-60 trials, &gt;150,000 patients</a:t>
            </a:r>
          </a:p>
          <a:p>
            <a:pPr lvl="1"/>
            <a:r>
              <a:rPr lang="en-US" altLang="en-US" dirty="0" smtClean="0"/>
              <a:t>Compile into standard data template for analysis and perform surrogacy analyses</a:t>
            </a:r>
          </a:p>
          <a:p>
            <a:pPr lvl="1"/>
            <a:r>
              <a:rPr lang="en-US" altLang="en-US" dirty="0" smtClean="0"/>
              <a:t>Apply for surrogate endpoint qualification for DXA BMD in new (2017) FDA biomarker process</a:t>
            </a:r>
            <a:endParaRPr lang="en-US" altLang="en-US" dirty="0"/>
          </a:p>
        </p:txBody>
      </p:sp>
      <p:sp>
        <p:nvSpPr>
          <p:cNvPr id="5124" name="Title 5"/>
          <p:cNvSpPr>
            <a:spLocks noGrp="1"/>
          </p:cNvSpPr>
          <p:nvPr>
            <p:ph type="title" idx="4294967295"/>
          </p:nvPr>
        </p:nvSpPr>
        <p:spPr>
          <a:xfrm>
            <a:off x="1410364" y="-181059"/>
            <a:ext cx="9024938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1"/>
                </a:solidFill>
              </a:rPr>
              <a:t>Foundation for NIH Bone Quality Project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524000" y="444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930" y="101422"/>
            <a:ext cx="10113818" cy="6207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Process for Obtaining IPD Data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2046" y="957267"/>
            <a:ext cx="11203709" cy="2017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82563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Collaboration between UCSF and FNIH (begun 2013)</a:t>
            </a:r>
          </a:p>
          <a:p>
            <a:pPr algn="l">
              <a:spcBef>
                <a:spcPct val="20000"/>
              </a:spcBef>
              <a:buClr>
                <a:srgbClr val="0070C0"/>
              </a:buClr>
              <a:buSzPct val="85000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182563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UCSF identified companies and individual contacts</a:t>
            </a: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400" dirty="0" smtClean="0"/>
              <a:t>Challenging since many drugs now generic or sold/merged from original developers (2-4x!)</a:t>
            </a:r>
          </a:p>
          <a:p>
            <a:pPr lvl="1" algn="l">
              <a:spcBef>
                <a:spcPct val="20000"/>
              </a:spcBef>
              <a:buClr>
                <a:srgbClr val="0070C0"/>
              </a:buClr>
              <a:buSzPct val="85000"/>
              <a:defRPr/>
            </a:pPr>
            <a:endParaRPr lang="en-US" sz="2400" dirty="0" smtClean="0"/>
          </a:p>
          <a:p>
            <a:pPr marL="182563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FNIH does heavy </a:t>
            </a:r>
            <a:r>
              <a:rPr lang="en-US" sz="2400" i="1" dirty="0" smtClean="0">
                <a:solidFill>
                  <a:srgbClr val="0070C0"/>
                </a:solidFill>
              </a:rPr>
              <a:t>legal</a:t>
            </a:r>
            <a:r>
              <a:rPr lang="en-US" sz="2400" dirty="0" smtClean="0">
                <a:solidFill>
                  <a:srgbClr val="0070C0"/>
                </a:solidFill>
              </a:rPr>
              <a:t> lifting to develop contracts and data use agreements with each company </a:t>
            </a: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400" dirty="0" smtClean="0"/>
              <a:t>Enormous challenges</a:t>
            </a: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400" dirty="0" smtClean="0"/>
              <a:t>Lots of schmoozing</a:t>
            </a: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r>
              <a:rPr lang="en-US" sz="2400" dirty="0" smtClean="0"/>
              <a:t>FDA helped </a:t>
            </a:r>
          </a:p>
          <a:p>
            <a:pPr algn="l">
              <a:spcBef>
                <a:spcPct val="20000"/>
              </a:spcBef>
              <a:buClr>
                <a:srgbClr val="0070C0"/>
              </a:buClr>
              <a:buSzPct val="85000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182563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800" dirty="0">
              <a:solidFill>
                <a:srgbClr val="0070C0"/>
              </a:solidFill>
            </a:endParaRPr>
          </a:p>
          <a:p>
            <a:pPr marL="182563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182563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400" dirty="0">
              <a:solidFill>
                <a:srgbClr val="0070C0"/>
              </a:solidFill>
            </a:endParaRPr>
          </a:p>
          <a:p>
            <a:pPr marL="639763" lvl="1" indent="-182563" algn="l">
              <a:spcBef>
                <a:spcPct val="20000"/>
              </a:spcBef>
              <a:buClr>
                <a:srgbClr val="0070C0"/>
              </a:buClr>
              <a:buSzPct val="85000"/>
              <a:buFontTx/>
              <a:buChar char="-"/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02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 Only Slide with More Room  for Text Dark Blue Header"/>
          <p:cNvSpPr txBox="1">
            <a:spLocks noGrp="1"/>
          </p:cNvSpPr>
          <p:nvPr>
            <p:ph type="title"/>
          </p:nvPr>
        </p:nvSpPr>
        <p:spPr>
          <a:xfrm>
            <a:off x="551262" y="-30204"/>
            <a:ext cx="11069969" cy="8925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350838">
              <a:defRPr sz="9095">
                <a:solidFill>
                  <a:srgbClr val="006394"/>
                </a:solidFill>
              </a:defRPr>
            </a:pPr>
            <a:r>
              <a:rPr lang="en-US" sz="2800" dirty="0"/>
              <a:t>FNIH </a:t>
            </a:r>
            <a:r>
              <a:rPr lang="en-US" sz="2800" dirty="0" smtClean="0"/>
              <a:t>Bone </a:t>
            </a:r>
            <a:r>
              <a:rPr lang="en-US" sz="2800" dirty="0"/>
              <a:t>Quality Project </a:t>
            </a:r>
            <a:r>
              <a:rPr lang="en-US" sz="2800" dirty="0" smtClean="0"/>
              <a:t>Clinical Trial IPD Data Sets at UCSF as of 2/19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6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4713" y="6432634"/>
            <a:ext cx="184752" cy="1968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r" defTabSz="41275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6CB4B4D-7CA3-9044-876B-883B54F8677D}" type="slidenum">
              <a:rPr sz="950" b="1" kern="0">
                <a:solidFill>
                  <a:srgbClr val="006394"/>
                </a:solidFill>
                <a:latin typeface="Helvetica"/>
                <a:cs typeface="Helvetica"/>
                <a:sym typeface="Helvetica"/>
              </a:rPr>
              <a:pPr algn="r" defTabSz="41275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sz="950" b="1" kern="0">
              <a:solidFill>
                <a:srgbClr val="006394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651" y="665690"/>
            <a:ext cx="4057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Bone Quality Database (total N &gt; </a:t>
            </a:r>
            <a:r>
              <a:rPr lang="en-US" sz="1600" dirty="0" smtClean="0"/>
              <a:t>160,000</a:t>
            </a:r>
            <a:r>
              <a:rPr lang="en-US" sz="1600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85335"/>
              </p:ext>
            </p:extLst>
          </p:nvPr>
        </p:nvGraphicFramePr>
        <p:xfrm>
          <a:off x="304801" y="1045777"/>
          <a:ext cx="6172199" cy="538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Drug (Approved)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Company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 trials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 patients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~Year FDA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approved</a:t>
                      </a:r>
                      <a:endParaRPr lang="en-US" sz="1200" dirty="0"/>
                    </a:p>
                  </a:txBody>
                  <a:tcPr marL="51434" marR="51434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/>
                        <a:t>Alendronate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Bisphosphonate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Merck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20,500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/>
                        <a:t>Risedronate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Bisphosphonate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PG/Actavis/Allergan</a:t>
                      </a:r>
                      <a:endParaRPr lang="en-US" sz="1400" dirty="0"/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16,900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/>
                        <a:t>Ibandronate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Bisphosphonate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Roche/ Genentech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8,900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84">
                <a:tc>
                  <a:txBody>
                    <a:bodyPr/>
                    <a:lstStyle/>
                    <a:p>
                      <a:r>
                        <a:rPr lang="en-US" sz="1400" dirty="0"/>
                        <a:t>Ibandronate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Bisphosphonate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GlaxoSmith Kline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599">
                <a:tc>
                  <a:txBody>
                    <a:bodyPr/>
                    <a:lstStyle/>
                    <a:p>
                      <a:r>
                        <a:rPr lang="en-US" sz="1400" dirty="0"/>
                        <a:t>Zoledronic Acid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Bisphosphonate (IV)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Novartis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10,000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83">
                <a:tc>
                  <a:txBody>
                    <a:bodyPr/>
                    <a:lstStyle/>
                    <a:p>
                      <a:r>
                        <a:rPr lang="en-US" sz="1400" dirty="0"/>
                        <a:t>Denosumab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RL inhibitor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Amgen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7,800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83">
                <a:tc>
                  <a:txBody>
                    <a:bodyPr/>
                    <a:lstStyle/>
                    <a:p>
                      <a:r>
                        <a:rPr lang="en-US" sz="1400" dirty="0"/>
                        <a:t>Raloxifene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SERM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Lilly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7,700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1999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83">
                <a:tc>
                  <a:txBody>
                    <a:bodyPr/>
                    <a:lstStyle/>
                    <a:p>
                      <a:r>
                        <a:rPr lang="en-US" sz="1400" dirty="0"/>
                        <a:t>PTH (1-34)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Anabolic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Lilly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2,400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295">
                <a:tc>
                  <a:txBody>
                    <a:bodyPr/>
                    <a:lstStyle/>
                    <a:p>
                      <a:r>
                        <a:rPr lang="en-US" sz="1400" dirty="0"/>
                        <a:t>Estrogen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HT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WHI/ NHLBI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27,500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1948 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85067"/>
              </p:ext>
            </p:extLst>
          </p:nvPr>
        </p:nvGraphicFramePr>
        <p:xfrm>
          <a:off x="6629400" y="1161397"/>
          <a:ext cx="5257800" cy="490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028">
                <a:tc>
                  <a:txBody>
                    <a:bodyPr/>
                    <a:lstStyle/>
                    <a:p>
                      <a:r>
                        <a:rPr lang="en-US" sz="1200" dirty="0"/>
                        <a:t>Drug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Type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Company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 trials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 </a:t>
                      </a:r>
                    </a:p>
                    <a:p>
                      <a:pPr algn="ctr"/>
                      <a:r>
                        <a:rPr lang="en-US" sz="1200" dirty="0"/>
                        <a:t>patients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~Year FDA Approved</a:t>
                      </a:r>
                      <a:endParaRPr lang="en-US" sz="1200" dirty="0"/>
                    </a:p>
                  </a:txBody>
                  <a:tcPr marL="51434" marR="51434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/>
                        <a:t>Laso</a:t>
                      </a:r>
                      <a:r>
                        <a:rPr lang="en-US" sz="1400" baseline="0" dirty="0"/>
                        <a:t>foxifene</a:t>
                      </a:r>
                      <a:endParaRPr lang="en-US" sz="1400" dirty="0"/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SERM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Sermonix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10,960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approved</a:t>
                      </a:r>
                      <a:endParaRPr lang="en-US" sz="1400" dirty="0"/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 dirty="0"/>
                        <a:t>Arzoxifene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SERM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Lilly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9,350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approved</a:t>
                      </a:r>
                      <a:endParaRPr lang="en-US" sz="1400" dirty="0"/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Bazedoxifene</a:t>
                      </a:r>
                      <a:endParaRPr lang="en-US" sz="1400" dirty="0"/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SERM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Pfizer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12,000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/>
                        <a:t>Clodronate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BP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McCloskey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5,300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</a:t>
                      </a:r>
                      <a:r>
                        <a:rPr lang="en-US" sz="1400" baseline="0" dirty="0" smtClean="0"/>
                        <a:t> approved (US)</a:t>
                      </a:r>
                      <a:endParaRPr lang="en-US" sz="1400" dirty="0"/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563">
                <a:tc>
                  <a:txBody>
                    <a:bodyPr/>
                    <a:lstStyle/>
                    <a:p>
                      <a:r>
                        <a:rPr lang="en-US" sz="1400" dirty="0"/>
                        <a:t>PTH (1-84)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Anabolic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NPS/ Shire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3,000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</a:t>
                      </a:r>
                      <a:r>
                        <a:rPr lang="en-US" sz="1400" baseline="0" dirty="0" smtClean="0"/>
                        <a:t> approved (US)</a:t>
                      </a:r>
                      <a:endParaRPr lang="en-US" sz="1400" dirty="0"/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400" dirty="0"/>
                        <a:t>Odanacatib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Cat-K</a:t>
                      </a:r>
                      <a:r>
                        <a:rPr lang="en-US" sz="1400" baseline="0" dirty="0"/>
                        <a:t> inhibitor</a:t>
                      </a:r>
                      <a:endParaRPr lang="en-US" sz="1400" dirty="0"/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Merck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17,000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approved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1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Abaloparatide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Anabolic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Radius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~ 3000</a:t>
                      </a:r>
                    </a:p>
                  </a:txBody>
                  <a:tcPr marL="51434" marR="51434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02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 Only Slide with More Room  for Text Dark Blue Header"/>
          <p:cNvSpPr txBox="1">
            <a:spLocks noGrp="1"/>
          </p:cNvSpPr>
          <p:nvPr>
            <p:ph type="title"/>
          </p:nvPr>
        </p:nvSpPr>
        <p:spPr>
          <a:xfrm>
            <a:off x="357215" y="298369"/>
            <a:ext cx="6424304" cy="89254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 defTabSz="350838">
              <a:defRPr sz="9095">
                <a:solidFill>
                  <a:srgbClr val="006394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BQ Project Funding &amp; Data Providers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6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94713" y="6432634"/>
            <a:ext cx="184752" cy="1968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algn="r" defTabSz="41275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86CB4B4D-7CA3-9044-876B-883B54F8677D}" type="slidenum">
              <a:rPr sz="950" b="1" kern="0">
                <a:solidFill>
                  <a:srgbClr val="006394"/>
                </a:solidFill>
                <a:latin typeface="Helvetica"/>
                <a:cs typeface="Helvetica"/>
                <a:sym typeface="Helvetica"/>
              </a:rPr>
              <a:pPr algn="r" defTabSz="41275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sz="950" b="1" kern="0">
              <a:solidFill>
                <a:srgbClr val="006394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8E408C-C9F0-4AEA-8CC1-8AB30122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" y="1086475"/>
            <a:ext cx="8184717" cy="4099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9647" y="4551300"/>
            <a:ext cx="3795147" cy="755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935123"/>
              </p:ext>
            </p:extLst>
          </p:nvPr>
        </p:nvGraphicFramePr>
        <p:xfrm>
          <a:off x="7573330" y="1190917"/>
          <a:ext cx="4370808" cy="376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Sources/sponsors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with DXA</a:t>
                      </a:r>
                      <a:r>
                        <a:rPr lang="en-US" baseline="0" dirty="0" smtClean="0"/>
                        <a:t> BMD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~90,000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Hip Fractures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Non-vertebral Fractures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~13,000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5383" y="5413223"/>
            <a:ext cx="6055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2 papers published (2018 &amp; 2019)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Main DXA surrogacy paper to Lancet by 4/1/19</a:t>
            </a:r>
          </a:p>
        </p:txBody>
      </p:sp>
      <p:sp>
        <p:nvSpPr>
          <p:cNvPr id="9" name="Text Only Slide with More Room  for Text Dark Blue Header"/>
          <p:cNvSpPr txBox="1">
            <a:spLocks/>
          </p:cNvSpPr>
          <p:nvPr/>
        </p:nvSpPr>
        <p:spPr>
          <a:xfrm>
            <a:off x="7573330" y="160177"/>
            <a:ext cx="4370808" cy="478613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spc="-1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pitchFamily="34" charset="0"/>
              </a:defRPr>
            </a:lvl9pPr>
          </a:lstStyle>
          <a:p>
            <a:pPr algn="ctr" defTabSz="350838">
              <a:defRPr sz="9095">
                <a:solidFill>
                  <a:srgbClr val="006394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Summary of Data Obtained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38" y="160177"/>
            <a:ext cx="6742444" cy="4789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0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/>
      <p:bldP spid="3" grpId="0" animBg="1"/>
      <p:bldP spid="4" grpId="0" animBg="1"/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1" y="132383"/>
            <a:ext cx="11092821" cy="5269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5575594"/>
            <a:ext cx="9554578" cy="12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 idx="4294967295"/>
          </p:nvPr>
        </p:nvSpPr>
        <p:spPr>
          <a:xfrm>
            <a:off x="1306287" y="-17417"/>
            <a:ext cx="10173880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Status of FDA Qualification of BMD as Surrogate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771217" y="1125583"/>
            <a:ext cx="10916062" cy="5232202"/>
          </a:xfrm>
        </p:spPr>
        <p:txBody>
          <a:bodyPr wrap="square" anchor="ctr">
            <a:spAutoFit/>
          </a:bodyPr>
          <a:lstStyle/>
          <a:p>
            <a:pPr marL="460375" indent="-460375" defTabSz="509588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cs typeface="Times New Roman" pitchFamily="18" charset="0"/>
              </a:rPr>
              <a:t>FDA has accepted UCSF/FNIH application to enter into new process to qualify as surrogate. </a:t>
            </a:r>
            <a:endParaRPr lang="en-US" altLang="en-US" sz="2800" b="1" dirty="0">
              <a:cs typeface="Times New Roman" pitchFamily="18" charset="0"/>
            </a:endParaRPr>
          </a:p>
          <a:p>
            <a:pPr lvl="1" defTabSz="509588" eaLnBrk="1" hangingPunct="1">
              <a:spcBef>
                <a:spcPct val="0"/>
              </a:spcBef>
              <a:buClrTx/>
            </a:pP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First surrogate in new process</a:t>
            </a: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endParaRPr lang="en-US" altLang="en-US" sz="2800" b="1" dirty="0">
              <a:cs typeface="Times New Roman" pitchFamily="18" charset="0"/>
            </a:endParaRP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r>
              <a:rPr lang="en-US" altLang="en-US" sz="2800" dirty="0" smtClean="0">
                <a:cs typeface="Times New Roman" pitchFamily="18" charset="0"/>
              </a:rPr>
              <a:t>Expected timeline</a:t>
            </a: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2019:  	Submission by UCSF of Qualification Plan, discussions of QP</a:t>
            </a:r>
          </a:p>
          <a:p>
            <a:pPr marL="460375" indent="-460375" defTabSz="509588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	Acceptance of final QP by FDA</a:t>
            </a:r>
          </a:p>
          <a:p>
            <a:pPr marL="460375" indent="-460375" defTabSz="509588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2020:  	Submission of briefing document to FDA</a:t>
            </a: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2011:  	FDA accepts BMD as fracture surrogate for future drug approvals</a:t>
            </a: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cs typeface="Times New Roman" pitchFamily="18" charset="0"/>
              </a:rPr>
              <a:t>	</a:t>
            </a:r>
            <a:r>
              <a:rPr lang="en-US" altLang="en-US" sz="2800" b="1" dirty="0" smtClean="0">
                <a:cs typeface="Times New Roman" pitchFamily="18" charset="0"/>
              </a:rPr>
              <a:t>			</a:t>
            </a: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cs typeface="Times New Roman" pitchFamily="18" charset="0"/>
              </a:rPr>
              <a:t>	</a:t>
            </a:r>
            <a:r>
              <a:rPr lang="en-US" altLang="en-US" sz="2800" b="1" dirty="0" smtClean="0">
                <a:cs typeface="Times New Roman" pitchFamily="18" charset="0"/>
              </a:rPr>
              <a:t>			 </a:t>
            </a:r>
          </a:p>
          <a:p>
            <a:pPr marL="460375" indent="-460375" defTabSz="509588" eaLnBrk="1" hangingPunct="1">
              <a:spcBef>
                <a:spcPct val="0"/>
              </a:spcBef>
              <a:buNone/>
            </a:pPr>
            <a:endParaRPr lang="en-US" alt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58&quot;&gt;&lt;/object&gt;&lt;object type=&quot;2&quot; unique_id=&quot;10159&quot;&gt;&lt;object type=&quot;3&quot; unique_id=&quot;10160&quot;&gt;&lt;property id=&quot;20148&quot; value=&quot;5&quot;/&gt;&lt;property id=&quot;20300&quot; value=&quot;Slide 6 - &amp;quot;Data Goals&amp;quot;&quot;/&gt;&lt;property id=&quot;20307&quot; value=&quot;1497&quot;/&gt;&lt;/object&gt;&lt;object type=&quot;3&quot; unique_id=&quot;10161&quot;&gt;&lt;property id=&quot;20148&quot; value=&quot;5&quot;/&gt;&lt;property id=&quot;20300&quot; value=&quot;Slide 7 - &amp;quot;Challenges&amp;quot;&quot;/&gt;&lt;property id=&quot;20307&quot; value=&quot;1508&quot;/&gt;&lt;/object&gt;&lt;object type=&quot;3&quot; unique_id=&quot;10166&quot;&gt;&lt;property id=&quot;20148&quot; value=&quot;5&quot;/&gt;&lt;property id=&quot;20300&quot; value=&quot;Slide 8 - &amp;quot;A labor…of love?&amp;quot;&quot;/&gt;&lt;property id=&quot;20307&quot; value=&quot;1496&quot;/&gt;&lt;/object&gt;&lt;object type=&quot;3&quot; unique_id=&quot;10167&quot;&gt;&lt;property id=&quot;20148&quot; value=&quot;5&quot;/&gt;&lt;property id=&quot;20300&quot; value=&quot;Slide 9 - &amp;quot;Working in our favor&amp;quot;&quot;/&gt;&lt;property id=&quot;20307&quot; value=&quot;1509&quot;/&gt;&lt;/object&gt;&lt;object type=&quot;3&quot; unique_id=&quot;10168&quot;&gt;&lt;property id=&quot;20148&quot; value=&quot;5&quot;/&gt;&lt;property id=&quot;20300&quot; value=&quot;Slide 10 - &amp;quot;IOM report 1/22/14:&amp;#x0D;&amp;#x0A;Public Sharing of Clinical Trials&amp;quot;&quot;/&gt;&lt;property id=&quot;20307&quot; value=&quot;1498&quot;/&gt;&lt;/object&gt;&lt;object type=&quot;3&quot; unique_id=&quot;10169&quot;&gt;&lt;property id=&quot;20148&quot; value=&quot;5&quot;/&gt;&lt;property id=&quot;20300&quot; value=&quot;Slide 11 - &amp;quot;2014 IOM report&amp;quot;&quot;/&gt;&lt;property id=&quot;20307&quot; value=&quot;1504&quot;/&gt;&lt;/object&gt;&lt;object type=&quot;3&quot; unique_id=&quot;10170&quot;&gt;&lt;property id=&quot;20148&quot; value=&quot;5&quot;/&gt;&lt;property id=&quot;20300&quot; value=&quot;Slide 12 - &amp;quot;Public Release of Individual Data from Clinical trials:  NEJM 1/15&amp;quot;&quot;/&gt;&lt;property id=&quot;20307&quot; value=&quot;1500&quot;/&gt;&lt;/object&gt;&lt;object type=&quot;3&quot; unique_id=&quot;10171&quot;&gt;&lt;property id=&quot;20148&quot; value=&quot;5&quot;/&gt;&lt;property id=&quot;20300&quot; value=&quot;Slide 13 - &amp;quot;Riding the Crest of Public Enthusiasum&amp;quot;&quot;/&gt;&lt;property id=&quot;20307&quot; value=&quot;1502&quot;/&gt;&lt;/object&gt;&lt;object type=&quot;3&quot; unique_id=&quot;10172&quot;&gt;&lt;property id=&quot;20148&quot; value=&quot;5&quot;/&gt;&lt;property id=&quot;20300&quot; value=&quot;Slide 14 - &amp;quot;Early Implementation of Individual Data Sharing&amp;quot;&quot;/&gt;&lt;property id=&quot;20307&quot; value=&quot;1515&quot;/&gt;&lt;/object&gt;&lt;object type=&quot;3&quot; unique_id=&quot;10173&quot;&gt;&lt;property id=&quot;20148&quot; value=&quot;5&quot;/&gt;&lt;property id=&quot;20300&quot; value=&quot;Slide 15 - &amp;quot;Working in our favor&amp;quot;&quot;/&gt;&lt;property id=&quot;20307&quot; value=&quot;1516&quot;/&gt;&lt;/object&gt;&lt;object type=&quot;3&quot; unique_id=&quot;10174&quot;&gt;&lt;property id=&quot;20148&quot; value=&quot;5&quot;/&gt;&lt;property id=&quot;20300&quot; value=&quot;Slide 16 - &amp;quot;How does www. Clinicalstudydatarequest work?&amp;#x0D;&amp;#x0A;&amp;quot;&quot;/&gt;&lt;property id=&quot;20307&quot; value=&quot;1510&quot;/&gt;&lt;/object&gt;&lt;object type=&quot;3&quot; unique_id=&quot;10175&quot;&gt;&lt;property id=&quot;20148&quot; value=&quot;5&quot;/&gt;&lt;property id=&quot;20300&quot; value=&quot;Slide 17 - &amp;quot;For statistician/epidemiologist...&amp;quot;&quot;/&gt;&lt;property id=&quot;20307&quot; value=&quot;1503&quot;/&gt;&lt;/object&gt;&lt;object type=&quot;3&quot; unique_id=&quot;10176&quot;&gt;&lt;property id=&quot;20148&quot; value=&quot;5&quot;/&gt;&lt;property id=&quot;20300&quot; value=&quot;Slide 18 - &amp;quot;www. Clinicalstudydatarequest for FNIH BQ Project:&amp;#x0D;&amp;#x0A;Limitations&amp;quot;&quot;/&gt;&lt;property id=&quot;20307&quot; value=&quot;1517&quot;/&gt;&lt;/object&gt;&lt;object type=&quot;3&quot; unique_id=&quot;10177&quot;&gt;&lt;property id=&quot;20148&quot; value=&quot;5&quot;/&gt;&lt;property id=&quot;20300&quot; value=&quot;Slide 19 - &amp;quot;FNIH Bone Quality Project&amp;#x0D;&amp;#x0A;Current progress 4/20/15&amp;quot;&quot;/&gt;&lt;property id=&quot;20307&quot; value=&quot;1506&quot;/&gt;&lt;/object&gt;&lt;object type=&quot;3&quot; unique_id=&quot;10178&quot;&gt;&lt;property id=&quot;20148&quot; value=&quot;5&quot;/&gt;&lt;property id=&quot;20300&quot; value=&quot;Slide 20 - &amp;quot;Data sets to be obtained&amp;quot;&quot;/&gt;&lt;property id=&quot;20307&quot; value=&quot;1494&quot;/&gt;&lt;/object&gt;&lt;object type=&quot;3&quot; unique_id=&quot;10179&quot;&gt;&lt;property id=&quot;20148&quot; value=&quot;5&quot;/&gt;&lt;property id=&quot;20300&quot; value=&quot;Slide 21 - &amp;quot;FNIH Bone Quality Project Update 4/20/15&amp;#x0D;&amp;#x0A;Summary&amp;quot;&quot;/&gt;&lt;property id=&quot;20307&quot; value=&quot;1512&quot;/&gt;&lt;/object&gt;&lt;object type=&quot;3&quot; unique_id=&quot;10180&quot;&gt;&lt;property id=&quot;20148&quot; value=&quot;5&quot;/&gt;&lt;property id=&quot;20300&quot; value=&quot;Slide 1 - &amp;quot;Update on Bone Quality Assessment Biomarkers Consortium Project&amp;quot;&quot;/&gt;&lt;property id=&quot;20307&quot; value=&quot;1523&quot;/&gt;&lt;/object&gt;&lt;object type=&quot;3&quot; unique_id=&quot;10181&quot;&gt;&lt;property id=&quot;20148&quot; value=&quot;5&quot;/&gt;&lt;property id=&quot;20300&quot; value=&quot;Slide 24 - &amp;quot;Osteoporosis and fractures: &amp;#x0D;&amp;#x0A;large and growing healthcare concern&amp;quot;&quot;/&gt;&lt;property id=&quot;20307&quot; value=&quot;1524&quot;/&gt;&lt;/object&gt;&lt;object type=&quot;3&quot; unique_id=&quot;10182&quot;&gt;&lt;property id=&quot;20148&quot; value=&quot;5&quot;/&gt;&lt;property id=&quot;20300&quot; value=&quot;Slide 25 - &amp;quot;Osteoporosis and fractures: &amp;#x0D;&amp;#x0A;large and growing healthcare concern&amp;quot;&quot;/&gt;&lt;property id=&quot;20307&quot; value=&quot;1525&quot;/&gt;&lt;/object&gt;&lt;object type=&quot;3&quot; unique_id=&quot;10183&quot;&gt;&lt;property id=&quot;20148&quot; value=&quot;5&quot;/&gt;&lt;property id=&quot;20300&quot; value=&quot;Slide 26 - &amp;quot;Significant advances in osteoporosis over last 20 years: diagnosis and new treatments&amp;quot;&quot;/&gt;&lt;property id=&quot;20307&quot; value=&quot;1526&quot;/&gt;&lt;/object&gt;&lt;object type=&quot;3&quot; unique_id=&quot;10184&quot;&gt;&lt;property id=&quot;20148&quot; value=&quot;5&quot;/&gt;&lt;property id=&quot;20300&quot; value=&quot;Slide 27 - &amp;quot;Significant advances in osteoporosis over last 20 years: diagnosis and new treatments&amp;quot;&quot;/&gt;&lt;property id=&quot;20307&quot; value=&quot;1527&quot;/&gt;&lt;/object&gt;&lt;object type=&quot;3&quot; unique_id=&quot;10185&quot;&gt;&lt;property id=&quot;20148&quot; value=&quot;5&quot;/&gt;&lt;property id=&quot;20300&quot; value=&quot;Slide 2 - &amp;quot;Problem facing the field:&amp;#x0D;&amp;#x0A;New therapies are needed - development is challenging&amp;quot;&quot;/&gt;&lt;property id=&quot;20307&quot; value=&quot;1528&quot;/&gt;&lt;/object&gt;&lt;object type=&quot;3&quot; unique_id=&quot;10186&quot;&gt;&lt;property id=&quot;20148&quot; value=&quot;5&quot;/&gt;&lt;property id=&quot;20300&quot; value=&quot;Slide 28 - &amp;quot;Why not use DXA BMD  as surrogate for fracture?&amp;quot;&quot;/&gt;&lt;property id=&quot;20307&quot; value=&quot;1529&quot;/&gt;&lt;/object&gt;&lt;object type=&quot;3&quot; unique_id=&quot;10187&quot;&gt;&lt;property id=&quot;20148&quot; value=&quot;5&quot;/&gt;&lt;property id=&quot;20300&quot; value=&quot;Slide 29 - &amp;quot;Why not use DXA BMD  as surrogate for fracture?&amp;quot;&quot;/&gt;&lt;property id=&quot;20307&quot; value=&quot;1530&quot;/&gt;&lt;/object&gt;&lt;object type=&quot;3&quot; unique_id=&quot;10188&quot;&gt;&lt;property id=&quot;20148&quot; value=&quot;5&quot;/&gt;&lt;property id=&quot;20300&quot; value=&quot;Slide 30 - &amp;quot;Determinants of bone strength&amp;quot;&quot;/&gt;&lt;property id=&quot;20307&quot; value=&quot;1531&quot;/&gt;&lt;/object&gt;&lt;object type=&quot;3&quot; unique_id=&quot;10189&quot;&gt;&lt;property id=&quot;20148&quot; value=&quot;5&quot;/&gt;&lt;property id=&quot;20300&quot; value=&quot;Slide 31 - &amp;quot;Potential for non-invasive approaches to improve assessment of determinants of bone quality and strength&amp;quot;&quot;/&gt;&lt;property id=&quot;20307&quot; value=&quot;1532&quot;/&gt;&lt;/object&gt;&lt;object type=&quot;3&quot; unique_id=&quot;10190&quot;&gt;&lt;property id=&quot;20148&quot; value=&quot;5&quot;/&gt;&lt;property id=&quot;20300&quot; value=&quot;Slide 32 - &amp;quot;Estimating bone strength by QCT-based finite element analysis (FEA)&amp;quot;&quot;/&gt;&lt;property id=&quot;20307&quot; value=&quot;1533&quot;/&gt;&lt;/object&gt;&lt;object type=&quot;3&quot; unique_id=&quot;10191&quot;&gt;&lt;property id=&quot;20148&quot; value=&quot;5&quot;/&gt;&lt;property id=&quot;20300&quot; value=&quot;Slide 3 - &amp;quot;Goals of Bone Quality Biomarker Project&amp;quot;&quot;/&gt;&lt;property id=&quot;20307&quot; value=&quot;1534&quot;/&gt;&lt;/object&gt;&lt;object type=&quot;3&quot; unique_id=&quot;10192&quot;&gt;&lt;property id=&quot;20148&quot; value=&quot;5&quot;/&gt;&lt;property id=&quot;20300&quot; value=&quot;Slide 4 - &amp;quot;Overview of project approach&amp;quot;&quot;/&gt;&lt;property id=&quot;20307&quot; value=&quot;1535&quot;/&gt;&lt;/object&gt;&lt;object type=&quot;3&quot; unique_id=&quot;10193&quot;&gt;&lt;property id=&quot;20148&quot; value=&quot;5&quot;/&gt;&lt;property id=&quot;20300&quot; value=&quot;Slide 33 - &amp;quot;Bioimaging project overview&amp;quot;&quot;/&gt;&lt;property id=&quot;20307&quot; value=&quot;1536&quot;/&gt;&lt;/object&gt;&lt;object type=&quot;3&quot; unique_id=&quot;10194&quot;&gt;&lt;property id=&quot;20148&quot; value=&quot;5&quot;/&gt;&lt;property id=&quot;20300&quot; value=&quot;Slide 5 - &amp;quot;Summary of Specific Aims:  &amp;#x0D;&amp;#x0A;Bioimaging Project&amp;quot;&quot;/&gt;&lt;property id=&quot;20307&quot; value=&quot;1537&quot;/&gt;&lt;/object&gt;&lt;object type=&quot;3&quot; unique_id=&quot;10196&quot;&gt;&lt;property id=&quot;20148&quot; value=&quot;5&quot;/&gt;&lt;property id=&quot;20300&quot; value=&quot;Slide 34 - &amp;quot;Statistics summary&amp;quot;&quot;/&gt;&lt;property id=&quot;20307&quot; value=&quot;1539&quot;/&gt;&lt;/object&gt;&lt;object type=&quot;3&quot; unique_id=&quot;10197&quot;&gt;&lt;property id=&quot;20148&quot; value=&quot;5&quot;/&gt;&lt;property id=&quot;20300&quot; value=&quot;Slide 35 - &amp;quot;Combined Bioimaging + BTM Aims and Potential Outcomes&amp;quot;&quot;/&gt;&lt;property id=&quot;20307&quot; value=&quot;1540&quot;/&gt;&lt;/object&gt;&lt;object type=&quot;3&quot; unique_id=&quot;10198&quot;&gt;&lt;property id=&quot;20148&quot; value=&quot;5&quot;/&gt;&lt;property id=&quot;20300&quot; value=&quot;Slide 36 - &amp;quot;Summary of Value Proposition&amp;quot;&quot;/&gt;&lt;property id=&quot;20307&quot; value=&quot;1541&quot;/&gt;&lt;/object&gt;&lt;object type=&quot;3&quot; unique_id=&quot;10199&quot;&gt;&lt;property id=&quot;20148&quot; value=&quot;5&quot;/&gt;&lt;property id=&quot;20300&quot; value=&quot;Slide 37 - &amp;quot;Project Organization and Funding&amp;quot;&quot;/&gt;&lt;property id=&quot;20307&quot; value=&quot;1542&quot;/&gt;&lt;/object&gt;&lt;object type=&quot;3&quot; unique_id=&quot;10200&quot;&gt;&lt;property id=&quot;20148&quot; value=&quot;5&quot;/&gt;&lt;property id=&quot;20300&quot; value=&quot;Slide 38 - &amp;quot;Current project team&amp;quot;&quot;/&gt;&lt;property id=&quot;20307&quot; value=&quot;1543&quot;/&gt;&lt;/object&gt;&lt;object type=&quot;3&quot; unique_id=&quot;10201&quot;&gt;&lt;property id=&quot;20148&quot; value=&quot;5&quot;/&gt;&lt;property id=&quot;20300&quot; value=&quot;Slide 39 - &amp;quot;Osteoporosis and fractures: &amp;#x0D;&amp;#x0A;large and growing healthcare concern&amp;quot;&quot;/&gt;&lt;property id=&quot;20307&quot; value=&quot;1522&quot;/&gt;&lt;/object&gt;&lt;object type=&quot;3&quot; unique_id=&quot;10378&quot;&gt;&lt;property id=&quot;20148&quot; value=&quot;5&quot;/&gt;&lt;property id=&quot;20300&quot; value=&quot;Slide 22&quot;/&gt;&lt;property id=&quot;20307&quot; value=&quot;1544&quot;/&gt;&lt;/object&gt;&lt;object type=&quot;3&quot; unique_id=&quot;11134&quot;&gt;&lt;property id=&quot;20148&quot; value=&quot;5&quot;/&gt;&lt;property id=&quot;20300&quot; value=&quot;Slide 23&quot;/&gt;&lt;property id=&quot;20307&quot; value=&quot;1545&quot;/&gt;&lt;/object&gt;&lt;/object&gt;&lt;/object&gt;&lt;/database&gt;"/>
  <p:tag name="SECTOMILLISECCONVERTED" val="1"/>
</p:tagLst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4A60A9"/>
      </a:dk1>
      <a:lt1>
        <a:srgbClr val="F8F8F8"/>
      </a:lt1>
      <a:dk2>
        <a:srgbClr val="4A60A9"/>
      </a:dk2>
      <a:lt2>
        <a:srgbClr val="F8F8F8"/>
      </a:lt2>
      <a:accent1>
        <a:srgbClr val="FEAB46"/>
      </a:accent1>
      <a:accent2>
        <a:srgbClr val="333399"/>
      </a:accent2>
      <a:accent3>
        <a:srgbClr val="B1B6D1"/>
      </a:accent3>
      <a:accent4>
        <a:srgbClr val="D4D4D4"/>
      </a:accent4>
      <a:accent5>
        <a:srgbClr val="FED2B0"/>
      </a:accent5>
      <a:accent6>
        <a:srgbClr val="2D2D8A"/>
      </a:accent6>
      <a:hlink>
        <a:srgbClr val="97D4E5"/>
      </a:hlink>
      <a:folHlink>
        <a:srgbClr val="B7D30B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A60A9"/>
        </a:dk1>
        <a:lt1>
          <a:srgbClr val="F8F8F8"/>
        </a:lt1>
        <a:dk2>
          <a:srgbClr val="4A60A9"/>
        </a:dk2>
        <a:lt2>
          <a:srgbClr val="F8F8F8"/>
        </a:lt2>
        <a:accent1>
          <a:srgbClr val="FEAB46"/>
        </a:accent1>
        <a:accent2>
          <a:srgbClr val="333399"/>
        </a:accent2>
        <a:accent3>
          <a:srgbClr val="B1B6D1"/>
        </a:accent3>
        <a:accent4>
          <a:srgbClr val="D4D4D4"/>
        </a:accent4>
        <a:accent5>
          <a:srgbClr val="FED2B0"/>
        </a:accent5>
        <a:accent6>
          <a:srgbClr val="2D2D8A"/>
        </a:accent6>
        <a:hlink>
          <a:srgbClr val="97D4E5"/>
        </a:hlink>
        <a:folHlink>
          <a:srgbClr val="B7D3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4_Default Design 14">
      <a:dk1>
        <a:srgbClr val="000000"/>
      </a:dk1>
      <a:lt1>
        <a:srgbClr val="FFFFFF"/>
      </a:lt1>
      <a:dk2>
        <a:srgbClr val="000000"/>
      </a:dk2>
      <a:lt2>
        <a:srgbClr val="202023"/>
      </a:lt2>
      <a:accent1>
        <a:srgbClr val="BBE0E3"/>
      </a:accent1>
      <a:accent2>
        <a:srgbClr val="DF9AA4"/>
      </a:accent2>
      <a:accent3>
        <a:srgbClr val="FFFFFF"/>
      </a:accent3>
      <a:accent4>
        <a:srgbClr val="000000"/>
      </a:accent4>
      <a:accent5>
        <a:srgbClr val="DAEDEF"/>
      </a:accent5>
      <a:accent6>
        <a:srgbClr val="CA8B94"/>
      </a:accent6>
      <a:hlink>
        <a:srgbClr val="009999"/>
      </a:hlink>
      <a:folHlink>
        <a:srgbClr val="99CC00"/>
      </a:folHlink>
    </a:clrScheme>
    <a:fontScheme name="4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20202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202023"/>
        </a:lt2>
        <a:accent1>
          <a:srgbClr val="BBE0E3"/>
        </a:accent1>
        <a:accent2>
          <a:srgbClr val="DF9AA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CA8B9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AUBM Template June 2012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4A60A9"/>
      </a:dk1>
      <a:lt1>
        <a:srgbClr val="F8F8F8"/>
      </a:lt1>
      <a:dk2>
        <a:srgbClr val="4A60A9"/>
      </a:dk2>
      <a:lt2>
        <a:srgbClr val="F8F8F8"/>
      </a:lt2>
      <a:accent1>
        <a:srgbClr val="FEAB46"/>
      </a:accent1>
      <a:accent2>
        <a:srgbClr val="333399"/>
      </a:accent2>
      <a:accent3>
        <a:srgbClr val="B1B6D1"/>
      </a:accent3>
      <a:accent4>
        <a:srgbClr val="D4D4D4"/>
      </a:accent4>
      <a:accent5>
        <a:srgbClr val="FED2B0"/>
      </a:accent5>
      <a:accent6>
        <a:srgbClr val="2D2D8A"/>
      </a:accent6>
      <a:hlink>
        <a:srgbClr val="97D4E5"/>
      </a:hlink>
      <a:folHlink>
        <a:srgbClr val="B7D30B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4A60A9"/>
        </a:dk1>
        <a:lt1>
          <a:srgbClr val="F8F8F8"/>
        </a:lt1>
        <a:dk2>
          <a:srgbClr val="4A60A9"/>
        </a:dk2>
        <a:lt2>
          <a:srgbClr val="F8F8F8"/>
        </a:lt2>
        <a:accent1>
          <a:srgbClr val="FEAB46"/>
        </a:accent1>
        <a:accent2>
          <a:srgbClr val="333399"/>
        </a:accent2>
        <a:accent3>
          <a:srgbClr val="B1B6D1"/>
        </a:accent3>
        <a:accent4>
          <a:srgbClr val="D4D4D4"/>
        </a:accent4>
        <a:accent5>
          <a:srgbClr val="FED2B0"/>
        </a:accent5>
        <a:accent6>
          <a:srgbClr val="2D2D8A"/>
        </a:accent6>
        <a:hlink>
          <a:srgbClr val="97D4E5"/>
        </a:hlink>
        <a:folHlink>
          <a:srgbClr val="B7D3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4A60A9"/>
      </a:dk1>
      <a:lt1>
        <a:srgbClr val="F8F8F8"/>
      </a:lt1>
      <a:dk2>
        <a:srgbClr val="4A60A9"/>
      </a:dk2>
      <a:lt2>
        <a:srgbClr val="F8F8F8"/>
      </a:lt2>
      <a:accent1>
        <a:srgbClr val="FEAB46"/>
      </a:accent1>
      <a:accent2>
        <a:srgbClr val="333399"/>
      </a:accent2>
      <a:accent3>
        <a:srgbClr val="B1B6D1"/>
      </a:accent3>
      <a:accent4>
        <a:srgbClr val="D4D4D4"/>
      </a:accent4>
      <a:accent5>
        <a:srgbClr val="FED2B0"/>
      </a:accent5>
      <a:accent6>
        <a:srgbClr val="2D2D8A"/>
      </a:accent6>
      <a:hlink>
        <a:srgbClr val="97D4E5"/>
      </a:hlink>
      <a:folHlink>
        <a:srgbClr val="B7D30B"/>
      </a:folHlink>
    </a:clrScheme>
    <a:fontScheme name="3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4A60A9"/>
        </a:dk1>
        <a:lt1>
          <a:srgbClr val="F8F8F8"/>
        </a:lt1>
        <a:dk2>
          <a:srgbClr val="4A60A9"/>
        </a:dk2>
        <a:lt2>
          <a:srgbClr val="F8F8F8"/>
        </a:lt2>
        <a:accent1>
          <a:srgbClr val="FEAB46"/>
        </a:accent1>
        <a:accent2>
          <a:srgbClr val="333399"/>
        </a:accent2>
        <a:accent3>
          <a:srgbClr val="B1B6D1"/>
        </a:accent3>
        <a:accent4>
          <a:srgbClr val="D4D4D4"/>
        </a:accent4>
        <a:accent5>
          <a:srgbClr val="FED2B0"/>
        </a:accent5>
        <a:accent6>
          <a:srgbClr val="2D2D8A"/>
        </a:accent6>
        <a:hlink>
          <a:srgbClr val="97D4E5"/>
        </a:hlink>
        <a:folHlink>
          <a:srgbClr val="B7D3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4A60A9"/>
      </a:dk1>
      <a:lt1>
        <a:srgbClr val="F8F8F8"/>
      </a:lt1>
      <a:dk2>
        <a:srgbClr val="4A60A9"/>
      </a:dk2>
      <a:lt2>
        <a:srgbClr val="F8F8F8"/>
      </a:lt2>
      <a:accent1>
        <a:srgbClr val="FEAB46"/>
      </a:accent1>
      <a:accent2>
        <a:srgbClr val="333399"/>
      </a:accent2>
      <a:accent3>
        <a:srgbClr val="B1B6D1"/>
      </a:accent3>
      <a:accent4>
        <a:srgbClr val="D4D4D4"/>
      </a:accent4>
      <a:accent5>
        <a:srgbClr val="FED2B0"/>
      </a:accent5>
      <a:accent6>
        <a:srgbClr val="2D2D8A"/>
      </a:accent6>
      <a:hlink>
        <a:srgbClr val="97D4E5"/>
      </a:hlink>
      <a:folHlink>
        <a:srgbClr val="B7D30B"/>
      </a:folHlink>
    </a:clrScheme>
    <a:fontScheme name="4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4A60A9"/>
        </a:dk1>
        <a:lt1>
          <a:srgbClr val="F8F8F8"/>
        </a:lt1>
        <a:dk2>
          <a:srgbClr val="4A60A9"/>
        </a:dk2>
        <a:lt2>
          <a:srgbClr val="F8F8F8"/>
        </a:lt2>
        <a:accent1>
          <a:srgbClr val="FEAB46"/>
        </a:accent1>
        <a:accent2>
          <a:srgbClr val="333399"/>
        </a:accent2>
        <a:accent3>
          <a:srgbClr val="B1B6D1"/>
        </a:accent3>
        <a:accent4>
          <a:srgbClr val="D4D4D4"/>
        </a:accent4>
        <a:accent5>
          <a:srgbClr val="FED2B0"/>
        </a:accent5>
        <a:accent6>
          <a:srgbClr val="2D2D8A"/>
        </a:accent6>
        <a:hlink>
          <a:srgbClr val="97D4E5"/>
        </a:hlink>
        <a:folHlink>
          <a:srgbClr val="B7D3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5_Default Design 11">
      <a:dk1>
        <a:srgbClr val="FFCC00"/>
      </a:dk1>
      <a:lt1>
        <a:srgbClr val="FFFFFF"/>
      </a:lt1>
      <a:dk2>
        <a:srgbClr val="000066"/>
      </a:dk2>
      <a:lt2>
        <a:srgbClr val="000000"/>
      </a:lt2>
      <a:accent1>
        <a:srgbClr val="FFCC00"/>
      </a:accent1>
      <a:accent2>
        <a:srgbClr val="FFFF68"/>
      </a:accent2>
      <a:accent3>
        <a:srgbClr val="AAAAB8"/>
      </a:accent3>
      <a:accent4>
        <a:srgbClr val="DADADA"/>
      </a:accent4>
      <a:accent5>
        <a:srgbClr val="FFE2AA"/>
      </a:accent5>
      <a:accent6>
        <a:srgbClr val="E7E75E"/>
      </a:accent6>
      <a:hlink>
        <a:srgbClr val="0066FF"/>
      </a:hlink>
      <a:folHlink>
        <a:srgbClr val="B2B2B2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0000"/>
        </a:dk1>
        <a:lt1>
          <a:srgbClr val="009900"/>
        </a:lt1>
        <a:dk2>
          <a:srgbClr val="000000"/>
        </a:dk2>
        <a:lt2>
          <a:srgbClr val="FFCC00"/>
        </a:lt2>
        <a:accent1>
          <a:srgbClr val="FFCC00"/>
        </a:accent1>
        <a:accent2>
          <a:srgbClr val="33CC33"/>
        </a:accent2>
        <a:accent3>
          <a:srgbClr val="AACAAA"/>
        </a:accent3>
        <a:accent4>
          <a:srgbClr val="000000"/>
        </a:accent4>
        <a:accent5>
          <a:srgbClr val="FFE2AA"/>
        </a:accent5>
        <a:accent6>
          <a:srgbClr val="2DB92D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000000"/>
        </a:dk1>
        <a:lt1>
          <a:srgbClr val="009900"/>
        </a:lt1>
        <a:dk2>
          <a:srgbClr val="000000"/>
        </a:dk2>
        <a:lt2>
          <a:srgbClr val="FFCC00"/>
        </a:lt2>
        <a:accent1>
          <a:srgbClr val="FFCC00"/>
        </a:accent1>
        <a:accent2>
          <a:srgbClr val="FFFF68"/>
        </a:accent2>
        <a:accent3>
          <a:srgbClr val="AACAAA"/>
        </a:accent3>
        <a:accent4>
          <a:srgbClr val="000000"/>
        </a:accent4>
        <a:accent5>
          <a:srgbClr val="FFE2AA"/>
        </a:accent5>
        <a:accent6>
          <a:srgbClr val="E7E75E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000000"/>
        </a:dk1>
        <a:lt1>
          <a:srgbClr val="000066"/>
        </a:lt1>
        <a:dk2>
          <a:srgbClr val="000000"/>
        </a:dk2>
        <a:lt2>
          <a:srgbClr val="FFCC00"/>
        </a:lt2>
        <a:accent1>
          <a:srgbClr val="FFCC00"/>
        </a:accent1>
        <a:accent2>
          <a:srgbClr val="FFFF68"/>
        </a:accent2>
        <a:accent3>
          <a:srgbClr val="AAAAB8"/>
        </a:accent3>
        <a:accent4>
          <a:srgbClr val="000000"/>
        </a:accent4>
        <a:accent5>
          <a:srgbClr val="FFE2AA"/>
        </a:accent5>
        <a:accent6>
          <a:srgbClr val="E7E75E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FFCC00"/>
        </a:dk1>
        <a:lt1>
          <a:srgbClr val="FFFFFF"/>
        </a:lt1>
        <a:dk2>
          <a:srgbClr val="000066"/>
        </a:dk2>
        <a:lt2>
          <a:srgbClr val="000000"/>
        </a:lt2>
        <a:accent1>
          <a:srgbClr val="FFCC00"/>
        </a:accent1>
        <a:accent2>
          <a:srgbClr val="FFFF68"/>
        </a:accent2>
        <a:accent3>
          <a:srgbClr val="AAAAB8"/>
        </a:accent3>
        <a:accent4>
          <a:srgbClr val="DADADA"/>
        </a:accent4>
        <a:accent5>
          <a:srgbClr val="FFE2AA"/>
        </a:accent5>
        <a:accent6>
          <a:srgbClr val="E7E75E"/>
        </a:accent6>
        <a:hlink>
          <a:srgbClr val="00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troduction and Slide Deck 06.13.05rp">
  <a:themeElements>
    <a:clrScheme name="">
      <a:dk1>
        <a:srgbClr val="000000"/>
      </a:dk1>
      <a:lt1>
        <a:srgbClr val="F8F8F8"/>
      </a:lt1>
      <a:dk2>
        <a:srgbClr val="009900"/>
      </a:dk2>
      <a:lt2>
        <a:srgbClr val="FFFF00"/>
      </a:lt2>
      <a:accent1>
        <a:srgbClr val="FFCC00"/>
      </a:accent1>
      <a:accent2>
        <a:srgbClr val="33CC33"/>
      </a:accent2>
      <a:accent3>
        <a:srgbClr val="AACAAA"/>
      </a:accent3>
      <a:accent4>
        <a:srgbClr val="D4D4D4"/>
      </a:accent4>
      <a:accent5>
        <a:srgbClr val="FFE2AA"/>
      </a:accent5>
      <a:accent6>
        <a:srgbClr val="2DB92D"/>
      </a:accent6>
      <a:hlink>
        <a:srgbClr val="66FF33"/>
      </a:hlink>
      <a:folHlink>
        <a:srgbClr val="B2B2B2"/>
      </a:folHlink>
    </a:clrScheme>
    <a:fontScheme name="Introduction and Slide Deck 06.13.05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roduction and Slide Deck 06.13.05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and Slide Deck 06.13.05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and Slide Deck 06.13.05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and Slide Deck 06.13.05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and Slide Deck 06.13.05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and Slide Deck 06.13.05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and Slide Deck 06.13.05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and Slide Deck 06.13.05rp 8">
        <a:dk1>
          <a:srgbClr val="000000"/>
        </a:dk1>
        <a:lt1>
          <a:srgbClr val="009900"/>
        </a:lt1>
        <a:dk2>
          <a:srgbClr val="000000"/>
        </a:dk2>
        <a:lt2>
          <a:srgbClr val="FFCC00"/>
        </a:lt2>
        <a:accent1>
          <a:srgbClr val="FFCC00"/>
        </a:accent1>
        <a:accent2>
          <a:srgbClr val="33CC33"/>
        </a:accent2>
        <a:accent3>
          <a:srgbClr val="AACAAA"/>
        </a:accent3>
        <a:accent4>
          <a:srgbClr val="000000"/>
        </a:accent4>
        <a:accent5>
          <a:srgbClr val="FFE2AA"/>
        </a:accent5>
        <a:accent6>
          <a:srgbClr val="2DB92D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6_Default Design 1">
      <a:dk1>
        <a:srgbClr val="4A60A9"/>
      </a:dk1>
      <a:lt1>
        <a:srgbClr val="F8F8F8"/>
      </a:lt1>
      <a:dk2>
        <a:srgbClr val="4A60A9"/>
      </a:dk2>
      <a:lt2>
        <a:srgbClr val="F8F8F8"/>
      </a:lt2>
      <a:accent1>
        <a:srgbClr val="FEAB46"/>
      </a:accent1>
      <a:accent2>
        <a:srgbClr val="333399"/>
      </a:accent2>
      <a:accent3>
        <a:srgbClr val="B1B6D1"/>
      </a:accent3>
      <a:accent4>
        <a:srgbClr val="D4D4D4"/>
      </a:accent4>
      <a:accent5>
        <a:srgbClr val="FED2B0"/>
      </a:accent5>
      <a:accent6>
        <a:srgbClr val="2D2D8A"/>
      </a:accent6>
      <a:hlink>
        <a:srgbClr val="97D4E5"/>
      </a:hlink>
      <a:folHlink>
        <a:srgbClr val="B7D30B"/>
      </a:folHlink>
    </a:clrScheme>
    <a:fontScheme name="6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4A60A9"/>
        </a:dk1>
        <a:lt1>
          <a:srgbClr val="F8F8F8"/>
        </a:lt1>
        <a:dk2>
          <a:srgbClr val="4A60A9"/>
        </a:dk2>
        <a:lt2>
          <a:srgbClr val="F8F8F8"/>
        </a:lt2>
        <a:accent1>
          <a:srgbClr val="FEAB46"/>
        </a:accent1>
        <a:accent2>
          <a:srgbClr val="333399"/>
        </a:accent2>
        <a:accent3>
          <a:srgbClr val="B1B6D1"/>
        </a:accent3>
        <a:accent4>
          <a:srgbClr val="D4D4D4"/>
        </a:accent4>
        <a:accent5>
          <a:srgbClr val="FED2B0"/>
        </a:accent5>
        <a:accent6>
          <a:srgbClr val="2D2D8A"/>
        </a:accent6>
        <a:hlink>
          <a:srgbClr val="97D4E5"/>
        </a:hlink>
        <a:folHlink>
          <a:srgbClr val="B7D3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7_Default Design 1">
      <a:dk1>
        <a:srgbClr val="4A60A9"/>
      </a:dk1>
      <a:lt1>
        <a:srgbClr val="F8F8F8"/>
      </a:lt1>
      <a:dk2>
        <a:srgbClr val="4A60A9"/>
      </a:dk2>
      <a:lt2>
        <a:srgbClr val="F8F8F8"/>
      </a:lt2>
      <a:accent1>
        <a:srgbClr val="FEAB46"/>
      </a:accent1>
      <a:accent2>
        <a:srgbClr val="333399"/>
      </a:accent2>
      <a:accent3>
        <a:srgbClr val="B1B6D1"/>
      </a:accent3>
      <a:accent4>
        <a:srgbClr val="D4D4D4"/>
      </a:accent4>
      <a:accent5>
        <a:srgbClr val="FED2B0"/>
      </a:accent5>
      <a:accent6>
        <a:srgbClr val="2D2D8A"/>
      </a:accent6>
      <a:hlink>
        <a:srgbClr val="97D4E5"/>
      </a:hlink>
      <a:folHlink>
        <a:srgbClr val="B7D30B"/>
      </a:folHlink>
    </a:clrScheme>
    <a:fontScheme name="7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4A60A9"/>
        </a:dk1>
        <a:lt1>
          <a:srgbClr val="F8F8F8"/>
        </a:lt1>
        <a:dk2>
          <a:srgbClr val="4A60A9"/>
        </a:dk2>
        <a:lt2>
          <a:srgbClr val="F8F8F8"/>
        </a:lt2>
        <a:accent1>
          <a:srgbClr val="FEAB46"/>
        </a:accent1>
        <a:accent2>
          <a:srgbClr val="333399"/>
        </a:accent2>
        <a:accent3>
          <a:srgbClr val="B1B6D1"/>
        </a:accent3>
        <a:accent4>
          <a:srgbClr val="D4D4D4"/>
        </a:accent4>
        <a:accent5>
          <a:srgbClr val="FED2B0"/>
        </a:accent5>
        <a:accent6>
          <a:srgbClr val="2D2D8A"/>
        </a:accent6>
        <a:hlink>
          <a:srgbClr val="97D4E5"/>
        </a:hlink>
        <a:folHlink>
          <a:srgbClr val="B7D30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48436</TotalTime>
  <Words>469</Words>
  <Application>Microsoft Office PowerPoint</Application>
  <PresentationFormat>Widescreen</PresentationFormat>
  <Paragraphs>177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Narrow</vt:lpstr>
      <vt:lpstr>Calibri</vt:lpstr>
      <vt:lpstr>Candara</vt:lpstr>
      <vt:lpstr>Courier New</vt:lpstr>
      <vt:lpstr>Helvetica</vt:lpstr>
      <vt:lpstr>Times New Roman</vt:lpstr>
      <vt:lpstr>Verdana</vt:lpstr>
      <vt:lpstr>Wingdings</vt:lpstr>
      <vt:lpstr>Wingdings 3</vt:lpstr>
      <vt:lpstr>Default Design</vt:lpstr>
      <vt:lpstr>1_Default Design</vt:lpstr>
      <vt:lpstr>3_Default Design</vt:lpstr>
      <vt:lpstr>4_Default Design</vt:lpstr>
      <vt:lpstr>5_Default Design</vt:lpstr>
      <vt:lpstr>Introduction and Slide Deck 06.13.05rp</vt:lpstr>
      <vt:lpstr>6_Default Design</vt:lpstr>
      <vt:lpstr>7_Default Design</vt:lpstr>
      <vt:lpstr>Custom Design</vt:lpstr>
      <vt:lpstr>8_Default Design</vt:lpstr>
      <vt:lpstr>3_AUBM Template June 2012</vt:lpstr>
      <vt:lpstr>Acquisition of Individual Patient Data from 53 RCTs for the FNIH Bone Quality Surrogacy Project</vt:lpstr>
      <vt:lpstr>Foundation for NIH Bone Quality Project</vt:lpstr>
      <vt:lpstr>Process for Obtaining IPD Data</vt:lpstr>
      <vt:lpstr>FNIH Bone Quality Project Clinical Trial IPD Data Sets at UCSF as of 2/19</vt:lpstr>
      <vt:lpstr>BQ Project Funding &amp; Data Providers</vt:lpstr>
      <vt:lpstr>PowerPoint Presentation</vt:lpstr>
      <vt:lpstr>Status of FDA Qualification of BMD as Surrogate</vt:lpstr>
    </vt:vector>
  </TitlesOfParts>
  <Company>BioScience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HORIZON-PFT Study 2301 Slide Library</dc:title>
  <dc:creator>BioScience Communications</dc:creator>
  <cp:lastModifiedBy>Black, Dennis</cp:lastModifiedBy>
  <cp:revision>1507</cp:revision>
  <cp:lastPrinted>2019-02-25T01:56:23Z</cp:lastPrinted>
  <dcterms:created xsi:type="dcterms:W3CDTF">2006-05-16T08:47:40Z</dcterms:created>
  <dcterms:modified xsi:type="dcterms:W3CDTF">2019-02-28T05:32:28Z</dcterms:modified>
</cp:coreProperties>
</file>