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357" r:id="rId3"/>
    <p:sldId id="257" r:id="rId4"/>
    <p:sldId id="265" r:id="rId5"/>
    <p:sldId id="354" r:id="rId6"/>
    <p:sldId id="258" r:id="rId7"/>
    <p:sldId id="356" r:id="rId8"/>
    <p:sldId id="375" r:id="rId9"/>
    <p:sldId id="376" r:id="rId10"/>
    <p:sldId id="359" r:id="rId11"/>
    <p:sldId id="284" r:id="rId12"/>
    <p:sldId id="355" r:id="rId13"/>
    <p:sldId id="377" r:id="rId14"/>
    <p:sldId id="358" r:id="rId15"/>
    <p:sldId id="262" r:id="rId16"/>
    <p:sldId id="266" r:id="rId17"/>
    <p:sldId id="282" r:id="rId18"/>
    <p:sldId id="264" r:id="rId19"/>
    <p:sldId id="381" r:id="rId20"/>
    <p:sldId id="268" r:id="rId21"/>
    <p:sldId id="286" r:id="rId22"/>
    <p:sldId id="287" r:id="rId23"/>
    <p:sldId id="348" r:id="rId24"/>
    <p:sldId id="385" r:id="rId25"/>
    <p:sldId id="278" r:id="rId26"/>
    <p:sldId id="288" r:id="rId27"/>
    <p:sldId id="289" r:id="rId28"/>
    <p:sldId id="291" r:id="rId29"/>
    <p:sldId id="350" r:id="rId30"/>
    <p:sldId id="293" r:id="rId31"/>
    <p:sldId id="279" r:id="rId32"/>
    <p:sldId id="362" r:id="rId33"/>
    <p:sldId id="294" r:id="rId34"/>
    <p:sldId id="295" r:id="rId35"/>
    <p:sldId id="382" r:id="rId36"/>
    <p:sldId id="318" r:id="rId37"/>
    <p:sldId id="301" r:id="rId38"/>
    <p:sldId id="327" r:id="rId39"/>
    <p:sldId id="321" r:id="rId40"/>
    <p:sldId id="320" r:id="rId41"/>
    <p:sldId id="322" r:id="rId42"/>
    <p:sldId id="304" r:id="rId43"/>
    <p:sldId id="319" r:id="rId44"/>
    <p:sldId id="328" r:id="rId45"/>
    <p:sldId id="313" r:id="rId46"/>
    <p:sldId id="302" r:id="rId47"/>
    <p:sldId id="347" r:id="rId48"/>
    <p:sldId id="368" r:id="rId49"/>
    <p:sldId id="370" r:id="rId50"/>
    <p:sldId id="369" r:id="rId51"/>
    <p:sldId id="346" r:id="rId52"/>
    <p:sldId id="379" r:id="rId53"/>
    <p:sldId id="373" r:id="rId54"/>
    <p:sldId id="330" r:id="rId55"/>
    <p:sldId id="364" r:id="rId5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8C67F6-D2A0-1349-8FB2-BE520257AACB}">
          <p14:sldIdLst>
            <p14:sldId id="256"/>
            <p14:sldId id="357"/>
            <p14:sldId id="257"/>
            <p14:sldId id="265"/>
            <p14:sldId id="354"/>
            <p14:sldId id="258"/>
            <p14:sldId id="356"/>
            <p14:sldId id="375"/>
            <p14:sldId id="376"/>
            <p14:sldId id="359"/>
            <p14:sldId id="284"/>
            <p14:sldId id="355"/>
            <p14:sldId id="377"/>
            <p14:sldId id="358"/>
            <p14:sldId id="262"/>
            <p14:sldId id="266"/>
            <p14:sldId id="282"/>
            <p14:sldId id="264"/>
            <p14:sldId id="381"/>
            <p14:sldId id="268"/>
            <p14:sldId id="286"/>
            <p14:sldId id="287"/>
            <p14:sldId id="348"/>
            <p14:sldId id="385"/>
            <p14:sldId id="278"/>
            <p14:sldId id="288"/>
            <p14:sldId id="289"/>
            <p14:sldId id="291"/>
            <p14:sldId id="350"/>
            <p14:sldId id="293"/>
            <p14:sldId id="279"/>
            <p14:sldId id="362"/>
            <p14:sldId id="294"/>
            <p14:sldId id="295"/>
            <p14:sldId id="382"/>
            <p14:sldId id="318"/>
            <p14:sldId id="301"/>
            <p14:sldId id="327"/>
            <p14:sldId id="321"/>
            <p14:sldId id="320"/>
            <p14:sldId id="322"/>
            <p14:sldId id="304"/>
            <p14:sldId id="319"/>
            <p14:sldId id="328"/>
            <p14:sldId id="313"/>
            <p14:sldId id="302"/>
            <p14:sldId id="347"/>
            <p14:sldId id="368"/>
            <p14:sldId id="370"/>
            <p14:sldId id="369"/>
            <p14:sldId id="346"/>
            <p14:sldId id="379"/>
            <p14:sldId id="373"/>
            <p14:sldId id="330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8" autoAdjust="0"/>
    <p:restoredTop sz="95588"/>
  </p:normalViewPr>
  <p:slideViewPr>
    <p:cSldViewPr snapToGrid="0" snapToObjects="1">
      <p:cViewPr varScale="1">
        <p:scale>
          <a:sx n="100" d="100"/>
          <a:sy n="100" d="100"/>
        </p:scale>
        <p:origin x="123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21B72-B727-D040-93E2-6A957727702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25676-6245-4E43-BE65-168A0216D611}">
      <dgm:prSet phldrT="[Text]"/>
      <dgm:spPr/>
      <dgm:t>
        <a:bodyPr/>
        <a:lstStyle/>
        <a:p>
          <a:r>
            <a:rPr lang="en-US" dirty="0"/>
            <a:t>Machine Learning</a:t>
          </a:r>
        </a:p>
      </dgm:t>
    </dgm:pt>
    <dgm:pt modelId="{9A8FD819-0976-EF4B-B47E-052D1F8D7B10}" type="parTrans" cxnId="{C976A6EC-F55B-0447-8A10-678E24423D6C}">
      <dgm:prSet/>
      <dgm:spPr/>
      <dgm:t>
        <a:bodyPr/>
        <a:lstStyle/>
        <a:p>
          <a:endParaRPr lang="en-US"/>
        </a:p>
      </dgm:t>
    </dgm:pt>
    <dgm:pt modelId="{E02D2AFF-6B60-1940-9258-B1EA77DBFE0F}" type="sibTrans" cxnId="{C976A6EC-F55B-0447-8A10-678E24423D6C}">
      <dgm:prSet/>
      <dgm:spPr/>
      <dgm:t>
        <a:bodyPr/>
        <a:lstStyle/>
        <a:p>
          <a:endParaRPr lang="en-US"/>
        </a:p>
      </dgm:t>
    </dgm:pt>
    <dgm:pt modelId="{15ABBBB6-DDEF-0E4D-B34D-713B175B3CD6}">
      <dgm:prSet phldrT="[Text]"/>
      <dgm:spPr/>
      <dgm:t>
        <a:bodyPr/>
        <a:lstStyle/>
        <a:p>
          <a:r>
            <a:rPr lang="en-US" dirty="0"/>
            <a:t>Supervised</a:t>
          </a:r>
        </a:p>
      </dgm:t>
    </dgm:pt>
    <dgm:pt modelId="{47AD3EE7-6A27-1746-A0D4-526D1EDEAB18}" type="parTrans" cxnId="{13F418FA-8A31-6F4D-972B-DE0982EF5F27}">
      <dgm:prSet/>
      <dgm:spPr/>
      <dgm:t>
        <a:bodyPr/>
        <a:lstStyle/>
        <a:p>
          <a:endParaRPr lang="en-US"/>
        </a:p>
      </dgm:t>
    </dgm:pt>
    <dgm:pt modelId="{F2A6B9A5-9F80-784C-88BF-F8924D285F32}" type="sibTrans" cxnId="{13F418FA-8A31-6F4D-972B-DE0982EF5F27}">
      <dgm:prSet/>
      <dgm:spPr/>
      <dgm:t>
        <a:bodyPr/>
        <a:lstStyle/>
        <a:p>
          <a:endParaRPr lang="en-US"/>
        </a:p>
      </dgm:t>
    </dgm:pt>
    <dgm:pt modelId="{C5AA36D3-5ECD-4846-AB92-3385708B3C63}">
      <dgm:prSet phldrT="[Text]"/>
      <dgm:spPr/>
      <dgm:t>
        <a:bodyPr/>
        <a:lstStyle/>
        <a:p>
          <a:r>
            <a:rPr lang="en-US" dirty="0"/>
            <a:t>Regression (continuous outcome)</a:t>
          </a:r>
        </a:p>
      </dgm:t>
    </dgm:pt>
    <dgm:pt modelId="{28366F0D-D2AF-D74E-8BE8-288C03287E07}" type="parTrans" cxnId="{C23B0FE8-8504-2A4A-BA33-D647B9FBC337}">
      <dgm:prSet/>
      <dgm:spPr/>
      <dgm:t>
        <a:bodyPr/>
        <a:lstStyle/>
        <a:p>
          <a:endParaRPr lang="en-US"/>
        </a:p>
      </dgm:t>
    </dgm:pt>
    <dgm:pt modelId="{8C9FCFC5-A418-6245-9521-3003D8122C9B}" type="sibTrans" cxnId="{C23B0FE8-8504-2A4A-BA33-D647B9FBC337}">
      <dgm:prSet/>
      <dgm:spPr/>
      <dgm:t>
        <a:bodyPr/>
        <a:lstStyle/>
        <a:p>
          <a:endParaRPr lang="en-US"/>
        </a:p>
      </dgm:t>
    </dgm:pt>
    <dgm:pt modelId="{AA4FC516-6BDB-8942-B414-0EB21E0167E5}">
      <dgm:prSet phldrT="[Text]"/>
      <dgm:spPr/>
      <dgm:t>
        <a:bodyPr/>
        <a:lstStyle/>
        <a:p>
          <a:r>
            <a:rPr lang="en-US" dirty="0"/>
            <a:t>Classification (categorical outcome)</a:t>
          </a:r>
        </a:p>
      </dgm:t>
    </dgm:pt>
    <dgm:pt modelId="{8970E40B-FD06-4942-8A16-9316EE75AB86}" type="parTrans" cxnId="{BF8BCFC7-D000-7847-8281-A5F1B615BC11}">
      <dgm:prSet/>
      <dgm:spPr/>
      <dgm:t>
        <a:bodyPr/>
        <a:lstStyle/>
        <a:p>
          <a:endParaRPr lang="en-US"/>
        </a:p>
      </dgm:t>
    </dgm:pt>
    <dgm:pt modelId="{7F581D4F-066C-9E42-9127-C4626E786314}" type="sibTrans" cxnId="{BF8BCFC7-D000-7847-8281-A5F1B615BC11}">
      <dgm:prSet/>
      <dgm:spPr/>
      <dgm:t>
        <a:bodyPr/>
        <a:lstStyle/>
        <a:p>
          <a:endParaRPr lang="en-US"/>
        </a:p>
      </dgm:t>
    </dgm:pt>
    <dgm:pt modelId="{17851DCB-920D-124B-A8F6-2C9E5A2DBD91}">
      <dgm:prSet phldrT="[Text]"/>
      <dgm:spPr/>
      <dgm:t>
        <a:bodyPr/>
        <a:lstStyle/>
        <a:p>
          <a:r>
            <a:rPr lang="en-US" dirty="0"/>
            <a:t>Unsupervised</a:t>
          </a:r>
        </a:p>
      </dgm:t>
    </dgm:pt>
    <dgm:pt modelId="{2A2EA2AC-2563-3445-8B5A-4BCA573AE0B2}" type="parTrans" cxnId="{EB7A36F9-7396-F046-8362-1F058C44E490}">
      <dgm:prSet/>
      <dgm:spPr/>
      <dgm:t>
        <a:bodyPr/>
        <a:lstStyle/>
        <a:p>
          <a:endParaRPr lang="en-US"/>
        </a:p>
      </dgm:t>
    </dgm:pt>
    <dgm:pt modelId="{50CFBBB1-25F7-AF4B-AD91-CBB9EF252915}" type="sibTrans" cxnId="{EB7A36F9-7396-F046-8362-1F058C44E490}">
      <dgm:prSet/>
      <dgm:spPr/>
      <dgm:t>
        <a:bodyPr/>
        <a:lstStyle/>
        <a:p>
          <a:endParaRPr lang="en-US"/>
        </a:p>
      </dgm:t>
    </dgm:pt>
    <dgm:pt modelId="{4F2D8C22-2011-EC4F-B463-3C71BBBBF6A0}">
      <dgm:prSet phldrT="[Text]"/>
      <dgm:spPr/>
      <dgm:t>
        <a:bodyPr/>
        <a:lstStyle/>
        <a:p>
          <a:r>
            <a:rPr lang="en-US" dirty="0"/>
            <a:t>Clustering</a:t>
          </a:r>
        </a:p>
        <a:p>
          <a:r>
            <a:rPr lang="en-US" dirty="0"/>
            <a:t>(grouping</a:t>
          </a:r>
          <a:r>
            <a:rPr lang="en-US" baseline="0" dirty="0"/>
            <a:t> observations)</a:t>
          </a:r>
          <a:endParaRPr lang="en-US" dirty="0"/>
        </a:p>
      </dgm:t>
    </dgm:pt>
    <dgm:pt modelId="{9E19C0E4-EC2F-0E41-B169-CF8EE019932B}" type="parTrans" cxnId="{8DDBCD8D-B4D3-9B4A-9905-4830CD6C4702}">
      <dgm:prSet/>
      <dgm:spPr/>
      <dgm:t>
        <a:bodyPr/>
        <a:lstStyle/>
        <a:p>
          <a:endParaRPr lang="en-US"/>
        </a:p>
      </dgm:t>
    </dgm:pt>
    <dgm:pt modelId="{CA551CE2-C976-FE42-B6B4-8065D80D1721}" type="sibTrans" cxnId="{8DDBCD8D-B4D3-9B4A-9905-4830CD6C4702}">
      <dgm:prSet/>
      <dgm:spPr/>
      <dgm:t>
        <a:bodyPr/>
        <a:lstStyle/>
        <a:p>
          <a:endParaRPr lang="en-US"/>
        </a:p>
      </dgm:t>
    </dgm:pt>
    <dgm:pt modelId="{63D78C57-F9FD-1E48-8DD8-B055A554B3DA}">
      <dgm:prSet phldrT="[Text]"/>
      <dgm:spPr/>
      <dgm:t>
        <a:bodyPr/>
        <a:lstStyle/>
        <a:p>
          <a:r>
            <a:rPr lang="en-US" dirty="0"/>
            <a:t>Data Reduction (transforming variables)</a:t>
          </a:r>
        </a:p>
      </dgm:t>
    </dgm:pt>
    <dgm:pt modelId="{7792C44E-3540-3D4E-96EF-0E2593B51438}" type="parTrans" cxnId="{41A9E60F-4488-3A45-BE1F-A3E9196332D2}">
      <dgm:prSet/>
      <dgm:spPr/>
      <dgm:t>
        <a:bodyPr/>
        <a:lstStyle/>
        <a:p>
          <a:endParaRPr lang="en-US"/>
        </a:p>
      </dgm:t>
    </dgm:pt>
    <dgm:pt modelId="{F3D91973-5D74-044D-83E0-CBAFA9D30E0E}" type="sibTrans" cxnId="{41A9E60F-4488-3A45-BE1F-A3E9196332D2}">
      <dgm:prSet/>
      <dgm:spPr/>
      <dgm:t>
        <a:bodyPr/>
        <a:lstStyle/>
        <a:p>
          <a:endParaRPr lang="en-US"/>
        </a:p>
      </dgm:t>
    </dgm:pt>
    <dgm:pt modelId="{5B3E855A-067A-A94D-8ECF-E0762410E186}" type="pres">
      <dgm:prSet presAssocID="{4C021B72-B727-D040-93E2-6A9577277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19FC5D-3B86-E441-BA4D-6611533F1127}" type="pres">
      <dgm:prSet presAssocID="{F8F25676-6245-4E43-BE65-168A0216D611}" presName="hierRoot1" presStyleCnt="0"/>
      <dgm:spPr/>
    </dgm:pt>
    <dgm:pt modelId="{951FA09B-C2CC-9E4E-8447-F774CA2FFA6A}" type="pres">
      <dgm:prSet presAssocID="{F8F25676-6245-4E43-BE65-168A0216D611}" presName="composite" presStyleCnt="0"/>
      <dgm:spPr/>
    </dgm:pt>
    <dgm:pt modelId="{09E2A66F-0B9C-B14D-95E8-CABFB5F4927C}" type="pres">
      <dgm:prSet presAssocID="{F8F25676-6245-4E43-BE65-168A0216D611}" presName="background" presStyleLbl="node0" presStyleIdx="0" presStyleCnt="1"/>
      <dgm:spPr/>
    </dgm:pt>
    <dgm:pt modelId="{4B020118-7230-B641-9821-7CA20C46FB1B}" type="pres">
      <dgm:prSet presAssocID="{F8F25676-6245-4E43-BE65-168A0216D611}" presName="text" presStyleLbl="fgAcc0" presStyleIdx="0" presStyleCnt="1">
        <dgm:presLayoutVars>
          <dgm:chPref val="3"/>
        </dgm:presLayoutVars>
      </dgm:prSet>
      <dgm:spPr/>
    </dgm:pt>
    <dgm:pt modelId="{A0118F71-FBAE-B34B-A296-27BFFFC2CC37}" type="pres">
      <dgm:prSet presAssocID="{F8F25676-6245-4E43-BE65-168A0216D611}" presName="hierChild2" presStyleCnt="0"/>
      <dgm:spPr/>
    </dgm:pt>
    <dgm:pt modelId="{2D54A27B-5ADD-8248-A27E-E3C72183DD52}" type="pres">
      <dgm:prSet presAssocID="{47AD3EE7-6A27-1746-A0D4-526D1EDEAB18}" presName="Name10" presStyleLbl="parChTrans1D2" presStyleIdx="0" presStyleCnt="2"/>
      <dgm:spPr/>
    </dgm:pt>
    <dgm:pt modelId="{98F6457E-D588-5C43-B325-8CC034379310}" type="pres">
      <dgm:prSet presAssocID="{15ABBBB6-DDEF-0E4D-B34D-713B175B3CD6}" presName="hierRoot2" presStyleCnt="0"/>
      <dgm:spPr/>
    </dgm:pt>
    <dgm:pt modelId="{88EFBCBB-F2E2-0E42-9867-590E691B7DEB}" type="pres">
      <dgm:prSet presAssocID="{15ABBBB6-DDEF-0E4D-B34D-713B175B3CD6}" presName="composite2" presStyleCnt="0"/>
      <dgm:spPr/>
    </dgm:pt>
    <dgm:pt modelId="{3D53A4DC-0D22-A441-95B9-E1369A686A5D}" type="pres">
      <dgm:prSet presAssocID="{15ABBBB6-DDEF-0E4D-B34D-713B175B3CD6}" presName="background2" presStyleLbl="node2" presStyleIdx="0" presStyleCnt="2"/>
      <dgm:spPr/>
    </dgm:pt>
    <dgm:pt modelId="{294D1391-05F7-AF43-83BF-AAA011E784DA}" type="pres">
      <dgm:prSet presAssocID="{15ABBBB6-DDEF-0E4D-B34D-713B175B3CD6}" presName="text2" presStyleLbl="fgAcc2" presStyleIdx="0" presStyleCnt="2">
        <dgm:presLayoutVars>
          <dgm:chPref val="3"/>
        </dgm:presLayoutVars>
      </dgm:prSet>
      <dgm:spPr/>
    </dgm:pt>
    <dgm:pt modelId="{6AA55791-CB05-A346-B20F-F7BD40F1ED4E}" type="pres">
      <dgm:prSet presAssocID="{15ABBBB6-DDEF-0E4D-B34D-713B175B3CD6}" presName="hierChild3" presStyleCnt="0"/>
      <dgm:spPr/>
    </dgm:pt>
    <dgm:pt modelId="{0E2761CF-084F-2141-8826-22A6586B1DF1}" type="pres">
      <dgm:prSet presAssocID="{28366F0D-D2AF-D74E-8BE8-288C03287E07}" presName="Name17" presStyleLbl="parChTrans1D3" presStyleIdx="0" presStyleCnt="4"/>
      <dgm:spPr/>
    </dgm:pt>
    <dgm:pt modelId="{85770F87-CC58-7140-8E40-306309A38617}" type="pres">
      <dgm:prSet presAssocID="{C5AA36D3-5ECD-4846-AB92-3385708B3C63}" presName="hierRoot3" presStyleCnt="0"/>
      <dgm:spPr/>
    </dgm:pt>
    <dgm:pt modelId="{C7F8CF50-EBDE-5C4F-BDD3-929B896C3716}" type="pres">
      <dgm:prSet presAssocID="{C5AA36D3-5ECD-4846-AB92-3385708B3C63}" presName="composite3" presStyleCnt="0"/>
      <dgm:spPr/>
    </dgm:pt>
    <dgm:pt modelId="{8EECA2F0-3637-CA41-ACBD-7DC57F888C3C}" type="pres">
      <dgm:prSet presAssocID="{C5AA36D3-5ECD-4846-AB92-3385708B3C63}" presName="background3" presStyleLbl="node3" presStyleIdx="0" presStyleCnt="4"/>
      <dgm:spPr/>
    </dgm:pt>
    <dgm:pt modelId="{DE331C8C-4ABF-124F-9757-C8F82F4C98F7}" type="pres">
      <dgm:prSet presAssocID="{C5AA36D3-5ECD-4846-AB92-3385708B3C63}" presName="text3" presStyleLbl="fgAcc3" presStyleIdx="0" presStyleCnt="4">
        <dgm:presLayoutVars>
          <dgm:chPref val="3"/>
        </dgm:presLayoutVars>
      </dgm:prSet>
      <dgm:spPr/>
    </dgm:pt>
    <dgm:pt modelId="{36BF3877-9E82-E24C-83DC-1CBA32F3EB8C}" type="pres">
      <dgm:prSet presAssocID="{C5AA36D3-5ECD-4846-AB92-3385708B3C63}" presName="hierChild4" presStyleCnt="0"/>
      <dgm:spPr/>
    </dgm:pt>
    <dgm:pt modelId="{947E30E2-924B-0749-8444-722075DE4A6F}" type="pres">
      <dgm:prSet presAssocID="{8970E40B-FD06-4942-8A16-9316EE75AB86}" presName="Name17" presStyleLbl="parChTrans1D3" presStyleIdx="1" presStyleCnt="4"/>
      <dgm:spPr/>
    </dgm:pt>
    <dgm:pt modelId="{AFF2174E-232C-B84F-B91C-264C41EE18BC}" type="pres">
      <dgm:prSet presAssocID="{AA4FC516-6BDB-8942-B414-0EB21E0167E5}" presName="hierRoot3" presStyleCnt="0"/>
      <dgm:spPr/>
    </dgm:pt>
    <dgm:pt modelId="{486E4CB4-6C2E-1B48-8326-55E06C1D39CE}" type="pres">
      <dgm:prSet presAssocID="{AA4FC516-6BDB-8942-B414-0EB21E0167E5}" presName="composite3" presStyleCnt="0"/>
      <dgm:spPr/>
    </dgm:pt>
    <dgm:pt modelId="{7C3CD6CA-7D24-3F47-B318-FE7EDCE0570B}" type="pres">
      <dgm:prSet presAssocID="{AA4FC516-6BDB-8942-B414-0EB21E0167E5}" presName="background3" presStyleLbl="node3" presStyleIdx="1" presStyleCnt="4"/>
      <dgm:spPr/>
    </dgm:pt>
    <dgm:pt modelId="{DD9416C5-70DE-6E43-80D9-C82E078F5EFB}" type="pres">
      <dgm:prSet presAssocID="{AA4FC516-6BDB-8942-B414-0EB21E0167E5}" presName="text3" presStyleLbl="fgAcc3" presStyleIdx="1" presStyleCnt="4">
        <dgm:presLayoutVars>
          <dgm:chPref val="3"/>
        </dgm:presLayoutVars>
      </dgm:prSet>
      <dgm:spPr/>
    </dgm:pt>
    <dgm:pt modelId="{322F8926-ABCE-9B45-A7FB-95CB894BCAF8}" type="pres">
      <dgm:prSet presAssocID="{AA4FC516-6BDB-8942-B414-0EB21E0167E5}" presName="hierChild4" presStyleCnt="0"/>
      <dgm:spPr/>
    </dgm:pt>
    <dgm:pt modelId="{E870DFCC-5C74-E940-8FE2-D2B5CFF8FD32}" type="pres">
      <dgm:prSet presAssocID="{2A2EA2AC-2563-3445-8B5A-4BCA573AE0B2}" presName="Name10" presStyleLbl="parChTrans1D2" presStyleIdx="1" presStyleCnt="2"/>
      <dgm:spPr/>
    </dgm:pt>
    <dgm:pt modelId="{14DF78B0-2BFF-8A4E-9199-612412AA9CAD}" type="pres">
      <dgm:prSet presAssocID="{17851DCB-920D-124B-A8F6-2C9E5A2DBD91}" presName="hierRoot2" presStyleCnt="0"/>
      <dgm:spPr/>
    </dgm:pt>
    <dgm:pt modelId="{659F55F1-ED99-5142-95D8-0FC7F84102FF}" type="pres">
      <dgm:prSet presAssocID="{17851DCB-920D-124B-A8F6-2C9E5A2DBD91}" presName="composite2" presStyleCnt="0"/>
      <dgm:spPr/>
    </dgm:pt>
    <dgm:pt modelId="{A162C1CF-94CA-844C-9544-3DEDC88C5EE5}" type="pres">
      <dgm:prSet presAssocID="{17851DCB-920D-124B-A8F6-2C9E5A2DBD91}" presName="background2" presStyleLbl="node2" presStyleIdx="1" presStyleCnt="2"/>
      <dgm:spPr/>
    </dgm:pt>
    <dgm:pt modelId="{1230B3F1-D63E-5E48-B652-E8B068F32AE5}" type="pres">
      <dgm:prSet presAssocID="{17851DCB-920D-124B-A8F6-2C9E5A2DBD91}" presName="text2" presStyleLbl="fgAcc2" presStyleIdx="1" presStyleCnt="2">
        <dgm:presLayoutVars>
          <dgm:chPref val="3"/>
        </dgm:presLayoutVars>
      </dgm:prSet>
      <dgm:spPr/>
    </dgm:pt>
    <dgm:pt modelId="{AE710114-766D-C14C-8018-FB74136A752B}" type="pres">
      <dgm:prSet presAssocID="{17851DCB-920D-124B-A8F6-2C9E5A2DBD91}" presName="hierChild3" presStyleCnt="0"/>
      <dgm:spPr/>
    </dgm:pt>
    <dgm:pt modelId="{9C764079-CD67-EB44-81AB-8BFE98DB8A89}" type="pres">
      <dgm:prSet presAssocID="{9E19C0E4-EC2F-0E41-B169-CF8EE019932B}" presName="Name17" presStyleLbl="parChTrans1D3" presStyleIdx="2" presStyleCnt="4"/>
      <dgm:spPr/>
    </dgm:pt>
    <dgm:pt modelId="{08405A34-0D49-D143-AF7E-65F2A20E3576}" type="pres">
      <dgm:prSet presAssocID="{4F2D8C22-2011-EC4F-B463-3C71BBBBF6A0}" presName="hierRoot3" presStyleCnt="0"/>
      <dgm:spPr/>
    </dgm:pt>
    <dgm:pt modelId="{88877E42-977F-CE48-BD32-1443F2D7CD1F}" type="pres">
      <dgm:prSet presAssocID="{4F2D8C22-2011-EC4F-B463-3C71BBBBF6A0}" presName="composite3" presStyleCnt="0"/>
      <dgm:spPr/>
    </dgm:pt>
    <dgm:pt modelId="{7F9DE28B-690C-EA46-A37B-40AB80DADD6D}" type="pres">
      <dgm:prSet presAssocID="{4F2D8C22-2011-EC4F-B463-3C71BBBBF6A0}" presName="background3" presStyleLbl="node3" presStyleIdx="2" presStyleCnt="4"/>
      <dgm:spPr/>
    </dgm:pt>
    <dgm:pt modelId="{C4E910C1-BF12-7245-838A-FE21100D274A}" type="pres">
      <dgm:prSet presAssocID="{4F2D8C22-2011-EC4F-B463-3C71BBBBF6A0}" presName="text3" presStyleLbl="fgAcc3" presStyleIdx="2" presStyleCnt="4">
        <dgm:presLayoutVars>
          <dgm:chPref val="3"/>
        </dgm:presLayoutVars>
      </dgm:prSet>
      <dgm:spPr/>
    </dgm:pt>
    <dgm:pt modelId="{7399D448-3844-E14F-8C59-A9E2FA84C999}" type="pres">
      <dgm:prSet presAssocID="{4F2D8C22-2011-EC4F-B463-3C71BBBBF6A0}" presName="hierChild4" presStyleCnt="0"/>
      <dgm:spPr/>
    </dgm:pt>
    <dgm:pt modelId="{62A47CAE-BE9D-1147-BE5F-721F981DBB6D}" type="pres">
      <dgm:prSet presAssocID="{7792C44E-3540-3D4E-96EF-0E2593B51438}" presName="Name17" presStyleLbl="parChTrans1D3" presStyleIdx="3" presStyleCnt="4"/>
      <dgm:spPr/>
    </dgm:pt>
    <dgm:pt modelId="{ECF8D7A3-CB0D-5543-8C7A-43B77D026AE2}" type="pres">
      <dgm:prSet presAssocID="{63D78C57-F9FD-1E48-8DD8-B055A554B3DA}" presName="hierRoot3" presStyleCnt="0"/>
      <dgm:spPr/>
    </dgm:pt>
    <dgm:pt modelId="{1A763D16-9E77-154E-A77F-AA4997CA6910}" type="pres">
      <dgm:prSet presAssocID="{63D78C57-F9FD-1E48-8DD8-B055A554B3DA}" presName="composite3" presStyleCnt="0"/>
      <dgm:spPr/>
    </dgm:pt>
    <dgm:pt modelId="{B5F9CF80-8B19-A246-9283-1380B3481A1E}" type="pres">
      <dgm:prSet presAssocID="{63D78C57-F9FD-1E48-8DD8-B055A554B3DA}" presName="background3" presStyleLbl="node3" presStyleIdx="3" presStyleCnt="4"/>
      <dgm:spPr/>
    </dgm:pt>
    <dgm:pt modelId="{5BA3B5D3-2617-8A43-B93A-307F9B2298AA}" type="pres">
      <dgm:prSet presAssocID="{63D78C57-F9FD-1E48-8DD8-B055A554B3DA}" presName="text3" presStyleLbl="fgAcc3" presStyleIdx="3" presStyleCnt="4">
        <dgm:presLayoutVars>
          <dgm:chPref val="3"/>
        </dgm:presLayoutVars>
      </dgm:prSet>
      <dgm:spPr/>
    </dgm:pt>
    <dgm:pt modelId="{42429139-941F-B642-98E0-C6C1D834BB31}" type="pres">
      <dgm:prSet presAssocID="{63D78C57-F9FD-1E48-8DD8-B055A554B3DA}" presName="hierChild4" presStyleCnt="0"/>
      <dgm:spPr/>
    </dgm:pt>
  </dgm:ptLst>
  <dgm:cxnLst>
    <dgm:cxn modelId="{6D10AB07-F193-E94F-9D24-842069860011}" type="presOf" srcId="{17851DCB-920D-124B-A8F6-2C9E5A2DBD91}" destId="{1230B3F1-D63E-5E48-B652-E8B068F32AE5}" srcOrd="0" destOrd="0" presId="urn:microsoft.com/office/officeart/2005/8/layout/hierarchy1"/>
    <dgm:cxn modelId="{41A9E60F-4488-3A45-BE1F-A3E9196332D2}" srcId="{17851DCB-920D-124B-A8F6-2C9E5A2DBD91}" destId="{63D78C57-F9FD-1E48-8DD8-B055A554B3DA}" srcOrd="1" destOrd="0" parTransId="{7792C44E-3540-3D4E-96EF-0E2593B51438}" sibTransId="{F3D91973-5D74-044D-83E0-CBAFA9D30E0E}"/>
    <dgm:cxn modelId="{75914D25-A90C-6A45-A5E6-6CC6F7A506C2}" type="presOf" srcId="{63D78C57-F9FD-1E48-8DD8-B055A554B3DA}" destId="{5BA3B5D3-2617-8A43-B93A-307F9B2298AA}" srcOrd="0" destOrd="0" presId="urn:microsoft.com/office/officeart/2005/8/layout/hierarchy1"/>
    <dgm:cxn modelId="{91782928-1FDD-0F48-8252-F1BDAB12C420}" type="presOf" srcId="{7792C44E-3540-3D4E-96EF-0E2593B51438}" destId="{62A47CAE-BE9D-1147-BE5F-721F981DBB6D}" srcOrd="0" destOrd="0" presId="urn:microsoft.com/office/officeart/2005/8/layout/hierarchy1"/>
    <dgm:cxn modelId="{B0A7DC30-441E-5140-858E-E557F0FF5CD3}" type="presOf" srcId="{C5AA36D3-5ECD-4846-AB92-3385708B3C63}" destId="{DE331C8C-4ABF-124F-9757-C8F82F4C98F7}" srcOrd="0" destOrd="0" presId="urn:microsoft.com/office/officeart/2005/8/layout/hierarchy1"/>
    <dgm:cxn modelId="{04949149-7BBC-E44F-88E2-316A86F6C79C}" type="presOf" srcId="{47AD3EE7-6A27-1746-A0D4-526D1EDEAB18}" destId="{2D54A27B-5ADD-8248-A27E-E3C72183DD52}" srcOrd="0" destOrd="0" presId="urn:microsoft.com/office/officeart/2005/8/layout/hierarchy1"/>
    <dgm:cxn modelId="{C61ED356-2385-1E45-BA04-477F97B6E022}" type="presOf" srcId="{AA4FC516-6BDB-8942-B414-0EB21E0167E5}" destId="{DD9416C5-70DE-6E43-80D9-C82E078F5EFB}" srcOrd="0" destOrd="0" presId="urn:microsoft.com/office/officeart/2005/8/layout/hierarchy1"/>
    <dgm:cxn modelId="{6B3FD159-972A-DC4D-96A3-8D132887881B}" type="presOf" srcId="{15ABBBB6-DDEF-0E4D-B34D-713B175B3CD6}" destId="{294D1391-05F7-AF43-83BF-AAA011E784DA}" srcOrd="0" destOrd="0" presId="urn:microsoft.com/office/officeart/2005/8/layout/hierarchy1"/>
    <dgm:cxn modelId="{10BF5C65-D46B-9948-829D-30A021A9D3F0}" type="presOf" srcId="{9E19C0E4-EC2F-0E41-B169-CF8EE019932B}" destId="{9C764079-CD67-EB44-81AB-8BFE98DB8A89}" srcOrd="0" destOrd="0" presId="urn:microsoft.com/office/officeart/2005/8/layout/hierarchy1"/>
    <dgm:cxn modelId="{45F41A70-9F4A-4B4D-AAD6-99EFF978EF58}" type="presOf" srcId="{F8F25676-6245-4E43-BE65-168A0216D611}" destId="{4B020118-7230-B641-9821-7CA20C46FB1B}" srcOrd="0" destOrd="0" presId="urn:microsoft.com/office/officeart/2005/8/layout/hierarchy1"/>
    <dgm:cxn modelId="{2204DE79-DCA4-3647-B675-5D1C0C887511}" type="presOf" srcId="{4F2D8C22-2011-EC4F-B463-3C71BBBBF6A0}" destId="{C4E910C1-BF12-7245-838A-FE21100D274A}" srcOrd="0" destOrd="0" presId="urn:microsoft.com/office/officeart/2005/8/layout/hierarchy1"/>
    <dgm:cxn modelId="{6AC92C7E-30C7-C844-B861-8973967BBDCB}" type="presOf" srcId="{28366F0D-D2AF-D74E-8BE8-288C03287E07}" destId="{0E2761CF-084F-2141-8826-22A6586B1DF1}" srcOrd="0" destOrd="0" presId="urn:microsoft.com/office/officeart/2005/8/layout/hierarchy1"/>
    <dgm:cxn modelId="{8DDBCD8D-B4D3-9B4A-9905-4830CD6C4702}" srcId="{17851DCB-920D-124B-A8F6-2C9E5A2DBD91}" destId="{4F2D8C22-2011-EC4F-B463-3C71BBBBF6A0}" srcOrd="0" destOrd="0" parTransId="{9E19C0E4-EC2F-0E41-B169-CF8EE019932B}" sibTransId="{CA551CE2-C976-FE42-B6B4-8065D80D1721}"/>
    <dgm:cxn modelId="{2B3391A2-3994-3947-B666-791B10C7F0C2}" type="presOf" srcId="{2A2EA2AC-2563-3445-8B5A-4BCA573AE0B2}" destId="{E870DFCC-5C74-E940-8FE2-D2B5CFF8FD32}" srcOrd="0" destOrd="0" presId="urn:microsoft.com/office/officeart/2005/8/layout/hierarchy1"/>
    <dgm:cxn modelId="{F72770C2-32F2-D345-9CAF-3DE3B2D8BC8E}" type="presOf" srcId="{4C021B72-B727-D040-93E2-6A9577277028}" destId="{5B3E855A-067A-A94D-8ECF-E0762410E186}" srcOrd="0" destOrd="0" presId="urn:microsoft.com/office/officeart/2005/8/layout/hierarchy1"/>
    <dgm:cxn modelId="{BF8BCFC7-D000-7847-8281-A5F1B615BC11}" srcId="{15ABBBB6-DDEF-0E4D-B34D-713B175B3CD6}" destId="{AA4FC516-6BDB-8942-B414-0EB21E0167E5}" srcOrd="1" destOrd="0" parTransId="{8970E40B-FD06-4942-8A16-9316EE75AB86}" sibTransId="{7F581D4F-066C-9E42-9127-C4626E786314}"/>
    <dgm:cxn modelId="{C23B0FE8-8504-2A4A-BA33-D647B9FBC337}" srcId="{15ABBBB6-DDEF-0E4D-B34D-713B175B3CD6}" destId="{C5AA36D3-5ECD-4846-AB92-3385708B3C63}" srcOrd="0" destOrd="0" parTransId="{28366F0D-D2AF-D74E-8BE8-288C03287E07}" sibTransId="{8C9FCFC5-A418-6245-9521-3003D8122C9B}"/>
    <dgm:cxn modelId="{C976A6EC-F55B-0447-8A10-678E24423D6C}" srcId="{4C021B72-B727-D040-93E2-6A9577277028}" destId="{F8F25676-6245-4E43-BE65-168A0216D611}" srcOrd="0" destOrd="0" parTransId="{9A8FD819-0976-EF4B-B47E-052D1F8D7B10}" sibTransId="{E02D2AFF-6B60-1940-9258-B1EA77DBFE0F}"/>
    <dgm:cxn modelId="{E87C05F9-4343-A148-9F2E-ADC37826912F}" type="presOf" srcId="{8970E40B-FD06-4942-8A16-9316EE75AB86}" destId="{947E30E2-924B-0749-8444-722075DE4A6F}" srcOrd="0" destOrd="0" presId="urn:microsoft.com/office/officeart/2005/8/layout/hierarchy1"/>
    <dgm:cxn modelId="{EB7A36F9-7396-F046-8362-1F058C44E490}" srcId="{F8F25676-6245-4E43-BE65-168A0216D611}" destId="{17851DCB-920D-124B-A8F6-2C9E5A2DBD91}" srcOrd="1" destOrd="0" parTransId="{2A2EA2AC-2563-3445-8B5A-4BCA573AE0B2}" sibTransId="{50CFBBB1-25F7-AF4B-AD91-CBB9EF252915}"/>
    <dgm:cxn modelId="{13F418FA-8A31-6F4D-972B-DE0982EF5F27}" srcId="{F8F25676-6245-4E43-BE65-168A0216D611}" destId="{15ABBBB6-DDEF-0E4D-B34D-713B175B3CD6}" srcOrd="0" destOrd="0" parTransId="{47AD3EE7-6A27-1746-A0D4-526D1EDEAB18}" sibTransId="{F2A6B9A5-9F80-784C-88BF-F8924D285F32}"/>
    <dgm:cxn modelId="{3DC5BF76-3CB3-C04F-BD36-4E2354F5BCB8}" type="presParOf" srcId="{5B3E855A-067A-A94D-8ECF-E0762410E186}" destId="{2A19FC5D-3B86-E441-BA4D-6611533F1127}" srcOrd="0" destOrd="0" presId="urn:microsoft.com/office/officeart/2005/8/layout/hierarchy1"/>
    <dgm:cxn modelId="{40725533-CB34-C94D-91BC-9EA21005FAAE}" type="presParOf" srcId="{2A19FC5D-3B86-E441-BA4D-6611533F1127}" destId="{951FA09B-C2CC-9E4E-8447-F774CA2FFA6A}" srcOrd="0" destOrd="0" presId="urn:microsoft.com/office/officeart/2005/8/layout/hierarchy1"/>
    <dgm:cxn modelId="{2C9E303D-BA85-7240-B671-36FD8B043AE9}" type="presParOf" srcId="{951FA09B-C2CC-9E4E-8447-F774CA2FFA6A}" destId="{09E2A66F-0B9C-B14D-95E8-CABFB5F4927C}" srcOrd="0" destOrd="0" presId="urn:microsoft.com/office/officeart/2005/8/layout/hierarchy1"/>
    <dgm:cxn modelId="{3A771FF4-97CC-0243-A861-27A92E7B6E86}" type="presParOf" srcId="{951FA09B-C2CC-9E4E-8447-F774CA2FFA6A}" destId="{4B020118-7230-B641-9821-7CA20C46FB1B}" srcOrd="1" destOrd="0" presId="urn:microsoft.com/office/officeart/2005/8/layout/hierarchy1"/>
    <dgm:cxn modelId="{60692723-9809-1844-B191-AD10731F8CAA}" type="presParOf" srcId="{2A19FC5D-3B86-E441-BA4D-6611533F1127}" destId="{A0118F71-FBAE-B34B-A296-27BFFFC2CC37}" srcOrd="1" destOrd="0" presId="urn:microsoft.com/office/officeart/2005/8/layout/hierarchy1"/>
    <dgm:cxn modelId="{106847B9-933E-564F-8011-C5A2A1482DEE}" type="presParOf" srcId="{A0118F71-FBAE-B34B-A296-27BFFFC2CC37}" destId="{2D54A27B-5ADD-8248-A27E-E3C72183DD52}" srcOrd="0" destOrd="0" presId="urn:microsoft.com/office/officeart/2005/8/layout/hierarchy1"/>
    <dgm:cxn modelId="{BEB3037A-4EB9-3C4E-A1CA-9214CE3BB635}" type="presParOf" srcId="{A0118F71-FBAE-B34B-A296-27BFFFC2CC37}" destId="{98F6457E-D588-5C43-B325-8CC034379310}" srcOrd="1" destOrd="0" presId="urn:microsoft.com/office/officeart/2005/8/layout/hierarchy1"/>
    <dgm:cxn modelId="{FC66D2F7-CEB6-7047-93A6-E2C7132C2AE3}" type="presParOf" srcId="{98F6457E-D588-5C43-B325-8CC034379310}" destId="{88EFBCBB-F2E2-0E42-9867-590E691B7DEB}" srcOrd="0" destOrd="0" presId="urn:microsoft.com/office/officeart/2005/8/layout/hierarchy1"/>
    <dgm:cxn modelId="{A9264F24-AC14-9946-87E9-5D9BD4B5B5E0}" type="presParOf" srcId="{88EFBCBB-F2E2-0E42-9867-590E691B7DEB}" destId="{3D53A4DC-0D22-A441-95B9-E1369A686A5D}" srcOrd="0" destOrd="0" presId="urn:microsoft.com/office/officeart/2005/8/layout/hierarchy1"/>
    <dgm:cxn modelId="{BD025DC5-F13E-584C-ACA9-1651DA6F13F4}" type="presParOf" srcId="{88EFBCBB-F2E2-0E42-9867-590E691B7DEB}" destId="{294D1391-05F7-AF43-83BF-AAA011E784DA}" srcOrd="1" destOrd="0" presId="urn:microsoft.com/office/officeart/2005/8/layout/hierarchy1"/>
    <dgm:cxn modelId="{BBD6E6C7-E622-B64F-AAB7-EB87D7E4E044}" type="presParOf" srcId="{98F6457E-D588-5C43-B325-8CC034379310}" destId="{6AA55791-CB05-A346-B20F-F7BD40F1ED4E}" srcOrd="1" destOrd="0" presId="urn:microsoft.com/office/officeart/2005/8/layout/hierarchy1"/>
    <dgm:cxn modelId="{2770FCAE-8140-4C43-A4C3-CB28F12670ED}" type="presParOf" srcId="{6AA55791-CB05-A346-B20F-F7BD40F1ED4E}" destId="{0E2761CF-084F-2141-8826-22A6586B1DF1}" srcOrd="0" destOrd="0" presId="urn:microsoft.com/office/officeart/2005/8/layout/hierarchy1"/>
    <dgm:cxn modelId="{14E32F0D-B566-9F43-A6FC-D71A48A897E4}" type="presParOf" srcId="{6AA55791-CB05-A346-B20F-F7BD40F1ED4E}" destId="{85770F87-CC58-7140-8E40-306309A38617}" srcOrd="1" destOrd="0" presId="urn:microsoft.com/office/officeart/2005/8/layout/hierarchy1"/>
    <dgm:cxn modelId="{E33681B9-DFA5-0645-AC43-7B02C643B07D}" type="presParOf" srcId="{85770F87-CC58-7140-8E40-306309A38617}" destId="{C7F8CF50-EBDE-5C4F-BDD3-929B896C3716}" srcOrd="0" destOrd="0" presId="urn:microsoft.com/office/officeart/2005/8/layout/hierarchy1"/>
    <dgm:cxn modelId="{05ED932D-08F9-5543-A012-7FAE7E43634D}" type="presParOf" srcId="{C7F8CF50-EBDE-5C4F-BDD3-929B896C3716}" destId="{8EECA2F0-3637-CA41-ACBD-7DC57F888C3C}" srcOrd="0" destOrd="0" presId="urn:microsoft.com/office/officeart/2005/8/layout/hierarchy1"/>
    <dgm:cxn modelId="{8D456D4F-A937-BF44-8755-163ECCCE02D2}" type="presParOf" srcId="{C7F8CF50-EBDE-5C4F-BDD3-929B896C3716}" destId="{DE331C8C-4ABF-124F-9757-C8F82F4C98F7}" srcOrd="1" destOrd="0" presId="urn:microsoft.com/office/officeart/2005/8/layout/hierarchy1"/>
    <dgm:cxn modelId="{48F0ABC6-ECD3-0F46-86FE-5DF5DFDB0306}" type="presParOf" srcId="{85770F87-CC58-7140-8E40-306309A38617}" destId="{36BF3877-9E82-E24C-83DC-1CBA32F3EB8C}" srcOrd="1" destOrd="0" presId="urn:microsoft.com/office/officeart/2005/8/layout/hierarchy1"/>
    <dgm:cxn modelId="{1867530A-2B7B-BA44-992B-7708AD175228}" type="presParOf" srcId="{6AA55791-CB05-A346-B20F-F7BD40F1ED4E}" destId="{947E30E2-924B-0749-8444-722075DE4A6F}" srcOrd="2" destOrd="0" presId="urn:microsoft.com/office/officeart/2005/8/layout/hierarchy1"/>
    <dgm:cxn modelId="{F7E537B8-2006-444A-A3B4-AE9C2FDB19F7}" type="presParOf" srcId="{6AA55791-CB05-A346-B20F-F7BD40F1ED4E}" destId="{AFF2174E-232C-B84F-B91C-264C41EE18BC}" srcOrd="3" destOrd="0" presId="urn:microsoft.com/office/officeart/2005/8/layout/hierarchy1"/>
    <dgm:cxn modelId="{E0AD8311-DCF7-694F-B648-19394BBF50B8}" type="presParOf" srcId="{AFF2174E-232C-B84F-B91C-264C41EE18BC}" destId="{486E4CB4-6C2E-1B48-8326-55E06C1D39CE}" srcOrd="0" destOrd="0" presId="urn:microsoft.com/office/officeart/2005/8/layout/hierarchy1"/>
    <dgm:cxn modelId="{3910FC7E-78D0-414F-8E11-77747279331F}" type="presParOf" srcId="{486E4CB4-6C2E-1B48-8326-55E06C1D39CE}" destId="{7C3CD6CA-7D24-3F47-B318-FE7EDCE0570B}" srcOrd="0" destOrd="0" presId="urn:microsoft.com/office/officeart/2005/8/layout/hierarchy1"/>
    <dgm:cxn modelId="{BB183C9E-8FFC-2845-B50F-CE03F50EB794}" type="presParOf" srcId="{486E4CB4-6C2E-1B48-8326-55E06C1D39CE}" destId="{DD9416C5-70DE-6E43-80D9-C82E078F5EFB}" srcOrd="1" destOrd="0" presId="urn:microsoft.com/office/officeart/2005/8/layout/hierarchy1"/>
    <dgm:cxn modelId="{64D83916-FBE0-7A4E-BDE7-B7A8FC08F408}" type="presParOf" srcId="{AFF2174E-232C-B84F-B91C-264C41EE18BC}" destId="{322F8926-ABCE-9B45-A7FB-95CB894BCAF8}" srcOrd="1" destOrd="0" presId="urn:microsoft.com/office/officeart/2005/8/layout/hierarchy1"/>
    <dgm:cxn modelId="{EF2864C2-CBFE-A849-9428-44B130A30906}" type="presParOf" srcId="{A0118F71-FBAE-B34B-A296-27BFFFC2CC37}" destId="{E870DFCC-5C74-E940-8FE2-D2B5CFF8FD32}" srcOrd="2" destOrd="0" presId="urn:microsoft.com/office/officeart/2005/8/layout/hierarchy1"/>
    <dgm:cxn modelId="{9755CC18-6B31-FF41-A5A4-1351366314BD}" type="presParOf" srcId="{A0118F71-FBAE-B34B-A296-27BFFFC2CC37}" destId="{14DF78B0-2BFF-8A4E-9199-612412AA9CAD}" srcOrd="3" destOrd="0" presId="urn:microsoft.com/office/officeart/2005/8/layout/hierarchy1"/>
    <dgm:cxn modelId="{CCA5CC13-6722-6240-AE57-F787A550B485}" type="presParOf" srcId="{14DF78B0-2BFF-8A4E-9199-612412AA9CAD}" destId="{659F55F1-ED99-5142-95D8-0FC7F84102FF}" srcOrd="0" destOrd="0" presId="urn:microsoft.com/office/officeart/2005/8/layout/hierarchy1"/>
    <dgm:cxn modelId="{88A4B5E3-803B-9949-926A-95335338A796}" type="presParOf" srcId="{659F55F1-ED99-5142-95D8-0FC7F84102FF}" destId="{A162C1CF-94CA-844C-9544-3DEDC88C5EE5}" srcOrd="0" destOrd="0" presId="urn:microsoft.com/office/officeart/2005/8/layout/hierarchy1"/>
    <dgm:cxn modelId="{A3543E8B-2758-EE4C-8ED9-53D6A9DF8C95}" type="presParOf" srcId="{659F55F1-ED99-5142-95D8-0FC7F84102FF}" destId="{1230B3F1-D63E-5E48-B652-E8B068F32AE5}" srcOrd="1" destOrd="0" presId="urn:microsoft.com/office/officeart/2005/8/layout/hierarchy1"/>
    <dgm:cxn modelId="{5EA7E342-C9A3-D744-B6D1-75CBBC6FDB18}" type="presParOf" srcId="{14DF78B0-2BFF-8A4E-9199-612412AA9CAD}" destId="{AE710114-766D-C14C-8018-FB74136A752B}" srcOrd="1" destOrd="0" presId="urn:microsoft.com/office/officeart/2005/8/layout/hierarchy1"/>
    <dgm:cxn modelId="{06377C87-2D87-9D45-9DA3-906C9E18C30C}" type="presParOf" srcId="{AE710114-766D-C14C-8018-FB74136A752B}" destId="{9C764079-CD67-EB44-81AB-8BFE98DB8A89}" srcOrd="0" destOrd="0" presId="urn:microsoft.com/office/officeart/2005/8/layout/hierarchy1"/>
    <dgm:cxn modelId="{DDAAF13D-5024-414F-BA56-E19B4CD44C62}" type="presParOf" srcId="{AE710114-766D-C14C-8018-FB74136A752B}" destId="{08405A34-0D49-D143-AF7E-65F2A20E3576}" srcOrd="1" destOrd="0" presId="urn:microsoft.com/office/officeart/2005/8/layout/hierarchy1"/>
    <dgm:cxn modelId="{E5716F2A-5330-D544-B920-0FCCD33C6131}" type="presParOf" srcId="{08405A34-0D49-D143-AF7E-65F2A20E3576}" destId="{88877E42-977F-CE48-BD32-1443F2D7CD1F}" srcOrd="0" destOrd="0" presId="urn:microsoft.com/office/officeart/2005/8/layout/hierarchy1"/>
    <dgm:cxn modelId="{21744D45-4837-3646-AC25-F4AA6CF765F2}" type="presParOf" srcId="{88877E42-977F-CE48-BD32-1443F2D7CD1F}" destId="{7F9DE28B-690C-EA46-A37B-40AB80DADD6D}" srcOrd="0" destOrd="0" presId="urn:microsoft.com/office/officeart/2005/8/layout/hierarchy1"/>
    <dgm:cxn modelId="{BEAB9A78-B18A-2045-8A07-91DF5BB4BE04}" type="presParOf" srcId="{88877E42-977F-CE48-BD32-1443F2D7CD1F}" destId="{C4E910C1-BF12-7245-838A-FE21100D274A}" srcOrd="1" destOrd="0" presId="urn:microsoft.com/office/officeart/2005/8/layout/hierarchy1"/>
    <dgm:cxn modelId="{844D2B8A-DE9E-D949-882E-C8D22A51F773}" type="presParOf" srcId="{08405A34-0D49-D143-AF7E-65F2A20E3576}" destId="{7399D448-3844-E14F-8C59-A9E2FA84C999}" srcOrd="1" destOrd="0" presId="urn:microsoft.com/office/officeart/2005/8/layout/hierarchy1"/>
    <dgm:cxn modelId="{10F8F44C-DABB-0643-B11C-C010D85692E7}" type="presParOf" srcId="{AE710114-766D-C14C-8018-FB74136A752B}" destId="{62A47CAE-BE9D-1147-BE5F-721F981DBB6D}" srcOrd="2" destOrd="0" presId="urn:microsoft.com/office/officeart/2005/8/layout/hierarchy1"/>
    <dgm:cxn modelId="{3B35051D-3F5A-BC4B-B317-2EB230A08078}" type="presParOf" srcId="{AE710114-766D-C14C-8018-FB74136A752B}" destId="{ECF8D7A3-CB0D-5543-8C7A-43B77D026AE2}" srcOrd="3" destOrd="0" presId="urn:microsoft.com/office/officeart/2005/8/layout/hierarchy1"/>
    <dgm:cxn modelId="{0634ED71-80C1-334F-824F-304E13C911D8}" type="presParOf" srcId="{ECF8D7A3-CB0D-5543-8C7A-43B77D026AE2}" destId="{1A763D16-9E77-154E-A77F-AA4997CA6910}" srcOrd="0" destOrd="0" presId="urn:microsoft.com/office/officeart/2005/8/layout/hierarchy1"/>
    <dgm:cxn modelId="{5670E661-E305-AB4A-BEFB-80FAEC96EB43}" type="presParOf" srcId="{1A763D16-9E77-154E-A77F-AA4997CA6910}" destId="{B5F9CF80-8B19-A246-9283-1380B3481A1E}" srcOrd="0" destOrd="0" presId="urn:microsoft.com/office/officeart/2005/8/layout/hierarchy1"/>
    <dgm:cxn modelId="{9F15A3E9-12A0-574C-8C8D-E44179C42934}" type="presParOf" srcId="{1A763D16-9E77-154E-A77F-AA4997CA6910}" destId="{5BA3B5D3-2617-8A43-B93A-307F9B2298AA}" srcOrd="1" destOrd="0" presId="urn:microsoft.com/office/officeart/2005/8/layout/hierarchy1"/>
    <dgm:cxn modelId="{D9C23F79-9D0A-CD4C-ADCD-4FFE92542F7C}" type="presParOf" srcId="{ECF8D7A3-CB0D-5543-8C7A-43B77D026AE2}" destId="{42429139-941F-B642-98E0-C6C1D834BB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47CAE-BE9D-1147-BE5F-721F981DBB6D}">
      <dsp:nvSpPr>
        <dsp:cNvPr id="0" name=""/>
        <dsp:cNvSpPr/>
      </dsp:nvSpPr>
      <dsp:spPr>
        <a:xfrm>
          <a:off x="453568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64079-CD67-EB44-81AB-8BFE98DB8A89}">
      <dsp:nvSpPr>
        <dsp:cNvPr id="0" name=""/>
        <dsp:cNvSpPr/>
      </dsp:nvSpPr>
      <dsp:spPr>
        <a:xfrm>
          <a:off x="3756421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DFCC-5C74-E940-8FE2-D2B5CFF8FD32}">
      <dsp:nvSpPr>
        <dsp:cNvPr id="0" name=""/>
        <dsp:cNvSpPr/>
      </dsp:nvSpPr>
      <dsp:spPr>
        <a:xfrm>
          <a:off x="2977157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E30E2-924B-0749-8444-722075DE4A6F}">
      <dsp:nvSpPr>
        <dsp:cNvPr id="0" name=""/>
        <dsp:cNvSpPr/>
      </dsp:nvSpPr>
      <dsp:spPr>
        <a:xfrm>
          <a:off x="1418629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761CF-084F-2141-8826-22A6586B1DF1}">
      <dsp:nvSpPr>
        <dsp:cNvPr id="0" name=""/>
        <dsp:cNvSpPr/>
      </dsp:nvSpPr>
      <dsp:spPr>
        <a:xfrm>
          <a:off x="63936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A27B-5ADD-8248-A27E-E3C72183DD52}">
      <dsp:nvSpPr>
        <dsp:cNvPr id="0" name=""/>
        <dsp:cNvSpPr/>
      </dsp:nvSpPr>
      <dsp:spPr>
        <a:xfrm>
          <a:off x="1418629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2A66F-0B9C-B14D-95E8-CABFB5F4927C}">
      <dsp:nvSpPr>
        <dsp:cNvPr id="0" name=""/>
        <dsp:cNvSpPr/>
      </dsp:nvSpPr>
      <dsp:spPr>
        <a:xfrm>
          <a:off x="2339578" y="37925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020118-7230-B641-9821-7CA20C46FB1B}">
      <dsp:nvSpPr>
        <dsp:cNvPr id="0" name=""/>
        <dsp:cNvSpPr/>
      </dsp:nvSpPr>
      <dsp:spPr>
        <a:xfrm>
          <a:off x="2481262" y="513851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Machine Learning</a:t>
          </a:r>
        </a:p>
      </dsp:txBody>
      <dsp:txXfrm>
        <a:off x="2504978" y="537567"/>
        <a:ext cx="1227727" cy="762294"/>
      </dsp:txXfrm>
    </dsp:sp>
    <dsp:sp modelId="{3D53A4DC-0D22-A441-95B9-E1369A686A5D}">
      <dsp:nvSpPr>
        <dsp:cNvPr id="0" name=""/>
        <dsp:cNvSpPr/>
      </dsp:nvSpPr>
      <dsp:spPr>
        <a:xfrm>
          <a:off x="781050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D1391-05F7-AF43-83BF-AAA011E784DA}">
      <dsp:nvSpPr>
        <dsp:cNvPr id="0" name=""/>
        <dsp:cNvSpPr/>
      </dsp:nvSpPr>
      <dsp:spPr>
        <a:xfrm>
          <a:off x="922734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Supervised</a:t>
          </a:r>
        </a:p>
      </dsp:txBody>
      <dsp:txXfrm>
        <a:off x="946450" y="1718152"/>
        <a:ext cx="1227727" cy="762294"/>
      </dsp:txXfrm>
    </dsp:sp>
    <dsp:sp modelId="{8EECA2F0-3637-CA41-ACBD-7DC57F888C3C}">
      <dsp:nvSpPr>
        <dsp:cNvPr id="0" name=""/>
        <dsp:cNvSpPr/>
      </dsp:nvSpPr>
      <dsp:spPr>
        <a:xfrm>
          <a:off x="1785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31C8C-4ABF-124F-9757-C8F82F4C98F7}">
      <dsp:nvSpPr>
        <dsp:cNvPr id="0" name=""/>
        <dsp:cNvSpPr/>
      </dsp:nvSpPr>
      <dsp:spPr>
        <a:xfrm>
          <a:off x="143470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Regression (continuous outcome)</a:t>
          </a:r>
        </a:p>
      </dsp:txBody>
      <dsp:txXfrm>
        <a:off x="167186" y="2898738"/>
        <a:ext cx="1227727" cy="762294"/>
      </dsp:txXfrm>
    </dsp:sp>
    <dsp:sp modelId="{7C3CD6CA-7D24-3F47-B318-FE7EDCE0570B}">
      <dsp:nvSpPr>
        <dsp:cNvPr id="0" name=""/>
        <dsp:cNvSpPr/>
      </dsp:nvSpPr>
      <dsp:spPr>
        <a:xfrm>
          <a:off x="1560314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416C5-70DE-6E43-80D9-C82E078F5EFB}">
      <dsp:nvSpPr>
        <dsp:cNvPr id="0" name=""/>
        <dsp:cNvSpPr/>
      </dsp:nvSpPr>
      <dsp:spPr>
        <a:xfrm>
          <a:off x="1701998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Classification (categorical outcome)</a:t>
          </a:r>
        </a:p>
      </dsp:txBody>
      <dsp:txXfrm>
        <a:off x="1725714" y="2898738"/>
        <a:ext cx="1227727" cy="762294"/>
      </dsp:txXfrm>
    </dsp:sp>
    <dsp:sp modelId="{A162C1CF-94CA-844C-9544-3DEDC88C5EE5}">
      <dsp:nvSpPr>
        <dsp:cNvPr id="0" name=""/>
        <dsp:cNvSpPr/>
      </dsp:nvSpPr>
      <dsp:spPr>
        <a:xfrm>
          <a:off x="3898106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B3F1-D63E-5E48-B652-E8B068F32AE5}">
      <dsp:nvSpPr>
        <dsp:cNvPr id="0" name=""/>
        <dsp:cNvSpPr/>
      </dsp:nvSpPr>
      <dsp:spPr>
        <a:xfrm>
          <a:off x="4039790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Unsupervised</a:t>
          </a:r>
        </a:p>
      </dsp:txBody>
      <dsp:txXfrm>
        <a:off x="4063506" y="1718152"/>
        <a:ext cx="1227727" cy="762294"/>
      </dsp:txXfrm>
    </dsp:sp>
    <dsp:sp modelId="{7F9DE28B-690C-EA46-A37B-40AB80DADD6D}">
      <dsp:nvSpPr>
        <dsp:cNvPr id="0" name=""/>
        <dsp:cNvSpPr/>
      </dsp:nvSpPr>
      <dsp:spPr>
        <a:xfrm>
          <a:off x="3118842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910C1-BF12-7245-838A-FE21100D274A}">
      <dsp:nvSpPr>
        <dsp:cNvPr id="0" name=""/>
        <dsp:cNvSpPr/>
      </dsp:nvSpPr>
      <dsp:spPr>
        <a:xfrm>
          <a:off x="3260526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Clustering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(grouping</a:t>
          </a:r>
          <a:r>
            <a:rPr lang="en-US" sz="1300" kern="1200" baseline="0" dirty="0"/>
            <a:t> observations)</a:t>
          </a:r>
          <a:endParaRPr lang="en-US" sz="1300" kern="1200" dirty="0"/>
        </a:p>
      </dsp:txBody>
      <dsp:txXfrm>
        <a:off x="3284242" y="2898738"/>
        <a:ext cx="1227727" cy="762294"/>
      </dsp:txXfrm>
    </dsp:sp>
    <dsp:sp modelId="{B5F9CF80-8B19-A246-9283-1380B3481A1E}">
      <dsp:nvSpPr>
        <dsp:cNvPr id="0" name=""/>
        <dsp:cNvSpPr/>
      </dsp:nvSpPr>
      <dsp:spPr>
        <a:xfrm>
          <a:off x="4677370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B5D3-2617-8A43-B93A-307F9B2298AA}">
      <dsp:nvSpPr>
        <dsp:cNvPr id="0" name=""/>
        <dsp:cNvSpPr/>
      </dsp:nvSpPr>
      <dsp:spPr>
        <a:xfrm>
          <a:off x="4819054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Data Reduction (transforming variables)</a:t>
          </a:r>
        </a:p>
      </dsp:txBody>
      <dsp:txXfrm>
        <a:off x="4842770" y="2898738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26927-5269-624A-98AE-F52C231777BE}" type="datetimeFigureOut">
              <a:rPr lang="en-US" smtClean="0"/>
              <a:t>8/8/20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7F400-B94B-2944-97CB-5C835EDE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1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7-29T22:17:57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2441 24575,'10'-5'0,"0"-5"0,1 4 0,-1-5 0,1 1 0,6-7 0,-5 5 0,4-5 0,-5 11 0,0-4 0,-1 9 0,1-9 0,0 9 0,-6-9 0,4 9 0,-8-9 0,8 9 0,-8-8 0,9 7 0,-4-7 0,4 3 0,1-5 0,-1 0 0,1 5 0,-5-3 0,3 8 0,-3-9 0,4 9 0,0-8 0,1 3 0,0-5 0,-1 0 0,1 0 0,0 0 0,-1 5 0,1-4 0,0 4 0,0 0 0,-1-3 0,0 8 0,-4-8 0,3 7 0,-4-7 0,6 8 0,-1-8 0,0 3 0,0 1 0,-5-5 0,5 9 0,-4-9 0,5 4 0,-1-5 0,1 5 0,0-3 0,0 8 0,-1-9 0,1 9 0,-1-4 0,-4 0 0,2 4 0,-7-8 0,8 7 0,-3-7 0,5 8 0,-5-9 0,3 9 0,-3-9 0,5 9 0,-5-9 0,3 9 0,-3-9 0,5 4 0,-1 0 0,0-3 0,0 8 0,1-3 0,-6-1 0,5 4 0,-5-4 0,6 5 0,-1 0 0,0-5 0,0 4 0,1-4 0,-1 5 0,1-4 0,-1 2 0,1-2 0,0 4 0,-1-5 0,1 4 0,0-4 0,0 5 0,-1-5 0,1 4 0,0-4 0,0 0 0,-1 4 0,1-4 0,0 5 0,0-5 0,-1 4 0,1-9 0,6 9 0,-5-4 0,4 5 0,1-5 0,-5 3 0,4-3 0,1 5 0,-5 0 0,5 0 0,-1 0 0,-4-5 0,11 4 0,-5-9 0,5 8 0,1-8 0,-6 8 0,4-3 0,-4 5 0,6-5 0,0 3 0,0-3 0,-6 5 0,4 0 0,-10 0 0,5 0 0,-7-5 0,1 4 0,0-4 0,0 5 0,-1 0 0,1-5 0,0 4 0,-1-4 0,1 0 0,0 4 0,0-4 0,-1 1 0,1-3 0,0 1 0,0-3 0,-1 3 0,1 0 0,0-4 0,0 4 0,-1-5 0,1 5 0,-5-4 0,4 4 0,-5 0 0,1-4 0,4 4 0,-4-5 0,5 1 0,-5-1 0,3 0 0,-3 0 0,5 0 0,0 0 0,-5 0 0,3 0 0,-3 5 0,0-3 0,3 3 0,-8-5 0,3 1 0,1 5 0,-4-4 0,8 3 0,-7-11 0,7 5 0,-3-5 0,0 0 0,4 5 0,-4-10 0,5 9 0,-5-3 0,4 5 0,-9 0 0,8 5 0,-8-4 0,4 5 0,-1-1 0,-3-4 0,4 5 0,0-1 0,-4-4 0,4 4 0,-1-4 0,-2-1 0,8-6 0,-4-1 0,6 0 0,-1-5 0,1 5 0,-6-6 0,4 6 0,-3-4 0,-1 9 0,4-3 0,-9 5 0,8 5 0,-7-3 0,7 3 0,-4-5 0,6 0 0,-5 0 0,3 1 0,-2-7 0,4 5 0,0-5 0,0 6 0,-1 0 0,2-6 0,-1 5 0,-5-5 0,4 6 0,-5 1 0,1-1 0,4 0 0,-4-6 0,5 5 0,0-5 0,1 1 0,-1 3 0,0-3 0,0-1 0,0 5 0,0-5 0,0 6 0,-5 0 0,3 0 0,-7 0 0,7 0 0,-3 0 0,0 1 0,4-7 0,-4 5 0,6-11 0,-1 5 0,1 0 0,-1-5 0,1 5 0,0-6 0,0 0 0,-1 6 0,1-4 0,-1 9 0,0-3 0,0-1 0,0 5 0,0-5 0,0 6 0,0 0 0,5 0 0,-4 0 0,11-1 0,-5 0 0,-1 1 0,6-1 0,-5 0 0,6 0 0,-1 0 0,-5 1 0,5 4 0,-6-3 0,7 3 0,0-5 0,0 6 0,-1-5 0,1 4 0,7 1 0,-6-5 0,6 4 0,-8 1 0,1-5 0,0 4 0,7 0 0,-6 2 0,6 0 0,-8 3 0,1-8 0,0 8 0,0-8 0,-1 8 0,1-8 0,0 8 0,0-3 0,-1 0 0,-5 3 0,4-3 0,-4 5 0,0 0 0,5 0 0,-11 0 0,10 0 0,-10 0 0,5 0 0,-1 0 0,-4 0 0,5 0 0,-6 0 0,-1 0 0,1 0 0,-5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1AB55-C745-5844-A3FF-A8CC5F29D863}" type="datetimeFigureOut">
              <a:rPr lang="en-US" smtClean="0"/>
              <a:t>8/8/20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23B1-1C86-914A-8D33-A626BF6F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28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0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45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52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90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55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68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53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49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9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49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61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77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78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6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0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94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30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53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63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41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6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4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6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6688F5-0553-2B44-965A-DF11DCCE5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57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363B8E7-512A-6A45-BEE2-4318E1AC41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13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34F1-7236-CF4F-B0F4-CBD8C544232B}" type="datetimeFigureOut">
              <a:rPr lang="en-US" smtClean="0"/>
              <a:t>8/8/20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1.wmf"/><Relationship Id="rId12" Type="http://schemas.openxmlformats.org/officeDocument/2006/relationships/image" Target="../media/image240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15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1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859" y="1739154"/>
            <a:ext cx="8633012" cy="186288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Biostat</a:t>
            </a:r>
            <a:r>
              <a:rPr lang="en-US" b="1" dirty="0"/>
              <a:t> 202: Opportunities and Challenges of “Big Data”:</a:t>
            </a:r>
            <a:br>
              <a:rPr lang="en-US" b="1" dirty="0"/>
            </a:br>
            <a:r>
              <a:rPr lang="en-US" dirty="0">
                <a:solidFill>
                  <a:schemeClr val="accent5"/>
                </a:solidFill>
              </a:rPr>
              <a:t>Machine Learning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1</a:t>
            </a:r>
            <a:r>
              <a:rPr lang="en-US" b="1" dirty="0">
                <a:solidFill>
                  <a:schemeClr val="accent5"/>
                </a:solidFill>
              </a:rPr>
              <a:t>: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ntroduction &amp; Regression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64" y="4207155"/>
            <a:ext cx="6858000" cy="16557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Aaron Wolfe Scheffler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Division of Biostatistics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Department of Epidemiology and Biostatistics</a:t>
            </a:r>
          </a:p>
        </p:txBody>
      </p:sp>
    </p:spTree>
    <p:extLst>
      <p:ext uri="{BB962C8B-B14F-4D97-AF65-F5344CB8AC3E}">
        <p14:creationId xmlns:p14="http://schemas.microsoft.com/office/powerpoint/2010/main" val="5172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9C77-35A9-AF48-B61F-6C3EFDF6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“Big Data”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496FFE-A219-B148-9231-01772BA15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7476" y="1493609"/>
            <a:ext cx="6496545" cy="3180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66DE65-F4DC-E54A-A286-C1523D68235E}"/>
              </a:ext>
            </a:extLst>
          </p:cNvPr>
          <p:cNvSpPr/>
          <p:nvPr/>
        </p:nvSpPr>
        <p:spPr>
          <a:xfrm>
            <a:off x="1299979" y="4476549"/>
            <a:ext cx="71496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https://hac.nursing.umich.edu/2018/02/26/big-data-finding-its-mark/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F01127AF-D719-6545-A12F-087C46022C5E}"/>
              </a:ext>
            </a:extLst>
          </p:cNvPr>
          <p:cNvSpPr/>
          <p:nvPr/>
        </p:nvSpPr>
        <p:spPr>
          <a:xfrm rot="16200000">
            <a:off x="2926982" y="3309960"/>
            <a:ext cx="480971" cy="3414713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FFA518E6-C0D7-4442-B961-A876B60CDD99}"/>
              </a:ext>
            </a:extLst>
          </p:cNvPr>
          <p:cNvSpPr/>
          <p:nvPr/>
        </p:nvSpPr>
        <p:spPr>
          <a:xfrm rot="16200000">
            <a:off x="6266079" y="3839990"/>
            <a:ext cx="480971" cy="2354649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6D79E-9CB4-764B-84C2-3232949301B1}"/>
              </a:ext>
            </a:extLst>
          </p:cNvPr>
          <p:cNvSpPr/>
          <p:nvPr/>
        </p:nvSpPr>
        <p:spPr>
          <a:xfrm>
            <a:off x="2559896" y="5571279"/>
            <a:ext cx="1215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Big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02BC1B-73C1-9646-B22E-5E446E285212}"/>
              </a:ext>
            </a:extLst>
          </p:cNvPr>
          <p:cNvSpPr/>
          <p:nvPr/>
        </p:nvSpPr>
        <p:spPr>
          <a:xfrm>
            <a:off x="6010318" y="5571278"/>
            <a:ext cx="1152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All Data</a:t>
            </a:r>
          </a:p>
        </p:txBody>
      </p:sp>
    </p:spTree>
    <p:extLst>
      <p:ext uri="{BB962C8B-B14F-4D97-AF65-F5344CB8AC3E}">
        <p14:creationId xmlns:p14="http://schemas.microsoft.com/office/powerpoint/2010/main" val="217803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– large N and large 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3295"/>
          </a:xfrm>
        </p:spPr>
        <p:txBody>
          <a:bodyPr>
            <a:normAutofit/>
          </a:bodyPr>
          <a:lstStyle/>
          <a:p>
            <a:r>
              <a:rPr lang="en-US" dirty="0"/>
              <a:t>Big data can be thought of in two ways</a:t>
            </a:r>
          </a:p>
          <a:p>
            <a:r>
              <a:rPr lang="en-US" dirty="0"/>
              <a:t>Large N = large number of subjects – implies more information for fitting complex models or ones with many predictors</a:t>
            </a:r>
          </a:p>
          <a:p>
            <a:pPr lvl="1"/>
            <a:r>
              <a:rPr lang="en-US" dirty="0"/>
              <a:t>E.g. Assignment 2 - NEISS Injury database (360K records)</a:t>
            </a:r>
          </a:p>
          <a:p>
            <a:r>
              <a:rPr lang="en-US" dirty="0"/>
              <a:t>Large P = large number of predictors, or complex relationships between predictor and outcome</a:t>
            </a:r>
          </a:p>
          <a:p>
            <a:pPr lvl="1"/>
            <a:r>
              <a:rPr lang="en-US" dirty="0"/>
              <a:t>E.g. Project 2 Cancer survival (243 records, 21K features)</a:t>
            </a:r>
          </a:p>
        </p:txBody>
      </p:sp>
    </p:spTree>
    <p:extLst>
      <p:ext uri="{BB962C8B-B14F-4D97-AF65-F5344CB8AC3E}">
        <p14:creationId xmlns:p14="http://schemas.microsoft.com/office/powerpoint/2010/main" val="19027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43A5-4513-9A4A-B4A5-F6319203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53" y="0"/>
            <a:ext cx="7886700" cy="1325563"/>
          </a:xfrm>
        </p:spPr>
        <p:txBody>
          <a:bodyPr/>
          <a:lstStyle/>
          <a:p>
            <a:r>
              <a:rPr lang="en-US" dirty="0"/>
              <a:t>Structured vs unstructured data</a:t>
            </a:r>
          </a:p>
        </p:txBody>
      </p:sp>
      <p:pic>
        <p:nvPicPr>
          <p:cNvPr id="17410" name="Picture 2" descr="https://lh6.googleusercontent.com/sst2llXhRo11lECkqRw-TP8Id3KVZqgydYwx6dR0RxmfV3XTb86yeQVCXEJzXKiGGNiLsHxS75CjXODkxV7nbgiyRO-pyRvS_02FGZIyP5PIuWhwht9j1RX9fL5ac3z6b1buDAxT">
            <a:extLst>
              <a:ext uri="{FF2B5EF4-FFF2-40B4-BE49-F238E27FC236}">
                <a16:creationId xmlns:a16="http://schemas.microsoft.com/office/drawing/2014/main" id="{2F88ED2C-6340-B64D-8926-E24BFD751A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8"/>
          <a:stretch/>
        </p:blipFill>
        <p:spPr bwMode="auto">
          <a:xfrm>
            <a:off x="899651" y="1117010"/>
            <a:ext cx="7553702" cy="44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C51921-7964-3B4C-82C9-1872FF750F49}"/>
              </a:ext>
            </a:extLst>
          </p:cNvPr>
          <p:cNvSpPr txBox="1">
            <a:spLocks/>
          </p:cNvSpPr>
          <p:nvPr/>
        </p:nvSpPr>
        <p:spPr>
          <a:xfrm>
            <a:off x="733152" y="1010427"/>
            <a:ext cx="7886700" cy="318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D6791-2909-A84B-9FF8-E0FA79930A85}"/>
              </a:ext>
            </a:extLst>
          </p:cNvPr>
          <p:cNvSpPr/>
          <p:nvPr/>
        </p:nvSpPr>
        <p:spPr>
          <a:xfrm>
            <a:off x="899651" y="5396262"/>
            <a:ext cx="14173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tinyurl.com</a:t>
            </a:r>
            <a:r>
              <a:rPr lang="en-US" sz="800" dirty="0"/>
              <a:t>/yxhz3568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9E0E5FE-549D-E541-9686-D655863202F3}"/>
              </a:ext>
            </a:extLst>
          </p:cNvPr>
          <p:cNvSpPr/>
          <p:nvPr/>
        </p:nvSpPr>
        <p:spPr>
          <a:xfrm rot="16200000">
            <a:off x="2512645" y="4251418"/>
            <a:ext cx="480971" cy="3414713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858F57-0EEE-B54D-B775-D2E4803E4D10}"/>
              </a:ext>
            </a:extLst>
          </p:cNvPr>
          <p:cNvSpPr/>
          <p:nvPr/>
        </p:nvSpPr>
        <p:spPr>
          <a:xfrm>
            <a:off x="2145560" y="6197745"/>
            <a:ext cx="1388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Our focus</a:t>
            </a:r>
          </a:p>
        </p:txBody>
      </p:sp>
    </p:spTree>
    <p:extLst>
      <p:ext uri="{BB962C8B-B14F-4D97-AF65-F5344CB8AC3E}">
        <p14:creationId xmlns:p14="http://schemas.microsoft.com/office/powerpoint/2010/main" val="790677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6AD85B-1BA6-C14D-B685-890DE583C6B1}"/>
              </a:ext>
            </a:extLst>
          </p:cNvPr>
          <p:cNvSpPr txBox="1"/>
          <p:nvPr/>
        </p:nvSpPr>
        <p:spPr>
          <a:xfrm>
            <a:off x="291636" y="2952717"/>
            <a:ext cx="220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2943-42DD-2348-B82B-F67DB17CA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" y="3766879"/>
            <a:ext cx="1908362" cy="132556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AA0BB236-864A-744A-88AC-603108051424}"/>
              </a:ext>
            </a:extLst>
          </p:cNvPr>
          <p:cNvSpPr/>
          <p:nvPr/>
        </p:nvSpPr>
        <p:spPr>
          <a:xfrm>
            <a:off x="2322606" y="3984970"/>
            <a:ext cx="1824301" cy="792898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9844B-4EA1-2547-B625-F042F3E137EF}"/>
              </a:ext>
            </a:extLst>
          </p:cNvPr>
          <p:cNvSpPr txBox="1"/>
          <p:nvPr/>
        </p:nvSpPr>
        <p:spPr>
          <a:xfrm>
            <a:off x="2030654" y="2970654"/>
            <a:ext cx="239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Train/fit 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ED34-BE50-5F49-8CAB-F68261A08963}"/>
              </a:ext>
            </a:extLst>
          </p:cNvPr>
          <p:cNvSpPr txBox="1"/>
          <p:nvPr/>
        </p:nvSpPr>
        <p:spPr>
          <a:xfrm>
            <a:off x="6546262" y="4119809"/>
            <a:ext cx="3106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= INFORMATION?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6D842-FAEF-8742-AFEB-0F6BB8C1A4D7}"/>
              </a:ext>
            </a:extLst>
          </p:cNvPr>
          <p:cNvSpPr txBox="1"/>
          <p:nvPr/>
        </p:nvSpPr>
        <p:spPr>
          <a:xfrm>
            <a:off x="4617863" y="3719700"/>
            <a:ext cx="18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Dimension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B3C3-8B2A-9C48-9DE1-92ABE3949F51}"/>
              </a:ext>
            </a:extLst>
          </p:cNvPr>
          <p:cNvSpPr/>
          <p:nvPr/>
        </p:nvSpPr>
        <p:spPr>
          <a:xfrm>
            <a:off x="4543068" y="3585645"/>
            <a:ext cx="1928399" cy="15915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B3058-EFB1-7B4B-ABDC-15486D0D3B47}"/>
              </a:ext>
            </a:extLst>
          </p:cNvPr>
          <p:cNvSpPr/>
          <p:nvPr/>
        </p:nvSpPr>
        <p:spPr>
          <a:xfrm>
            <a:off x="4713424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3. Output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42AC2-644A-F643-B309-242132D3B45D}"/>
              </a:ext>
            </a:extLst>
          </p:cNvPr>
          <p:cNvSpPr/>
          <p:nvPr/>
        </p:nvSpPr>
        <p:spPr>
          <a:xfrm>
            <a:off x="6896681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4. Interpret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29CAD-28EF-0C44-9B6E-1380D606FE43}"/>
              </a:ext>
            </a:extLst>
          </p:cNvPr>
          <p:cNvSpPr txBox="1"/>
          <p:nvPr/>
        </p:nvSpPr>
        <p:spPr>
          <a:xfrm>
            <a:off x="2474714" y="4155486"/>
            <a:ext cx="220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Algorithm(s)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97D49-4F70-F344-9F0D-0C981BC39FC2}"/>
              </a:ext>
            </a:extLst>
          </p:cNvPr>
          <p:cNvSpPr txBox="1"/>
          <p:nvPr/>
        </p:nvSpPr>
        <p:spPr>
          <a:xfrm>
            <a:off x="1544971" y="1136222"/>
            <a:ext cx="5771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Analysis pipeline</a:t>
            </a:r>
          </a:p>
          <a:p>
            <a:pPr algn="ctr"/>
            <a:endParaRPr lang="en-US" sz="3200" b="1" dirty="0"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4D04EA-ED03-4149-86DA-C2A512D8C239}"/>
              </a:ext>
            </a:extLst>
          </p:cNvPr>
          <p:cNvSpPr/>
          <p:nvPr/>
        </p:nvSpPr>
        <p:spPr>
          <a:xfrm>
            <a:off x="1926445" y="1891290"/>
            <a:ext cx="2592212" cy="468939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A7C5-98B4-9346-A186-5627AA8B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11" y="173004"/>
            <a:ext cx="7886700" cy="1325563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30AAE-E81A-274C-973C-70E9B2DE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202" y="5304633"/>
            <a:ext cx="2649595" cy="1203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0C57C-B384-AC4D-B314-E71610BE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481" y="350009"/>
            <a:ext cx="6015038" cy="4136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C87FA-810D-2643-B3AE-ECF233B9A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124" y="4755937"/>
            <a:ext cx="104775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0999D-3366-1444-969A-B73774205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163" y="4774208"/>
            <a:ext cx="1587500" cy="146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4BB90-ED64-744F-B61B-00F33C8AF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836" y="4663394"/>
            <a:ext cx="1778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Supervised Learning</a:t>
            </a:r>
          </a:p>
          <a:p>
            <a:r>
              <a:rPr lang="en-US" dirty="0"/>
              <a:t>Have data where you know outcome in order to </a:t>
            </a:r>
            <a:r>
              <a:rPr lang="en-US" i="1" dirty="0"/>
              <a:t>train</a:t>
            </a:r>
            <a:r>
              <a:rPr lang="en-US" dirty="0"/>
              <a:t> the model </a:t>
            </a:r>
          </a:p>
          <a:p>
            <a:r>
              <a:rPr lang="en-US" dirty="0"/>
              <a:t>Train the model to predict future outcomes from sets of predictors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Unsupervised Learning</a:t>
            </a:r>
          </a:p>
          <a:p>
            <a:r>
              <a:rPr lang="en-US" dirty="0">
                <a:solidFill>
                  <a:schemeClr val="tx1"/>
                </a:solidFill>
              </a:rPr>
              <a:t>No </a:t>
            </a:r>
            <a:r>
              <a:rPr lang="en-US" dirty="0"/>
              <a:t>specified</a:t>
            </a:r>
            <a:r>
              <a:rPr lang="en-US" dirty="0">
                <a:solidFill>
                  <a:schemeClr val="tx1"/>
                </a:solidFill>
              </a:rPr>
              <a:t> outcomes</a:t>
            </a:r>
          </a:p>
          <a:p>
            <a:r>
              <a:rPr lang="en-US" dirty="0">
                <a:solidFill>
                  <a:schemeClr val="tx1"/>
                </a:solidFill>
              </a:rPr>
              <a:t>Cluster data points into groups with “similar” properties (clustering)</a:t>
            </a:r>
          </a:p>
          <a:p>
            <a:r>
              <a:rPr lang="en-US" dirty="0"/>
              <a:t>Or reduce data to fewer variables in some way that still captures important structure of the data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7816" y="5288340"/>
            <a:ext cx="424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Prediction: Regression (continuous outcomes) and classification (categorical outcomes)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0363" y="6176963"/>
            <a:ext cx="3955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Clustering and data reduction</a:t>
            </a:r>
          </a:p>
        </p:txBody>
      </p:sp>
    </p:spTree>
    <p:extLst>
      <p:ext uri="{BB962C8B-B14F-4D97-AF65-F5344CB8AC3E}">
        <p14:creationId xmlns:p14="http://schemas.microsoft.com/office/powerpoint/2010/main" val="114508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2875"/>
            <a:ext cx="7886700" cy="1325563"/>
          </a:xfrm>
        </p:spPr>
        <p:txBody>
          <a:bodyPr/>
          <a:lstStyle/>
          <a:p>
            <a:r>
              <a:rPr lang="en-US" dirty="0"/>
              <a:t>Supervised vs unsupervised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5805176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89E5196-36BA-E147-B782-79740B8DB712}"/>
              </a:ext>
            </a:extLst>
          </p:cNvPr>
          <p:cNvSpPr/>
          <p:nvPr/>
        </p:nvSpPr>
        <p:spPr>
          <a:xfrm rot="8083902">
            <a:off x="811496" y="3065473"/>
            <a:ext cx="3274690" cy="1880176"/>
          </a:xfrm>
          <a:prstGeom prst="ellipse">
            <a:avLst/>
          </a:prstGeom>
          <a:solidFill>
            <a:srgbClr val="92D05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the CD4 count in a patient 6 months from now based on current CD4, viral load, demographic and lifestyle variables </a:t>
            </a:r>
          </a:p>
          <a:p>
            <a:r>
              <a:rPr lang="en-US" dirty="0"/>
              <a:t>Predict whether a patient will develop breast cancer based on genetic, demographic, and lifestyle variables </a:t>
            </a:r>
          </a:p>
          <a:p>
            <a:r>
              <a:rPr lang="en-US" dirty="0"/>
              <a:t>Predict whether or not, and what type of dementia a patient has based on MRI of the brain</a:t>
            </a:r>
          </a:p>
        </p:txBody>
      </p:sp>
    </p:spTree>
    <p:extLst>
      <p:ext uri="{BB962C8B-B14F-4D97-AF65-F5344CB8AC3E}">
        <p14:creationId xmlns:p14="http://schemas.microsoft.com/office/powerpoint/2010/main" val="2015526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-183514"/>
            <a:ext cx="7886700" cy="1325563"/>
          </a:xfrm>
        </p:spPr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ACC456E-CE41-BC45-845E-772AECDF97DA}"/>
              </a:ext>
            </a:extLst>
          </p:cNvPr>
          <p:cNvSpPr txBox="1">
            <a:spLocks/>
          </p:cNvSpPr>
          <p:nvPr/>
        </p:nvSpPr>
        <p:spPr>
          <a:xfrm>
            <a:off x="628649" y="886016"/>
            <a:ext cx="8369047" cy="62645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i="1" dirty="0"/>
              <a:t>Instance</a:t>
            </a:r>
            <a:r>
              <a:rPr lang="en-US" altLang="en-US" dirty="0"/>
              <a:t> (also </a:t>
            </a:r>
            <a:r>
              <a:rPr lang="en-US" altLang="en-US" i="1" dirty="0"/>
              <a:t>Item</a:t>
            </a:r>
            <a:r>
              <a:rPr lang="en-US" altLang="en-US" dirty="0"/>
              <a:t>, </a:t>
            </a:r>
            <a:r>
              <a:rPr lang="en-US" altLang="en-US" i="1" dirty="0"/>
              <a:t>Record</a:t>
            </a:r>
            <a:r>
              <a:rPr lang="en-US" altLang="en-US" dirty="0"/>
              <a:t>) = </a:t>
            </a:r>
            <a:r>
              <a:rPr lang="en-US" altLang="en-US" dirty="0">
                <a:solidFill>
                  <a:srgbClr val="C00000"/>
                </a:solidFill>
              </a:rPr>
              <a:t>observation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an example, described by a number of attributes,</a:t>
            </a:r>
          </a:p>
          <a:p>
            <a:pPr lvl="1"/>
            <a:r>
              <a:rPr lang="en-US" altLang="en-US" dirty="0"/>
              <a:t>e.g. a person can be described by age, gender, blood pressure and level of physical activity</a:t>
            </a:r>
          </a:p>
          <a:p>
            <a:r>
              <a:rPr lang="en-US" altLang="en-US" i="1" dirty="0"/>
              <a:t>Attribute</a:t>
            </a:r>
            <a:r>
              <a:rPr lang="en-US" altLang="en-US" dirty="0"/>
              <a:t> or </a:t>
            </a:r>
            <a:r>
              <a:rPr lang="en-US" altLang="en-US" i="1" dirty="0"/>
              <a:t>Field </a:t>
            </a:r>
            <a:r>
              <a:rPr lang="en-US" altLang="en-US" dirty="0"/>
              <a:t>= </a:t>
            </a:r>
            <a:r>
              <a:rPr lang="en-US" altLang="en-US" dirty="0">
                <a:solidFill>
                  <a:srgbClr val="C00000"/>
                </a:solidFill>
              </a:rPr>
              <a:t>variable </a:t>
            </a:r>
            <a:r>
              <a:rPr lang="en-US" altLang="en-US" dirty="0"/>
              <a:t>or</a:t>
            </a:r>
            <a:r>
              <a:rPr lang="en-US" altLang="en-US" dirty="0">
                <a:solidFill>
                  <a:srgbClr val="C00000"/>
                </a:solidFill>
              </a:rPr>
              <a:t> feature</a:t>
            </a:r>
            <a:endParaRPr lang="en-US" altLang="en-US" i="1" dirty="0">
              <a:solidFill>
                <a:srgbClr val="C00000"/>
              </a:solidFill>
            </a:endParaRPr>
          </a:p>
          <a:p>
            <a:pPr lvl="1"/>
            <a:r>
              <a:rPr lang="en-US" altLang="en-US" dirty="0"/>
              <a:t>measuring aspects of the Instance, e.g. age</a:t>
            </a:r>
          </a:p>
          <a:p>
            <a:r>
              <a:rPr lang="en-US" altLang="en-US" i="1" dirty="0"/>
              <a:t>Class</a:t>
            </a:r>
            <a:r>
              <a:rPr lang="en-US" altLang="en-US" dirty="0"/>
              <a:t> or </a:t>
            </a:r>
            <a:r>
              <a:rPr lang="en-US" altLang="en-US" i="1" dirty="0"/>
              <a:t>Label</a:t>
            </a:r>
            <a:r>
              <a:rPr lang="en-US" altLang="en-US" dirty="0"/>
              <a:t> = </a:t>
            </a:r>
            <a:r>
              <a:rPr lang="en-US" altLang="en-US" dirty="0">
                <a:solidFill>
                  <a:srgbClr val="C00000"/>
                </a:solidFill>
              </a:rPr>
              <a:t>class</a:t>
            </a:r>
            <a:r>
              <a:rPr lang="en-US" altLang="en-US" dirty="0"/>
              <a:t> or </a:t>
            </a:r>
            <a:r>
              <a:rPr lang="en-US" altLang="en-US" dirty="0">
                <a:solidFill>
                  <a:srgbClr val="C00000"/>
                </a:solidFill>
              </a:rPr>
              <a:t>group</a:t>
            </a:r>
          </a:p>
          <a:p>
            <a:pPr lvl="1"/>
            <a:r>
              <a:rPr lang="en-US" altLang="en-US" dirty="0"/>
              <a:t>grouping of instances/observations, e.g. disease type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Target = </a:t>
            </a:r>
            <a:r>
              <a:rPr lang="en-US" dirty="0">
                <a:solidFill>
                  <a:srgbClr val="FF0000"/>
                </a:solidFill>
              </a:rPr>
              <a:t>outcome, response, dependent variable </a:t>
            </a:r>
            <a:r>
              <a:rPr lang="en-US" dirty="0"/>
              <a:t>– the variable that you want to predict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Input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predictor, covariate, independent variable </a:t>
            </a:r>
            <a:r>
              <a:rPr lang="en-US" dirty="0"/>
              <a:t>– the variables you will use to predict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Parameter</a:t>
            </a:r>
            <a:r>
              <a:rPr lang="en-US" dirty="0"/>
              <a:t> – any characteristic that defines our machine learning model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2394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6DA98-26E0-074E-AC25-A7A538D2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939" y="2694481"/>
            <a:ext cx="5659260" cy="4163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FB7130-0E3A-5D4E-80EA-EEF5F10B3AE7}"/>
              </a:ext>
            </a:extLst>
          </p:cNvPr>
          <p:cNvSpPr txBox="1"/>
          <p:nvPr/>
        </p:nvSpPr>
        <p:spPr>
          <a:xfrm>
            <a:off x="2324239" y="4961428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Gauss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F52DD-108F-264A-B7F6-6E6E9D8F8A83}"/>
              </a:ext>
            </a:extLst>
          </p:cNvPr>
          <p:cNvSpPr txBox="1"/>
          <p:nvPr/>
        </p:nvSpPr>
        <p:spPr>
          <a:xfrm>
            <a:off x="6336087" y="6251217"/>
            <a:ext cx="153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Legendre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6BE24BF-0792-8145-B842-D955C37191E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-1661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Linear regression</a:t>
            </a:r>
          </a:p>
        </p:txBody>
      </p:sp>
      <p:pic>
        <p:nvPicPr>
          <p:cNvPr id="13" name="Graphic 12" descr="Trophy">
            <a:extLst>
              <a:ext uri="{FF2B5EF4-FFF2-40B4-BE49-F238E27FC236}">
                <a16:creationId xmlns:a16="http://schemas.microsoft.com/office/drawing/2014/main" id="{6634B274-8318-894C-8E09-A9DE2C5F6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5862" y="3186113"/>
            <a:ext cx="914400" cy="9144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EF3D581-3B02-C746-95A5-0A10D4DAB074}"/>
              </a:ext>
            </a:extLst>
          </p:cNvPr>
          <p:cNvSpPr txBox="1">
            <a:spLocks/>
          </p:cNvSpPr>
          <p:nvPr/>
        </p:nvSpPr>
        <p:spPr>
          <a:xfrm>
            <a:off x="800100" y="99768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Start simple with one feature/predictor</a:t>
            </a:r>
          </a:p>
          <a:p>
            <a:r>
              <a:rPr lang="en-US" sz="3600" dirty="0"/>
              <a:t>We will move onto multiple predictors later…</a:t>
            </a:r>
          </a:p>
        </p:txBody>
      </p:sp>
    </p:spTree>
    <p:extLst>
      <p:ext uri="{BB962C8B-B14F-4D97-AF65-F5344CB8AC3E}">
        <p14:creationId xmlns:p14="http://schemas.microsoft.com/office/powerpoint/2010/main" val="32312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6AD85B-1BA6-C14D-B685-890DE583C6B1}"/>
              </a:ext>
            </a:extLst>
          </p:cNvPr>
          <p:cNvSpPr txBox="1"/>
          <p:nvPr/>
        </p:nvSpPr>
        <p:spPr>
          <a:xfrm>
            <a:off x="291636" y="2952717"/>
            <a:ext cx="220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2943-42DD-2348-B82B-F67DB17CA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" y="3766879"/>
            <a:ext cx="1908362" cy="132556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AA0BB236-864A-744A-88AC-603108051424}"/>
              </a:ext>
            </a:extLst>
          </p:cNvPr>
          <p:cNvSpPr/>
          <p:nvPr/>
        </p:nvSpPr>
        <p:spPr>
          <a:xfrm>
            <a:off x="2322606" y="3984970"/>
            <a:ext cx="1824301" cy="792898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9844B-4EA1-2547-B625-F042F3E137EF}"/>
              </a:ext>
            </a:extLst>
          </p:cNvPr>
          <p:cNvSpPr txBox="1"/>
          <p:nvPr/>
        </p:nvSpPr>
        <p:spPr>
          <a:xfrm>
            <a:off x="2030654" y="2970654"/>
            <a:ext cx="239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Train/fit 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ED34-BE50-5F49-8CAB-F68261A08963}"/>
              </a:ext>
            </a:extLst>
          </p:cNvPr>
          <p:cNvSpPr txBox="1"/>
          <p:nvPr/>
        </p:nvSpPr>
        <p:spPr>
          <a:xfrm>
            <a:off x="6546262" y="4119809"/>
            <a:ext cx="3106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= INFORMATION?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6D842-FAEF-8742-AFEB-0F6BB8C1A4D7}"/>
              </a:ext>
            </a:extLst>
          </p:cNvPr>
          <p:cNvSpPr txBox="1"/>
          <p:nvPr/>
        </p:nvSpPr>
        <p:spPr>
          <a:xfrm>
            <a:off x="4617863" y="3719700"/>
            <a:ext cx="18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Dimension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B3C3-8B2A-9C48-9DE1-92ABE3949F51}"/>
              </a:ext>
            </a:extLst>
          </p:cNvPr>
          <p:cNvSpPr/>
          <p:nvPr/>
        </p:nvSpPr>
        <p:spPr>
          <a:xfrm>
            <a:off x="4543068" y="3585645"/>
            <a:ext cx="1928399" cy="15915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B3058-EFB1-7B4B-ABDC-15486D0D3B47}"/>
              </a:ext>
            </a:extLst>
          </p:cNvPr>
          <p:cNvSpPr/>
          <p:nvPr/>
        </p:nvSpPr>
        <p:spPr>
          <a:xfrm>
            <a:off x="4713424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3. Output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42AC2-644A-F643-B309-242132D3B45D}"/>
              </a:ext>
            </a:extLst>
          </p:cNvPr>
          <p:cNvSpPr/>
          <p:nvPr/>
        </p:nvSpPr>
        <p:spPr>
          <a:xfrm>
            <a:off x="6896681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4. Interpret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29CAD-28EF-0C44-9B6E-1380D606FE43}"/>
              </a:ext>
            </a:extLst>
          </p:cNvPr>
          <p:cNvSpPr txBox="1"/>
          <p:nvPr/>
        </p:nvSpPr>
        <p:spPr>
          <a:xfrm>
            <a:off x="2474714" y="4155486"/>
            <a:ext cx="220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Algorithm(s)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45347D-A4FB-7D47-84BA-C443E902A2FC}"/>
              </a:ext>
            </a:extLst>
          </p:cNvPr>
          <p:cNvSpPr txBox="1"/>
          <p:nvPr/>
        </p:nvSpPr>
        <p:spPr>
          <a:xfrm>
            <a:off x="291636" y="211015"/>
            <a:ext cx="8223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Goal</a:t>
            </a:r>
            <a:r>
              <a:rPr lang="en-US" sz="2800" dirty="0"/>
              <a:t>: Use machine learning algorithms for the purpose of </a:t>
            </a:r>
            <a:r>
              <a:rPr lang="en-US" sz="2800" i="1" dirty="0"/>
              <a:t>prediction </a:t>
            </a:r>
            <a:r>
              <a:rPr lang="en-US" sz="2800" dirty="0"/>
              <a:t>or </a:t>
            </a:r>
            <a:r>
              <a:rPr lang="en-US" sz="2800" i="1" dirty="0"/>
              <a:t>identifying patterns </a:t>
            </a:r>
            <a:r>
              <a:rPr lang="en-US" sz="2800" dirty="0"/>
              <a:t>in data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Case study</a:t>
            </a:r>
            <a:r>
              <a:rPr lang="en-US" sz="2800" dirty="0"/>
              <a:t>: dataset from a heart disease study, want to predict systolic blood pressure</a:t>
            </a:r>
            <a:br>
              <a:rPr lang="en-US" sz="28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6133" name="Text Box 5"/>
              <p:cNvSpPr txBox="1">
                <a:spLocks noChangeArrowheads="1"/>
              </p:cNvSpPr>
              <p:nvPr/>
            </p:nvSpPr>
            <p:spPr bwMode="auto">
              <a:xfrm>
                <a:off x="245807" y="1345555"/>
                <a:ext cx="8898193" cy="5232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en-US" sz="3200" dirty="0"/>
                  <a:t>Consider a target variable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sz="3200" dirty="0"/>
                  <a:t> as linearly related to an feature/predictor </a:t>
                </a:r>
                <a14:m>
                  <m:oMath xmlns:m="http://schemas.openxmlformats.org/officeDocument/2006/math">
                    <m:r>
                      <a:rPr lang="en-US" altLang="en-US" sz="3200" i="1">
                        <a:latin typeface="Cambria Math" charset="0"/>
                      </a:rPr>
                      <m:t>𝑥</m:t>
                    </m:r>
                    <m:r>
                      <a:rPr lang="en-US" altLang="en-US" sz="3200" b="0" i="1" smtClean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altLang="en-US" sz="3200" i="1" dirty="0">
                    <a:latin typeface="Cambria Math" charset="0"/>
                  </a:rPr>
                  <a:t> </a:t>
                </a:r>
                <a:r>
                  <a:rPr lang="en-US" altLang="en-US" sz="3200" dirty="0"/>
                  <a:t>then: </a:t>
                </a:r>
                <a:endParaRPr lang="en-US" altLang="en-US" sz="3200" i="1" dirty="0">
                  <a:latin typeface="Cambria Math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latin typeface="Cambria Math" charset="0"/>
                        </a:rPr>
                        <m:t>𝑦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=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𝑎𝑥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+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altLang="en-US" sz="3200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sz="3200" dirty="0"/>
                  <a:t>Question: Is Age predictive of </a:t>
                </a:r>
                <a:r>
                  <a:rPr lang="en-US" altLang="en-US" sz="3200" dirty="0" err="1"/>
                  <a:t>SysBP</a:t>
                </a:r>
                <a:r>
                  <a:rPr lang="en-US" altLang="en-US" sz="3200" dirty="0"/>
                  <a:t>?</a:t>
                </a:r>
              </a:p>
              <a:p>
                <a:r>
                  <a:rPr lang="en-US" altLang="en-US" sz="2800" dirty="0"/>
                  <a:t>         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sz="2800" dirty="0"/>
                  <a:t> = Systolic BP (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) 			[target]</a:t>
                </a:r>
              </a:p>
              <a:p>
                <a:r>
                  <a:rPr lang="en-US" altLang="en-US" sz="2800" dirty="0"/>
                  <a:t>         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altLang="en-US" sz="2800" dirty="0"/>
                  <a:t> = Age 					[feature]</a:t>
                </a:r>
              </a:p>
              <a:p>
                <a:r>
                  <a:rPr lang="en-US" altLang="en-US" sz="2800" dirty="0"/>
                  <a:t>         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altLang="en-US" sz="2800" dirty="0"/>
                  <a:t> = change 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per year in Age 	[parameter]</a:t>
                </a:r>
              </a:p>
              <a:p>
                <a:r>
                  <a:rPr lang="en-US" altLang="en-US" sz="2800" b="0" dirty="0"/>
                  <a:t>        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 </m:t>
                    </m:r>
                    <m:r>
                      <a:rPr lang="en-US" altLang="en-US" sz="2800" b="0" i="1" smtClean="0"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altLang="en-US" sz="2800" dirty="0"/>
                  <a:t> = intercept (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at age 0) 		[parameter]</a:t>
                </a:r>
              </a:p>
              <a:p>
                <a:endParaRPr lang="en-US" altLang="en-US" sz="28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𝑆𝑦𝑠𝐵𝑃</m:t>
                      </m:r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en-US" sz="3600" dirty="0"/>
              </a:p>
            </p:txBody>
          </p:sp>
        </mc:Choice>
        <mc:Fallback xmlns="">
          <p:sp>
            <p:nvSpPr>
              <p:cNvPr id="17613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807" y="1345555"/>
                <a:ext cx="8898193" cy="5232202"/>
              </a:xfrm>
              <a:prstGeom prst="rect">
                <a:avLst/>
              </a:prstGeom>
              <a:blipFill>
                <a:blip r:embed="rId2"/>
                <a:stretch>
                  <a:fillRect l="-1567" t="-14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9992"/>
            <a:ext cx="7886700" cy="1325563"/>
          </a:xfrm>
        </p:spPr>
        <p:txBody>
          <a:bodyPr/>
          <a:lstStyle/>
          <a:p>
            <a:r>
              <a:rPr lang="en-US" altLang="en-US" b="1" dirty="0"/>
              <a:t>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77312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09283" cy="432500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Fitting linear regression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6696792" y="6223448"/>
            <a:ext cx="1225034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9836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ine 15"/>
          <p:cNvSpPr>
            <a:spLocks noChangeShapeType="1"/>
          </p:cNvSpPr>
          <p:nvPr/>
        </p:nvSpPr>
        <p:spPr bwMode="auto">
          <a:xfrm flipV="1">
            <a:off x="1055966" y="1689317"/>
            <a:ext cx="0" cy="861672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39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09283" cy="432500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Fitting linear regression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6696792" y="6223448"/>
            <a:ext cx="1225034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9836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ine 15"/>
          <p:cNvSpPr>
            <a:spLocks noChangeShapeType="1"/>
          </p:cNvSpPr>
          <p:nvPr/>
        </p:nvSpPr>
        <p:spPr bwMode="auto">
          <a:xfrm flipV="1">
            <a:off x="1055966" y="1689317"/>
            <a:ext cx="0" cy="861672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4"/>
          <p:cNvSpPr>
            <a:spLocks noChangeShapeType="1"/>
          </p:cNvSpPr>
          <p:nvPr/>
        </p:nvSpPr>
        <p:spPr bwMode="auto">
          <a:xfrm flipV="1">
            <a:off x="3315960" y="4544704"/>
            <a:ext cx="3203323" cy="4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 flipV="1">
            <a:off x="6519283" y="2702257"/>
            <a:ext cx="0" cy="184244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46004" y="4544704"/>
                <a:ext cx="2358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004" y="4544704"/>
                <a:ext cx="235834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80715" y="3377258"/>
                <a:ext cx="3310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715" y="3377258"/>
                <a:ext cx="331053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86483" y="3201857"/>
                <a:ext cx="1104470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483" y="3201857"/>
                <a:ext cx="1104470" cy="9350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927199" y="2550989"/>
            <a:ext cx="107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slope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544704"/>
            <a:ext cx="1886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Intercept?</a:t>
            </a:r>
          </a:p>
        </p:txBody>
      </p:sp>
    </p:spTree>
    <p:extLst>
      <p:ext uri="{BB962C8B-B14F-4D97-AF65-F5344CB8AC3E}">
        <p14:creationId xmlns:p14="http://schemas.microsoft.com/office/powerpoint/2010/main" val="2010341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09283" cy="432500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Fitting linear regression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6696792" y="6223448"/>
            <a:ext cx="1225034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9836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ine 15"/>
          <p:cNvSpPr>
            <a:spLocks noChangeShapeType="1"/>
          </p:cNvSpPr>
          <p:nvPr/>
        </p:nvSpPr>
        <p:spPr bwMode="auto">
          <a:xfrm flipV="1">
            <a:off x="1055966" y="1689317"/>
            <a:ext cx="0" cy="861672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4"/>
          <p:cNvSpPr>
            <a:spLocks noChangeShapeType="1"/>
          </p:cNvSpPr>
          <p:nvPr/>
        </p:nvSpPr>
        <p:spPr bwMode="auto">
          <a:xfrm flipV="1">
            <a:off x="3315960" y="4544704"/>
            <a:ext cx="3203323" cy="4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 flipV="1">
            <a:off x="6519283" y="2702257"/>
            <a:ext cx="0" cy="184244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46004" y="4544704"/>
                <a:ext cx="2358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004" y="4544704"/>
                <a:ext cx="235834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80715" y="3377258"/>
                <a:ext cx="3310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𝑘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715" y="3377258"/>
                <a:ext cx="331053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86483" y="3201857"/>
                <a:ext cx="1104470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483" y="3201857"/>
                <a:ext cx="1104470" cy="935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927199" y="2550989"/>
            <a:ext cx="107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2934" y="5037147"/>
                <a:ext cx="29514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34" y="5037147"/>
                <a:ext cx="295145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59921" y="5532156"/>
            <a:ext cx="60453" cy="617918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4544704"/>
            <a:ext cx="1695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intercept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25748" y="5037147"/>
            <a:ext cx="1802143" cy="1112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456" y="6150074"/>
            <a:ext cx="87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= 0</a:t>
            </a:r>
          </a:p>
        </p:txBody>
      </p:sp>
    </p:spTree>
    <p:extLst>
      <p:ext uri="{BB962C8B-B14F-4D97-AF65-F5344CB8AC3E}">
        <p14:creationId xmlns:p14="http://schemas.microsoft.com/office/powerpoint/2010/main" val="1314366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09283" cy="432500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Making a prediction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6696792" y="6223448"/>
            <a:ext cx="1225034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826" y="6150074"/>
                <a:ext cx="363433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9836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ine 15"/>
          <p:cNvSpPr>
            <a:spLocks noChangeShapeType="1"/>
          </p:cNvSpPr>
          <p:nvPr/>
        </p:nvSpPr>
        <p:spPr bwMode="auto">
          <a:xfrm flipV="1">
            <a:off x="1055966" y="1689317"/>
            <a:ext cx="0" cy="861672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0" y="1353979"/>
                <a:ext cx="370166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A6DCF8-D7F3-8242-80D8-9E8F5DF5A19E}"/>
              </a:ext>
            </a:extLst>
          </p:cNvPr>
          <p:cNvCxnSpPr/>
          <p:nvPr/>
        </p:nvCxnSpPr>
        <p:spPr>
          <a:xfrm flipV="1">
            <a:off x="1585843" y="4238642"/>
            <a:ext cx="351425" cy="7653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3053E2-1BD8-B942-A952-4BE3A6FA91F3}"/>
              </a:ext>
            </a:extLst>
          </p:cNvPr>
          <p:cNvSpPr txBox="1"/>
          <p:nvPr/>
        </p:nvSpPr>
        <p:spPr>
          <a:xfrm>
            <a:off x="-6903" y="4930226"/>
            <a:ext cx="2235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Predicted </a:t>
            </a:r>
            <a:r>
              <a:rPr lang="en-US" sz="2400" dirty="0" err="1"/>
              <a:t>SysBP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2626E-16D0-644B-B051-85370AE74BD0}"/>
              </a:ext>
            </a:extLst>
          </p:cNvPr>
          <p:cNvSpPr txBox="1"/>
          <p:nvPr/>
        </p:nvSpPr>
        <p:spPr>
          <a:xfrm>
            <a:off x="1709285" y="6244049"/>
            <a:ext cx="268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New subject age 40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093032-87DC-5F4D-AA77-FB195DE756CD}"/>
              </a:ext>
            </a:extLst>
          </p:cNvPr>
          <p:cNvCxnSpPr/>
          <p:nvPr/>
        </p:nvCxnSpPr>
        <p:spPr>
          <a:xfrm flipV="1">
            <a:off x="3611880" y="5478691"/>
            <a:ext cx="351425" cy="7653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D6A4E2-06FF-0346-86F5-D60F36A4C431}"/>
              </a:ext>
            </a:extLst>
          </p:cNvPr>
          <p:cNvCxnSpPr/>
          <p:nvPr/>
        </p:nvCxnSpPr>
        <p:spPr>
          <a:xfrm flipV="1">
            <a:off x="3928476" y="4164867"/>
            <a:ext cx="2957" cy="13138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70B3BA-A16F-F64B-A016-D80750A86CBA}"/>
              </a:ext>
            </a:extLst>
          </p:cNvPr>
          <p:cNvCxnSpPr/>
          <p:nvPr/>
        </p:nvCxnSpPr>
        <p:spPr>
          <a:xfrm>
            <a:off x="1937268" y="4145280"/>
            <a:ext cx="20098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663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Fitting linear regression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But data (almost) never lie on a perfect straight line. The data also contain:</a:t>
            </a:r>
          </a:p>
          <a:p>
            <a:pPr marL="914400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sz="2800" dirty="0"/>
              <a:t>Measurement error </a:t>
            </a:r>
          </a:p>
          <a:p>
            <a:pPr marL="914400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sz="2800" dirty="0"/>
              <a:t>Between subject variability (e.g. not all people of a certain age have the same Systolic BP)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09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09283" cy="4325008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Data with measurement error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3884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36135" cy="4314151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>
          <a:xfrm>
            <a:off x="625748" y="18756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Data with measurement error plus </a:t>
            </a:r>
            <a:r>
              <a:rPr lang="en-US" altLang="en-US" b="1"/>
              <a:t>biological variability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9306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36135" cy="4314151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How to choose a fitted line?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421172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36135" cy="4314151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How to choose a fitted line?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9840" y="607577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V="1">
            <a:off x="2529840" y="1905000"/>
            <a:ext cx="4952999" cy="3481895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half" idx="1"/>
          </p:nvPr>
        </p:nvSpPr>
        <p:spPr>
          <a:xfrm>
            <a:off x="4835019" y="5935143"/>
            <a:ext cx="3918877" cy="8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One possible 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7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186" y="144409"/>
            <a:ext cx="952237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Overview of machine learning (ML)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3" y="1165172"/>
            <a:ext cx="9026434" cy="56928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ML Lecture 1: Introduction to ML  and supervised learning [regression]</a:t>
            </a:r>
          </a:p>
          <a:p>
            <a:pPr lvl="1"/>
            <a:r>
              <a:rPr lang="en-US" dirty="0"/>
              <a:t>Machine learning/data mining “definition”</a:t>
            </a:r>
          </a:p>
          <a:p>
            <a:pPr lvl="1"/>
            <a:r>
              <a:rPr lang="en-US" dirty="0"/>
              <a:t>Structured vs unstructured data</a:t>
            </a:r>
          </a:p>
          <a:p>
            <a:pPr lvl="1"/>
            <a:r>
              <a:rPr lang="en-US" dirty="0"/>
              <a:t>Supervised vs unsupervised machine learning</a:t>
            </a:r>
          </a:p>
          <a:p>
            <a:pPr lvl="1"/>
            <a:r>
              <a:rPr lang="en-US" dirty="0"/>
              <a:t>Linear regression</a:t>
            </a:r>
          </a:p>
          <a:p>
            <a:pPr lvl="1"/>
            <a:r>
              <a:rPr lang="en-US" dirty="0"/>
              <a:t>Validation</a:t>
            </a:r>
          </a:p>
          <a:p>
            <a:r>
              <a:rPr lang="en-US" dirty="0"/>
              <a:t>ML Lecture 2: Supervised learning [classification]</a:t>
            </a:r>
          </a:p>
          <a:p>
            <a:pPr lvl="1"/>
            <a:r>
              <a:rPr lang="en-US" dirty="0"/>
              <a:t>Introduction to classification/evaluating classifiers</a:t>
            </a:r>
          </a:p>
          <a:p>
            <a:pPr lvl="1"/>
            <a:r>
              <a:rPr lang="en-US" dirty="0"/>
              <a:t>Validation continued</a:t>
            </a:r>
          </a:p>
          <a:p>
            <a:pPr lvl="1"/>
            <a:r>
              <a:rPr lang="en-US" dirty="0"/>
              <a:t>Logistic regression </a:t>
            </a:r>
          </a:p>
          <a:p>
            <a:r>
              <a:rPr lang="en-US" dirty="0"/>
              <a:t>ML Lecture 3: Supervised learning, continued [classification]</a:t>
            </a:r>
          </a:p>
          <a:p>
            <a:pPr lvl="1"/>
            <a:r>
              <a:rPr lang="en-US" dirty="0"/>
              <a:t>Classification, continued: K nearest neighbors, decision trees, support vector machines, neural networks</a:t>
            </a:r>
          </a:p>
          <a:p>
            <a:pPr lvl="1"/>
            <a:r>
              <a:rPr lang="en-US" dirty="0"/>
              <a:t>Cross validation</a:t>
            </a:r>
          </a:p>
          <a:p>
            <a:pPr lvl="1"/>
            <a:r>
              <a:rPr lang="en-US" dirty="0"/>
              <a:t>Combining models: boosting, bagging, deep learning</a:t>
            </a:r>
          </a:p>
          <a:p>
            <a:r>
              <a:rPr lang="en-US" dirty="0"/>
              <a:t>ML Lecture 4: Unsupervised learning [clustering/dimension reduction]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Data reduction and PCA 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Orange throughout</a:t>
            </a:r>
          </a:p>
        </p:txBody>
      </p:sp>
    </p:spTree>
    <p:extLst>
      <p:ext uri="{BB962C8B-B14F-4D97-AF65-F5344CB8AC3E}">
        <p14:creationId xmlns:p14="http://schemas.microsoft.com/office/powerpoint/2010/main" val="2731710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36135" cy="4314151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>
          <a:xfrm>
            <a:off x="794410" y="-70256"/>
            <a:ext cx="7772400" cy="1143000"/>
          </a:xfrm>
        </p:spPr>
        <p:txBody>
          <a:bodyPr/>
          <a:lstStyle/>
          <a:p>
            <a:r>
              <a:rPr lang="en-US" altLang="en-US" b="1" dirty="0"/>
              <a:t>How to choose a fitted line?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 flipV="1">
            <a:off x="2773680" y="1904997"/>
            <a:ext cx="4145280" cy="3520439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V="1">
            <a:off x="2529840" y="1905000"/>
            <a:ext cx="4952999" cy="3481895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V="1">
            <a:off x="2377440" y="1904998"/>
            <a:ext cx="4765231" cy="3368041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2290444" y="2103120"/>
            <a:ext cx="5070476" cy="2935488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half" idx="1"/>
          </p:nvPr>
        </p:nvSpPr>
        <p:spPr>
          <a:xfrm>
            <a:off x="1412543" y="782906"/>
            <a:ext cx="6777513" cy="1005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We want to fit a straight line to give us a relationship, but which one is ‘best’?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6061CA-15EF-F547-BFC1-648CABEC3C54}"/>
              </a:ext>
            </a:extLst>
          </p:cNvPr>
          <p:cNvSpPr txBox="1"/>
          <p:nvPr/>
        </p:nvSpPr>
        <p:spPr>
          <a:xfrm>
            <a:off x="4417589" y="6062965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472350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Best linear relationship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258" name="Rectangle 10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33700"/>
                <a:ext cx="7772400" cy="1981200"/>
              </a:xfrm>
            </p:spPr>
            <p:txBody>
              <a:bodyPr>
                <a:normAutofit/>
              </a:bodyPr>
              <a:lstStyle/>
              <a:p>
                <a:r>
                  <a:rPr lang="en-US" altLang="en-US" dirty="0"/>
                  <a:t>Model</a:t>
                </a:r>
                <a:r>
                  <a:rPr lang="en-US" altLang="en-US" sz="2800" dirty="0"/>
                  <a:t> relationship between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𝑥</m:t>
                    </m:r>
                    <m:r>
                      <a:rPr lang="en-US" altLang="en-US" sz="2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en-US" sz="2800" dirty="0"/>
                  <a:t>and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sz="2800" dirty="0"/>
                  <a:t> (e.g. linear)</a:t>
                </a:r>
              </a:p>
              <a:p>
                <a:r>
                  <a:rPr lang="en-US" altLang="en-US" dirty="0"/>
                  <a:t>There will be some errors for each subject (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800" b="0" dirty="0"/>
              </a:p>
              <a:p>
                <a:r>
                  <a:rPr lang="en-US" altLang="en-US" dirty="0"/>
                  <a:t>Find the line such that it gives you the smallest </a:t>
                </a:r>
                <a:r>
                  <a:rPr lang="en-US" altLang="en-US" i="1" dirty="0"/>
                  <a:t>sum of squared </a:t>
                </a:r>
                <a:r>
                  <a:rPr lang="en-US" altLang="en-US" dirty="0"/>
                  <a:t>errors</a:t>
                </a:r>
              </a:p>
            </p:txBody>
          </p:sp>
        </mc:Choice>
        <mc:Fallback xmlns="">
          <p:sp>
            <p:nvSpPr>
              <p:cNvPr id="181258" name="Rectangle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33700"/>
                <a:ext cx="7772400" cy="1981200"/>
              </a:xfrm>
              <a:blipFill>
                <a:blip r:embed="rId3"/>
                <a:stretch>
                  <a:fillRect l="-1471" t="-5096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263" name="Line 15"/>
          <p:cNvSpPr>
            <a:spLocks noChangeShapeType="1"/>
          </p:cNvSpPr>
          <p:nvPr/>
        </p:nvSpPr>
        <p:spPr bwMode="auto">
          <a:xfrm flipV="1">
            <a:off x="838200" y="3962400"/>
            <a:ext cx="0" cy="236220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4" name="Line 16"/>
          <p:cNvSpPr>
            <a:spLocks noChangeShapeType="1"/>
          </p:cNvSpPr>
          <p:nvPr/>
        </p:nvSpPr>
        <p:spPr bwMode="auto">
          <a:xfrm>
            <a:off x="838200" y="6324600"/>
            <a:ext cx="3733800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533400" y="4572000"/>
            <a:ext cx="3810000" cy="12954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1268" name="Group 20"/>
          <p:cNvGrpSpPr>
            <a:grpSpLocks/>
          </p:cNvGrpSpPr>
          <p:nvPr/>
        </p:nvGrpSpPr>
        <p:grpSpPr bwMode="auto">
          <a:xfrm>
            <a:off x="4191000" y="4267200"/>
            <a:ext cx="152400" cy="152400"/>
            <a:chOff x="384" y="3264"/>
            <a:chExt cx="96" cy="96"/>
          </a:xfrm>
        </p:grpSpPr>
        <p:sp>
          <p:nvSpPr>
            <p:cNvPr id="181266" name="Line 18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267" name="Line 19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269" name="Group 21"/>
          <p:cNvGrpSpPr>
            <a:grpSpLocks/>
          </p:cNvGrpSpPr>
          <p:nvPr/>
        </p:nvGrpSpPr>
        <p:grpSpPr bwMode="auto">
          <a:xfrm>
            <a:off x="3581400" y="5105400"/>
            <a:ext cx="152400" cy="152400"/>
            <a:chOff x="384" y="3264"/>
            <a:chExt cx="96" cy="96"/>
          </a:xfrm>
        </p:grpSpPr>
        <p:sp>
          <p:nvSpPr>
            <p:cNvPr id="181270" name="Line 22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271" name="Line 23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272" name="Group 24"/>
          <p:cNvGrpSpPr>
            <a:grpSpLocks/>
          </p:cNvGrpSpPr>
          <p:nvPr/>
        </p:nvGrpSpPr>
        <p:grpSpPr bwMode="auto">
          <a:xfrm>
            <a:off x="3124200" y="4572000"/>
            <a:ext cx="152400" cy="152400"/>
            <a:chOff x="384" y="3264"/>
            <a:chExt cx="96" cy="96"/>
          </a:xfrm>
        </p:grpSpPr>
        <p:sp>
          <p:nvSpPr>
            <p:cNvPr id="181273" name="Line 25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274" name="Line 26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275" name="Group 27"/>
          <p:cNvGrpSpPr>
            <a:grpSpLocks/>
          </p:cNvGrpSpPr>
          <p:nvPr/>
        </p:nvGrpSpPr>
        <p:grpSpPr bwMode="auto">
          <a:xfrm>
            <a:off x="2057400" y="5486400"/>
            <a:ext cx="152400" cy="152400"/>
            <a:chOff x="384" y="3264"/>
            <a:chExt cx="96" cy="96"/>
          </a:xfrm>
        </p:grpSpPr>
        <p:sp>
          <p:nvSpPr>
            <p:cNvPr id="181276" name="Line 28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277" name="Line 29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278" name="Group 30"/>
          <p:cNvGrpSpPr>
            <a:grpSpLocks/>
          </p:cNvGrpSpPr>
          <p:nvPr/>
        </p:nvGrpSpPr>
        <p:grpSpPr bwMode="auto">
          <a:xfrm>
            <a:off x="1371600" y="5257800"/>
            <a:ext cx="152400" cy="152400"/>
            <a:chOff x="384" y="3264"/>
            <a:chExt cx="96" cy="96"/>
          </a:xfrm>
        </p:grpSpPr>
        <p:sp>
          <p:nvSpPr>
            <p:cNvPr id="181279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280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281" name="Group 33"/>
          <p:cNvGrpSpPr>
            <a:grpSpLocks/>
          </p:cNvGrpSpPr>
          <p:nvPr/>
        </p:nvGrpSpPr>
        <p:grpSpPr bwMode="auto">
          <a:xfrm>
            <a:off x="838200" y="5715000"/>
            <a:ext cx="152400" cy="152400"/>
            <a:chOff x="384" y="3264"/>
            <a:chExt cx="96" cy="96"/>
          </a:xfrm>
        </p:grpSpPr>
        <p:sp>
          <p:nvSpPr>
            <p:cNvPr id="181282" name="Line 34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283" name="Line 35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284" name="Group 36"/>
          <p:cNvGrpSpPr>
            <a:grpSpLocks/>
          </p:cNvGrpSpPr>
          <p:nvPr/>
        </p:nvGrpSpPr>
        <p:grpSpPr bwMode="auto">
          <a:xfrm>
            <a:off x="2514600" y="4724400"/>
            <a:ext cx="152400" cy="152400"/>
            <a:chOff x="384" y="3264"/>
            <a:chExt cx="96" cy="96"/>
          </a:xfrm>
        </p:grpSpPr>
        <p:sp>
          <p:nvSpPr>
            <p:cNvPr id="181285" name="Line 37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286" name="Line 38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1287" name="Line 39"/>
          <p:cNvSpPr>
            <a:spLocks noChangeShapeType="1"/>
          </p:cNvSpPr>
          <p:nvPr/>
        </p:nvSpPr>
        <p:spPr bwMode="auto">
          <a:xfrm flipV="1">
            <a:off x="3657600" y="4800600"/>
            <a:ext cx="0" cy="381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81299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096197"/>
              </p:ext>
            </p:extLst>
          </p:nvPr>
        </p:nvGraphicFramePr>
        <p:xfrm>
          <a:off x="4648200" y="6172200"/>
          <a:ext cx="4127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6" name="Equation" r:id="rId4" imgW="126720" imgH="139680" progId="Equation.DSMT4">
                  <p:embed/>
                </p:oleObj>
              </mc:Choice>
              <mc:Fallback>
                <p:oleObj name="Equation" r:id="rId4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6172200"/>
                        <a:ext cx="4127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300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937703"/>
              </p:ext>
            </p:extLst>
          </p:nvPr>
        </p:nvGraphicFramePr>
        <p:xfrm>
          <a:off x="381000" y="3886200"/>
          <a:ext cx="4508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7" name="Equation" r:id="rId6" imgW="139680" imgH="164880" progId="Equation.DSMT4">
                  <p:embed/>
                </p:oleObj>
              </mc:Choice>
              <mc:Fallback>
                <p:oleObj name="Equation" r:id="rId6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86200"/>
                        <a:ext cx="4508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4267200" y="4347882"/>
            <a:ext cx="0" cy="2241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H="1" flipV="1">
            <a:off x="3195918" y="4694638"/>
            <a:ext cx="6556" cy="2241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 flipV="1">
            <a:off x="2606321" y="4827494"/>
            <a:ext cx="0" cy="3016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9"/>
          <p:cNvSpPr>
            <a:spLocks noChangeShapeType="1"/>
          </p:cNvSpPr>
          <p:nvPr/>
        </p:nvSpPr>
        <p:spPr bwMode="auto">
          <a:xfrm flipV="1">
            <a:off x="914398" y="5755958"/>
            <a:ext cx="76201" cy="3524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 flipH="1" flipV="1">
            <a:off x="1438833" y="5365441"/>
            <a:ext cx="8966" cy="16158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 flipV="1">
            <a:off x="2142565" y="5330517"/>
            <a:ext cx="0" cy="2254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97499" y="4459941"/>
                <a:ext cx="3806035" cy="1782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Add the squared values of the vertical red lines together:</a:t>
                </a:r>
              </a:p>
              <a:p>
                <a:endParaRPr lang="en-US" dirty="0"/>
              </a:p>
              <a:p>
                <a:r>
                  <a:rPr lang="en-US" dirty="0">
                    <a:latin typeface="Calibri" charset="0"/>
                    <a:ea typeface="Calibri" charset="0"/>
                    <a:cs typeface="Calibri" charset="0"/>
                  </a:rPr>
                  <a:t>SS</a:t>
                </a:r>
                <a:r>
                  <a:rPr lang="en-US" b="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4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6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choose line that minimizes this total SS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499" y="4459941"/>
                <a:ext cx="3806035" cy="1782539"/>
              </a:xfrm>
              <a:prstGeom prst="rect">
                <a:avLst/>
              </a:prstGeom>
              <a:blipFill rotWithShape="0">
                <a:blip r:embed="rId12"/>
                <a:stretch>
                  <a:fillRect l="-1442" t="-2055" r="-801" b="-3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55087" y="5635079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87" y="5635079"/>
                <a:ext cx="345567" cy="276999"/>
              </a:xfrm>
              <a:prstGeom prst="rect">
                <a:avLst/>
              </a:prstGeom>
              <a:blipFill rotWithShape="0">
                <a:blip r:embed="rId1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467324" y="5216479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324" y="5216479"/>
                <a:ext cx="345567" cy="276999"/>
              </a:xfrm>
              <a:prstGeom prst="rect">
                <a:avLst/>
              </a:prstGeom>
              <a:blipFill rotWithShape="0">
                <a:blip r:embed="rId14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30931" y="5266427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931" y="5266427"/>
                <a:ext cx="345567" cy="276999"/>
              </a:xfrm>
              <a:prstGeom prst="rect">
                <a:avLst/>
              </a:prstGeom>
              <a:blipFill rotWithShape="0">
                <a:blip r:embed="rId15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565934" y="4773542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934" y="4773542"/>
                <a:ext cx="345567" cy="276999"/>
              </a:xfrm>
              <a:prstGeom prst="rect">
                <a:avLst/>
              </a:prstGeom>
              <a:blipFill rotWithShape="0">
                <a:blip r:embed="rId1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285934" y="4288105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934" y="4288105"/>
                <a:ext cx="345567" cy="276999"/>
              </a:xfrm>
              <a:prstGeom prst="rect">
                <a:avLst/>
              </a:prstGeom>
              <a:blipFill rotWithShape="0">
                <a:blip r:embed="rId1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180017" y="4585900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017" y="4585900"/>
                <a:ext cx="345567" cy="276999"/>
              </a:xfrm>
              <a:prstGeom prst="rect">
                <a:avLst/>
              </a:prstGeom>
              <a:blipFill rotWithShape="0">
                <a:blip r:embed="rId18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676621" y="4814501"/>
                <a:ext cx="34556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621" y="4814501"/>
                <a:ext cx="345567" cy="276999"/>
              </a:xfrm>
              <a:prstGeom prst="rect">
                <a:avLst/>
              </a:prstGeom>
              <a:blipFill rotWithShape="0">
                <a:blip r:embed="rId1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194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41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586753"/>
                <a:ext cx="89916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altLang="en-US" i="1" dirty="0"/>
                  <a:t>Least squares fitting </a:t>
                </a:r>
                <a:r>
                  <a:rPr lang="en-US" altLang="en-US" dirty="0"/>
                  <a:t>for linear regression/model</a:t>
                </a:r>
              </a:p>
              <a:p>
                <a:pPr lvl="1">
                  <a:buFontTx/>
                  <a:buNone/>
                </a:pPr>
                <a:r>
                  <a:rPr lang="en-US" altLang="en-US" dirty="0"/>
                  <a:t>   Find the line such that the sum of all the square vertical distances from data points to the line is minimized (previous slide)</a:t>
                </a:r>
              </a:p>
              <a:p>
                <a:r>
                  <a:rPr lang="en-US" altLang="en-US" dirty="0"/>
                  <a:t>Classical statistical inference focuses on the regression relationship between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dirty="0"/>
                  <a:t> -- usually concerned with whether there is evidence that the slope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altLang="en-US" dirty="0"/>
                  <a:t> is non-zero and what is its estimated value (and uncertainty)?</a:t>
                </a:r>
              </a:p>
              <a:p>
                <a:r>
                  <a:rPr lang="en-US" altLang="en-US" dirty="0"/>
                  <a:t>In machine learning </a:t>
                </a:r>
                <a:r>
                  <a:rPr lang="en-US" altLang="en-US" i="1" dirty="0"/>
                  <a:t>emphasis</a:t>
                </a:r>
                <a:r>
                  <a:rPr lang="en-US" altLang="en-US" dirty="0"/>
                  <a:t> is more on using estimates of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</a:rPr>
                      <m:t>𝑎</m:t>
                    </m:r>
                    <m:r>
                      <a:rPr lang="en-US" altLang="en-US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en-US" dirty="0"/>
                  <a:t>and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charset="0"/>
                      </a:rPr>
                      <m:t>𝑐</m:t>
                    </m:r>
                    <m:r>
                      <a:rPr lang="en-US" alt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en-US" dirty="0"/>
                  <a:t>to predict future values of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dirty="0"/>
                  <a:t> from future values of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altLang="en-US" dirty="0"/>
                  <a:t> -- interested in predictors that add predictive value, not evidence for non-zero relationship</a:t>
                </a:r>
              </a:p>
            </p:txBody>
          </p:sp>
        </mc:Choice>
        <mc:Fallback xmlns="">
          <p:sp>
            <p:nvSpPr>
              <p:cNvPr id="1884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586753"/>
                <a:ext cx="8991600" cy="5029200"/>
              </a:xfrm>
              <a:blipFill>
                <a:blip r:embed="rId2"/>
                <a:stretch>
                  <a:fillRect l="-1271" t="-1008" r="-989" b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705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1620992"/>
            <a:ext cx="6536135" cy="4314151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Why straight line? What about?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323" y="6048999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45223" y="345721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5" name="Arc 4"/>
          <p:cNvSpPr/>
          <p:nvPr/>
        </p:nvSpPr>
        <p:spPr>
          <a:xfrm rot="8658415">
            <a:off x="1113960" y="1464581"/>
            <a:ext cx="7517746" cy="2089411"/>
          </a:xfrm>
          <a:prstGeom prst="arc">
            <a:avLst>
              <a:gd name="adj1" fmla="val 12202019"/>
              <a:gd name="adj2" fmla="val 21464131"/>
            </a:avLst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48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>
          <a:xfrm>
            <a:off x="548689" y="44444"/>
            <a:ext cx="7772400" cy="1143000"/>
          </a:xfrm>
        </p:spPr>
        <p:txBody>
          <a:bodyPr/>
          <a:lstStyle/>
          <a:p>
            <a:r>
              <a:rPr lang="en-US" altLang="en-US" b="1" dirty="0"/>
              <a:t>Or even?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9004" y="5589612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435904" y="2997831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24" y="1161605"/>
            <a:ext cx="6536135" cy="4314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81" y="683613"/>
            <a:ext cx="6400800" cy="5490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F18CD8-1DF1-7D44-8F66-623F7C63CDEF}"/>
              </a:ext>
            </a:extLst>
          </p:cNvPr>
          <p:cNvSpPr txBox="1"/>
          <p:nvPr/>
        </p:nvSpPr>
        <p:spPr>
          <a:xfrm>
            <a:off x="1950214" y="6037907"/>
            <a:ext cx="2370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</a:rPr>
              <a:t>Overfitted</a:t>
            </a:r>
            <a:r>
              <a:rPr lang="en-US" sz="36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8" name="Graphic 7" descr="Pencil">
            <a:extLst>
              <a:ext uri="{FF2B5EF4-FFF2-40B4-BE49-F238E27FC236}">
                <a16:creationId xmlns:a16="http://schemas.microsoft.com/office/drawing/2014/main" id="{67657C7F-B2B5-9944-A8A3-7E2BE8A1E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394" y="6166402"/>
            <a:ext cx="484354" cy="484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3F3835-BB9E-7749-8C6F-16FC411CD4BD}"/>
              </a:ext>
            </a:extLst>
          </p:cNvPr>
          <p:cNvSpPr txBox="1"/>
          <p:nvPr/>
        </p:nvSpPr>
        <p:spPr>
          <a:xfrm>
            <a:off x="625748" y="6037907"/>
            <a:ext cx="167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Issue?</a:t>
            </a:r>
          </a:p>
        </p:txBody>
      </p:sp>
    </p:spTree>
    <p:extLst>
      <p:ext uri="{BB962C8B-B14F-4D97-AF65-F5344CB8AC3E}">
        <p14:creationId xmlns:p14="http://schemas.microsoft.com/office/powerpoint/2010/main" val="20068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3434-DA0D-3345-B9F5-B3B25A91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5D37B-A450-F946-86FF-1D036C1C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99" y="2805546"/>
            <a:ext cx="8087402" cy="22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17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6" y="1640202"/>
            <a:ext cx="6958428" cy="4623438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What about with more data</a:t>
            </a:r>
            <a:r>
              <a:rPr lang="en-US" altLang="en-US" b="1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8063" y="6263640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5996" y="341149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98" y="1640202"/>
            <a:ext cx="6014959" cy="44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8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4" y="1625962"/>
            <a:ext cx="7655431" cy="462343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>
          <a:xfrm>
            <a:off x="675826" y="0"/>
            <a:ext cx="7772400" cy="1143000"/>
          </a:xfrm>
        </p:spPr>
        <p:txBody>
          <a:bodyPr/>
          <a:lstStyle/>
          <a:p>
            <a:r>
              <a:rPr lang="en-US" altLang="en-US" dirty="0"/>
              <a:t>Separate by Sex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29376" y="6226746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08398" y="3510721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886039" y="3230195"/>
            <a:ext cx="1173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Sex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Blue F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Red 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D374F-B31E-B541-8F8A-19390D41D27B}"/>
              </a:ext>
            </a:extLst>
          </p:cNvPr>
          <p:cNvSpPr/>
          <p:nvPr/>
        </p:nvSpPr>
        <p:spPr>
          <a:xfrm>
            <a:off x="346946" y="1012072"/>
            <a:ext cx="8581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What if we consider sex, in addition to age, as a predictor of </a:t>
            </a:r>
            <a:r>
              <a:rPr lang="en-US" sz="2400" dirty="0" err="1"/>
              <a:t>SysBP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6859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D6D6DB-09DE-FD40-8A08-C8697F62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01" y="1649786"/>
            <a:ext cx="7655431" cy="462343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>
          <a:xfrm>
            <a:off x="699247" y="2"/>
            <a:ext cx="7772400" cy="1143000"/>
          </a:xfrm>
        </p:spPr>
        <p:txBody>
          <a:bodyPr/>
          <a:lstStyle/>
          <a:p>
            <a:r>
              <a:rPr lang="en-US" altLang="en-US" dirty="0"/>
              <a:t>Separate by Sex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61510" y="6273225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69443" y="3421083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 rot="19671079">
            <a:off x="2202603" y="3030694"/>
            <a:ext cx="5870663" cy="1297041"/>
          </a:xfrm>
          <a:prstGeom prst="ellipse">
            <a:avLst/>
          </a:prstGeom>
          <a:solidFill>
            <a:srgbClr val="C0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999686">
            <a:off x="2814435" y="3662368"/>
            <a:ext cx="5472752" cy="950116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202" y="912169"/>
            <a:ext cx="5930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 trends in </a:t>
            </a:r>
            <a:r>
              <a:rPr lang="en-US" sz="2400" dirty="0" err="1"/>
              <a:t>SysBP</a:t>
            </a:r>
            <a:r>
              <a:rPr lang="en-US" sz="2400" dirty="0"/>
              <a:t> vs Age differ based on sex?</a:t>
            </a:r>
          </a:p>
        </p:txBody>
      </p:sp>
    </p:spTree>
    <p:extLst>
      <p:ext uri="{BB962C8B-B14F-4D97-AF65-F5344CB8AC3E}">
        <p14:creationId xmlns:p14="http://schemas.microsoft.com/office/powerpoint/2010/main" val="17269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2297" y="217008"/>
            <a:ext cx="7886700" cy="1325563"/>
          </a:xfrm>
        </p:spPr>
        <p:txBody>
          <a:bodyPr/>
          <a:lstStyle/>
          <a:p>
            <a:r>
              <a:rPr lang="en-US" dirty="0"/>
              <a:t>Multi-predictor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109182" y="1385897"/>
                <a:ext cx="9034818" cy="3970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en-US" sz="3200" dirty="0"/>
                  <a:t>Now we might entertain a more complicated model: </a:t>
                </a:r>
                <a:endParaRPr lang="en-US" altLang="en-US" sz="3200" i="1" dirty="0"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smtClean="0">
                          <a:latin typeface="Cambria Math" panose="02040503050406030204" pitchFamily="18" charset="0"/>
                        </a:rPr>
                        <m:t>𝑆𝑦𝑠𝐵𝑃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=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𝑎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en-US" sz="3200" b="0" i="1" smtClean="0"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en-US" alt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alt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𝑆𝑒𝑥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+</m:t>
                      </m:r>
                      <m:r>
                        <a:rPr lang="en-US" altLang="en-US" sz="32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altLang="en-US" sz="3200" dirty="0"/>
              </a:p>
              <a:p>
                <a:r>
                  <a:rPr lang="en-US" altLang="en-US" sz="2800" dirty="0"/>
                  <a:t> 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	</a:t>
                </a:r>
                <a:r>
                  <a:rPr lang="en-US" altLang="en-US" sz="2800" dirty="0">
                    <a:solidFill>
                      <a:srgbClr val="FF0000"/>
                    </a:solidFill>
                  </a:rPr>
                  <a:t>Sex </a:t>
                </a:r>
                <a:r>
                  <a:rPr lang="en-US" altLang="en-US" sz="2800" dirty="0"/>
                  <a:t>, (1 = M, 0 = F)</a:t>
                </a:r>
              </a:p>
              <a:p>
                <a:r>
                  <a:rPr lang="en-US" altLang="en-US" sz="2800" b="0" dirty="0"/>
                  <a:t>	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𝑐</m:t>
                    </m:r>
                    <m:r>
                      <a:rPr lang="en-US" altLang="en-US" sz="2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en-US" sz="2800" dirty="0"/>
                  <a:t>= intercept (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at age 0 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and Sex = F</a:t>
                </a:r>
                <a:r>
                  <a:rPr lang="en-US" altLang="en-US" sz="2800" dirty="0"/>
                  <a:t>)</a:t>
                </a:r>
              </a:p>
              <a:p>
                <a:r>
                  <a:rPr lang="en-US" altLang="en-US" sz="2800" dirty="0"/>
                  <a:t>	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altLang="en-US" sz="2800" dirty="0"/>
                  <a:t> = change 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per year in Age</a:t>
                </a:r>
              </a:p>
              <a:p>
                <a:r>
                  <a:rPr lang="en-US" altLang="en-US" sz="2800" dirty="0"/>
                  <a:t>          	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altLang="en-US" sz="2800" dirty="0">
                    <a:solidFill>
                      <a:srgbClr val="C00000"/>
                    </a:solidFill>
                  </a:rPr>
                  <a:t> = difference in </a:t>
                </a:r>
                <a:r>
                  <a:rPr lang="en-US" altLang="en-US" sz="2800" dirty="0" err="1">
                    <a:solidFill>
                      <a:srgbClr val="C00000"/>
                    </a:solidFill>
                  </a:rPr>
                  <a:t>SysBP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 for M vs. F   </a:t>
                </a:r>
              </a:p>
              <a:p>
                <a:r>
                  <a:rPr lang="en-US" altLang="en-US" sz="2400" dirty="0">
                    <a:solidFill>
                      <a:srgbClr val="C00000"/>
                    </a:solidFill>
                  </a:rPr>
                  <a:t>        </a:t>
                </a:r>
                <a:endParaRPr lang="en-US" altLang="en-US" sz="2400" dirty="0"/>
              </a:p>
              <a:p>
                <a:r>
                  <a:rPr lang="en-US" altLang="en-US" sz="3200" dirty="0"/>
                  <a:t>Question: Are Age and Sex predictive of </a:t>
                </a:r>
                <a:r>
                  <a:rPr lang="en-US" altLang="en-US" sz="3200" dirty="0" err="1"/>
                  <a:t>SysBP</a:t>
                </a:r>
                <a:r>
                  <a:rPr lang="en-US" altLang="en-US" sz="3200" dirty="0"/>
                  <a:t>?</a:t>
                </a: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82" y="1385897"/>
                <a:ext cx="9034818" cy="3970318"/>
              </a:xfrm>
              <a:prstGeom prst="rect">
                <a:avLst/>
              </a:prstGeom>
              <a:blipFill>
                <a:blip r:embed="rId2"/>
                <a:stretch>
                  <a:fillRect l="-1545" t="-1592" r="-140" b="-35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6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5759"/>
            <a:ext cx="7886700" cy="1325563"/>
          </a:xfrm>
        </p:spPr>
        <p:txBody>
          <a:bodyPr/>
          <a:lstStyle/>
          <a:p>
            <a:r>
              <a:rPr lang="en-US" dirty="0"/>
              <a:t>Overview of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60404"/>
            <a:ext cx="7886700" cy="3182310"/>
          </a:xfrm>
        </p:spPr>
        <p:txBody>
          <a:bodyPr>
            <a:normAutofit/>
          </a:bodyPr>
          <a:lstStyle/>
          <a:p>
            <a:r>
              <a:rPr lang="en-US" dirty="0"/>
              <a:t>Machine learning/data mining “definition”</a:t>
            </a:r>
          </a:p>
          <a:p>
            <a:r>
              <a:rPr lang="en-US" dirty="0"/>
              <a:t>Structured vs unstructured data</a:t>
            </a:r>
          </a:p>
          <a:p>
            <a:r>
              <a:rPr lang="en-US" dirty="0"/>
              <a:t>Supervised vs unsupervised machine learning</a:t>
            </a:r>
          </a:p>
          <a:p>
            <a:r>
              <a:rPr lang="en-US" dirty="0"/>
              <a:t>Linear regression</a:t>
            </a:r>
          </a:p>
          <a:p>
            <a:r>
              <a:rPr lang="en-US" dirty="0"/>
              <a:t>Validation (central to </a:t>
            </a:r>
            <a:r>
              <a:rPr lang="en-US"/>
              <a:t>evaluating predictions)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36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3" y="1626553"/>
            <a:ext cx="7655431" cy="462343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 </a:t>
            </a:r>
            <a:r>
              <a:rPr lang="en-US" altLang="en-US" i="1" dirty="0"/>
              <a:t>and</a:t>
            </a:r>
            <a:r>
              <a:rPr lang="en-US" altLang="en-US" dirty="0"/>
              <a:t> Sex as predictors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48063" y="6263640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5996" y="341149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848601" y="3002507"/>
            <a:ext cx="1295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Sex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Blue F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Red M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Gray line = original fit, no sex predictor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22120" y="2500156"/>
            <a:ext cx="6126480" cy="289480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042160" y="3002508"/>
            <a:ext cx="5806440" cy="2773452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00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242" y="19992"/>
            <a:ext cx="7886700" cy="1325563"/>
          </a:xfrm>
        </p:spPr>
        <p:txBody>
          <a:bodyPr/>
          <a:lstStyle/>
          <a:p>
            <a:r>
              <a:rPr lang="en-US"/>
              <a:t>And interactions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218365" y="970094"/>
                <a:ext cx="8816453" cy="5232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altLang="en-US" sz="2800" dirty="0"/>
                  <a:t>But why not even more complicated such as:</a:t>
                </a: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𝑆𝑦𝑠𝐵𝑃</m:t>
                      </m:r>
                      <m:r>
                        <a:rPr lang="en-US" alt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en-US" alt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altLang="en-US" sz="2800" b="0" i="1" smtClean="0">
                          <a:latin typeface="Cambria Math" charset="0"/>
                        </a:rPr>
                        <m:t>𝑏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𝑆𝑒𝑥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alt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alt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en-US" alt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𝑆𝑒𝑥</m:t>
                      </m:r>
                      <m:r>
                        <a:rPr lang="en-US" altLang="en-US" sz="2800" b="0" i="1" smtClean="0">
                          <a:latin typeface="Cambria Math" charset="0"/>
                        </a:rPr>
                        <m:t>+</m:t>
                      </m:r>
                      <m:r>
                        <a:rPr lang="en-US" altLang="en-US" sz="28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altLang="en-US" sz="2800" dirty="0"/>
              </a:p>
              <a:p>
                <a:r>
                  <a:rPr lang="en-US" altLang="en-US" sz="2800" dirty="0"/>
                  <a:t>          Sex, (1 = M, 0 = F) 	 </a:t>
                </a:r>
              </a:p>
              <a:p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          </m:t>
                    </m:r>
                    <m:r>
                      <a:rPr lang="en-US" altLang="en-US" sz="2800" b="0" i="1" smtClean="0">
                        <a:latin typeface="Cambria Math" charset="0"/>
                      </a:rPr>
                      <m:t>𝑐</m:t>
                    </m:r>
                    <m:r>
                      <a:rPr lang="en-US" altLang="en-US" sz="28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en-US" sz="2800" dirty="0"/>
                  <a:t>= intercept (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at age 0 and Sex = F)</a:t>
                </a:r>
              </a:p>
              <a:p>
                <a:r>
                  <a:rPr lang="en-US" altLang="en-US" sz="2800" dirty="0"/>
                  <a:t>         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altLang="en-US" sz="2800" dirty="0"/>
                  <a:t> = change in 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per year in Age 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for Sex = F</a:t>
                </a:r>
                <a:endParaRPr lang="en-US" altLang="en-US" sz="2800" dirty="0"/>
              </a:p>
              <a:p>
                <a:r>
                  <a:rPr lang="en-US" altLang="en-US" sz="2800" dirty="0"/>
                  <a:t>         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altLang="en-US" sz="2800" dirty="0"/>
                  <a:t> = difference in 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 for M vs. F 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at Age = 0</a:t>
                </a:r>
              </a:p>
              <a:p>
                <a:r>
                  <a:rPr lang="en-US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0" smtClean="0">
                        <a:latin typeface="Cambria Math" charset="0"/>
                      </a:rPr>
                      <m:t>         </m:t>
                    </m:r>
                    <m:r>
                      <a:rPr lang="en-US" altLang="en-US" sz="28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altLang="en-US" sz="2800" dirty="0">
                    <a:solidFill>
                      <a:srgbClr val="C00000"/>
                    </a:solidFill>
                  </a:rPr>
                  <a:t> = interaction effect - difference in </a:t>
                </a:r>
                <a:r>
                  <a:rPr lang="en-US" altLang="en-US" sz="2800" dirty="0" err="1">
                    <a:solidFill>
                      <a:srgbClr val="C00000"/>
                    </a:solidFill>
                  </a:rPr>
                  <a:t>changeSysBP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 per 	year in age for Sex = M vs. Sex = F</a:t>
                </a:r>
              </a:p>
              <a:p>
                <a:endParaRPr lang="en-US" altLang="en-US" sz="2400" dirty="0">
                  <a:solidFill>
                    <a:srgbClr val="C00000"/>
                  </a:solidFill>
                </a:endParaRPr>
              </a:p>
              <a:p>
                <a:r>
                  <a:rPr lang="en-US" altLang="en-US" sz="2800" dirty="0"/>
                  <a:t>Question: Are Age and Sex </a:t>
                </a:r>
                <a:r>
                  <a:rPr lang="en-US" altLang="en-US" sz="2800" dirty="0">
                    <a:solidFill>
                      <a:srgbClr val="C00000"/>
                    </a:solidFill>
                  </a:rPr>
                  <a:t>and interaction of Age and Sex</a:t>
                </a:r>
                <a:r>
                  <a:rPr lang="en-US" altLang="en-US" sz="2800" dirty="0"/>
                  <a:t> predictive of </a:t>
                </a:r>
                <a:r>
                  <a:rPr lang="en-US" altLang="en-US" sz="2800" dirty="0" err="1"/>
                  <a:t>SysBP</a:t>
                </a:r>
                <a:r>
                  <a:rPr lang="en-US" altLang="en-US" sz="2800" dirty="0"/>
                  <a:t>?</a:t>
                </a: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365" y="970094"/>
                <a:ext cx="8816453" cy="5232202"/>
              </a:xfrm>
              <a:prstGeom prst="rect">
                <a:avLst/>
              </a:prstGeom>
              <a:blipFill>
                <a:blip r:embed="rId2"/>
                <a:stretch>
                  <a:fillRect l="-1295" t="-969" r="-432" b="-21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999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83" y="1626553"/>
            <a:ext cx="7655431" cy="4623439"/>
          </a:xfrm>
          <a:prstGeom prst="rect">
            <a:avLst/>
          </a:prstGeom>
        </p:spPr>
      </p:pic>
      <p:sp>
        <p:nvSpPr>
          <p:cNvPr id="1812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 and Sex interaction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48063" y="6263640"/>
            <a:ext cx="816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5996" y="3411498"/>
            <a:ext cx="1145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SysBP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22120" y="2392680"/>
            <a:ext cx="6126480" cy="313944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722120" y="3130972"/>
            <a:ext cx="6126480" cy="2660228"/>
          </a:xfrm>
          <a:prstGeom prst="line">
            <a:avLst/>
          </a:prstGeom>
          <a:ln w="317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48601" y="3002507"/>
            <a:ext cx="1295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Sex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Blue F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Red M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Gray line = original fit, no sex predictor</a:t>
            </a:r>
          </a:p>
        </p:txBody>
      </p:sp>
    </p:spTree>
    <p:extLst>
      <p:ext uri="{BB962C8B-B14F-4D97-AF65-F5344CB8AC3E}">
        <p14:creationId xmlns:p14="http://schemas.microsoft.com/office/powerpoint/2010/main" val="2107481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446"/>
            <a:ext cx="7886700" cy="1325563"/>
          </a:xfrm>
        </p:spPr>
        <p:txBody>
          <a:bodyPr/>
          <a:lstStyle/>
          <a:p>
            <a:r>
              <a:rPr lang="en-US" dirty="0"/>
              <a:t>Linear regression with two (continuous) predictors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55007" y="1584009"/>
            <a:ext cx="6433986" cy="4877751"/>
            <a:chOff x="1355007" y="1584009"/>
            <a:chExt cx="6433986" cy="48777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007" y="1584009"/>
              <a:ext cx="6433986" cy="487775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4500000">
              <a:off x="1051560" y="3474720"/>
              <a:ext cx="1722120" cy="228600"/>
            </a:xfrm>
            <a:prstGeom prst="rect">
              <a:avLst/>
            </a:prstGeom>
            <a:solidFill>
              <a:srgbClr val="F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105254">
              <a:off x="2423160" y="5196840"/>
              <a:ext cx="1722120" cy="228600"/>
            </a:xfrm>
            <a:prstGeom prst="rect">
              <a:avLst/>
            </a:prstGeom>
            <a:solidFill>
              <a:srgbClr val="F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720000">
              <a:off x="5883568" y="4869180"/>
              <a:ext cx="1722120" cy="228600"/>
            </a:xfrm>
            <a:prstGeom prst="rect">
              <a:avLst/>
            </a:prstGeom>
            <a:solidFill>
              <a:srgbClr val="F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 rot="18587979">
            <a:off x="6289902" y="498348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Chol</a:t>
            </a:r>
          </a:p>
        </p:txBody>
      </p:sp>
      <p:sp>
        <p:nvSpPr>
          <p:cNvPr id="10" name="TextBox 9"/>
          <p:cNvSpPr txBox="1"/>
          <p:nvPr/>
        </p:nvSpPr>
        <p:spPr>
          <a:xfrm rot="4516227">
            <a:off x="1562860" y="352699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SysBP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178462">
            <a:off x="3253740" y="5280754"/>
            <a:ext cx="54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877655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31" y="365126"/>
            <a:ext cx="9073337" cy="1325563"/>
          </a:xfrm>
        </p:spPr>
        <p:txBody>
          <a:bodyPr/>
          <a:lstStyle/>
          <a:p>
            <a:r>
              <a:rPr lang="en-US" dirty="0"/>
              <a:t>Multiple (predictor)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27547" y="2490724"/>
                <a:ext cx="8522600" cy="38832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altLang="en-US" dirty="0"/>
                  <a:t>Question of interest: Which of the features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</a:rPr>
                      <m:t>𝑥</m:t>
                    </m:r>
                    <m:r>
                      <a:rPr lang="en-US" altLang="en-US" i="1" baseline="-25000">
                        <a:latin typeface="Cambria Math" charset="0"/>
                      </a:rPr>
                      <m:t>1</m:t>
                    </m:r>
                    <m:r>
                      <a:rPr lang="en-US" altLang="en-US" i="1">
                        <a:latin typeface="Cambria Math" charset="0"/>
                      </a:rPr>
                      <m:t>,</m:t>
                    </m:r>
                    <m:r>
                      <a:rPr lang="en-US" altLang="en-US" i="1">
                        <a:latin typeface="Cambria Math" charset="0"/>
                      </a:rPr>
                      <m:t>𝑥</m:t>
                    </m:r>
                    <m:r>
                      <a:rPr lang="en-US" altLang="en-US" i="1" baseline="-25000">
                        <a:latin typeface="Cambria Math" charset="0"/>
                      </a:rPr>
                      <m:t>2</m:t>
                    </m:r>
                    <m:r>
                      <a:rPr lang="en-US" altLang="en-US" i="1">
                        <a:latin typeface="Cambria Math" charset="0"/>
                      </a:rPr>
                      <m:t>,…,</m:t>
                    </m:r>
                    <m:r>
                      <a:rPr lang="en-US" altLang="en-US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altLang="en-US" i="1" baseline="-25000" dirty="0">
                    <a:latin typeface="Times" charset="0"/>
                    <a:ea typeface="Times" charset="0"/>
                    <a:cs typeface="Times" charset="0"/>
                  </a:rPr>
                  <a:t>n</a:t>
                </a:r>
                <a:r>
                  <a:rPr lang="en-US" altLang="en-US" baseline="-25000" dirty="0"/>
                  <a:t> </a:t>
                </a:r>
                <a:r>
                  <a:rPr lang="en-US" altLang="en-US" dirty="0"/>
                  <a:t>are predictive of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dirty="0"/>
                  <a:t> and how do we model their effect on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altLang="en-US" dirty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547" y="2490724"/>
                <a:ext cx="8522600" cy="3883221"/>
              </a:xfrm>
              <a:blipFill>
                <a:blip r:embed="rId3"/>
                <a:stretch>
                  <a:fillRect l="-1190" r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" y="1649436"/>
            <a:ext cx="8814816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7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3762" y="-205769"/>
            <a:ext cx="7616469" cy="1325563"/>
          </a:xfrm>
        </p:spPr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474" y="677882"/>
            <a:ext cx="8871043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Want to find “true” predictive patterns in the data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Want to avoid overfitting spurious detail – do not confuse noise for signal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Solution – </a:t>
            </a:r>
            <a:r>
              <a:rPr lang="en-US" sz="2400" b="1" dirty="0"/>
              <a:t>independent validation </a:t>
            </a:r>
            <a:r>
              <a:rPr lang="en-US" sz="2400" dirty="0"/>
              <a:t>– reserve some data that has not been used in model fitting for the purpose of model evaluation and comparison.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48DB9-1DC1-DF48-9014-C42922F2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22" y="2056790"/>
            <a:ext cx="2191621" cy="14465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A4B947F-8A72-5F40-B19D-6D20E1D939AF}"/>
                  </a:ext>
                </a:extLst>
              </p14:cNvPr>
              <p14:cNvContentPartPr/>
              <p14:nvPr/>
            </p14:nvContentPartPr>
            <p14:xfrm>
              <a:off x="2718697" y="2249730"/>
              <a:ext cx="1285560" cy="87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A4B947F-8A72-5F40-B19D-6D20E1D939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9697" y="2241090"/>
                <a:ext cx="1303200" cy="89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F3C489A-3B91-654F-990A-42FEB825DA0C}"/>
              </a:ext>
            </a:extLst>
          </p:cNvPr>
          <p:cNvGrpSpPr/>
          <p:nvPr/>
        </p:nvGrpSpPr>
        <p:grpSpPr>
          <a:xfrm>
            <a:off x="5353592" y="2056790"/>
            <a:ext cx="1819922" cy="1446571"/>
            <a:chOff x="1355007" y="1584009"/>
            <a:chExt cx="6433986" cy="48777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925E8D-3EB9-AE4F-B693-5C05B87AB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007" y="1584009"/>
              <a:ext cx="6433986" cy="487775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F59A02-4AD2-394E-BB46-0FE15AB339A1}"/>
                </a:ext>
              </a:extLst>
            </p:cNvPr>
            <p:cNvSpPr/>
            <p:nvPr/>
          </p:nvSpPr>
          <p:spPr>
            <a:xfrm rot="4500000">
              <a:off x="1051560" y="3474720"/>
              <a:ext cx="1722120" cy="228600"/>
            </a:xfrm>
            <a:prstGeom prst="rect">
              <a:avLst/>
            </a:prstGeom>
            <a:solidFill>
              <a:srgbClr val="F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447540-0EAF-704B-9101-CDC8EE98EB42}"/>
                </a:ext>
              </a:extLst>
            </p:cNvPr>
            <p:cNvSpPr/>
            <p:nvPr/>
          </p:nvSpPr>
          <p:spPr>
            <a:xfrm rot="2105254">
              <a:off x="2423160" y="5196840"/>
              <a:ext cx="1722120" cy="228600"/>
            </a:xfrm>
            <a:prstGeom prst="rect">
              <a:avLst/>
            </a:prstGeom>
            <a:solidFill>
              <a:srgbClr val="F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E461DA-7FD3-FF4F-816A-EFCE721B10E0}"/>
                </a:ext>
              </a:extLst>
            </p:cNvPr>
            <p:cNvSpPr/>
            <p:nvPr/>
          </p:nvSpPr>
          <p:spPr>
            <a:xfrm rot="18720000">
              <a:off x="5883568" y="4869180"/>
              <a:ext cx="1722120" cy="228600"/>
            </a:xfrm>
            <a:prstGeom prst="rect">
              <a:avLst/>
            </a:prstGeom>
            <a:solidFill>
              <a:srgbClr val="F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BB0FC7B-BBF1-1A49-8BD0-332CA1D0868D}"/>
              </a:ext>
            </a:extLst>
          </p:cNvPr>
          <p:cNvSpPr txBox="1"/>
          <p:nvPr/>
        </p:nvSpPr>
        <p:spPr>
          <a:xfrm>
            <a:off x="2477966" y="1599262"/>
            <a:ext cx="176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Nonlinear trends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10A122-8CEC-964B-813E-9F5133D3C051}"/>
              </a:ext>
            </a:extLst>
          </p:cNvPr>
          <p:cNvSpPr txBox="1"/>
          <p:nvPr/>
        </p:nvSpPr>
        <p:spPr>
          <a:xfrm>
            <a:off x="5457082" y="1628666"/>
            <a:ext cx="171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predictors</a:t>
            </a:r>
          </a:p>
        </p:txBody>
      </p:sp>
    </p:spTree>
    <p:extLst>
      <p:ext uri="{BB962C8B-B14F-4D97-AF65-F5344CB8AC3E}">
        <p14:creationId xmlns:p14="http://schemas.microsoft.com/office/powerpoint/2010/main" val="3251385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</p:spPr>
        <p:txBody>
          <a:bodyPr/>
          <a:lstStyle/>
          <a:p>
            <a:r>
              <a:rPr lang="en-US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85" y="1845642"/>
            <a:ext cx="8774430" cy="4500567"/>
          </a:xfrm>
        </p:spPr>
        <p:txBody>
          <a:bodyPr>
            <a:normAutofit/>
          </a:bodyPr>
          <a:lstStyle/>
          <a:p>
            <a:r>
              <a:rPr lang="en-US" b="1" dirty="0"/>
              <a:t>Validation</a:t>
            </a:r>
            <a:r>
              <a:rPr lang="en-US" dirty="0"/>
              <a:t>: an approach for model evaluation and comparison </a:t>
            </a:r>
          </a:p>
          <a:p>
            <a:pPr>
              <a:spcAft>
                <a:spcPts val="600"/>
              </a:spcAft>
            </a:pPr>
            <a:r>
              <a:rPr lang="en-US" b="1" dirty="0"/>
              <a:t>Select</a:t>
            </a:r>
            <a:r>
              <a:rPr lang="en-US" dirty="0"/>
              <a:t> the model that produce the lowest predictive error in independent validation data.</a:t>
            </a:r>
          </a:p>
          <a:p>
            <a:r>
              <a:rPr lang="en-US" dirty="0"/>
              <a:t>But we can’t use the same data we trained the model to in order to assess how well it did – could be perfect fit but not generalize to other data </a:t>
            </a:r>
          </a:p>
          <a:p>
            <a:r>
              <a:rPr lang="en-US" dirty="0"/>
              <a:t>So we deliberately leave data aside for “testing”…</a:t>
            </a:r>
          </a:p>
        </p:txBody>
      </p:sp>
    </p:spTree>
    <p:extLst>
      <p:ext uri="{BB962C8B-B14F-4D97-AF65-F5344CB8AC3E}">
        <p14:creationId xmlns:p14="http://schemas.microsoft.com/office/powerpoint/2010/main" val="1160170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470" y="720212"/>
            <a:ext cx="7763197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Validation using training/test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666" y="2195351"/>
            <a:ext cx="7763198" cy="4074820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altLang="en-US" dirty="0"/>
              <a:t>Randomly split data into training and test sets (often ~2/3 for train, 1/3 for test)</a:t>
            </a:r>
          </a:p>
          <a:p>
            <a:pPr>
              <a:spcAft>
                <a:spcPts val="1200"/>
              </a:spcAft>
            </a:pPr>
            <a:r>
              <a:rPr lang="en-US" altLang="zh-TW" dirty="0">
                <a:ea typeface="PMingLiU" charset="-120"/>
              </a:rPr>
              <a:t>Build a regression model using the </a:t>
            </a:r>
            <a:r>
              <a:rPr lang="en-US" altLang="zh-TW" i="1" dirty="0">
                <a:ea typeface="PMingLiU" charset="-120"/>
              </a:rPr>
              <a:t>training</a:t>
            </a:r>
            <a:r>
              <a:rPr lang="en-US" altLang="zh-TW" dirty="0">
                <a:ea typeface="PMingLiU" charset="-120"/>
              </a:rPr>
              <a:t> set and evaluate it using the </a:t>
            </a:r>
            <a:r>
              <a:rPr lang="en-US" altLang="zh-TW" i="1" dirty="0">
                <a:ea typeface="PMingLiU" charset="-120"/>
              </a:rPr>
              <a:t>test</a:t>
            </a:r>
            <a:r>
              <a:rPr lang="en-US" altLang="zh-TW" dirty="0">
                <a:ea typeface="PMingLiU" charset="-120"/>
              </a:rPr>
              <a:t> set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ea typeface="PMingLiU" charset="-120"/>
              </a:rPr>
              <a:t>Strategies vary based on the # instances/observations (at least 100, preferably &gt; 1000) – depends on model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ea typeface="PMingLiU" charset="-120"/>
              </a:rPr>
              <a:t>Note: we will return to this theme continuously, it is a critical aspect of machine learning</a:t>
            </a:r>
          </a:p>
          <a:p>
            <a:pPr>
              <a:spcAft>
                <a:spcPts val="1200"/>
              </a:spcAft>
            </a:pPr>
            <a:endParaRPr lang="en-US" altLang="en-US" dirty="0">
              <a:ea typeface="PMingLiU" charset="-120"/>
            </a:endParaRPr>
          </a:p>
          <a:p>
            <a:pPr>
              <a:spcAft>
                <a:spcPts val="1200"/>
              </a:spcAft>
            </a:pPr>
            <a:endParaRPr lang="en-US" altLang="en-US" dirty="0">
              <a:ea typeface="PMingLiU" charset="-120"/>
            </a:endParaRPr>
          </a:p>
          <a:p>
            <a:pPr>
              <a:spcAft>
                <a:spcPts val="1200"/>
              </a:spcAft>
            </a:pPr>
            <a:endParaRPr lang="en-US" altLang="en-US" dirty="0">
              <a:ea typeface="PMingLiU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4758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3C9A-24BF-5048-AE24-D84810C74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Training/Test</a:t>
            </a:r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ADD6FED8-334C-C243-944B-8860475AA5BC}"/>
              </a:ext>
            </a:extLst>
          </p:cNvPr>
          <p:cNvGrpSpPr>
            <a:grpSpLocks/>
          </p:cNvGrpSpPr>
          <p:nvPr/>
        </p:nvGrpSpPr>
        <p:grpSpPr bwMode="auto">
          <a:xfrm>
            <a:off x="2246293" y="2080771"/>
            <a:ext cx="1160462" cy="1346200"/>
            <a:chOff x="325" y="1265"/>
            <a:chExt cx="731" cy="848"/>
          </a:xfrm>
        </p:grpSpPr>
        <p:sp>
          <p:nvSpPr>
            <p:cNvPr id="49" name="Oval 5">
              <a:extLst>
                <a:ext uri="{FF2B5EF4-FFF2-40B4-BE49-F238E27FC236}">
                  <a16:creationId xmlns:a16="http://schemas.microsoft.com/office/drawing/2014/main" id="{59A54FFA-2CAC-7F48-A230-A9BED90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833"/>
              <a:ext cx="727" cy="28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 descr="Dotted diamond">
              <a:extLst>
                <a:ext uri="{FF2B5EF4-FFF2-40B4-BE49-F238E27FC236}">
                  <a16:creationId xmlns:a16="http://schemas.microsoft.com/office/drawing/2014/main" id="{C37E3746-593F-8A4B-8C83-46DBBB4CA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265"/>
              <a:ext cx="727" cy="280"/>
            </a:xfrm>
            <a:prstGeom prst="ellipse">
              <a:avLst/>
            </a:prstGeom>
            <a:pattFill prst="dotDmnd">
              <a:fgClr>
                <a:srgbClr val="51DC00"/>
              </a:fgClr>
              <a:bgClr>
                <a:schemeClr val="bg1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5F3E7DA0-49BA-DA4E-8ADB-E33A353C6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805"/>
              <a:ext cx="731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8">
              <a:extLst>
                <a:ext uri="{FF2B5EF4-FFF2-40B4-BE49-F238E27FC236}">
                  <a16:creationId xmlns:a16="http://schemas.microsoft.com/office/drawing/2014/main" id="{380C0CEE-5AA4-1B4D-9C73-B6B5BFA0C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405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3F166A02-8471-264F-9231-44D72BA43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1682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en-US" sz="1800" b="1" dirty="0">
                  <a:solidFill>
                    <a:srgbClr val="000000"/>
                  </a:solidFill>
                  <a:latin typeface="Arial" charset="0"/>
                </a:rPr>
                <a:t>Data</a:t>
              </a:r>
            </a:p>
          </p:txBody>
        </p:sp>
        <p:sp>
          <p:nvSpPr>
            <p:cNvPr id="54" name="Line 10">
              <a:extLst>
                <a:ext uri="{FF2B5EF4-FFF2-40B4-BE49-F238E27FC236}">
                  <a16:creationId xmlns:a16="http://schemas.microsoft.com/office/drawing/2014/main" id="{A7AB7C5F-0329-D244-854E-A18E29732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1413"/>
              <a:ext cx="0" cy="5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Rectangle 29">
            <a:extLst>
              <a:ext uri="{FF2B5EF4-FFF2-40B4-BE49-F238E27FC236}">
                <a16:creationId xmlns:a16="http://schemas.microsoft.com/office/drawing/2014/main" id="{7B658113-4AB3-DC40-9668-324596F6C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127" y="1804146"/>
            <a:ext cx="201984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800" b="1" dirty="0">
                <a:solidFill>
                  <a:srgbClr val="00B050"/>
                </a:solidFill>
                <a:latin typeface="Arial" charset="0"/>
              </a:rPr>
              <a:t>Training set (2/3)</a:t>
            </a:r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03FAA498-C117-1D44-8FFB-C52647D65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67" y="5095083"/>
            <a:ext cx="1925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  <a:latin typeface="Arial" charset="0"/>
              </a:rPr>
              <a:t>Testing set (1/3)</a:t>
            </a:r>
          </a:p>
        </p:txBody>
      </p:sp>
      <p:grpSp>
        <p:nvGrpSpPr>
          <p:cNvPr id="74" name="Group 45">
            <a:extLst>
              <a:ext uri="{FF2B5EF4-FFF2-40B4-BE49-F238E27FC236}">
                <a16:creationId xmlns:a16="http://schemas.microsoft.com/office/drawing/2014/main" id="{E7A14BCB-5589-9C43-ADE9-964FEF0B24EE}"/>
              </a:ext>
            </a:extLst>
          </p:cNvPr>
          <p:cNvGrpSpPr>
            <a:grpSpLocks/>
          </p:cNvGrpSpPr>
          <p:nvPr/>
        </p:nvGrpSpPr>
        <p:grpSpPr bwMode="auto">
          <a:xfrm>
            <a:off x="2480858" y="4691720"/>
            <a:ext cx="533400" cy="266700"/>
            <a:chOff x="1812" y="2352"/>
            <a:chExt cx="336" cy="168"/>
          </a:xfrm>
        </p:grpSpPr>
        <p:sp>
          <p:nvSpPr>
            <p:cNvPr id="75" name="Rectangle 46">
              <a:extLst>
                <a:ext uri="{FF2B5EF4-FFF2-40B4-BE49-F238E27FC236}">
                  <a16:creationId xmlns:a16="http://schemas.microsoft.com/office/drawing/2014/main" id="{F7659B19-231C-B144-8467-37A987088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2352"/>
              <a:ext cx="336" cy="1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47">
              <a:extLst>
                <a:ext uri="{FF2B5EF4-FFF2-40B4-BE49-F238E27FC236}">
                  <a16:creationId xmlns:a16="http://schemas.microsoft.com/office/drawing/2014/main" id="{FC1A2E24-06B6-8144-8002-9968223EC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16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Line 48">
              <a:extLst>
                <a:ext uri="{FF2B5EF4-FFF2-40B4-BE49-F238E27FC236}">
                  <a16:creationId xmlns:a16="http://schemas.microsoft.com/office/drawing/2014/main" id="{E8FF7D7A-D240-EF4D-A06E-C299007003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48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49">
              <a:extLst>
                <a:ext uri="{FF2B5EF4-FFF2-40B4-BE49-F238E27FC236}">
                  <a16:creationId xmlns:a16="http://schemas.microsoft.com/office/drawing/2014/main" id="{A45F4363-DB3A-2F43-BAAD-40C637E70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80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" name="Group 50">
            <a:extLst>
              <a:ext uri="{FF2B5EF4-FFF2-40B4-BE49-F238E27FC236}">
                <a16:creationId xmlns:a16="http://schemas.microsoft.com/office/drawing/2014/main" id="{1EADF43D-E904-3347-A8D8-174C6987B897}"/>
              </a:ext>
            </a:extLst>
          </p:cNvPr>
          <p:cNvGrpSpPr>
            <a:grpSpLocks/>
          </p:cNvGrpSpPr>
          <p:nvPr/>
        </p:nvGrpSpPr>
        <p:grpSpPr bwMode="auto">
          <a:xfrm>
            <a:off x="4863779" y="2264521"/>
            <a:ext cx="533400" cy="444500"/>
            <a:chOff x="2540" y="1303"/>
            <a:chExt cx="336" cy="280"/>
          </a:xfrm>
        </p:grpSpPr>
        <p:sp>
          <p:nvSpPr>
            <p:cNvPr id="80" name="Rectangle 51">
              <a:extLst>
                <a:ext uri="{FF2B5EF4-FFF2-40B4-BE49-F238E27FC236}">
                  <a16:creationId xmlns:a16="http://schemas.microsoft.com/office/drawing/2014/main" id="{CE6BC8B5-F669-6D4B-8E45-2E28121DF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1303"/>
              <a:ext cx="336" cy="28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52">
              <a:extLst>
                <a:ext uri="{FF2B5EF4-FFF2-40B4-BE49-F238E27FC236}">
                  <a16:creationId xmlns:a16="http://schemas.microsoft.com/office/drawing/2014/main" id="{E5D1D79B-54DE-3742-ADD9-69CDD3AF0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46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53">
              <a:extLst>
                <a:ext uri="{FF2B5EF4-FFF2-40B4-BE49-F238E27FC236}">
                  <a16:creationId xmlns:a16="http://schemas.microsoft.com/office/drawing/2014/main" id="{9628CC11-292D-824C-AC51-09396F72E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50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54">
              <a:extLst>
                <a:ext uri="{FF2B5EF4-FFF2-40B4-BE49-F238E27FC236}">
                  <a16:creationId xmlns:a16="http://schemas.microsoft.com/office/drawing/2014/main" id="{F376756F-591F-DB47-8BCB-B6E193D91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54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55">
              <a:extLst>
                <a:ext uri="{FF2B5EF4-FFF2-40B4-BE49-F238E27FC236}">
                  <a16:creationId xmlns:a16="http://schemas.microsoft.com/office/drawing/2014/main" id="{E0FD00F7-E564-7643-A67F-18D1B7A9F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391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56">
              <a:extLst>
                <a:ext uri="{FF2B5EF4-FFF2-40B4-BE49-F238E27FC236}">
                  <a16:creationId xmlns:a16="http://schemas.microsoft.com/office/drawing/2014/main" id="{7D38F6C2-7636-6C4D-8B0F-A88D35B39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42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DF9EFE3-659A-F64D-B425-9C3166F4CAA2}"/>
              </a:ext>
            </a:extLst>
          </p:cNvPr>
          <p:cNvCxnSpPr/>
          <p:nvPr/>
        </p:nvCxnSpPr>
        <p:spPr>
          <a:xfrm>
            <a:off x="3513932" y="2486771"/>
            <a:ext cx="117389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7DC3E37-F7CE-5B46-A6C1-861A171C8D48}"/>
              </a:ext>
            </a:extLst>
          </p:cNvPr>
          <p:cNvCxnSpPr>
            <a:cxnSpLocks/>
          </p:cNvCxnSpPr>
          <p:nvPr/>
        </p:nvCxnSpPr>
        <p:spPr>
          <a:xfrm>
            <a:off x="2791108" y="3621594"/>
            <a:ext cx="0" cy="928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082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3C9A-24BF-5048-AE24-D84810C74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Training/Test</a:t>
            </a:r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ADD6FED8-334C-C243-944B-8860475AA5BC}"/>
              </a:ext>
            </a:extLst>
          </p:cNvPr>
          <p:cNvGrpSpPr>
            <a:grpSpLocks/>
          </p:cNvGrpSpPr>
          <p:nvPr/>
        </p:nvGrpSpPr>
        <p:grpSpPr bwMode="auto">
          <a:xfrm>
            <a:off x="2246293" y="2080771"/>
            <a:ext cx="1160462" cy="1346200"/>
            <a:chOff x="325" y="1265"/>
            <a:chExt cx="731" cy="848"/>
          </a:xfrm>
        </p:grpSpPr>
        <p:sp>
          <p:nvSpPr>
            <p:cNvPr id="49" name="Oval 5">
              <a:extLst>
                <a:ext uri="{FF2B5EF4-FFF2-40B4-BE49-F238E27FC236}">
                  <a16:creationId xmlns:a16="http://schemas.microsoft.com/office/drawing/2014/main" id="{59A54FFA-2CAC-7F48-A230-A9BED90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833"/>
              <a:ext cx="727" cy="28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 descr="Dotted diamond">
              <a:extLst>
                <a:ext uri="{FF2B5EF4-FFF2-40B4-BE49-F238E27FC236}">
                  <a16:creationId xmlns:a16="http://schemas.microsoft.com/office/drawing/2014/main" id="{C37E3746-593F-8A4B-8C83-46DBBB4CA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265"/>
              <a:ext cx="727" cy="280"/>
            </a:xfrm>
            <a:prstGeom prst="ellipse">
              <a:avLst/>
            </a:prstGeom>
            <a:pattFill prst="dotDmnd">
              <a:fgClr>
                <a:srgbClr val="51DC00"/>
              </a:fgClr>
              <a:bgClr>
                <a:schemeClr val="bg1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5F3E7DA0-49BA-DA4E-8ADB-E33A353C6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805"/>
              <a:ext cx="731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8">
              <a:extLst>
                <a:ext uri="{FF2B5EF4-FFF2-40B4-BE49-F238E27FC236}">
                  <a16:creationId xmlns:a16="http://schemas.microsoft.com/office/drawing/2014/main" id="{380C0CEE-5AA4-1B4D-9C73-B6B5BFA0C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405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3F166A02-8471-264F-9231-44D72BA43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1682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en-US" sz="1800" b="1" dirty="0">
                  <a:solidFill>
                    <a:srgbClr val="000000"/>
                  </a:solidFill>
                  <a:latin typeface="Arial" charset="0"/>
                </a:rPr>
                <a:t>Data</a:t>
              </a:r>
            </a:p>
          </p:txBody>
        </p:sp>
        <p:sp>
          <p:nvSpPr>
            <p:cNvPr id="54" name="Line 10">
              <a:extLst>
                <a:ext uri="{FF2B5EF4-FFF2-40B4-BE49-F238E27FC236}">
                  <a16:creationId xmlns:a16="http://schemas.microsoft.com/office/drawing/2014/main" id="{A7AB7C5F-0329-D244-854E-A18E29732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1413"/>
              <a:ext cx="0" cy="5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Rectangle 29">
            <a:extLst>
              <a:ext uri="{FF2B5EF4-FFF2-40B4-BE49-F238E27FC236}">
                <a16:creationId xmlns:a16="http://schemas.microsoft.com/office/drawing/2014/main" id="{7B658113-4AB3-DC40-9668-324596F6C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126" y="1804146"/>
            <a:ext cx="2047971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1800" b="1" dirty="0">
                <a:solidFill>
                  <a:srgbClr val="00B050"/>
                </a:solidFill>
                <a:latin typeface="Arial" charset="0"/>
              </a:rPr>
              <a:t>Training set (2/3)</a:t>
            </a:r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03FAA498-C117-1D44-8FFB-C52647D65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67" y="5095083"/>
            <a:ext cx="1925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  <a:latin typeface="Arial" charset="0"/>
              </a:rPr>
              <a:t>Testing set (1/3)</a:t>
            </a:r>
          </a:p>
        </p:txBody>
      </p:sp>
      <p:grpSp>
        <p:nvGrpSpPr>
          <p:cNvPr id="74" name="Group 45">
            <a:extLst>
              <a:ext uri="{FF2B5EF4-FFF2-40B4-BE49-F238E27FC236}">
                <a16:creationId xmlns:a16="http://schemas.microsoft.com/office/drawing/2014/main" id="{E7A14BCB-5589-9C43-ADE9-964FEF0B24EE}"/>
              </a:ext>
            </a:extLst>
          </p:cNvPr>
          <p:cNvGrpSpPr>
            <a:grpSpLocks/>
          </p:cNvGrpSpPr>
          <p:nvPr/>
        </p:nvGrpSpPr>
        <p:grpSpPr bwMode="auto">
          <a:xfrm>
            <a:off x="2480858" y="4691720"/>
            <a:ext cx="533400" cy="266700"/>
            <a:chOff x="1812" y="2352"/>
            <a:chExt cx="336" cy="168"/>
          </a:xfrm>
        </p:grpSpPr>
        <p:sp>
          <p:nvSpPr>
            <p:cNvPr id="75" name="Rectangle 46">
              <a:extLst>
                <a:ext uri="{FF2B5EF4-FFF2-40B4-BE49-F238E27FC236}">
                  <a16:creationId xmlns:a16="http://schemas.microsoft.com/office/drawing/2014/main" id="{F7659B19-231C-B144-8467-37A987088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2352"/>
              <a:ext cx="336" cy="1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47">
              <a:extLst>
                <a:ext uri="{FF2B5EF4-FFF2-40B4-BE49-F238E27FC236}">
                  <a16:creationId xmlns:a16="http://schemas.microsoft.com/office/drawing/2014/main" id="{FC1A2E24-06B6-8144-8002-9968223EC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16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Line 48">
              <a:extLst>
                <a:ext uri="{FF2B5EF4-FFF2-40B4-BE49-F238E27FC236}">
                  <a16:creationId xmlns:a16="http://schemas.microsoft.com/office/drawing/2014/main" id="{E8FF7D7A-D240-EF4D-A06E-C299007003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48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49">
              <a:extLst>
                <a:ext uri="{FF2B5EF4-FFF2-40B4-BE49-F238E27FC236}">
                  <a16:creationId xmlns:a16="http://schemas.microsoft.com/office/drawing/2014/main" id="{A45F4363-DB3A-2F43-BAAD-40C637E70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80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" name="Group 50">
            <a:extLst>
              <a:ext uri="{FF2B5EF4-FFF2-40B4-BE49-F238E27FC236}">
                <a16:creationId xmlns:a16="http://schemas.microsoft.com/office/drawing/2014/main" id="{1EADF43D-E904-3347-A8D8-174C6987B897}"/>
              </a:ext>
            </a:extLst>
          </p:cNvPr>
          <p:cNvGrpSpPr>
            <a:grpSpLocks/>
          </p:cNvGrpSpPr>
          <p:nvPr/>
        </p:nvGrpSpPr>
        <p:grpSpPr bwMode="auto">
          <a:xfrm>
            <a:off x="4863779" y="2264521"/>
            <a:ext cx="533400" cy="444500"/>
            <a:chOff x="2540" y="1303"/>
            <a:chExt cx="336" cy="280"/>
          </a:xfrm>
        </p:grpSpPr>
        <p:sp>
          <p:nvSpPr>
            <p:cNvPr id="80" name="Rectangle 51">
              <a:extLst>
                <a:ext uri="{FF2B5EF4-FFF2-40B4-BE49-F238E27FC236}">
                  <a16:creationId xmlns:a16="http://schemas.microsoft.com/office/drawing/2014/main" id="{CE6BC8B5-F669-6D4B-8E45-2E28121DF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1303"/>
              <a:ext cx="336" cy="28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52">
              <a:extLst>
                <a:ext uri="{FF2B5EF4-FFF2-40B4-BE49-F238E27FC236}">
                  <a16:creationId xmlns:a16="http://schemas.microsoft.com/office/drawing/2014/main" id="{E5D1D79B-54DE-3742-ADD9-69CDD3AF0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46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53">
              <a:extLst>
                <a:ext uri="{FF2B5EF4-FFF2-40B4-BE49-F238E27FC236}">
                  <a16:creationId xmlns:a16="http://schemas.microsoft.com/office/drawing/2014/main" id="{9628CC11-292D-824C-AC51-09396F72E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50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54">
              <a:extLst>
                <a:ext uri="{FF2B5EF4-FFF2-40B4-BE49-F238E27FC236}">
                  <a16:creationId xmlns:a16="http://schemas.microsoft.com/office/drawing/2014/main" id="{F376756F-591F-DB47-8BCB-B6E193D91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54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55">
              <a:extLst>
                <a:ext uri="{FF2B5EF4-FFF2-40B4-BE49-F238E27FC236}">
                  <a16:creationId xmlns:a16="http://schemas.microsoft.com/office/drawing/2014/main" id="{E0FD00F7-E564-7643-A67F-18D1B7A9F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391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56">
              <a:extLst>
                <a:ext uri="{FF2B5EF4-FFF2-40B4-BE49-F238E27FC236}">
                  <a16:creationId xmlns:a16="http://schemas.microsoft.com/office/drawing/2014/main" id="{7D38F6C2-7636-6C4D-8B0F-A88D35B39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42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" name="Rectangle 58">
            <a:extLst>
              <a:ext uri="{FF2B5EF4-FFF2-40B4-BE49-F238E27FC236}">
                <a16:creationId xmlns:a16="http://schemas.microsoft.com/office/drawing/2014/main" id="{BE07E8C8-E9B1-6541-BEF1-95839324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946" y="3287115"/>
            <a:ext cx="2784627" cy="46672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59">
            <a:extLst>
              <a:ext uri="{FF2B5EF4-FFF2-40B4-BE49-F238E27FC236}">
                <a16:creationId xmlns:a16="http://schemas.microsoft.com/office/drawing/2014/main" id="{CB0C012B-7117-C247-B32E-08524394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592" y="3280686"/>
            <a:ext cx="2585876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000" dirty="0"/>
              <a:t>Build regression model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40083110-C574-3743-86E1-6FAE8DB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4535869"/>
            <a:ext cx="1914957" cy="1262675"/>
          </a:xfrm>
          <a:prstGeom prst="rect">
            <a:avLst/>
          </a:prstGeom>
        </p:spPr>
      </p:pic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DF9EFE3-659A-F64D-B425-9C3166F4CAA2}"/>
              </a:ext>
            </a:extLst>
          </p:cNvPr>
          <p:cNvCxnSpPr/>
          <p:nvPr/>
        </p:nvCxnSpPr>
        <p:spPr>
          <a:xfrm>
            <a:off x="3513932" y="2486771"/>
            <a:ext cx="117389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DBAAC23-F380-BE49-A9FC-AF138DD72FE6}"/>
              </a:ext>
            </a:extLst>
          </p:cNvPr>
          <p:cNvCxnSpPr>
            <a:cxnSpLocks/>
          </p:cNvCxnSpPr>
          <p:nvPr/>
        </p:nvCxnSpPr>
        <p:spPr>
          <a:xfrm>
            <a:off x="5149529" y="2791571"/>
            <a:ext cx="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31EF9FEE-16EB-3645-BE37-29FB4076B150}"/>
              </a:ext>
            </a:extLst>
          </p:cNvPr>
          <p:cNvCxnSpPr>
            <a:cxnSpLocks/>
          </p:cNvCxnSpPr>
          <p:nvPr/>
        </p:nvCxnSpPr>
        <p:spPr>
          <a:xfrm>
            <a:off x="5149529" y="3868140"/>
            <a:ext cx="0" cy="5534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7DC3E37-F7CE-5B46-A6C1-861A171C8D48}"/>
              </a:ext>
            </a:extLst>
          </p:cNvPr>
          <p:cNvCxnSpPr>
            <a:cxnSpLocks/>
          </p:cNvCxnSpPr>
          <p:nvPr/>
        </p:nvCxnSpPr>
        <p:spPr>
          <a:xfrm>
            <a:off x="2791108" y="3621594"/>
            <a:ext cx="0" cy="928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7164DE0-2FD7-A742-B9C6-B3E88FA9CBEF}"/>
              </a:ext>
            </a:extLst>
          </p:cNvPr>
          <p:cNvCxnSpPr>
            <a:cxnSpLocks/>
          </p:cNvCxnSpPr>
          <p:nvPr/>
        </p:nvCxnSpPr>
        <p:spPr>
          <a:xfrm flipH="1">
            <a:off x="5560085" y="2486771"/>
            <a:ext cx="1877035" cy="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5F1EDCD6-A1FA-7A4B-95BB-7A1D63ACAA9D}"/>
              </a:ext>
            </a:extLst>
          </p:cNvPr>
          <p:cNvCxnSpPr>
            <a:cxnSpLocks/>
          </p:cNvCxnSpPr>
          <p:nvPr/>
        </p:nvCxnSpPr>
        <p:spPr>
          <a:xfrm>
            <a:off x="7437120" y="2486771"/>
            <a:ext cx="0" cy="2791668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9EDE71A-F8B0-E649-8A54-0490DADDF0F2}"/>
              </a:ext>
            </a:extLst>
          </p:cNvPr>
          <p:cNvCxnSpPr>
            <a:cxnSpLocks/>
          </p:cNvCxnSpPr>
          <p:nvPr/>
        </p:nvCxnSpPr>
        <p:spPr>
          <a:xfrm>
            <a:off x="6266688" y="5278439"/>
            <a:ext cx="1170432" cy="0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30">
            <a:extLst>
              <a:ext uri="{FF2B5EF4-FFF2-40B4-BE49-F238E27FC236}">
                <a16:creationId xmlns:a16="http://schemas.microsoft.com/office/drawing/2014/main" id="{A76213DE-F2BE-2A46-BFD4-DDE3C58B6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938" y="3439117"/>
            <a:ext cx="139522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1800" dirty="0">
                <a:solidFill>
                  <a:srgbClr val="00B050"/>
                </a:solidFill>
                <a:latin typeface="Arial" charset="0"/>
              </a:rPr>
              <a:t>Evaluate predictions</a:t>
            </a:r>
          </a:p>
        </p:txBody>
      </p:sp>
    </p:spTree>
    <p:extLst>
      <p:ext uri="{BB962C8B-B14F-4D97-AF65-F5344CB8AC3E}">
        <p14:creationId xmlns:p14="http://schemas.microsoft.com/office/powerpoint/2010/main" val="190576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4779-9F60-1346-B8A0-F53A4138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historical 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13C1DC-9FA1-B342-84B0-7BF0A293B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807" y="1536700"/>
            <a:ext cx="8128505" cy="46402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D250F2-4026-CB4B-8233-9786E6F0C96A}"/>
              </a:ext>
            </a:extLst>
          </p:cNvPr>
          <p:cNvSpPr/>
          <p:nvPr/>
        </p:nvSpPr>
        <p:spPr>
          <a:xfrm>
            <a:off x="628650" y="6176963"/>
            <a:ext cx="13885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tinyurl.com</a:t>
            </a:r>
            <a:r>
              <a:rPr lang="en-US" sz="800" dirty="0"/>
              <a:t>/y37tgvt6</a:t>
            </a:r>
          </a:p>
        </p:txBody>
      </p:sp>
    </p:spTree>
    <p:extLst>
      <p:ext uri="{BB962C8B-B14F-4D97-AF65-F5344CB8AC3E}">
        <p14:creationId xmlns:p14="http://schemas.microsoft.com/office/powerpoint/2010/main" val="3113982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3C9A-24BF-5048-AE24-D84810C74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Training/Test</a:t>
            </a:r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ADD6FED8-334C-C243-944B-8860475AA5BC}"/>
              </a:ext>
            </a:extLst>
          </p:cNvPr>
          <p:cNvGrpSpPr>
            <a:grpSpLocks/>
          </p:cNvGrpSpPr>
          <p:nvPr/>
        </p:nvGrpSpPr>
        <p:grpSpPr bwMode="auto">
          <a:xfrm>
            <a:off x="2246293" y="2080771"/>
            <a:ext cx="1160462" cy="1346200"/>
            <a:chOff x="325" y="1265"/>
            <a:chExt cx="731" cy="848"/>
          </a:xfrm>
        </p:grpSpPr>
        <p:sp>
          <p:nvSpPr>
            <p:cNvPr id="49" name="Oval 5">
              <a:extLst>
                <a:ext uri="{FF2B5EF4-FFF2-40B4-BE49-F238E27FC236}">
                  <a16:creationId xmlns:a16="http://schemas.microsoft.com/office/drawing/2014/main" id="{59A54FFA-2CAC-7F48-A230-A9BED90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833"/>
              <a:ext cx="727" cy="28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 descr="Dotted diamond">
              <a:extLst>
                <a:ext uri="{FF2B5EF4-FFF2-40B4-BE49-F238E27FC236}">
                  <a16:creationId xmlns:a16="http://schemas.microsoft.com/office/drawing/2014/main" id="{C37E3746-593F-8A4B-8C83-46DBBB4CA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265"/>
              <a:ext cx="727" cy="280"/>
            </a:xfrm>
            <a:prstGeom prst="ellipse">
              <a:avLst/>
            </a:prstGeom>
            <a:pattFill prst="dotDmnd">
              <a:fgClr>
                <a:srgbClr val="51DC00"/>
              </a:fgClr>
              <a:bgClr>
                <a:schemeClr val="bg1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>
              <a:extLst>
                <a:ext uri="{FF2B5EF4-FFF2-40B4-BE49-F238E27FC236}">
                  <a16:creationId xmlns:a16="http://schemas.microsoft.com/office/drawing/2014/main" id="{5F3E7DA0-49BA-DA4E-8ADB-E33A353C6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805"/>
              <a:ext cx="731" cy="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8">
              <a:extLst>
                <a:ext uri="{FF2B5EF4-FFF2-40B4-BE49-F238E27FC236}">
                  <a16:creationId xmlns:a16="http://schemas.microsoft.com/office/drawing/2014/main" id="{380C0CEE-5AA4-1B4D-9C73-B6B5BFA0C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405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9">
              <a:extLst>
                <a:ext uri="{FF2B5EF4-FFF2-40B4-BE49-F238E27FC236}">
                  <a16:creationId xmlns:a16="http://schemas.microsoft.com/office/drawing/2014/main" id="{3F166A02-8471-264F-9231-44D72BA43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1682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altLang="en-US" sz="1800" b="1" dirty="0">
                  <a:solidFill>
                    <a:srgbClr val="000000"/>
                  </a:solidFill>
                  <a:latin typeface="Arial" charset="0"/>
                </a:rPr>
                <a:t>Data</a:t>
              </a:r>
            </a:p>
          </p:txBody>
        </p:sp>
        <p:sp>
          <p:nvSpPr>
            <p:cNvPr id="54" name="Line 10">
              <a:extLst>
                <a:ext uri="{FF2B5EF4-FFF2-40B4-BE49-F238E27FC236}">
                  <a16:creationId xmlns:a16="http://schemas.microsoft.com/office/drawing/2014/main" id="{A7AB7C5F-0329-D244-854E-A18E29732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1413"/>
              <a:ext cx="0" cy="5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Rectangle 29">
            <a:extLst>
              <a:ext uri="{FF2B5EF4-FFF2-40B4-BE49-F238E27FC236}">
                <a16:creationId xmlns:a16="http://schemas.microsoft.com/office/drawing/2014/main" id="{7B658113-4AB3-DC40-9668-324596F6C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127" y="1804146"/>
            <a:ext cx="201984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800" b="1" dirty="0">
                <a:solidFill>
                  <a:srgbClr val="00B050"/>
                </a:solidFill>
                <a:latin typeface="Arial" charset="0"/>
              </a:rPr>
              <a:t>Training set (2/3)</a:t>
            </a:r>
          </a:p>
        </p:txBody>
      </p:sp>
      <p:sp>
        <p:nvSpPr>
          <p:cNvPr id="73" name="Rectangle 30">
            <a:extLst>
              <a:ext uri="{FF2B5EF4-FFF2-40B4-BE49-F238E27FC236}">
                <a16:creationId xmlns:a16="http://schemas.microsoft.com/office/drawing/2014/main" id="{03FAA498-C117-1D44-8FFB-C52647D65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67" y="5095083"/>
            <a:ext cx="1925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800" b="1" dirty="0">
                <a:solidFill>
                  <a:srgbClr val="FF0000"/>
                </a:solidFill>
                <a:latin typeface="Arial" charset="0"/>
              </a:rPr>
              <a:t>Testing set (1/3)</a:t>
            </a:r>
          </a:p>
        </p:txBody>
      </p:sp>
      <p:grpSp>
        <p:nvGrpSpPr>
          <p:cNvPr id="74" name="Group 45">
            <a:extLst>
              <a:ext uri="{FF2B5EF4-FFF2-40B4-BE49-F238E27FC236}">
                <a16:creationId xmlns:a16="http://schemas.microsoft.com/office/drawing/2014/main" id="{E7A14BCB-5589-9C43-ADE9-964FEF0B24EE}"/>
              </a:ext>
            </a:extLst>
          </p:cNvPr>
          <p:cNvGrpSpPr>
            <a:grpSpLocks/>
          </p:cNvGrpSpPr>
          <p:nvPr/>
        </p:nvGrpSpPr>
        <p:grpSpPr bwMode="auto">
          <a:xfrm>
            <a:off x="2480858" y="4691720"/>
            <a:ext cx="533400" cy="266700"/>
            <a:chOff x="1812" y="2352"/>
            <a:chExt cx="336" cy="168"/>
          </a:xfrm>
        </p:grpSpPr>
        <p:sp>
          <p:nvSpPr>
            <p:cNvPr id="75" name="Rectangle 46">
              <a:extLst>
                <a:ext uri="{FF2B5EF4-FFF2-40B4-BE49-F238E27FC236}">
                  <a16:creationId xmlns:a16="http://schemas.microsoft.com/office/drawing/2014/main" id="{F7659B19-231C-B144-8467-37A987088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2352"/>
              <a:ext cx="336" cy="1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47">
              <a:extLst>
                <a:ext uri="{FF2B5EF4-FFF2-40B4-BE49-F238E27FC236}">
                  <a16:creationId xmlns:a16="http://schemas.microsoft.com/office/drawing/2014/main" id="{FC1A2E24-06B6-8144-8002-9968223EC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16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7" name="Line 48">
              <a:extLst>
                <a:ext uri="{FF2B5EF4-FFF2-40B4-BE49-F238E27FC236}">
                  <a16:creationId xmlns:a16="http://schemas.microsoft.com/office/drawing/2014/main" id="{E8FF7D7A-D240-EF4D-A06E-C299007003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48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49">
              <a:extLst>
                <a:ext uri="{FF2B5EF4-FFF2-40B4-BE49-F238E27FC236}">
                  <a16:creationId xmlns:a16="http://schemas.microsoft.com/office/drawing/2014/main" id="{A45F4363-DB3A-2F43-BAAD-40C637E70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80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" name="Group 50">
            <a:extLst>
              <a:ext uri="{FF2B5EF4-FFF2-40B4-BE49-F238E27FC236}">
                <a16:creationId xmlns:a16="http://schemas.microsoft.com/office/drawing/2014/main" id="{1EADF43D-E904-3347-A8D8-174C6987B897}"/>
              </a:ext>
            </a:extLst>
          </p:cNvPr>
          <p:cNvGrpSpPr>
            <a:grpSpLocks/>
          </p:cNvGrpSpPr>
          <p:nvPr/>
        </p:nvGrpSpPr>
        <p:grpSpPr bwMode="auto">
          <a:xfrm>
            <a:off x="4863779" y="2264521"/>
            <a:ext cx="533400" cy="444500"/>
            <a:chOff x="2540" y="1303"/>
            <a:chExt cx="336" cy="280"/>
          </a:xfrm>
        </p:grpSpPr>
        <p:sp>
          <p:nvSpPr>
            <p:cNvPr id="80" name="Rectangle 51">
              <a:extLst>
                <a:ext uri="{FF2B5EF4-FFF2-40B4-BE49-F238E27FC236}">
                  <a16:creationId xmlns:a16="http://schemas.microsoft.com/office/drawing/2014/main" id="{CE6BC8B5-F669-6D4B-8E45-2E28121DF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1303"/>
              <a:ext cx="336" cy="28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52">
              <a:extLst>
                <a:ext uri="{FF2B5EF4-FFF2-40B4-BE49-F238E27FC236}">
                  <a16:creationId xmlns:a16="http://schemas.microsoft.com/office/drawing/2014/main" id="{E5D1D79B-54DE-3742-ADD9-69CDD3AF0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46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53">
              <a:extLst>
                <a:ext uri="{FF2B5EF4-FFF2-40B4-BE49-F238E27FC236}">
                  <a16:creationId xmlns:a16="http://schemas.microsoft.com/office/drawing/2014/main" id="{9628CC11-292D-824C-AC51-09396F72E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50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54">
              <a:extLst>
                <a:ext uri="{FF2B5EF4-FFF2-40B4-BE49-F238E27FC236}">
                  <a16:creationId xmlns:a16="http://schemas.microsoft.com/office/drawing/2014/main" id="{F376756F-591F-DB47-8BCB-B6E193D91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54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55">
              <a:extLst>
                <a:ext uri="{FF2B5EF4-FFF2-40B4-BE49-F238E27FC236}">
                  <a16:creationId xmlns:a16="http://schemas.microsoft.com/office/drawing/2014/main" id="{E0FD00F7-E564-7643-A67F-18D1B7A9F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0" y="1391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56">
              <a:extLst>
                <a:ext uri="{FF2B5EF4-FFF2-40B4-BE49-F238E27FC236}">
                  <a16:creationId xmlns:a16="http://schemas.microsoft.com/office/drawing/2014/main" id="{7D38F6C2-7636-6C4D-8B0F-A88D35B39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423"/>
              <a:ext cx="22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" name="Rectangle 58">
            <a:extLst>
              <a:ext uri="{FF2B5EF4-FFF2-40B4-BE49-F238E27FC236}">
                <a16:creationId xmlns:a16="http://schemas.microsoft.com/office/drawing/2014/main" id="{BE07E8C8-E9B1-6541-BEF1-95839324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17" y="3287691"/>
            <a:ext cx="2685252" cy="444500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59">
            <a:extLst>
              <a:ext uri="{FF2B5EF4-FFF2-40B4-BE49-F238E27FC236}">
                <a16:creationId xmlns:a16="http://schemas.microsoft.com/office/drawing/2014/main" id="{CB0C012B-7117-C247-B32E-08524394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592" y="3280686"/>
            <a:ext cx="2585876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000" dirty="0"/>
              <a:t>Build regression model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40083110-C574-3743-86E1-6FAE8DB94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4535869"/>
            <a:ext cx="1914957" cy="1262675"/>
          </a:xfrm>
          <a:prstGeom prst="rect">
            <a:avLst/>
          </a:prstGeom>
        </p:spPr>
      </p:pic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DF9EFE3-659A-F64D-B425-9C3166F4CAA2}"/>
              </a:ext>
            </a:extLst>
          </p:cNvPr>
          <p:cNvCxnSpPr/>
          <p:nvPr/>
        </p:nvCxnSpPr>
        <p:spPr>
          <a:xfrm>
            <a:off x="3513932" y="2486771"/>
            <a:ext cx="117389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DBAAC23-F380-BE49-A9FC-AF138DD72FE6}"/>
              </a:ext>
            </a:extLst>
          </p:cNvPr>
          <p:cNvCxnSpPr>
            <a:cxnSpLocks/>
          </p:cNvCxnSpPr>
          <p:nvPr/>
        </p:nvCxnSpPr>
        <p:spPr>
          <a:xfrm>
            <a:off x="5149529" y="2791571"/>
            <a:ext cx="0" cy="3810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31EF9FEE-16EB-3645-BE37-29FB4076B150}"/>
              </a:ext>
            </a:extLst>
          </p:cNvPr>
          <p:cNvCxnSpPr>
            <a:cxnSpLocks/>
          </p:cNvCxnSpPr>
          <p:nvPr/>
        </p:nvCxnSpPr>
        <p:spPr>
          <a:xfrm>
            <a:off x="5149529" y="3868140"/>
            <a:ext cx="0" cy="5534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E7DC3E37-F7CE-5B46-A6C1-861A171C8D48}"/>
              </a:ext>
            </a:extLst>
          </p:cNvPr>
          <p:cNvCxnSpPr>
            <a:cxnSpLocks/>
          </p:cNvCxnSpPr>
          <p:nvPr/>
        </p:nvCxnSpPr>
        <p:spPr>
          <a:xfrm>
            <a:off x="2791108" y="3621594"/>
            <a:ext cx="0" cy="928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E429258E-5A1D-3C44-82F1-A2173FFB2B93}"/>
              </a:ext>
            </a:extLst>
          </p:cNvPr>
          <p:cNvCxnSpPr>
            <a:cxnSpLocks/>
          </p:cNvCxnSpPr>
          <p:nvPr/>
        </p:nvCxnSpPr>
        <p:spPr>
          <a:xfrm>
            <a:off x="3245294" y="4862005"/>
            <a:ext cx="805298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EB2A6EF-7993-7842-A839-EE0951C12DB0}"/>
              </a:ext>
            </a:extLst>
          </p:cNvPr>
          <p:cNvCxnSpPr>
            <a:cxnSpLocks/>
          </p:cNvCxnSpPr>
          <p:nvPr/>
        </p:nvCxnSpPr>
        <p:spPr>
          <a:xfrm flipH="1">
            <a:off x="2705943" y="6126755"/>
            <a:ext cx="2443586" cy="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1E14752F-8429-DC49-8214-0BBF1C8EDAA3}"/>
              </a:ext>
            </a:extLst>
          </p:cNvPr>
          <p:cNvCxnSpPr>
            <a:cxnSpLocks/>
          </p:cNvCxnSpPr>
          <p:nvPr/>
        </p:nvCxnSpPr>
        <p:spPr>
          <a:xfrm flipV="1">
            <a:off x="2732759" y="5461796"/>
            <a:ext cx="0" cy="66495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30">
            <a:extLst>
              <a:ext uri="{FF2B5EF4-FFF2-40B4-BE49-F238E27FC236}">
                <a16:creationId xmlns:a16="http://schemas.microsoft.com/office/drawing/2014/main" id="{63B19CF4-72E1-2C48-AA8C-FFFF12B4B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602" y="6126755"/>
            <a:ext cx="1339369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1800" dirty="0">
                <a:solidFill>
                  <a:srgbClr val="FF0000"/>
                </a:solidFill>
                <a:latin typeface="Arial" charset="0"/>
              </a:rPr>
              <a:t>Evaluate predictions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A68126A-958D-4941-801C-616E675E3625}"/>
              </a:ext>
            </a:extLst>
          </p:cNvPr>
          <p:cNvCxnSpPr>
            <a:cxnSpLocks/>
          </p:cNvCxnSpPr>
          <p:nvPr/>
        </p:nvCxnSpPr>
        <p:spPr>
          <a:xfrm>
            <a:off x="5149529" y="5830337"/>
            <a:ext cx="0" cy="296418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7164DE0-2FD7-A742-B9C6-B3E88FA9CBEF}"/>
              </a:ext>
            </a:extLst>
          </p:cNvPr>
          <p:cNvCxnSpPr>
            <a:cxnSpLocks/>
          </p:cNvCxnSpPr>
          <p:nvPr/>
        </p:nvCxnSpPr>
        <p:spPr>
          <a:xfrm flipH="1">
            <a:off x="5596128" y="2486771"/>
            <a:ext cx="1840993" cy="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5F1EDCD6-A1FA-7A4B-95BB-7A1D63ACAA9D}"/>
              </a:ext>
            </a:extLst>
          </p:cNvPr>
          <p:cNvCxnSpPr>
            <a:cxnSpLocks/>
          </p:cNvCxnSpPr>
          <p:nvPr/>
        </p:nvCxnSpPr>
        <p:spPr>
          <a:xfrm>
            <a:off x="7437120" y="2486771"/>
            <a:ext cx="0" cy="2791668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9EDE71A-F8B0-E649-8A54-0490DADDF0F2}"/>
              </a:ext>
            </a:extLst>
          </p:cNvPr>
          <p:cNvCxnSpPr>
            <a:cxnSpLocks/>
          </p:cNvCxnSpPr>
          <p:nvPr/>
        </p:nvCxnSpPr>
        <p:spPr>
          <a:xfrm>
            <a:off x="6266688" y="5278439"/>
            <a:ext cx="1170432" cy="0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30">
            <a:extLst>
              <a:ext uri="{FF2B5EF4-FFF2-40B4-BE49-F238E27FC236}">
                <a16:creationId xmlns:a16="http://schemas.microsoft.com/office/drawing/2014/main" id="{A76213DE-F2BE-2A46-BFD4-DDE3C58B6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938" y="3439117"/>
            <a:ext cx="139522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1800" dirty="0">
                <a:solidFill>
                  <a:srgbClr val="00B050"/>
                </a:solidFill>
                <a:latin typeface="Arial" charset="0"/>
              </a:rPr>
              <a:t>Evaluate predictions</a:t>
            </a:r>
          </a:p>
        </p:txBody>
      </p:sp>
    </p:spTree>
    <p:extLst>
      <p:ext uri="{BB962C8B-B14F-4D97-AF65-F5344CB8AC3E}">
        <p14:creationId xmlns:p14="http://schemas.microsoft.com/office/powerpoint/2010/main" val="2896761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6345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Evaluation metrics for continuous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972" y="818572"/>
            <a:ext cx="6150113" cy="54139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dirty="0"/>
              <a:t>Linear correlation^2 (r^2) – square of correlation coefficient between the observed target values and predicted target values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alt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dirty="0"/>
              <a:t>Mean absolute error (MAE) -- the average absolute deviation between observed target values and predicted target values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76A78A-6EEF-E04F-BE73-046AA916DE57}"/>
              </a:ext>
            </a:extLst>
          </p:cNvPr>
          <p:cNvGrpSpPr/>
          <p:nvPr/>
        </p:nvGrpSpPr>
        <p:grpSpPr>
          <a:xfrm>
            <a:off x="7019475" y="3789351"/>
            <a:ext cx="1485900" cy="1514475"/>
            <a:chOff x="4464050" y="2494128"/>
            <a:chExt cx="4679950" cy="2946976"/>
          </a:xfrm>
        </p:grpSpPr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238FAEC3-12BA-8848-B693-D33B8C514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1250" y="2570328"/>
              <a:ext cx="0" cy="2362200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71F9EB19-915B-444F-B78C-E88AAA217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250" y="4932528"/>
              <a:ext cx="3733800" cy="0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CF6A2983-CDD4-A24A-85B2-322D17597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6450" y="3179928"/>
              <a:ext cx="3810000" cy="12954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20">
              <a:extLst>
                <a:ext uri="{FF2B5EF4-FFF2-40B4-BE49-F238E27FC236}">
                  <a16:creationId xmlns:a16="http://schemas.microsoft.com/office/drawing/2014/main" id="{59DD8504-982E-954B-8913-F726DDD3A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4050" y="2875128"/>
              <a:ext cx="152400" cy="152400"/>
              <a:chOff x="384" y="3264"/>
              <a:chExt cx="96" cy="96"/>
            </a:xfrm>
          </p:grpSpPr>
          <p:sp>
            <p:nvSpPr>
              <p:cNvPr id="39" name="Line 18">
                <a:extLst>
                  <a:ext uri="{FF2B5EF4-FFF2-40B4-BE49-F238E27FC236}">
                    <a16:creationId xmlns:a16="http://schemas.microsoft.com/office/drawing/2014/main" id="{82589359-B5E3-754F-B7D7-EAFF92739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9">
                <a:extLst>
                  <a:ext uri="{FF2B5EF4-FFF2-40B4-BE49-F238E27FC236}">
                    <a16:creationId xmlns:a16="http://schemas.microsoft.com/office/drawing/2014/main" id="{744EF4F3-32F2-F547-B3EA-4A4158C0B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CF50B3E9-1A6E-7141-BB58-78F37CBF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4450" y="3713328"/>
              <a:ext cx="152400" cy="152400"/>
              <a:chOff x="384" y="3264"/>
              <a:chExt cx="96" cy="96"/>
            </a:xfrm>
          </p:grpSpPr>
          <p:sp>
            <p:nvSpPr>
              <p:cNvPr id="37" name="Line 22">
                <a:extLst>
                  <a:ext uri="{FF2B5EF4-FFF2-40B4-BE49-F238E27FC236}">
                    <a16:creationId xmlns:a16="http://schemas.microsoft.com/office/drawing/2014/main" id="{54AC010F-7217-F54D-8041-BE9F37E748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3">
                <a:extLst>
                  <a:ext uri="{FF2B5EF4-FFF2-40B4-BE49-F238E27FC236}">
                    <a16:creationId xmlns:a16="http://schemas.microsoft.com/office/drawing/2014/main" id="{65316D4A-556C-B44C-B13A-B571E7DA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FCE82388-8144-AE47-9F1E-B454665282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7250" y="3179928"/>
              <a:ext cx="152400" cy="152400"/>
              <a:chOff x="384" y="3264"/>
              <a:chExt cx="96" cy="96"/>
            </a:xfrm>
          </p:grpSpPr>
          <p:sp>
            <p:nvSpPr>
              <p:cNvPr id="35" name="Line 25">
                <a:extLst>
                  <a:ext uri="{FF2B5EF4-FFF2-40B4-BE49-F238E27FC236}">
                    <a16:creationId xmlns:a16="http://schemas.microsoft.com/office/drawing/2014/main" id="{040CBFFC-C59C-394B-A5CB-19F06CBF0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6">
                <a:extLst>
                  <a:ext uri="{FF2B5EF4-FFF2-40B4-BE49-F238E27FC236}">
                    <a16:creationId xmlns:a16="http://schemas.microsoft.com/office/drawing/2014/main" id="{578A9F46-66B3-C843-9C9B-2B16218F6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id="{84A4ECE4-CFE3-6443-A426-BC0A62805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0450" y="4094328"/>
              <a:ext cx="152400" cy="152400"/>
              <a:chOff x="384" y="3264"/>
              <a:chExt cx="96" cy="96"/>
            </a:xfrm>
          </p:grpSpPr>
          <p:sp>
            <p:nvSpPr>
              <p:cNvPr id="33" name="Line 28">
                <a:extLst>
                  <a:ext uri="{FF2B5EF4-FFF2-40B4-BE49-F238E27FC236}">
                    <a16:creationId xmlns:a16="http://schemas.microsoft.com/office/drawing/2014/main" id="{E851060A-74C0-E048-BEAD-3A2FC10E8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9">
                <a:extLst>
                  <a:ext uri="{FF2B5EF4-FFF2-40B4-BE49-F238E27FC236}">
                    <a16:creationId xmlns:a16="http://schemas.microsoft.com/office/drawing/2014/main" id="{99EB5E9D-3EB9-9047-9691-96C16FD68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793FCA77-9E2C-BF41-B495-60BA64B90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4650" y="3865728"/>
              <a:ext cx="152400" cy="152400"/>
              <a:chOff x="384" y="3264"/>
              <a:chExt cx="96" cy="96"/>
            </a:xfrm>
          </p:grpSpPr>
          <p:sp>
            <p:nvSpPr>
              <p:cNvPr id="31" name="Line 31">
                <a:extLst>
                  <a:ext uri="{FF2B5EF4-FFF2-40B4-BE49-F238E27FC236}">
                    <a16:creationId xmlns:a16="http://schemas.microsoft.com/office/drawing/2014/main" id="{A6CE6F47-7AC4-E74F-99C9-03E31770C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2">
                <a:extLst>
                  <a:ext uri="{FF2B5EF4-FFF2-40B4-BE49-F238E27FC236}">
                    <a16:creationId xmlns:a16="http://schemas.microsoft.com/office/drawing/2014/main" id="{312EB4F4-79AF-EE41-A5BC-2C066C9FE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33">
              <a:extLst>
                <a:ext uri="{FF2B5EF4-FFF2-40B4-BE49-F238E27FC236}">
                  <a16:creationId xmlns:a16="http://schemas.microsoft.com/office/drawing/2014/main" id="{BA110212-E86A-A245-BBBD-CDFC2A5DC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1250" y="4322928"/>
              <a:ext cx="152400" cy="152400"/>
              <a:chOff x="384" y="3264"/>
              <a:chExt cx="96" cy="96"/>
            </a:xfrm>
          </p:grpSpPr>
          <p:sp>
            <p:nvSpPr>
              <p:cNvPr id="29" name="Line 34">
                <a:extLst>
                  <a:ext uri="{FF2B5EF4-FFF2-40B4-BE49-F238E27FC236}">
                    <a16:creationId xmlns:a16="http://schemas.microsoft.com/office/drawing/2014/main" id="{1B92FEA6-935C-6142-9533-120AC7214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5">
                <a:extLst>
                  <a:ext uri="{FF2B5EF4-FFF2-40B4-BE49-F238E27FC236}">
                    <a16:creationId xmlns:a16="http://schemas.microsoft.com/office/drawing/2014/main" id="{26F6C473-7421-4C43-919E-D22B4F628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id="{09E582C9-1D47-EB40-B091-F6CDE6F5A9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7650" y="3332328"/>
              <a:ext cx="152400" cy="152400"/>
              <a:chOff x="384" y="3264"/>
              <a:chExt cx="96" cy="96"/>
            </a:xfrm>
          </p:grpSpPr>
          <p:sp>
            <p:nvSpPr>
              <p:cNvPr id="27" name="Line 37">
                <a:extLst>
                  <a:ext uri="{FF2B5EF4-FFF2-40B4-BE49-F238E27FC236}">
                    <a16:creationId xmlns:a16="http://schemas.microsoft.com/office/drawing/2014/main" id="{6D0A6E35-C483-0241-B92E-C3A864A56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38">
                <a:extLst>
                  <a:ext uri="{FF2B5EF4-FFF2-40B4-BE49-F238E27FC236}">
                    <a16:creationId xmlns:a16="http://schemas.microsoft.com/office/drawing/2014/main" id="{AE8506C5-3188-AC4F-A5C3-A6F920C81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" y="3264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Line 39">
              <a:extLst>
                <a:ext uri="{FF2B5EF4-FFF2-40B4-BE49-F238E27FC236}">
                  <a16:creationId xmlns:a16="http://schemas.microsoft.com/office/drawing/2014/main" id="{66199A8E-A7FD-DE48-A53B-D174070280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40650" y="3408528"/>
              <a:ext cx="0" cy="38100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" name="Object 51">
              <a:extLst>
                <a:ext uri="{FF2B5EF4-FFF2-40B4-BE49-F238E27FC236}">
                  <a16:creationId xmlns:a16="http://schemas.microsoft.com/office/drawing/2014/main" id="{79200240-D41B-2C44-9F34-BCE6766990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31250" y="4780128"/>
            <a:ext cx="412750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1" name="Equation" r:id="rId4" imgW="126720" imgH="139680" progId="Equation.DSMT4">
                    <p:embed/>
                  </p:oleObj>
                </mc:Choice>
                <mc:Fallback>
                  <p:oleObj name="Equation" r:id="rId4" imgW="126720" imgH="139680" progId="Equation.DSMT4">
                    <p:embed/>
                    <p:pic>
                      <p:nvPicPr>
                        <p:cNvPr id="181299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31250" y="4780128"/>
                          <a:ext cx="412750" cy="454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52">
              <a:extLst>
                <a:ext uri="{FF2B5EF4-FFF2-40B4-BE49-F238E27FC236}">
                  <a16:creationId xmlns:a16="http://schemas.microsoft.com/office/drawing/2014/main" id="{352EBF0B-02F1-1F4E-9CFF-1A992B1775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64050" y="2494128"/>
            <a:ext cx="45085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2" name="Equation" r:id="rId6" imgW="139680" imgH="164880" progId="Equation.DSMT4">
                    <p:embed/>
                  </p:oleObj>
                </mc:Choice>
                <mc:Fallback>
                  <p:oleObj name="Equation" r:id="rId6" imgW="139680" imgH="164880" progId="Equation.DSMT4">
                    <p:embed/>
                    <p:pic>
                      <p:nvPicPr>
                        <p:cNvPr id="18130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050" y="2494128"/>
                          <a:ext cx="450850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Line 39">
              <a:extLst>
                <a:ext uri="{FF2B5EF4-FFF2-40B4-BE49-F238E27FC236}">
                  <a16:creationId xmlns:a16="http://schemas.microsoft.com/office/drawing/2014/main" id="{1AEE399E-740A-584E-8ED0-ED5EA6F1CC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50250" y="2955810"/>
              <a:ext cx="0" cy="224118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9">
              <a:extLst>
                <a:ext uri="{FF2B5EF4-FFF2-40B4-BE49-F238E27FC236}">
                  <a16:creationId xmlns:a16="http://schemas.microsoft.com/office/drawing/2014/main" id="{2BB70EAE-C65D-7944-8CBE-A10631731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78968" y="3302566"/>
              <a:ext cx="6556" cy="224118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9">
              <a:extLst>
                <a:ext uri="{FF2B5EF4-FFF2-40B4-BE49-F238E27FC236}">
                  <a16:creationId xmlns:a16="http://schemas.microsoft.com/office/drawing/2014/main" id="{F335E4E2-04D3-EF4F-B4ED-CC8CF471D5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9371" y="3435422"/>
              <a:ext cx="0" cy="30162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9">
              <a:extLst>
                <a:ext uri="{FF2B5EF4-FFF2-40B4-BE49-F238E27FC236}">
                  <a16:creationId xmlns:a16="http://schemas.microsoft.com/office/drawing/2014/main" id="{C5184246-EE0E-6047-A72C-27847F5B2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7448" y="4363886"/>
              <a:ext cx="76201" cy="35242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9">
              <a:extLst>
                <a:ext uri="{FF2B5EF4-FFF2-40B4-BE49-F238E27FC236}">
                  <a16:creationId xmlns:a16="http://schemas.microsoft.com/office/drawing/2014/main" id="{EE61D4B2-8752-D247-AA7F-6BC5856F53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21883" y="3973369"/>
              <a:ext cx="8966" cy="16158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9">
              <a:extLst>
                <a:ext uri="{FF2B5EF4-FFF2-40B4-BE49-F238E27FC236}">
                  <a16:creationId xmlns:a16="http://schemas.microsoft.com/office/drawing/2014/main" id="{23BFC717-BE3F-B744-B24C-E3203191B2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25615" y="3938445"/>
              <a:ext cx="0" cy="22542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F9FD38-1F43-7944-B9CF-4368449CBD63}"/>
                </a:ext>
              </a:extLst>
            </p:cNvPr>
            <p:cNvSpPr txBox="1"/>
            <p:nvPr/>
          </p:nvSpPr>
          <p:spPr>
            <a:xfrm flipH="1">
              <a:off x="4839019" y="4856329"/>
              <a:ext cx="45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7FE570-6092-A144-B24B-5F617FE1A510}"/>
              </a:ext>
            </a:extLst>
          </p:cNvPr>
          <p:cNvCxnSpPr>
            <a:cxnSpLocks/>
          </p:cNvCxnSpPr>
          <p:nvPr/>
        </p:nvCxnSpPr>
        <p:spPr>
          <a:xfrm flipV="1">
            <a:off x="7157433" y="1554174"/>
            <a:ext cx="7258" cy="122054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708D6E7-DA5D-F94F-997D-EC7D3451748C}"/>
              </a:ext>
            </a:extLst>
          </p:cNvPr>
          <p:cNvCxnSpPr>
            <a:cxnSpLocks/>
          </p:cNvCxnSpPr>
          <p:nvPr/>
        </p:nvCxnSpPr>
        <p:spPr>
          <a:xfrm>
            <a:off x="7140767" y="2774722"/>
            <a:ext cx="124331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35F36AE-AD35-BC45-99C4-784EBBD65FE8}"/>
              </a:ext>
            </a:extLst>
          </p:cNvPr>
          <p:cNvSpPr txBox="1"/>
          <p:nvPr/>
        </p:nvSpPr>
        <p:spPr>
          <a:xfrm>
            <a:off x="7161062" y="2787042"/>
            <a:ext cx="214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1106DE-88D1-7C48-B368-365341DE5FB8}"/>
              </a:ext>
            </a:extLst>
          </p:cNvPr>
          <p:cNvSpPr txBox="1"/>
          <p:nvPr/>
        </p:nvSpPr>
        <p:spPr>
          <a:xfrm rot="16200000">
            <a:off x="5909609" y="1511810"/>
            <a:ext cx="214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477D54D-AA11-5044-AB3F-5E09BB3836EC}"/>
              </a:ext>
            </a:extLst>
          </p:cNvPr>
          <p:cNvSpPr/>
          <p:nvPr/>
        </p:nvSpPr>
        <p:spPr>
          <a:xfrm>
            <a:off x="7352710" y="2409058"/>
            <a:ext cx="145162" cy="156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74072E-D796-984D-9B2E-D1BF305733D5}"/>
              </a:ext>
            </a:extLst>
          </p:cNvPr>
          <p:cNvSpPr/>
          <p:nvPr/>
        </p:nvSpPr>
        <p:spPr>
          <a:xfrm>
            <a:off x="7569020" y="2089341"/>
            <a:ext cx="145162" cy="156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31F1341-268C-FC42-8405-F8836A4B858B}"/>
              </a:ext>
            </a:extLst>
          </p:cNvPr>
          <p:cNvSpPr/>
          <p:nvPr/>
        </p:nvSpPr>
        <p:spPr>
          <a:xfrm>
            <a:off x="7842866" y="2050268"/>
            <a:ext cx="145162" cy="156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2515623-6160-154F-BB98-F67036656C9D}"/>
              </a:ext>
            </a:extLst>
          </p:cNvPr>
          <p:cNvSpPr/>
          <p:nvPr/>
        </p:nvSpPr>
        <p:spPr>
          <a:xfrm>
            <a:off x="7905552" y="1766007"/>
            <a:ext cx="145162" cy="156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64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6AD85B-1BA6-C14D-B685-890DE583C6B1}"/>
              </a:ext>
            </a:extLst>
          </p:cNvPr>
          <p:cNvSpPr txBox="1"/>
          <p:nvPr/>
        </p:nvSpPr>
        <p:spPr>
          <a:xfrm>
            <a:off x="291636" y="2952717"/>
            <a:ext cx="220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2943-42DD-2348-B82B-F67DB17CA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" y="3766879"/>
            <a:ext cx="1908362" cy="132556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AA0BB236-864A-744A-88AC-603108051424}"/>
              </a:ext>
            </a:extLst>
          </p:cNvPr>
          <p:cNvSpPr/>
          <p:nvPr/>
        </p:nvSpPr>
        <p:spPr>
          <a:xfrm>
            <a:off x="2322606" y="3984970"/>
            <a:ext cx="1824301" cy="792898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9844B-4EA1-2547-B625-F042F3E137EF}"/>
              </a:ext>
            </a:extLst>
          </p:cNvPr>
          <p:cNvSpPr txBox="1"/>
          <p:nvPr/>
        </p:nvSpPr>
        <p:spPr>
          <a:xfrm>
            <a:off x="2030654" y="2970654"/>
            <a:ext cx="239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Train/fit 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ED34-BE50-5F49-8CAB-F68261A08963}"/>
              </a:ext>
            </a:extLst>
          </p:cNvPr>
          <p:cNvSpPr txBox="1"/>
          <p:nvPr/>
        </p:nvSpPr>
        <p:spPr>
          <a:xfrm>
            <a:off x="6546262" y="4119809"/>
            <a:ext cx="3106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= INFORMATION?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6D842-FAEF-8742-AFEB-0F6BB8C1A4D7}"/>
              </a:ext>
            </a:extLst>
          </p:cNvPr>
          <p:cNvSpPr txBox="1"/>
          <p:nvPr/>
        </p:nvSpPr>
        <p:spPr>
          <a:xfrm>
            <a:off x="4617863" y="3719700"/>
            <a:ext cx="18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Dimension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B3C3-8B2A-9C48-9DE1-92ABE3949F51}"/>
              </a:ext>
            </a:extLst>
          </p:cNvPr>
          <p:cNvSpPr/>
          <p:nvPr/>
        </p:nvSpPr>
        <p:spPr>
          <a:xfrm>
            <a:off x="4543068" y="3585645"/>
            <a:ext cx="1928399" cy="15915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B3058-EFB1-7B4B-ABDC-15486D0D3B47}"/>
              </a:ext>
            </a:extLst>
          </p:cNvPr>
          <p:cNvSpPr/>
          <p:nvPr/>
        </p:nvSpPr>
        <p:spPr>
          <a:xfrm>
            <a:off x="4713424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3. Output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42AC2-644A-F643-B309-242132D3B45D}"/>
              </a:ext>
            </a:extLst>
          </p:cNvPr>
          <p:cNvSpPr/>
          <p:nvPr/>
        </p:nvSpPr>
        <p:spPr>
          <a:xfrm>
            <a:off x="6896681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4. Interpret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29CAD-28EF-0C44-9B6E-1380D606FE43}"/>
              </a:ext>
            </a:extLst>
          </p:cNvPr>
          <p:cNvSpPr txBox="1"/>
          <p:nvPr/>
        </p:nvSpPr>
        <p:spPr>
          <a:xfrm>
            <a:off x="2474714" y="4155486"/>
            <a:ext cx="220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Algorithm(s)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97D49-4F70-F344-9F0D-0C981BC39FC2}"/>
              </a:ext>
            </a:extLst>
          </p:cNvPr>
          <p:cNvSpPr txBox="1"/>
          <p:nvPr/>
        </p:nvSpPr>
        <p:spPr>
          <a:xfrm>
            <a:off x="1544971" y="1136222"/>
            <a:ext cx="5771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Analysis pipeline</a:t>
            </a:r>
          </a:p>
          <a:p>
            <a:pPr algn="ctr"/>
            <a:endParaRPr lang="en-US" sz="3200" b="1" dirty="0"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4D04EA-ED03-4149-86DA-C2A512D8C239}"/>
              </a:ext>
            </a:extLst>
          </p:cNvPr>
          <p:cNvSpPr/>
          <p:nvPr/>
        </p:nvSpPr>
        <p:spPr>
          <a:xfrm>
            <a:off x="4146907" y="1810790"/>
            <a:ext cx="2592212" cy="468939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3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5759"/>
            <a:ext cx="7886700" cy="1325563"/>
          </a:xfrm>
        </p:spPr>
        <p:txBody>
          <a:bodyPr/>
          <a:lstStyle/>
          <a:p>
            <a:r>
              <a:rPr lang="en-US" dirty="0"/>
              <a:t>Review of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60404"/>
            <a:ext cx="7886700" cy="3182310"/>
          </a:xfrm>
        </p:spPr>
        <p:txBody>
          <a:bodyPr>
            <a:normAutofit/>
          </a:bodyPr>
          <a:lstStyle/>
          <a:p>
            <a:r>
              <a:rPr lang="en-US" dirty="0"/>
              <a:t>Machine learning/data mining “definition”</a:t>
            </a:r>
          </a:p>
          <a:p>
            <a:r>
              <a:rPr lang="en-US" dirty="0"/>
              <a:t>Structured vs unstructured data</a:t>
            </a:r>
          </a:p>
          <a:p>
            <a:r>
              <a:rPr lang="en-US" dirty="0"/>
              <a:t>Supervised vs unsupervised machine learning</a:t>
            </a:r>
          </a:p>
          <a:p>
            <a:r>
              <a:rPr lang="en-US" dirty="0"/>
              <a:t>Regression (supervised)</a:t>
            </a:r>
          </a:p>
          <a:p>
            <a:r>
              <a:rPr lang="en-US" dirty="0"/>
              <a:t>Validation (central to evaluating predictions)</a:t>
            </a:r>
          </a:p>
        </p:txBody>
      </p:sp>
    </p:spTree>
    <p:extLst>
      <p:ext uri="{BB962C8B-B14F-4D97-AF65-F5344CB8AC3E}">
        <p14:creationId xmlns:p14="http://schemas.microsoft.com/office/powerpoint/2010/main" val="3232924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6257"/>
            <a:ext cx="7886700" cy="1325563"/>
          </a:xfrm>
        </p:spPr>
        <p:txBody>
          <a:bodyPr/>
          <a:lstStyle/>
          <a:p>
            <a:r>
              <a:rPr lang="en-US" dirty="0"/>
              <a:t>Thursday’s Lecture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76C66E-F7C0-154E-9033-C891364A6D69}"/>
              </a:ext>
            </a:extLst>
          </p:cNvPr>
          <p:cNvSpPr txBox="1">
            <a:spLocks/>
          </p:cNvSpPr>
          <p:nvPr/>
        </p:nvSpPr>
        <p:spPr>
          <a:xfrm>
            <a:off x="628650" y="150040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Introduction to classification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Evaluation metrics for categorical predictions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Validation and testing, continued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655996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C61A3F-E2D7-0C4C-B987-96357203D851}"/>
              </a:ext>
            </a:extLst>
          </p:cNvPr>
          <p:cNvSpPr txBox="1"/>
          <p:nvPr/>
        </p:nvSpPr>
        <p:spPr>
          <a:xfrm>
            <a:off x="0" y="1081770"/>
            <a:ext cx="8933793" cy="440120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Data: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 = 303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14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Target: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SysBp</a:t>
            </a:r>
            <a:r>
              <a:rPr lang="en-US" sz="2000" b="1" dirty="0"/>
              <a:t>: systolic blood pressure</a:t>
            </a:r>
          </a:p>
          <a:p>
            <a:pPr lvl="1"/>
            <a:r>
              <a:rPr lang="en-US" sz="2000" dirty="0"/>
              <a:t>Predictors: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Age: age (years)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Sex: gender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ChestPain</a:t>
            </a:r>
            <a:r>
              <a:rPr lang="en-US" sz="2000" dirty="0"/>
              <a:t>: chest pain type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Chol: cholesterol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Fbs</a:t>
            </a:r>
            <a:r>
              <a:rPr lang="en-US" sz="2000" dirty="0"/>
              <a:t>: fasting blood sugar &gt;120 mg/dL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restecg</a:t>
            </a:r>
            <a:r>
              <a:rPr lang="en-US" sz="2000" dirty="0"/>
              <a:t>: resting electrocardiographic results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MaxHR</a:t>
            </a:r>
            <a:r>
              <a:rPr lang="en-US" sz="2000" dirty="0"/>
              <a:t>: maximum heart rate achieved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ExAng</a:t>
            </a:r>
            <a:r>
              <a:rPr lang="en-US" sz="2000" dirty="0"/>
              <a:t>: exercise induced angina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Oldpeak</a:t>
            </a:r>
            <a:r>
              <a:rPr lang="en-US" sz="2000" dirty="0"/>
              <a:t>: ST depression induced by exercise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Slope: slope of peak exercise ST segment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Ca: # of major vessels colored by </a:t>
            </a:r>
            <a:r>
              <a:rPr lang="en-US" sz="2000" dirty="0" err="1"/>
              <a:t>flouroscopy</a:t>
            </a:r>
            <a:r>
              <a:rPr lang="en-US" sz="20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Thal</a:t>
            </a:r>
            <a:r>
              <a:rPr lang="en-US" sz="2000" dirty="0"/>
              <a:t>: Thallium stress test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AHD: diagnosis of heart disease (1 = yes, 0 =no)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223352-5BE2-9F46-847A-AF87A1AA09A2}"/>
              </a:ext>
            </a:extLst>
          </p:cNvPr>
          <p:cNvSpPr txBox="1">
            <a:spLocks/>
          </p:cNvSpPr>
          <p:nvPr/>
        </p:nvSpPr>
        <p:spPr>
          <a:xfrm>
            <a:off x="391962" y="-243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Case study – Heart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D7B2B-9677-6045-B6E8-0BFB970ADD0F}"/>
              </a:ext>
            </a:extLst>
          </p:cNvPr>
          <p:cNvSpPr txBox="1"/>
          <p:nvPr/>
        </p:nvSpPr>
        <p:spPr>
          <a:xfrm>
            <a:off x="210208" y="5776230"/>
            <a:ext cx="893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Goal: Predict systolic blood pressure using multiple linear regression.</a:t>
            </a:r>
          </a:p>
        </p:txBody>
      </p:sp>
    </p:spTree>
    <p:extLst>
      <p:ext uri="{BB962C8B-B14F-4D97-AF65-F5344CB8AC3E}">
        <p14:creationId xmlns:p14="http://schemas.microsoft.com/office/powerpoint/2010/main" val="219101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8300" y="-245956"/>
            <a:ext cx="9880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Machine learning definitions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68948"/>
            <a:ext cx="8686799" cy="630335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Artificial intelligence (AI) </a:t>
            </a:r>
            <a:r>
              <a:rPr lang="en-US" dirty="0"/>
              <a:t>is any technique which enables computers to mimic human behavior.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Machine learning </a:t>
            </a:r>
            <a:r>
              <a:rPr lang="en-US" dirty="0"/>
              <a:t>is a subfield of artificial intelligence centering on the application of algorithms and statistical models. In 1959,  Arthur Samuel defined machine learning as a “Field of study that gives computers the ability to learn without being explicitly programmed”.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Data Mining </a:t>
            </a:r>
            <a:r>
              <a:rPr lang="en-US" dirty="0"/>
              <a:t>is the process of identifying patterns and associations in large data sets.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 dirty="0"/>
              <a:t>Deep learning </a:t>
            </a:r>
            <a:r>
              <a:rPr lang="en-US" dirty="0"/>
              <a:t>is a subfield of machine learning that utilizes artificial neural networks. This technology underlies many recent successful applications of machine learning.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dirty="0"/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dirty="0"/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904C5-3C56-BD4F-8AD9-C05EFDBD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4" y="-290750"/>
            <a:ext cx="7886700" cy="1325563"/>
          </a:xfrm>
        </p:spPr>
        <p:txBody>
          <a:bodyPr/>
          <a:lstStyle/>
          <a:p>
            <a:r>
              <a:rPr lang="en-US" dirty="0"/>
              <a:t>Local headlines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F680F-015D-3046-9071-915C8F724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6871"/>
            <a:ext cx="3852302" cy="522630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94E65C-BB86-194E-9E2E-6294614EFC8A}"/>
              </a:ext>
            </a:extLst>
          </p:cNvPr>
          <p:cNvSpPr/>
          <p:nvPr/>
        </p:nvSpPr>
        <p:spPr>
          <a:xfrm>
            <a:off x="3945187" y="6691753"/>
            <a:ext cx="25632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tinyurl.com</a:t>
            </a:r>
            <a:r>
              <a:rPr lang="en-US" sz="800" dirty="0"/>
              <a:t>/yypt6mv7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7BD66-5F34-4A46-B788-D2690E11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187" y="4590288"/>
            <a:ext cx="3260285" cy="2461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0BCD9-8643-7047-B965-23C1D1D1D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890" y="816121"/>
            <a:ext cx="5219459" cy="3774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5D3E7-6B5E-AA4C-B269-93F477823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90" y="845929"/>
            <a:ext cx="42926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89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5600" y="113273"/>
            <a:ext cx="9880600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Machine learning and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47" y="1438836"/>
            <a:ext cx="8686799" cy="552010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The purpose of machine learning is to form predictions or detect patterns in data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Statistics is an older field which overlaps with machine learning but focuses more on describing associations and quantifying uncertainty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Many techniques (such as linear regression) are utilized in both fields while others (neural networks) tend to be considered strictly </a:t>
            </a:r>
            <a:r>
              <a:rPr lang="en-US"/>
              <a:t>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5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6AD85B-1BA6-C14D-B685-890DE583C6B1}"/>
              </a:ext>
            </a:extLst>
          </p:cNvPr>
          <p:cNvSpPr txBox="1"/>
          <p:nvPr/>
        </p:nvSpPr>
        <p:spPr>
          <a:xfrm>
            <a:off x="291636" y="2952717"/>
            <a:ext cx="220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2943-42DD-2348-B82B-F67DB17CA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" y="3766879"/>
            <a:ext cx="1908362" cy="132556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AA0BB236-864A-744A-88AC-603108051424}"/>
              </a:ext>
            </a:extLst>
          </p:cNvPr>
          <p:cNvSpPr/>
          <p:nvPr/>
        </p:nvSpPr>
        <p:spPr>
          <a:xfrm>
            <a:off x="2322606" y="3984970"/>
            <a:ext cx="1824301" cy="792898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9844B-4EA1-2547-B625-F042F3E137EF}"/>
              </a:ext>
            </a:extLst>
          </p:cNvPr>
          <p:cNvSpPr txBox="1"/>
          <p:nvPr/>
        </p:nvSpPr>
        <p:spPr>
          <a:xfrm>
            <a:off x="2030654" y="2970654"/>
            <a:ext cx="239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Train/fit 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ED34-BE50-5F49-8CAB-F68261A08963}"/>
              </a:ext>
            </a:extLst>
          </p:cNvPr>
          <p:cNvSpPr txBox="1"/>
          <p:nvPr/>
        </p:nvSpPr>
        <p:spPr>
          <a:xfrm>
            <a:off x="6546262" y="4119809"/>
            <a:ext cx="31064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= INFORMATION?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6D842-FAEF-8742-AFEB-0F6BB8C1A4D7}"/>
              </a:ext>
            </a:extLst>
          </p:cNvPr>
          <p:cNvSpPr txBox="1"/>
          <p:nvPr/>
        </p:nvSpPr>
        <p:spPr>
          <a:xfrm>
            <a:off x="4617863" y="3719700"/>
            <a:ext cx="18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Dimension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B3C3-8B2A-9C48-9DE1-92ABE3949F51}"/>
              </a:ext>
            </a:extLst>
          </p:cNvPr>
          <p:cNvSpPr/>
          <p:nvPr/>
        </p:nvSpPr>
        <p:spPr>
          <a:xfrm>
            <a:off x="4543068" y="3585645"/>
            <a:ext cx="1928399" cy="15915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B3058-EFB1-7B4B-ABDC-15486D0D3B47}"/>
              </a:ext>
            </a:extLst>
          </p:cNvPr>
          <p:cNvSpPr/>
          <p:nvPr/>
        </p:nvSpPr>
        <p:spPr>
          <a:xfrm>
            <a:off x="4713424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3. Output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42AC2-644A-F643-B309-242132D3B45D}"/>
              </a:ext>
            </a:extLst>
          </p:cNvPr>
          <p:cNvSpPr/>
          <p:nvPr/>
        </p:nvSpPr>
        <p:spPr>
          <a:xfrm>
            <a:off x="6896681" y="2960175"/>
            <a:ext cx="220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4. Interpret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29CAD-28EF-0C44-9B6E-1380D606FE43}"/>
              </a:ext>
            </a:extLst>
          </p:cNvPr>
          <p:cNvSpPr txBox="1"/>
          <p:nvPr/>
        </p:nvSpPr>
        <p:spPr>
          <a:xfrm>
            <a:off x="2474714" y="4155486"/>
            <a:ext cx="220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97D49-4F70-F344-9F0D-0C981BC39FC2}"/>
              </a:ext>
            </a:extLst>
          </p:cNvPr>
          <p:cNvSpPr txBox="1"/>
          <p:nvPr/>
        </p:nvSpPr>
        <p:spPr>
          <a:xfrm>
            <a:off x="1544971" y="1136222"/>
            <a:ext cx="5771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Analysis pipeline</a:t>
            </a:r>
          </a:p>
          <a:p>
            <a:pPr algn="ctr"/>
            <a:endParaRPr lang="en-US" sz="3200" b="1" dirty="0"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4D04EA-ED03-4149-86DA-C2A512D8C239}"/>
              </a:ext>
            </a:extLst>
          </p:cNvPr>
          <p:cNvSpPr/>
          <p:nvPr/>
        </p:nvSpPr>
        <p:spPr>
          <a:xfrm>
            <a:off x="1" y="2213440"/>
            <a:ext cx="2030654" cy="418736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33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ostat202">
      <a:dk1>
        <a:srgbClr val="000000"/>
      </a:dk1>
      <a:lt1>
        <a:srgbClr val="FFE1AD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96F264-0114-7B4F-B46D-B8A4265656A2}" vid="{B90AB17B-02C1-A046-9BFA-5EFDF3162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Kornak1</Template>
  <TotalTime>40897</TotalTime>
  <Words>2245</Words>
  <Application>Microsoft Macintosh PowerPoint</Application>
  <PresentationFormat>On-screen Show (4:3)</PresentationFormat>
  <Paragraphs>395</Paragraphs>
  <Slides>55</Slides>
  <Notes>31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 Math</vt:lpstr>
      <vt:lpstr>Times</vt:lpstr>
      <vt:lpstr>Office Theme</vt:lpstr>
      <vt:lpstr>Equation</vt:lpstr>
      <vt:lpstr>Biostat 202: Opportunities and Challenges of “Big Data”: Machine Learning 1: Introduction &amp; Regression</vt:lpstr>
      <vt:lpstr>PowerPoint Presentation</vt:lpstr>
      <vt:lpstr>Overview of machine learning (ML) lectures</vt:lpstr>
      <vt:lpstr>Overview of this lecture</vt:lpstr>
      <vt:lpstr>A historical view</vt:lpstr>
      <vt:lpstr>Machine learning definitions</vt:lpstr>
      <vt:lpstr>Local headlines</vt:lpstr>
      <vt:lpstr>Machine learning and statistics</vt:lpstr>
      <vt:lpstr>PowerPoint Presentation</vt:lpstr>
      <vt:lpstr>“Big Data”</vt:lpstr>
      <vt:lpstr>Big Data – large N and large P</vt:lpstr>
      <vt:lpstr>Structured vs unstructured data</vt:lpstr>
      <vt:lpstr>PowerPoint Presentation</vt:lpstr>
      <vt:lpstr>PowerPoint Presentation</vt:lpstr>
      <vt:lpstr>Supervised vs unsupervised</vt:lpstr>
      <vt:lpstr>Supervised vs unsupervised</vt:lpstr>
      <vt:lpstr>Prediction problems</vt:lpstr>
      <vt:lpstr>Definitions</vt:lpstr>
      <vt:lpstr>PowerPoint Presentation</vt:lpstr>
      <vt:lpstr>Linear regression</vt:lpstr>
      <vt:lpstr>Fitting linear regression</vt:lpstr>
      <vt:lpstr>Fitting linear regression</vt:lpstr>
      <vt:lpstr>Fitting linear regression</vt:lpstr>
      <vt:lpstr>Making a prediction</vt:lpstr>
      <vt:lpstr>Fitting linear regression</vt:lpstr>
      <vt:lpstr>Data with measurement error</vt:lpstr>
      <vt:lpstr>Data with measurement error plus biological variability</vt:lpstr>
      <vt:lpstr>How to choose a fitted line?</vt:lpstr>
      <vt:lpstr>How to choose a fitted line?</vt:lpstr>
      <vt:lpstr>How to choose a fitted line?</vt:lpstr>
      <vt:lpstr>Best linear relationship</vt:lpstr>
      <vt:lpstr>Model training</vt:lpstr>
      <vt:lpstr>Why straight line? What about?</vt:lpstr>
      <vt:lpstr>Or even?</vt:lpstr>
      <vt:lpstr>Overfitting</vt:lpstr>
      <vt:lpstr>What about with more data?</vt:lpstr>
      <vt:lpstr>Separate by Sex</vt:lpstr>
      <vt:lpstr>Separate by Sex</vt:lpstr>
      <vt:lpstr>Multi-predictor models</vt:lpstr>
      <vt:lpstr>Age and Sex as predictors</vt:lpstr>
      <vt:lpstr>And interactions</vt:lpstr>
      <vt:lpstr>Age and Sex interaction</vt:lpstr>
      <vt:lpstr>Linear regression with two (continuous) predictors</vt:lpstr>
      <vt:lpstr>Multiple (predictor) linear regression</vt:lpstr>
      <vt:lpstr>Model selection</vt:lpstr>
      <vt:lpstr>Validation</vt:lpstr>
      <vt:lpstr>Validation using training/test data</vt:lpstr>
      <vt:lpstr>Training/Test</vt:lpstr>
      <vt:lpstr>Training/Test</vt:lpstr>
      <vt:lpstr>Training/Test</vt:lpstr>
      <vt:lpstr>Evaluation metrics for continuous predictions</vt:lpstr>
      <vt:lpstr>PowerPoint Presentation</vt:lpstr>
      <vt:lpstr>Review of this lecture</vt:lpstr>
      <vt:lpstr>Thursday’s Lecture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John Kornak</dc:creator>
  <cp:keywords/>
  <dc:description/>
  <cp:lastModifiedBy>Scheffler, Aaron</cp:lastModifiedBy>
  <cp:revision>369</cp:revision>
  <cp:lastPrinted>2019-08-12T02:23:23Z</cp:lastPrinted>
  <dcterms:created xsi:type="dcterms:W3CDTF">2016-07-20T10:16:15Z</dcterms:created>
  <dcterms:modified xsi:type="dcterms:W3CDTF">2020-08-08T15:24:06Z</dcterms:modified>
  <cp:category/>
</cp:coreProperties>
</file>