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sldIdLst>
    <p:sldId id="321" r:id="rId2"/>
    <p:sldId id="258" r:id="rId3"/>
    <p:sldId id="313" r:id="rId4"/>
    <p:sldId id="319" r:id="rId5"/>
    <p:sldId id="322" r:id="rId6"/>
    <p:sldId id="323" r:id="rId7"/>
    <p:sldId id="325" r:id="rId8"/>
    <p:sldId id="326" r:id="rId9"/>
    <p:sldId id="294" r:id="rId10"/>
    <p:sldId id="315" r:id="rId11"/>
    <p:sldId id="316" r:id="rId12"/>
    <p:sldId id="327" r:id="rId13"/>
    <p:sldId id="328" r:id="rId14"/>
    <p:sldId id="329" r:id="rId15"/>
    <p:sldId id="283" r:id="rId16"/>
    <p:sldId id="306" r:id="rId17"/>
    <p:sldId id="307" r:id="rId18"/>
    <p:sldId id="284" r:id="rId19"/>
    <p:sldId id="310" r:id="rId20"/>
    <p:sldId id="311" r:id="rId21"/>
    <p:sldId id="312" r:id="rId22"/>
    <p:sldId id="308" r:id="rId23"/>
    <p:sldId id="309" r:id="rId24"/>
    <p:sldId id="332" r:id="rId25"/>
    <p:sldId id="331" r:id="rId26"/>
    <p:sldId id="330" r:id="rId27"/>
    <p:sldId id="285" r:id="rId28"/>
    <p:sldId id="286" r:id="rId29"/>
    <p:sldId id="289" r:id="rId30"/>
    <p:sldId id="290" r:id="rId31"/>
    <p:sldId id="314" r:id="rId32"/>
    <p:sldId id="333" r:id="rId33"/>
    <p:sldId id="334" r:id="rId34"/>
    <p:sldId id="335" r:id="rId35"/>
    <p:sldId id="336" r:id="rId36"/>
    <p:sldId id="305" r:id="rId37"/>
    <p:sldId id="260" r:id="rId38"/>
    <p:sldId id="317" r:id="rId39"/>
    <p:sldId id="318" r:id="rId40"/>
    <p:sldId id="320" r:id="rId41"/>
    <p:sldId id="302" r:id="rId42"/>
    <p:sldId id="303" r:id="rId43"/>
    <p:sldId id="304" r:id="rId44"/>
    <p:sldId id="259" r:id="rId45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0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21C0-591C-7743-AA1E-0420821414B0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88975"/>
            <a:ext cx="4594225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5625"/>
            <a:ext cx="5486400" cy="4135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966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921BE-9813-4944-96C4-1913740E4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132D-F011-45D9-8AAA-172328C8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7C13-FE1C-4404-8107-60CEB994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D423-5EAC-4955-9369-49500C7F7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80B8-4CA1-4248-A939-B7523C6A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29A3-915F-4B75-A99C-142267082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C9E2-70A6-4F43-B75E-2FFF1767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B818-604D-41C5-98D8-649727CE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30874-7160-4BD6-82E2-170F8DF4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F43-F9CB-4881-8281-5235E14CD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0AD0-1F85-4C9E-A96B-513B1D63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F11B-E95B-4459-AD39-798693EA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DCE7-280D-447D-8EDC-8CC33DF4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hoto Editor Photo" r:id="rId15" imgW="3048426" imgH="2285714" progId="">
                  <p:embed/>
                </p:oleObj>
              </mc:Choice>
              <mc:Fallback>
                <p:oleObj name="Photo Editor Photo" r:id="rId15" imgW="3048426" imgH="2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26D9D13-1951-4A3D-9EBF-F617A4CC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xmlns:p14="http://schemas.microsoft.com/office/powerpoint/2010/main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CC9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hyperlink" Target="http://www.plosmedicine.org/article/info:doi/10.1371/journal.pmed.10014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hyperlink" Target="mailto:Isabel.allen@ucsf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839200" cy="457200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rgbClr val="EDD3B6"/>
                </a:solidFill>
              </a:rPr>
              <a:t>Using Meta-Analyses for Decision-Making</a:t>
            </a:r>
            <a:br>
              <a:rPr lang="en-US" sz="3600" dirty="0" smtClean="0">
                <a:solidFill>
                  <a:srgbClr val="EDD3B6"/>
                </a:solidFill>
              </a:rPr>
            </a:br>
            <a:endParaRPr lang="en-US" sz="3600" dirty="0" smtClean="0">
              <a:solidFill>
                <a:srgbClr val="EDD3B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3505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“... the outlook for thrombolysis in unstable angina has dimmed considerably.  The ballgame is in late innings and the home team is losing badly.  Soon the meta-analysts will arrive, like sportscasters, to announce the final score.”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		David Waters and Jules Lam, Circulation  			86: 1642-1644, 1992</a:t>
            </a:r>
          </a:p>
        </p:txBody>
      </p:sp>
    </p:spTree>
    <p:extLst>
      <p:ext uri="{BB962C8B-B14F-4D97-AF65-F5344CB8AC3E}">
        <p14:creationId xmlns:p14="http://schemas.microsoft.com/office/powerpoint/2010/main" val="2975446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34"/>
          <p:cNvSpPr>
            <a:spLocks/>
          </p:cNvSpPr>
          <p:nvPr/>
        </p:nvSpPr>
        <p:spPr bwMode="auto">
          <a:xfrm>
            <a:off x="244475" y="1079500"/>
            <a:ext cx="8645525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Only appropriate in meta-analyses of 10 or more </a:t>
            </a:r>
            <a:r>
              <a:rPr lang="en-US" sz="2400" dirty="0" smtClean="0"/>
              <a:t>studies</a:t>
            </a:r>
            <a:endParaRPr lang="en-US" sz="2400" dirty="0"/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/>
              <a:t>The outcome </a:t>
            </a:r>
            <a:r>
              <a:rPr lang="en-US" sz="2400" dirty="0" smtClean="0"/>
              <a:t>is </a:t>
            </a:r>
            <a:r>
              <a:rPr lang="en-US" sz="2400" dirty="0"/>
              <a:t>the effect </a:t>
            </a:r>
            <a:r>
              <a:rPr lang="en-US" sz="2400" dirty="0" smtClean="0"/>
              <a:t>estimate</a:t>
            </a:r>
          </a:p>
          <a:p>
            <a:pPr marL="311150" indent="-254000">
              <a:buFontTx/>
              <a:buChar char="•"/>
              <a:tabLst>
                <a:tab pos="3360738" algn="l"/>
                <a:tab pos="3360738" algn="l"/>
                <a:tab pos="3360738" algn="l"/>
                <a:tab pos="3360738" algn="l"/>
              </a:tabLst>
            </a:pPr>
            <a:r>
              <a:rPr lang="en-US" sz="2400" dirty="0" smtClean="0"/>
              <a:t>Predictors are characteristics </a:t>
            </a:r>
            <a:r>
              <a:rPr lang="en-US" sz="2400" dirty="0"/>
              <a:t>of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79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pic>
        <p:nvPicPr>
          <p:cNvPr id="9" name="Picture 8" descr="Screen Shot 2015-04-27 at 4.5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3" y="2780436"/>
            <a:ext cx="6398467" cy="3255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574" y="2780436"/>
            <a:ext cx="23971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How effective are second-generation antipsychotic drugs? A meta-analysis of placebo-controlled </a:t>
            </a:r>
            <a:r>
              <a:rPr lang="en-US" i="1" dirty="0" smtClean="0">
                <a:solidFill>
                  <a:schemeClr val="accent1"/>
                </a:solidFill>
              </a:rPr>
              <a:t>trials  </a:t>
            </a:r>
            <a:r>
              <a:rPr lang="en-US" sz="1400" dirty="0" smtClean="0"/>
              <a:t>S </a:t>
            </a:r>
            <a:r>
              <a:rPr lang="en-US" sz="1400" dirty="0" err="1" smtClean="0"/>
              <a:t>Leucht</a:t>
            </a:r>
            <a:r>
              <a:rPr lang="en-US" sz="1400" dirty="0" smtClean="0"/>
              <a:t>, </a:t>
            </a:r>
            <a:r>
              <a:rPr lang="en-US" sz="1400" dirty="0"/>
              <a:t>D </a:t>
            </a:r>
            <a:r>
              <a:rPr lang="en-US" sz="1400" dirty="0" err="1" smtClean="0"/>
              <a:t>Arbter</a:t>
            </a:r>
            <a:r>
              <a:rPr lang="en-US" sz="1400" dirty="0" smtClean="0"/>
              <a:t>, </a:t>
            </a:r>
            <a:r>
              <a:rPr lang="en-US" sz="1400" dirty="0"/>
              <a:t>R R </a:t>
            </a:r>
            <a:r>
              <a:rPr lang="en-US" sz="1400" dirty="0" smtClean="0"/>
              <a:t>Engel, </a:t>
            </a:r>
            <a:r>
              <a:rPr lang="en-US" sz="1400" dirty="0"/>
              <a:t>W </a:t>
            </a:r>
            <a:r>
              <a:rPr lang="en-US" sz="1400" dirty="0" err="1" smtClean="0"/>
              <a:t>Kissling</a:t>
            </a:r>
            <a:r>
              <a:rPr lang="en-US" sz="1400" dirty="0" smtClean="0"/>
              <a:t> &amp; </a:t>
            </a:r>
            <a:r>
              <a:rPr lang="en-US" sz="1400" dirty="0"/>
              <a:t>J M </a:t>
            </a:r>
            <a:r>
              <a:rPr lang="en-US" sz="1400" dirty="0" smtClean="0"/>
              <a:t>Davis, </a:t>
            </a:r>
            <a:r>
              <a:rPr lang="en-US" sz="1400" dirty="0" err="1" smtClean="0"/>
              <a:t>Molelar</a:t>
            </a:r>
            <a:r>
              <a:rPr lang="en-US" sz="1400" dirty="0" smtClean="0"/>
              <a:t> </a:t>
            </a:r>
            <a:r>
              <a:rPr lang="en-US" sz="1400" dirty="0" smtClean="0"/>
              <a:t>Psychiatry ,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564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7100" y="254000"/>
            <a:ext cx="629819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</a:t>
            </a:r>
            <a:r>
              <a:rPr lang="en-US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Regression STATA example</a:t>
            </a:r>
            <a:endParaRPr lang="en-US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" y="1110614"/>
            <a:ext cx="5753101" cy="4553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59500" y="1473200"/>
            <a:ext cx="2882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Meta-analysis comparing CABG to PCI*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23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Slight benefit to CABG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</a:t>
            </a:r>
            <a:r>
              <a:rPr lang="en-US" sz="2000" baseline="30000" dirty="0" smtClean="0"/>
              <a:t>2 =</a:t>
            </a:r>
            <a:r>
              <a:rPr lang="en-US" sz="2000" dirty="0" smtClean="0"/>
              <a:t> 86%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100" y="6123801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Ashok </a:t>
            </a:r>
            <a:r>
              <a:rPr lang="en-US" baseline="30000" dirty="0" err="1"/>
              <a:t>Krishnaswami</a:t>
            </a:r>
            <a:r>
              <a:rPr lang="en-US" baseline="30000" dirty="0"/>
              <a:t>, MD; Anne C H </a:t>
            </a:r>
            <a:r>
              <a:rPr lang="en-US" baseline="30000" dirty="0" err="1"/>
              <a:t>Goh</a:t>
            </a:r>
            <a:r>
              <a:rPr lang="en-US" baseline="30000" dirty="0"/>
              <a:t>, MD; Alan S Go, MD; Robert J </a:t>
            </a:r>
            <a:r>
              <a:rPr lang="en-US" baseline="30000" dirty="0" err="1"/>
              <a:t>Lundstrom</a:t>
            </a:r>
            <a:r>
              <a:rPr lang="en-US" baseline="30000" dirty="0"/>
              <a:t>, MD; Jonathan </a:t>
            </a:r>
            <a:r>
              <a:rPr lang="en-US" baseline="30000" dirty="0" err="1"/>
              <a:t>Zaroff</a:t>
            </a:r>
            <a:r>
              <a:rPr lang="en-US" baseline="30000" dirty="0"/>
              <a:t>, MD; James J Jang, MD; Elaine Allen, </a:t>
            </a:r>
            <a:r>
              <a:rPr lang="en-US" baseline="30000" dirty="0" smtClean="0"/>
              <a:t>PhD, Journal of Cardiology, to appear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44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81200"/>
            <a:ext cx="7772400" cy="546100"/>
          </a:xfrm>
        </p:spPr>
        <p:txBody>
          <a:bodyPr/>
          <a:lstStyle/>
          <a:p>
            <a:r>
              <a:rPr lang="en-US" sz="2000" dirty="0" smtClean="0"/>
              <a:t>STATA:  </a:t>
            </a:r>
            <a:r>
              <a:rPr lang="en-US" sz="2000" dirty="0" err="1" smtClean="0"/>
              <a:t>metareg</a:t>
            </a:r>
            <a:r>
              <a:rPr lang="en-US" sz="2000" dirty="0" smtClean="0"/>
              <a:t> </a:t>
            </a:r>
            <a:r>
              <a:rPr lang="en-US" sz="2000" dirty="0"/>
              <a:t>_ES </a:t>
            </a:r>
            <a:r>
              <a:rPr lang="en-US" sz="2000" dirty="0" err="1"/>
              <a:t>yrpublished</a:t>
            </a:r>
            <a:r>
              <a:rPr lang="en-US" sz="2000" dirty="0"/>
              <a:t>, </a:t>
            </a:r>
            <a:r>
              <a:rPr lang="en-US" sz="2000" dirty="0" err="1"/>
              <a:t>wsse</a:t>
            </a:r>
            <a:r>
              <a:rPr lang="en-US" sz="2000" dirty="0"/>
              <a:t>(_</a:t>
            </a:r>
            <a:r>
              <a:rPr lang="en-US" sz="2000" dirty="0" err="1"/>
              <a:t>selogES</a:t>
            </a:r>
            <a:r>
              <a:rPr lang="en-US" sz="2000" dirty="0"/>
              <a:t>)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54100"/>
            <a:ext cx="7772400" cy="8255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_SS	_ES	_</a:t>
            </a:r>
            <a:r>
              <a:rPr lang="en-US" sz="1400" dirty="0" err="1"/>
              <a:t>selogES</a:t>
            </a:r>
            <a:r>
              <a:rPr lang="en-US" sz="1400" dirty="0"/>
              <a:t>	</a:t>
            </a:r>
            <a:r>
              <a:rPr lang="en-US" sz="1400" dirty="0"/>
              <a:t> </a:t>
            </a:r>
            <a:r>
              <a:rPr lang="en-US" sz="1400" dirty="0" smtClean="0"/>
              <a:t>	 _LCI</a:t>
            </a:r>
            <a:r>
              <a:rPr lang="en-US" sz="1400" dirty="0"/>
              <a:t>	</a:t>
            </a:r>
            <a:r>
              <a:rPr lang="en-US" sz="1400" dirty="0" smtClean="0"/>
              <a:t>	_UCI</a:t>
            </a:r>
            <a:r>
              <a:rPr lang="en-US" sz="1400" dirty="0"/>
              <a:t>	</a:t>
            </a:r>
            <a:r>
              <a:rPr lang="en-US" sz="1400" dirty="0" smtClean="0"/>
              <a:t>_WT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25	.75	1.154701	</a:t>
            </a:r>
            <a:r>
              <a:rPr lang="en-US" sz="1400" dirty="0" smtClean="0"/>
              <a:t> 	.</a:t>
            </a:r>
            <a:r>
              <a:rPr lang="en-US" sz="1400" dirty="0"/>
              <a:t>0780151	</a:t>
            </a:r>
            <a:r>
              <a:rPr lang="en-US" sz="1400" dirty="0" smtClean="0"/>
              <a:t>	7.210147</a:t>
            </a:r>
            <a:r>
              <a:rPr lang="en-US" sz="1400" dirty="0"/>
              <a:t>	.0681302</a:t>
            </a:r>
          </a:p>
          <a:p>
            <a:pPr>
              <a:buAutoNum type="arabicPlain" startAt="84"/>
            </a:pPr>
            <a:r>
              <a:rPr lang="en-US" sz="1400" dirty="0" smtClean="0"/>
              <a:t>          1.06	.</a:t>
            </a:r>
            <a:r>
              <a:rPr lang="en-US" sz="1400" dirty="0"/>
              <a:t>2371708	</a:t>
            </a:r>
            <a:r>
              <a:rPr lang="en-US" sz="1400" dirty="0" smtClean="0"/>
              <a:t>	.</a:t>
            </a:r>
            <a:r>
              <a:rPr lang="en-US" sz="1400" dirty="0"/>
              <a:t>6701138	</a:t>
            </a:r>
            <a:r>
              <a:rPr lang="en-US" sz="1400" dirty="0" smtClean="0"/>
              <a:t>	1.697887</a:t>
            </a:r>
            <a:r>
              <a:rPr lang="en-US" sz="1400" dirty="0"/>
              <a:t>	1.475598</a:t>
            </a:r>
          </a:p>
          <a:p>
            <a:pPr marL="514350" indent="-514350">
              <a:buAutoNum type="arabicPlain" startAt="84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400" y="196334"/>
            <a:ext cx="741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Regression</a:t>
            </a:r>
          </a:p>
          <a:p>
            <a:r>
              <a:rPr lang="en-US" sz="2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Notice that you have new variables after your meta-analysis:</a:t>
            </a:r>
            <a:endParaRPr lang="en-US" sz="2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" y="2639704"/>
            <a:ext cx="8509000" cy="355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Meta-regression</a:t>
            </a:r>
          </a:p>
          <a:p>
            <a:r>
              <a:rPr lang="en-US" sz="2000" b="1" baseline="30000" dirty="0"/>
              <a:t>REML </a:t>
            </a:r>
            <a:r>
              <a:rPr lang="en-US" sz="2000" baseline="30000" dirty="0"/>
              <a:t>estimate of between-study variance</a:t>
            </a:r>
          </a:p>
          <a:p>
            <a:r>
              <a:rPr lang="en-US" sz="2000" baseline="30000" dirty="0"/>
              <a:t>% residual variation due to heterogeneity Proportion of between-study variance explained </a:t>
            </a:r>
            <a:r>
              <a:rPr lang="en-US" sz="2000" b="1" baseline="30000" dirty="0"/>
              <a:t>With </a:t>
            </a:r>
            <a:r>
              <a:rPr lang="en-US" sz="2000" baseline="30000" dirty="0"/>
              <a:t>Knapp-</a:t>
            </a:r>
            <a:r>
              <a:rPr lang="en-US" sz="2000" baseline="30000" dirty="0" err="1"/>
              <a:t>Hartung</a:t>
            </a:r>
            <a:r>
              <a:rPr lang="en-US" sz="2000" baseline="30000" dirty="0"/>
              <a:t> modification</a:t>
            </a:r>
          </a:p>
          <a:p>
            <a:endParaRPr lang="en-US" sz="2000" baseline="30000" dirty="0" smtClean="0"/>
          </a:p>
          <a:p>
            <a:r>
              <a:rPr lang="en-US" sz="2000" baseline="30000" dirty="0" smtClean="0"/>
              <a:t>Number </a:t>
            </a:r>
            <a:r>
              <a:rPr lang="en-US" sz="2000" baseline="30000" dirty="0"/>
              <a:t>of </a:t>
            </a:r>
            <a:r>
              <a:rPr lang="en-US" sz="2000" baseline="30000" dirty="0" err="1"/>
              <a:t>obs</a:t>
            </a:r>
            <a:r>
              <a:rPr lang="en-US" sz="2000" baseline="30000" dirty="0"/>
              <a:t> = </a:t>
            </a:r>
            <a:r>
              <a:rPr lang="en-US" sz="2000" b="1" baseline="30000" dirty="0"/>
              <a:t>22 </a:t>
            </a:r>
            <a:endParaRPr lang="en-US" sz="2000" b="1" baseline="30000" dirty="0" smtClean="0"/>
          </a:p>
          <a:p>
            <a:r>
              <a:rPr lang="en-US" sz="2000" baseline="30000" dirty="0" smtClean="0"/>
              <a:t>tau2 </a:t>
            </a:r>
            <a:r>
              <a:rPr lang="en-US" sz="2000" baseline="30000" dirty="0"/>
              <a:t>= </a:t>
            </a:r>
            <a:r>
              <a:rPr lang="en-US" sz="2000" b="1" baseline="30000" dirty="0"/>
              <a:t>.01639 </a:t>
            </a:r>
            <a:endParaRPr lang="en-US" sz="2000" b="1" baseline="30000" dirty="0" smtClean="0"/>
          </a:p>
          <a:p>
            <a:r>
              <a:rPr lang="en-US" sz="2000" baseline="30000" dirty="0" smtClean="0"/>
              <a:t>I</a:t>
            </a:r>
            <a:r>
              <a:rPr lang="en-US" sz="2000" baseline="30000" dirty="0"/>
              <a:t>-</a:t>
            </a:r>
            <a:r>
              <a:rPr lang="en-US" sz="2000" baseline="30000" dirty="0" err="1"/>
              <a:t>squared_res</a:t>
            </a:r>
            <a:r>
              <a:rPr lang="en-US" sz="2000" baseline="30000" dirty="0"/>
              <a:t> = </a:t>
            </a:r>
            <a:r>
              <a:rPr lang="en-US" sz="2000" b="1" baseline="30000" dirty="0"/>
              <a:t>78.80% </a:t>
            </a:r>
            <a:endParaRPr lang="en-US" sz="2000" b="1" baseline="30000" dirty="0" smtClean="0"/>
          </a:p>
          <a:p>
            <a:r>
              <a:rPr lang="en-US" sz="2000" baseline="30000" dirty="0" err="1" smtClean="0"/>
              <a:t>Adj</a:t>
            </a:r>
            <a:r>
              <a:rPr lang="en-US" sz="2000" baseline="30000" dirty="0" smtClean="0"/>
              <a:t> </a:t>
            </a:r>
            <a:r>
              <a:rPr lang="en-US" sz="2000" baseline="30000" dirty="0"/>
              <a:t>R-squared = </a:t>
            </a:r>
            <a:r>
              <a:rPr lang="en-US" sz="2000" b="1" baseline="30000" dirty="0"/>
              <a:t>-25.32%</a:t>
            </a:r>
          </a:p>
          <a:p>
            <a:r>
              <a:rPr lang="en-US" sz="2000" b="1" baseline="30000" dirty="0"/>
              <a:t>	</a:t>
            </a:r>
            <a:r>
              <a:rPr lang="en-US" sz="2000" b="1" baseline="30000" dirty="0" smtClean="0"/>
              <a:t>		</a:t>
            </a:r>
            <a:endParaRPr lang="en-US" sz="2000" b="1" baseline="30000" dirty="0"/>
          </a:p>
          <a:p>
            <a:r>
              <a:rPr lang="en-US" sz="2000" b="1" baseline="30000" dirty="0"/>
              <a:t>_ES		</a:t>
            </a:r>
            <a:r>
              <a:rPr lang="en-US" sz="2000" b="1" baseline="30000" dirty="0" smtClean="0"/>
              <a:t>	</a:t>
            </a:r>
            <a:r>
              <a:rPr lang="en-US" sz="2000" b="1" baseline="30000" dirty="0" err="1" smtClean="0"/>
              <a:t>Coef</a:t>
            </a:r>
            <a:r>
              <a:rPr lang="en-US" sz="2000" b="1" baseline="30000" dirty="0"/>
              <a:t>.	Std. Err.	t	P&gt;t	[95% Conf.	Interval]</a:t>
            </a:r>
          </a:p>
          <a:p>
            <a:r>
              <a:rPr lang="en-US" sz="2000" b="1" baseline="30000" dirty="0"/>
              <a:t>						</a:t>
            </a:r>
          </a:p>
          <a:p>
            <a:r>
              <a:rPr lang="en-US" sz="2000" b="1" baseline="30000" dirty="0" err="1"/>
              <a:t>yrpublished</a:t>
            </a:r>
            <a:r>
              <a:rPr lang="en-US" sz="2000" b="1" baseline="30000" dirty="0"/>
              <a:t>	-.0015316	.0071283	-0.21	0.832	-.0164008	.0133377</a:t>
            </a:r>
          </a:p>
          <a:p>
            <a:r>
              <a:rPr lang="en-US" sz="2000" b="1" baseline="30000" dirty="0"/>
              <a:t>_cons	</a:t>
            </a:r>
            <a:r>
              <a:rPr lang="en-US" sz="2000" b="1" baseline="30000" dirty="0" smtClean="0"/>
              <a:t>		4.02446</a:t>
            </a:r>
            <a:r>
              <a:rPr lang="en-US" sz="2000" b="1" baseline="30000" dirty="0"/>
              <a:t>	14.30124	0.28	0.781	-25.80741	33.85633</a:t>
            </a:r>
          </a:p>
          <a:p>
            <a:r>
              <a:rPr lang="en-US" sz="2000" b="1" baseline="30000" dirty="0"/>
              <a:t>						</a:t>
            </a:r>
          </a:p>
          <a:p>
            <a:endParaRPr lang="en-US" sz="2000" b="1" baseline="30000" dirty="0"/>
          </a:p>
          <a:p>
            <a:r>
              <a:rPr lang="de-DE" b="1" baseline="30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8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 bwMode="auto">
          <a:xfrm>
            <a:off x="469900" y="1524000"/>
            <a:ext cx="7683500" cy="4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3600" y="609600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PUBLICATION YEAR – heterogeneity still 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3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 bwMode="auto">
          <a:xfrm>
            <a:off x="355600" y="1803400"/>
            <a:ext cx="7772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1205468"/>
            <a:ext cx="532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HYPERTENSION – reduces heterogeneity to 50%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500" y="342900"/>
            <a:ext cx="7772400" cy="546100"/>
          </a:xfrm>
        </p:spPr>
        <p:txBody>
          <a:bodyPr/>
          <a:lstStyle/>
          <a:p>
            <a:r>
              <a:rPr lang="en-US" sz="2000" dirty="0" smtClean="0"/>
              <a:t>STATA:  </a:t>
            </a:r>
            <a:r>
              <a:rPr lang="en-US" sz="2000" dirty="0" err="1" smtClean="0"/>
              <a:t>metareg</a:t>
            </a:r>
            <a:r>
              <a:rPr lang="en-US" sz="2000" dirty="0" smtClean="0"/>
              <a:t> </a:t>
            </a:r>
            <a:r>
              <a:rPr lang="en-US" sz="2000" dirty="0"/>
              <a:t>_ES </a:t>
            </a:r>
            <a:r>
              <a:rPr lang="en-US" sz="2000" dirty="0" smtClean="0"/>
              <a:t>hypertension, </a:t>
            </a:r>
            <a:r>
              <a:rPr lang="en-US" sz="2000" dirty="0" err="1"/>
              <a:t>wsse</a:t>
            </a:r>
            <a:r>
              <a:rPr lang="en-US" sz="2000" dirty="0"/>
              <a:t>(_</a:t>
            </a:r>
            <a:r>
              <a:rPr lang="en-US" sz="2000" dirty="0" err="1"/>
              <a:t>selogES</a:t>
            </a:r>
            <a:r>
              <a:rPr lang="en-US" sz="2000" dirty="0"/>
              <a:t>) graph</a:t>
            </a:r>
          </a:p>
        </p:txBody>
      </p:sp>
    </p:spTree>
    <p:extLst>
      <p:ext uri="{BB962C8B-B14F-4D97-AF65-F5344CB8AC3E}">
        <p14:creationId xmlns:p14="http://schemas.microsoft.com/office/powerpoint/2010/main" val="2318613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78262" y="1361419"/>
            <a:ext cx="7760628" cy="38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actuarial life tables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impute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interim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timepoints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 rank statistics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need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p-values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Deconstruct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curves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using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ruler, 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‘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graph mapping software</a:t>
            </a:r>
            <a:r>
              <a:rPr lang="ja-JP" alt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’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Combine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into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meta-analysis of median survival time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362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677" y="987132"/>
            <a:ext cx="85583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 smtClean="0">
                <a:solidFill>
                  <a:srgbClr val="FF9900"/>
                </a:solidFill>
              </a:rPr>
              <a:t>Meta-Analysis of Survival of Patients with Stage IV Colorectal Cancer Managed with Surgical Resection Versus Chemotherapy Alone  </a:t>
            </a:r>
            <a:r>
              <a:rPr lang="en-US" sz="1600" baseline="30000" dirty="0" smtClean="0"/>
              <a:t>P. Stillwell • P. G. </a:t>
            </a:r>
            <a:r>
              <a:rPr lang="en-US" sz="1600" baseline="30000" dirty="0" err="1" smtClean="0"/>
              <a:t>Buettner</a:t>
            </a:r>
            <a:r>
              <a:rPr lang="en-US" sz="1600" baseline="30000" dirty="0" smtClean="0"/>
              <a:t> • Y-H. Ho   </a:t>
            </a:r>
            <a:r>
              <a:rPr lang="en-US" sz="1200" dirty="0" smtClean="0"/>
              <a:t>World J </a:t>
            </a:r>
            <a:r>
              <a:rPr lang="en-US" sz="1200" dirty="0" err="1" smtClean="0"/>
              <a:t>Surg</a:t>
            </a:r>
            <a:r>
              <a:rPr lang="en-US" sz="1200" dirty="0" smtClean="0"/>
              <a:t> (2010) 34:797–807</a:t>
            </a:r>
            <a:endParaRPr lang="en-US" sz="1200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69472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5" name="Picture 4" descr="Screen Shot 2015-04-27 at 2.4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0" y="1866519"/>
            <a:ext cx="8038626" cy="39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07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3925" y="18746"/>
            <a:ext cx="4205979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Survival Analyses</a:t>
            </a:r>
          </a:p>
        </p:txBody>
      </p:sp>
      <p:pic>
        <p:nvPicPr>
          <p:cNvPr id="4" name="Picture 3" descr="Screen Shot 2015-04-27 at 2.4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" y="727274"/>
            <a:ext cx="8470232" cy="3028208"/>
          </a:xfrm>
          <a:prstGeom prst="rect">
            <a:avLst/>
          </a:prstGeom>
        </p:spPr>
      </p:pic>
      <p:pic>
        <p:nvPicPr>
          <p:cNvPr id="5" name="Picture 4" descr="Screen Shot 2015-04-27 at 2.4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7" y="4220307"/>
            <a:ext cx="6900188" cy="1239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02" y="3850975"/>
            <a:ext cx="389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Analysis of Heterogeneity</a:t>
            </a:r>
            <a:endParaRPr lang="en-US" dirty="0"/>
          </a:p>
        </p:txBody>
      </p:sp>
      <p:pic>
        <p:nvPicPr>
          <p:cNvPr id="7" name="Picture 6" descr="Screen Shot 2015-04-27 at 3.23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4" y="5560183"/>
            <a:ext cx="4443871" cy="11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9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93925" y="258763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13382"/>
            <a:ext cx="8610600" cy="34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Objective may be diagnosis, imaging modalities, 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evaluation vs.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gold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standard</a:t>
            </a:r>
          </a:p>
          <a:p>
            <a:pPr lvl="0"/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may use different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thresholds</a:t>
            </a:r>
          </a:p>
          <a:p>
            <a:pPr lvl="0"/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compute 2 x 2 tables for each study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Compare areas under the ROC curve using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logit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1849400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12" y="825217"/>
            <a:ext cx="8717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 smtClean="0">
                <a:solidFill>
                  <a:srgbClr val="FF9900"/>
                </a:solidFill>
              </a:rPr>
              <a:t>Meta</a:t>
            </a:r>
            <a:r>
              <a:rPr lang="en-US" sz="2400" i="1" baseline="30000" dirty="0">
                <a:solidFill>
                  <a:srgbClr val="FF9900"/>
                </a:solidFill>
              </a:rPr>
              <a:t>-Analysis: Accuracy of Quantitative Ultrasound for </a:t>
            </a:r>
            <a:r>
              <a:rPr lang="en-US" sz="2400" i="1" baseline="30000" dirty="0" smtClean="0">
                <a:solidFill>
                  <a:srgbClr val="FF9900"/>
                </a:solidFill>
              </a:rPr>
              <a:t>Identifying Patients </a:t>
            </a:r>
            <a:r>
              <a:rPr lang="en-US" sz="2400" i="1" baseline="30000" dirty="0">
                <a:solidFill>
                  <a:srgbClr val="FF9900"/>
                </a:solidFill>
              </a:rPr>
              <a:t>with </a:t>
            </a:r>
            <a:r>
              <a:rPr lang="en-US" sz="2400" i="1" baseline="30000" dirty="0" smtClean="0">
                <a:solidFill>
                  <a:srgbClr val="FF9900"/>
                </a:solidFill>
              </a:rPr>
              <a:t>Osteoporosis  </a:t>
            </a:r>
            <a:r>
              <a:rPr lang="en-US" baseline="30000" dirty="0" err="1" smtClean="0"/>
              <a:t>Smita</a:t>
            </a:r>
            <a:r>
              <a:rPr lang="en-US" baseline="30000" dirty="0" smtClean="0"/>
              <a:t> </a:t>
            </a:r>
            <a:r>
              <a:rPr lang="en-US" baseline="30000" dirty="0" err="1"/>
              <a:t>Nayak</a:t>
            </a:r>
            <a:r>
              <a:rPr lang="en-US" baseline="30000" dirty="0"/>
              <a:t>, MD; Ingram </a:t>
            </a:r>
            <a:r>
              <a:rPr lang="en-US" baseline="30000" dirty="0" err="1"/>
              <a:t>Olkin</a:t>
            </a:r>
            <a:r>
              <a:rPr lang="en-US" baseline="30000" dirty="0"/>
              <a:t>, PhD; </a:t>
            </a:r>
            <a:r>
              <a:rPr lang="en-US" baseline="30000" dirty="0" err="1"/>
              <a:t>Hau</a:t>
            </a:r>
            <a:r>
              <a:rPr lang="en-US" baseline="30000" dirty="0"/>
              <a:t> Liu, MD, MPH, MBA; Michael </a:t>
            </a:r>
            <a:r>
              <a:rPr lang="en-US" baseline="30000" dirty="0" err="1"/>
              <a:t>Grabe</a:t>
            </a:r>
            <a:r>
              <a:rPr lang="en-US" baseline="30000" dirty="0"/>
              <a:t>, PhD; Michael K. Gould, MD, MS; I. Elaine Allen, PhD; Douglas K. Owens, MD, MS; and Dena M. </a:t>
            </a:r>
            <a:r>
              <a:rPr lang="en-US" baseline="30000" dirty="0" err="1"/>
              <a:t>Bravata</a:t>
            </a:r>
            <a:r>
              <a:rPr lang="en-US" baseline="30000" dirty="0"/>
              <a:t>, MD, </a:t>
            </a:r>
            <a:r>
              <a:rPr lang="en-US" baseline="30000" dirty="0" smtClean="0"/>
              <a:t>MS</a:t>
            </a:r>
          </a:p>
          <a:p>
            <a:r>
              <a:rPr lang="en-US" sz="1200" dirty="0"/>
              <a:t>6 June 2006 Annals of Internal Medicine Volume 144 • Number 11 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5-04-27 at 3.1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5" y="1836029"/>
            <a:ext cx="7853272" cy="48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4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520700"/>
            <a:ext cx="63754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0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2222025"/>
            <a:ext cx="4100112" cy="3925639"/>
          </a:xfrm>
          <a:prstGeom prst="rect">
            <a:avLst/>
          </a:prstGeom>
        </p:spPr>
      </p:pic>
      <p:pic>
        <p:nvPicPr>
          <p:cNvPr id="3" name="Picture 2" descr="Screen Shot 2015-04-27 at 3.09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22" y="2199703"/>
            <a:ext cx="4328218" cy="3947961"/>
          </a:xfrm>
          <a:prstGeom prst="rect">
            <a:avLst/>
          </a:prstGeom>
        </p:spPr>
      </p:pic>
      <p:pic>
        <p:nvPicPr>
          <p:cNvPr id="4" name="Picture 3" descr="Screen Shot 2015-04-27 at 3.10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72" y="889558"/>
            <a:ext cx="4737100" cy="11811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179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3.1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156085"/>
            <a:ext cx="5510127" cy="518600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93925" y="119867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Screen Shot 2015-04-27 at 3.14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24" y="1725484"/>
            <a:ext cx="4724400" cy="1346200"/>
          </a:xfrm>
          <a:prstGeom prst="rect">
            <a:avLst/>
          </a:prstGeom>
        </p:spPr>
      </p:pic>
      <p:pic>
        <p:nvPicPr>
          <p:cNvPr id="5" name="Picture 4" descr="Screen Shot 2015-04-27 at 3.16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90" y="4818276"/>
            <a:ext cx="3711144" cy="20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36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13" y="1121047"/>
            <a:ext cx="85583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baseline="30000" dirty="0">
                <a:solidFill>
                  <a:schemeClr val="accent1"/>
                </a:solidFill>
              </a:rPr>
              <a:t>Systematic Review and Meta-analysis of the </a:t>
            </a:r>
            <a:r>
              <a:rPr lang="en-US" sz="2400" i="1" baseline="30000" dirty="0" smtClean="0">
                <a:solidFill>
                  <a:schemeClr val="accent1"/>
                </a:solidFill>
              </a:rPr>
              <a:t>Literature Regarding </a:t>
            </a:r>
            <a:r>
              <a:rPr lang="en-US" sz="2400" i="1" baseline="30000" dirty="0">
                <a:solidFill>
                  <a:schemeClr val="accent1"/>
                </a:solidFill>
              </a:rPr>
              <a:t>the Diagnosis of Sleep </a:t>
            </a:r>
            <a:r>
              <a:rPr lang="en-US" sz="2400" i="1" baseline="30000" dirty="0" smtClean="0">
                <a:solidFill>
                  <a:schemeClr val="accent1"/>
                </a:solidFill>
              </a:rPr>
              <a:t>Apnea  </a:t>
            </a:r>
            <a:r>
              <a:rPr lang="en-US" baseline="30000" dirty="0" smtClean="0"/>
              <a:t>Susan </a:t>
            </a:r>
            <a:r>
              <a:rPr lang="en-US" baseline="30000" dirty="0"/>
              <a:t>D. Ross MD, FRCPC</a:t>
            </a:r>
            <a:r>
              <a:rPr lang="en-US" baseline="30000" dirty="0" smtClean="0"/>
              <a:t>, </a:t>
            </a:r>
            <a:r>
              <a:rPr lang="en-US" baseline="30000" dirty="0"/>
              <a:t>Iris A. </a:t>
            </a:r>
            <a:r>
              <a:rPr lang="en-US" baseline="30000" dirty="0" err="1"/>
              <a:t>Sheinhait</a:t>
            </a:r>
            <a:r>
              <a:rPr lang="en-US" baseline="30000" dirty="0"/>
              <a:t> MA</a:t>
            </a:r>
            <a:r>
              <a:rPr lang="en-US" baseline="30000" dirty="0" smtClean="0"/>
              <a:t>, </a:t>
            </a:r>
            <a:r>
              <a:rPr lang="en-US" baseline="30000" dirty="0"/>
              <a:t>Katherine J. Harrison </a:t>
            </a:r>
            <a:r>
              <a:rPr lang="en-US" baseline="30000" dirty="0" err="1"/>
              <a:t>BA</a:t>
            </a:r>
            <a:r>
              <a:rPr lang="en-US" baseline="30000" dirty="0" err="1" smtClean="0"/>
              <a:t>,Marion</a:t>
            </a:r>
            <a:r>
              <a:rPr lang="en-US" baseline="30000" dirty="0" smtClean="0"/>
              <a:t> </a:t>
            </a:r>
            <a:r>
              <a:rPr lang="en-US" baseline="30000" dirty="0" err="1"/>
              <a:t>Kvasz</a:t>
            </a:r>
            <a:r>
              <a:rPr lang="en-US" baseline="30000" dirty="0"/>
              <a:t> MD, MPH</a:t>
            </a:r>
            <a:r>
              <a:rPr lang="en-US" baseline="30000" dirty="0" smtClean="0"/>
              <a:t>, Janet </a:t>
            </a:r>
            <a:r>
              <a:rPr lang="en-US" baseline="30000" dirty="0"/>
              <a:t>E. Connelly BS</a:t>
            </a:r>
            <a:r>
              <a:rPr lang="en-US" baseline="30000" dirty="0" smtClean="0"/>
              <a:t>, </a:t>
            </a:r>
            <a:r>
              <a:rPr lang="en-US" baseline="30000" dirty="0"/>
              <a:t>Steven A. Shea PhD</a:t>
            </a:r>
            <a:r>
              <a:rPr lang="en-US" baseline="30000" dirty="0" smtClean="0"/>
              <a:t>, </a:t>
            </a:r>
            <a:r>
              <a:rPr lang="en-US" baseline="30000" dirty="0"/>
              <a:t>and I. Elaine Allen </a:t>
            </a:r>
            <a:r>
              <a:rPr lang="en-US" baseline="30000" dirty="0" smtClean="0"/>
              <a:t>PhD    </a:t>
            </a:r>
            <a:r>
              <a:rPr lang="en-US" sz="1400" i="1" dirty="0" smtClean="0"/>
              <a:t>SLEEP</a:t>
            </a:r>
            <a:r>
              <a:rPr lang="en-US" sz="1400" i="1" dirty="0"/>
              <a:t>, Vol. 23, No. 4, 2000 </a:t>
            </a:r>
            <a:endParaRPr lang="en-US" sz="1400" dirty="0"/>
          </a:p>
          <a:p>
            <a:endParaRPr lang="en-US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225" y="263526"/>
            <a:ext cx="831142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STATA example: Diagnostic </a:t>
            </a:r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Screen Shot 2015-04-27 at 2.51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3" y="2316497"/>
            <a:ext cx="8683987" cy="3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8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7 at 2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865"/>
            <a:ext cx="3323223" cy="4083279"/>
          </a:xfrm>
          <a:prstGeom prst="rect">
            <a:avLst/>
          </a:prstGeom>
        </p:spPr>
      </p:pic>
      <p:pic>
        <p:nvPicPr>
          <p:cNvPr id="3" name="Picture 2" descr="Screen Shot 2015-04-27 at 2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56" y="1164372"/>
            <a:ext cx="3287876" cy="4111906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72908" y="138754"/>
            <a:ext cx="4434407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Diagnostic Studies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Screen Shot 2015-04-27 at 3.25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47" y="770865"/>
            <a:ext cx="3265660" cy="1327177"/>
          </a:xfrm>
          <a:prstGeom prst="rect">
            <a:avLst/>
          </a:prstGeom>
        </p:spPr>
      </p:pic>
      <p:pic>
        <p:nvPicPr>
          <p:cNvPr id="8" name="Picture 7" descr="Screen Shot 2015-04-27 at 3.28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32" y="2294468"/>
            <a:ext cx="3489080" cy="4067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32" y="5442634"/>
            <a:ext cx="546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266"/>
                </a:solidFill>
              </a:rPr>
              <a:t>Much easier now in STATA with the </a:t>
            </a:r>
            <a:r>
              <a:rPr lang="en-US" sz="2400" dirty="0" err="1" smtClean="0">
                <a:solidFill>
                  <a:srgbClr val="FFC266"/>
                </a:solidFill>
              </a:rPr>
              <a:t>metandi</a:t>
            </a:r>
            <a:r>
              <a:rPr lang="en-US" sz="2400" dirty="0" smtClean="0">
                <a:solidFill>
                  <a:srgbClr val="FFC266"/>
                </a:solidFill>
              </a:rPr>
              <a:t> command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3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1.2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838200"/>
            <a:ext cx="6935776" cy="590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7032" y="176768"/>
            <a:ext cx="550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266"/>
                </a:solidFill>
              </a:rPr>
              <a:t>STATA:  </a:t>
            </a:r>
            <a:r>
              <a:rPr lang="en-US" sz="2800" dirty="0" err="1" smtClean="0">
                <a:solidFill>
                  <a:srgbClr val="FFC266"/>
                </a:solidFill>
              </a:rPr>
              <a:t>metandi</a:t>
            </a:r>
            <a:r>
              <a:rPr lang="en-US" sz="2800" dirty="0" smtClean="0">
                <a:solidFill>
                  <a:srgbClr val="FFC266"/>
                </a:solidFill>
              </a:rPr>
              <a:t> </a:t>
            </a:r>
            <a:r>
              <a:rPr lang="en-US" sz="2800" dirty="0">
                <a:solidFill>
                  <a:srgbClr val="FFC266"/>
                </a:solidFill>
              </a:rPr>
              <a:t>TP FP FN TN</a:t>
            </a:r>
          </a:p>
        </p:txBody>
      </p:sp>
    </p:spTree>
    <p:extLst>
      <p:ext uri="{BB962C8B-B14F-4D97-AF65-F5344CB8AC3E}">
        <p14:creationId xmlns:p14="http://schemas.microsoft.com/office/powerpoint/2010/main" val="1659882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1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104900"/>
            <a:ext cx="8089900" cy="276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550" y="336034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metandi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TP FP FN TN,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nobivariate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nohsroc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2400976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0" y="965200"/>
            <a:ext cx="4419600" cy="552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550" y="336034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metandi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TP FP FN TN,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nobivariate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nohsroc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4979" y="1645334"/>
            <a:ext cx="3798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Easy to use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Results can be used in other models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Can get prediction plots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6684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04800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4798" y="1533832"/>
            <a:ext cx="8610600" cy="25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lvl="0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Evidence includes studies of two treatments: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one to the other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comparing each to a placebo</a:t>
            </a:r>
          </a:p>
          <a:p>
            <a:pPr lvl="1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comparing each to a third comparator</a:t>
            </a:r>
          </a:p>
          <a:p>
            <a:pPr lvl="1"/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or any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2539638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70002" y="1355362"/>
            <a:ext cx="9073998" cy="7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/>
            <a:r>
              <a:rPr lang="en-US" sz="2800" dirty="0">
                <a:solidFill>
                  <a:srgbClr val="F6BF6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Estimating Missing Effect </a:t>
            </a:r>
            <a:r>
              <a:rPr lang="en-US" sz="2800" dirty="0" smtClean="0">
                <a:solidFill>
                  <a:srgbClr val="F6BF6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Sizes</a:t>
            </a:r>
            <a:endParaRPr lang="en-US" sz="2800" dirty="0">
              <a:solidFill>
                <a:srgbClr val="F6BF6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imes New Roman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228600" y="2340171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TYPE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OF INTERVENTION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		</a:t>
            </a: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imes New Roman" charset="0"/>
              </a:rPr>
              <a:t>Standard		Type1	       Type2	      Type3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Region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A	   	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		        X		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E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 	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   X	 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T 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	  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   X</a:t>
            </a: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illSans Condensed" charset="0"/>
                <a:cs typeface="Times New Roman" charset="0"/>
              </a:rPr>
              <a:t>			        X</a:t>
            </a: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endParaRPr lang="en-US" sz="20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Clr>
                <a:srgbClr val="EF9100"/>
              </a:buClr>
              <a:buSzPct val="100000"/>
            </a:pP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illSans Condensed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04800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53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0003" y="914886"/>
            <a:ext cx="8843992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cs typeface="Times New Roman" charset="0"/>
              </a:rPr>
              <a:t>Testing Treatment Differences </a:t>
            </a:r>
            <a:r>
              <a:rPr lang="en-US" sz="2400" dirty="0" smtClean="0">
                <a:cs typeface="Times New Roman" charset="0"/>
              </a:rPr>
              <a:t>in Placebo </a:t>
            </a:r>
            <a:r>
              <a:rPr lang="en-US" sz="2400" dirty="0">
                <a:cs typeface="Times New Roman" charset="0"/>
              </a:rPr>
              <a:t>Controlled Studies</a:t>
            </a:r>
            <a:r>
              <a:rPr lang="en-US" sz="2400" i="1" dirty="0">
                <a:cs typeface="Times New Roman" charset="0"/>
              </a:rPr>
              <a:t/>
            </a:r>
            <a:br>
              <a:rPr lang="en-US" sz="2400" i="1" dirty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idx="1"/>
          </p:nvPr>
        </p:nvSpPr>
        <p:spPr>
          <a:xfrm>
            <a:off x="330009" y="1673164"/>
            <a:ext cx="8360228" cy="4191000"/>
          </a:xfrm>
        </p:spPr>
        <p:txBody>
          <a:bodyPr>
            <a:normAutofit/>
          </a:bodyPr>
          <a:lstStyle/>
          <a:p>
            <a:r>
              <a:rPr lang="en-US" sz="2400" dirty="0">
                <a:cs typeface="Times New Roman" charset="0"/>
              </a:rPr>
              <a:t>Outcomes at 30 Days Composite (Death or MI)</a:t>
            </a:r>
          </a:p>
          <a:p>
            <a:endParaRPr lang="en-US" sz="2400" b="1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u="sng" dirty="0">
                <a:cs typeface="Times New Roman" charset="0"/>
              </a:rPr>
              <a:t>Study Drug	# of Patients    # </a:t>
            </a:r>
            <a:r>
              <a:rPr lang="en-US" sz="2000" u="sng" dirty="0" smtClean="0">
                <a:cs typeface="Times New Roman" charset="0"/>
              </a:rPr>
              <a:t>Studies  Odds </a:t>
            </a:r>
            <a:r>
              <a:rPr lang="en-US" sz="2000" u="sng" dirty="0">
                <a:cs typeface="Times New Roman" charset="0"/>
              </a:rPr>
              <a:t>Ratio   	  95% </a:t>
            </a:r>
            <a:r>
              <a:rPr lang="en-US" sz="2000" u="sng" dirty="0" smtClean="0">
                <a:cs typeface="Times New Roman" charset="0"/>
              </a:rPr>
              <a:t>CI</a:t>
            </a: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A		    9,606	</a:t>
            </a:r>
            <a:r>
              <a:rPr lang="en-US" sz="2000" dirty="0" smtClean="0">
                <a:cs typeface="Times New Roman" charset="0"/>
              </a:rPr>
              <a:t>5</a:t>
            </a:r>
            <a:r>
              <a:rPr lang="en-US" sz="2000" dirty="0">
                <a:cs typeface="Times New Roman" charset="0"/>
              </a:rPr>
              <a:t>	   0.45		(0.37, 0.55)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E		    5,834	</a:t>
            </a:r>
            <a:r>
              <a:rPr lang="en-US" sz="2000" dirty="0" smtClean="0">
                <a:cs typeface="Times New Roman" charset="0"/>
              </a:rPr>
              <a:t>4</a:t>
            </a:r>
            <a:r>
              <a:rPr lang="en-US" sz="2000" dirty="0">
                <a:cs typeface="Times New Roman" charset="0"/>
              </a:rPr>
              <a:t>	   0.82		(0.69, 0.98)</a:t>
            </a:r>
          </a:p>
          <a:p>
            <a:pPr>
              <a:buFontTx/>
              <a:buNone/>
            </a:pPr>
            <a:endParaRPr lang="en-US" sz="2000" dirty="0">
              <a:cs typeface="Times New Roman" charset="0"/>
            </a:endParaRP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Drug T		    3,634 	</a:t>
            </a:r>
            <a:r>
              <a:rPr lang="en-US" sz="2000" dirty="0" smtClean="0">
                <a:cs typeface="Times New Roman" charset="0"/>
              </a:rPr>
              <a:t>3</a:t>
            </a:r>
            <a:r>
              <a:rPr lang="en-US" sz="2000" dirty="0">
                <a:cs typeface="Times New Roman" charset="0"/>
              </a:rPr>
              <a:t>	   0.73		(0.57, 0.92)</a:t>
            </a:r>
          </a:p>
          <a:p>
            <a:pPr>
              <a:buFontTx/>
              <a:buNone/>
            </a:pPr>
            <a:r>
              <a:rPr lang="en-US" sz="2000" dirty="0">
                <a:cs typeface="Times New Roman" charset="0"/>
              </a:rPr>
              <a:t> </a:t>
            </a:r>
          </a:p>
          <a:p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46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9" y="228600"/>
            <a:ext cx="8900244" cy="914400"/>
          </a:xfrm>
        </p:spPr>
        <p:txBody>
          <a:bodyPr/>
          <a:lstStyle/>
          <a:p>
            <a:r>
              <a:rPr lang="en-US" sz="3600" dirty="0" smtClean="0"/>
              <a:t>Advanced Techniques for Meta-Analysis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4114800"/>
          </a:xfrm>
        </p:spPr>
        <p:txBody>
          <a:bodyPr/>
          <a:lstStyle/>
          <a:p>
            <a:r>
              <a:rPr lang="en-US" dirty="0" smtClean="0"/>
              <a:t>Single arm Meta-Analysis</a:t>
            </a:r>
          </a:p>
          <a:p>
            <a:r>
              <a:rPr lang="en-US" dirty="0"/>
              <a:t>Meta-Regression</a:t>
            </a:r>
          </a:p>
          <a:p>
            <a:r>
              <a:rPr lang="en-US" dirty="0" smtClean="0"/>
              <a:t>Survival Analysis</a:t>
            </a:r>
          </a:p>
          <a:p>
            <a:r>
              <a:rPr lang="en-US" dirty="0" smtClean="0"/>
              <a:t>Diagnostic Tests &amp; ROC curves</a:t>
            </a:r>
          </a:p>
          <a:p>
            <a:r>
              <a:rPr lang="en-US" dirty="0" smtClean="0"/>
              <a:t>Indirect/Network </a:t>
            </a:r>
            <a:r>
              <a:rPr lang="en-US" dirty="0" smtClean="0"/>
              <a:t>Meta-</a:t>
            </a:r>
            <a:r>
              <a:rPr lang="en-US" dirty="0" smtClean="0"/>
              <a:t>Analyses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65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262912" y="1384300"/>
            <a:ext cx="8111067" cy="180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One-way ANOVA comparing treatments:  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E				p &lt; 0.001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A vs. Drug T				p &lt; 0.01</a:t>
            </a:r>
          </a:p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		Drug E vs. Drug T				p &gt; 0.05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56348"/>
            <a:ext cx="9144001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40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  <a:endParaRPr lang="en-US" sz="40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20003" y="804083"/>
            <a:ext cx="8843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2400" dirty="0" smtClean="0">
                <a:cs typeface="Times New Roman" charset="0"/>
              </a:rPr>
              <a:t>Testing Treatment Differences in Placebo Controlled Studies</a:t>
            </a:r>
            <a:r>
              <a:rPr lang="en-US" sz="2400" i="1" dirty="0" smtClean="0">
                <a:cs typeface="Times New Roman" charset="0"/>
              </a:rPr>
              <a:t/>
            </a:r>
            <a:br>
              <a:rPr lang="en-US" sz="2400" i="1" dirty="0" smtClean="0">
                <a:cs typeface="Times New Roman" charset="0"/>
              </a:rPr>
            </a:br>
            <a:endParaRPr lang="en-US" sz="2400" i="1" dirty="0">
              <a:cs typeface="Times New Roman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2" y="3390900"/>
            <a:ext cx="848844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09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04792"/>
            <a:ext cx="9144001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Beyond ANOVA: Evaluating 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Indirect </a:t>
            </a:r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Effects</a:t>
            </a:r>
          </a:p>
          <a:p>
            <a:pPr algn="ctr"/>
            <a:r>
              <a:rPr lang="en-US" sz="32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Network Analyses</a:t>
            </a:r>
            <a:endParaRPr lang="en-US" sz="3200" dirty="0" smtClean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69925" y="1722438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 descr="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3" y="1471026"/>
            <a:ext cx="7137400" cy="51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1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2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793750"/>
            <a:ext cx="69342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22173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Raw data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1300" y="464373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266"/>
                </a:solidFill>
              </a:rPr>
              <a:t>STATA: indirect </a:t>
            </a:r>
            <a:r>
              <a:rPr lang="en-US" sz="2000" dirty="0" err="1">
                <a:solidFill>
                  <a:srgbClr val="FFC266"/>
                </a:solidFill>
              </a:rPr>
              <a:t>lnHR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selnHR</a:t>
            </a:r>
            <a:r>
              <a:rPr lang="en-US" sz="2000" dirty="0">
                <a:solidFill>
                  <a:srgbClr val="FFC266"/>
                </a:solidFill>
              </a:rPr>
              <a:t> Study ORDER, random </a:t>
            </a:r>
            <a:r>
              <a:rPr lang="en-US" sz="2000" dirty="0" err="1">
                <a:solidFill>
                  <a:srgbClr val="FFC266"/>
                </a:solidFill>
              </a:rPr>
              <a:t>eff</a:t>
            </a:r>
            <a:r>
              <a:rPr lang="en-US" sz="2000" dirty="0">
                <a:solidFill>
                  <a:srgbClr val="FFC266"/>
                </a:solidFill>
              </a:rPr>
              <a:t>(HR) </a:t>
            </a:r>
            <a:r>
              <a:rPr lang="en-US" sz="2000" dirty="0" err="1">
                <a:solidFill>
                  <a:srgbClr val="FFC266"/>
                </a:solidFill>
              </a:rPr>
              <a:t>eform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trta</a:t>
            </a:r>
            <a:r>
              <a:rPr lang="en-US" sz="2000" dirty="0">
                <a:solidFill>
                  <a:srgbClr val="FFC266"/>
                </a:solidFill>
              </a:rPr>
              <a:t>(Active) </a:t>
            </a:r>
            <a:r>
              <a:rPr lang="en-US" sz="2000" dirty="0" err="1">
                <a:solidFill>
                  <a:srgbClr val="FFC266"/>
                </a:solidFill>
              </a:rPr>
              <a:t>trtb</a:t>
            </a:r>
            <a:r>
              <a:rPr lang="en-US" sz="2000" dirty="0">
                <a:solidFill>
                  <a:srgbClr val="FFC266"/>
                </a:solidFill>
              </a:rPr>
              <a:t>(Control)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3165" y="221734"/>
            <a:ext cx="284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40667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7 at 12.3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1079500"/>
            <a:ext cx="8234503" cy="448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094" y="374134"/>
            <a:ext cx="58106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2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480652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494" y="247134"/>
            <a:ext cx="581060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2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  <p:pic>
        <p:nvPicPr>
          <p:cNvPr id="2" name="Picture 1" descr="Screen Shot 2016-04-27 at 12.3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" y="958910"/>
            <a:ext cx="6845300" cy="5137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6241534"/>
            <a:ext cx="232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 I vs. Z?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20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7 at 12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793750"/>
            <a:ext cx="6934200" cy="351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22173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Raw data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1300" y="464373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C266"/>
                </a:solidFill>
              </a:rPr>
              <a:t>STATA: indirect </a:t>
            </a:r>
            <a:r>
              <a:rPr lang="en-US" sz="2000" dirty="0" err="1">
                <a:solidFill>
                  <a:srgbClr val="FFC266"/>
                </a:solidFill>
              </a:rPr>
              <a:t>lnHR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selnHR</a:t>
            </a:r>
            <a:r>
              <a:rPr lang="en-US" sz="2000" dirty="0">
                <a:solidFill>
                  <a:srgbClr val="FFC266"/>
                </a:solidFill>
              </a:rPr>
              <a:t> Study ORDER, random </a:t>
            </a:r>
            <a:r>
              <a:rPr lang="en-US" sz="2000" dirty="0" err="1">
                <a:solidFill>
                  <a:srgbClr val="FFC266"/>
                </a:solidFill>
              </a:rPr>
              <a:t>eff</a:t>
            </a:r>
            <a:r>
              <a:rPr lang="en-US" sz="2000" dirty="0">
                <a:solidFill>
                  <a:srgbClr val="FFC266"/>
                </a:solidFill>
              </a:rPr>
              <a:t>(HR) </a:t>
            </a:r>
            <a:r>
              <a:rPr lang="en-US" sz="2000" dirty="0" err="1">
                <a:solidFill>
                  <a:srgbClr val="FFC266"/>
                </a:solidFill>
              </a:rPr>
              <a:t>eform</a:t>
            </a:r>
            <a:r>
              <a:rPr lang="en-US" sz="2000" dirty="0">
                <a:solidFill>
                  <a:srgbClr val="FFC266"/>
                </a:solidFill>
              </a:rPr>
              <a:t> </a:t>
            </a:r>
            <a:r>
              <a:rPr lang="en-US" sz="2000" dirty="0" err="1">
                <a:solidFill>
                  <a:srgbClr val="FFC266"/>
                </a:solidFill>
              </a:rPr>
              <a:t>trta</a:t>
            </a:r>
            <a:r>
              <a:rPr lang="en-US" sz="2000" dirty="0">
                <a:solidFill>
                  <a:srgbClr val="FFC266"/>
                </a:solidFill>
              </a:rPr>
              <a:t>(Active) </a:t>
            </a:r>
            <a:r>
              <a:rPr lang="en-US" sz="2000" dirty="0" err="1">
                <a:solidFill>
                  <a:srgbClr val="FFC266"/>
                </a:solidFill>
              </a:rPr>
              <a:t>trtb</a:t>
            </a:r>
            <a:r>
              <a:rPr lang="en-US" sz="2000" dirty="0">
                <a:solidFill>
                  <a:srgbClr val="FFC266"/>
                </a:solidFill>
              </a:rPr>
              <a:t>(Control)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3165" y="221734"/>
            <a:ext cx="284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3536434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114" y="177800"/>
            <a:ext cx="9067800" cy="941387"/>
          </a:xfrm>
        </p:spPr>
        <p:txBody>
          <a:bodyPr/>
          <a:lstStyle/>
          <a:p>
            <a:r>
              <a:rPr lang="en-US" sz="3600" dirty="0" smtClean="0"/>
              <a:t>Special Issues in Meta-Analysis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41" y="1473200"/>
            <a:ext cx="7682159" cy="3429000"/>
          </a:xfrm>
        </p:spPr>
        <p:txBody>
          <a:bodyPr/>
          <a:lstStyle/>
          <a:p>
            <a:r>
              <a:rPr lang="en-US" sz="2800" dirty="0" smtClean="0"/>
              <a:t>Meta Meta Meta Analyses</a:t>
            </a:r>
          </a:p>
          <a:p>
            <a:endParaRPr lang="en-US" sz="2800" dirty="0" smtClean="0"/>
          </a:p>
          <a:p>
            <a:r>
              <a:rPr lang="en-US" sz="2800" dirty="0" smtClean="0"/>
              <a:t>Meta</a:t>
            </a:r>
            <a:r>
              <a:rPr lang="en-US" sz="2800" dirty="0" smtClean="0"/>
              <a:t>-Analysis </a:t>
            </a:r>
            <a:r>
              <a:rPr lang="en-US" sz="2800" dirty="0"/>
              <a:t>of transition </a:t>
            </a:r>
            <a:r>
              <a:rPr lang="en-US" sz="2800" dirty="0" smtClean="0"/>
              <a:t>probabilities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Pharmocoeconomic</a:t>
            </a:r>
            <a:r>
              <a:rPr lang="en-US" sz="2800" dirty="0" smtClean="0"/>
              <a:t> </a:t>
            </a:r>
            <a:r>
              <a:rPr lang="en-US" sz="2800" dirty="0" smtClean="0"/>
              <a:t>Meta-Analysis</a:t>
            </a:r>
          </a:p>
          <a:p>
            <a:endParaRPr lang="en-US" sz="2800" dirty="0" smtClean="0"/>
          </a:p>
          <a:p>
            <a:r>
              <a:rPr lang="en-US" sz="2800" dirty="0" smtClean="0"/>
              <a:t>Meta</a:t>
            </a:r>
            <a:r>
              <a:rPr lang="en-US" sz="2800" dirty="0" smtClean="0"/>
              <a:t>-Analysis of zero events</a:t>
            </a:r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6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68" y="1091168"/>
            <a:ext cx="5722531" cy="5214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7777" y="6159500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xkcd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669" y="381000"/>
            <a:ext cx="49061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Meta Meta Meta Analyses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0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3175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700" y="1066800"/>
            <a:ext cx="7010400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Where is it being applied?</a:t>
            </a: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olicy analyses in mental health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transition probabilities within a 	mental health system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-probability of transition to outpatient or 	readmission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Genome analyses</a:t>
            </a:r>
          </a:p>
          <a:p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-modeling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likelihood of gene pairings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				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758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38200"/>
            <a:ext cx="5829300" cy="52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40500" y="1130300"/>
            <a:ext cx="2463800" cy="1477970"/>
          </a:xfrm>
          <a:noFill/>
          <a:ln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9900"/>
                </a:solidFill>
              </a:rPr>
              <a:t>Relative </a:t>
            </a:r>
            <a:r>
              <a:rPr lang="en-US" sz="1800" dirty="0">
                <a:solidFill>
                  <a:srgbClr val="FF9900"/>
                </a:solidFill>
              </a:rPr>
              <a:t>effect sizes (and 95% credibility intervals) </a:t>
            </a:r>
            <a:endParaRPr lang="en-US" sz="1800" dirty="0" smtClean="0">
              <a:solidFill>
                <a:srgbClr val="FF99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9900"/>
                </a:solidFill>
              </a:rPr>
              <a:t>of </a:t>
            </a:r>
            <a:r>
              <a:rPr lang="en-US" sz="1800" dirty="0">
                <a:solidFill>
                  <a:srgbClr val="FF9900"/>
                </a:solidFill>
              </a:rPr>
              <a:t>psychotherapeutic </a:t>
            </a:r>
            <a:r>
              <a:rPr lang="en-US" sz="1800" dirty="0" smtClean="0">
                <a:solidFill>
                  <a:srgbClr val="FF9900"/>
                </a:solidFill>
              </a:rPr>
              <a:t>interventions</a:t>
            </a:r>
            <a:endParaRPr lang="en-US" sz="1800" dirty="0">
              <a:solidFill>
                <a:srgbClr val="FF99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6267309"/>
            <a:ext cx="8347364" cy="63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Barth J,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Munder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Gerger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H,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Nüesch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E, et al. (2013) Comparative Efficacy of Seven Psychotherapeutic Interventions for Patients with Depression: A Network Meta-Analysis. </a:t>
            </a:r>
            <a:r>
              <a:rPr lang="en-US" sz="12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PLoS</a:t>
            </a:r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Med 10(5): e1001454. doi:10.1371/journal.pmed.1001454</a:t>
            </a:r>
          </a:p>
          <a:p>
            <a:pPr eaLnBrk="1" hangingPunct="1"/>
            <a:r>
              <a:rPr lang="en-US" sz="1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hlinkClick r:id="rId3"/>
              </a:rPr>
              <a:t>http://www.plosmedicine.org/article/info:doi/10.1371/journal.pmed.1001454</a:t>
            </a:r>
            <a:endParaRPr lang="en-US" sz="1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700" y="102969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Markov Chain Meta-Analyses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004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0900" y="215900"/>
            <a:ext cx="43586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EBCC"/>
                </a:solidFill>
              </a:rPr>
              <a:t>Meta Analysis of Rates</a:t>
            </a:r>
            <a:endParaRPr lang="en-US" sz="3200" dirty="0">
              <a:solidFill>
                <a:srgbClr val="FFEB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500" y="940952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accent1"/>
                </a:solidFill>
              </a:rPr>
              <a:t>Efficacy and Safety of Erythropoiesis-Stimulating Proteins in </a:t>
            </a:r>
            <a:r>
              <a:rPr lang="en-US" baseline="30000" dirty="0" err="1">
                <a:solidFill>
                  <a:schemeClr val="accent1"/>
                </a:solidFill>
              </a:rPr>
              <a:t>Myelodysplastic</a:t>
            </a:r>
            <a:r>
              <a:rPr lang="en-US" baseline="30000" dirty="0">
                <a:solidFill>
                  <a:schemeClr val="accent1"/>
                </a:solidFill>
              </a:rPr>
              <a:t> Syndrome: A Systematic Review and Meta-</a:t>
            </a:r>
            <a:r>
              <a:rPr lang="en-US" baseline="30000" dirty="0" smtClean="0">
                <a:solidFill>
                  <a:schemeClr val="accent1"/>
                </a:solidFill>
              </a:rPr>
              <a:t>Analysis </a:t>
            </a:r>
            <a:r>
              <a:rPr lang="en-US" baseline="30000" dirty="0" smtClean="0"/>
              <a:t>Susan </a:t>
            </a:r>
            <a:r>
              <a:rPr lang="en-US" baseline="30000" dirty="0"/>
              <a:t>D. Ross, I. Elaine Allen, Corey A. </a:t>
            </a:r>
            <a:r>
              <a:rPr lang="en-US" baseline="30000" dirty="0" err="1"/>
              <a:t>Probst</a:t>
            </a:r>
            <a:r>
              <a:rPr lang="en-US" baseline="30000" dirty="0"/>
              <a:t>, Brian </a:t>
            </a:r>
            <a:r>
              <a:rPr lang="en-US" baseline="30000" dirty="0" err="1"/>
              <a:t>Sercus</a:t>
            </a:r>
            <a:r>
              <a:rPr lang="en-US" baseline="30000" dirty="0"/>
              <a:t>, Sheila M. </a:t>
            </a:r>
            <a:r>
              <a:rPr lang="en-US" baseline="30000" dirty="0" err="1"/>
              <a:t>Crean</a:t>
            </a:r>
            <a:r>
              <a:rPr lang="en-US" baseline="30000" dirty="0"/>
              <a:t> and </a:t>
            </a:r>
            <a:r>
              <a:rPr lang="en-US" baseline="30000" dirty="0" err="1"/>
              <a:t>Gayatri</a:t>
            </a:r>
            <a:r>
              <a:rPr lang="en-US" baseline="30000" dirty="0"/>
              <a:t> </a:t>
            </a:r>
            <a:r>
              <a:rPr lang="en-US" baseline="30000" dirty="0" err="1" smtClean="0"/>
              <a:t>Ranganathan</a:t>
            </a:r>
            <a:r>
              <a:rPr lang="en-US" baseline="30000" dirty="0" smtClean="0"/>
              <a:t> </a:t>
            </a:r>
            <a:r>
              <a:rPr lang="de-DE" i="1" baseline="30000" dirty="0" smtClean="0"/>
              <a:t>Oncologist </a:t>
            </a:r>
            <a:r>
              <a:rPr lang="de-DE" baseline="30000" dirty="0"/>
              <a:t>2007;12;1264-1273</a:t>
            </a:r>
            <a:endParaRPr lang="en-US" dirty="0"/>
          </a:p>
        </p:txBody>
      </p:sp>
      <p:pic>
        <p:nvPicPr>
          <p:cNvPr id="5" name="Picture 4" descr="Screen Shot 2015-04-27 at 5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26983"/>
            <a:ext cx="4127500" cy="4751552"/>
          </a:xfrm>
          <a:prstGeom prst="rect">
            <a:avLst/>
          </a:prstGeom>
        </p:spPr>
      </p:pic>
      <p:pic>
        <p:nvPicPr>
          <p:cNvPr id="6" name="Picture 5" descr="Screen Shot 2015-04-27 at 5.3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587283"/>
            <a:ext cx="3302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72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77800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Pharmacoeconomic</a:t>
            </a:r>
            <a:r>
              <a:rPr lang="en-US" sz="3600" dirty="0" smtClean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Meta-Analysis</a:t>
            </a:r>
            <a:endParaRPr lang="en-US" sz="3600" dirty="0">
              <a:solidFill>
                <a:srgbClr val="EDD3B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73205"/>
            <a:ext cx="852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9900"/>
                </a:solidFill>
              </a:rPr>
              <a:t>Effect of postmenopausal hormone replacement therapy on dental outcomes: systematic review of the literature and </a:t>
            </a:r>
            <a:r>
              <a:rPr lang="en-US" i="1" dirty="0" err="1">
                <a:solidFill>
                  <a:srgbClr val="FF9900"/>
                </a:solidFill>
              </a:rPr>
              <a:t>pharmacoeconomic</a:t>
            </a:r>
            <a:r>
              <a:rPr lang="en-US" i="1" dirty="0">
                <a:solidFill>
                  <a:srgbClr val="FF9900"/>
                </a:solidFill>
              </a:rPr>
              <a:t> analysis.</a:t>
            </a:r>
          </a:p>
          <a:p>
            <a:r>
              <a:rPr lang="en-US" sz="1600" dirty="0"/>
              <a:t>Allen </a:t>
            </a:r>
            <a:r>
              <a:rPr lang="en-US" sz="1600" dirty="0" smtClean="0"/>
              <a:t>IE, </a:t>
            </a:r>
            <a:r>
              <a:rPr lang="en-US" sz="1600" dirty="0"/>
              <a:t>Monroe M, Connelly J, </a:t>
            </a:r>
            <a:r>
              <a:rPr lang="en-US" sz="1600" dirty="0" err="1"/>
              <a:t>Cintron</a:t>
            </a:r>
            <a:r>
              <a:rPr lang="en-US" sz="1600" dirty="0"/>
              <a:t> R, Ross SD</a:t>
            </a:r>
            <a:r>
              <a:rPr lang="en-US" sz="1600" dirty="0" smtClean="0"/>
              <a:t>. Managed Care Interface, 2000</a:t>
            </a:r>
            <a:endParaRPr lang="en-US" sz="1600" dirty="0"/>
          </a:p>
        </p:txBody>
      </p:sp>
      <p:pic>
        <p:nvPicPr>
          <p:cNvPr id="4" name="Picture 3" descr="Screen Shot 2015-04-27 at 6.0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739"/>
            <a:ext cx="5461000" cy="2456620"/>
          </a:xfrm>
          <a:prstGeom prst="rect">
            <a:avLst/>
          </a:prstGeom>
        </p:spPr>
      </p:pic>
      <p:pic>
        <p:nvPicPr>
          <p:cNvPr id="5" name="Picture 4" descr="Screen Shot 2015-04-27 at 6.03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56" y="3898900"/>
            <a:ext cx="5630956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5300" y="2211507"/>
            <a:ext cx="332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Overall, the annualized excess cost associated with these two dental outcomes in non-HRT users is estimated to be between $ 14,000 and $ 300,000 with a mean of $ 100,000 per thousand untreated postmenopausal women per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7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 err="1" smtClean="0"/>
              <a:t>Bracco</a:t>
            </a:r>
            <a:r>
              <a:rPr lang="en-US" sz="2800" dirty="0" smtClean="0"/>
              <a:t> v. </a:t>
            </a:r>
            <a:r>
              <a:rPr lang="en-US" sz="2800" dirty="0" err="1" smtClean="0"/>
              <a:t>Amersham</a:t>
            </a:r>
            <a:r>
              <a:rPr lang="en-US" sz="2800" dirty="0" smtClean="0"/>
              <a:t> (X-Ray Contrast Media)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43101"/>
            <a:ext cx="8686800" cy="3987800"/>
          </a:xfrm>
        </p:spPr>
        <p:txBody>
          <a:bodyPr/>
          <a:lstStyle/>
          <a:p>
            <a:r>
              <a:rPr lang="en-US" sz="2400" dirty="0" smtClean="0"/>
              <a:t>Dueling Marketing Claims each based on a meta-analysis</a:t>
            </a:r>
          </a:p>
          <a:p>
            <a:endParaRPr lang="en-US" sz="2400" dirty="0"/>
          </a:p>
          <a:p>
            <a:r>
              <a:rPr lang="en-US" sz="2400" dirty="0" smtClean="0"/>
              <a:t>Re-analysis of both meta-analyses by each company</a:t>
            </a:r>
          </a:p>
          <a:p>
            <a:endParaRPr lang="en-US" sz="2400" dirty="0" smtClean="0"/>
          </a:p>
          <a:p>
            <a:r>
              <a:rPr lang="en-US" sz="2400" dirty="0" smtClean="0"/>
              <a:t>Most fun: Teaching the judge (she was an English major) about statistics, odds ratios, meta-analyses, and </a:t>
            </a:r>
            <a:r>
              <a:rPr lang="en-US" sz="2400" dirty="0" smtClean="0"/>
              <a:t>Bayes</a:t>
            </a:r>
          </a:p>
          <a:p>
            <a:endParaRPr lang="en-US" sz="2400" dirty="0"/>
          </a:p>
          <a:p>
            <a:r>
              <a:rPr lang="en-US" sz="2400" dirty="0" smtClean="0"/>
              <a:t>STATA has two fixes here</a:t>
            </a:r>
          </a:p>
          <a:p>
            <a:pPr lvl="1"/>
            <a:r>
              <a:rPr lang="en-US" sz="2000" dirty="0" smtClean="0"/>
              <a:t>Easy – adds 0.5 to each outcome</a:t>
            </a:r>
          </a:p>
          <a:p>
            <a:pPr lvl="1"/>
            <a:r>
              <a:rPr lang="en-US" sz="2000" dirty="0" smtClean="0"/>
              <a:t>Hard – imputes the missing data</a:t>
            </a:r>
            <a:endParaRPr lang="en-US" sz="2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066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D-McCull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" y="1924447"/>
            <a:ext cx="6423685" cy="432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5" y="79254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Safety of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Iodixanol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(IOCM) v.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Iopamidol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(LOCM) on the incidence of Contrast Induced Nephropathy</a:t>
            </a:r>
          </a:p>
          <a:p>
            <a:endParaRPr lang="en-US" sz="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63500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588095" y="2273300"/>
            <a:ext cx="232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Fixed effects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 protocol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Omits 6 studies with zero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8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-McCullough_z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038803"/>
            <a:ext cx="6609443" cy="48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100919"/>
            <a:ext cx="4267200" cy="5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6657975"/>
            <a:ext cx="50673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657" y="187903"/>
            <a:ext cx="8686800" cy="8255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to do with zero events?</a:t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58214" y="1765300"/>
            <a:ext cx="19612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Reanalysis using all the studies, intent-to-treat population, and random-effects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6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13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82675"/>
            <a:ext cx="6692900" cy="4860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800" y="5346700"/>
            <a:ext cx="8813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266"/>
                </a:solidFill>
              </a:rPr>
              <a:t>When working on meta-analyses in the future, you can certainly find me if you have questions:</a:t>
            </a:r>
          </a:p>
          <a:p>
            <a:endParaRPr lang="en-US" sz="2000" dirty="0">
              <a:solidFill>
                <a:srgbClr val="FFC266"/>
              </a:solidFill>
            </a:endParaRPr>
          </a:p>
          <a:p>
            <a:r>
              <a:rPr lang="en-US" sz="2000" dirty="0" smtClean="0">
                <a:solidFill>
                  <a:srgbClr val="FFC266"/>
                </a:solidFill>
                <a:hlinkClick r:id="rId3"/>
              </a:rPr>
              <a:t>Isabel.allen@ucsf.edu</a:t>
            </a:r>
            <a:r>
              <a:rPr lang="en-US" sz="2000" dirty="0" smtClean="0">
                <a:solidFill>
                  <a:srgbClr val="FFC266"/>
                </a:solidFill>
              </a:rPr>
              <a:t>       2</a:t>
            </a:r>
            <a:r>
              <a:rPr lang="en-US" sz="2000" baseline="30000" dirty="0" smtClean="0">
                <a:solidFill>
                  <a:srgbClr val="FFC266"/>
                </a:solidFill>
              </a:rPr>
              <a:t>nd</a:t>
            </a:r>
            <a:r>
              <a:rPr lang="en-US" sz="2000" dirty="0" smtClean="0">
                <a:solidFill>
                  <a:srgbClr val="FFC266"/>
                </a:solidFill>
              </a:rPr>
              <a:t> Floor Mission Hall</a:t>
            </a:r>
            <a:endParaRPr lang="en-US" sz="2000" dirty="0">
              <a:solidFill>
                <a:srgbClr val="FFC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6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SINGLE ARM META-</a:t>
            </a:r>
            <a:r>
              <a:rPr lang="en-US" sz="2400" dirty="0" smtClean="0">
                <a:effectLst/>
              </a:rPr>
              <a:t>ANALYSIS in STATA:  </a:t>
            </a:r>
            <a:r>
              <a:rPr lang="en-US" sz="2000" dirty="0" smtClean="0">
                <a:effectLst/>
              </a:rPr>
              <a:t>Diagnostic </a:t>
            </a:r>
            <a:r>
              <a:rPr lang="en-US" sz="2000" dirty="0">
                <a:effectLst/>
              </a:rPr>
              <a:t>performance of two-phase and four-dimensional computed tomography for parathyroid localization; a systematic review and meta-analysis</a:t>
            </a:r>
            <a:br>
              <a:rPr lang="en-US" sz="2000" dirty="0">
                <a:effectLst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84300"/>
            <a:ext cx="8293100" cy="4927600"/>
          </a:xfrm>
        </p:spPr>
        <p:txBody>
          <a:bodyPr/>
          <a:lstStyle/>
          <a:p>
            <a:r>
              <a:rPr lang="en-US" sz="2000" dirty="0" err="1" smtClean="0"/>
              <a:t>Wouter</a:t>
            </a:r>
            <a:r>
              <a:rPr lang="en-US" sz="2000" dirty="0" smtClean="0"/>
              <a:t> </a:t>
            </a:r>
            <a:r>
              <a:rPr lang="en-US" sz="2000" dirty="0" err="1" smtClean="0"/>
              <a:t>Kluijfhout</a:t>
            </a:r>
            <a:r>
              <a:rPr lang="en-US" sz="2000" dirty="0" smtClean="0"/>
              <a:t>, MD, Endocrine Surgery, </a:t>
            </a:r>
            <a:r>
              <a:rPr lang="en-US" sz="2000" dirty="0" smtClean="0"/>
              <a:t>UCSF, to appear in Radiology</a:t>
            </a:r>
            <a:endParaRPr lang="en-US" sz="2000" dirty="0" smtClean="0"/>
          </a:p>
          <a:p>
            <a:r>
              <a:rPr lang="en-US" sz="2000" dirty="0" smtClean="0"/>
              <a:t>35 arms from 30 studies from 2000-2016</a:t>
            </a:r>
          </a:p>
          <a:p>
            <a:r>
              <a:rPr lang="en-US" sz="2000" dirty="0" smtClean="0"/>
              <a:t>Only outcomes from one type of contrast per study</a:t>
            </a:r>
          </a:p>
          <a:p>
            <a:r>
              <a:rPr lang="en-US" sz="2000" dirty="0" smtClean="0"/>
              <a:t>Sample of the data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498850"/>
            <a:ext cx="8636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0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8877300" cy="1447800"/>
          </a:xfrm>
        </p:spPr>
        <p:txBody>
          <a:bodyPr/>
          <a:lstStyle/>
          <a:p>
            <a:r>
              <a:rPr lang="en-US" sz="2400" dirty="0" smtClean="0"/>
              <a:t>SINGLE ARM META-ANALYSIS:  </a:t>
            </a:r>
            <a:r>
              <a:rPr lang="en-US" sz="2400" dirty="0" smtClean="0"/>
              <a:t>STATA </a:t>
            </a:r>
            <a:r>
              <a:rPr lang="en-US" sz="2400" dirty="0" err="1" smtClean="0"/>
              <a:t>Metaprop</a:t>
            </a:r>
            <a:r>
              <a:rPr lang="en-US" sz="2400" dirty="0" smtClean="0"/>
              <a:t> </a:t>
            </a:r>
            <a:r>
              <a:rPr lang="en-US" sz="2400" dirty="0" smtClean="0"/>
              <a:t>command:</a:t>
            </a:r>
            <a:br>
              <a:rPr lang="en-US" sz="24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. </a:t>
            </a:r>
            <a:r>
              <a:rPr lang="en-US" sz="2000" dirty="0" err="1" smtClean="0">
                <a:effectLst/>
              </a:rPr>
              <a:t>metaprop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>
                <a:effectLst/>
              </a:rPr>
              <a:t>TP </a:t>
            </a:r>
            <a:r>
              <a:rPr lang="en-US" sz="2000" dirty="0" err="1">
                <a:effectLst/>
              </a:rPr>
              <a:t>SensDenom</a:t>
            </a:r>
            <a:r>
              <a:rPr lang="en-US" sz="2000" dirty="0">
                <a:effectLst/>
              </a:rPr>
              <a:t>, random </a:t>
            </a:r>
            <a:r>
              <a:rPr lang="en-US" sz="2000" dirty="0" err="1">
                <a:effectLst/>
              </a:rPr>
              <a:t>cimethod</a:t>
            </a:r>
            <a:r>
              <a:rPr lang="en-US" sz="2000" dirty="0">
                <a:effectLst/>
              </a:rPr>
              <a:t>(exact) </a:t>
            </a:r>
            <a:r>
              <a:rPr lang="en-US" sz="2000" dirty="0" smtClean="0">
                <a:effectLst/>
              </a:rPr>
              <a:t> label</a:t>
            </a:r>
            <a:r>
              <a:rPr lang="en-US" sz="2000" dirty="0">
                <a:effectLst/>
              </a:rPr>
              <a:t>(</a:t>
            </a:r>
            <a:r>
              <a:rPr lang="en-US" sz="2000" dirty="0" err="1">
                <a:effectLst/>
              </a:rPr>
              <a:t>namevar</a:t>
            </a:r>
            <a:r>
              <a:rPr lang="en-US" sz="2000" dirty="0">
                <a:effectLst/>
              </a:rPr>
              <a:t>=Author, </a:t>
            </a:r>
            <a:r>
              <a:rPr lang="en-US" sz="2000" dirty="0" err="1" smtClean="0">
                <a:effectLst/>
              </a:rPr>
              <a:t>yearvar</a:t>
            </a:r>
            <a:r>
              <a:rPr lang="en-US" sz="2000" dirty="0" smtClean="0">
                <a:effectLst/>
              </a:rPr>
              <a:t>=Year</a:t>
            </a:r>
            <a:r>
              <a:rPr lang="en-US" sz="2000" dirty="0">
                <a:effectLst/>
              </a:rPr>
              <a:t>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549400"/>
            <a:ext cx="554355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410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34367"/>
            <a:ext cx="4279900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70500" y="1943100"/>
            <a:ext cx="3365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Separating by contrast phase does not help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What’s next?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" y="111037"/>
            <a:ext cx="885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266"/>
                </a:solidFill>
              </a:rPr>
              <a:t>. </a:t>
            </a:r>
            <a:r>
              <a:rPr lang="en-US" sz="2000" dirty="0" err="1">
                <a:solidFill>
                  <a:srgbClr val="FFC266"/>
                </a:solidFill>
              </a:rPr>
              <a:t>metaprop</a:t>
            </a:r>
            <a:r>
              <a:rPr lang="en-US" sz="2000" dirty="0">
                <a:solidFill>
                  <a:srgbClr val="FFC266"/>
                </a:solidFill>
              </a:rPr>
              <a:t> TP </a:t>
            </a:r>
            <a:r>
              <a:rPr lang="en-US" sz="2000" dirty="0" err="1">
                <a:solidFill>
                  <a:srgbClr val="FFC266"/>
                </a:solidFill>
              </a:rPr>
              <a:t>SensDenom</a:t>
            </a:r>
            <a:r>
              <a:rPr lang="en-US" sz="2000" dirty="0">
                <a:solidFill>
                  <a:srgbClr val="FFC266"/>
                </a:solidFill>
              </a:rPr>
              <a:t>, random </a:t>
            </a:r>
            <a:r>
              <a:rPr lang="en-US" sz="2000" dirty="0" err="1">
                <a:solidFill>
                  <a:srgbClr val="FFC266"/>
                </a:solidFill>
              </a:rPr>
              <a:t>cimethod</a:t>
            </a:r>
            <a:r>
              <a:rPr lang="en-US" sz="2000" dirty="0">
                <a:solidFill>
                  <a:srgbClr val="FFC266"/>
                </a:solidFill>
              </a:rPr>
              <a:t>(exact) </a:t>
            </a:r>
            <a:r>
              <a:rPr lang="en-US" sz="2000" dirty="0" smtClean="0">
                <a:solidFill>
                  <a:srgbClr val="FFC266"/>
                </a:solidFill>
              </a:rPr>
              <a:t>by(Phase) </a:t>
            </a:r>
            <a:r>
              <a:rPr lang="en-US" sz="2000" dirty="0">
                <a:solidFill>
                  <a:srgbClr val="FFC266"/>
                </a:solidFill>
              </a:rPr>
              <a:t>label(</a:t>
            </a:r>
            <a:r>
              <a:rPr lang="en-US" sz="2000" dirty="0" err="1">
                <a:solidFill>
                  <a:srgbClr val="FFC266"/>
                </a:solidFill>
              </a:rPr>
              <a:t>namevar</a:t>
            </a:r>
            <a:r>
              <a:rPr lang="en-US" sz="2000" dirty="0">
                <a:solidFill>
                  <a:srgbClr val="FFC266"/>
                </a:solidFill>
              </a:rPr>
              <a:t>=Author, </a:t>
            </a:r>
            <a:r>
              <a:rPr lang="en-US" sz="2000" dirty="0" err="1">
                <a:solidFill>
                  <a:srgbClr val="FFC266"/>
                </a:solidFill>
              </a:rPr>
              <a:t>yearvar</a:t>
            </a:r>
            <a:r>
              <a:rPr lang="en-US" sz="2000" dirty="0">
                <a:solidFill>
                  <a:srgbClr val="FFC266"/>
                </a:solidFill>
              </a:rPr>
              <a:t>=Year) </a:t>
            </a:r>
            <a:br>
              <a:rPr lang="en-US" sz="2000" dirty="0">
                <a:solidFill>
                  <a:srgbClr val="FFC266"/>
                </a:solidFill>
              </a:rPr>
            </a:br>
            <a:endParaRPr lang="en-US" sz="2000" dirty="0">
              <a:solidFill>
                <a:srgbClr val="FFC2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4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28600"/>
            <a:ext cx="8940800" cy="914400"/>
          </a:xfrm>
        </p:spPr>
        <p:txBody>
          <a:bodyPr/>
          <a:lstStyle/>
          <a:p>
            <a:r>
              <a:rPr lang="en-US" dirty="0" smtClean="0"/>
              <a:t>Cumulative Meta</a:t>
            </a:r>
            <a:r>
              <a:rPr lang="en-US" dirty="0"/>
              <a:t>-</a:t>
            </a:r>
            <a:r>
              <a:rPr lang="en-US" dirty="0" smtClean="0"/>
              <a:t>Analysis</a:t>
            </a:r>
            <a:r>
              <a:rPr lang="en-US" dirty="0"/>
              <a:t>:</a:t>
            </a:r>
            <a:r>
              <a:rPr lang="en-US" dirty="0" smtClean="0"/>
              <a:t> STATA</a:t>
            </a:r>
            <a:br>
              <a:rPr lang="en-US" dirty="0" smtClean="0"/>
            </a:br>
            <a:r>
              <a:rPr lang="en-US" sz="2000" dirty="0" smtClean="0"/>
              <a:t>. </a:t>
            </a:r>
            <a:r>
              <a:rPr lang="en-US" sz="2000" dirty="0" err="1"/>
              <a:t>metacum</a:t>
            </a:r>
            <a:r>
              <a:rPr lang="en-US" sz="2000" dirty="0"/>
              <a:t> TP </a:t>
            </a:r>
            <a:r>
              <a:rPr lang="en-US" sz="2000" dirty="0" err="1"/>
              <a:t>SensDenom</a:t>
            </a:r>
            <a:r>
              <a:rPr lang="en-US" sz="2000" dirty="0"/>
              <a:t>, random label(</a:t>
            </a:r>
            <a:r>
              <a:rPr lang="en-US" sz="2000" dirty="0" err="1"/>
              <a:t>namevar</a:t>
            </a:r>
            <a:r>
              <a:rPr lang="en-US" sz="2000" dirty="0"/>
              <a:t>=Author, </a:t>
            </a:r>
            <a:r>
              <a:rPr lang="en-US" sz="2000" dirty="0" err="1"/>
              <a:t>yearvar</a:t>
            </a:r>
            <a:r>
              <a:rPr lang="en-US" sz="2000" dirty="0"/>
              <a:t>=Year)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8000" y="1879600"/>
            <a:ext cx="2981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Cumulative Meta-Analysis?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 much help </a:t>
            </a:r>
            <a:r>
              <a:rPr lang="en-US" dirty="0" smtClean="0">
                <a:solidFill>
                  <a:srgbClr val="FF0000"/>
                </a:solidFill>
              </a:rPr>
              <a:t>here.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1" y="1282700"/>
            <a:ext cx="515972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65325" y="334963"/>
            <a:ext cx="409176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000" dirty="0">
                <a:solidFill>
                  <a:srgbClr val="EDD3B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Meta-Regression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1" y="1333500"/>
            <a:ext cx="8356600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Subgroup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analyses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Examining the control rate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Identification of important covariates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baseline differences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bias or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sponsorship</a:t>
            </a:r>
          </a:p>
          <a:p>
            <a:pPr>
              <a:lnSpc>
                <a:spcPct val="80000"/>
              </a:lnSpc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Control for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heterogeneity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STATA command does not work for single-arm analyses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807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a Mining the Genom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Mining the Genome.thmx</Template>
  <TotalTime>560</TotalTime>
  <Words>1337</Words>
  <Application>Microsoft Macintosh PowerPoint</Application>
  <PresentationFormat>On-screen Show (4:3)</PresentationFormat>
  <Paragraphs>215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Data Mining the Genome</vt:lpstr>
      <vt:lpstr>Photo Editor Photo</vt:lpstr>
      <vt:lpstr>Using Meta-Analyses for Decision-Making </vt:lpstr>
      <vt:lpstr>PowerPoint Presentation</vt:lpstr>
      <vt:lpstr>Advanced Techniques for Meta-Analysis</vt:lpstr>
      <vt:lpstr>PowerPoint Presentation</vt:lpstr>
      <vt:lpstr>SINGLE ARM META-ANALYSIS in STATA:  Diagnostic performance of two-phase and four-dimensional computed tomography for parathyroid localization; a systematic review and meta-analysis </vt:lpstr>
      <vt:lpstr>SINGLE ARM META-ANALYSIS:  STATA Metaprop command:  . metaprop TP SensDenom, random cimethod(exact)  label(namevar=Author, yearvar=Year)  </vt:lpstr>
      <vt:lpstr>PowerPoint Presentation</vt:lpstr>
      <vt:lpstr>Cumulative Meta-Analysis: STATA . metacum TP SensDenom, random label(namevar=Author, yearvar=Year)</vt:lpstr>
      <vt:lpstr>PowerPoint Presentation</vt:lpstr>
      <vt:lpstr>Meta-Regression</vt:lpstr>
      <vt:lpstr>PowerPoint Presentation</vt:lpstr>
      <vt:lpstr>STATA:  metareg _ES yrpublished, wsse(_selogES) graph</vt:lpstr>
      <vt:lpstr>PowerPoint Presentation</vt:lpstr>
      <vt:lpstr>STATA:  metareg _ES hypertension, wsse(_selogES)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Treatment Differences in Placebo Controlled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Issues in Meta-Analysis  </vt:lpstr>
      <vt:lpstr>PowerPoint Presentation</vt:lpstr>
      <vt:lpstr>PowerPoint Presentation</vt:lpstr>
      <vt:lpstr>PowerPoint Presentation</vt:lpstr>
      <vt:lpstr>PowerPoint Presentation</vt:lpstr>
      <vt:lpstr>What to do with zero events?  Bracco v. Amersham (X-Ray Contrast Media)</vt:lpstr>
      <vt:lpstr>What to do with zero events? </vt:lpstr>
      <vt:lpstr>What to do with zero events?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Allen</dc:creator>
  <cp:lastModifiedBy>Isabel Allen</cp:lastModifiedBy>
  <cp:revision>65</cp:revision>
  <dcterms:created xsi:type="dcterms:W3CDTF">2015-04-14T05:27:30Z</dcterms:created>
  <dcterms:modified xsi:type="dcterms:W3CDTF">2016-04-27T20:26:57Z</dcterms:modified>
</cp:coreProperties>
</file>