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1"/>
  </p:notesMasterIdLst>
  <p:handoutMasterIdLst>
    <p:handoutMasterId r:id="rId82"/>
  </p:handoutMasterIdLst>
  <p:sldIdLst>
    <p:sldId id="512" r:id="rId2"/>
    <p:sldId id="491" r:id="rId3"/>
    <p:sldId id="260" r:id="rId4"/>
    <p:sldId id="370" r:id="rId5"/>
    <p:sldId id="525" r:id="rId6"/>
    <p:sldId id="402" r:id="rId7"/>
    <p:sldId id="526" r:id="rId8"/>
    <p:sldId id="519" r:id="rId9"/>
    <p:sldId id="520" r:id="rId10"/>
    <p:sldId id="398" r:id="rId11"/>
    <p:sldId id="481" r:id="rId12"/>
    <p:sldId id="482" r:id="rId13"/>
    <p:sldId id="483" r:id="rId14"/>
    <p:sldId id="493" r:id="rId15"/>
    <p:sldId id="527" r:id="rId16"/>
    <p:sldId id="409" r:id="rId17"/>
    <p:sldId id="401" r:id="rId18"/>
    <p:sldId id="429" r:id="rId19"/>
    <p:sldId id="430" r:id="rId20"/>
    <p:sldId id="485" r:id="rId21"/>
    <p:sldId id="497" r:id="rId22"/>
    <p:sldId id="411" r:id="rId23"/>
    <p:sldId id="513" r:id="rId24"/>
    <p:sldId id="514" r:id="rId25"/>
    <p:sldId id="486" r:id="rId26"/>
    <p:sldId id="515" r:id="rId27"/>
    <p:sldId id="516" r:id="rId28"/>
    <p:sldId id="473" r:id="rId29"/>
    <p:sldId id="474" r:id="rId30"/>
    <p:sldId id="434" r:id="rId31"/>
    <p:sldId id="464" r:id="rId32"/>
    <p:sldId id="431" r:id="rId33"/>
    <p:sldId id="517" r:id="rId34"/>
    <p:sldId id="518" r:id="rId35"/>
    <p:sldId id="508" r:id="rId36"/>
    <p:sldId id="438" r:id="rId37"/>
    <p:sldId id="410" r:id="rId38"/>
    <p:sldId id="441" r:id="rId39"/>
    <p:sldId id="442" r:id="rId40"/>
    <p:sldId id="413" r:id="rId41"/>
    <p:sldId id="445" r:id="rId42"/>
    <p:sldId id="446" r:id="rId43"/>
    <p:sldId id="521" r:id="rId44"/>
    <p:sldId id="522" r:id="rId45"/>
    <p:sldId id="468" r:id="rId46"/>
    <p:sldId id="447" r:id="rId47"/>
    <p:sldId id="528" r:id="rId48"/>
    <p:sldId id="416" r:id="rId49"/>
    <p:sldId id="422" r:id="rId50"/>
    <p:sldId id="419" r:id="rId51"/>
    <p:sldId id="415" r:id="rId52"/>
    <p:sldId id="451" r:id="rId53"/>
    <p:sldId id="469" r:id="rId54"/>
    <p:sldId id="540" r:id="rId55"/>
    <p:sldId id="532" r:id="rId56"/>
    <p:sldId id="533" r:id="rId57"/>
    <p:sldId id="534" r:id="rId58"/>
    <p:sldId id="535" r:id="rId59"/>
    <p:sldId id="541" r:id="rId60"/>
    <p:sldId id="505" r:id="rId61"/>
    <p:sldId id="455" r:id="rId62"/>
    <p:sldId id="472" r:id="rId63"/>
    <p:sldId id="509" r:id="rId64"/>
    <p:sldId id="452" r:id="rId65"/>
    <p:sldId id="542" r:id="rId66"/>
    <p:sldId id="510" r:id="rId67"/>
    <p:sldId id="404" r:id="rId68"/>
    <p:sldId id="466" r:id="rId69"/>
    <p:sldId id="524" r:id="rId70"/>
    <p:sldId id="530" r:id="rId71"/>
    <p:sldId id="529" r:id="rId72"/>
    <p:sldId id="536" r:id="rId73"/>
    <p:sldId id="537" r:id="rId74"/>
    <p:sldId id="538" r:id="rId75"/>
    <p:sldId id="539" r:id="rId76"/>
    <p:sldId id="496" r:id="rId77"/>
    <p:sldId id="504" r:id="rId78"/>
    <p:sldId id="397" r:id="rId79"/>
    <p:sldId id="454" r:id="rId80"/>
  </p:sldIdLst>
  <p:sldSz cx="10287000" cy="6858000" type="35mm"/>
  <p:notesSz cx="7010400" cy="92964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Martin" initials="" lastIdx="6" clrIdx="0"/>
  <p:cmAuthor id="1" name="jmartin" initials="j" lastIdx="10" clrIdx="1"/>
  <p:cmAuthor id="2" name="Jeff Martin" initials="JM"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9900"/>
    <a:srgbClr val="3333CC"/>
    <a:srgbClr val="00CC00"/>
    <a:srgbClr val="DDDDDD"/>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40" autoAdjust="0"/>
    <p:restoredTop sz="73381" autoAdjust="0"/>
  </p:normalViewPr>
  <p:slideViewPr>
    <p:cSldViewPr>
      <p:cViewPr>
        <p:scale>
          <a:sx n="68" d="100"/>
          <a:sy n="68" d="100"/>
        </p:scale>
        <p:origin x="-1614" y="-72"/>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6" d="100"/>
        <a:sy n="116" d="100"/>
      </p:scale>
      <p:origin x="0" y="19968"/>
    </p:cViewPr>
  </p:sorterViewPr>
  <p:notesViewPr>
    <p:cSldViewPr>
      <p:cViewPr>
        <p:scale>
          <a:sx n="75" d="100"/>
          <a:sy n="75" d="100"/>
        </p:scale>
        <p:origin x="-1284" y="504"/>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909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l" defTabSz="931863">
              <a:defRPr sz="1200"/>
            </a:lvl1pPr>
          </a:lstStyle>
          <a:p>
            <a:r>
              <a:rPr lang="en-US" altLang="en-US"/>
              <a:t>Measurements:  Reproducibility and Validity  </a:t>
            </a:r>
            <a:fld id="{87656CB5-7152-466E-BAEA-484E6C005F08}" type="slidenum">
              <a:rPr lang="en-US" altLang="en-US"/>
              <a:pPr/>
              <a:t>‹#›</a:t>
            </a:fld>
            <a:endParaRPr lang="en-US" altLang="en-US"/>
          </a:p>
        </p:txBody>
      </p:sp>
      <p:sp>
        <p:nvSpPr>
          <p:cNvPr id="4099"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r" defTabSz="931863">
              <a:defRPr sz="1200"/>
            </a:lvl1pPr>
          </a:lstStyle>
          <a:p>
            <a:fld id="{F809C45A-B5A7-446B-922F-B4F8B658491F}" type="slidenum">
              <a:rPr lang="en-US" altLang="en-US"/>
              <a:pPr/>
              <a:t>‹#›</a:t>
            </a:fld>
            <a:endParaRPr lang="en-US" altLang="en-US"/>
          </a:p>
        </p:txBody>
      </p:sp>
      <p:sp>
        <p:nvSpPr>
          <p:cNvPr id="4100"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l" defTabSz="931863">
              <a:defRPr sz="1200"/>
            </a:lvl1pPr>
          </a:lstStyle>
          <a:p>
            <a:endParaRPr lang="en-US" altLang="en-US"/>
          </a:p>
        </p:txBody>
      </p:sp>
      <p:sp>
        <p:nvSpPr>
          <p:cNvPr id="4101"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r" defTabSz="931863">
              <a:defRPr sz="1200"/>
            </a:lvl1pPr>
          </a:lstStyle>
          <a:p>
            <a:fld id="{C8B7BE5C-D541-4975-971D-29202C857DA9}" type="slidenum">
              <a:rPr lang="en-US" altLang="en-US"/>
              <a:pPr/>
              <a:t>‹#›</a:t>
            </a:fld>
            <a:endParaRPr lang="en-US" altLang="en-US"/>
          </a:p>
        </p:txBody>
      </p:sp>
    </p:spTree>
    <p:extLst>
      <p:ext uri="{BB962C8B-B14F-4D97-AF65-F5344CB8AC3E}">
        <p14:creationId xmlns:p14="http://schemas.microsoft.com/office/powerpoint/2010/main" val="46735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l" defTabSz="931863">
              <a:defRPr sz="1200"/>
            </a:lvl1pPr>
          </a:lstStyle>
          <a:p>
            <a:endParaRPr lang="en-US" altLang="en-US"/>
          </a:p>
        </p:txBody>
      </p:sp>
      <p:sp>
        <p:nvSpPr>
          <p:cNvPr id="19459" name="Rectangle 3"/>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r" defTabSz="931863">
              <a:defRPr sz="1200"/>
            </a:lvl1pPr>
          </a:lstStyle>
          <a:p>
            <a:endParaRPr lang="en-US" altLang="en-US"/>
          </a:p>
        </p:txBody>
      </p:sp>
      <p:sp>
        <p:nvSpPr>
          <p:cNvPr id="19460" name="Rectangle 4"/>
          <p:cNvSpPr>
            <a:spLocks noGrp="1" noRot="1" noChangeAspect="1" noChangeArrowheads="1" noTextEdit="1"/>
          </p:cNvSpPr>
          <p:nvPr>
            <p:ph type="sldImg" idx="2"/>
          </p:nvPr>
        </p:nvSpPr>
        <p:spPr bwMode="auto">
          <a:xfrm>
            <a:off x="889000" y="696913"/>
            <a:ext cx="5229225"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933450" y="4414838"/>
            <a:ext cx="5143500"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62" name="Rectangle 6"/>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l" defTabSz="931863">
              <a:defRPr sz="1200"/>
            </a:lvl1pPr>
          </a:lstStyle>
          <a:p>
            <a:endParaRPr lang="en-US" altLang="en-US"/>
          </a:p>
        </p:txBody>
      </p:sp>
      <p:sp>
        <p:nvSpPr>
          <p:cNvPr id="19463" name="Rectangle 7"/>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r" defTabSz="931863">
              <a:defRPr sz="1200"/>
            </a:lvl1pPr>
          </a:lstStyle>
          <a:p>
            <a:fld id="{B55D3100-1868-4380-8AEF-D09CA4BFC245}" type="slidenum">
              <a:rPr lang="en-US" altLang="en-US"/>
              <a:pPr/>
              <a:t>‹#›</a:t>
            </a:fld>
            <a:endParaRPr lang="en-US" altLang="en-US"/>
          </a:p>
        </p:txBody>
      </p:sp>
    </p:spTree>
    <p:extLst>
      <p:ext uri="{BB962C8B-B14F-4D97-AF65-F5344CB8AC3E}">
        <p14:creationId xmlns:p14="http://schemas.microsoft.com/office/powerpoint/2010/main" val="2315156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AF157C-54B9-4CA8-BA26-4FF01ADF297B}" type="slidenum">
              <a:rPr lang="en-US" altLang="en-US"/>
              <a:pPr/>
              <a:t>2</a:t>
            </a:fld>
            <a:endParaRPr lang="en-US" altLang="en-US"/>
          </a:p>
        </p:txBody>
      </p:sp>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p:txBody>
          <a:bodyPr/>
          <a:lstStyle/>
          <a:p>
            <a:r>
              <a:rPr lang="en-US" altLang="en-US" dirty="0"/>
              <a:t>Let’s remind ourselves where we are in the discussion of threats to validity in clinical research. </a:t>
            </a:r>
            <a:r>
              <a:rPr lang="en-US" altLang="en-US" dirty="0" smtClean="0"/>
              <a:t>  Remember, we emphasized</a:t>
            </a:r>
            <a:r>
              <a:rPr lang="en-US" altLang="en-US" baseline="0" dirty="0" smtClean="0"/>
              <a:t> the Big 4: Selection Bias, Measurement Bias, and Confounding Bias, as the three forms of bias and then, the fourth, chance. </a:t>
            </a:r>
            <a:r>
              <a:rPr lang="en-US" altLang="en-US" dirty="0" smtClean="0"/>
              <a:t> </a:t>
            </a:r>
            <a:r>
              <a:rPr lang="en-US" altLang="en-US" dirty="0"/>
              <a:t>We have talked about selection </a:t>
            </a:r>
            <a:r>
              <a:rPr lang="en-US" altLang="en-US" dirty="0" smtClean="0"/>
              <a:t>bias two weeks</a:t>
            </a:r>
            <a:r>
              <a:rPr lang="en-US" altLang="en-US" baseline="0" dirty="0" smtClean="0"/>
              <a:t> ago.  Last week, we</a:t>
            </a:r>
            <a:r>
              <a:rPr lang="en-US" altLang="en-US" dirty="0" smtClean="0"/>
              <a:t> </a:t>
            </a:r>
            <a:r>
              <a:rPr lang="en-US" altLang="en-US" dirty="0"/>
              <a:t>introduced how we characterize measurements, in terms of reproducibility and validity.  Today, we are moving on to </a:t>
            </a:r>
            <a:r>
              <a:rPr lang="en-US" altLang="en-US" dirty="0" smtClean="0"/>
              <a:t>explore more about how </a:t>
            </a:r>
            <a:r>
              <a:rPr lang="en-US" altLang="en-US" dirty="0"/>
              <a:t>imperfect measurements can result in measurement bias. </a:t>
            </a:r>
          </a:p>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16CD5F-563F-4241-AAFB-DBCBE6548D0E}" type="slidenum">
              <a:rPr lang="en-US" altLang="en-US"/>
              <a:pPr/>
              <a:t>11</a:t>
            </a:fld>
            <a:endParaRPr lang="en-US" altLang="en-US"/>
          </a:p>
        </p:txBody>
      </p:sp>
      <p:sp>
        <p:nvSpPr>
          <p:cNvPr id="477186" name="Rectangle 2"/>
          <p:cNvSpPr>
            <a:spLocks noGrp="1" noRot="1" noChangeAspect="1" noChangeArrowheads="1" noTextEdit="1"/>
          </p:cNvSpPr>
          <p:nvPr>
            <p:ph type="sldImg"/>
          </p:nvPr>
        </p:nvSpPr>
        <p:spPr>
          <a:xfrm>
            <a:off x="890588" y="696913"/>
            <a:ext cx="5229225" cy="3486150"/>
          </a:xfrm>
          <a:ln/>
        </p:spPr>
      </p:sp>
      <p:sp>
        <p:nvSpPr>
          <p:cNvPr id="477187" name="Rectangle 3"/>
          <p:cNvSpPr>
            <a:spLocks noGrp="1" noChangeArrowheads="1"/>
          </p:cNvSpPr>
          <p:nvPr>
            <p:ph type="body" idx="1"/>
          </p:nvPr>
        </p:nvSpPr>
        <p:spPr>
          <a:xfrm>
            <a:off x="935038" y="4414838"/>
            <a:ext cx="5140325" cy="4184650"/>
          </a:xfrm>
        </p:spPr>
        <p:txBody>
          <a:bodyPr/>
          <a:lstStyle/>
          <a:p>
            <a:r>
              <a:rPr lang="en-US" altLang="en-US"/>
              <a:t>Let’s start with measurement bias in a descriptive study, and like we did for selection bias, a famous example comes from the world of politics. In the 1982 California Governor election, Tom Bradley, an African-American, led George Deukmejian, a white candidate, in most pre-election polls.  In the Field poll (one of the largest surveys), just before the election, he led by 7 percentage points.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0C48D-E7A9-4652-99A7-C043104D5D50}" type="slidenum">
              <a:rPr lang="en-US" altLang="en-US"/>
              <a:pPr/>
              <a:t>12</a:t>
            </a:fld>
            <a:endParaRPr lang="en-US" altLang="en-US"/>
          </a:p>
        </p:txBody>
      </p:sp>
      <p:sp>
        <p:nvSpPr>
          <p:cNvPr id="479234" name="Rectangle 2"/>
          <p:cNvSpPr>
            <a:spLocks noGrp="1" noRot="1" noChangeAspect="1" noChangeArrowheads="1" noTextEdit="1"/>
          </p:cNvSpPr>
          <p:nvPr>
            <p:ph type="sldImg"/>
          </p:nvPr>
        </p:nvSpPr>
        <p:spPr>
          <a:xfrm>
            <a:off x="890588" y="696913"/>
            <a:ext cx="5229225" cy="3486150"/>
          </a:xfrm>
          <a:ln/>
        </p:spPr>
      </p:sp>
      <p:sp>
        <p:nvSpPr>
          <p:cNvPr id="479235" name="Rectangle 3"/>
          <p:cNvSpPr>
            <a:spLocks noGrp="1" noChangeArrowheads="1"/>
          </p:cNvSpPr>
          <p:nvPr>
            <p:ph type="body" idx="1"/>
          </p:nvPr>
        </p:nvSpPr>
        <p:spPr>
          <a:xfrm>
            <a:off x="935038" y="4414838"/>
            <a:ext cx="5140325" cy="4184650"/>
          </a:xfrm>
        </p:spPr>
        <p:txBody>
          <a:bodyPr/>
          <a:lstStyle/>
          <a:p>
            <a:r>
              <a:rPr lang="en-US" altLang="en-US"/>
              <a:t>Again, the reason we like these pre-election polls is that they are one of the few instances where we can later see the answer in the source population.  Much to the surprise of the polls, when the votes were counted, Deukmejian won.  What the pundits believe happened is known as the “Bradley effect”, where respondents who truly favored Deukmejian sought to avoid appearing racist when questioned and hence did not state their true choice.   Hence, in the poll (the pre-election survey) their true choice was misclassified as the arrow shows giving the spurious appearance that Bradley was going to win.  </a:t>
            </a:r>
          </a:p>
          <a:p>
            <a:endParaRPr lang="en-US" altLang="en-US"/>
          </a:p>
          <a:p>
            <a:r>
              <a:rPr lang="en-US" altLang="en-US"/>
              <a:t>A more recent example of a potential Bradley Effect was seen in Prop. 19, the vote to legalize marijuana in California.  Many polls taken before the election found that the majority of likely voters would vote yes.  However, the final vote favored no and it is reasoned that when approached by pollsters many persons wanted to be appear liberal, but then when they voted they voted “no”.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026914-FB82-4702-99A3-7F3A267A2C11}" type="slidenum">
              <a:rPr lang="en-US" altLang="en-US"/>
              <a:pPr/>
              <a:t>13</a:t>
            </a:fld>
            <a:endParaRPr lang="en-US" altLang="en-US"/>
          </a:p>
        </p:txBody>
      </p:sp>
      <p:sp>
        <p:nvSpPr>
          <p:cNvPr id="481282" name="Rectangle 2"/>
          <p:cNvSpPr>
            <a:spLocks noGrp="1" noRot="1" noChangeAspect="1" noChangeArrowheads="1" noTextEdit="1"/>
          </p:cNvSpPr>
          <p:nvPr>
            <p:ph type="sldImg"/>
          </p:nvPr>
        </p:nvSpPr>
        <p:spPr>
          <a:xfrm>
            <a:off x="890588" y="696913"/>
            <a:ext cx="5229225" cy="3486150"/>
          </a:xfrm>
          <a:ln/>
        </p:spPr>
      </p:sp>
      <p:sp>
        <p:nvSpPr>
          <p:cNvPr id="481283" name="Rectangle 3"/>
          <p:cNvSpPr>
            <a:spLocks noGrp="1" noChangeArrowheads="1"/>
          </p:cNvSpPr>
          <p:nvPr>
            <p:ph type="body" idx="1"/>
          </p:nvPr>
        </p:nvSpPr>
        <p:spPr>
          <a:xfrm>
            <a:off x="935038" y="4414838"/>
            <a:ext cx="5140325" cy="4184650"/>
          </a:xfrm>
        </p:spPr>
        <p:txBody>
          <a:bodyPr/>
          <a:lstStyle/>
          <a:p>
            <a:r>
              <a:rPr lang="en-US" altLang="en-US"/>
              <a:t>Note that this is different than the selection bias that occurred with Dewey-Truman pre-election surveys, where there it was felt that the pre-election surveys simply were not representative of the source population.  In the Bradley effect, there is not thought to be anything non-representative about the people in the polls.  Instead, the problem is that they did not answer the question truthfully. </a:t>
            </a:r>
          </a:p>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4687AC-FF84-4C6C-82C1-798300264514}" type="slidenum">
              <a:rPr lang="en-US" altLang="en-US"/>
              <a:pPr/>
              <a:t>14</a:t>
            </a:fld>
            <a:endParaRPr lang="en-US" altLang="en-US"/>
          </a:p>
        </p:txBody>
      </p:sp>
      <p:sp>
        <p:nvSpPr>
          <p:cNvPr id="499714" name="Rectangle 2"/>
          <p:cNvSpPr>
            <a:spLocks noGrp="1" noRot="1" noChangeAspect="1" noChangeArrowheads="1" noTextEdit="1"/>
          </p:cNvSpPr>
          <p:nvPr>
            <p:ph type="sldImg"/>
          </p:nvPr>
        </p:nvSpPr>
        <p:spPr>
          <a:ln/>
        </p:spPr>
      </p:sp>
      <p:sp>
        <p:nvSpPr>
          <p:cNvPr id="499715" name="Rectangle 3"/>
          <p:cNvSpPr>
            <a:spLocks noGrp="1" noChangeArrowheads="1"/>
          </p:cNvSpPr>
          <p:nvPr>
            <p:ph type="body" idx="1"/>
          </p:nvPr>
        </p:nvSpPr>
        <p:spPr/>
        <p:txBody>
          <a:bodyPr/>
          <a:lstStyle/>
          <a:p>
            <a:r>
              <a:rPr lang="en-US" altLang="en-US" dirty="0"/>
              <a:t>What are some examples of measurement bias in descriptive biomedical studies?  There are a lot of them.  For example, any time you depend upon self-report from humans, there is a chance of measurement bias.  This includes things like prevalence of flossing, condom use, </a:t>
            </a:r>
            <a:r>
              <a:rPr lang="en-US" altLang="en-US" dirty="0" smtClean="0"/>
              <a:t>exercise, etc.  </a:t>
            </a:r>
            <a:r>
              <a:rPr lang="en-US" altLang="en-US" dirty="0"/>
              <a:t>Humans will tend to give socially desirable responses and hence sometimes will give biased responses.  Although I don’t like naming all of these individual biases, this one is sometimes known as social desirability bias.</a:t>
            </a:r>
          </a:p>
          <a:p>
            <a:endParaRPr lang="en-US" altLang="en-US" dirty="0"/>
          </a:p>
          <a:p>
            <a:r>
              <a:rPr lang="en-US" altLang="en-US" dirty="0"/>
              <a:t>This is all we will say about measurement bias in descriptive studies.  The direction of the bias is clear depending upon the circumstance.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15</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Let’s move on to bias from misclassification of dichotomous variables in analytic studies.  </a:t>
            </a:r>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FD135-127F-46A2-9D13-D48A63F0798C}" type="slidenum">
              <a:rPr lang="en-US" altLang="en-US"/>
              <a:pPr/>
              <a:t>16</a:t>
            </a:fld>
            <a:endParaRPr lang="en-US" altLang="en-US"/>
          </a:p>
        </p:txBody>
      </p:sp>
      <p:sp>
        <p:nvSpPr>
          <p:cNvPr id="308226" name="Rectangle 2"/>
          <p:cNvSpPr>
            <a:spLocks noGrp="1" noRot="1" noChangeAspect="1" noChangeArrowheads="1" noTextEdit="1"/>
          </p:cNvSpPr>
          <p:nvPr>
            <p:ph type="sldImg"/>
          </p:nvPr>
        </p:nvSpPr>
        <p:spPr>
          <a:xfrm>
            <a:off x="890588" y="696913"/>
            <a:ext cx="5229225" cy="3486150"/>
          </a:xfrm>
          <a:ln/>
        </p:spPr>
      </p:sp>
      <p:sp>
        <p:nvSpPr>
          <p:cNvPr id="308227" name="Rectangle 3"/>
          <p:cNvSpPr>
            <a:spLocks noGrp="1" noChangeArrowheads="1"/>
          </p:cNvSpPr>
          <p:nvPr>
            <p:ph type="body" idx="1"/>
          </p:nvPr>
        </p:nvSpPr>
        <p:spPr>
          <a:xfrm>
            <a:off x="935038" y="4414838"/>
            <a:ext cx="5140325" cy="4184650"/>
          </a:xfrm>
        </p:spPr>
        <p:txBody>
          <a:bodyPr/>
          <a:lstStyle/>
          <a:p>
            <a:r>
              <a:rPr lang="en-US" altLang="en-US" dirty="0"/>
              <a:t>Remember our familiar schema where we have the source population here and our study sample here.  We use our study sample to make inferences about the source population.  We’ll talk about the simplest example of a dichotomous exposure and dichotomous outcome, and we depict this with a 2 x 2 table.  As we talk about misclassification of dichotomous variables, let’s first discuss misclassification of exposure.   Consider as an example of a case-control study of some disease and the exposure under study is alcohol abuse.  Let’s consider that among all true alcohol abusers our measurement, which is self-report, is only able to identify some fraction.  In other words, we aren’t able to get some alcohol abusers to admit that they are abusers.  Hence, our measurement of alcohol use is insensitive.  We depict this by showing an arrow going from the exposure cell to the unexposed cell.  This is lack of complete sensitivity; in other words, we are misclassifying some alcohol users as non-users.  This is called </a:t>
            </a:r>
            <a:r>
              <a:rPr lang="en-US" altLang="en-US" b="1" dirty="0"/>
              <a:t>misclassification of exposure</a:t>
            </a:r>
            <a:r>
              <a:rPr lang="en-US" altLang="en-US" dirty="0"/>
              <a:t>.  Because the misclassification of exposure is occurring equally among the cases and controls, we call this non-differential with respect to disease.  Overall, this is called </a:t>
            </a:r>
            <a:r>
              <a:rPr lang="en-US" altLang="en-US" b="1" dirty="0"/>
              <a:t>non-differential misclassification of exposure</a:t>
            </a:r>
            <a:r>
              <a:rPr lang="en-US" altLang="en-US" dirty="0"/>
              <a:t>.   </a:t>
            </a:r>
          </a:p>
          <a:p>
            <a:r>
              <a:rPr lang="en-US" altLang="en-US" dirty="0"/>
              <a:t>Again, some truly exposed persons are misclassified as unexposed.  Because this happens equally among diseased and non-diseased persons, it is called non-differential misclassification of exposure.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B17E80-4CC7-4AD6-82CA-B82585B3B992}" type="slidenum">
              <a:rPr lang="en-US" altLang="en-US"/>
              <a:pPr/>
              <a:t>17</a:t>
            </a:fld>
            <a:endParaRPr lang="en-US" altLang="en-US"/>
          </a:p>
        </p:txBody>
      </p:sp>
      <p:sp>
        <p:nvSpPr>
          <p:cNvPr id="294914" name="Rectangle 2"/>
          <p:cNvSpPr>
            <a:spLocks noGrp="1" noRot="1" noChangeAspect="1" noChangeArrowheads="1" noTextEdit="1"/>
          </p:cNvSpPr>
          <p:nvPr>
            <p:ph type="sldImg"/>
          </p:nvPr>
        </p:nvSpPr>
        <p:spPr>
          <a:xfrm>
            <a:off x="890588" y="696913"/>
            <a:ext cx="5229225" cy="3486150"/>
          </a:xfrm>
          <a:ln/>
        </p:spPr>
      </p:sp>
      <p:sp>
        <p:nvSpPr>
          <p:cNvPr id="294915"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Let’s work through a numeric example of non-differential misclassification of exposure.  </a:t>
            </a:r>
          </a:p>
          <a:p>
            <a:endParaRPr lang="en-US" altLang="en-US" dirty="0"/>
          </a:p>
          <a:p>
            <a:r>
              <a:rPr lang="en-US" altLang="en-US" dirty="0"/>
              <a:t>In the top panel is the truth where there is no misclassification of exposure; in other words, 100% sensitivity and specificity in the classification of exposure.  The true odds ratio is 4.</a:t>
            </a:r>
          </a:p>
          <a:p>
            <a:endParaRPr lang="en-US" altLang="en-US" dirty="0"/>
          </a:p>
          <a:p>
            <a:r>
              <a:rPr lang="en-US" altLang="en-US" dirty="0"/>
              <a:t>What happens in the presence of 70% </a:t>
            </a:r>
            <a:r>
              <a:rPr lang="en-US" altLang="en-US" dirty="0" smtClean="0"/>
              <a:t>non-differential sensitivity </a:t>
            </a:r>
            <a:r>
              <a:rPr lang="en-US" altLang="en-US" dirty="0"/>
              <a:t>in exposure classification.  That means that 30% of truly exposed cases or 15 of 50 are instead classified as unexposed.  Also, 30% of the 20 exposed controls are falsely classified as unexposed, or 6 persons.  The bottom panel therefore shows what happens and you can see that the OR is now attenuated to 3.3.  </a:t>
            </a:r>
          </a:p>
          <a:p>
            <a:r>
              <a:rPr lang="en-US" altLang="en-US" dirty="0"/>
              <a:t>This illustrates the effect of non-differential misclassification of exposure in the presence of 2 exposure categories - the bias is towards the null hypothesis, in other words, towards </a:t>
            </a:r>
            <a:r>
              <a:rPr lang="en-US" altLang="en-US" dirty="0" smtClean="0"/>
              <a:t>1.0.  </a:t>
            </a:r>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BF019-C50D-4338-89DC-3CB9A160139B}" type="slidenum">
              <a:rPr lang="en-US" altLang="en-US"/>
              <a:pPr/>
              <a:t>18</a:t>
            </a:fld>
            <a:endParaRPr lang="en-US" altLang="en-US"/>
          </a:p>
        </p:txBody>
      </p:sp>
      <p:sp>
        <p:nvSpPr>
          <p:cNvPr id="362498" name="Rectangle 2"/>
          <p:cNvSpPr>
            <a:spLocks noGrp="1" noRot="1" noChangeAspect="1" noChangeArrowheads="1" noTextEdit="1"/>
          </p:cNvSpPr>
          <p:nvPr>
            <p:ph type="sldImg"/>
          </p:nvPr>
        </p:nvSpPr>
        <p:spPr>
          <a:xfrm>
            <a:off x="890588" y="696913"/>
            <a:ext cx="5229225" cy="3486150"/>
          </a:xfrm>
          <a:ln/>
        </p:spPr>
      </p:sp>
      <p:sp>
        <p:nvSpPr>
          <p:cNvPr id="362499" name="Rectangle 3"/>
          <p:cNvSpPr>
            <a:spLocks noGrp="1" noChangeArrowheads="1"/>
          </p:cNvSpPr>
          <p:nvPr>
            <p:ph type="body" idx="1"/>
          </p:nvPr>
        </p:nvSpPr>
        <p:spPr>
          <a:xfrm>
            <a:off x="935038" y="4414838"/>
            <a:ext cx="5140325" cy="4184650"/>
          </a:xfrm>
        </p:spPr>
        <p:txBody>
          <a:bodyPr/>
          <a:lstStyle/>
          <a:p>
            <a:r>
              <a:rPr lang="en-US" altLang="en-US" dirty="0"/>
              <a:t>Here is the schematic representation of misclassification of exposure but when we have imperfect specificity.  Let’s say we are doing a case-control study where our exposure is self-report of second hand cigarette smoke and where it is possible that some people may over report their exposure.  </a:t>
            </a:r>
          </a:p>
          <a:p>
            <a:endParaRPr lang="en-US" altLang="en-US" dirty="0"/>
          </a:p>
          <a:p>
            <a:r>
              <a:rPr lang="en-US" altLang="en-US" dirty="0"/>
              <a:t>Persons who are truly unexposed but who are classified as exposed (because of faulty self-report) are shown with this arrow.  This is a problem of specificity.  This is happening to the same degree in the diseased individuals as it is in the non-diseased individuals.  The arrows are evenly shaded and are meant to depict that misclassification is occurring to the same degree in the diseased and non-diseased persons.  If the degree of misclassification of exposure is equivalent in the diseased </a:t>
            </a:r>
            <a:r>
              <a:rPr lang="en-US" altLang="en-US" dirty="0" err="1"/>
              <a:t>vs</a:t>
            </a:r>
            <a:r>
              <a:rPr lang="en-US" altLang="en-US" dirty="0"/>
              <a:t> non-diseased groups, i.e., </a:t>
            </a:r>
            <a:r>
              <a:rPr lang="en-US" altLang="en-US" dirty="0" smtClean="0"/>
              <a:t>unrelated</a:t>
            </a:r>
            <a:r>
              <a:rPr lang="en-US" altLang="en-US" baseline="0" dirty="0" smtClean="0"/>
              <a:t> to true </a:t>
            </a:r>
            <a:r>
              <a:rPr lang="en-US" altLang="en-US" dirty="0" smtClean="0"/>
              <a:t>disease status, </a:t>
            </a:r>
            <a:r>
              <a:rPr lang="en-US" altLang="en-US" dirty="0"/>
              <a:t>this again is known as non-differential misclassification of exposure.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6D01D-71D2-483B-895F-0CEE6349DFC7}" type="slidenum">
              <a:rPr lang="en-US" altLang="en-US"/>
              <a:pPr/>
              <a:t>19</a:t>
            </a:fld>
            <a:endParaRPr lang="en-US" altLang="en-US"/>
          </a:p>
        </p:txBody>
      </p:sp>
      <p:sp>
        <p:nvSpPr>
          <p:cNvPr id="364546" name="Rectangle 2"/>
          <p:cNvSpPr>
            <a:spLocks noGrp="1" noRot="1" noChangeAspect="1" noChangeArrowheads="1" noTextEdit="1"/>
          </p:cNvSpPr>
          <p:nvPr>
            <p:ph type="sldImg"/>
          </p:nvPr>
        </p:nvSpPr>
        <p:spPr>
          <a:xfrm>
            <a:off x="890588" y="696913"/>
            <a:ext cx="5229225" cy="3486150"/>
          </a:xfrm>
          <a:ln/>
        </p:spPr>
      </p:sp>
      <p:sp>
        <p:nvSpPr>
          <p:cNvPr id="364547"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Here is what non-differential misclassification of exposure because of problems of specificity looks like numerically.  On the top panel we have the truth, in other words, perfect classification of exposure (100% sensitivity and 100% specificity).  The true odds ratio is 4.</a:t>
            </a:r>
          </a:p>
          <a:p>
            <a:endParaRPr lang="en-US" altLang="en-US" dirty="0"/>
          </a:p>
          <a:p>
            <a:r>
              <a:rPr lang="en-US" altLang="en-US" dirty="0"/>
              <a:t>What happens in the presence of 70% specificity in exposure classification.  That means that 30% of truly unexposed cases or 15 of 50 are instead </a:t>
            </a:r>
            <a:r>
              <a:rPr lang="en-US" altLang="en-US" dirty="0" smtClean="0"/>
              <a:t>misclassified </a:t>
            </a:r>
            <a:r>
              <a:rPr lang="en-US" altLang="en-US" dirty="0"/>
              <a:t>as exposed.  Also, 30% of the 80 unexposed controls are falsely classified as exposed, or 24 persons.  The bottom panel therefore shows what happens and you can see that the OR is now attenuated to 2.4.</a:t>
            </a:r>
          </a:p>
          <a:p>
            <a:r>
              <a:rPr lang="en-US" altLang="en-US" dirty="0"/>
              <a:t>  </a:t>
            </a:r>
          </a:p>
          <a:p>
            <a:r>
              <a:rPr lang="en-US" altLang="en-US" dirty="0"/>
              <a:t>This illustrates the effect of non-differential misclassification of exposure because of imperfect specificity in the presence of 2 exposure categories - the bias is towards the null hypothesis, towards 1.0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7F12C-59C0-45C7-AAA4-ADB1AC43DF60}" type="slidenum">
              <a:rPr lang="en-US" altLang="en-US"/>
              <a:pPr/>
              <a:t>20</a:t>
            </a:fld>
            <a:endParaRPr lang="en-US" altLang="en-US"/>
          </a:p>
        </p:txBody>
      </p:sp>
      <p:sp>
        <p:nvSpPr>
          <p:cNvPr id="485378" name="Rectangle 2"/>
          <p:cNvSpPr>
            <a:spLocks noGrp="1" noRot="1" noChangeAspect="1" noChangeArrowheads="1" noTextEdit="1"/>
          </p:cNvSpPr>
          <p:nvPr>
            <p:ph type="sldImg"/>
          </p:nvPr>
        </p:nvSpPr>
        <p:spPr>
          <a:xfrm>
            <a:off x="890588" y="696913"/>
            <a:ext cx="5229225" cy="3486150"/>
          </a:xfrm>
          <a:ln/>
        </p:spPr>
      </p:sp>
      <p:sp>
        <p:nvSpPr>
          <p:cNvPr id="485379" name="Rectangle 3"/>
          <p:cNvSpPr>
            <a:spLocks noGrp="1" noChangeArrowheads="1"/>
          </p:cNvSpPr>
          <p:nvPr>
            <p:ph type="body" idx="1"/>
          </p:nvPr>
        </p:nvSpPr>
        <p:spPr>
          <a:xfrm>
            <a:off x="935038" y="4414838"/>
            <a:ext cx="5140325" cy="4184650"/>
          </a:xfrm>
        </p:spPr>
        <p:txBody>
          <a:bodyPr/>
          <a:lstStyle/>
          <a:p>
            <a:r>
              <a:rPr lang="en-US" altLang="en-US"/>
              <a:t>For viewers who need a more visual approach, here is what the study sample would look like with no misclassification.  We show which cell has the most subjects by a darker cell.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3</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a:t>Here is our roadmap for today. </a:t>
            </a:r>
            <a:r>
              <a:rPr lang="en-US" altLang="en-US" baseline="0" dirty="0" smtClean="0"/>
              <a:t>  We will first give a refined description of measurement error types extending upon what we discussed last week.  This will be additional important nomenclature.  We will then discuss </a:t>
            </a:r>
            <a:r>
              <a:rPr lang="en-US" altLang="en-US" dirty="0" smtClean="0"/>
              <a:t>the bias that ensues from misclassification</a:t>
            </a:r>
            <a:r>
              <a:rPr lang="en-US" altLang="en-US" baseline="0" dirty="0" smtClean="0"/>
              <a:t> of dichotomous variables (the simplest kinds of variables). </a:t>
            </a:r>
            <a:r>
              <a:rPr lang="en-US" altLang="en-US" dirty="0" smtClean="0"/>
              <a:t>We will first discuss it </a:t>
            </a:r>
            <a:r>
              <a:rPr lang="en-US" altLang="en-US" dirty="0"/>
              <a:t>in the context of descriptive studies and then, where we will spend the bulk of the session, in analytic studies.  We will discuss what happens with non-differential misclassification of dichotomous exposures and outcomes </a:t>
            </a:r>
            <a:r>
              <a:rPr lang="en-US" altLang="en-US" dirty="0" smtClean="0"/>
              <a:t>and </a:t>
            </a:r>
            <a:r>
              <a:rPr lang="en-US" altLang="en-US" dirty="0"/>
              <a:t>then what happens with differential misclassification of exposure and outcome.  </a:t>
            </a:r>
            <a:r>
              <a:rPr lang="en-US" altLang="en-US" dirty="0" smtClean="0"/>
              <a:t>We will</a:t>
            </a:r>
            <a:r>
              <a:rPr lang="en-US" altLang="en-US" baseline="0" dirty="0" smtClean="0"/>
              <a:t> also introduce the concept of independent and dependent error.  </a:t>
            </a:r>
            <a:r>
              <a:rPr lang="en-US" altLang="en-US" dirty="0" smtClean="0"/>
              <a:t>In </a:t>
            </a:r>
            <a:r>
              <a:rPr lang="en-US" altLang="en-US" dirty="0"/>
              <a:t>particular, we will focus on the magnitude and directions of these biases.  We will then spend a little bit of time on </a:t>
            </a:r>
            <a:r>
              <a:rPr lang="en-US" altLang="en-US" dirty="0" smtClean="0"/>
              <a:t>the bias that occurs with </a:t>
            </a:r>
            <a:r>
              <a:rPr lang="en-US" altLang="en-US" dirty="0" err="1" smtClean="0"/>
              <a:t>mis</a:t>
            </a:r>
            <a:r>
              <a:rPr lang="en-US" altLang="en-US" dirty="0" smtClean="0"/>
              <a:t>-measurement</a:t>
            </a:r>
            <a:r>
              <a:rPr lang="en-US" altLang="en-US" baseline="0" dirty="0" smtClean="0"/>
              <a:t> of </a:t>
            </a:r>
            <a:r>
              <a:rPr lang="en-US" altLang="en-US" dirty="0" smtClean="0"/>
              <a:t>interval </a:t>
            </a:r>
            <a:r>
              <a:rPr lang="en-US" altLang="en-US" dirty="0"/>
              <a:t>scale variables.  Finally, we will </a:t>
            </a:r>
            <a:r>
              <a:rPr lang="en-US" altLang="en-US" dirty="0" smtClean="0"/>
              <a:t>briefly mention</a:t>
            </a:r>
            <a:r>
              <a:rPr lang="en-US" altLang="en-US" dirty="0"/>
              <a:t>, but not describe in detail, some advanced topics such as misclassification of multi-level categorical variables and misclassification of confounding variables.  We will also mention how what we know about the imperfections in our measurements can be used to back calculate to </a:t>
            </a:r>
            <a:r>
              <a:rPr lang="en-US" altLang="en-US" dirty="0" smtClean="0"/>
              <a:t>the expected truth,</a:t>
            </a:r>
            <a:r>
              <a:rPr lang="en-US" altLang="en-US" baseline="0" dirty="0" smtClean="0"/>
              <a:t> a topic called quantitative bias analysis.</a:t>
            </a:r>
            <a:r>
              <a:rPr lang="en-US" altLang="en-US" dirty="0" smtClean="0"/>
              <a:t>  </a:t>
            </a:r>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1281A2-F4AA-4F52-A884-CE3EE8C598B3}" type="slidenum">
              <a:rPr lang="en-US" altLang="en-US"/>
              <a:pPr/>
              <a:t>21</a:t>
            </a:fld>
            <a:endParaRPr lang="en-US" altLang="en-US"/>
          </a:p>
        </p:txBody>
      </p:sp>
      <p:sp>
        <p:nvSpPr>
          <p:cNvPr id="505858" name="Rectangle 2"/>
          <p:cNvSpPr>
            <a:spLocks noGrp="1" noRot="1" noChangeAspect="1" noChangeArrowheads="1" noTextEdit="1"/>
          </p:cNvSpPr>
          <p:nvPr>
            <p:ph type="sldImg"/>
          </p:nvPr>
        </p:nvSpPr>
        <p:spPr>
          <a:xfrm>
            <a:off x="890588" y="696913"/>
            <a:ext cx="5229225" cy="3486150"/>
          </a:xfrm>
          <a:ln/>
        </p:spPr>
      </p:sp>
      <p:sp>
        <p:nvSpPr>
          <p:cNvPr id="505859" name="Rectangle 3"/>
          <p:cNvSpPr>
            <a:spLocks noGrp="1" noChangeArrowheads="1"/>
          </p:cNvSpPr>
          <p:nvPr>
            <p:ph type="body" idx="1"/>
          </p:nvPr>
        </p:nvSpPr>
        <p:spPr>
          <a:xfrm>
            <a:off x="935038" y="4414838"/>
            <a:ext cx="5140325" cy="4184650"/>
          </a:xfrm>
        </p:spPr>
        <p:txBody>
          <a:bodyPr/>
          <a:lstStyle/>
          <a:p>
            <a:r>
              <a:rPr lang="en-US" altLang="en-US"/>
              <a:t>Here is what happens when misclassification occurs.  Among the cases, some unexposed migrate to the exposed cell, causing the exposed cell to become slightly darker.  Among the controls, even a greater number of unexposed go to the exposed cell.  The big disparity between exposed and unexposed has now evened out, it has become blurred, and hence the odds ratio has diminished.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9277C2-2F4C-4ECE-9D2F-A8604D33255D}" type="slidenum">
              <a:rPr lang="en-US" altLang="en-US"/>
              <a:pPr/>
              <a:t>22</a:t>
            </a:fld>
            <a:endParaRPr lang="en-US" altLang="en-US"/>
          </a:p>
        </p:txBody>
      </p:sp>
      <p:sp>
        <p:nvSpPr>
          <p:cNvPr id="312322" name="Rectangle 2"/>
          <p:cNvSpPr>
            <a:spLocks noGrp="1" noRot="1" noChangeAspect="1" noChangeArrowheads="1" noTextEdit="1"/>
          </p:cNvSpPr>
          <p:nvPr>
            <p:ph type="sldImg"/>
          </p:nvPr>
        </p:nvSpPr>
        <p:spPr>
          <a:xfrm>
            <a:off x="890588" y="696913"/>
            <a:ext cx="5229225" cy="3486150"/>
          </a:xfrm>
          <a:ln/>
        </p:spPr>
      </p:sp>
      <p:sp>
        <p:nvSpPr>
          <p:cNvPr id="312323" name="Rectangle 3"/>
          <p:cNvSpPr>
            <a:spLocks noGrp="1" noChangeArrowheads="1"/>
          </p:cNvSpPr>
          <p:nvPr>
            <p:ph type="body" idx="1"/>
          </p:nvPr>
        </p:nvSpPr>
        <p:spPr>
          <a:xfrm>
            <a:off x="935038" y="4414838"/>
            <a:ext cx="5140325" cy="4184650"/>
          </a:xfrm>
        </p:spPr>
        <p:txBody>
          <a:bodyPr/>
          <a:lstStyle/>
          <a:p>
            <a:r>
              <a:rPr lang="en-US" altLang="en-US"/>
              <a:t>Isolated problems with sensitivity or specificity are the exception rather than the rule because, in fact, measurements often suffer from both problems with sensitivity and specificity.  Here we depict both imperfect sensitivity and specificity in the measurement of the exposure.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D113C99-9036-4F8F-B934-783A15444EC7}" type="slidenum">
              <a:rPr lang="en-US" altLang="en-US"/>
              <a:pPr/>
              <a:t>23</a:t>
            </a:fld>
            <a:endParaRPr lang="en-US" altLang="en-US"/>
          </a:p>
        </p:txBody>
      </p:sp>
      <p:sp>
        <p:nvSpPr>
          <p:cNvPr id="535554"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7C7E9661-1362-4425-B06C-1C836736A74B}" type="slidenum">
              <a:rPr lang="en-US" altLang="en-US" sz="1200"/>
              <a:pPr algn="r"/>
              <a:t>23</a:t>
            </a:fld>
            <a:endParaRPr lang="en-US" altLang="en-US" sz="1200"/>
          </a:p>
        </p:txBody>
      </p:sp>
      <p:sp>
        <p:nvSpPr>
          <p:cNvPr id="535555" name="Rectangle 2"/>
          <p:cNvSpPr>
            <a:spLocks noGrp="1" noRot="1" noChangeAspect="1" noChangeArrowheads="1" noTextEdit="1"/>
          </p:cNvSpPr>
          <p:nvPr>
            <p:ph type="sldImg"/>
          </p:nvPr>
        </p:nvSpPr>
        <p:spPr>
          <a:xfrm>
            <a:off x="890588" y="696913"/>
            <a:ext cx="5229225" cy="3486150"/>
          </a:xfrm>
          <a:ln/>
        </p:spPr>
      </p:sp>
      <p:sp>
        <p:nvSpPr>
          <p:cNvPr id="535556"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What is the effect of misclassification in terms of both sensitivity and specificity?  Let’s assume we are studying an exposure where the true odds ratio is 4.0.  However, now let’s assume there are non-differential misclassification problems with both sensitivity and specificity.  Let’s say that sensitivity and specificity are both 70%.   Assuming no sampling error, what will the observed OR be?  </a:t>
            </a:r>
            <a:r>
              <a:rPr lang="en-US" altLang="en-US" dirty="0" smtClean="0"/>
              <a:t> 3.1,</a:t>
            </a:r>
            <a:r>
              <a:rPr lang="en-US" altLang="en-US" baseline="0" dirty="0" smtClean="0"/>
              <a:t> 2.8, 2.4, 1.6 or perhaps these errors will cancel each other and the answer is 4.0.  </a:t>
            </a:r>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EC598F2-8848-4CB0-AA2C-C191E0985720}" type="slidenum">
              <a:rPr lang="en-US" altLang="en-US"/>
              <a:pPr/>
              <a:t>24</a:t>
            </a:fld>
            <a:endParaRPr lang="en-US" altLang="en-US"/>
          </a:p>
        </p:txBody>
      </p:sp>
      <p:sp>
        <p:nvSpPr>
          <p:cNvPr id="537602"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837AD20B-07C5-4399-BFB9-38C5D7C27D3B}" type="slidenum">
              <a:rPr lang="en-US" altLang="en-US" sz="1200"/>
              <a:pPr algn="r"/>
              <a:t>24</a:t>
            </a:fld>
            <a:endParaRPr lang="en-US" altLang="en-US" sz="1200"/>
          </a:p>
        </p:txBody>
      </p:sp>
      <p:sp>
        <p:nvSpPr>
          <p:cNvPr id="537603" name="Rectangle 2"/>
          <p:cNvSpPr>
            <a:spLocks noGrp="1" noRot="1" noChangeAspect="1" noChangeArrowheads="1" noTextEdit="1"/>
          </p:cNvSpPr>
          <p:nvPr>
            <p:ph type="sldImg"/>
          </p:nvPr>
        </p:nvSpPr>
        <p:spPr>
          <a:xfrm>
            <a:off x="890588" y="696913"/>
            <a:ext cx="5229225" cy="3486150"/>
          </a:xfrm>
          <a:ln/>
        </p:spPr>
      </p:sp>
      <p:sp>
        <p:nvSpPr>
          <p:cNvPr id="537604" name="Rectangle 3"/>
          <p:cNvSpPr>
            <a:spLocks noGrp="1" noChangeArrowheads="1"/>
          </p:cNvSpPr>
          <p:nvPr>
            <p:ph type="body" idx="1"/>
          </p:nvPr>
        </p:nvSpPr>
        <p:spPr>
          <a:xfrm>
            <a:off x="935038" y="4414838"/>
            <a:ext cx="5140325" cy="4184650"/>
          </a:xfrm>
        </p:spPr>
        <p:txBody>
          <a:bodyPr lIns="93151" tIns="46576" rIns="93151" bIns="46576"/>
          <a:lstStyle/>
          <a:p>
            <a:r>
              <a:rPr lang="en-US" altLang="en-US"/>
              <a:t>Wow.  That is low!</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F18F4F-5872-4C24-B174-09E1E12537B5}" type="slidenum">
              <a:rPr lang="en-US" altLang="en-US"/>
              <a:pPr/>
              <a:t>25</a:t>
            </a:fld>
            <a:endParaRPr lang="en-US" altLang="en-US"/>
          </a:p>
        </p:txBody>
      </p:sp>
      <p:sp>
        <p:nvSpPr>
          <p:cNvPr id="487426" name="Rectangle 2"/>
          <p:cNvSpPr>
            <a:spLocks noGrp="1" noRot="1" noChangeAspect="1" noChangeArrowheads="1" noTextEdit="1"/>
          </p:cNvSpPr>
          <p:nvPr>
            <p:ph type="sldImg"/>
          </p:nvPr>
        </p:nvSpPr>
        <p:spPr>
          <a:xfrm>
            <a:off x="890588" y="696913"/>
            <a:ext cx="5229225" cy="3486150"/>
          </a:xfrm>
          <a:ln/>
        </p:spPr>
      </p:sp>
      <p:sp>
        <p:nvSpPr>
          <p:cNvPr id="487427"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smtClean="0"/>
              <a:t>Indeed, </a:t>
            </a:r>
            <a:r>
              <a:rPr lang="en-US" altLang="en-US" dirty="0"/>
              <a:t>when there are problems with sensitivity and specificity, the impact is worse than when you have either alone. </a:t>
            </a:r>
          </a:p>
          <a:p>
            <a:endParaRPr lang="en-US" altLang="en-US" dirty="0"/>
          </a:p>
          <a:p>
            <a:r>
              <a:rPr lang="en-US" altLang="en-US" dirty="0"/>
              <a:t>The text describes a nice way to figure out the </a:t>
            </a:r>
            <a:r>
              <a:rPr lang="en-US" altLang="en-US" b="1" dirty="0"/>
              <a:t>impact</a:t>
            </a:r>
            <a:r>
              <a:rPr lang="en-US" altLang="en-US" dirty="0"/>
              <a:t> of non-differential misclassification when both sensitivity and specificity are imperfect.  </a:t>
            </a:r>
          </a:p>
          <a:p>
            <a:endParaRPr lang="en-US" altLang="en-US" dirty="0"/>
          </a:p>
          <a:p>
            <a:r>
              <a:rPr lang="en-US" altLang="en-US" dirty="0"/>
              <a:t>At the top you see a 2x2 table of the source population, where the true odds ratio is 4.0.</a:t>
            </a:r>
          </a:p>
          <a:p>
            <a:endParaRPr lang="en-US" altLang="en-US" dirty="0"/>
          </a:p>
          <a:p>
            <a:endParaRPr lang="en-US" altLang="en-US" dirty="0"/>
          </a:p>
          <a:p>
            <a:r>
              <a:rPr lang="en-US" altLang="en-US" dirty="0"/>
              <a:t>Let’s walk through this for the controls.  </a:t>
            </a:r>
          </a:p>
          <a:p>
            <a:endParaRPr lang="en-US" altLang="en-US" dirty="0"/>
          </a:p>
          <a:p>
            <a:r>
              <a:rPr lang="en-US" altLang="en-US" dirty="0"/>
              <a:t>Of 80 truly unexposed controls, if the specificity of the exposure measurement is 70%, then 56 will be classified as unexposed and 24 as exposed.  </a:t>
            </a:r>
          </a:p>
          <a:p>
            <a:endParaRPr lang="en-US" altLang="en-US" dirty="0"/>
          </a:p>
          <a:p>
            <a:r>
              <a:rPr lang="en-US" altLang="en-US" dirty="0"/>
              <a:t>Among the 20 truly exposed controls, if the sensitivity is 70% we would see 14 cases classified as exposed and 6 as unexposed.  </a:t>
            </a:r>
          </a:p>
          <a:p>
            <a:endParaRPr lang="en-US" altLang="en-US" dirty="0"/>
          </a:p>
          <a:p>
            <a:r>
              <a:rPr lang="en-US" altLang="en-US" dirty="0"/>
              <a:t>If you then add these rows up you get a net of 62 unexposed controls and 38 exposed controls.  You can then do the same thing for the cases and ultimately you see what the observed 2x2 table will look like.  </a:t>
            </a:r>
          </a:p>
          <a:p>
            <a:endParaRPr lang="en-US" altLang="en-US" dirty="0"/>
          </a:p>
          <a:p>
            <a:r>
              <a:rPr lang="en-US" altLang="en-US" dirty="0"/>
              <a:t>Now the OR is all the way down to 1.6.  This again illustrates how non-differential misclassification of exposure results in attenuated measures of association.  </a:t>
            </a:r>
          </a:p>
          <a:p>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496FD6B-50C3-4DF6-A0F1-9FB3DAC3B4DD}" type="slidenum">
              <a:rPr lang="en-US" altLang="en-US"/>
              <a:pPr/>
              <a:t>26</a:t>
            </a:fld>
            <a:endParaRPr lang="en-US" altLang="en-US"/>
          </a:p>
        </p:txBody>
      </p:sp>
      <p:sp>
        <p:nvSpPr>
          <p:cNvPr id="53965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1BFB8C38-E006-4EB5-A158-4170ED49CA8E}" type="slidenum">
              <a:rPr lang="en-US" altLang="en-US" sz="1200"/>
              <a:pPr algn="r"/>
              <a:t>26</a:t>
            </a:fld>
            <a:endParaRPr lang="en-US" altLang="en-US" sz="1200"/>
          </a:p>
        </p:txBody>
      </p:sp>
      <p:sp>
        <p:nvSpPr>
          <p:cNvPr id="539651" name="Rectangle 2"/>
          <p:cNvSpPr>
            <a:spLocks noGrp="1" noRot="1" noChangeAspect="1" noChangeArrowheads="1" noTextEdit="1"/>
          </p:cNvSpPr>
          <p:nvPr>
            <p:ph type="sldImg"/>
          </p:nvPr>
        </p:nvSpPr>
        <p:spPr>
          <a:xfrm>
            <a:off x="890588" y="696913"/>
            <a:ext cx="5229225" cy="3486150"/>
          </a:xfrm>
          <a:ln/>
        </p:spPr>
      </p:sp>
      <p:sp>
        <p:nvSpPr>
          <p:cNvPr id="539652" name="Rectangle 3"/>
          <p:cNvSpPr>
            <a:spLocks noGrp="1" noChangeArrowheads="1"/>
          </p:cNvSpPr>
          <p:nvPr>
            <p:ph type="body" idx="1"/>
          </p:nvPr>
        </p:nvSpPr>
        <p:spPr>
          <a:xfrm>
            <a:off x="935038" y="4414838"/>
            <a:ext cx="5140325" cy="4184650"/>
          </a:xfrm>
        </p:spPr>
        <p:txBody>
          <a:bodyPr lIns="93151" tIns="46576" rIns="93151" bIns="46576"/>
          <a:lstStyle/>
          <a:p>
            <a:r>
              <a:rPr lang="en-US" altLang="en-US"/>
              <a:t>How about here?  Now assume that things are a bit better.  Sensitivity is 90% and Specificity is 80%.  What will the observed OR be?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8CD6D75-418F-459E-8859-E07B8CD7D0D7}" type="slidenum">
              <a:rPr lang="en-US" altLang="en-US"/>
              <a:pPr/>
              <a:t>27</a:t>
            </a:fld>
            <a:endParaRPr lang="en-US" altLang="en-US"/>
          </a:p>
        </p:txBody>
      </p:sp>
      <p:sp>
        <p:nvSpPr>
          <p:cNvPr id="541698"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E7C12A79-9966-43E9-98B5-6B9B15568609}" type="slidenum">
              <a:rPr lang="en-US" altLang="en-US" sz="1200"/>
              <a:pPr algn="r"/>
              <a:t>27</a:t>
            </a:fld>
            <a:endParaRPr lang="en-US" altLang="en-US" sz="1200"/>
          </a:p>
        </p:txBody>
      </p:sp>
      <p:sp>
        <p:nvSpPr>
          <p:cNvPr id="541699" name="Rectangle 2"/>
          <p:cNvSpPr>
            <a:spLocks noGrp="1" noRot="1" noChangeAspect="1" noChangeArrowheads="1" noTextEdit="1"/>
          </p:cNvSpPr>
          <p:nvPr>
            <p:ph type="sldImg"/>
          </p:nvPr>
        </p:nvSpPr>
        <p:spPr>
          <a:xfrm>
            <a:off x="890588" y="696913"/>
            <a:ext cx="5229225" cy="3486150"/>
          </a:xfrm>
          <a:ln/>
        </p:spPr>
      </p:sp>
      <p:sp>
        <p:nvSpPr>
          <p:cNvPr id="541700" name="Rectangle 3"/>
          <p:cNvSpPr>
            <a:spLocks noGrp="1" noChangeArrowheads="1"/>
          </p:cNvSpPr>
          <p:nvPr>
            <p:ph type="body" idx="1"/>
          </p:nvPr>
        </p:nvSpPr>
        <p:spPr>
          <a:xfrm>
            <a:off x="935038" y="4414838"/>
            <a:ext cx="5140325" cy="4184650"/>
          </a:xfrm>
        </p:spPr>
        <p:txBody>
          <a:bodyPr lIns="93151" tIns="46576" rIns="93151" bIns="46576"/>
          <a:lstStyle/>
          <a:p>
            <a:r>
              <a:rPr lang="en-US" altLang="en-US"/>
              <a:t>Low again.  These are some big hits in the magnitude of the association.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78A0D5-0580-47A7-A24C-2998FF7EF639}" type="slidenum">
              <a:rPr lang="en-US" altLang="en-US"/>
              <a:pPr/>
              <a:t>28</a:t>
            </a:fld>
            <a:endParaRPr lang="en-US" altLang="en-US"/>
          </a:p>
        </p:txBody>
      </p:sp>
      <p:sp>
        <p:nvSpPr>
          <p:cNvPr id="463874" name="Rectangle 2"/>
          <p:cNvSpPr>
            <a:spLocks noGrp="1" noRot="1" noChangeAspect="1" noChangeArrowheads="1" noTextEdit="1"/>
          </p:cNvSpPr>
          <p:nvPr>
            <p:ph type="sldImg"/>
          </p:nvPr>
        </p:nvSpPr>
        <p:spPr>
          <a:xfrm>
            <a:off x="890588" y="696913"/>
            <a:ext cx="5229225" cy="3486150"/>
          </a:xfrm>
          <a:ln/>
        </p:spPr>
      </p:sp>
      <p:sp>
        <p:nvSpPr>
          <p:cNvPr id="463875"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Here is </a:t>
            </a:r>
            <a:r>
              <a:rPr lang="en-US" altLang="en-US" dirty="0" smtClean="0"/>
              <a:t>the</a:t>
            </a:r>
            <a:r>
              <a:rPr lang="en-US" altLang="en-US" baseline="0" dirty="0" smtClean="0"/>
              <a:t> math</a:t>
            </a:r>
            <a:r>
              <a:rPr lang="en-US" altLang="en-US" dirty="0" smtClean="0"/>
              <a:t>.  </a:t>
            </a:r>
            <a:endParaRPr lang="en-US" altLang="en-US" dirty="0"/>
          </a:p>
          <a:p>
            <a:endParaRPr lang="en-US" altLang="en-US" dirty="0"/>
          </a:p>
          <a:p>
            <a:r>
              <a:rPr lang="en-US" altLang="en-US" dirty="0"/>
              <a:t>At the top you see a 2x2 table of the source population, where the true odds ratio is 4.0.</a:t>
            </a:r>
          </a:p>
          <a:p>
            <a:endParaRPr lang="en-US" altLang="en-US" dirty="0"/>
          </a:p>
          <a:p>
            <a:r>
              <a:rPr lang="en-US" altLang="en-US" dirty="0"/>
              <a:t>What happens when sensitivity of exposure measurement is 90% and specificity is 80%?  We do the same math as we did before, and now the OR is all the way down to 2.4.  This again illustrates how non-differential misclassification of exposure results in attenuated measures of association.  And, it illustrates how seemingly respectable figures for sensitivity and specificity, 90 and 80%, can result in a substantial bias, from an OR of 4 down to </a:t>
            </a:r>
            <a:r>
              <a:rPr lang="en-US" altLang="en-US" dirty="0" smtClean="0"/>
              <a:t>2.4.  </a:t>
            </a:r>
            <a:r>
              <a:rPr lang="en-US" altLang="en-US" dirty="0"/>
              <a:t>What if you had assembled your sample size to have 80% power to detect on effect size of an odds ratio = 4.0?  What would the effect of this measurement bias be for your study?  Suddenly, your power to detect a statistically significant effect size is much lower.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381D0-FC04-4223-8987-047D43618E70}" type="slidenum">
              <a:rPr lang="en-US" altLang="en-US"/>
              <a:pPr/>
              <a:t>29</a:t>
            </a:fld>
            <a:endParaRPr lang="en-US" altLang="en-US"/>
          </a:p>
        </p:txBody>
      </p:sp>
      <p:sp>
        <p:nvSpPr>
          <p:cNvPr id="465922" name="Rectangle 2"/>
          <p:cNvSpPr>
            <a:spLocks noGrp="1" noRot="1" noChangeAspect="1" noChangeArrowheads="1" noTextEdit="1"/>
          </p:cNvSpPr>
          <p:nvPr>
            <p:ph type="sldImg"/>
          </p:nvPr>
        </p:nvSpPr>
        <p:spPr>
          <a:xfrm>
            <a:off x="890588" y="696913"/>
            <a:ext cx="5229225" cy="3486150"/>
          </a:xfrm>
          <a:ln/>
        </p:spPr>
      </p:sp>
      <p:sp>
        <p:nvSpPr>
          <p:cNvPr id="465923"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In addition to the actual sensitivity and specificity of the exposure measurement, it also turns out that the absolute prevalence of the exposure in the source population, as best seen in the </a:t>
            </a:r>
            <a:r>
              <a:rPr lang="en-US" altLang="en-US" dirty="0" smtClean="0"/>
              <a:t>controls in a case-control study, </a:t>
            </a:r>
            <a:r>
              <a:rPr lang="en-US" altLang="en-US" dirty="0"/>
              <a:t>also makes a big difference in determining the extent of bias. In this example, we again have a sensitivity of 0.9 and specificity of 0.8 but now exposure is much </a:t>
            </a:r>
            <a:r>
              <a:rPr lang="en-US" altLang="en-US" dirty="0" smtClean="0"/>
              <a:t>less prevalent.  </a:t>
            </a:r>
            <a:r>
              <a:rPr lang="en-US" altLang="en-US" dirty="0"/>
              <a:t>The effect of non-differential misclassification of exposure, if you work out the math, is down to an odds ratio of 1.3. </a:t>
            </a:r>
          </a:p>
          <a:p>
            <a:endParaRPr lang="en-US" altLang="en-US" dirty="0"/>
          </a:p>
          <a:p>
            <a:r>
              <a:rPr lang="en-US" altLang="en-US" dirty="0"/>
              <a:t>Numerically you can understand this by looking back a slide and seeing that as the numbers (number exposed and number unexposed) change in the control group, when they start off more balanced they are more resilient to changes than they are when they start off imbalanced.  In the prior slide, we had in the control group 50 exposed and 50 unexposed.  After we moved the numbers around after accounting for misclassification,  we now have 55 and 45. The odds have not changed much.  Compare this to starting off with 20 and 800, as shown here, and then moving 158 more persons into the exposed control group to come up with 178 and 642; in this case, the odds of exposure in the controls have gone up by over a factor of 10.  In other words, the more imbalance you start with (i.e., from lower prevalence of exposure) the more radically changed is the exposure odds in the controls and hence more radically altered is the odds ratio.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CA70F-EAF7-4FC0-8CA9-4A86161DD6E9}" type="slidenum">
              <a:rPr lang="en-US" altLang="en-US"/>
              <a:pPr/>
              <a:t>30</a:t>
            </a:fld>
            <a:endParaRPr lang="en-US" altLang="en-US"/>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p:txBody>
          <a:bodyPr/>
          <a:lstStyle/>
          <a:p>
            <a:r>
              <a:rPr lang="en-US" altLang="en-US" dirty="0"/>
              <a:t>As you might imagine, the effects of all the different scenarios have been worked out.  This graph assumes a case-control study where the true OR is 2.67, which is, as we have talked about, a decent sized odds ratio and one that might be common these days now that the many of the odds ratios of 10, like smoking and lung cancer, have already been </a:t>
            </a:r>
            <a:r>
              <a:rPr lang="en-US" altLang="en-US" dirty="0" smtClean="0"/>
              <a:t>found! </a:t>
            </a:r>
            <a:r>
              <a:rPr lang="en-US" altLang="en-US" dirty="0"/>
              <a:t>The prevalence of exposure in the controls is 0.2.  On the y axis is the observed or apparent odds ratio and the line shows what happens as specificity is varied from 50% to 100% under 3 different scenarios of sensitivity.  </a:t>
            </a:r>
          </a:p>
          <a:p>
            <a:endParaRPr lang="en-US" altLang="en-US" dirty="0"/>
          </a:p>
          <a:p>
            <a:r>
              <a:rPr lang="en-US" altLang="en-US" dirty="0"/>
              <a:t>Note especially how there are some pretty substantial hits on the apparent odds ratio as you move away from 100% specificity and that this is accentuated, noted by the steeper slopes, as sensitivity falls.  Note how the slope is steeper in the sensitivity of 50% curve.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6E8350-AFF2-462F-BFAE-E54895455548}" type="slidenum">
              <a:rPr lang="en-US" altLang="en-US"/>
              <a:pPr/>
              <a:t>4</a:t>
            </a:fld>
            <a:endParaRPr lang="en-US" alt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r>
              <a:rPr lang="en-US" altLang="en-US" dirty="0"/>
              <a:t>How do we define measurement bias?  It is the bias, in other words deviation from the truth, that it is caused when any measurement collected about or from subjects is not completely reproducible or valid (i.e., not completely accurate).   We are referring to any kind of variable, be it an exposure variable, an outcome variable, </a:t>
            </a:r>
            <a:r>
              <a:rPr lang="en-US" altLang="en-US" dirty="0" smtClean="0"/>
              <a:t>an effect modifier,</a:t>
            </a:r>
            <a:r>
              <a:rPr lang="en-US" altLang="en-US" baseline="0" dirty="0" smtClean="0"/>
              <a:t> a mediator, </a:t>
            </a:r>
            <a:r>
              <a:rPr lang="en-US" altLang="en-US" dirty="0" smtClean="0"/>
              <a:t>or </a:t>
            </a:r>
            <a:r>
              <a:rPr lang="en-US" altLang="en-US" dirty="0"/>
              <a:t>a confounder variable.  Problems in </a:t>
            </a:r>
            <a:r>
              <a:rPr lang="en-US" altLang="en-US" dirty="0" smtClean="0"/>
              <a:t>any of </a:t>
            </a:r>
            <a:r>
              <a:rPr lang="en-US" altLang="en-US" dirty="0"/>
              <a:t>these variables can lead to measurement bias.</a:t>
            </a:r>
          </a:p>
          <a:p>
            <a:endParaRPr lang="en-US" altLang="en-US" dirty="0"/>
          </a:p>
          <a:p>
            <a:r>
              <a:rPr lang="en-US" altLang="en-US" dirty="0"/>
              <a:t>What are the other terms you might find for measurement bias?  Measurement bias is also known as misclassification bias, information bias (the text uses that term) or identification bias. Misclassification </a:t>
            </a:r>
            <a:r>
              <a:rPr lang="en-US" altLang="en-US" dirty="0" smtClean="0"/>
              <a:t>bias </a:t>
            </a:r>
            <a:r>
              <a:rPr lang="en-US" altLang="en-US" dirty="0"/>
              <a:t>is a good </a:t>
            </a:r>
            <a:r>
              <a:rPr lang="en-US" altLang="en-US" dirty="0" smtClean="0"/>
              <a:t>term, </a:t>
            </a:r>
            <a:r>
              <a:rPr lang="en-US" altLang="en-US" dirty="0"/>
              <a:t>and I will often use measurement bias and misclassification bias synonymously, although I prefer the more general term measurement bias.   Where does the term misclassification come from? Misclassification is what happens when there is an error in the measurement of a categorical variable.  When people are characterized with a categorical variable, they are said to be classified.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23F33E-3B8D-4655-BE3D-4A1755E2724E}" type="slidenum">
              <a:rPr lang="en-US" altLang="en-US"/>
              <a:pPr/>
              <a:t>31</a:t>
            </a:fld>
            <a:endParaRPr lang="en-US" altLang="en-US"/>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r>
              <a:rPr lang="en-US" altLang="en-US"/>
              <a:t>Let’s look at what scenarios will result in observed odds ratios being under 2.0 which is often the smallest odds ratio that many of our studies can pick up from a statistical power perspective, speaking very generally.  If sensitivity is 90%, then specificity can be no less than about 87% before the OR drops below 2.  If sensitivity is 70%, then specificity can be no lower than about 94%.  If sensitivity is as low as 50%, then specificity can be no lower than about 98%.</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873F06-1789-4602-8B51-4A9B3CFEBCD9}" type="slidenum">
              <a:rPr lang="en-US" altLang="en-US"/>
              <a:pPr/>
              <a:t>32</a:t>
            </a:fld>
            <a:endParaRPr lang="en-US" altLang="en-US"/>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p:txBody>
          <a:bodyPr/>
          <a:lstStyle/>
          <a:p>
            <a:pPr marL="228600" indent="-228600"/>
            <a:r>
              <a:rPr lang="en-US" altLang="en-US" dirty="0"/>
              <a:t>Here is a pretty interesting plot that looks at the effect of non-differential misclassification of exposure in a cohort study.  Here, the true risk ratio is 10.  </a:t>
            </a:r>
            <a:r>
              <a:rPr lang="en-US" altLang="en-US" dirty="0" err="1"/>
              <a:t>Sn</a:t>
            </a:r>
            <a:r>
              <a:rPr lang="en-US" altLang="en-US" dirty="0"/>
              <a:t> is equal to the sensitivity and </a:t>
            </a:r>
            <a:r>
              <a:rPr lang="en-US" altLang="en-US" dirty="0" err="1"/>
              <a:t>Sp</a:t>
            </a:r>
            <a:r>
              <a:rPr lang="en-US" altLang="en-US" dirty="0"/>
              <a:t> is equal to the specificity of the exposure measurement.  The 5 lines show some representative combinations of sensitivity and specificity.  </a:t>
            </a:r>
          </a:p>
          <a:p>
            <a:pPr marL="228600" indent="-228600"/>
            <a:endParaRPr lang="en-US" altLang="en-US" dirty="0"/>
          </a:p>
          <a:p>
            <a:pPr marL="228600" indent="-228600"/>
            <a:r>
              <a:rPr lang="en-US" altLang="en-US" dirty="0"/>
              <a:t>The figure points out a few things:</a:t>
            </a:r>
          </a:p>
          <a:p>
            <a:pPr marL="228600" indent="-228600">
              <a:buFontTx/>
              <a:buAutoNum type="arabicPeriod"/>
            </a:pPr>
            <a:r>
              <a:rPr lang="en-US" altLang="en-US" dirty="0"/>
              <a:t>Even with these seemingly reassuring combinations of sensitivity and specificity, the highest risk ratio we can get is 8 or a 20% decline.</a:t>
            </a:r>
          </a:p>
          <a:p>
            <a:pPr marL="228600" indent="-228600">
              <a:buFontTx/>
              <a:buAutoNum type="arabicPeriod"/>
            </a:pPr>
            <a:r>
              <a:rPr lang="en-US" altLang="en-US" dirty="0"/>
              <a:t>For most overall </a:t>
            </a:r>
            <a:r>
              <a:rPr lang="en-US" altLang="en-US" dirty="0" err="1"/>
              <a:t>prevalences</a:t>
            </a:r>
            <a:r>
              <a:rPr lang="en-US" altLang="en-US" dirty="0"/>
              <a:t> of exposure of 0.25 and higher, you see a </a:t>
            </a:r>
            <a:r>
              <a:rPr lang="en-US" altLang="en-US" dirty="0" smtClean="0"/>
              <a:t>greater influence </a:t>
            </a:r>
            <a:r>
              <a:rPr lang="en-US" altLang="en-US" dirty="0"/>
              <a:t>of sensitivity than specificity.  Note, for example, at a prevalence of overall exposure of 50%, near perfect sensitivity but 80% specificity gives you an apparent risk ratio of about 7.63 but a situation with near perfect specificity but 80% sensitivity gives a risk ratio of about 4.  This changes, however, when you have overall prevalence of exposure below about 0.25.</a:t>
            </a:r>
          </a:p>
          <a:p>
            <a:pPr marL="228600" indent="-228600"/>
            <a:r>
              <a:rPr lang="en-US" altLang="en-US" dirty="0"/>
              <a:t>3. And, again illustrating the important dependence of the prevalence of the exposure.  As you get to the extremes of imbalance between exposed and unexposed, you see that the apparent (or observed) risk ratio starts to plummet.</a:t>
            </a:r>
          </a:p>
          <a:p>
            <a:pPr marL="228600" indent="-228600"/>
            <a:endParaRPr lang="en-US" altLang="en-US" dirty="0"/>
          </a:p>
          <a:p>
            <a:pPr marL="228600" indent="-228600"/>
            <a:r>
              <a:rPr lang="en-US" altLang="en-US" dirty="0"/>
              <a:t>You don’t have to commit any of this to memory, but suffice it to say that some of these relationships are complex and not easily predictable.</a:t>
            </a:r>
          </a:p>
          <a:p>
            <a:pPr marL="228600" indent="-228600"/>
            <a:endParaRPr lang="en-US" altLang="en-US" dirty="0"/>
          </a:p>
          <a:p>
            <a:pPr marL="228600" indent="-228600"/>
            <a:r>
              <a:rPr lang="en-US" altLang="en-US" dirty="0"/>
              <a:t>By the way, is it theoretically possible to have differential misclassification of exposure in a cohort study?   No, because at the beginning of a cohort when measurements of exposure are made the outcome has not yet occurred.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D2BD860-8548-47F0-BD6E-76CFFDA1BC23}" type="slidenum">
              <a:rPr lang="en-US" altLang="en-US"/>
              <a:pPr/>
              <a:t>33</a:t>
            </a:fld>
            <a:endParaRPr lang="en-US" altLang="en-US"/>
          </a:p>
        </p:txBody>
      </p:sp>
      <p:sp>
        <p:nvSpPr>
          <p:cNvPr id="543746"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33CEA1EE-9A95-43B5-B081-88408E286E15}" type="slidenum">
              <a:rPr lang="en-US" altLang="en-US" sz="1200"/>
              <a:pPr algn="r"/>
              <a:t>33</a:t>
            </a:fld>
            <a:endParaRPr lang="en-US" altLang="en-US" sz="1200"/>
          </a:p>
        </p:txBody>
      </p:sp>
      <p:sp>
        <p:nvSpPr>
          <p:cNvPr id="543747" name="Rectangle 2"/>
          <p:cNvSpPr>
            <a:spLocks noGrp="1" noRot="1" noChangeAspect="1" noChangeArrowheads="1" noTextEdit="1"/>
          </p:cNvSpPr>
          <p:nvPr>
            <p:ph type="sldImg"/>
          </p:nvPr>
        </p:nvSpPr>
        <p:spPr>
          <a:xfrm>
            <a:off x="890588" y="696913"/>
            <a:ext cx="5229225" cy="3486150"/>
          </a:xfrm>
          <a:ln/>
        </p:spPr>
      </p:sp>
      <p:sp>
        <p:nvSpPr>
          <p:cNvPr id="543748" name="Rectangle 3"/>
          <p:cNvSpPr>
            <a:spLocks noGrp="1" noChangeArrowheads="1"/>
          </p:cNvSpPr>
          <p:nvPr>
            <p:ph type="body" idx="1"/>
          </p:nvPr>
        </p:nvSpPr>
        <p:spPr>
          <a:xfrm>
            <a:off x="935038" y="4414838"/>
            <a:ext cx="5140325" cy="4184650"/>
          </a:xfrm>
        </p:spPr>
        <p:txBody>
          <a:bodyPr lIns="93151" tIns="46576" rIns="93151" bIns="46576"/>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58C6346-DABF-42E8-889B-296695C5FC6D}" type="slidenum">
              <a:rPr lang="en-US" altLang="en-US"/>
              <a:pPr/>
              <a:t>34</a:t>
            </a:fld>
            <a:endParaRPr lang="en-US" altLang="en-US"/>
          </a:p>
        </p:txBody>
      </p:sp>
      <p:sp>
        <p:nvSpPr>
          <p:cNvPr id="545794"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B1A47820-B868-4544-8CC9-8EE93FD062A0}" type="slidenum">
              <a:rPr lang="en-US" altLang="en-US" sz="1200"/>
              <a:pPr algn="r"/>
              <a:t>34</a:t>
            </a:fld>
            <a:endParaRPr lang="en-US" altLang="en-US" sz="1200"/>
          </a:p>
        </p:txBody>
      </p:sp>
      <p:sp>
        <p:nvSpPr>
          <p:cNvPr id="545795" name="Rectangle 2"/>
          <p:cNvSpPr>
            <a:spLocks noGrp="1" noRot="1" noChangeAspect="1" noChangeArrowheads="1" noTextEdit="1"/>
          </p:cNvSpPr>
          <p:nvPr>
            <p:ph type="sldImg"/>
          </p:nvPr>
        </p:nvSpPr>
        <p:spPr>
          <a:xfrm>
            <a:off x="890588" y="696913"/>
            <a:ext cx="5229225" cy="3486150"/>
          </a:xfrm>
          <a:ln/>
        </p:spPr>
      </p:sp>
      <p:sp>
        <p:nvSpPr>
          <p:cNvPr id="545796" name="Rectangle 3"/>
          <p:cNvSpPr>
            <a:spLocks noGrp="1" noChangeArrowheads="1"/>
          </p:cNvSpPr>
          <p:nvPr>
            <p:ph type="body" idx="1"/>
          </p:nvPr>
        </p:nvSpPr>
        <p:spPr>
          <a:xfrm>
            <a:off x="935038" y="4414838"/>
            <a:ext cx="5140325" cy="4184650"/>
          </a:xfrm>
        </p:spPr>
        <p:txBody>
          <a:bodyPr lIns="93151" tIns="46576" rIns="93151" bIns="46576"/>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C7159B-CE12-48D1-B3FF-0282C3656BB9}" type="slidenum">
              <a:rPr lang="en-US" altLang="en-US"/>
              <a:pPr/>
              <a:t>36</a:t>
            </a:fld>
            <a:endParaRPr lang="en-US" altLang="en-US"/>
          </a:p>
        </p:txBody>
      </p:sp>
      <p:sp>
        <p:nvSpPr>
          <p:cNvPr id="377858" name="Rectangle 2"/>
          <p:cNvSpPr>
            <a:spLocks noGrp="1" noRot="1" noChangeAspect="1" noChangeArrowheads="1" noTextEdit="1"/>
          </p:cNvSpPr>
          <p:nvPr>
            <p:ph type="sldImg"/>
          </p:nvPr>
        </p:nvSpPr>
        <p:spPr>
          <a:xfrm>
            <a:off x="890588" y="696913"/>
            <a:ext cx="5229225" cy="3486150"/>
          </a:xfrm>
          <a:ln/>
        </p:spPr>
      </p:sp>
      <p:sp>
        <p:nvSpPr>
          <p:cNvPr id="377859" name="Rectangle 3"/>
          <p:cNvSpPr>
            <a:spLocks noGrp="1" noChangeArrowheads="1"/>
          </p:cNvSpPr>
          <p:nvPr>
            <p:ph type="body" idx="1"/>
          </p:nvPr>
        </p:nvSpPr>
        <p:spPr>
          <a:xfrm>
            <a:off x="935038" y="4414838"/>
            <a:ext cx="5140325" cy="4184650"/>
          </a:xfrm>
        </p:spPr>
        <p:txBody>
          <a:bodyPr lIns="89346" tIns="44673" rIns="89346" bIns="44673"/>
          <a:lstStyle/>
          <a:p>
            <a:r>
              <a:rPr lang="en-US" altLang="en-US"/>
              <a:t>The previous slides and the underlying math leave us with a few rules of thumb when it comes to non-differential misclassification of exposure.</a:t>
            </a:r>
          </a:p>
          <a:p>
            <a:endParaRPr lang="en-US" altLang="en-US"/>
          </a:p>
          <a:p>
            <a:r>
              <a:rPr lang="en-US" altLang="en-US"/>
              <a:t>Again, we show here a reference population where the true odds ratio is 3.0.  When sensitivity and specificity add up to more than 1 but less than 2, you will have an attenuated measure of association. This is the situation you will usually be in and so the rule of thumb is that most of the time non-differential misclassification will cause a bias towards the null.  When sensitivity and specificity add up to 1 exactly, you will see an apparent no effect (odds ratio is 1).  When things are really bad and sensitivity and specificity add up to less than 1, then you will be to see a reversal of effect.  Here an odds ratio of 0.82 means that the exposure is actually protective of the disease outcome.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1B80C0-28DB-4B64-89BD-7D3A1714A257}" type="slidenum">
              <a:rPr lang="en-US" altLang="en-US"/>
              <a:pPr/>
              <a:t>37</a:t>
            </a:fld>
            <a:endParaRPr lang="en-US" altLang="en-US"/>
          </a:p>
        </p:txBody>
      </p:sp>
      <p:sp>
        <p:nvSpPr>
          <p:cNvPr id="310274" name="Rectangle 2"/>
          <p:cNvSpPr>
            <a:spLocks noGrp="1" noRot="1" noChangeAspect="1" noChangeArrowheads="1" noTextEdit="1"/>
          </p:cNvSpPr>
          <p:nvPr>
            <p:ph type="sldImg"/>
          </p:nvPr>
        </p:nvSpPr>
        <p:spPr>
          <a:xfrm>
            <a:off x="890588" y="696913"/>
            <a:ext cx="5229225" cy="3486150"/>
          </a:xfrm>
          <a:ln/>
        </p:spPr>
      </p:sp>
      <p:sp>
        <p:nvSpPr>
          <p:cNvPr id="310275" name="Rectangle 3"/>
          <p:cNvSpPr>
            <a:spLocks noGrp="1" noChangeArrowheads="1"/>
          </p:cNvSpPr>
          <p:nvPr>
            <p:ph type="body" idx="1"/>
          </p:nvPr>
        </p:nvSpPr>
        <p:spPr>
          <a:xfrm>
            <a:off x="935038" y="4414838"/>
            <a:ext cx="5140325" cy="4184650"/>
          </a:xfrm>
        </p:spPr>
        <p:txBody>
          <a:bodyPr/>
          <a:lstStyle/>
          <a:p>
            <a:r>
              <a:rPr lang="en-US" altLang="en-US" dirty="0"/>
              <a:t>The same kind of reasoning applies when we look at non-differential misclassification of outcome.  Here is the schematic.</a:t>
            </a:r>
          </a:p>
          <a:p>
            <a:endParaRPr lang="en-US" altLang="en-US" dirty="0"/>
          </a:p>
          <a:p>
            <a:r>
              <a:rPr lang="en-US" altLang="en-US" dirty="0"/>
              <a:t>These arrows depict diseased persons misclassified as non-diseased - in other words problems with sensitivity.  These arrows depict non-diseased persons who are mistakenly misclassified as diseased - in other words, problems with specificity. </a:t>
            </a:r>
          </a:p>
          <a:p>
            <a:endParaRPr lang="en-US" altLang="en-US" dirty="0"/>
          </a:p>
          <a:p>
            <a:r>
              <a:rPr lang="en-US" altLang="en-US" dirty="0"/>
              <a:t>When the degree of misclassification of outcome is the same in the exposed </a:t>
            </a:r>
            <a:r>
              <a:rPr lang="en-US" altLang="en-US" dirty="0" err="1"/>
              <a:t>vs</a:t>
            </a:r>
            <a:r>
              <a:rPr lang="en-US" altLang="en-US" dirty="0"/>
              <a:t> unexposed groups, i.e. </a:t>
            </a:r>
            <a:r>
              <a:rPr lang="en-US" altLang="en-US" dirty="0" smtClean="0"/>
              <a:t>unrelated to exposure</a:t>
            </a:r>
            <a:r>
              <a:rPr lang="en-US" altLang="en-US" dirty="0"/>
              <a:t>, this is called non-differential misclassification of outcome.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6C708-15E3-47C5-B731-BF1D941EB17B}" type="slidenum">
              <a:rPr lang="en-US" altLang="en-US"/>
              <a:pPr/>
              <a:t>38</a:t>
            </a:fld>
            <a:endParaRPr lang="en-US" alt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r>
              <a:rPr lang="en-US" altLang="en-US"/>
              <a:t>Here is a graph looking at the effects of imperfect specificity and sensitivity in the measurement of outcome.  Here, we assume that the true risk ratio is 2.0 and that the cumulative incidence of disease in the unexposed is 5%.  The lines show what happens when specificity is changed from 50% to 100%, under 3 different assumptions of sensitivity, 90%, 70%, and 50%.</a:t>
            </a:r>
          </a:p>
          <a:p>
            <a:endParaRPr lang="en-US" altLang="en-US"/>
          </a:p>
          <a:p>
            <a:r>
              <a:rPr lang="en-US" altLang="en-US"/>
              <a:t>The figure illustrates that you take a pretty big hit in the observed risk ratio with only subtle changes in specificity.</a:t>
            </a:r>
          </a:p>
          <a:p>
            <a:endParaRPr lang="en-US" altLang="en-US"/>
          </a:p>
          <a:p>
            <a:r>
              <a:rPr lang="en-US" altLang="en-US"/>
              <a:t>Also, there is not that much dependence on sensitivity.  Note that in comparison to the graph where we looked at non-differential misclassification of exposure the three lines that vary sensitivity are pretty closely bunched together.</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FC5DA3-76BE-4046-82BD-D0CA6D6B9D53}" type="slidenum">
              <a:rPr lang="en-US" altLang="en-US"/>
              <a:pPr/>
              <a:t>39</a:t>
            </a:fld>
            <a:endParaRPr lang="en-US" altLang="en-US"/>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r>
              <a:rPr lang="en-US" altLang="en-US"/>
              <a:t>There is, however, an important dependence upon the underlying frequency of the outcome, in other words, the cumulative incidence of outcome.  Here are three scenarios of where the true risk ratio is 2.0.  In the bottom curve, the incidence of outcome in the exposed group is 0.05 and in the unexposed group 0.025.  Overall outcome incidence is doubled in each successive curve.  The sensitivity of the outcome measurement is held fixed at a realistic 90% and the curves show you what happen as specificity falls.  You can see that when you are dealing with an outcome with a cumulative incidence of around 5% in the exposed, you begin to take rapid hit as specificity falls.  Just a 5% fall in specificity could leave you with an observed risk ratio of 1.2 – good luck in picking that up.  </a:t>
            </a:r>
          </a:p>
          <a:p>
            <a:endParaRPr lang="en-US" altLang="en-US"/>
          </a:p>
          <a:p>
            <a:r>
              <a:rPr lang="en-US" altLang="en-US"/>
              <a:t>This dependence upon outcome incidence when talking about misclassification of outcome is akin to the situation of misclassification of exposure where there is a dependence upon overall prevalence of exposure.  When there is a lot of imbalance between key cells, the effects of misclassification can become very large.  </a:t>
            </a:r>
          </a:p>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C0A13E-CA0C-465A-B7F0-59281C5911D6}" type="slidenum">
              <a:rPr lang="en-US" altLang="en-US"/>
              <a:pPr/>
              <a:t>40</a:t>
            </a:fld>
            <a:endParaRPr lang="en-US" altLang="en-US"/>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r>
              <a:rPr lang="en-US" altLang="en-US" dirty="0"/>
              <a:t>Now, so far I’ve said that for both non-differential misclassification of exposure and outcome there is a predictable bias towards the null </a:t>
            </a:r>
            <a:r>
              <a:rPr lang="en-US" altLang="en-US" dirty="0" smtClean="0"/>
              <a:t>hypothesis.  </a:t>
            </a:r>
            <a:r>
              <a:rPr lang="en-US" altLang="en-US" dirty="0"/>
              <a:t>There is, however, a special situation to know about in a cohort or cross-sectional study when it comes to misclassification of outcome.</a:t>
            </a:r>
          </a:p>
          <a:p>
            <a:endParaRPr lang="en-US" altLang="en-US" dirty="0"/>
          </a:p>
          <a:p>
            <a:r>
              <a:rPr lang="en-US" altLang="en-US" dirty="0"/>
              <a:t>If specificity is 100%, then any degree of imperfect sensitivity will not have any impact on the risk ratio in a cohort study or the prevalence ratio in a cross sectional study.</a:t>
            </a:r>
          </a:p>
          <a:p>
            <a:endParaRPr lang="en-US" altLang="en-US" dirty="0"/>
          </a:p>
          <a:p>
            <a:r>
              <a:rPr lang="en-US" altLang="en-US" dirty="0"/>
              <a:t>Here’s an example.  In the true scenario, the </a:t>
            </a:r>
            <a:r>
              <a:rPr lang="en-US" altLang="en-US" dirty="0" smtClean="0"/>
              <a:t>risk or prevalence </a:t>
            </a:r>
            <a:r>
              <a:rPr lang="en-US" altLang="en-US" dirty="0"/>
              <a:t>ratio is 2.0.</a:t>
            </a:r>
          </a:p>
          <a:p>
            <a:r>
              <a:rPr lang="en-US" altLang="en-US" dirty="0"/>
              <a:t>If specificity of the outcome measurement is 100% but there is only 70% sensitivity of the classification of the outcome, the </a:t>
            </a:r>
            <a:r>
              <a:rPr lang="en-US" altLang="en-US" dirty="0" smtClean="0"/>
              <a:t>risk (or prevalence) </a:t>
            </a:r>
            <a:r>
              <a:rPr lang="en-US" altLang="en-US" dirty="0"/>
              <a:t>ratio is unaltered at 2.0.  This is because all that you have done is to decrease both this cell and this cell by the same percentage.  Therefore, the ratio between exposed and unexposed will not be affected.</a:t>
            </a:r>
          </a:p>
          <a:p>
            <a:endParaRPr lang="en-US" altLang="en-US" dirty="0"/>
          </a:p>
          <a:p>
            <a:r>
              <a:rPr lang="en-US" altLang="en-US" dirty="0"/>
              <a:t>However, the risk difference will be changed even in the face of 100% sensitivity, in fact, by a factor or ‘1 minus the sensitivity’</a:t>
            </a:r>
          </a:p>
          <a:p>
            <a:endParaRPr lang="en-US" altLang="en-US" dirty="0"/>
          </a:p>
          <a:p>
            <a:r>
              <a:rPr lang="en-US" altLang="en-US" dirty="0"/>
              <a:t>Odds ratios and rate ratios remain biased even with 100% specificity but the magnitude is very small when the cumulative incidence is low, say, less than 10% in all exposure groups.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FFFA70-34A7-4B70-A583-E22A452D72D5}" type="slidenum">
              <a:rPr lang="en-US" altLang="en-US"/>
              <a:pPr/>
              <a:t>41</a:t>
            </a:fld>
            <a:endParaRPr lang="en-US" altLang="en-US"/>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r>
              <a:rPr lang="en-US" altLang="en-US"/>
              <a:t>Here is this special situation of 100% specificity of outcome measurement.  We actually saw this a few slides ago.  When specificity is 100%, you can actually get an unbiased risk ratio regardless of the sensitivity of the outcome measurement.  Here the true risk ratio is 2.0 and when specificity is 100% you can get a risk ratio of 2.0 regardless of the sensitivity.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5</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Measurement</a:t>
            </a:r>
            <a:r>
              <a:rPr lang="en-US" altLang="en-US" baseline="0" dirty="0" smtClean="0"/>
              <a:t> bias is therefore the result of measurement error.  </a:t>
            </a:r>
          </a:p>
          <a:p>
            <a:endParaRPr lang="en-US" altLang="en-US" baseline="0" dirty="0" smtClean="0"/>
          </a:p>
          <a:p>
            <a:r>
              <a:rPr lang="en-US" altLang="en-US" baseline="0" dirty="0" smtClean="0"/>
              <a:t>Let’s spend a moment giving a more refined description of measurement error compared to last week.  Last week, we broke down measurement error into either random error or systematic error.  Although we did not use this description per se, it should be evident that random error means that the presence and direction of error is unrelated to the actual true value of what you are trying to measure, true values of other variables in the same subject, or whether the other variables in the analysis are measured in error.  In contrast, with systematic error, the presence and direction of error is predictable, often related to the actual true values, and importantly may be related to two other processes.  The first process is whether error is related to true values of other variables in the analysis.  If no, we call the error non-differential, but, if yes, we call the error differential.  The second process is whether error in the variable is related to whether other variables in the same subject are measured in error.  If no, we call this independent.  If yes, we call this non-independent or dependent error.  We will be giving examples of this throughout.   </a:t>
            </a:r>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852AEE-B082-4ECE-871E-F7894F4EAA44}" type="slidenum">
              <a:rPr lang="en-US" altLang="en-US"/>
              <a:pPr/>
              <a:t>42</a:t>
            </a:fld>
            <a:endParaRPr lang="en-US" altLang="en-US"/>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r>
              <a:rPr lang="en-US" altLang="en-US" dirty="0"/>
              <a:t>This fact about how 100% specificity in the outcome measurement can preserve unbiased risk ratios even in the face of less than perfect sensitivity is worth knowing when you are considering which outcomes to use or where to make cutoffs for certain outcome variables </a:t>
            </a:r>
            <a:r>
              <a:rPr lang="en-US" altLang="en-US" dirty="0" smtClean="0"/>
              <a:t>that </a:t>
            </a:r>
            <a:r>
              <a:rPr lang="en-US" altLang="en-US" dirty="0"/>
              <a:t>are measured in their most raw form with a continuous variable.  Choosing the most specific cutoff, the cutoff associated with 100% specificity, will lead to least biased ratio measures of effect.  I show an ROC curve to remind you when you have a diagnostic test for outcome, say an antibody test for an infectious disease, you have many choices in terms of where you can make your cutoff for positivity.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97834DC-842E-468D-A796-22AF87DCA602}" type="slidenum">
              <a:rPr lang="en-US" altLang="en-US"/>
              <a:pPr/>
              <a:t>43</a:t>
            </a:fld>
            <a:endParaRPr lang="en-US" altLang="en-US"/>
          </a:p>
        </p:txBody>
      </p:sp>
      <p:sp>
        <p:nvSpPr>
          <p:cNvPr id="551938"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4796B3E8-AAAA-46AB-AF93-9B035D887706}" type="slidenum">
              <a:rPr lang="en-US" altLang="en-US" sz="1200"/>
              <a:pPr algn="r"/>
              <a:t>43</a:t>
            </a:fld>
            <a:endParaRPr lang="en-US" altLang="en-US" sz="1200"/>
          </a:p>
        </p:txBody>
      </p:sp>
      <p:sp>
        <p:nvSpPr>
          <p:cNvPr id="551939" name="Rectangle 2"/>
          <p:cNvSpPr>
            <a:spLocks noGrp="1" noRot="1" noChangeAspect="1" noChangeArrowheads="1" noTextEdit="1"/>
          </p:cNvSpPr>
          <p:nvPr>
            <p:ph type="sldImg"/>
          </p:nvPr>
        </p:nvSpPr>
        <p:spPr>
          <a:xfrm>
            <a:off x="890588" y="696913"/>
            <a:ext cx="5229225" cy="3486150"/>
          </a:xfrm>
          <a:ln/>
        </p:spPr>
      </p:sp>
      <p:sp>
        <p:nvSpPr>
          <p:cNvPr id="551940"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Let’s look at a related question.  A few years ago, investigators sought to look at the efficacy of a vaccine for pertussis, which is also known as whooping cough, in adults.   To do this, they performed an RCT in adults comparing the approved pertussis vaccine in kids </a:t>
            </a:r>
            <a:r>
              <a:rPr lang="en-US" altLang="en-US" dirty="0" err="1"/>
              <a:t>vs</a:t>
            </a:r>
            <a:r>
              <a:rPr lang="en-US" altLang="en-US" dirty="0"/>
              <a:t> a </a:t>
            </a:r>
            <a:r>
              <a:rPr lang="en-US" altLang="en-US" dirty="0" smtClean="0"/>
              <a:t>comparator vaccine (one</a:t>
            </a:r>
            <a:r>
              <a:rPr lang="en-US" altLang="en-US" baseline="0" dirty="0" smtClean="0"/>
              <a:t> that is not known to have any effect on pertussis)</a:t>
            </a:r>
            <a:r>
              <a:rPr lang="en-US" altLang="en-US" dirty="0" smtClean="0"/>
              <a:t>.  </a:t>
            </a:r>
            <a:r>
              <a:rPr lang="en-US" altLang="en-US" dirty="0"/>
              <a:t>They randomized nearly 1400 adults to each group and followed them for about 1.5 years.  What should you choose as your primary outcome variable?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4210CF3-9638-49FC-8DFC-30CAE27116FC}" type="slidenum">
              <a:rPr lang="en-US" altLang="en-US"/>
              <a:pPr/>
              <a:t>44</a:t>
            </a:fld>
            <a:endParaRPr lang="en-US" altLang="en-US"/>
          </a:p>
        </p:txBody>
      </p:sp>
      <p:sp>
        <p:nvSpPr>
          <p:cNvPr id="556034"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C3E733AF-D40E-4C92-95E3-1A5C828CD75F}" type="slidenum">
              <a:rPr lang="en-US" altLang="en-US" sz="1200"/>
              <a:pPr algn="r"/>
              <a:t>44</a:t>
            </a:fld>
            <a:endParaRPr lang="en-US" altLang="en-US" sz="1200"/>
          </a:p>
        </p:txBody>
      </p:sp>
      <p:sp>
        <p:nvSpPr>
          <p:cNvPr id="556035" name="Rectangle 2"/>
          <p:cNvSpPr>
            <a:spLocks noGrp="1" noRot="1" noChangeAspect="1" noChangeArrowheads="1" noTextEdit="1"/>
          </p:cNvSpPr>
          <p:nvPr>
            <p:ph type="sldImg"/>
          </p:nvPr>
        </p:nvSpPr>
        <p:spPr>
          <a:xfrm>
            <a:off x="890588" y="696913"/>
            <a:ext cx="5229225" cy="3486150"/>
          </a:xfrm>
          <a:ln/>
        </p:spPr>
      </p:sp>
      <p:sp>
        <p:nvSpPr>
          <p:cNvPr id="556036"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Answer:  </a:t>
            </a:r>
            <a:r>
              <a:rPr lang="en-US" altLang="en-US" dirty="0" smtClean="0"/>
              <a:t>When in doubt, choose</a:t>
            </a:r>
            <a:r>
              <a:rPr lang="en-US" altLang="en-US" baseline="0" dirty="0" smtClean="0"/>
              <a:t> the most specific outcome, especially when the study sample size is ample.  </a:t>
            </a:r>
            <a:r>
              <a:rPr lang="en-US" altLang="en-US" dirty="0" smtClean="0"/>
              <a:t>Cough </a:t>
            </a:r>
            <a:r>
              <a:rPr lang="en-US" altLang="en-US" dirty="0"/>
              <a:t>plus the microbiologic diagnosis.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02D64B-46DA-498F-9385-1073A27DEB39}" type="slidenum">
              <a:rPr lang="en-US" altLang="en-US"/>
              <a:pPr/>
              <a:t>45</a:t>
            </a:fld>
            <a:endParaRPr lang="en-US" altLang="en-US"/>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p:txBody>
          <a:bodyPr/>
          <a:lstStyle/>
          <a:p>
            <a:pPr>
              <a:lnSpc>
                <a:spcPct val="90000"/>
              </a:lnSpc>
            </a:pPr>
            <a:r>
              <a:rPr lang="en-US" altLang="en-US" sz="1000" dirty="0"/>
              <a:t>This is not just an academic issue, and here is how this played out.</a:t>
            </a:r>
          </a:p>
          <a:p>
            <a:pPr>
              <a:lnSpc>
                <a:spcPct val="90000"/>
              </a:lnSpc>
            </a:pPr>
            <a:endParaRPr lang="en-US" altLang="en-US" sz="1000" dirty="0"/>
          </a:p>
          <a:p>
            <a:pPr>
              <a:lnSpc>
                <a:spcPct val="90000"/>
              </a:lnSpc>
            </a:pPr>
            <a:r>
              <a:rPr lang="en-US" altLang="en-US" sz="1000" dirty="0"/>
              <a:t>This is a study of the use of a pertussis vaccine in adults.  Pertussis is whooping cough, a disease </a:t>
            </a:r>
            <a:r>
              <a:rPr lang="en-US" altLang="en-US" sz="1000" dirty="0" smtClean="0"/>
              <a:t>characterized </a:t>
            </a:r>
            <a:r>
              <a:rPr lang="en-US" altLang="en-US" sz="1000" dirty="0"/>
              <a:t>by an unrelenting cough. As you know, we do get vaccinated as children, but this immunity is now known to wane.  The question is whether vaccination in adults is efficacious.   This study randomly assigned pertussis vaccine or a control vaccine (in this case, hepatitis A vaccine was used) to over 2600 adults and adolescents who were followed for nearly 5000 person years.</a:t>
            </a:r>
          </a:p>
          <a:p>
            <a:pPr>
              <a:lnSpc>
                <a:spcPct val="90000"/>
              </a:lnSpc>
            </a:pPr>
            <a:endParaRPr lang="en-US" altLang="en-US" sz="1000" dirty="0"/>
          </a:p>
          <a:p>
            <a:pPr>
              <a:lnSpc>
                <a:spcPct val="90000"/>
              </a:lnSpc>
            </a:pPr>
            <a:r>
              <a:rPr lang="en-US" altLang="en-US" sz="1000" dirty="0"/>
              <a:t>One of the outcomes looked at was clinical disease defined as cough of  5 or more days of duration.  With this outcome, there were a whopping 2672 events.  Plenty of statistical power with this, right?  Well, despite this power, there was no significant difference between groups. (Note: original article does not give the numeric association or statistics, perhaps indicating that it was not even close)</a:t>
            </a:r>
          </a:p>
          <a:p>
            <a:pPr>
              <a:lnSpc>
                <a:spcPct val="90000"/>
              </a:lnSpc>
            </a:pPr>
            <a:endParaRPr lang="en-US" altLang="en-US" sz="1000" dirty="0"/>
          </a:p>
          <a:p>
            <a:pPr>
              <a:lnSpc>
                <a:spcPct val="90000"/>
              </a:lnSpc>
            </a:pPr>
            <a:r>
              <a:rPr lang="en-US" altLang="en-US" sz="1000" dirty="0"/>
              <a:t>When the authors looked at a different outcome, cough plus microbiologic confirmation of pertussis, there were only 10 total events.  However, virtually all of these were in the non-pertussis vaccine group, resulting in a rate ratio of 0.08, in other words 92% vaccine efficacy.</a:t>
            </a:r>
          </a:p>
          <a:p>
            <a:pPr>
              <a:lnSpc>
                <a:spcPct val="90000"/>
              </a:lnSpc>
            </a:pPr>
            <a:endParaRPr lang="en-US" altLang="en-US" sz="1000" dirty="0"/>
          </a:p>
          <a:p>
            <a:pPr>
              <a:lnSpc>
                <a:spcPct val="90000"/>
              </a:lnSpc>
            </a:pPr>
            <a:r>
              <a:rPr lang="en-US" altLang="en-US" sz="1000" dirty="0"/>
              <a:t>What happened here:  cough alone is a very non-specific way to capture pertussis.  When the authors tightened up the specificity of their outcome measurement to 100% specificity they were able to show the efficacy of the vaccine.  If they had not done this, the vaccine would have been discarded as non-useful.  Might they have missed some true pertussis events because their measurement tool lacked sensitivity?  They probably did but it did not matter.  With full specificity of the outcome measurement, they were able to prevent bias – and get the right answer.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D9986-0641-4843-9B8A-B7CD5453F742}" type="slidenum">
              <a:rPr lang="en-US" altLang="en-US"/>
              <a:pPr/>
              <a:t>46</a:t>
            </a:fld>
            <a:endParaRPr lang="en-US" altLang="en-US"/>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r>
              <a:rPr lang="en-US" altLang="en-US" dirty="0"/>
              <a:t>Let’s conclude our discussion of non-differential misclassification by considering how common it must be.  In other words, whenever you start to measure something with less than 100% sensitivity and 100% specificity you begin to get biased measures of association towards the null.  In fact, they will always be towards 1.0 unless the </a:t>
            </a:r>
            <a:r>
              <a:rPr lang="en-US" altLang="en-US" dirty="0" err="1"/>
              <a:t>sens</a:t>
            </a:r>
            <a:r>
              <a:rPr lang="en-US" altLang="en-US" dirty="0"/>
              <a:t> and specificity </a:t>
            </a:r>
            <a:r>
              <a:rPr lang="en-US" altLang="en-US" dirty="0" smtClean="0"/>
              <a:t>are </a:t>
            </a:r>
            <a:r>
              <a:rPr lang="en-US" altLang="en-US" dirty="0"/>
              <a:t>atrocious in which case you will begin to reverse direction.  Because this bias is typically towards the null, it has been called a conservative bias.  But what does conservative really mean?  After all, the goal in our work is to get at the truth.  Consider how much underestimation of effects must be occurring in research.  Or, how many “negative” studies are truly “positive”.  How much does non-differential misclassification add to the confusion in given fields where some studies have positive results and others are negative?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47</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Let’s regroup</a:t>
            </a:r>
            <a:r>
              <a:rPr lang="en-US" altLang="en-US" baseline="0" dirty="0" smtClean="0"/>
              <a:t> to see where we are.  We’ve talked about non-differential misclassification.  Now, let’s talk about differential misclassification.</a:t>
            </a:r>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24D8A-ADFF-4543-B3C5-849752B97D50}" type="slidenum">
              <a:rPr lang="en-US" altLang="en-US"/>
              <a:pPr/>
              <a:t>48</a:t>
            </a:fld>
            <a:endParaRPr lang="en-US" altLang="en-US"/>
          </a:p>
        </p:txBody>
      </p:sp>
      <p:sp>
        <p:nvSpPr>
          <p:cNvPr id="319490" name="Rectangle 2"/>
          <p:cNvSpPr>
            <a:spLocks noGrp="1" noRot="1" noChangeAspect="1" noChangeArrowheads="1" noTextEdit="1"/>
          </p:cNvSpPr>
          <p:nvPr>
            <p:ph type="sldImg"/>
          </p:nvPr>
        </p:nvSpPr>
        <p:spPr>
          <a:xfrm>
            <a:off x="890588" y="696913"/>
            <a:ext cx="5229225" cy="3486150"/>
          </a:xfrm>
          <a:ln/>
        </p:spPr>
      </p:sp>
      <p:sp>
        <p:nvSpPr>
          <p:cNvPr id="319491" name="Rectangle 3"/>
          <p:cNvSpPr>
            <a:spLocks noGrp="1" noChangeArrowheads="1"/>
          </p:cNvSpPr>
          <p:nvPr>
            <p:ph type="body" idx="1"/>
          </p:nvPr>
        </p:nvSpPr>
        <p:spPr>
          <a:xfrm>
            <a:off x="935038" y="4414838"/>
            <a:ext cx="5140325" cy="4184650"/>
          </a:xfrm>
        </p:spPr>
        <p:txBody>
          <a:bodyPr lIns="89346" tIns="44673" rIns="89346" bIns="44673"/>
          <a:lstStyle/>
          <a:p>
            <a:r>
              <a:rPr lang="en-US" altLang="en-US" sz="1600" dirty="0"/>
              <a:t>So, that’s non-differential misclassification.  What about differential misclassification?  A good verified example of this can be seen in a nested case-control study within the Nurses Health Study that looked at the association between </a:t>
            </a:r>
            <a:r>
              <a:rPr lang="en-US" altLang="en-US" sz="1600" dirty="0" smtClean="0"/>
              <a:t>a</a:t>
            </a:r>
            <a:r>
              <a:rPr lang="en-US" altLang="en-US" sz="1600" baseline="0" dirty="0" smtClean="0"/>
              <a:t> woman’s</a:t>
            </a:r>
            <a:r>
              <a:rPr lang="en-US" altLang="en-US" sz="1600" dirty="0" smtClean="0"/>
              <a:t> </a:t>
            </a:r>
            <a:r>
              <a:rPr lang="en-US" altLang="en-US" sz="1600" dirty="0"/>
              <a:t>self-reported tanning ability and melanoma.  Here, the cases were women with new melanoma diagnoses and controls were women without melanoma, sampled by incidence density </a:t>
            </a:r>
            <a:r>
              <a:rPr lang="en-US" altLang="en-US" sz="1600" dirty="0" smtClean="0"/>
              <a:t>sampling in this fixed cohort, a primary study base.  </a:t>
            </a:r>
            <a:r>
              <a:rPr lang="en-US" altLang="en-US" sz="1600" dirty="0"/>
              <a:t>The measurement was a question about tanning ability on a questionnaire that was administered shortly after the melanoma diagnosis.   The responses to the tanning question were:  no tan; light tan; medium tan, and dark tan.  These 4 responses were dichotomized into No tan or light tan </a:t>
            </a:r>
            <a:r>
              <a:rPr lang="en-US" altLang="en-US" sz="1600" dirty="0" err="1"/>
              <a:t>vs</a:t>
            </a:r>
            <a:r>
              <a:rPr lang="en-US" altLang="en-US" sz="1600" dirty="0"/>
              <a:t> medium tan </a:t>
            </a:r>
            <a:r>
              <a:rPr lang="en-US" altLang="en-US" sz="1600" dirty="0" smtClean="0"/>
              <a:t>or dark tan, which was the reference</a:t>
            </a:r>
            <a:r>
              <a:rPr lang="en-US" altLang="en-US" sz="1600" baseline="0" dirty="0" smtClean="0"/>
              <a:t> category</a:t>
            </a:r>
            <a:r>
              <a:rPr lang="en-US" altLang="en-US" sz="1600" dirty="0" smtClean="0"/>
              <a:t>.</a:t>
            </a:r>
            <a:endParaRPr lang="en-US" altLang="en-US" sz="1600" dirty="0"/>
          </a:p>
          <a:p>
            <a:endParaRPr lang="en-US" altLang="en-US" sz="1600" dirty="0"/>
          </a:p>
          <a:p>
            <a:r>
              <a:rPr lang="en-US" altLang="en-US" sz="1600" dirty="0"/>
              <a:t>Here is what they found.  The reference group is women who report medium to dark tanning ability.  Compared to this reference group, women with no tan to light tan had </a:t>
            </a:r>
            <a:r>
              <a:rPr lang="en-US" altLang="en-US" sz="1600" dirty="0" smtClean="0"/>
              <a:t>a</a:t>
            </a:r>
            <a:r>
              <a:rPr lang="en-US" altLang="en-US" sz="1600" baseline="0" dirty="0" smtClean="0"/>
              <a:t> 1.6-fold greater</a:t>
            </a:r>
            <a:r>
              <a:rPr lang="en-US" altLang="en-US" sz="1600" dirty="0" smtClean="0"/>
              <a:t> </a:t>
            </a:r>
            <a:r>
              <a:rPr lang="en-US" altLang="en-US" sz="1600" dirty="0"/>
              <a:t>odds </a:t>
            </a:r>
            <a:r>
              <a:rPr lang="en-US" altLang="en-US" sz="1600" dirty="0" smtClean="0"/>
              <a:t>of</a:t>
            </a:r>
            <a:r>
              <a:rPr lang="en-US" altLang="en-US" sz="1600" baseline="0" dirty="0" smtClean="0"/>
              <a:t> developing melanoma.  Is there any reason to be sus</a:t>
            </a:r>
            <a:r>
              <a:rPr lang="en-US" altLang="en-US" dirty="0" smtClean="0"/>
              <a:t>picious </a:t>
            </a:r>
            <a:r>
              <a:rPr lang="en-US" altLang="en-US" dirty="0"/>
              <a:t>about this?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FB4D6-AFDC-4C6F-903D-44AB533128AA}" type="slidenum">
              <a:rPr lang="en-US" altLang="en-US"/>
              <a:pPr/>
              <a:t>49</a:t>
            </a:fld>
            <a:endParaRPr lang="en-US" altLang="en-US"/>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en-US" altLang="en-US"/>
              <a:t>Well, it is conceivable that when questioned after the diagnosis of melanoma, some participants may have exaggerated their lack of tanning ability especially if they were concerned that sun exposure was a reason they got melanoma.  </a:t>
            </a:r>
          </a:p>
          <a:p>
            <a:endParaRPr lang="en-US" altLang="en-US"/>
          </a:p>
          <a:p>
            <a:r>
              <a:rPr lang="en-US" altLang="en-US"/>
              <a:t>Actually, because the study base was a research-level cohort study, the investigators had the ability to look at responses to the tanning ability question was answered at the baseline of the study - long before the melanoma diagnosis.  Of course, tanning ability should not change over time. </a:t>
            </a:r>
          </a:p>
          <a:p>
            <a:endParaRPr lang="en-US" altLang="en-US"/>
          </a:p>
          <a:p>
            <a:r>
              <a:rPr lang="en-US" altLang="en-US"/>
              <a:t>When they looked at the question answered at the Nurses Health Study baseline, they found no evidence of an association between tanning ability and melanoma.   You can see what happened.  In the controls, things were virtually unchanged.  It is among the cases that things changed.</a:t>
            </a:r>
          </a:p>
          <a:p>
            <a:endParaRPr lang="en-US" altLang="en-US"/>
          </a:p>
          <a:p>
            <a:r>
              <a:rPr lang="en-US" altLang="en-US"/>
              <a:t>Much of what we have been talking about so far is hypothetical in terms of what will happen with various misclassifications of exposure or outcome but this is an outstanding example because it actually gives direct proof right within a given study.</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16121E-D5FE-438B-A641-0259816242C0}" type="slidenum">
              <a:rPr lang="en-US" altLang="en-US"/>
              <a:pPr/>
              <a:t>50</a:t>
            </a:fld>
            <a:endParaRPr lang="en-US" altLang="en-US"/>
          </a:p>
        </p:txBody>
      </p:sp>
      <p:sp>
        <p:nvSpPr>
          <p:cNvPr id="325634" name="Rectangle 2"/>
          <p:cNvSpPr>
            <a:spLocks noGrp="1" noRot="1" noChangeAspect="1" noChangeArrowheads="1" noTextEdit="1"/>
          </p:cNvSpPr>
          <p:nvPr>
            <p:ph type="sldImg"/>
          </p:nvPr>
        </p:nvSpPr>
        <p:spPr>
          <a:xfrm>
            <a:off x="890588" y="696913"/>
            <a:ext cx="5229225" cy="3486150"/>
          </a:xfrm>
          <a:ln/>
        </p:spPr>
      </p:sp>
      <p:sp>
        <p:nvSpPr>
          <p:cNvPr id="325635" name="Rectangle 3"/>
          <p:cNvSpPr>
            <a:spLocks noGrp="1" noChangeArrowheads="1"/>
          </p:cNvSpPr>
          <p:nvPr>
            <p:ph type="body" idx="1"/>
          </p:nvPr>
        </p:nvSpPr>
        <p:spPr>
          <a:xfrm>
            <a:off x="935038" y="4414838"/>
            <a:ext cx="5140325" cy="4184650"/>
          </a:xfrm>
        </p:spPr>
        <p:txBody>
          <a:bodyPr/>
          <a:lstStyle/>
          <a:p>
            <a:r>
              <a:rPr lang="en-US" altLang="en-US"/>
              <a:t>What apparently occurred is shown schematically here.  If we consider the responses given at baseline to be the gold standard (and these responses were, of course, given prior to any occurrence of melanoma and hence they are most believable), then what we have in this example is a problem in the specificity in the tanning ability measurement.  This was mostly if not solely in the cases who are most likely over exaggerating of their inability to tan.  This is an example of  DIFFERENTIAL misclassification of exposure, and the bias is away from the null.  In non-differential exposure, all we ever see, if anything, is bias towards the null.  With differential misclassification, it can go either way. The gray shading indicates which cell gets enriched, which in this case is the poor tanners with melanoma which would result in overestimating the association between poor tanning and melanoma.</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5FB7E-2A98-4DA1-BA40-FB429A422A2A}" type="slidenum">
              <a:rPr lang="en-US" altLang="en-US"/>
              <a:pPr/>
              <a:t>51</a:t>
            </a:fld>
            <a:endParaRPr lang="en-US" altLang="en-US"/>
          </a:p>
        </p:txBody>
      </p:sp>
      <p:sp>
        <p:nvSpPr>
          <p:cNvPr id="317442" name="Rectangle 2"/>
          <p:cNvSpPr>
            <a:spLocks noGrp="1" noRot="1" noChangeAspect="1" noChangeArrowheads="1" noTextEdit="1"/>
          </p:cNvSpPr>
          <p:nvPr>
            <p:ph type="sldImg"/>
          </p:nvPr>
        </p:nvSpPr>
        <p:spPr>
          <a:xfrm>
            <a:off x="890588" y="696913"/>
            <a:ext cx="5229225" cy="3486150"/>
          </a:xfrm>
          <a:ln/>
        </p:spPr>
      </p:sp>
      <p:sp>
        <p:nvSpPr>
          <p:cNvPr id="317443" name="Rectangle 3"/>
          <p:cNvSpPr>
            <a:spLocks noGrp="1" noChangeArrowheads="1"/>
          </p:cNvSpPr>
          <p:nvPr>
            <p:ph type="body" idx="1"/>
          </p:nvPr>
        </p:nvSpPr>
        <p:spPr>
          <a:xfrm>
            <a:off x="935038" y="4414838"/>
            <a:ext cx="5140325" cy="4184650"/>
          </a:xfrm>
        </p:spPr>
        <p:txBody>
          <a:bodyPr lIns="89346" tIns="44673" rIns="89346" bIns="44673"/>
          <a:lstStyle/>
          <a:p>
            <a:r>
              <a:rPr lang="en-US" altLang="en-US"/>
              <a:t>Here’s a table showing some examples of what can happen in the presence of differential misclassification of exposure.  </a:t>
            </a:r>
          </a:p>
          <a:p>
            <a:endParaRPr lang="en-US" altLang="en-US"/>
          </a:p>
          <a:p>
            <a:r>
              <a:rPr lang="en-US" altLang="en-US"/>
              <a:t>Assume that we are looking at an odds ratio in a case-control study and that the true odds ratio is 3.9 and that the prevalence of exposure in the controls is 10%.  (A base-case OR could be (200/466)/(100/900)).  If specificity of the exposure measurement is perfect, we will get entirely different patterns of bias depending upon the pattern of differential sensitivity in the exposure measurement.  If measurement of the exposure in controls is less sensitive than in the cases, you can see how this will result in an overestimate of the association under study.  In contrast, if the exposure measurement is more sensitive in the controls, this will lead to a underestimate of the odds ratio, here 2.2.</a:t>
            </a:r>
          </a:p>
          <a:p>
            <a:endParaRPr lang="en-US" altLang="en-US"/>
          </a:p>
          <a:p>
            <a:r>
              <a:rPr lang="en-US" altLang="en-US"/>
              <a:t>The bottom line is that unlike non-differential misclassification where the bias is predictably towards the null hypothesis, in the presence of differential misclassification anything can happen with biases both towards and away from the null hypothesis.  It all depends upon the individual situation.</a:t>
            </a:r>
          </a:p>
          <a:p>
            <a:endParaRPr lang="en-US" altLang="en-US"/>
          </a:p>
          <a:p>
            <a:r>
              <a:rPr lang="en-US" altLang="en-US"/>
              <a:t>For example, in one instance, the bias is away from the null and in another situation the bias is towards the null.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5C7C7-F2D6-46AD-87B7-9EFC76F828C7}" type="slidenum">
              <a:rPr lang="en-US" altLang="en-US"/>
              <a:pPr/>
              <a:t>6</a:t>
            </a:fld>
            <a:endParaRPr lang="en-US" altLang="en-US"/>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r>
              <a:rPr lang="en-US" altLang="en-US" dirty="0"/>
              <a:t>Today is mainly about the consequences of </a:t>
            </a:r>
            <a:r>
              <a:rPr lang="en-US" altLang="en-US" dirty="0" smtClean="0"/>
              <a:t>measurement error, </a:t>
            </a:r>
            <a:r>
              <a:rPr lang="en-US" altLang="en-US" dirty="0"/>
              <a:t>but we should remind ourselves of the </a:t>
            </a:r>
            <a:r>
              <a:rPr lang="en-US" altLang="en-US" dirty="0" smtClean="0"/>
              <a:t>causes.  </a:t>
            </a:r>
            <a:endParaRPr lang="en-US" altLang="en-US" dirty="0"/>
          </a:p>
          <a:p>
            <a:endParaRPr lang="en-US" altLang="en-US" dirty="0"/>
          </a:p>
          <a:p>
            <a:r>
              <a:rPr lang="en-US" altLang="en-US" dirty="0"/>
              <a:t>We won’t have the time to go over in a lot of detail all of the possible reasons for misclassification in measurement because the list is long.  For things that are measured by questionnaire, problems include inaccurate recall by participants, ambiguously worded questions, and problems caused by under or overzealous interviewers.  For entities measured in biological specimens, problems start with specimen collection or processing or storage and extend into issues with inherent limits of detection of our instruments as well as faulty instruments. </a:t>
            </a:r>
            <a:endParaRPr lang="en-US" altLang="en-US" dirty="0" smtClean="0"/>
          </a:p>
          <a:p>
            <a:r>
              <a:rPr lang="en-US" altLang="en-US" dirty="0" smtClean="0"/>
              <a:t> </a:t>
            </a:r>
            <a:endParaRPr lang="en-US" altLang="en-US" dirty="0"/>
          </a:p>
          <a:p>
            <a:r>
              <a:rPr lang="en-US" altLang="en-US" dirty="0"/>
              <a:t>Completing the list, we have potential problems in data management, and issues that occur in study design or analysis that you will get to deal with in the Problem Set for this week, that being what happens when the incorrect time period is assessed for a particular measurement (i.e., the measurement per se is correct but the wrong time period was assessed) or when there is lumping together of variables to form a composite variable.</a:t>
            </a:r>
          </a:p>
          <a:p>
            <a:endParaRPr lang="en-US" altLang="en-US" dirty="0"/>
          </a:p>
          <a:p>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ACAA8-EC0E-45BC-B1C4-72EEEA6FF4A5}" type="slidenum">
              <a:rPr lang="en-US" altLang="en-US"/>
              <a:pPr/>
              <a:t>52</a:t>
            </a:fld>
            <a:endParaRPr lang="en-US" altLang="en-US"/>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r>
              <a:rPr lang="en-US" altLang="en-US" dirty="0"/>
              <a:t>Here is a summary of the effects of misclassification of either dichotomous exposure or dichotomous outcome measurements:</a:t>
            </a:r>
          </a:p>
          <a:p>
            <a:endParaRPr lang="en-US" altLang="en-US" dirty="0"/>
          </a:p>
          <a:p>
            <a:r>
              <a:rPr lang="en-US" altLang="en-US" dirty="0"/>
              <a:t>As we have said, the effect of non-differential misclassification is predictably always towards the null hypothesis, in other words an attenuation of the measure of association.  The exception to this comes when specificity is 100%, there is no bias incurred with imperfect sensitivity of the outcome measurement when risk ratios or prevalence ratios are being estimated.  The other exception is that if misclassification is severe enough, it can even cause a reversal of effect, but fortunately in practice this is very uncommon. </a:t>
            </a:r>
            <a:r>
              <a:rPr lang="en-US" altLang="en-US" dirty="0" smtClean="0"/>
              <a:t> The bias from non-differential misclassification</a:t>
            </a:r>
            <a:r>
              <a:rPr lang="en-US" altLang="en-US" baseline="0" dirty="0" smtClean="0"/>
              <a:t> of exposure is greatest when the prevalence of exposure is low.  The bias from non-differential misclassification of outcome is greatest when outcome prevalence or incidence is low.</a:t>
            </a:r>
            <a:endParaRPr lang="en-US" altLang="en-US" dirty="0"/>
          </a:p>
          <a:p>
            <a:endParaRPr lang="en-US" altLang="en-US" dirty="0"/>
          </a:p>
          <a:p>
            <a:r>
              <a:rPr lang="en-US" altLang="en-US" dirty="0"/>
              <a:t>The effects of differential misclassification can go in either direction and depend very much on the individual circumstances of the problem.  The bias can either be away from or towards the null hypothesis.</a:t>
            </a:r>
          </a:p>
          <a:p>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53</a:t>
            </a:fld>
            <a:endParaRPr lang="en-US" alt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smtClean="0"/>
              <a:t>All</a:t>
            </a:r>
            <a:r>
              <a:rPr lang="en-US" altLang="en-US" baseline="0" dirty="0" smtClean="0"/>
              <a:t> of the rules we just described in the last slide regarding the direction of the bias caused by non-differential </a:t>
            </a:r>
            <a:r>
              <a:rPr lang="en-US" altLang="en-US" baseline="0" dirty="0" err="1" smtClean="0"/>
              <a:t>vs</a:t>
            </a:r>
            <a:r>
              <a:rPr lang="en-US" altLang="en-US" baseline="0" dirty="0" smtClean="0"/>
              <a:t> differential misclassification assume that errors in one variable are independent of errors in all other variables.  </a:t>
            </a:r>
          </a:p>
          <a:p>
            <a:endParaRPr lang="en-US" altLang="en-US" baseline="0" dirty="0" smtClean="0"/>
          </a:p>
          <a:p>
            <a:r>
              <a:rPr lang="en-US" altLang="en-US" baseline="0" dirty="0" smtClean="0"/>
              <a:t>For example, for non-differential misclassification of exposure to cause a bias towards the null, errors in exposure ascertainment have to be independent of errors in other variables, especially outcome.  </a:t>
            </a:r>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54</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This brings to this point in</a:t>
            </a:r>
            <a:r>
              <a:rPr lang="en-US" altLang="en-US" baseline="0" dirty="0" smtClean="0"/>
              <a:t> the outline.</a:t>
            </a:r>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55</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baseline="0" dirty="0" smtClean="0"/>
              <a:t>And let me remind you of this nomenclature point that we made at the beginning.  Remember that we said that within the realm of systematic error, we need to pay attention to two processes.  The first process is whether error is related to true values of other variables in the analysis.  This is what we have just been discussing.  If no, we call the error non-differential, but, if yes, we call the error differential.   In general, this axis is called </a:t>
            </a:r>
            <a:r>
              <a:rPr lang="en-US" altLang="en-US" baseline="0" dirty="0" err="1" smtClean="0"/>
              <a:t>differentiality</a:t>
            </a:r>
            <a:r>
              <a:rPr lang="en-US" altLang="en-US" baseline="0" dirty="0" smtClean="0"/>
              <a:t>. The second process is whether error in the variable is related to whether other variables in the same subject are measured in error.  If no, we call this independent.  If yes, we call this non-independent or dependent error.  This axis is called “dependency”. </a:t>
            </a:r>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56</a:t>
            </a:fld>
            <a:endParaRPr lang="en-US" alt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smtClean="0"/>
              <a:t>When might non-independence</a:t>
            </a:r>
            <a:r>
              <a:rPr lang="en-US" altLang="en-US" baseline="0" dirty="0" smtClean="0"/>
              <a:t> occur?  In other words, when might errors in one variable be related to errors in other variables?</a:t>
            </a:r>
          </a:p>
          <a:p>
            <a:endParaRPr lang="en-US" altLang="en-US" baseline="0" dirty="0" smtClean="0"/>
          </a:p>
          <a:p>
            <a:r>
              <a:rPr lang="en-US" altLang="en-US" baseline="0" dirty="0" smtClean="0"/>
              <a:t>This can occur when two or more variables (such as exposure and outcome) are measured by the same process, such as by the same questionnaire or via the same biological specimen.  </a:t>
            </a:r>
          </a:p>
          <a:p>
            <a:endParaRPr lang="en-US" altLang="en-US" baseline="0" dirty="0" smtClean="0"/>
          </a:p>
          <a:p>
            <a:r>
              <a:rPr lang="en-US" altLang="en-US" baseline="0" dirty="0" smtClean="0"/>
              <a:t>This is especially prominent in study designs where exposure and outcome are being simultaneously measured, such as a cross-sectional study.  </a:t>
            </a:r>
          </a:p>
          <a:p>
            <a:endParaRPr lang="en-US" altLang="en-US" baseline="0" dirty="0" smtClean="0"/>
          </a:p>
          <a:p>
            <a:r>
              <a:rPr lang="en-US" altLang="en-US" baseline="0" dirty="0" smtClean="0"/>
              <a:t>Some people see this better if expressed mathematically.   In mathematical terms, if the joint probability of errors in both variable 1 and variable 2 is not equal to the probability of error in variable 1 times the probability of error in variable 2, then we say the errors are non-independent.  This follows simple probability theory.   Likewise, if the joint probability of errors in both variable 1 and variable 2 is equal the probability of error in variable_1 times the probability of error in variable_2, then we say that the errors are independent.  </a:t>
            </a:r>
            <a:endParaRPr lang="en-US"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57</a:t>
            </a:fld>
            <a:endParaRPr lang="en-US" alt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smtClean="0"/>
              <a:t>This</a:t>
            </a:r>
            <a:r>
              <a:rPr lang="en-US" altLang="en-US" baseline="0" dirty="0" smtClean="0"/>
              <a:t> example comes from Ames et al. Archives of Environmental Health 46: 213-217, 1991 and </a:t>
            </a:r>
            <a:r>
              <a:rPr lang="en-US" altLang="en-US" baseline="0" dirty="0" err="1" smtClean="0"/>
              <a:t>Kristensen</a:t>
            </a:r>
            <a:r>
              <a:rPr lang="en-US" altLang="en-US" baseline="0" dirty="0" smtClean="0"/>
              <a:t> Epidemiology 3:210-215, 1992.</a:t>
            </a:r>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58</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baseline="0" dirty="0" smtClean="0"/>
              <a:t>So, this gets us to more refined terminology for measurement error.  We have talked about two axes.  The first is whether error is related the true values of other variables in the analysis.  This axis is called </a:t>
            </a:r>
            <a:r>
              <a:rPr lang="en-US" altLang="en-US" baseline="0" dirty="0" err="1" smtClean="0"/>
              <a:t>differentiality</a:t>
            </a:r>
            <a:r>
              <a:rPr lang="en-US" altLang="en-US" baseline="0" dirty="0" smtClean="0"/>
              <a:t>.   If no, we said this is called non-differential.  If yes, then it is called differential.  The other axis concerns whether error is related to the occurrence of other errors in in other variables in the same subjects.  This is called “dependence”.  If errors on one variable are not related to errors on other variables, this is called “independent”.  If errors on one variable are related to errors on other variables, we call the errors dependent.   Putting these two axes together, we have this table.</a:t>
            </a:r>
          </a:p>
          <a:p>
            <a:endParaRPr lang="en-US" altLang="en-US" baseline="0" dirty="0" smtClean="0"/>
          </a:p>
          <a:p>
            <a:r>
              <a:rPr lang="en-US" altLang="en-US" baseline="0" dirty="0" smtClean="0"/>
              <a:t>Errors in the green box have a uniformly predictable direction, which is towards the null, if they occur at all (remembering that independent non-differential misclassification of outcome in the face of 100% specificity will not bias a risk or prevalence ratio).  Errors in the blue box will also go in the predictable direction that is context specific.  Importantly, the bias can go in either direction, either toward or away from the null.  These two orange boxes are the most complicated.  They are not simple to predict because there are two processes going on.  Of note, dependent non-differential misclassification can result in bias away from the null.  </a:t>
            </a:r>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59</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Let’s move on from dichotomous variables and let’s finish up and spend a little time on what happens with </a:t>
            </a:r>
            <a:r>
              <a:rPr lang="en-US" altLang="en-US" dirty="0" err="1" smtClean="0"/>
              <a:t>mismeasurement</a:t>
            </a:r>
            <a:r>
              <a:rPr lang="en-US" altLang="en-US" dirty="0" smtClean="0"/>
              <a:t> of interval scale measurements.  </a:t>
            </a:r>
            <a:endParaRPr lang="en-US"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BE143-2BC3-4185-90E6-561E70B99207}" type="slidenum">
              <a:rPr lang="en-US" altLang="en-US"/>
              <a:pPr/>
              <a:t>60</a:t>
            </a:fld>
            <a:endParaRPr lang="en-US" altLang="en-US"/>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r>
              <a:rPr lang="en-US" altLang="en-US"/>
              <a:t>Schematically, this is what mismeasurement of interval scale measurements looks like.  Lack of validity of an interval scale measurement is synonymous with systematic error.  This means that the observed measurement is systematically off the truth by some multiplicative factor or absolute difference.  We depict this by a shift from the true value to the observed value.</a:t>
            </a:r>
          </a:p>
          <a:p>
            <a:endParaRPr lang="en-US" altLang="en-US"/>
          </a:p>
          <a:p>
            <a:r>
              <a:rPr lang="en-US" altLang="en-US"/>
              <a:t>Lack of reproducibility means that the measurements are systematically off the truth by some random factor or difference.  We depict that by showing that the observed values could be anywhere in reference to the truth.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1E484-34B3-44D2-AD9F-0E608450CF74}" type="slidenum">
              <a:rPr lang="en-US" altLang="en-US"/>
              <a:pPr/>
              <a:t>61</a:t>
            </a:fld>
            <a:endParaRPr lang="en-US" altLang="en-US"/>
          </a:p>
        </p:txBody>
      </p:sp>
      <p:sp>
        <p:nvSpPr>
          <p:cNvPr id="414722" name="Rectangle 2"/>
          <p:cNvSpPr>
            <a:spLocks noGrp="1" noRot="1" noChangeAspect="1" noChangeArrowheads="1" noTextEdit="1"/>
          </p:cNvSpPr>
          <p:nvPr>
            <p:ph type="sldImg"/>
          </p:nvPr>
        </p:nvSpPr>
        <p:spPr>
          <a:ln/>
        </p:spPr>
      </p:sp>
      <p:sp>
        <p:nvSpPr>
          <p:cNvPr id="414723" name="Rectangle 3"/>
          <p:cNvSpPr>
            <a:spLocks noGrp="1" noChangeArrowheads="1"/>
          </p:cNvSpPr>
          <p:nvPr>
            <p:ph type="body" idx="1"/>
          </p:nvPr>
        </p:nvSpPr>
        <p:spPr/>
        <p:txBody>
          <a:bodyPr/>
          <a:lstStyle/>
          <a:p>
            <a:r>
              <a:rPr lang="en-US" altLang="en-US"/>
              <a:t>We won’t have time to discuss all of the scenarios regarding mismeasurement of interval scale variables, but we can discuss a few.   Remember with an interval scale variable, such as a continuous variable, there aren’t broad categories, but rather a continuum of responses. Hence, systematic error in a continuous variable just results in everyone being systematically shifted up or down the scale. Let’s look at what happens in the face of systematic error in an outcome variable.  Let’s say that this scenario is the truth and we are measuring the mean of something in an exposed and unexposed group.  The truth is that the mean is 100 in the exposed group and 50 in the unexposed group.  Therefore the ratio of the means is 2 and the difference in means is 50.  What happens if the measurement is off by a multiplicative factor of 10?  You can see that the exposed group now has a mean of 1000 and the unexposed has a mean of 500.  The ratio, however, is the same – no bias compared to the truth.  If your goal, however, is to look at the difference in means, then the difference is 500, as opposed to 50.  This is a biased result.  What happens if the measurement is off by an absolute difference of 10 units.  Here, you can see that the exposed group has a mean value of 110 and the unexposed group has a value of 60.  The ratio in this case is 1.83, which is biased compared to the truth.  The absolute difference, however, is still 50 and unbiased.  So, in the face of systematic error in an interval scale measurement of an outcome variable, whether or not there is bias depends upon the measure of association in question.  Usually, this does not turn out to be much of a problem.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7</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We’ll first talk about what happens – in other words, what is the bias that results in our inferences – with misclassification of dichotomous variables, the simplest kinds of variables.  </a:t>
            </a:r>
            <a:endParaRPr lang="en-US"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6E93D5-9BF0-4A3D-98A5-B4B9EC115613}" type="slidenum">
              <a:rPr lang="en-US" altLang="en-US"/>
              <a:pPr/>
              <a:t>62</a:t>
            </a:fld>
            <a:endParaRPr lang="en-US" altLang="en-US"/>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r>
              <a:rPr lang="en-US" altLang="en-US" dirty="0"/>
              <a:t>How about problems in reproducibility, the result of random error?  Let’s talk about the case of random error in an exposure variable.   This turns out to be a classic scenario.  We talked a bit about this last week, but let’s formalize it now.  Let’s assume that the exposure is normally distributed with some variance sigma squared subscript T, shown here on the graph, using the nomenclature we used last week.  If there is also some random error with variance of sigma sub E squared, then this is what the spread of observed values, truth plus error, looks like.  When you have continuous </a:t>
            </a:r>
            <a:r>
              <a:rPr lang="en-US" altLang="en-US" dirty="0" smtClean="0"/>
              <a:t>exposure </a:t>
            </a:r>
            <a:r>
              <a:rPr lang="en-US" altLang="en-US" dirty="0"/>
              <a:t>variables, you cannot use 2x2 table but instead you use mathematical regression </a:t>
            </a:r>
            <a:r>
              <a:rPr lang="en-US" altLang="en-US" dirty="0" smtClean="0"/>
              <a:t>equations to get measures of association.  </a:t>
            </a:r>
            <a:r>
              <a:rPr lang="en-US" altLang="en-US" dirty="0"/>
              <a:t>Suffice it to say that when you do this, the observed regression coefficient, which is the measure of association between the exposure variable and the outcome variable, will be attenuated (</a:t>
            </a:r>
            <a:r>
              <a:rPr lang="en-US" altLang="en-US" dirty="0" err="1"/>
              <a:t>ie</a:t>
            </a:r>
            <a:r>
              <a:rPr lang="en-US" altLang="en-US" dirty="0"/>
              <a:t> smaller) by some factor.  This factor is the reproducibility expressed as the </a:t>
            </a:r>
            <a:r>
              <a:rPr lang="en-US" altLang="en-US" dirty="0" err="1"/>
              <a:t>intraclass</a:t>
            </a:r>
            <a:r>
              <a:rPr lang="en-US" altLang="en-US" dirty="0"/>
              <a:t> correlation coefficient.  Remember this formula from last week?  For example, if the ICC is 0.5 then your measure of association will be halved.  </a:t>
            </a:r>
          </a:p>
          <a:p>
            <a:endParaRPr lang="en-US" altLang="en-US" dirty="0"/>
          </a:p>
          <a:p>
            <a:r>
              <a:rPr lang="en-US" altLang="en-US" dirty="0"/>
              <a:t>This phenomenon of how an imperfectly reproducible exposure attenuates the measure of association is known as “regression dilution bias”.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2E9140-4C22-46C6-AF98-07B6857CC6F6}" type="slidenum">
              <a:rPr lang="en-US" altLang="en-US"/>
              <a:pPr/>
              <a:t>63</a:t>
            </a:fld>
            <a:endParaRPr lang="en-US" altLang="en-US"/>
          </a:p>
        </p:txBody>
      </p:sp>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r>
              <a:rPr lang="en-US" altLang="en-US"/>
              <a:t>For additional examples of how problems in the validity and reproducibility of interval scale measurements cause measurement bias, I invite you to look at the Extra Slides.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8487E-679B-4264-90A2-DC745650BC0F}" type="slidenum">
              <a:rPr lang="en-US" altLang="en-US"/>
              <a:pPr/>
              <a:t>64</a:t>
            </a:fld>
            <a:endParaRPr lang="en-US" alt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r>
              <a:rPr lang="en-US" altLang="en-US" sz="1000" dirty="0"/>
              <a:t>We also don’t have time to explore a few other advanced topics in much detail.  One is what happens when you have misclassification of multi-level categorical variables, variables that are more complex than dichotomous ones.  Today, we just talked about dichotomous categorical variables and what happens when you have misclassification.  When you have even non-differential misclassification of exposure variables some of the rules change in the presence of multi-level exposures.  The text gives a few examples of this, which are repeated in the Extra Slides.</a:t>
            </a:r>
          </a:p>
          <a:p>
            <a:endParaRPr lang="en-US" altLang="en-US" sz="1000"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8487E-679B-4264-90A2-DC745650BC0F}" type="slidenum">
              <a:rPr lang="en-US" altLang="en-US"/>
              <a:pPr/>
              <a:t>65</a:t>
            </a:fld>
            <a:endParaRPr lang="en-US" alt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r>
              <a:rPr lang="en-US" altLang="en-US" sz="1000" dirty="0" smtClean="0"/>
              <a:t>Another advanced </a:t>
            </a:r>
            <a:r>
              <a:rPr lang="en-US" altLang="en-US" sz="1000" dirty="0"/>
              <a:t>topic is the misclassification of confounding variables.  Next week we will begin our discussion of confounding.  In general, all variables can be classified as either the primary predictor variable, the outcome variable, a confounding variable, an effect modifier, or a mediator.    So far, we’ve just talked about measurement bias incurred by </a:t>
            </a:r>
            <a:r>
              <a:rPr lang="en-US" altLang="en-US" sz="1000" dirty="0" err="1" smtClean="0"/>
              <a:t>mis</a:t>
            </a:r>
            <a:r>
              <a:rPr lang="en-US" altLang="en-US" sz="1000" dirty="0" smtClean="0"/>
              <a:t>-measurement of </a:t>
            </a:r>
            <a:r>
              <a:rPr lang="en-US" altLang="en-US" sz="1000" dirty="0"/>
              <a:t>primary exposure variables or outcome variables.  How about </a:t>
            </a:r>
            <a:r>
              <a:rPr lang="en-US" altLang="en-US" sz="1000" dirty="0" err="1" smtClean="0"/>
              <a:t>mis</a:t>
            </a:r>
            <a:r>
              <a:rPr lang="en-US" altLang="en-US" sz="1000" dirty="0" smtClean="0"/>
              <a:t>-measurement of </a:t>
            </a:r>
            <a:r>
              <a:rPr lang="en-US" altLang="en-US" sz="1000" dirty="0"/>
              <a:t>confounding variables?  The net result of misclassification of confounding variables is that you will fail to do what you attempted to do, adjust for the effect of that variable.  Adjusting with a </a:t>
            </a:r>
            <a:r>
              <a:rPr lang="en-US" altLang="en-US" sz="1000" dirty="0" err="1"/>
              <a:t>mis</a:t>
            </a:r>
            <a:r>
              <a:rPr lang="en-US" altLang="en-US" sz="1000" dirty="0"/>
              <a:t>-measured confounding variable is essentially only an incomplete job.  You are left with unfinished work; you are left with what is called residual confounding.   Depending upon a number of factors, this will result in either an over or underestimation of the association between the primary predictor and the outcome variable.  </a:t>
            </a:r>
            <a:r>
              <a:rPr lang="en-US" altLang="en-US" sz="1000" dirty="0" smtClean="0"/>
              <a:t>One rule is that independent non-differential</a:t>
            </a:r>
            <a:r>
              <a:rPr lang="en-US" altLang="en-US" sz="1000" baseline="0" dirty="0" smtClean="0"/>
              <a:t> misclassification of a dichotomous confounder will result in an adjusted estimate somewhere between the unadjusted (crude) estimate and the true adjusted estimate.  This has been lore for some time and has been recently proved by </a:t>
            </a:r>
            <a:r>
              <a:rPr lang="en-US" altLang="en-US" sz="1000" baseline="0" dirty="0" err="1" smtClean="0"/>
              <a:t>Ogburn</a:t>
            </a:r>
            <a:r>
              <a:rPr lang="en-US" altLang="en-US" sz="1000" baseline="0" dirty="0" smtClean="0"/>
              <a:t> and </a:t>
            </a:r>
            <a:r>
              <a:rPr lang="en-US" altLang="en-US" sz="1000" baseline="0" dirty="0" err="1" smtClean="0"/>
              <a:t>VanderWeele</a:t>
            </a:r>
            <a:r>
              <a:rPr lang="en-US" altLang="en-US" sz="1000" baseline="0" dirty="0" smtClean="0"/>
              <a:t> (Epidemiology 2012). </a:t>
            </a:r>
          </a:p>
          <a:p>
            <a:endParaRPr lang="en-US" altLang="en-US" sz="1000" baseline="0" dirty="0" smtClean="0"/>
          </a:p>
          <a:p>
            <a:r>
              <a:rPr lang="en-US" altLang="en-US" sz="1000" dirty="0" smtClean="0"/>
              <a:t>This </a:t>
            </a:r>
            <a:r>
              <a:rPr lang="en-US" altLang="en-US" sz="1000" dirty="0"/>
              <a:t>turns out to be a very common problem.  This is because researchers typically focus their efforts of optimal measurement of exposure and </a:t>
            </a:r>
            <a:r>
              <a:rPr lang="en-US" altLang="en-US" sz="1000" dirty="0" smtClean="0"/>
              <a:t>outcome.</a:t>
            </a:r>
            <a:r>
              <a:rPr lang="en-US" altLang="en-US" sz="1000" baseline="0" dirty="0" smtClean="0"/>
              <a:t>  By</a:t>
            </a:r>
            <a:r>
              <a:rPr lang="en-US" altLang="en-US" sz="1000" dirty="0" smtClean="0"/>
              <a:t> </a:t>
            </a:r>
            <a:r>
              <a:rPr lang="en-US" altLang="en-US" sz="1000" dirty="0"/>
              <a:t>the time confounders come up for discussion, everyone is too exhausted to think too hard.  So, confounding variables often get short shrift in measurement.  As an example, we often want to control for, say, smoking.  But what does this actually mean?  Does the all too often classification of people dichotomously into smoker and non-smokers based upon their current smoking really capture the essence of smoking, which is a cumulative exposure and highly quantitative in nature?</a:t>
            </a:r>
          </a:p>
          <a:p>
            <a:endParaRPr lang="en-US" altLang="en-US" sz="1000"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3B990E-E4C5-4D9B-A7C8-C1E76483E110}" type="slidenum">
              <a:rPr lang="en-US" altLang="en-US"/>
              <a:pPr/>
              <a:t>66</a:t>
            </a:fld>
            <a:endParaRPr lang="en-US" altLang="en-US"/>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ltLang="en-US" sz="1000" dirty="0"/>
          </a:p>
          <a:p>
            <a:r>
              <a:rPr lang="en-US" altLang="en-US" sz="1000" dirty="0"/>
              <a:t>A final topic is one you may have thought about yourself is that thus far we’ve been presenting scenarios where we know the truth about the relationship between a given exposure variable and outcome variable and something about the quality (validity and reproducibility) of the measurements.  We’ve then been showing you what happens to the observed results, in other words, the extent of bias that will ensue.  In fact, in real practice, we just have observed results and some guess about measurement quality.  But, we would like to get back to the truth.  Can this be done?  Yes!  If you know the extent of classification errors (e.g., the sensitivity and specificity or positive predictive value and negative predictive value of dichotomous variables) there are developed mathematical techniques to back calculate to the truth.  I will say that </a:t>
            </a:r>
            <a:r>
              <a:rPr lang="en-US" altLang="en-US" sz="1000" dirty="0" smtClean="0"/>
              <a:t>currently</a:t>
            </a:r>
            <a:r>
              <a:rPr lang="en-US" altLang="en-US" sz="1000" baseline="0" dirty="0" smtClean="0"/>
              <a:t> we </a:t>
            </a:r>
            <a:r>
              <a:rPr lang="en-US" altLang="en-US" sz="1000" dirty="0" smtClean="0"/>
              <a:t>don’t </a:t>
            </a:r>
            <a:r>
              <a:rPr lang="en-US" altLang="en-US" sz="1000" dirty="0"/>
              <a:t>see this type of quantitative bias analysis calculation </a:t>
            </a:r>
            <a:r>
              <a:rPr lang="en-US" altLang="en-US" sz="1000" dirty="0" smtClean="0"/>
              <a:t>often </a:t>
            </a:r>
            <a:r>
              <a:rPr lang="en-US" altLang="en-US" sz="1000" dirty="0"/>
              <a:t>in the literature primarily because the available software for this is not readily available, often we don’t really know the sensitivity and specificity of our measurements, and because the whole field is </a:t>
            </a:r>
            <a:r>
              <a:rPr lang="en-US" altLang="en-US" sz="1000" dirty="0" smtClean="0"/>
              <a:t>not</a:t>
            </a:r>
            <a:r>
              <a:rPr lang="en-US" altLang="en-US" sz="1000" baseline="0" dirty="0" smtClean="0"/>
              <a:t> well enough appreciated</a:t>
            </a:r>
            <a:r>
              <a:rPr lang="en-US" altLang="en-US" sz="1000" dirty="0" smtClean="0"/>
              <a:t>.  This</a:t>
            </a:r>
            <a:r>
              <a:rPr lang="en-US" altLang="en-US" sz="1000" baseline="0" dirty="0" smtClean="0"/>
              <a:t> is, however, changing.  </a:t>
            </a:r>
            <a:r>
              <a:rPr lang="en-US" altLang="en-US" sz="1000" dirty="0" smtClean="0"/>
              <a:t>I predict </a:t>
            </a:r>
            <a:r>
              <a:rPr lang="en-US" altLang="en-US" sz="1000" dirty="0"/>
              <a:t>that over the next 5 to 10 years that this will become more common and hence it is wise to become familiar with it conceptually.</a:t>
            </a:r>
          </a:p>
          <a:p>
            <a:endParaRPr lang="en-US" altLang="en-US" sz="1000" dirty="0"/>
          </a:p>
          <a:p>
            <a:r>
              <a:rPr lang="en-US" altLang="en-US" sz="1000" dirty="0"/>
              <a:t>Even if the exact classification errors are not known, it is possible to perform sensitivity analyses to estimate a range of study results given a range of possible classification errors in your exposure and outcome variables.</a:t>
            </a:r>
            <a:r>
              <a:rPr lang="en-US" altLang="en-US" dirty="0"/>
              <a:t>  </a:t>
            </a:r>
          </a:p>
          <a:p>
            <a:endParaRPr lang="en-US" altLang="en-US" dirty="0"/>
          </a:p>
          <a:p>
            <a:r>
              <a:rPr lang="en-US" altLang="en-US" dirty="0"/>
              <a:t>This type of thinking is one form of what is known as quantitative bias analysis.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E55B74-F9FC-4DE9-8D6E-1D7B0C78F5B0}" type="slidenum">
              <a:rPr lang="en-US" altLang="en-US"/>
              <a:pPr/>
              <a:t>67</a:t>
            </a:fld>
            <a:endParaRPr lang="en-US" alt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r>
              <a:rPr lang="en-US" altLang="en-US" dirty="0"/>
              <a:t>Let me end by saying </a:t>
            </a:r>
            <a:r>
              <a:rPr lang="en-US" altLang="en-US" dirty="0" smtClean="0"/>
              <a:t>that we</a:t>
            </a:r>
            <a:r>
              <a:rPr lang="en-US" altLang="en-US" baseline="0" dirty="0" smtClean="0"/>
              <a:t> have illustrated that small imperfections in measurement can induce substantial bias.  </a:t>
            </a:r>
            <a:r>
              <a:rPr lang="en-US" altLang="en-US" dirty="0" smtClean="0"/>
              <a:t> Just </a:t>
            </a:r>
            <a:r>
              <a:rPr lang="en-US" altLang="en-US" dirty="0"/>
              <a:t>as was the case with selection bias, prevention and avoidance of measurement bias are key.  In short, in the design of a study, you need to use the best measurements possible, you need to perform them in a blinded way, and you need to perform them in a standard fashion using SOPs.  In some cases, if warranted, consider making replicate measurements to enhance reproducibility.  After the study is over, there </a:t>
            </a:r>
            <a:r>
              <a:rPr lang="en-US" altLang="en-US" dirty="0" smtClean="0"/>
              <a:t>the</a:t>
            </a:r>
            <a:r>
              <a:rPr lang="en-US" altLang="en-US" baseline="0" dirty="0" smtClean="0"/>
              <a:t> fixes are not simple and not currently well understood by readers.  </a:t>
            </a:r>
            <a:r>
              <a:rPr lang="en-US" altLang="en-US" dirty="0" smtClean="0"/>
              <a:t>While </a:t>
            </a:r>
            <a:r>
              <a:rPr lang="en-US" altLang="en-US" dirty="0"/>
              <a:t>there are some ways to back-calculate to the truth, </a:t>
            </a:r>
            <a:r>
              <a:rPr lang="en-US" altLang="en-US" dirty="0" smtClean="0"/>
              <a:t>many</a:t>
            </a:r>
            <a:r>
              <a:rPr lang="en-US" altLang="en-US" baseline="0" dirty="0" smtClean="0"/>
              <a:t> readers won’t understand and will be skeptical about these methods</a:t>
            </a:r>
            <a:r>
              <a:rPr lang="en-US" altLang="en-US" dirty="0" smtClean="0"/>
              <a:t>.  </a:t>
            </a:r>
            <a:r>
              <a:rPr lang="en-US" altLang="en-US" dirty="0"/>
              <a:t>Hence, just as was the case with selection bias, it is so important in the study design phase to get the measurements straight!</a:t>
            </a:r>
          </a:p>
          <a:p>
            <a:endParaRPr lang="en-US" altLang="en-US" dirty="0"/>
          </a:p>
          <a:p>
            <a:r>
              <a:rPr lang="en-US" altLang="en-US" dirty="0"/>
              <a:t>What this means is that you need to become an expert in the measurement of your primary variables.  You need to understand them inside out.  If you are working with a biological measurement, this means that you need to go into the lab and understand the nuances of the technique.  This is not to say that you need to own and operate a lab to make these measurements, but rather that you must understand the measurement thoroughly.</a:t>
            </a:r>
          </a:p>
          <a:p>
            <a:endParaRPr lang="en-US" altLang="en-US" dirty="0"/>
          </a:p>
          <a:p>
            <a:r>
              <a:rPr lang="en-US" altLang="en-US" dirty="0"/>
              <a:t>Of course, you probably cannot do this for all of the variables you work with, such as all of your potential confounding variables.  For these, you should work with multidisciplinary teams that include experts in these fields.  </a:t>
            </a:r>
          </a:p>
          <a:p>
            <a:endParaRPr lang="en-US" altLang="en-US" dirty="0"/>
          </a:p>
          <a:p>
            <a:r>
              <a:rPr lang="en-US" altLang="en-US" dirty="0"/>
              <a:t>The goal of all of this knowledge is to optimize the reproducibility and validity of your measurements before you use them in a study and this brings us full circle back to where we were in the first lecture.  This is where you want to be and this is where you want to avoid.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E3777-22DF-4879-AC77-7E8E33F0C6C9}" type="slidenum">
              <a:rPr lang="en-US" altLang="en-US"/>
              <a:pPr/>
              <a:t>69</a:t>
            </a:fld>
            <a:endParaRPr lang="en-US" altLang="en-US"/>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p:txBody>
          <a:bodyPr/>
          <a:lstStyle/>
          <a:p>
            <a:r>
              <a:rPr lang="en-US" altLang="en-US"/>
              <a:t>But before we do this, I want to re-emphasize what we meant by descriptive and analytic studies.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ABE97D-D65A-4F26-B6C1-0DD863312072}" type="slidenum">
              <a:rPr lang="en-US" altLang="en-US"/>
              <a:pPr/>
              <a:t>70</a:t>
            </a:fld>
            <a:endParaRPr lang="en-US" altLang="en-US"/>
          </a:p>
        </p:txBody>
      </p:sp>
      <p:sp>
        <p:nvSpPr>
          <p:cNvPr id="524290" name="Rectangle 2"/>
          <p:cNvSpPr>
            <a:spLocks noGrp="1" noRot="1" noChangeAspect="1" noChangeArrowheads="1" noTextEdit="1"/>
          </p:cNvSpPr>
          <p:nvPr>
            <p:ph type="sldImg"/>
          </p:nvPr>
        </p:nvSpPr>
        <p:spPr>
          <a:xfrm>
            <a:off x="890588" y="696913"/>
            <a:ext cx="5229225" cy="3486150"/>
          </a:xfrm>
          <a:ln/>
        </p:spPr>
      </p:sp>
      <p:sp>
        <p:nvSpPr>
          <p:cNvPr id="524291" name="Rectangle 3"/>
          <p:cNvSpPr>
            <a:spLocks noGrp="1" noChangeArrowheads="1"/>
          </p:cNvSpPr>
          <p:nvPr>
            <p:ph type="body" idx="1"/>
          </p:nvPr>
        </p:nvSpPr>
        <p:spPr>
          <a:xfrm>
            <a:off x="935038" y="4414838"/>
            <a:ext cx="5140325" cy="4184650"/>
          </a:xfrm>
        </p:spPr>
        <p:txBody>
          <a:bodyPr/>
          <a:lstStyle/>
          <a:p>
            <a:r>
              <a:rPr lang="en-US" altLang="en-US" dirty="0" smtClean="0"/>
              <a:t>Another example of differential misclassification</a:t>
            </a:r>
            <a:r>
              <a:rPr lang="en-US" altLang="en-US" baseline="0" dirty="0" smtClean="0"/>
              <a:t> of exposure.</a:t>
            </a:r>
          </a:p>
          <a:p>
            <a:endParaRPr lang="en-US" altLang="en-US" baseline="0" dirty="0" smtClean="0"/>
          </a:p>
          <a:p>
            <a:r>
              <a:rPr lang="en-US" altLang="en-US" dirty="0" smtClean="0"/>
              <a:t>One </a:t>
            </a:r>
            <a:r>
              <a:rPr lang="en-US" altLang="en-US" dirty="0"/>
              <a:t>of the classic examples of differential misclassification of exposure </a:t>
            </a:r>
            <a:r>
              <a:rPr lang="en-US" altLang="en-US" dirty="0" smtClean="0"/>
              <a:t>is the study </a:t>
            </a:r>
            <a:r>
              <a:rPr lang="en-US" altLang="en-US" dirty="0"/>
              <a:t>of exposures during pregnancy and congenital malformations.  These are commonly done as case-control studies because of the rarity of the outcomes.</a:t>
            </a:r>
          </a:p>
          <a:p>
            <a:endParaRPr lang="en-US" altLang="en-US" dirty="0"/>
          </a:p>
          <a:p>
            <a:r>
              <a:rPr lang="en-US" altLang="en-US" dirty="0"/>
              <a:t>First, we may have differential recall of various exposures during pregnancy, with cases less apt to forget things, i.e. differential sensitivity of the exposure measurement.  </a:t>
            </a:r>
          </a:p>
          <a:p>
            <a:endParaRPr lang="en-US" altLang="en-US" dirty="0"/>
          </a:p>
          <a:p>
            <a:endParaRPr lang="en-US" altLang="en-US" dirty="0"/>
          </a:p>
          <a:p>
            <a:r>
              <a:rPr lang="en-US" altLang="en-US" dirty="0"/>
              <a:t>Second, we may have differential specificity.  The cases may tend to recall things that truly did not happen.  The result of all of this is that there is overestimation of the association between the exposure and the outcome.</a:t>
            </a:r>
          </a:p>
          <a:p>
            <a:endParaRPr lang="en-US" altLang="en-US" dirty="0"/>
          </a:p>
          <a:p>
            <a:r>
              <a:rPr lang="en-US" altLang="en-US" dirty="0"/>
              <a:t>The gray shading indicates which cells end up getting enriched, both of them in this case resulting in overestimation between exposure and outcome.</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ABE97D-D65A-4F26-B6C1-0DD863312072}" type="slidenum">
              <a:rPr lang="en-US" altLang="en-US"/>
              <a:pPr/>
              <a:t>71</a:t>
            </a:fld>
            <a:endParaRPr lang="en-US" altLang="en-US"/>
          </a:p>
        </p:txBody>
      </p:sp>
      <p:sp>
        <p:nvSpPr>
          <p:cNvPr id="524290" name="Rectangle 2"/>
          <p:cNvSpPr>
            <a:spLocks noGrp="1" noRot="1" noChangeAspect="1" noChangeArrowheads="1" noTextEdit="1"/>
          </p:cNvSpPr>
          <p:nvPr>
            <p:ph type="sldImg"/>
          </p:nvPr>
        </p:nvSpPr>
        <p:spPr>
          <a:xfrm>
            <a:off x="890588" y="696913"/>
            <a:ext cx="5229225" cy="3486150"/>
          </a:xfrm>
          <a:ln/>
        </p:spPr>
      </p:sp>
      <p:sp>
        <p:nvSpPr>
          <p:cNvPr id="524291" name="Rectangle 3"/>
          <p:cNvSpPr>
            <a:spLocks noGrp="1" noChangeArrowheads="1"/>
          </p:cNvSpPr>
          <p:nvPr>
            <p:ph type="body" idx="1"/>
          </p:nvPr>
        </p:nvSpPr>
        <p:spPr>
          <a:xfrm>
            <a:off x="935038" y="4414838"/>
            <a:ext cx="5140325" cy="4184650"/>
          </a:xfrm>
        </p:spPr>
        <p:txBody>
          <a:bodyPr/>
          <a:lstStyle/>
          <a:p>
            <a:r>
              <a:rPr lang="en-US" altLang="en-US" dirty="0" smtClean="0"/>
              <a:t>This</a:t>
            </a:r>
            <a:r>
              <a:rPr lang="en-US" altLang="en-US" baseline="0" dirty="0" smtClean="0"/>
              <a:t> is an </a:t>
            </a:r>
            <a:r>
              <a:rPr lang="en-US" altLang="en-US" dirty="0" smtClean="0"/>
              <a:t>example of differential</a:t>
            </a:r>
            <a:r>
              <a:rPr lang="en-US" altLang="en-US" baseline="0" dirty="0" smtClean="0"/>
              <a:t> misclassification of outcome.  It is a cohort study of whether smoking causes emphysema.  We know that emphysema features non-specific clinical symptoms (shortness of breath, for example, which can sometimes be mild and well compensated by a patient).  Diagnosis of emphysema requires specialized procedures such as x-rays and pulmonary function tests.  Smokers are more likely than non-smokers to receive medical attention because of the other problems they usually have.  Because of this extra medical attention that smokers receive, they are more likely to be tested for emphysema.  Consequently, there is differential sensitivity of the diagnosis of emphysema according to exposure.  This results in an overestimation of the association between smoking and emphysema. </a:t>
            </a:r>
          </a:p>
          <a:p>
            <a:endParaRPr lang="en-US" altLang="en-US" baseline="0" dirty="0" smtClean="0"/>
          </a:p>
          <a:p>
            <a:endParaRPr lang="en-US"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72</a:t>
            </a:fld>
            <a:endParaRPr lang="en-US" alt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a:t>Let’s see how we can relate the material from last week on the reproducibility and validity of specific measurements to how we end up with measurement bias in our inferences.  Let’s start with categorical variables, particularly dichotomous variables. </a:t>
            </a:r>
          </a:p>
          <a:p>
            <a:endParaRPr lang="en-US" altLang="en-US"/>
          </a:p>
          <a:p>
            <a:r>
              <a:rPr lang="en-US" altLang="en-US"/>
              <a:t>It should be clear from today’s lecture exactly how the validity of a dichotomous variable (as described by the sensitivity and specificity) results in measurement bias.  However, it may be less clear how the reproducibility of a measurement results in bias.  To understand this, recall that a measurement with imperfect reproducibility will typically lack perfect validity when used in practice unless it repeated many many times.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5D35E1E-8AB2-4104-98A1-430589C5EFAB}" type="slidenum">
              <a:rPr lang="en-US" altLang="en-US"/>
              <a:pPr/>
              <a:t>8</a:t>
            </a:fld>
            <a:endParaRPr lang="en-US" altLang="en-US"/>
          </a:p>
        </p:txBody>
      </p:sp>
      <p:sp>
        <p:nvSpPr>
          <p:cNvPr id="547842"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EC594358-1EF9-4A2B-A0DE-30754CD01167}" type="slidenum">
              <a:rPr lang="en-US" altLang="en-US" sz="1200"/>
              <a:pPr algn="r"/>
              <a:t>8</a:t>
            </a:fld>
            <a:endParaRPr lang="en-US" altLang="en-US" sz="1200"/>
          </a:p>
        </p:txBody>
      </p:sp>
      <p:sp>
        <p:nvSpPr>
          <p:cNvPr id="547843" name="Rectangle 2"/>
          <p:cNvSpPr>
            <a:spLocks noGrp="1" noRot="1" noChangeAspect="1" noChangeArrowheads="1" noTextEdit="1"/>
          </p:cNvSpPr>
          <p:nvPr>
            <p:ph type="sldImg"/>
          </p:nvPr>
        </p:nvSpPr>
        <p:spPr>
          <a:xfrm>
            <a:off x="890588" y="696913"/>
            <a:ext cx="5229225" cy="3486150"/>
          </a:xfrm>
          <a:ln/>
        </p:spPr>
      </p:sp>
      <p:sp>
        <p:nvSpPr>
          <p:cNvPr id="547844"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smtClean="0"/>
              <a:t>To discuss the bias</a:t>
            </a:r>
            <a:r>
              <a:rPr lang="en-US" altLang="en-US" baseline="0" dirty="0" smtClean="0"/>
              <a:t> that ensues from a misclassified dichotomous variable, we first need to characterize the measurement of a dichotomous variable.</a:t>
            </a:r>
          </a:p>
          <a:p>
            <a:endParaRPr lang="en-US" altLang="en-US" baseline="0" dirty="0" smtClean="0"/>
          </a:p>
          <a:p>
            <a:r>
              <a:rPr lang="en-US" altLang="en-US" dirty="0" smtClean="0"/>
              <a:t>Here is a warm-up</a:t>
            </a:r>
            <a:r>
              <a:rPr lang="en-US" altLang="en-US" baseline="0" dirty="0" smtClean="0"/>
              <a:t> question.  </a:t>
            </a:r>
            <a:endParaRPr lang="en-US"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1C5CEF-CF2C-47AF-B3C7-E31648540E04}" type="slidenum">
              <a:rPr lang="en-US" altLang="en-US"/>
              <a:pPr/>
              <a:t>73</a:t>
            </a:fld>
            <a:endParaRPr lang="en-US" alt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r>
              <a:rPr lang="en-US" altLang="en-US"/>
              <a:t>Remember this panel on the right which we said depicted poor reproducibility.  It is only if you had the ability to take many many replicates and average them would you be left with good validity.  If you only take one shot at the measurement, most of the time you will be off the center of the target.  The result of being off the center of the target is a measurement which lacks validity. </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509B42-840D-4356-B5B4-BE18874B9A67}" type="slidenum">
              <a:rPr lang="en-US" altLang="en-US"/>
              <a:pPr/>
              <a:t>74</a:t>
            </a:fld>
            <a:endParaRPr lang="en-US" altLang="en-US"/>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a:xfrm>
            <a:off x="381000" y="4343400"/>
            <a:ext cx="6400800" cy="4184650"/>
          </a:xfrm>
        </p:spPr>
        <p:txBody>
          <a:bodyPr/>
          <a:lstStyle/>
          <a:p>
            <a:r>
              <a:rPr lang="en-US" altLang="en-US" dirty="0"/>
              <a:t>Remember this slide where we described how random errors in measuring height resulted in a bias in the prevalence ratio.  We can now better mechanically understand this.  At the time, we said there was 10% misclassification in the measurement of height.  Now, we can see how imperfect reproducibility </a:t>
            </a:r>
            <a:r>
              <a:rPr lang="en-US" altLang="en-US" dirty="0" smtClean="0"/>
              <a:t>led effectively </a:t>
            </a:r>
            <a:r>
              <a:rPr lang="en-US" altLang="en-US" dirty="0"/>
              <a:t>to 90% sensitivity and 90% specificity in the height measurement – a misclassification of the exposure measurement that was non-differential with respect to outcome.  It led to what we now know is the predictable result of a bias towards the null hypothesis.</a:t>
            </a:r>
            <a:endParaRPr lang="en-US" altLang="en-US" sz="1100"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C6669E-9611-4159-9281-92315CAF375C}" type="slidenum">
              <a:rPr lang="en-US" altLang="en-US"/>
              <a:pPr/>
              <a:t>75</a:t>
            </a:fld>
            <a:endParaRPr lang="en-US" altLang="en-US"/>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r>
              <a:rPr lang="en-US" altLang="en-US"/>
              <a:t>This summarizes what we have been discussing. Two general properties of a measurement, its reproducibility and systematic error, can influence the validity of a measurement taken in practice.  The validity of a measurement then influences the validity of the analytical inferences derived from the measurement, in other words, measurement bias.  </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9CE70-8153-4F62-8EF7-6E349A2F49CB}" type="slidenum">
              <a:rPr lang="en-US" altLang="en-US"/>
              <a:pPr/>
              <a:t>76</a:t>
            </a:fld>
            <a:endParaRPr lang="en-US" altLang="en-US"/>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p:txBody>
          <a:bodyPr/>
          <a:lstStyle/>
          <a:p>
            <a:r>
              <a:rPr lang="en-US" altLang="en-US"/>
              <a:t>As mentioned, we don’t have time to delve deeply into the effects of mismeasurement of interval scale variables, but here is a broad summary of the bias that can result.   First, for the issue of imperfect validity in the measurement, ie systematic error.  Whether bias ensues, depends the nature of error, an absolute difference or a ratio difference and how the measure of association is defined.  If you are working all of the arithmetic scale, such as in linear regression, then absolute systematic error will result in no bias in measure of association.  Systematic error is usually not a big problem.</a:t>
            </a:r>
          </a:p>
          <a:p>
            <a:endParaRPr lang="en-US" altLang="en-US"/>
          </a:p>
          <a:p>
            <a:r>
              <a:rPr lang="en-US" altLang="en-US"/>
              <a:t>Imperfect reproducibility is a bigger problem.  With imperfect reproducibility of exposure variables, we have bias towards the null.  This is called regression dilution. Fortunately, when there is imperfect reproducibility of the outcome variable, there is no bias, but there is an effect on precision.  </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F7C4C-E451-427D-8377-99F959810CE0}" type="slidenum">
              <a:rPr lang="en-US" altLang="en-US"/>
              <a:pPr/>
              <a:t>78</a:t>
            </a:fld>
            <a:endParaRPr lang="en-US" altLang="en-US"/>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r>
              <a:rPr lang="en-US" altLang="en-US"/>
              <a:t>All of our comments so far were in the context of a dichotomous exposure and dichotomous outcome.  </a:t>
            </a:r>
          </a:p>
          <a:p>
            <a:endParaRPr lang="en-US" altLang="en-US"/>
          </a:p>
          <a:p>
            <a:r>
              <a:rPr lang="en-US" altLang="en-US"/>
              <a:t>Unfortunately, things are more complicated and less predictable with multi-level exposures.   With dichotomous  exposure or outcome variables, we were pretty much assured that non-differential misclassification would lead to a bias towards the null.  However, consider a multi-level exposure, say something like “no cigarette use”, “some cigarette use”, and “a lot of cigarette use”.  If we performed a case-control study, for example, we aren’t limited to dichotomous exposure variables; we can have as many levels of exposure as we like, and we had an example of this in the previous problem sets.  When you do this, you need to assign one of the levels as the reference category, and you then compare each of the other exposure categories to the reference category.</a:t>
            </a:r>
          </a:p>
          <a:p>
            <a:endParaRPr lang="en-US" altLang="en-US"/>
          </a:p>
          <a:p>
            <a:r>
              <a:rPr lang="en-US" altLang="en-US"/>
              <a:t>On the left panel is the truth in the source population.  Here you can see that we have an exposure with three categories, none, low, and high.  Compared to the none group, the odds ratio for the disease outcome is 2.0 for the low exposure group and 6.0 for the high exposure group.    However, what happens if there is non-differential misclassification between the low and high exposure groups, and assume it is fairly high.  What you end up with is a bias away from the null when comparing the “low” exposure group to the no exposure group, an odds ratio of 3.1.</a:t>
            </a:r>
          </a:p>
          <a:p>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41D4BF-C4DB-4F5C-9A52-802437EEF773}" type="slidenum">
              <a:rPr lang="en-US" altLang="en-US"/>
              <a:pPr/>
              <a:t>79</a:t>
            </a:fld>
            <a:endParaRPr lang="en-US" altLang="en-US"/>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r>
              <a:rPr lang="en-US" altLang="en-US"/>
              <a:t>Although somewhat less plausible, if misclassification occurs between non-adjacent exposure categories, for example, between the high exposure group and the no exposure group, then some wild behavior can occur.  Here, you can see how a J-shaped relationship could occur if persons in both the high exposure group and low exposure group are misclassified into the no exposure group.  </a:t>
            </a:r>
          </a:p>
          <a:p>
            <a:endParaRPr lang="en-US" altLang="en-US"/>
          </a:p>
          <a:p>
            <a:r>
              <a:rPr lang="en-US" altLang="en-US"/>
              <a:t>The overall point is that in the presence of multi-level exposures, there are not simple rules as to how even non-differential exposure will alter the truth.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48343CE-2AC2-4B6F-8B68-9A0C600E32D5}" type="slidenum">
              <a:rPr lang="en-US" altLang="en-US"/>
              <a:pPr/>
              <a:t>9</a:t>
            </a:fld>
            <a:endParaRPr lang="en-US" altLang="en-US"/>
          </a:p>
        </p:txBody>
      </p:sp>
      <p:sp>
        <p:nvSpPr>
          <p:cNvPr id="54989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14E98322-EF40-4064-AF5E-A0C6155FD6EC}" type="slidenum">
              <a:rPr lang="en-US" altLang="en-US" sz="1200"/>
              <a:pPr algn="r"/>
              <a:t>9</a:t>
            </a:fld>
            <a:endParaRPr lang="en-US" altLang="en-US" sz="1200"/>
          </a:p>
        </p:txBody>
      </p:sp>
      <p:sp>
        <p:nvSpPr>
          <p:cNvPr id="549891" name="Rectangle 2"/>
          <p:cNvSpPr>
            <a:spLocks noGrp="1" noRot="1" noChangeAspect="1" noChangeArrowheads="1" noTextEdit="1"/>
          </p:cNvSpPr>
          <p:nvPr>
            <p:ph type="sldImg"/>
          </p:nvPr>
        </p:nvSpPr>
        <p:spPr>
          <a:xfrm>
            <a:off x="890588" y="696913"/>
            <a:ext cx="5229225" cy="3486150"/>
          </a:xfrm>
          <a:ln/>
        </p:spPr>
      </p:sp>
      <p:sp>
        <p:nvSpPr>
          <p:cNvPr id="549892"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smtClean="0"/>
              <a:t>The answer is specificity.  </a:t>
            </a:r>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66DC5-4263-415F-8413-7F01B822EC84}" type="slidenum">
              <a:rPr lang="en-US" altLang="en-US"/>
              <a:pPr/>
              <a:t>10</a:t>
            </a:fld>
            <a:endParaRPr lang="en-US" altLang="en-US"/>
          </a:p>
        </p:txBody>
      </p:sp>
      <p:sp>
        <p:nvSpPr>
          <p:cNvPr id="288770" name="Rectangle 1026"/>
          <p:cNvSpPr>
            <a:spLocks noGrp="1" noRot="1" noChangeAspect="1" noChangeArrowheads="1" noTextEdit="1"/>
          </p:cNvSpPr>
          <p:nvPr>
            <p:ph type="sldImg"/>
          </p:nvPr>
        </p:nvSpPr>
        <p:spPr>
          <a:xfrm>
            <a:off x="890588" y="696913"/>
            <a:ext cx="5229225" cy="3486150"/>
          </a:xfrm>
          <a:ln/>
        </p:spPr>
      </p:sp>
      <p:sp>
        <p:nvSpPr>
          <p:cNvPr id="288771" name="Rectangle 1027"/>
          <p:cNvSpPr>
            <a:spLocks noGrp="1" noChangeArrowheads="1"/>
          </p:cNvSpPr>
          <p:nvPr>
            <p:ph type="body" idx="1"/>
          </p:nvPr>
        </p:nvSpPr>
        <p:spPr>
          <a:xfrm>
            <a:off x="935038" y="4414838"/>
            <a:ext cx="5140325" cy="4184650"/>
          </a:xfrm>
        </p:spPr>
        <p:txBody>
          <a:bodyPr lIns="89346" tIns="44673" rIns="89346" bIns="44673"/>
          <a:lstStyle/>
          <a:p>
            <a:r>
              <a:rPr lang="en-US" altLang="en-US" dirty="0"/>
              <a:t>How do we characterize misclassification?  What terms do we use?</a:t>
            </a:r>
          </a:p>
          <a:p>
            <a:endParaRPr lang="en-US" altLang="en-US" dirty="0"/>
          </a:p>
          <a:p>
            <a:r>
              <a:rPr lang="en-US" altLang="en-US" dirty="0"/>
              <a:t>This is review for most people.</a:t>
            </a:r>
          </a:p>
          <a:p>
            <a:endParaRPr lang="en-US" altLang="en-US" dirty="0"/>
          </a:p>
          <a:p>
            <a:r>
              <a:rPr lang="en-US" altLang="en-US" dirty="0"/>
              <a:t>For dichotomous variables, we describe the validity of measurement in terms of two parameters - sensitivity and specificity.  We did not explicitly discuss this last week when we discussed describing the reproducibility and validity of a measurement, but you know these terms inside and out by your work in our </a:t>
            </a:r>
            <a:r>
              <a:rPr lang="en-US" altLang="en-US" i="1" dirty="0"/>
              <a:t>Clinical Epidemiology</a:t>
            </a:r>
            <a:r>
              <a:rPr lang="en-US" altLang="en-US" dirty="0"/>
              <a:t> </a:t>
            </a:r>
            <a:r>
              <a:rPr lang="en-US" altLang="en-US" dirty="0" smtClean="0"/>
              <a:t> course</a:t>
            </a:r>
            <a:r>
              <a:rPr lang="en-US" altLang="en-US" dirty="0"/>
              <a:t>.  Sensitivity is the ability of a measurement to identify correctly those who have the characteristic (disease or exposure) of interest.  Specificity is the ability of a measurement to correctly identify those persons who do not have the characteristic of interest.  </a:t>
            </a:r>
          </a:p>
          <a:p>
            <a:endParaRPr lang="en-US" altLang="en-US" dirty="0"/>
          </a:p>
          <a:p>
            <a:r>
              <a:rPr lang="en-US" altLang="en-US" dirty="0"/>
              <a:t>In the </a:t>
            </a:r>
            <a:r>
              <a:rPr lang="en-US" altLang="en-US" i="1" dirty="0"/>
              <a:t>Clinical Epidemiology</a:t>
            </a:r>
            <a:r>
              <a:rPr lang="en-US" altLang="en-US" dirty="0"/>
              <a:t> </a:t>
            </a:r>
            <a:r>
              <a:rPr lang="en-US" altLang="en-US" dirty="0" smtClean="0"/>
              <a:t> course </a:t>
            </a:r>
            <a:r>
              <a:rPr lang="en-US" altLang="en-US" dirty="0"/>
              <a:t>and most of your previous work, you likely learned these words in terms of diagnostic tests (i.e., looking for diseases), but, in fact, the terms can be used for assessing the accuracy of the measurement of any kind of dichotomous variable, be it predictor, outcome, or confounding variable.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7070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527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412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4498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295400"/>
            <a:ext cx="8743950" cy="5181600"/>
          </a:xfrm>
        </p:spPr>
        <p:txBody>
          <a:bodyPr/>
          <a:lstStyle/>
          <a:p>
            <a:endParaRPr lang="en-US"/>
          </a:p>
        </p:txBody>
      </p:sp>
    </p:spTree>
    <p:extLst>
      <p:ext uri="{BB962C8B-B14F-4D97-AF65-F5344CB8AC3E}">
        <p14:creationId xmlns:p14="http://schemas.microsoft.com/office/powerpoint/2010/main" val="412997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590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749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5010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452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5865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92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468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3066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71525" y="1295400"/>
            <a:ext cx="87439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png"/><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png"/><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png"/><Relationship Id="rId4"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oleObject7.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png"/><Relationship Id="rId4" Type="http://schemas.openxmlformats.org/officeDocument/2006/relationships/oleObject" Target="../embeddings/oleObject8.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1.png"/><Relationship Id="rId4" Type="http://schemas.openxmlformats.org/officeDocument/2006/relationships/oleObject" Target="../embeddings/oleObject9.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1.bin"/><Relationship Id="rId5" Type="http://schemas.openxmlformats.org/officeDocument/2006/relationships/image" Target="../media/image12.wmf"/><Relationship Id="rId4" Type="http://schemas.openxmlformats.org/officeDocument/2006/relationships/oleObject" Target="../embeddings/oleObject10.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0.png"/><Relationship Id="rId4" Type="http://schemas.openxmlformats.org/officeDocument/2006/relationships/oleObject" Target="../embeddings/oleObject12.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4.wmf"/><Relationship Id="rId4" Type="http://schemas.openxmlformats.org/officeDocument/2006/relationships/oleObject" Target="../embeddings/oleObject13.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15.emf"/><Relationship Id="rId5" Type="http://schemas.openxmlformats.org/officeDocument/2006/relationships/oleObject" Target="../embeddings/Microsoft_Word_97_-_2003_Document1.doc"/><Relationship Id="rId4" Type="http://schemas.openxmlformats.org/officeDocument/2006/relationships/oleObject" Target="../embeddings/oleObject14.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16.emf"/><Relationship Id="rId5" Type="http://schemas.openxmlformats.org/officeDocument/2006/relationships/oleObject" Target="../embeddings/Microsoft_Word_97_-_2003_Document2.doc"/><Relationship Id="rId4" Type="http://schemas.openxmlformats.org/officeDocument/2006/relationships/oleObject" Target="../embeddings/oleObject15.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image" Target="../media/image17.emf"/><Relationship Id="rId5" Type="http://schemas.openxmlformats.org/officeDocument/2006/relationships/oleObject" Target="../embeddings/Microsoft_Word_97_-_2003_Document3.doc"/><Relationship Id="rId4" Type="http://schemas.openxmlformats.org/officeDocument/2006/relationships/oleObject" Target="../embeddings/oleObject16.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8.emf"/><Relationship Id="rId5" Type="http://schemas.openxmlformats.org/officeDocument/2006/relationships/oleObject" Target="../embeddings/Microsoft_Word_97_-_2003_Document4.doc"/><Relationship Id="rId4" Type="http://schemas.openxmlformats.org/officeDocument/2006/relationships/oleObject" Target="../embeddings/oleObject17.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Microsoft_Word_97_-_2003_Document6.doc"/><Relationship Id="rId3" Type="http://schemas.openxmlformats.org/officeDocument/2006/relationships/notesSlide" Target="../notesSlides/notesSlide47.xml"/><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9.emf"/><Relationship Id="rId5" Type="http://schemas.openxmlformats.org/officeDocument/2006/relationships/oleObject" Target="../embeddings/Microsoft_Word_97_-_2003_Document5.doc"/><Relationship Id="rId4" Type="http://schemas.openxmlformats.org/officeDocument/2006/relationships/oleObject" Target="../embeddings/oleObject18.bin"/><Relationship Id="rId9" Type="http://schemas.openxmlformats.org/officeDocument/2006/relationships/image" Target="../media/image20.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vmlDrawing" Target="../drawings/vmlDrawing18.vml"/><Relationship Id="rId5" Type="http://schemas.openxmlformats.org/officeDocument/2006/relationships/image" Target="../media/image21.wmf"/><Relationship Id="rId4" Type="http://schemas.openxmlformats.org/officeDocument/2006/relationships/oleObject" Target="../embeddings/oleObject20.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22.emf"/><Relationship Id="rId5" Type="http://schemas.openxmlformats.org/officeDocument/2006/relationships/oleObject" Target="../embeddings/Microsoft_Word_97_-_2003_Document7.doc"/><Relationship Id="rId4" Type="http://schemas.openxmlformats.org/officeDocument/2006/relationships/oleObject" Target="../embeddings/oleObject21.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2.xml"/><Relationship Id="rId1" Type="http://schemas.openxmlformats.org/officeDocument/2006/relationships/vmlDrawing" Target="../drawings/vmlDrawing20.vml"/><Relationship Id="rId5" Type="http://schemas.openxmlformats.org/officeDocument/2006/relationships/image" Target="../media/image23.emf"/><Relationship Id="rId4" Type="http://schemas.openxmlformats.org/officeDocument/2006/relationships/oleObject" Target="../embeddings/oleObject22.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2.xml"/><Relationship Id="rId1" Type="http://schemas.openxmlformats.org/officeDocument/2006/relationships/vmlDrawing" Target="../drawings/vmlDrawing21.vml"/><Relationship Id="rId5" Type="http://schemas.openxmlformats.org/officeDocument/2006/relationships/image" Target="../media/image24.wmf"/><Relationship Id="rId4" Type="http://schemas.openxmlformats.org/officeDocument/2006/relationships/oleObject" Target="../embeddings/oleObject23.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25.png"/><Relationship Id="rId4" Type="http://schemas.openxmlformats.org/officeDocument/2006/relationships/oleObject" Target="../embeddings/oleObject24.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27.wmf"/><Relationship Id="rId4" Type="http://schemas.openxmlformats.org/officeDocument/2006/relationships/oleObject" Target="../embeddings/oleObject25.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28.emf"/><Relationship Id="rId4" Type="http://schemas.openxmlformats.org/officeDocument/2006/relationships/oleObject" Target="../embeddings/oleObject26.bin"/></Relationships>
</file>

<file path=ppt/slides/_rels/slide77.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12.xml"/><Relationship Id="rId1" Type="http://schemas.openxmlformats.org/officeDocument/2006/relationships/vmlDrawing" Target="../drawings/vmlDrawing25.vml"/><Relationship Id="rId6" Type="http://schemas.openxmlformats.org/officeDocument/2006/relationships/image" Target="../media/image30.wmf"/><Relationship Id="rId5" Type="http://schemas.openxmlformats.org/officeDocument/2006/relationships/oleObject" Target="../embeddings/oleObject28.bin"/><Relationship Id="rId4" Type="http://schemas.openxmlformats.org/officeDocument/2006/relationships/image" Target="../media/image29.wmf"/></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4.xml"/><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31.bin"/><Relationship Id="rId5" Type="http://schemas.openxmlformats.org/officeDocument/2006/relationships/image" Target="../media/image32.wmf"/><Relationship Id="rId4" Type="http://schemas.openxmlformats.org/officeDocument/2006/relationships/oleObject" Target="../embeddings/oleObject30.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5.xml"/><Relationship Id="rId7"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33.bin"/><Relationship Id="rId5" Type="http://schemas.openxmlformats.org/officeDocument/2006/relationships/image" Target="../media/image34.wmf"/><Relationship Id="rId4" Type="http://schemas.openxmlformats.org/officeDocument/2006/relationships/oleObject" Target="../embeddings/oleObject3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Title 1"/>
          <p:cNvSpPr>
            <a:spLocks noGrp="1"/>
          </p:cNvSpPr>
          <p:nvPr>
            <p:ph type="ctrTitle" idx="4294967295"/>
          </p:nvPr>
        </p:nvSpPr>
        <p:spPr>
          <a:xfrm>
            <a:off x="342900" y="76200"/>
            <a:ext cx="9686925" cy="1470025"/>
          </a:xfrm>
        </p:spPr>
        <p:txBody>
          <a:bodyPr/>
          <a:lstStyle/>
          <a:p>
            <a:r>
              <a:rPr lang="en-US" altLang="en-US"/>
              <a:t>Please take an i</a:t>
            </a:r>
            <a:r>
              <a:rPr lang="en-US" altLang="en-US">
                <a:solidFill>
                  <a:srgbClr val="FF3300"/>
                </a:solidFill>
              </a:rPr>
              <a:t>&gt;</a:t>
            </a:r>
            <a:r>
              <a:rPr lang="en-US" altLang="en-US"/>
              <a:t>clicker from the box</a:t>
            </a:r>
            <a:br>
              <a:rPr lang="en-US" altLang="en-US"/>
            </a:br>
            <a:r>
              <a:rPr lang="en-US" altLang="en-US"/>
              <a:t> in front of the room</a:t>
            </a:r>
          </a:p>
        </p:txBody>
      </p:sp>
      <p:pic>
        <p:nvPicPr>
          <p:cNvPr id="533507" name="Picture 3" descr="i-clicker1.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72050" y="1447800"/>
            <a:ext cx="43719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508" name="Picture 4" descr="iclicker2-pi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2057400"/>
            <a:ext cx="2439988" cy="370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0" y="304800"/>
            <a:ext cx="10287000" cy="533400"/>
          </a:xfrm>
        </p:spPr>
        <p:txBody>
          <a:bodyPr/>
          <a:lstStyle/>
          <a:p>
            <a:r>
              <a:rPr lang="en-US" altLang="en-US" sz="2800" dirty="0"/>
              <a:t>Terms Used to Characterize </a:t>
            </a:r>
            <a:r>
              <a:rPr lang="en-US" altLang="en-US" sz="2800" dirty="0" smtClean="0"/>
              <a:t>Classification of</a:t>
            </a:r>
            <a:br>
              <a:rPr lang="en-US" altLang="en-US" sz="2800" dirty="0" smtClean="0"/>
            </a:br>
            <a:r>
              <a:rPr lang="en-US" altLang="en-US" sz="2800" dirty="0"/>
              <a:t> </a:t>
            </a:r>
            <a:r>
              <a:rPr lang="en-US" altLang="en-US" sz="2800" dirty="0" smtClean="0"/>
              <a:t>    </a:t>
            </a:r>
            <a:r>
              <a:rPr lang="en-US" altLang="en-US" sz="2800" dirty="0"/>
              <a:t>Dichotomous Variables</a:t>
            </a:r>
            <a:r>
              <a:rPr lang="en-US" altLang="en-US" sz="2800" b="0" dirty="0"/>
              <a:t> </a:t>
            </a:r>
            <a:r>
              <a:rPr lang="en-US" altLang="en-US" sz="2800" dirty="0"/>
              <a:t>(Terms for Validity)	</a:t>
            </a:r>
          </a:p>
        </p:txBody>
      </p:sp>
      <p:sp>
        <p:nvSpPr>
          <p:cNvPr id="287747" name="Rectangle 3"/>
          <p:cNvSpPr>
            <a:spLocks noGrp="1" noChangeArrowheads="1"/>
          </p:cNvSpPr>
          <p:nvPr>
            <p:ph type="body" sz="half" idx="1"/>
          </p:nvPr>
        </p:nvSpPr>
        <p:spPr>
          <a:xfrm>
            <a:off x="314325" y="3048000"/>
            <a:ext cx="9782175" cy="3581400"/>
          </a:xfrm>
        </p:spPr>
        <p:txBody>
          <a:bodyPr/>
          <a:lstStyle/>
          <a:p>
            <a:pPr>
              <a:lnSpc>
                <a:spcPct val="120000"/>
              </a:lnSpc>
            </a:pPr>
            <a:r>
              <a:rPr lang="en-US" altLang="en-US" sz="2400" b="1" dirty="0"/>
              <a:t>Sensitivity</a:t>
            </a:r>
          </a:p>
          <a:p>
            <a:pPr lvl="1">
              <a:lnSpc>
                <a:spcPct val="120000"/>
              </a:lnSpc>
            </a:pPr>
            <a:r>
              <a:rPr lang="en-US" altLang="en-US" sz="2400" dirty="0"/>
              <a:t>the ability of a measurement to identify correctly those who </a:t>
            </a:r>
            <a:r>
              <a:rPr lang="en-US" altLang="en-US" sz="2400" u="sng" dirty="0"/>
              <a:t>HAVE</a:t>
            </a:r>
            <a:r>
              <a:rPr lang="en-US" altLang="en-US" sz="2400" dirty="0"/>
              <a:t>  the characteristic (disease or exposure) of interest. </a:t>
            </a:r>
          </a:p>
          <a:p>
            <a:pPr lvl="1">
              <a:lnSpc>
                <a:spcPct val="120000"/>
              </a:lnSpc>
            </a:pPr>
            <a:endParaRPr lang="en-US" altLang="en-US" sz="600" dirty="0"/>
          </a:p>
          <a:p>
            <a:pPr>
              <a:lnSpc>
                <a:spcPct val="120000"/>
              </a:lnSpc>
            </a:pPr>
            <a:r>
              <a:rPr lang="en-US" altLang="en-US" sz="2400" b="1" dirty="0"/>
              <a:t>Specificity</a:t>
            </a:r>
          </a:p>
          <a:p>
            <a:pPr lvl="1">
              <a:lnSpc>
                <a:spcPct val="120000"/>
              </a:lnSpc>
            </a:pPr>
            <a:r>
              <a:rPr lang="en-US" altLang="en-US" sz="2400" dirty="0"/>
              <a:t>the ability of a measurement to identify correctly those who do </a:t>
            </a:r>
            <a:r>
              <a:rPr lang="en-US" altLang="en-US" sz="2400" u="sng" dirty="0"/>
              <a:t>NOT</a:t>
            </a:r>
            <a:r>
              <a:rPr lang="en-US" altLang="en-US" sz="2400" dirty="0"/>
              <a:t> have the characteristic of interest</a:t>
            </a:r>
          </a:p>
          <a:p>
            <a:pPr>
              <a:lnSpc>
                <a:spcPct val="120000"/>
              </a:lnSpc>
            </a:pPr>
            <a:r>
              <a:rPr lang="en-US" altLang="en-US" sz="2400" b="1" dirty="0"/>
              <a:t>Applies to any dichotomous variable, not just diagnoses</a:t>
            </a:r>
          </a:p>
        </p:txBody>
      </p:sp>
      <p:graphicFrame>
        <p:nvGraphicFramePr>
          <p:cNvPr id="287750" name="Object 6"/>
          <p:cNvGraphicFramePr>
            <a:graphicFrameLocks noGrp="1" noChangeAspect="1"/>
          </p:cNvGraphicFramePr>
          <p:nvPr>
            <p:ph sz="half" idx="2"/>
          </p:nvPr>
        </p:nvGraphicFramePr>
        <p:xfrm>
          <a:off x="487363" y="1295400"/>
          <a:ext cx="8770937" cy="1987550"/>
        </p:xfrm>
        <a:graphic>
          <a:graphicData uri="http://schemas.openxmlformats.org/presentationml/2006/ole">
            <mc:AlternateContent xmlns:mc="http://schemas.openxmlformats.org/markup-compatibility/2006">
              <mc:Choice xmlns:v="urn:schemas-microsoft-com:vml" Requires="v">
                <p:oleObj spid="_x0000_s287780" name="Document" r:id="rId4" imgW="8725548" imgH="2645754" progId="Word.Document.8">
                  <p:embed/>
                </p:oleObj>
              </mc:Choice>
              <mc:Fallback>
                <p:oleObj name="Document" r:id="rId4" imgW="8725548" imgH="2645754" progId="Word.Documen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363" y="1295400"/>
                        <a:ext cx="8770937" cy="198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7752" name="Text Box 8"/>
          <p:cNvSpPr txBox="1">
            <a:spLocks noChangeArrowheads="1"/>
          </p:cNvSpPr>
          <p:nvPr/>
        </p:nvSpPr>
        <p:spPr bwMode="auto">
          <a:xfrm>
            <a:off x="7658100" y="1066800"/>
            <a:ext cx="26289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latin typeface="Arial" charset="0"/>
              </a:rPr>
              <a:t>Positive predictive value = a/(a+b)</a:t>
            </a:r>
          </a:p>
          <a:p>
            <a:pPr>
              <a:spcBef>
                <a:spcPct val="50000"/>
              </a:spcBef>
            </a:pPr>
            <a:r>
              <a:rPr lang="en-US" altLang="en-US" sz="2000">
                <a:latin typeface="Arial" charset="0"/>
              </a:rPr>
              <a:t>Negative predictive value = d/(c+d)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3" name="Text Box 3"/>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476164" name="Text Box 4"/>
          <p:cNvSpPr txBox="1">
            <a:spLocks noChangeArrowheads="1"/>
          </p:cNvSpPr>
          <p:nvPr/>
        </p:nvSpPr>
        <p:spPr bwMode="auto">
          <a:xfrm>
            <a:off x="381000" y="4054475"/>
            <a:ext cx="45339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SOURCE POPULATION = CALIFORNIA</a:t>
            </a:r>
          </a:p>
        </p:txBody>
      </p:sp>
      <p:sp>
        <p:nvSpPr>
          <p:cNvPr id="476165" name="Text Box 5"/>
          <p:cNvSpPr txBox="1">
            <a:spLocks noChangeArrowheads="1"/>
          </p:cNvSpPr>
          <p:nvPr/>
        </p:nvSpPr>
        <p:spPr bwMode="auto">
          <a:xfrm>
            <a:off x="4381500" y="5943600"/>
            <a:ext cx="57927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STUDY SAMPLE = PRE-ELECTION POLL</a:t>
            </a:r>
          </a:p>
          <a:p>
            <a:r>
              <a:rPr lang="en-US" altLang="en-US"/>
              <a:t>(Field Poll)</a:t>
            </a:r>
          </a:p>
        </p:txBody>
      </p:sp>
      <p:sp>
        <p:nvSpPr>
          <p:cNvPr id="476166" name="Text Box 6"/>
          <p:cNvSpPr txBox="1">
            <a:spLocks noChangeArrowheads="1"/>
          </p:cNvSpPr>
          <p:nvPr/>
        </p:nvSpPr>
        <p:spPr bwMode="auto">
          <a:xfrm>
            <a:off x="761999" y="188893"/>
            <a:ext cx="895350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latin typeface="Arial" charset="0"/>
              </a:rPr>
              <a:t>Descriptive Study:  Measurement </a:t>
            </a:r>
            <a:r>
              <a:rPr lang="en-US" altLang="en-US" sz="2800" b="1" dirty="0" smtClean="0">
                <a:latin typeface="Arial" charset="0"/>
              </a:rPr>
              <a:t>Bias from Measurement Error in Dichotomous Variable</a:t>
            </a:r>
            <a:endParaRPr lang="en-US" altLang="en-US" sz="2800" b="1" dirty="0">
              <a:latin typeface="Arial Unicode MS" pitchFamily="34" charset="-128"/>
            </a:endParaRPr>
          </a:p>
        </p:txBody>
      </p:sp>
      <p:sp>
        <p:nvSpPr>
          <p:cNvPr id="476169" name="Text Box 9"/>
          <p:cNvSpPr txBox="1">
            <a:spLocks noChangeArrowheads="1"/>
          </p:cNvSpPr>
          <p:nvPr/>
        </p:nvSpPr>
        <p:spPr bwMode="auto">
          <a:xfrm>
            <a:off x="5753100" y="4773613"/>
            <a:ext cx="2362200" cy="1169987"/>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000"/>
          </a:p>
          <a:p>
            <a:pPr>
              <a:spcBef>
                <a:spcPct val="50000"/>
              </a:spcBef>
            </a:pPr>
            <a:r>
              <a:rPr lang="en-US" altLang="en-US" sz="2800"/>
              <a:t>Deukmejian </a:t>
            </a:r>
          </a:p>
          <a:p>
            <a:pPr>
              <a:spcBef>
                <a:spcPct val="50000"/>
              </a:spcBef>
            </a:pPr>
            <a:endParaRPr lang="en-US" altLang="en-US" sz="1200"/>
          </a:p>
        </p:txBody>
      </p:sp>
      <p:sp>
        <p:nvSpPr>
          <p:cNvPr id="476168" name="Text Box 8"/>
          <p:cNvSpPr txBox="1">
            <a:spLocks noChangeArrowheads="1"/>
          </p:cNvSpPr>
          <p:nvPr/>
        </p:nvSpPr>
        <p:spPr bwMode="auto">
          <a:xfrm>
            <a:off x="5753100" y="3352800"/>
            <a:ext cx="2362200" cy="1520825"/>
          </a:xfrm>
          <a:prstGeom prst="rect">
            <a:avLst/>
          </a:prstGeom>
          <a:solidFill>
            <a:srgbClr val="8080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600">
              <a:solidFill>
                <a:schemeClr val="bg1"/>
              </a:solidFill>
            </a:endParaRPr>
          </a:p>
          <a:p>
            <a:pPr>
              <a:spcBef>
                <a:spcPct val="50000"/>
              </a:spcBef>
            </a:pPr>
            <a:r>
              <a:rPr lang="en-US" altLang="en-US" sz="2800">
                <a:solidFill>
                  <a:schemeClr val="bg1"/>
                </a:solidFill>
              </a:rPr>
              <a:t>Bradley +7%</a:t>
            </a:r>
          </a:p>
          <a:p>
            <a:pPr>
              <a:spcBef>
                <a:spcPct val="50000"/>
              </a:spcBef>
            </a:pPr>
            <a:endParaRPr lang="en-US" altLang="en-US" sz="1000">
              <a:solidFill>
                <a:schemeClr val="bg1"/>
              </a:solidFill>
            </a:endParaRPr>
          </a:p>
          <a:p>
            <a:pPr>
              <a:spcBef>
                <a:spcPct val="50000"/>
              </a:spcBef>
            </a:pPr>
            <a:endParaRPr lang="en-US" altLang="en-US" sz="1000">
              <a:solidFill>
                <a:schemeClr val="bg1"/>
              </a:solidFill>
            </a:endParaRPr>
          </a:p>
          <a:p>
            <a:pPr>
              <a:spcBef>
                <a:spcPct val="50000"/>
              </a:spcBef>
            </a:pPr>
            <a:endParaRPr lang="en-US" altLang="en-US" sz="1000">
              <a:solidFill>
                <a:schemeClr val="bg1"/>
              </a:solidFill>
            </a:endParaRPr>
          </a:p>
        </p:txBody>
      </p:sp>
      <p:sp>
        <p:nvSpPr>
          <p:cNvPr id="476172" name="Rectangle 12"/>
          <p:cNvSpPr>
            <a:spLocks noChangeArrowheads="1"/>
          </p:cNvSpPr>
          <p:nvPr/>
        </p:nvSpPr>
        <p:spPr bwMode="auto">
          <a:xfrm>
            <a:off x="800100" y="1524000"/>
            <a:ext cx="3886200" cy="2514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6173" name="Text Box 13"/>
          <p:cNvSpPr txBox="1">
            <a:spLocks noChangeArrowheads="1"/>
          </p:cNvSpPr>
          <p:nvPr/>
        </p:nvSpPr>
        <p:spPr bwMode="auto">
          <a:xfrm>
            <a:off x="5143500" y="1219200"/>
            <a:ext cx="483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1982 California Governor Election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Text Box 2"/>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478211" name="Text Box 3"/>
          <p:cNvSpPr txBox="1">
            <a:spLocks noChangeArrowheads="1"/>
          </p:cNvSpPr>
          <p:nvPr/>
        </p:nvSpPr>
        <p:spPr bwMode="auto">
          <a:xfrm>
            <a:off x="152400" y="4343400"/>
            <a:ext cx="45339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SOURCE POPULATION = CALIFORNIA</a:t>
            </a:r>
          </a:p>
        </p:txBody>
      </p:sp>
      <p:sp>
        <p:nvSpPr>
          <p:cNvPr id="478212" name="Text Box 4"/>
          <p:cNvSpPr txBox="1">
            <a:spLocks noChangeArrowheads="1"/>
          </p:cNvSpPr>
          <p:nvPr/>
        </p:nvSpPr>
        <p:spPr bwMode="auto">
          <a:xfrm>
            <a:off x="3771900" y="5867400"/>
            <a:ext cx="63738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STUDY SAMPLE = PRE-ELECTION POLL</a:t>
            </a:r>
          </a:p>
          <a:p>
            <a:r>
              <a:rPr lang="en-US" altLang="en-US"/>
              <a:t>(Field Poll, one of the largest pre-election surveys)</a:t>
            </a:r>
          </a:p>
        </p:txBody>
      </p:sp>
      <p:sp>
        <p:nvSpPr>
          <p:cNvPr id="478213" name="Text Box 5"/>
          <p:cNvSpPr txBox="1">
            <a:spLocks noChangeArrowheads="1"/>
          </p:cNvSpPr>
          <p:nvPr/>
        </p:nvSpPr>
        <p:spPr bwMode="auto">
          <a:xfrm>
            <a:off x="1525588" y="381000"/>
            <a:ext cx="66563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latin typeface="Arial" charset="0"/>
              </a:rPr>
              <a:t>Descriptive Study:  Measurement Bias</a:t>
            </a:r>
            <a:endParaRPr lang="en-US" altLang="en-US" sz="2800" b="1">
              <a:latin typeface="Arial Unicode MS" pitchFamily="34" charset="-128"/>
            </a:endParaRPr>
          </a:p>
        </p:txBody>
      </p:sp>
      <p:sp>
        <p:nvSpPr>
          <p:cNvPr id="478214" name="Text Box 6"/>
          <p:cNvSpPr txBox="1">
            <a:spLocks noChangeArrowheads="1"/>
          </p:cNvSpPr>
          <p:nvPr/>
        </p:nvSpPr>
        <p:spPr bwMode="auto">
          <a:xfrm>
            <a:off x="4533900" y="1524000"/>
            <a:ext cx="5105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“Bradley Effect” = Respondents who favored Deukmejian sought to avoid appearing racist and hence did not state true choice in pre-election survey</a:t>
            </a:r>
          </a:p>
        </p:txBody>
      </p:sp>
      <p:sp>
        <p:nvSpPr>
          <p:cNvPr id="478215" name="Text Box 7"/>
          <p:cNvSpPr txBox="1">
            <a:spLocks noChangeArrowheads="1"/>
          </p:cNvSpPr>
          <p:nvPr/>
        </p:nvSpPr>
        <p:spPr bwMode="auto">
          <a:xfrm>
            <a:off x="5753100" y="4773613"/>
            <a:ext cx="2362200" cy="1169987"/>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000"/>
          </a:p>
          <a:p>
            <a:pPr>
              <a:spcBef>
                <a:spcPct val="50000"/>
              </a:spcBef>
            </a:pPr>
            <a:r>
              <a:rPr lang="en-US" altLang="en-US" sz="2800"/>
              <a:t>Deukmejian </a:t>
            </a:r>
          </a:p>
          <a:p>
            <a:pPr>
              <a:spcBef>
                <a:spcPct val="50000"/>
              </a:spcBef>
            </a:pPr>
            <a:endParaRPr lang="en-US" altLang="en-US" sz="1200"/>
          </a:p>
        </p:txBody>
      </p:sp>
      <p:sp>
        <p:nvSpPr>
          <p:cNvPr id="478216" name="Text Box 8"/>
          <p:cNvSpPr txBox="1">
            <a:spLocks noChangeArrowheads="1"/>
          </p:cNvSpPr>
          <p:nvPr/>
        </p:nvSpPr>
        <p:spPr bwMode="auto">
          <a:xfrm>
            <a:off x="571500" y="2549525"/>
            <a:ext cx="3581400" cy="1717675"/>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a:p>
          <a:p>
            <a:pPr>
              <a:spcBef>
                <a:spcPct val="50000"/>
              </a:spcBef>
            </a:pPr>
            <a:r>
              <a:rPr lang="en-US" altLang="en-US" sz="2800"/>
              <a:t>Deukmejian 49% </a:t>
            </a:r>
          </a:p>
          <a:p>
            <a:pPr>
              <a:spcBef>
                <a:spcPct val="50000"/>
              </a:spcBef>
            </a:pPr>
            <a:endParaRPr lang="en-US" altLang="en-US"/>
          </a:p>
        </p:txBody>
      </p:sp>
      <p:sp>
        <p:nvSpPr>
          <p:cNvPr id="478217" name="Text Box 9"/>
          <p:cNvSpPr txBox="1">
            <a:spLocks noChangeArrowheads="1"/>
          </p:cNvSpPr>
          <p:nvPr/>
        </p:nvSpPr>
        <p:spPr bwMode="auto">
          <a:xfrm>
            <a:off x="5753100" y="3352800"/>
            <a:ext cx="2362200" cy="1520825"/>
          </a:xfrm>
          <a:prstGeom prst="rect">
            <a:avLst/>
          </a:prstGeom>
          <a:solidFill>
            <a:srgbClr val="8080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600">
              <a:solidFill>
                <a:schemeClr val="bg1"/>
              </a:solidFill>
            </a:endParaRPr>
          </a:p>
          <a:p>
            <a:pPr>
              <a:spcBef>
                <a:spcPct val="50000"/>
              </a:spcBef>
            </a:pPr>
            <a:r>
              <a:rPr lang="en-US" altLang="en-US" sz="2800">
                <a:solidFill>
                  <a:schemeClr val="bg1"/>
                </a:solidFill>
              </a:rPr>
              <a:t>Bradley +7%</a:t>
            </a:r>
          </a:p>
          <a:p>
            <a:pPr>
              <a:spcBef>
                <a:spcPct val="50000"/>
              </a:spcBef>
            </a:pPr>
            <a:endParaRPr lang="en-US" altLang="en-US" sz="1000">
              <a:solidFill>
                <a:schemeClr val="bg1"/>
              </a:solidFill>
            </a:endParaRPr>
          </a:p>
          <a:p>
            <a:pPr>
              <a:spcBef>
                <a:spcPct val="50000"/>
              </a:spcBef>
            </a:pPr>
            <a:endParaRPr lang="en-US" altLang="en-US" sz="1000">
              <a:solidFill>
                <a:schemeClr val="bg1"/>
              </a:solidFill>
            </a:endParaRPr>
          </a:p>
          <a:p>
            <a:pPr>
              <a:spcBef>
                <a:spcPct val="50000"/>
              </a:spcBef>
            </a:pPr>
            <a:endParaRPr lang="en-US" altLang="en-US" sz="1000">
              <a:solidFill>
                <a:schemeClr val="bg1"/>
              </a:solidFill>
            </a:endParaRPr>
          </a:p>
        </p:txBody>
      </p:sp>
      <p:sp>
        <p:nvSpPr>
          <p:cNvPr id="478218" name="Text Box 10"/>
          <p:cNvSpPr txBox="1">
            <a:spLocks noChangeArrowheads="1"/>
          </p:cNvSpPr>
          <p:nvPr/>
        </p:nvSpPr>
        <p:spPr bwMode="auto">
          <a:xfrm>
            <a:off x="571500" y="1219200"/>
            <a:ext cx="3581400" cy="1492250"/>
          </a:xfrm>
          <a:prstGeom prst="rect">
            <a:avLst/>
          </a:prstGeom>
          <a:solidFill>
            <a:srgbClr val="8080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000">
              <a:solidFill>
                <a:schemeClr val="bg1"/>
              </a:solidFill>
            </a:endParaRPr>
          </a:p>
          <a:p>
            <a:pPr>
              <a:spcBef>
                <a:spcPct val="50000"/>
              </a:spcBef>
            </a:pPr>
            <a:r>
              <a:rPr lang="en-US" altLang="en-US" sz="2800">
                <a:solidFill>
                  <a:schemeClr val="bg1"/>
                </a:solidFill>
              </a:rPr>
              <a:t>Bradley 48%</a:t>
            </a:r>
          </a:p>
          <a:p>
            <a:pPr>
              <a:spcBef>
                <a:spcPct val="50000"/>
              </a:spcBef>
            </a:pPr>
            <a:endParaRPr lang="en-US" altLang="en-US" sz="1800">
              <a:solidFill>
                <a:schemeClr val="bg1"/>
              </a:solidFill>
            </a:endParaRPr>
          </a:p>
          <a:p>
            <a:pPr>
              <a:spcBef>
                <a:spcPct val="50000"/>
              </a:spcBef>
            </a:pPr>
            <a:endParaRPr lang="en-US" altLang="en-US" sz="800">
              <a:solidFill>
                <a:schemeClr val="bg1"/>
              </a:solidFill>
            </a:endParaRPr>
          </a:p>
        </p:txBody>
      </p:sp>
      <p:sp>
        <p:nvSpPr>
          <p:cNvPr id="478219" name="Line 11"/>
          <p:cNvSpPr>
            <a:spLocks noChangeShapeType="1"/>
          </p:cNvSpPr>
          <p:nvPr/>
        </p:nvSpPr>
        <p:spPr bwMode="auto">
          <a:xfrm flipV="1">
            <a:off x="5981700" y="4343400"/>
            <a:ext cx="0" cy="8382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220" name="Text Box 12"/>
          <p:cNvSpPr txBox="1">
            <a:spLocks noChangeArrowheads="1"/>
          </p:cNvSpPr>
          <p:nvPr/>
        </p:nvSpPr>
        <p:spPr bwMode="auto">
          <a:xfrm>
            <a:off x="4762500" y="914400"/>
            <a:ext cx="483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1982 California Governor Election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8214"/>
                                        </p:tgtEl>
                                        <p:attrNameLst>
                                          <p:attrName>style.visibility</p:attrName>
                                        </p:attrNameLst>
                                      </p:cBhvr>
                                      <p:to>
                                        <p:strVal val="visible"/>
                                      </p:to>
                                    </p:set>
                                    <p:anim calcmode="lin" valueType="num">
                                      <p:cBhvr additive="base">
                                        <p:cTn id="7" dur="500" fill="hold"/>
                                        <p:tgtEl>
                                          <p:spTgt spid="478214"/>
                                        </p:tgtEl>
                                        <p:attrNameLst>
                                          <p:attrName>ppt_x</p:attrName>
                                        </p:attrNameLst>
                                      </p:cBhvr>
                                      <p:tavLst>
                                        <p:tav tm="0">
                                          <p:val>
                                            <p:strVal val="#ppt_x"/>
                                          </p:val>
                                        </p:tav>
                                        <p:tav tm="100000">
                                          <p:val>
                                            <p:strVal val="#ppt_x"/>
                                          </p:val>
                                        </p:tav>
                                      </p:tavLst>
                                    </p:anim>
                                    <p:anim calcmode="lin" valueType="num">
                                      <p:cBhvr additive="base">
                                        <p:cTn id="8" dur="500" fill="hold"/>
                                        <p:tgtEl>
                                          <p:spTgt spid="4782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8219"/>
                                        </p:tgtEl>
                                        <p:attrNameLst>
                                          <p:attrName>style.visibility</p:attrName>
                                        </p:attrNameLst>
                                      </p:cBhvr>
                                      <p:to>
                                        <p:strVal val="visible"/>
                                      </p:to>
                                    </p:set>
                                    <p:anim calcmode="lin" valueType="num">
                                      <p:cBhvr additive="base">
                                        <p:cTn id="11" dur="500" fill="hold"/>
                                        <p:tgtEl>
                                          <p:spTgt spid="478219"/>
                                        </p:tgtEl>
                                        <p:attrNameLst>
                                          <p:attrName>ppt_x</p:attrName>
                                        </p:attrNameLst>
                                      </p:cBhvr>
                                      <p:tavLst>
                                        <p:tav tm="0">
                                          <p:val>
                                            <p:strVal val="#ppt_x"/>
                                          </p:val>
                                        </p:tav>
                                        <p:tav tm="100000">
                                          <p:val>
                                            <p:strVal val="#ppt_x"/>
                                          </p:val>
                                        </p:tav>
                                      </p:tavLst>
                                    </p:anim>
                                    <p:anim calcmode="lin" valueType="num">
                                      <p:cBhvr additive="base">
                                        <p:cTn id="12" dur="500" fill="hold"/>
                                        <p:tgtEl>
                                          <p:spTgt spid="478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4" grpId="0"/>
      <p:bldP spid="4782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59" name="Rectangle 3"/>
          <p:cNvSpPr>
            <a:spLocks noChangeArrowheads="1"/>
          </p:cNvSpPr>
          <p:nvPr/>
        </p:nvSpPr>
        <p:spPr bwMode="auto">
          <a:xfrm>
            <a:off x="5410200"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60" name="Text Box 4"/>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480261" name="Line 5"/>
          <p:cNvSpPr>
            <a:spLocks noChangeShapeType="1"/>
          </p:cNvSpPr>
          <p:nvPr/>
        </p:nvSpPr>
        <p:spPr bwMode="auto">
          <a:xfrm>
            <a:off x="2438400" y="2362200"/>
            <a:ext cx="3771900" cy="2362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62" name="Line 6"/>
          <p:cNvSpPr>
            <a:spLocks noChangeShapeType="1"/>
          </p:cNvSpPr>
          <p:nvPr/>
        </p:nvSpPr>
        <p:spPr bwMode="auto">
          <a:xfrm>
            <a:off x="1828800" y="3505200"/>
            <a:ext cx="3886200" cy="2209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63" name="Line 7"/>
          <p:cNvSpPr>
            <a:spLocks noChangeShapeType="1"/>
          </p:cNvSpPr>
          <p:nvPr/>
        </p:nvSpPr>
        <p:spPr bwMode="auto">
          <a:xfrm>
            <a:off x="3857625" y="2362200"/>
            <a:ext cx="3600450" cy="23622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64" name="Text Box 8"/>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480265" name="Text Box 9"/>
          <p:cNvSpPr txBox="1">
            <a:spLocks noChangeArrowheads="1"/>
          </p:cNvSpPr>
          <p:nvPr/>
        </p:nvSpPr>
        <p:spPr bwMode="auto">
          <a:xfrm>
            <a:off x="5983288" y="5984875"/>
            <a:ext cx="2481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480266" name="Text Box 10"/>
          <p:cNvSpPr txBox="1">
            <a:spLocks noChangeArrowheads="1"/>
          </p:cNvSpPr>
          <p:nvPr/>
        </p:nvSpPr>
        <p:spPr bwMode="auto">
          <a:xfrm>
            <a:off x="2374900" y="381000"/>
            <a:ext cx="4991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latin typeface="Arial" charset="0"/>
              </a:rPr>
              <a:t>Contrast with Selection Bias</a:t>
            </a:r>
            <a:endParaRPr lang="en-US" altLang="en-US" sz="2800" b="1">
              <a:latin typeface="Arial Unicode MS" pitchFamily="34" charset="-128"/>
            </a:endParaRPr>
          </a:p>
        </p:txBody>
      </p:sp>
      <p:sp>
        <p:nvSpPr>
          <p:cNvPr id="480267" name="Line 11"/>
          <p:cNvSpPr>
            <a:spLocks noChangeShapeType="1"/>
          </p:cNvSpPr>
          <p:nvPr/>
        </p:nvSpPr>
        <p:spPr bwMode="auto">
          <a:xfrm>
            <a:off x="3429000" y="2438400"/>
            <a:ext cx="3600450" cy="23622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68" name="Line 12"/>
          <p:cNvSpPr>
            <a:spLocks noChangeShapeType="1"/>
          </p:cNvSpPr>
          <p:nvPr/>
        </p:nvSpPr>
        <p:spPr bwMode="auto">
          <a:xfrm>
            <a:off x="3657600" y="2895600"/>
            <a:ext cx="3771900" cy="2362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69" name="Line 13"/>
          <p:cNvSpPr>
            <a:spLocks noChangeShapeType="1"/>
          </p:cNvSpPr>
          <p:nvPr/>
        </p:nvSpPr>
        <p:spPr bwMode="auto">
          <a:xfrm>
            <a:off x="1676400" y="2971800"/>
            <a:ext cx="426720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70" name="Line 14"/>
          <p:cNvSpPr>
            <a:spLocks noChangeShapeType="1"/>
          </p:cNvSpPr>
          <p:nvPr/>
        </p:nvSpPr>
        <p:spPr bwMode="auto">
          <a:xfrm>
            <a:off x="2362200" y="2514600"/>
            <a:ext cx="5003800" cy="3048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0271" name="Text Box 15"/>
          <p:cNvSpPr txBox="1">
            <a:spLocks noChangeArrowheads="1"/>
          </p:cNvSpPr>
          <p:nvPr/>
        </p:nvSpPr>
        <p:spPr bwMode="auto">
          <a:xfrm>
            <a:off x="5219700" y="1766888"/>
            <a:ext cx="4191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smtClean="0"/>
              <a:t>Unequal </a:t>
            </a:r>
            <a:r>
              <a:rPr lang="en-US" altLang="en-US" dirty="0" smtClean="0"/>
              <a:t>weighting </a:t>
            </a:r>
            <a:r>
              <a:rPr lang="en-US" altLang="en-US" dirty="0"/>
              <a:t>of arrows</a:t>
            </a:r>
          </a:p>
        </p:txBody>
      </p:sp>
      <p:sp>
        <p:nvSpPr>
          <p:cNvPr id="480272" name="Text Box 16"/>
          <p:cNvSpPr txBox="1">
            <a:spLocks noChangeArrowheads="1"/>
          </p:cNvSpPr>
          <p:nvPr/>
        </p:nvSpPr>
        <p:spPr bwMode="auto">
          <a:xfrm>
            <a:off x="8115300" y="4038600"/>
            <a:ext cx="18669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e.g., Dewey backers were over-represented</a:t>
            </a:r>
          </a:p>
        </p:txBody>
      </p:sp>
      <p:sp>
        <p:nvSpPr>
          <p:cNvPr id="480273" name="Arc 17"/>
          <p:cNvSpPr>
            <a:spLocks/>
          </p:cNvSpPr>
          <p:nvPr/>
        </p:nvSpPr>
        <p:spPr bwMode="auto">
          <a:xfrm rot="9779331" flipH="1" flipV="1">
            <a:off x="6667500" y="3200400"/>
            <a:ext cx="2362200" cy="1089025"/>
          </a:xfrm>
          <a:custGeom>
            <a:avLst/>
            <a:gdLst>
              <a:gd name="G0" fmla="+- 21473 0 0"/>
              <a:gd name="G1" fmla="+- 21600 0 0"/>
              <a:gd name="G2" fmla="+- 21600 0 0"/>
              <a:gd name="T0" fmla="*/ 0 w 43073"/>
              <a:gd name="T1" fmla="*/ 19259 h 31095"/>
              <a:gd name="T2" fmla="*/ 40874 w 43073"/>
              <a:gd name="T3" fmla="*/ 31095 h 31095"/>
              <a:gd name="T4" fmla="*/ 21473 w 43073"/>
              <a:gd name="T5" fmla="*/ 21600 h 31095"/>
            </a:gdLst>
            <a:ahLst/>
            <a:cxnLst>
              <a:cxn ang="0">
                <a:pos x="T0" y="T1"/>
              </a:cxn>
              <a:cxn ang="0">
                <a:pos x="T2" y="T3"/>
              </a:cxn>
              <a:cxn ang="0">
                <a:pos x="T4" y="T5"/>
              </a:cxn>
            </a:cxnLst>
            <a:rect l="0" t="0" r="r" b="b"/>
            <a:pathLst>
              <a:path w="43073" h="31095" fill="none" extrusionOk="0">
                <a:moveTo>
                  <a:pt x="0" y="19259"/>
                </a:moveTo>
                <a:cubicBezTo>
                  <a:pt x="1194" y="8300"/>
                  <a:pt x="10449" y="-1"/>
                  <a:pt x="21473" y="0"/>
                </a:cubicBezTo>
                <a:cubicBezTo>
                  <a:pt x="33402" y="0"/>
                  <a:pt x="43073" y="9670"/>
                  <a:pt x="43073" y="21600"/>
                </a:cubicBezTo>
                <a:cubicBezTo>
                  <a:pt x="43073" y="24891"/>
                  <a:pt x="42320" y="28138"/>
                  <a:pt x="40874" y="31095"/>
                </a:cubicBezTo>
              </a:path>
              <a:path w="43073" h="31095" stroke="0" extrusionOk="0">
                <a:moveTo>
                  <a:pt x="0" y="19259"/>
                </a:moveTo>
                <a:cubicBezTo>
                  <a:pt x="1194" y="8300"/>
                  <a:pt x="10449" y="-1"/>
                  <a:pt x="21473" y="0"/>
                </a:cubicBezTo>
                <a:cubicBezTo>
                  <a:pt x="33402" y="0"/>
                  <a:pt x="43073" y="9670"/>
                  <a:pt x="43073" y="21600"/>
                </a:cubicBezTo>
                <a:cubicBezTo>
                  <a:pt x="43073" y="24891"/>
                  <a:pt x="42320" y="28138"/>
                  <a:pt x="40874" y="31095"/>
                </a:cubicBezTo>
                <a:lnTo>
                  <a:pt x="21473" y="21600"/>
                </a:lnTo>
                <a:close/>
              </a:path>
            </a:pathLst>
          </a:custGeom>
          <a:noFill/>
          <a:ln w="9525" cap="rnd">
            <a:solidFill>
              <a:schemeClr val="tx1"/>
            </a:solidFill>
            <a:prstDash val="sysDot"/>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4"/>
          <p:cNvSpPr>
            <a:spLocks noChangeShapeType="1"/>
          </p:cNvSpPr>
          <p:nvPr/>
        </p:nvSpPr>
        <p:spPr bwMode="auto">
          <a:xfrm>
            <a:off x="1676400" y="2286000"/>
            <a:ext cx="4878705" cy="297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4"/>
          <p:cNvSpPr>
            <a:spLocks noChangeShapeType="1"/>
          </p:cNvSpPr>
          <p:nvPr/>
        </p:nvSpPr>
        <p:spPr bwMode="auto">
          <a:xfrm>
            <a:off x="2552700" y="3169602"/>
            <a:ext cx="426720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14"/>
          <p:cNvSpPr>
            <a:spLocks noChangeShapeType="1"/>
          </p:cNvSpPr>
          <p:nvPr/>
        </p:nvSpPr>
        <p:spPr bwMode="auto">
          <a:xfrm>
            <a:off x="2762250" y="3124200"/>
            <a:ext cx="426720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0" y="609600"/>
            <a:ext cx="10287000" cy="533400"/>
          </a:xfrm>
        </p:spPr>
        <p:txBody>
          <a:bodyPr/>
          <a:lstStyle/>
          <a:p>
            <a:r>
              <a:rPr lang="en-US" altLang="en-US" sz="3000"/>
              <a:t>Descriptive Biomedical Studies:  Measurement Bias</a:t>
            </a:r>
          </a:p>
        </p:txBody>
      </p:sp>
      <p:sp>
        <p:nvSpPr>
          <p:cNvPr id="495619" name="Rectangle 3"/>
          <p:cNvSpPr>
            <a:spLocks noGrp="1" noChangeArrowheads="1"/>
          </p:cNvSpPr>
          <p:nvPr>
            <p:ph type="body" idx="1"/>
          </p:nvPr>
        </p:nvSpPr>
        <p:spPr>
          <a:xfrm>
            <a:off x="190500" y="1371600"/>
            <a:ext cx="9896475" cy="5181600"/>
          </a:xfrm>
        </p:spPr>
        <p:txBody>
          <a:bodyPr/>
          <a:lstStyle/>
          <a:p>
            <a:r>
              <a:rPr lang="en-US" altLang="en-US" dirty="0"/>
              <a:t>e.g., Prevalence of:</a:t>
            </a:r>
          </a:p>
          <a:p>
            <a:pPr lvl="1"/>
            <a:r>
              <a:rPr lang="en-US" altLang="en-US" dirty="0"/>
              <a:t>Flossing</a:t>
            </a:r>
          </a:p>
          <a:p>
            <a:pPr lvl="1"/>
            <a:r>
              <a:rPr lang="en-US" altLang="en-US" dirty="0"/>
              <a:t>Condom use</a:t>
            </a:r>
          </a:p>
          <a:p>
            <a:pPr lvl="1"/>
            <a:r>
              <a:rPr lang="en-US" altLang="en-US" dirty="0"/>
              <a:t>Exercise</a:t>
            </a:r>
          </a:p>
          <a:p>
            <a:pPr lvl="1"/>
            <a:r>
              <a:rPr lang="en-US" altLang="en-US" dirty="0" smtClean="0"/>
              <a:t>etc</a:t>
            </a:r>
            <a:r>
              <a:rPr lang="en-US" altLang="en-US" dirty="0"/>
              <a:t>.</a:t>
            </a:r>
          </a:p>
          <a:p>
            <a:pPr lvl="1"/>
            <a:endParaRPr lang="en-US" altLang="en-US" dirty="0"/>
          </a:p>
          <a:p>
            <a:r>
              <a:rPr lang="en-US" altLang="en-US" sz="2800" dirty="0" smtClean="0"/>
              <a:t>Caused by a common mechanism of measurement error</a:t>
            </a:r>
          </a:p>
          <a:p>
            <a:pPr lvl="1"/>
            <a:r>
              <a:rPr lang="en-US" altLang="en-US" dirty="0" smtClean="0"/>
              <a:t>“Social </a:t>
            </a:r>
            <a:r>
              <a:rPr lang="en-US" altLang="en-US" dirty="0"/>
              <a:t>desirability bias”</a:t>
            </a:r>
          </a:p>
          <a:p>
            <a:pPr lvl="1"/>
            <a:r>
              <a:rPr lang="en-US" altLang="en-US" dirty="0"/>
              <a:t>Humans tend to give socially desirable responses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smtClean="0"/>
              <a:t>non-differential and differential misclassification</a:t>
            </a:r>
          </a:p>
          <a:p>
            <a:pPr lvl="3"/>
            <a:r>
              <a:rPr lang="en-US" altLang="en-US" sz="1800" dirty="0" smtClean="0"/>
              <a:t>independent and dependent misclassification</a:t>
            </a:r>
          </a:p>
          <a:p>
            <a:pPr lvl="3"/>
            <a:r>
              <a:rPr lang="en-US" altLang="en-US" sz="1800" dirty="0" smtClean="0"/>
              <a:t>magnitude and direction of bias</a:t>
            </a:r>
          </a:p>
          <a:p>
            <a:pPr>
              <a:lnSpc>
                <a:spcPct val="150000"/>
              </a:lnSpc>
            </a:pPr>
            <a:r>
              <a:rPr lang="en-US" altLang="en-US" sz="2400" b="1" dirty="0" smtClean="0"/>
              <a:t>Bias from </a:t>
            </a:r>
            <a:r>
              <a:rPr lang="en-US" altLang="en-US" sz="2400" b="1" dirty="0" err="1" smtClean="0"/>
              <a:t>mis</a:t>
            </a:r>
            <a:r>
              <a:rPr lang="en-US" altLang="en-US" sz="2400" b="1" dirty="0" smtClean="0"/>
              <a:t>-measurement </a:t>
            </a:r>
            <a:r>
              <a:rPr lang="en-US" altLang="en-US" sz="2400" b="1" dirty="0"/>
              <a:t>of interval scale variables</a:t>
            </a:r>
            <a:endParaRPr lang="en-US" altLang="en-US" sz="24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
        <p:nvSpPr>
          <p:cNvPr id="5" name="Line 4"/>
          <p:cNvSpPr>
            <a:spLocks noChangeShapeType="1"/>
          </p:cNvSpPr>
          <p:nvPr/>
        </p:nvSpPr>
        <p:spPr bwMode="auto">
          <a:xfrm>
            <a:off x="0" y="2743200"/>
            <a:ext cx="8763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229195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0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04"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05"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06"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07" name="Line 7"/>
          <p:cNvSpPr>
            <a:spLocks noChangeShapeType="1"/>
          </p:cNvSpPr>
          <p:nvPr/>
        </p:nvSpPr>
        <p:spPr bwMode="auto">
          <a:xfrm>
            <a:off x="5400675" y="5105400"/>
            <a:ext cx="257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08"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307209" name="Text Box 9"/>
          <p:cNvSpPr txBox="1">
            <a:spLocks noChangeArrowheads="1"/>
          </p:cNvSpPr>
          <p:nvPr/>
        </p:nvSpPr>
        <p:spPr bwMode="auto">
          <a:xfrm>
            <a:off x="2133600" y="1295400"/>
            <a:ext cx="1284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Diseased</a:t>
            </a:r>
          </a:p>
        </p:txBody>
      </p:sp>
      <p:sp>
        <p:nvSpPr>
          <p:cNvPr id="307210"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Exposed</a:t>
            </a:r>
          </a:p>
        </p:txBody>
      </p:sp>
      <p:sp>
        <p:nvSpPr>
          <p:cNvPr id="307211"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307212"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a:t>
            </a:r>
          </a:p>
          <a:p>
            <a:pPr algn="l"/>
            <a:endParaRPr lang="en-US" altLang="en-US"/>
          </a:p>
          <a:p>
            <a:pPr algn="l"/>
            <a:endParaRPr lang="en-US" altLang="en-US"/>
          </a:p>
          <a:p>
            <a:pPr algn="l"/>
            <a:r>
              <a:rPr lang="en-US" altLang="en-US"/>
              <a:t>-</a:t>
            </a:r>
          </a:p>
        </p:txBody>
      </p:sp>
      <p:sp>
        <p:nvSpPr>
          <p:cNvPr id="307213" name="Text Box 13"/>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307214" name="Text Box 14"/>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307215" name="Text Box 15"/>
          <p:cNvSpPr txBox="1">
            <a:spLocks noChangeArrowheads="1"/>
          </p:cNvSpPr>
          <p:nvPr/>
        </p:nvSpPr>
        <p:spPr bwMode="auto">
          <a:xfrm>
            <a:off x="1066800" y="381000"/>
            <a:ext cx="80803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latin typeface="Arial" charset="0"/>
              </a:rPr>
              <a:t>Non-Differential Misclassification of Exposure:</a:t>
            </a:r>
          </a:p>
          <a:p>
            <a:r>
              <a:rPr lang="en-US" altLang="en-US" sz="2800" b="1">
                <a:latin typeface="Arial" charset="0"/>
              </a:rPr>
              <a:t> Imperfect Sensitivity</a:t>
            </a:r>
            <a:endParaRPr lang="en-US" altLang="en-US" sz="2800" b="1">
              <a:latin typeface="Arial Unicode MS" pitchFamily="34" charset="-128"/>
            </a:endParaRPr>
          </a:p>
        </p:txBody>
      </p:sp>
      <p:sp>
        <p:nvSpPr>
          <p:cNvPr id="307217" name="Line 17"/>
          <p:cNvSpPr>
            <a:spLocks noChangeShapeType="1"/>
          </p:cNvSpPr>
          <p:nvPr/>
        </p:nvSpPr>
        <p:spPr bwMode="auto">
          <a:xfrm>
            <a:off x="75438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18" name="Line 18"/>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20" name="Line 20"/>
          <p:cNvSpPr>
            <a:spLocks noChangeShapeType="1"/>
          </p:cNvSpPr>
          <p:nvPr/>
        </p:nvSpPr>
        <p:spPr bwMode="auto">
          <a:xfrm flipH="1">
            <a:off x="6172200" y="3810000"/>
            <a:ext cx="8382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21" name="Line 21"/>
          <p:cNvSpPr>
            <a:spLocks noChangeShapeType="1"/>
          </p:cNvSpPr>
          <p:nvPr/>
        </p:nvSpPr>
        <p:spPr bwMode="auto">
          <a:xfrm>
            <a:off x="7391400" y="3810000"/>
            <a:ext cx="1524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22" name="Text Box 22"/>
          <p:cNvSpPr txBox="1">
            <a:spLocks noChangeArrowheads="1"/>
          </p:cNvSpPr>
          <p:nvPr/>
        </p:nvSpPr>
        <p:spPr bwMode="auto">
          <a:xfrm>
            <a:off x="7010400" y="1447800"/>
            <a:ext cx="2590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Problems with sensitivity in measurement of exposure </a:t>
            </a:r>
            <a:r>
              <a:rPr lang="en-US" altLang="en-US" dirty="0" smtClean="0"/>
              <a:t>– unrelated to disease </a:t>
            </a:r>
            <a:r>
              <a:rPr lang="en-US" altLang="en-US" dirty="0"/>
              <a:t>status</a:t>
            </a:r>
          </a:p>
        </p:txBody>
      </p:sp>
      <p:sp>
        <p:nvSpPr>
          <p:cNvPr id="307223" name="Line 23"/>
          <p:cNvSpPr>
            <a:spLocks noChangeShapeType="1"/>
          </p:cNvSpPr>
          <p:nvPr/>
        </p:nvSpPr>
        <p:spPr bwMode="auto">
          <a:xfrm>
            <a:off x="60960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24" name="Text Box 24"/>
          <p:cNvSpPr txBox="1">
            <a:spLocks noChangeArrowheads="1"/>
          </p:cNvSpPr>
          <p:nvPr/>
        </p:nvSpPr>
        <p:spPr bwMode="auto">
          <a:xfrm>
            <a:off x="190500" y="5410200"/>
            <a:ext cx="48387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e.g., case-control study</a:t>
            </a:r>
          </a:p>
          <a:p>
            <a:pPr algn="l">
              <a:spcBef>
                <a:spcPct val="50000"/>
              </a:spcBef>
            </a:pPr>
            <a:r>
              <a:rPr lang="en-US" altLang="en-US" dirty="0"/>
              <a:t>exposure = alcohol </a:t>
            </a:r>
            <a:r>
              <a:rPr lang="en-US" altLang="en-US" dirty="0" smtClean="0"/>
              <a:t>abuse (self-report)</a:t>
            </a:r>
            <a:endParaRPr lang="en-US" altLang="en-US" dirty="0"/>
          </a:p>
        </p:txBody>
      </p:sp>
      <p:sp>
        <p:nvSpPr>
          <p:cNvPr id="307225" name="Text Box 25"/>
          <p:cNvSpPr txBox="1">
            <a:spLocks noChangeArrowheads="1"/>
          </p:cNvSpPr>
          <p:nvPr/>
        </p:nvSpPr>
        <p:spPr bwMode="auto">
          <a:xfrm>
            <a:off x="8039100" y="4038600"/>
            <a:ext cx="2247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Evenly weighted arrows =      non-differential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838200" y="228600"/>
            <a:ext cx="8743950" cy="457200"/>
          </a:xfrm>
        </p:spPr>
        <p:txBody>
          <a:bodyPr/>
          <a:lstStyle/>
          <a:p>
            <a:r>
              <a:rPr lang="en-US" altLang="en-US" sz="2800"/>
              <a:t>Non-differential Misclassification of Exposure</a:t>
            </a:r>
            <a:r>
              <a:rPr lang="en-US" altLang="en-US" sz="1400" b="0"/>
              <a:t> </a:t>
            </a:r>
            <a:endParaRPr lang="en-US" altLang="en-US"/>
          </a:p>
        </p:txBody>
      </p:sp>
      <p:sp>
        <p:nvSpPr>
          <p:cNvPr id="293892" name="Text Box 4"/>
          <p:cNvSpPr txBox="1">
            <a:spLocks noChangeArrowheads="1"/>
          </p:cNvSpPr>
          <p:nvPr/>
        </p:nvSpPr>
        <p:spPr bwMode="auto">
          <a:xfrm>
            <a:off x="190500" y="838200"/>
            <a:ext cx="10561638" cy="572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a:latin typeface="Arial" charset="0"/>
              </a:rPr>
              <a:t>Truth:  No misclassification (100% sensitivity/specificity)</a:t>
            </a:r>
          </a:p>
          <a:p>
            <a:pPr algn="l"/>
            <a:endParaRPr lang="en-US" altLang="en-US" sz="1200"/>
          </a:p>
          <a:p>
            <a:pPr algn="l"/>
            <a:r>
              <a:rPr lang="en-US" altLang="en-US"/>
              <a:t>	</a:t>
            </a:r>
            <a:r>
              <a:rPr lang="en-US" altLang="en-US">
                <a:latin typeface="Arial" charset="0"/>
              </a:rPr>
              <a:t>Exposure	Cases	Controls</a:t>
            </a:r>
          </a:p>
          <a:p>
            <a:pPr algn="l"/>
            <a:r>
              <a:rPr lang="en-US" altLang="en-US">
                <a:latin typeface="Arial" charset="0"/>
              </a:rPr>
              <a:t>	Yes		50	20</a:t>
            </a:r>
          </a:p>
          <a:p>
            <a:pPr algn="l"/>
            <a:r>
              <a:rPr lang="en-US" altLang="en-US">
                <a:latin typeface="Arial" charset="0"/>
              </a:rPr>
              <a:t>	No		50	80</a:t>
            </a:r>
          </a:p>
          <a:p>
            <a:pPr algn="l"/>
            <a:endParaRPr lang="en-US" altLang="en-US" sz="1200">
              <a:latin typeface="Arial" charset="0"/>
            </a:endParaRPr>
          </a:p>
          <a:p>
            <a:pPr algn="l"/>
            <a:r>
              <a:rPr lang="en-US" altLang="en-US">
                <a:latin typeface="Arial" charset="0"/>
              </a:rPr>
              <a:t>		OR= (50/50)/(20/80) = 4.0</a:t>
            </a:r>
            <a:endParaRPr lang="en-US" altLang="en-US"/>
          </a:p>
          <a:p>
            <a:pPr algn="l"/>
            <a:endParaRPr lang="en-US" altLang="en-US" sz="1200"/>
          </a:p>
          <a:p>
            <a:pPr algn="l"/>
            <a:r>
              <a:rPr lang="en-US" altLang="en-US" b="1">
                <a:latin typeface="Arial" charset="0"/>
              </a:rPr>
              <a:t>Presence of 70% sensitivity in exposure classification</a:t>
            </a:r>
            <a:r>
              <a:rPr lang="en-US" altLang="en-US" i="1">
                <a:latin typeface="Arial" charset="0"/>
              </a:rPr>
              <a:t> </a:t>
            </a:r>
            <a:endParaRPr lang="en-US" altLang="en-US">
              <a:latin typeface="Arial" charset="0"/>
            </a:endParaRPr>
          </a:p>
          <a:p>
            <a:pPr algn="l"/>
            <a:endParaRPr lang="en-US" altLang="en-US" sz="1200">
              <a:latin typeface="Arial" charset="0"/>
            </a:endParaRPr>
          </a:p>
          <a:p>
            <a:pPr algn="l"/>
            <a:r>
              <a:rPr lang="en-US" altLang="en-US">
                <a:latin typeface="Arial" charset="0"/>
              </a:rPr>
              <a:t>	Exposure	Cases		Controls</a:t>
            </a:r>
          </a:p>
          <a:p>
            <a:pPr algn="l"/>
            <a:r>
              <a:rPr lang="en-US" altLang="en-US">
                <a:latin typeface="Arial" charset="0"/>
              </a:rPr>
              <a:t>	Yes		50-15=35	20-6=14</a:t>
            </a:r>
          </a:p>
          <a:p>
            <a:pPr algn="l"/>
            <a:r>
              <a:rPr lang="en-US" altLang="en-US">
                <a:latin typeface="Arial" charset="0"/>
              </a:rPr>
              <a:t>	No		50+15=65	80+6=86</a:t>
            </a:r>
          </a:p>
          <a:p>
            <a:pPr algn="l"/>
            <a:endParaRPr lang="en-US" altLang="en-US" sz="1000">
              <a:latin typeface="Arial" charset="0"/>
            </a:endParaRPr>
          </a:p>
          <a:p>
            <a:pPr algn="l"/>
            <a:r>
              <a:rPr lang="en-US" altLang="en-US">
                <a:latin typeface="Arial" charset="0"/>
              </a:rPr>
              <a:t>		OR= (35/65)/(14/86) = 3.3</a:t>
            </a:r>
          </a:p>
          <a:p>
            <a:pPr algn="l"/>
            <a:endParaRPr lang="en-US" altLang="en-US"/>
          </a:p>
          <a:p>
            <a:pPr algn="l"/>
            <a:r>
              <a:rPr lang="en-US" altLang="en-US" sz="2300" b="1">
                <a:latin typeface="Arial" charset="0"/>
              </a:rPr>
              <a:t>Effect of non-differential misclassification of dichotomous exposures:</a:t>
            </a:r>
            <a:r>
              <a:rPr lang="en-US" altLang="en-US" b="1">
                <a:latin typeface="Arial" charset="0"/>
              </a:rPr>
              <a:t> </a:t>
            </a:r>
          </a:p>
          <a:p>
            <a:r>
              <a:rPr lang="en-US" altLang="en-US" b="1">
                <a:latin typeface="Arial" charset="0"/>
              </a:rPr>
              <a:t>Bias “toward the null” value of 1.0</a:t>
            </a:r>
            <a:endParaRPr lang="en-US" altLang="en-US">
              <a:latin typeface="Arial" charset="0"/>
            </a:endParaRPr>
          </a:p>
        </p:txBody>
      </p:sp>
      <p:sp>
        <p:nvSpPr>
          <p:cNvPr id="293893" name="Line 5"/>
          <p:cNvSpPr>
            <a:spLocks noChangeShapeType="1"/>
          </p:cNvSpPr>
          <p:nvPr/>
        </p:nvSpPr>
        <p:spPr bwMode="auto">
          <a:xfrm>
            <a:off x="1371600" y="1828800"/>
            <a:ext cx="420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894" name="Line 6"/>
          <p:cNvSpPr>
            <a:spLocks noChangeShapeType="1"/>
          </p:cNvSpPr>
          <p:nvPr/>
        </p:nvSpPr>
        <p:spPr bwMode="auto">
          <a:xfrm>
            <a:off x="1295400" y="419100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895" name="Line 7"/>
          <p:cNvSpPr>
            <a:spLocks noChangeShapeType="1"/>
          </p:cNvSpPr>
          <p:nvPr/>
        </p:nvSpPr>
        <p:spPr bwMode="auto">
          <a:xfrm>
            <a:off x="1371600" y="2514600"/>
            <a:ext cx="420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896" name="Line 8"/>
          <p:cNvSpPr>
            <a:spLocks noChangeShapeType="1"/>
          </p:cNvSpPr>
          <p:nvPr/>
        </p:nvSpPr>
        <p:spPr bwMode="auto">
          <a:xfrm>
            <a:off x="1371600" y="487680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897" name="Rectangle 9"/>
          <p:cNvSpPr>
            <a:spLocks noChangeArrowheads="1"/>
          </p:cNvSpPr>
          <p:nvPr/>
        </p:nvSpPr>
        <p:spPr bwMode="auto">
          <a:xfrm>
            <a:off x="2019300" y="5029200"/>
            <a:ext cx="3733800" cy="457200"/>
          </a:xfrm>
          <a:prstGeom prst="rect">
            <a:avLst/>
          </a:prstGeom>
          <a:noFill/>
          <a:ln w="12700"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7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76"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77"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78"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79" name="Line 7"/>
          <p:cNvSpPr>
            <a:spLocks noChangeShapeType="1"/>
          </p:cNvSpPr>
          <p:nvPr/>
        </p:nvSpPr>
        <p:spPr bwMode="auto">
          <a:xfrm>
            <a:off x="5400675" y="5105400"/>
            <a:ext cx="257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80"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361481" name="Text Box 9"/>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Diseased</a:t>
            </a:r>
          </a:p>
        </p:txBody>
      </p:sp>
      <p:sp>
        <p:nvSpPr>
          <p:cNvPr id="361482"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Exposed</a:t>
            </a:r>
          </a:p>
        </p:txBody>
      </p:sp>
      <p:sp>
        <p:nvSpPr>
          <p:cNvPr id="361483"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361484"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a:t>
            </a:r>
          </a:p>
          <a:p>
            <a:pPr algn="l"/>
            <a:endParaRPr lang="en-US" altLang="en-US"/>
          </a:p>
          <a:p>
            <a:pPr algn="l"/>
            <a:endParaRPr lang="en-US" altLang="en-US"/>
          </a:p>
          <a:p>
            <a:pPr algn="l"/>
            <a:r>
              <a:rPr lang="en-US" altLang="en-US"/>
              <a:t>-</a:t>
            </a:r>
          </a:p>
        </p:txBody>
      </p:sp>
      <p:sp>
        <p:nvSpPr>
          <p:cNvPr id="361485" name="Line 13"/>
          <p:cNvSpPr>
            <a:spLocks noChangeShapeType="1"/>
          </p:cNvSpPr>
          <p:nvPr/>
        </p:nvSpPr>
        <p:spPr bwMode="auto">
          <a:xfrm flipV="1">
            <a:off x="70866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86" name="Text Box 14"/>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361487" name="Text Box 15"/>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361488" name="Text Box 16"/>
          <p:cNvSpPr txBox="1">
            <a:spLocks noChangeArrowheads="1"/>
          </p:cNvSpPr>
          <p:nvPr/>
        </p:nvSpPr>
        <p:spPr bwMode="auto">
          <a:xfrm>
            <a:off x="1219200" y="228600"/>
            <a:ext cx="8178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latin typeface="Arial" charset="0"/>
              </a:rPr>
              <a:t>Non-Differential Misclassification of Exposure: </a:t>
            </a:r>
          </a:p>
          <a:p>
            <a:r>
              <a:rPr lang="en-US" altLang="en-US" sz="2800" b="1">
                <a:latin typeface="Arial" charset="0"/>
              </a:rPr>
              <a:t>Imperfect Specificity</a:t>
            </a:r>
            <a:endParaRPr lang="en-US" altLang="en-US" sz="2800" b="1">
              <a:latin typeface="Arial Unicode MS" pitchFamily="34" charset="-128"/>
            </a:endParaRPr>
          </a:p>
        </p:txBody>
      </p:sp>
      <p:sp>
        <p:nvSpPr>
          <p:cNvPr id="361489" name="Line 17"/>
          <p:cNvSpPr>
            <a:spLocks noChangeShapeType="1"/>
          </p:cNvSpPr>
          <p:nvPr/>
        </p:nvSpPr>
        <p:spPr bwMode="auto">
          <a:xfrm flipV="1">
            <a:off x="57912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92" name="Line 20"/>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94" name="Text Box 22"/>
          <p:cNvSpPr txBox="1">
            <a:spLocks noChangeArrowheads="1"/>
          </p:cNvSpPr>
          <p:nvPr/>
        </p:nvSpPr>
        <p:spPr bwMode="auto">
          <a:xfrm>
            <a:off x="990600" y="5486400"/>
            <a:ext cx="4038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Problems with specificity of exposure measurement </a:t>
            </a:r>
            <a:r>
              <a:rPr lang="en-US" altLang="en-US" dirty="0" smtClean="0"/>
              <a:t>– unrelated to disease </a:t>
            </a:r>
            <a:r>
              <a:rPr lang="en-US" altLang="en-US" dirty="0"/>
              <a:t>status</a:t>
            </a:r>
          </a:p>
        </p:txBody>
      </p:sp>
      <p:sp>
        <p:nvSpPr>
          <p:cNvPr id="361495" name="Line 23"/>
          <p:cNvSpPr>
            <a:spLocks noChangeShapeType="1"/>
          </p:cNvSpPr>
          <p:nvPr/>
        </p:nvSpPr>
        <p:spPr bwMode="auto">
          <a:xfrm flipV="1">
            <a:off x="4495800" y="5562600"/>
            <a:ext cx="1219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96" name="Line 24"/>
          <p:cNvSpPr>
            <a:spLocks noChangeShapeType="1"/>
          </p:cNvSpPr>
          <p:nvPr/>
        </p:nvSpPr>
        <p:spPr bwMode="auto">
          <a:xfrm flipV="1">
            <a:off x="4495800" y="5562600"/>
            <a:ext cx="2514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99" name="Text Box 27"/>
          <p:cNvSpPr txBox="1">
            <a:spLocks noChangeArrowheads="1"/>
          </p:cNvSpPr>
          <p:nvPr/>
        </p:nvSpPr>
        <p:spPr bwMode="auto">
          <a:xfrm>
            <a:off x="6858000" y="1295400"/>
            <a:ext cx="2895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e.g., exposure = self-reported second-hand smoke exposure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838200" y="228600"/>
            <a:ext cx="8743950" cy="457200"/>
          </a:xfrm>
        </p:spPr>
        <p:txBody>
          <a:bodyPr/>
          <a:lstStyle/>
          <a:p>
            <a:r>
              <a:rPr lang="en-US" altLang="en-US" sz="2800"/>
              <a:t>Non-differential Misclassification of Exposure</a:t>
            </a:r>
            <a:r>
              <a:rPr lang="en-US" altLang="en-US" sz="1400" b="0"/>
              <a:t> </a:t>
            </a:r>
            <a:endParaRPr lang="en-US" altLang="en-US"/>
          </a:p>
        </p:txBody>
      </p:sp>
      <p:sp>
        <p:nvSpPr>
          <p:cNvPr id="363523" name="Text Box 3"/>
          <p:cNvSpPr txBox="1">
            <a:spLocks noChangeArrowheads="1"/>
          </p:cNvSpPr>
          <p:nvPr/>
        </p:nvSpPr>
        <p:spPr bwMode="auto">
          <a:xfrm>
            <a:off x="220663" y="838200"/>
            <a:ext cx="10561637" cy="572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a:latin typeface="Arial" charset="0"/>
              </a:rPr>
              <a:t>Truth:  No misclassification (100% sensitivity/specificity)</a:t>
            </a:r>
          </a:p>
          <a:p>
            <a:pPr algn="l"/>
            <a:endParaRPr lang="en-US" altLang="en-US" sz="1200"/>
          </a:p>
          <a:p>
            <a:pPr algn="l"/>
            <a:r>
              <a:rPr lang="en-US" altLang="en-US"/>
              <a:t>	</a:t>
            </a:r>
            <a:r>
              <a:rPr lang="en-US" altLang="en-US">
                <a:latin typeface="Arial" charset="0"/>
              </a:rPr>
              <a:t>Exposure	Cases	Controls</a:t>
            </a:r>
          </a:p>
          <a:p>
            <a:pPr algn="l"/>
            <a:r>
              <a:rPr lang="en-US" altLang="en-US">
                <a:latin typeface="Arial" charset="0"/>
              </a:rPr>
              <a:t>	Yes		50	20</a:t>
            </a:r>
          </a:p>
          <a:p>
            <a:pPr algn="l"/>
            <a:r>
              <a:rPr lang="en-US" altLang="en-US">
                <a:latin typeface="Arial" charset="0"/>
              </a:rPr>
              <a:t>	No		50	80</a:t>
            </a:r>
          </a:p>
          <a:p>
            <a:pPr algn="l"/>
            <a:endParaRPr lang="en-US" altLang="en-US" sz="1200">
              <a:latin typeface="Arial" charset="0"/>
            </a:endParaRPr>
          </a:p>
          <a:p>
            <a:pPr algn="l"/>
            <a:r>
              <a:rPr lang="en-US" altLang="en-US">
                <a:latin typeface="Arial" charset="0"/>
              </a:rPr>
              <a:t>		OR= (50/50)/(20/80) = 4.0</a:t>
            </a:r>
            <a:endParaRPr lang="en-US" altLang="en-US"/>
          </a:p>
          <a:p>
            <a:pPr algn="l"/>
            <a:endParaRPr lang="en-US" altLang="en-US" sz="1200"/>
          </a:p>
          <a:p>
            <a:pPr algn="l"/>
            <a:r>
              <a:rPr lang="en-US" altLang="en-US" b="1">
                <a:latin typeface="Arial" charset="0"/>
              </a:rPr>
              <a:t>Presence of 70% specificity in exposure classification</a:t>
            </a:r>
            <a:r>
              <a:rPr lang="en-US" altLang="en-US" i="1">
                <a:latin typeface="Arial" charset="0"/>
              </a:rPr>
              <a:t> </a:t>
            </a:r>
            <a:endParaRPr lang="en-US" altLang="en-US">
              <a:latin typeface="Arial" charset="0"/>
            </a:endParaRPr>
          </a:p>
          <a:p>
            <a:pPr algn="l"/>
            <a:endParaRPr lang="en-US" altLang="en-US" sz="1200">
              <a:latin typeface="Arial" charset="0"/>
            </a:endParaRPr>
          </a:p>
          <a:p>
            <a:pPr algn="l"/>
            <a:r>
              <a:rPr lang="en-US" altLang="en-US">
                <a:latin typeface="Arial" charset="0"/>
              </a:rPr>
              <a:t>	Exposure	Cases		Controls</a:t>
            </a:r>
          </a:p>
          <a:p>
            <a:pPr algn="l"/>
            <a:r>
              <a:rPr lang="en-US" altLang="en-US">
                <a:latin typeface="Arial" charset="0"/>
              </a:rPr>
              <a:t>	Yes		50+15=65	20+24=44</a:t>
            </a:r>
          </a:p>
          <a:p>
            <a:pPr algn="l"/>
            <a:r>
              <a:rPr lang="en-US" altLang="en-US">
                <a:latin typeface="Arial" charset="0"/>
              </a:rPr>
              <a:t>	No		50-15=35	80-24=56</a:t>
            </a:r>
          </a:p>
          <a:p>
            <a:pPr algn="l"/>
            <a:endParaRPr lang="en-US" altLang="en-US" sz="1000">
              <a:latin typeface="Arial" charset="0"/>
            </a:endParaRPr>
          </a:p>
          <a:p>
            <a:pPr algn="l"/>
            <a:r>
              <a:rPr lang="en-US" altLang="en-US">
                <a:latin typeface="Arial" charset="0"/>
              </a:rPr>
              <a:t>		OR= (65/35)/(44/56) = 2.4</a:t>
            </a:r>
          </a:p>
          <a:p>
            <a:pPr algn="l"/>
            <a:endParaRPr lang="en-US" altLang="en-US"/>
          </a:p>
          <a:p>
            <a:pPr algn="l"/>
            <a:r>
              <a:rPr lang="en-US" altLang="en-US" sz="2300" b="1">
                <a:latin typeface="Arial" charset="0"/>
              </a:rPr>
              <a:t>Effect of non-differential misclassification of dichotomous exposures:</a:t>
            </a:r>
            <a:r>
              <a:rPr lang="en-US" altLang="en-US" b="1">
                <a:latin typeface="Arial" charset="0"/>
              </a:rPr>
              <a:t> </a:t>
            </a:r>
          </a:p>
          <a:p>
            <a:r>
              <a:rPr lang="en-US" altLang="en-US" b="1">
                <a:latin typeface="Arial" charset="0"/>
              </a:rPr>
              <a:t>Bias toward the null value of 1.0</a:t>
            </a:r>
            <a:endParaRPr lang="en-US" altLang="en-US">
              <a:latin typeface="Arial" charset="0"/>
            </a:endParaRPr>
          </a:p>
        </p:txBody>
      </p:sp>
      <p:sp>
        <p:nvSpPr>
          <p:cNvPr id="363524" name="Line 4"/>
          <p:cNvSpPr>
            <a:spLocks noChangeShapeType="1"/>
          </p:cNvSpPr>
          <p:nvPr/>
        </p:nvSpPr>
        <p:spPr bwMode="auto">
          <a:xfrm>
            <a:off x="1371600" y="1828800"/>
            <a:ext cx="420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25" name="Line 5"/>
          <p:cNvSpPr>
            <a:spLocks noChangeShapeType="1"/>
          </p:cNvSpPr>
          <p:nvPr/>
        </p:nvSpPr>
        <p:spPr bwMode="auto">
          <a:xfrm>
            <a:off x="1295400" y="419100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26" name="Line 6"/>
          <p:cNvSpPr>
            <a:spLocks noChangeShapeType="1"/>
          </p:cNvSpPr>
          <p:nvPr/>
        </p:nvSpPr>
        <p:spPr bwMode="auto">
          <a:xfrm>
            <a:off x="1371600" y="2514600"/>
            <a:ext cx="420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27" name="Line 7"/>
          <p:cNvSpPr>
            <a:spLocks noChangeShapeType="1"/>
          </p:cNvSpPr>
          <p:nvPr/>
        </p:nvSpPr>
        <p:spPr bwMode="auto">
          <a:xfrm>
            <a:off x="1371600" y="487680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28" name="Rectangle 8"/>
          <p:cNvSpPr>
            <a:spLocks noChangeArrowheads="1"/>
          </p:cNvSpPr>
          <p:nvPr/>
        </p:nvSpPr>
        <p:spPr bwMode="auto">
          <a:xfrm>
            <a:off x="2019300" y="5029200"/>
            <a:ext cx="3733800" cy="457200"/>
          </a:xfrm>
          <a:prstGeom prst="rect">
            <a:avLst/>
          </a:prstGeom>
          <a:noFill/>
          <a:ln w="12700"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a:xfrm>
            <a:off x="838200" y="304800"/>
            <a:ext cx="8743950" cy="533400"/>
          </a:xfrm>
        </p:spPr>
        <p:txBody>
          <a:bodyPr/>
          <a:lstStyle/>
          <a:p>
            <a:r>
              <a:rPr lang="en-US" altLang="en-US" sz="2800"/>
              <a:t>Classification Schemes for Error</a:t>
            </a:r>
          </a:p>
        </p:txBody>
      </p:sp>
      <p:sp>
        <p:nvSpPr>
          <p:cNvPr id="492547" name="Rectangle 3"/>
          <p:cNvSpPr>
            <a:spLocks noGrp="1" noChangeArrowheads="1"/>
          </p:cNvSpPr>
          <p:nvPr>
            <p:ph type="body" idx="1"/>
          </p:nvPr>
        </p:nvSpPr>
        <p:spPr>
          <a:xfrm>
            <a:off x="609600" y="1143000"/>
            <a:ext cx="8829675" cy="5181600"/>
          </a:xfrm>
          <a:noFill/>
          <a:ln/>
        </p:spPr>
        <p:txBody>
          <a:bodyPr/>
          <a:lstStyle/>
          <a:p>
            <a:r>
              <a:rPr lang="en-US" altLang="en-US" sz="2400" b="1"/>
              <a:t>Szklo and Nieto</a:t>
            </a:r>
          </a:p>
          <a:p>
            <a:pPr lvl="1"/>
            <a:r>
              <a:rPr lang="en-US" altLang="en-US" sz="2400"/>
              <a:t>Bias (Systematic error)</a:t>
            </a:r>
          </a:p>
          <a:p>
            <a:pPr lvl="2"/>
            <a:r>
              <a:rPr lang="en-US" altLang="en-US"/>
              <a:t>Selection Bias</a:t>
            </a:r>
          </a:p>
          <a:p>
            <a:pPr lvl="2"/>
            <a:r>
              <a:rPr lang="en-US" altLang="en-US"/>
              <a:t>Information/Measurement Bias</a:t>
            </a:r>
          </a:p>
          <a:p>
            <a:pPr lvl="1"/>
            <a:r>
              <a:rPr lang="en-US" altLang="en-US" sz="2400"/>
              <a:t>Confounding</a:t>
            </a:r>
          </a:p>
          <a:p>
            <a:pPr lvl="1"/>
            <a:r>
              <a:rPr lang="en-US" altLang="en-US" sz="2400"/>
              <a:t>Chance (Random error)</a:t>
            </a:r>
          </a:p>
          <a:p>
            <a:pPr lvl="1"/>
            <a:endParaRPr lang="en-US" altLang="en-US" sz="1000"/>
          </a:p>
          <a:p>
            <a:r>
              <a:rPr lang="en-US" altLang="en-US" sz="2400" b="1"/>
              <a:t>Other Common Approach</a:t>
            </a:r>
          </a:p>
          <a:p>
            <a:pPr lvl="1"/>
            <a:r>
              <a:rPr lang="en-US" altLang="en-US" sz="2400"/>
              <a:t>Bias (Systematic error)</a:t>
            </a:r>
          </a:p>
          <a:p>
            <a:pPr lvl="2"/>
            <a:r>
              <a:rPr lang="en-US" altLang="en-US"/>
              <a:t>Selection Bias</a:t>
            </a:r>
          </a:p>
          <a:p>
            <a:pPr lvl="2"/>
            <a:r>
              <a:rPr lang="en-US" altLang="en-US"/>
              <a:t>Information/Measurement Bias</a:t>
            </a:r>
          </a:p>
          <a:p>
            <a:pPr lvl="2"/>
            <a:r>
              <a:rPr lang="en-US" altLang="en-US"/>
              <a:t>Confounding Bias</a:t>
            </a:r>
          </a:p>
          <a:p>
            <a:pPr lvl="1"/>
            <a:r>
              <a:rPr lang="en-US" altLang="en-US" sz="2400"/>
              <a:t>Chance (Random error)</a:t>
            </a:r>
          </a:p>
        </p:txBody>
      </p:sp>
      <p:sp>
        <p:nvSpPr>
          <p:cNvPr id="492548" name="AutoShape 4"/>
          <p:cNvSpPr>
            <a:spLocks/>
          </p:cNvSpPr>
          <p:nvPr/>
        </p:nvSpPr>
        <p:spPr bwMode="auto">
          <a:xfrm>
            <a:off x="6515100" y="4953000"/>
            <a:ext cx="533400" cy="1447800"/>
          </a:xfrm>
          <a:prstGeom prst="rightBrace">
            <a:avLst>
              <a:gd name="adj1" fmla="val 2261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549" name="Text Box 5"/>
          <p:cNvSpPr txBox="1">
            <a:spLocks noChangeArrowheads="1"/>
          </p:cNvSpPr>
          <p:nvPr/>
        </p:nvSpPr>
        <p:spPr bwMode="auto">
          <a:xfrm>
            <a:off x="7124700" y="5043488"/>
            <a:ext cx="24003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latin typeface="Arial" charset="0"/>
              </a:rPr>
              <a:t>Think of the “BIG 4” in all of your work</a:t>
            </a:r>
          </a:p>
        </p:txBody>
      </p:sp>
      <p:sp>
        <p:nvSpPr>
          <p:cNvPr id="492550" name="Line 6"/>
          <p:cNvSpPr>
            <a:spLocks noChangeShapeType="1"/>
          </p:cNvSpPr>
          <p:nvPr/>
        </p:nvSpPr>
        <p:spPr bwMode="auto">
          <a:xfrm>
            <a:off x="266700" y="5486400"/>
            <a:ext cx="12192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Text Box 2"/>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484355" name="Text Box 3"/>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Diseased</a:t>
            </a:r>
          </a:p>
        </p:txBody>
      </p:sp>
      <p:sp>
        <p:nvSpPr>
          <p:cNvPr id="484356" name="Text Box 4"/>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Exposed</a:t>
            </a:r>
          </a:p>
        </p:txBody>
      </p:sp>
      <p:sp>
        <p:nvSpPr>
          <p:cNvPr id="484357" name="Text Box 5"/>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484358" name="Text Box 6"/>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a:t>
            </a:r>
          </a:p>
          <a:p>
            <a:pPr algn="l"/>
            <a:endParaRPr lang="en-US" altLang="en-US"/>
          </a:p>
          <a:p>
            <a:pPr algn="l"/>
            <a:endParaRPr lang="en-US" altLang="en-US"/>
          </a:p>
          <a:p>
            <a:pPr algn="l"/>
            <a:r>
              <a:rPr lang="en-US" altLang="en-US"/>
              <a:t>-</a:t>
            </a:r>
          </a:p>
        </p:txBody>
      </p:sp>
      <p:sp>
        <p:nvSpPr>
          <p:cNvPr id="484359" name="Line 7"/>
          <p:cNvSpPr>
            <a:spLocks noChangeShapeType="1"/>
          </p:cNvSpPr>
          <p:nvPr/>
        </p:nvSpPr>
        <p:spPr bwMode="auto">
          <a:xfrm flipV="1">
            <a:off x="68961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4360" name="Text Box 8"/>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484361" name="Text Box 9"/>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484362" name="Text Box 10"/>
          <p:cNvSpPr txBox="1">
            <a:spLocks noChangeArrowheads="1"/>
          </p:cNvSpPr>
          <p:nvPr/>
        </p:nvSpPr>
        <p:spPr bwMode="auto">
          <a:xfrm>
            <a:off x="3503613" y="234950"/>
            <a:ext cx="36274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latin typeface="Arial" charset="0"/>
              </a:rPr>
              <a:t>No misclassification</a:t>
            </a:r>
            <a:endParaRPr lang="en-US" altLang="en-US" sz="2800" b="1">
              <a:latin typeface="Arial Unicode MS" pitchFamily="34" charset="-128"/>
            </a:endParaRPr>
          </a:p>
        </p:txBody>
      </p:sp>
      <p:sp>
        <p:nvSpPr>
          <p:cNvPr id="484363" name="Line 11"/>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4364" name="Text Box 12"/>
          <p:cNvSpPr txBox="1">
            <a:spLocks noChangeArrowheads="1"/>
          </p:cNvSpPr>
          <p:nvPr/>
        </p:nvSpPr>
        <p:spPr bwMode="auto">
          <a:xfrm>
            <a:off x="6858000" y="1295400"/>
            <a:ext cx="2895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e.g., exposure = self-reported second-hand smoke exposure</a:t>
            </a:r>
          </a:p>
        </p:txBody>
      </p:sp>
      <p:sp>
        <p:nvSpPr>
          <p:cNvPr id="484365" name="Text Box 13"/>
          <p:cNvSpPr txBox="1">
            <a:spLocks noChangeArrowheads="1"/>
          </p:cNvSpPr>
          <p:nvPr/>
        </p:nvSpPr>
        <p:spPr bwMode="auto">
          <a:xfrm>
            <a:off x="5448300" y="4343400"/>
            <a:ext cx="1219200" cy="825500"/>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r>
              <a:rPr lang="en-US" altLang="en-US"/>
              <a:t>50</a:t>
            </a:r>
          </a:p>
        </p:txBody>
      </p:sp>
      <p:sp>
        <p:nvSpPr>
          <p:cNvPr id="484366" name="Text Box 14"/>
          <p:cNvSpPr txBox="1">
            <a:spLocks noChangeArrowheads="1"/>
          </p:cNvSpPr>
          <p:nvPr/>
        </p:nvSpPr>
        <p:spPr bwMode="auto">
          <a:xfrm>
            <a:off x="5448300" y="5181600"/>
            <a:ext cx="1219200" cy="825500"/>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r>
              <a:rPr lang="en-US" altLang="en-US"/>
              <a:t>50</a:t>
            </a:r>
          </a:p>
        </p:txBody>
      </p:sp>
      <p:sp>
        <p:nvSpPr>
          <p:cNvPr id="484367" name="Text Box 15"/>
          <p:cNvSpPr txBox="1">
            <a:spLocks noChangeArrowheads="1"/>
          </p:cNvSpPr>
          <p:nvPr/>
        </p:nvSpPr>
        <p:spPr bwMode="auto">
          <a:xfrm>
            <a:off x="6667500" y="4343400"/>
            <a:ext cx="1219200" cy="825500"/>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r>
              <a:rPr lang="en-US" altLang="en-US"/>
              <a:t>20</a:t>
            </a:r>
          </a:p>
        </p:txBody>
      </p:sp>
      <p:sp>
        <p:nvSpPr>
          <p:cNvPr id="484368" name="Text Box 16"/>
          <p:cNvSpPr txBox="1">
            <a:spLocks noChangeArrowheads="1"/>
          </p:cNvSpPr>
          <p:nvPr/>
        </p:nvSpPr>
        <p:spPr bwMode="auto">
          <a:xfrm>
            <a:off x="6667500" y="5181600"/>
            <a:ext cx="1219200" cy="825500"/>
          </a:xfrm>
          <a:prstGeom prst="rect">
            <a:avLst/>
          </a:prstGeom>
          <a:solidFill>
            <a:srgbClr val="8080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r>
              <a:rPr lang="en-US" altLang="en-US"/>
              <a:t>80</a:t>
            </a:r>
          </a:p>
        </p:txBody>
      </p:sp>
      <p:sp>
        <p:nvSpPr>
          <p:cNvPr id="484371" name="Text Box 19"/>
          <p:cNvSpPr txBox="1">
            <a:spLocks noChangeArrowheads="1"/>
          </p:cNvSpPr>
          <p:nvPr/>
        </p:nvSpPr>
        <p:spPr bwMode="auto">
          <a:xfrm>
            <a:off x="1485900" y="2068513"/>
            <a:ext cx="1447800" cy="827087"/>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1200"/>
          </a:p>
        </p:txBody>
      </p:sp>
      <p:sp>
        <p:nvSpPr>
          <p:cNvPr id="484372" name="Text Box 20"/>
          <p:cNvSpPr txBox="1">
            <a:spLocks noChangeArrowheads="1"/>
          </p:cNvSpPr>
          <p:nvPr/>
        </p:nvSpPr>
        <p:spPr bwMode="auto">
          <a:xfrm>
            <a:off x="2933700" y="2068513"/>
            <a:ext cx="1600200" cy="827087"/>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1200"/>
          </a:p>
        </p:txBody>
      </p:sp>
      <p:sp>
        <p:nvSpPr>
          <p:cNvPr id="484373" name="Text Box 21"/>
          <p:cNvSpPr txBox="1">
            <a:spLocks noChangeArrowheads="1"/>
          </p:cNvSpPr>
          <p:nvPr/>
        </p:nvSpPr>
        <p:spPr bwMode="auto">
          <a:xfrm>
            <a:off x="1485900" y="2895600"/>
            <a:ext cx="1447800" cy="827088"/>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1200"/>
          </a:p>
        </p:txBody>
      </p:sp>
      <p:sp>
        <p:nvSpPr>
          <p:cNvPr id="484374" name="Text Box 22"/>
          <p:cNvSpPr txBox="1">
            <a:spLocks noChangeArrowheads="1"/>
          </p:cNvSpPr>
          <p:nvPr/>
        </p:nvSpPr>
        <p:spPr bwMode="auto">
          <a:xfrm>
            <a:off x="2933700" y="2895600"/>
            <a:ext cx="1600200" cy="827088"/>
          </a:xfrm>
          <a:prstGeom prst="rect">
            <a:avLst/>
          </a:prstGeom>
          <a:solidFill>
            <a:srgbClr val="8080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1200"/>
          </a:p>
        </p:txBody>
      </p:sp>
      <p:sp>
        <p:nvSpPr>
          <p:cNvPr id="484375" name="Text Box 23"/>
          <p:cNvSpPr txBox="1">
            <a:spLocks noChangeArrowheads="1"/>
          </p:cNvSpPr>
          <p:nvPr/>
        </p:nvSpPr>
        <p:spPr bwMode="auto">
          <a:xfrm>
            <a:off x="8229600" y="5562600"/>
            <a:ext cx="194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OR = 4.0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Text Box 2"/>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504835" name="Text Box 3"/>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Diseased</a:t>
            </a:r>
          </a:p>
        </p:txBody>
      </p:sp>
      <p:sp>
        <p:nvSpPr>
          <p:cNvPr id="504836" name="Text Box 4"/>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Exposed</a:t>
            </a:r>
          </a:p>
        </p:txBody>
      </p:sp>
      <p:sp>
        <p:nvSpPr>
          <p:cNvPr id="504837" name="Text Box 5"/>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504838" name="Text Box 6"/>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a:t>
            </a:r>
          </a:p>
          <a:p>
            <a:pPr algn="l"/>
            <a:endParaRPr lang="en-US" altLang="en-US"/>
          </a:p>
          <a:p>
            <a:pPr algn="l"/>
            <a:endParaRPr lang="en-US" altLang="en-US"/>
          </a:p>
          <a:p>
            <a:pPr algn="l"/>
            <a:r>
              <a:rPr lang="en-US" altLang="en-US"/>
              <a:t>-</a:t>
            </a:r>
          </a:p>
        </p:txBody>
      </p:sp>
      <p:sp>
        <p:nvSpPr>
          <p:cNvPr id="504839" name="Text Box 7"/>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504840" name="Text Box 8"/>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504841" name="Text Box 9"/>
          <p:cNvSpPr txBox="1">
            <a:spLocks noChangeArrowheads="1"/>
          </p:cNvSpPr>
          <p:nvPr/>
        </p:nvSpPr>
        <p:spPr bwMode="auto">
          <a:xfrm>
            <a:off x="1219200" y="228600"/>
            <a:ext cx="8178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latin typeface="Arial" charset="0"/>
              </a:rPr>
              <a:t>Non-Differential Misclassification of Exposure: </a:t>
            </a:r>
          </a:p>
          <a:p>
            <a:r>
              <a:rPr lang="en-US" altLang="en-US" sz="2800" b="1">
                <a:latin typeface="Arial" charset="0"/>
              </a:rPr>
              <a:t>Imperfect Specificity</a:t>
            </a:r>
            <a:endParaRPr lang="en-US" altLang="en-US" sz="2800" b="1">
              <a:latin typeface="Arial Unicode MS" pitchFamily="34" charset="-128"/>
            </a:endParaRPr>
          </a:p>
        </p:txBody>
      </p:sp>
      <p:sp>
        <p:nvSpPr>
          <p:cNvPr id="504842" name="Line 10"/>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4843" name="Text Box 11"/>
          <p:cNvSpPr txBox="1">
            <a:spLocks noChangeArrowheads="1"/>
          </p:cNvSpPr>
          <p:nvPr/>
        </p:nvSpPr>
        <p:spPr bwMode="auto">
          <a:xfrm>
            <a:off x="6858000" y="1295400"/>
            <a:ext cx="2895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e.g., exposure = self-reported second-hand smoke exposure</a:t>
            </a:r>
          </a:p>
        </p:txBody>
      </p:sp>
      <p:sp>
        <p:nvSpPr>
          <p:cNvPr id="504844" name="Text Box 12"/>
          <p:cNvSpPr txBox="1">
            <a:spLocks noChangeArrowheads="1"/>
          </p:cNvSpPr>
          <p:nvPr/>
        </p:nvSpPr>
        <p:spPr bwMode="auto">
          <a:xfrm>
            <a:off x="5448300" y="4343400"/>
            <a:ext cx="1219200" cy="825500"/>
          </a:xfrm>
          <a:prstGeom prst="rect">
            <a:avLst/>
          </a:prstGeom>
          <a:solidFill>
            <a:srgbClr val="B2B2B2"/>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a:p>
        </p:txBody>
      </p:sp>
      <p:sp>
        <p:nvSpPr>
          <p:cNvPr id="504845" name="Text Box 13"/>
          <p:cNvSpPr txBox="1">
            <a:spLocks noChangeArrowheads="1"/>
          </p:cNvSpPr>
          <p:nvPr/>
        </p:nvSpPr>
        <p:spPr bwMode="auto">
          <a:xfrm>
            <a:off x="5448300" y="5181600"/>
            <a:ext cx="1219200" cy="825500"/>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a:p>
        </p:txBody>
      </p:sp>
      <p:sp>
        <p:nvSpPr>
          <p:cNvPr id="504846" name="Text Box 14"/>
          <p:cNvSpPr txBox="1">
            <a:spLocks noChangeArrowheads="1"/>
          </p:cNvSpPr>
          <p:nvPr/>
        </p:nvSpPr>
        <p:spPr bwMode="auto">
          <a:xfrm>
            <a:off x="6667500" y="4343400"/>
            <a:ext cx="1219200" cy="825500"/>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r>
              <a:rPr lang="en-US" altLang="en-US"/>
              <a:t>       </a:t>
            </a:r>
          </a:p>
        </p:txBody>
      </p:sp>
      <p:sp>
        <p:nvSpPr>
          <p:cNvPr id="504847" name="Text Box 15"/>
          <p:cNvSpPr txBox="1">
            <a:spLocks noChangeArrowheads="1"/>
          </p:cNvSpPr>
          <p:nvPr/>
        </p:nvSpPr>
        <p:spPr bwMode="auto">
          <a:xfrm>
            <a:off x="6667500" y="5181600"/>
            <a:ext cx="1219200" cy="825500"/>
          </a:xfrm>
          <a:prstGeom prst="rect">
            <a:avLst/>
          </a:prstGeom>
          <a:solidFill>
            <a:srgbClr val="8080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a:p>
        </p:txBody>
      </p:sp>
      <p:sp>
        <p:nvSpPr>
          <p:cNvPr id="504848" name="Line 16"/>
          <p:cNvSpPr>
            <a:spLocks noChangeShapeType="1"/>
          </p:cNvSpPr>
          <p:nvPr/>
        </p:nvSpPr>
        <p:spPr bwMode="auto">
          <a:xfrm flipV="1">
            <a:off x="68961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4849" name="Line 17"/>
          <p:cNvSpPr>
            <a:spLocks noChangeShapeType="1"/>
          </p:cNvSpPr>
          <p:nvPr/>
        </p:nvSpPr>
        <p:spPr bwMode="auto">
          <a:xfrm flipV="1">
            <a:off x="5600700" y="47244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4850" name="Text Box 18"/>
          <p:cNvSpPr txBox="1">
            <a:spLocks noChangeArrowheads="1"/>
          </p:cNvSpPr>
          <p:nvPr/>
        </p:nvSpPr>
        <p:spPr bwMode="auto">
          <a:xfrm>
            <a:off x="1485900" y="2068513"/>
            <a:ext cx="1447800" cy="827087"/>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1200"/>
          </a:p>
        </p:txBody>
      </p:sp>
      <p:sp>
        <p:nvSpPr>
          <p:cNvPr id="504851" name="Text Box 19"/>
          <p:cNvSpPr txBox="1">
            <a:spLocks noChangeArrowheads="1"/>
          </p:cNvSpPr>
          <p:nvPr/>
        </p:nvSpPr>
        <p:spPr bwMode="auto">
          <a:xfrm>
            <a:off x="2933700" y="2068513"/>
            <a:ext cx="1600200" cy="827087"/>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1200"/>
          </a:p>
        </p:txBody>
      </p:sp>
      <p:sp>
        <p:nvSpPr>
          <p:cNvPr id="504852" name="Text Box 20"/>
          <p:cNvSpPr txBox="1">
            <a:spLocks noChangeArrowheads="1"/>
          </p:cNvSpPr>
          <p:nvPr/>
        </p:nvSpPr>
        <p:spPr bwMode="auto">
          <a:xfrm>
            <a:off x="1485900" y="2895600"/>
            <a:ext cx="1447800" cy="827088"/>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1200"/>
          </a:p>
        </p:txBody>
      </p:sp>
      <p:sp>
        <p:nvSpPr>
          <p:cNvPr id="504853" name="Text Box 21"/>
          <p:cNvSpPr txBox="1">
            <a:spLocks noChangeArrowheads="1"/>
          </p:cNvSpPr>
          <p:nvPr/>
        </p:nvSpPr>
        <p:spPr bwMode="auto">
          <a:xfrm>
            <a:off x="2933700" y="2895600"/>
            <a:ext cx="1600200" cy="827088"/>
          </a:xfrm>
          <a:prstGeom prst="rect">
            <a:avLst/>
          </a:prstGeom>
          <a:solidFill>
            <a:srgbClr val="8080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1200"/>
          </a:p>
        </p:txBody>
      </p:sp>
      <p:sp>
        <p:nvSpPr>
          <p:cNvPr id="504854" name="Text Box 22"/>
          <p:cNvSpPr txBox="1">
            <a:spLocks noChangeArrowheads="1"/>
          </p:cNvSpPr>
          <p:nvPr/>
        </p:nvSpPr>
        <p:spPr bwMode="auto">
          <a:xfrm>
            <a:off x="8229600" y="5562600"/>
            <a:ext cx="194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OR = 2.4</a:t>
            </a:r>
          </a:p>
        </p:txBody>
      </p:sp>
      <p:sp>
        <p:nvSpPr>
          <p:cNvPr id="504855" name="Text Box 23"/>
          <p:cNvSpPr txBox="1">
            <a:spLocks noChangeArrowheads="1"/>
          </p:cNvSpPr>
          <p:nvPr/>
        </p:nvSpPr>
        <p:spPr bwMode="auto">
          <a:xfrm>
            <a:off x="6057900" y="4724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65</a:t>
            </a:r>
          </a:p>
        </p:txBody>
      </p:sp>
      <p:sp>
        <p:nvSpPr>
          <p:cNvPr id="504856" name="Text Box 24"/>
          <p:cNvSpPr txBox="1">
            <a:spLocks noChangeArrowheads="1"/>
          </p:cNvSpPr>
          <p:nvPr/>
        </p:nvSpPr>
        <p:spPr bwMode="auto">
          <a:xfrm>
            <a:off x="5448300" y="55626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50</a:t>
            </a:r>
          </a:p>
        </p:txBody>
      </p:sp>
      <p:sp>
        <p:nvSpPr>
          <p:cNvPr id="504857" name="Text Box 25"/>
          <p:cNvSpPr txBox="1">
            <a:spLocks noChangeArrowheads="1"/>
          </p:cNvSpPr>
          <p:nvPr/>
        </p:nvSpPr>
        <p:spPr bwMode="auto">
          <a:xfrm>
            <a:off x="5981700" y="5410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35</a:t>
            </a:r>
          </a:p>
        </p:txBody>
      </p:sp>
      <p:sp>
        <p:nvSpPr>
          <p:cNvPr id="504858" name="Text Box 26"/>
          <p:cNvSpPr txBox="1">
            <a:spLocks noChangeArrowheads="1"/>
          </p:cNvSpPr>
          <p:nvPr/>
        </p:nvSpPr>
        <p:spPr bwMode="auto">
          <a:xfrm>
            <a:off x="7200900" y="4648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44</a:t>
            </a:r>
          </a:p>
        </p:txBody>
      </p:sp>
      <p:sp>
        <p:nvSpPr>
          <p:cNvPr id="504859" name="Text Box 27"/>
          <p:cNvSpPr txBox="1">
            <a:spLocks noChangeArrowheads="1"/>
          </p:cNvSpPr>
          <p:nvPr/>
        </p:nvSpPr>
        <p:spPr bwMode="auto">
          <a:xfrm>
            <a:off x="6667500" y="5486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80</a:t>
            </a:r>
          </a:p>
        </p:txBody>
      </p:sp>
      <p:sp>
        <p:nvSpPr>
          <p:cNvPr id="504860" name="Text Box 28"/>
          <p:cNvSpPr txBox="1">
            <a:spLocks noChangeArrowheads="1"/>
          </p:cNvSpPr>
          <p:nvPr/>
        </p:nvSpPr>
        <p:spPr bwMode="auto">
          <a:xfrm>
            <a:off x="7200900" y="5486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56</a:t>
            </a:r>
          </a:p>
        </p:txBody>
      </p:sp>
      <p:sp>
        <p:nvSpPr>
          <p:cNvPr id="504861" name="Line 29"/>
          <p:cNvSpPr>
            <a:spLocks noChangeShapeType="1"/>
          </p:cNvSpPr>
          <p:nvPr/>
        </p:nvSpPr>
        <p:spPr bwMode="auto">
          <a:xfrm flipH="1">
            <a:off x="7962900" y="4724400"/>
            <a:ext cx="533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4862" name="Line 30"/>
          <p:cNvSpPr>
            <a:spLocks noChangeShapeType="1"/>
          </p:cNvSpPr>
          <p:nvPr/>
        </p:nvSpPr>
        <p:spPr bwMode="auto">
          <a:xfrm flipH="1">
            <a:off x="7962900" y="4800600"/>
            <a:ext cx="609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4863" name="Text Box 31"/>
          <p:cNvSpPr txBox="1">
            <a:spLocks noChangeArrowheads="1"/>
          </p:cNvSpPr>
          <p:nvPr/>
        </p:nvSpPr>
        <p:spPr bwMode="auto">
          <a:xfrm>
            <a:off x="8496300" y="4191000"/>
            <a:ext cx="17907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differences become blurred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4845"/>
                                        </p:tgtEl>
                                        <p:attrNameLst>
                                          <p:attrName>style.visibility</p:attrName>
                                        </p:attrNameLst>
                                      </p:cBhvr>
                                      <p:to>
                                        <p:strVal val="visible"/>
                                      </p:to>
                                    </p:set>
                                    <p:anim calcmode="lin" valueType="num">
                                      <p:cBhvr additive="base">
                                        <p:cTn id="7" dur="500" fill="hold"/>
                                        <p:tgtEl>
                                          <p:spTgt spid="504845"/>
                                        </p:tgtEl>
                                        <p:attrNameLst>
                                          <p:attrName>ppt_x</p:attrName>
                                        </p:attrNameLst>
                                      </p:cBhvr>
                                      <p:tavLst>
                                        <p:tav tm="0">
                                          <p:val>
                                            <p:strVal val="#ppt_x"/>
                                          </p:val>
                                        </p:tav>
                                        <p:tav tm="100000">
                                          <p:val>
                                            <p:strVal val="#ppt_x"/>
                                          </p:val>
                                        </p:tav>
                                      </p:tavLst>
                                    </p:anim>
                                    <p:anim calcmode="lin" valueType="num">
                                      <p:cBhvr additive="base">
                                        <p:cTn id="8" dur="500" fill="hold"/>
                                        <p:tgtEl>
                                          <p:spTgt spid="5048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4856"/>
                                        </p:tgtEl>
                                        <p:attrNameLst>
                                          <p:attrName>style.visibility</p:attrName>
                                        </p:attrNameLst>
                                      </p:cBhvr>
                                      <p:to>
                                        <p:strVal val="visible"/>
                                      </p:to>
                                    </p:set>
                                    <p:anim calcmode="lin" valueType="num">
                                      <p:cBhvr additive="base">
                                        <p:cTn id="11" dur="500" fill="hold"/>
                                        <p:tgtEl>
                                          <p:spTgt spid="504856"/>
                                        </p:tgtEl>
                                        <p:attrNameLst>
                                          <p:attrName>ppt_x</p:attrName>
                                        </p:attrNameLst>
                                      </p:cBhvr>
                                      <p:tavLst>
                                        <p:tav tm="0">
                                          <p:val>
                                            <p:strVal val="#ppt_x"/>
                                          </p:val>
                                        </p:tav>
                                        <p:tav tm="100000">
                                          <p:val>
                                            <p:strVal val="#ppt_x"/>
                                          </p:val>
                                        </p:tav>
                                      </p:tavLst>
                                    </p:anim>
                                    <p:anim calcmode="lin" valueType="num">
                                      <p:cBhvr additive="base">
                                        <p:cTn id="12" dur="500" fill="hold"/>
                                        <p:tgtEl>
                                          <p:spTgt spid="50485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04844"/>
                                        </p:tgtEl>
                                        <p:attrNameLst>
                                          <p:attrName>style.visibility</p:attrName>
                                        </p:attrNameLst>
                                      </p:cBhvr>
                                      <p:to>
                                        <p:strVal val="visible"/>
                                      </p:to>
                                    </p:set>
                                    <p:animEffect transition="in" filter="checkerboard(across)">
                                      <p:cBhvr>
                                        <p:cTn id="17" dur="1000"/>
                                        <p:tgtEl>
                                          <p:spTgt spid="504844"/>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504849"/>
                                        </p:tgtEl>
                                        <p:attrNameLst>
                                          <p:attrName>style.visibility</p:attrName>
                                        </p:attrNameLst>
                                      </p:cBhvr>
                                      <p:to>
                                        <p:strVal val="visible"/>
                                      </p:to>
                                    </p:set>
                                    <p:anim calcmode="lin" valueType="num">
                                      <p:cBhvr additive="base">
                                        <p:cTn id="20" dur="500" fill="hold"/>
                                        <p:tgtEl>
                                          <p:spTgt spid="504849"/>
                                        </p:tgtEl>
                                        <p:attrNameLst>
                                          <p:attrName>ppt_x</p:attrName>
                                        </p:attrNameLst>
                                      </p:cBhvr>
                                      <p:tavLst>
                                        <p:tav tm="0">
                                          <p:val>
                                            <p:strVal val="#ppt_x"/>
                                          </p:val>
                                        </p:tav>
                                        <p:tav tm="100000">
                                          <p:val>
                                            <p:strVal val="#ppt_x"/>
                                          </p:val>
                                        </p:tav>
                                      </p:tavLst>
                                    </p:anim>
                                    <p:anim calcmode="lin" valueType="num">
                                      <p:cBhvr additive="base">
                                        <p:cTn id="21" dur="500" fill="hold"/>
                                        <p:tgtEl>
                                          <p:spTgt spid="50484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04855"/>
                                        </p:tgtEl>
                                        <p:attrNameLst>
                                          <p:attrName>style.visibility</p:attrName>
                                        </p:attrNameLst>
                                      </p:cBhvr>
                                      <p:to>
                                        <p:strVal val="visible"/>
                                      </p:to>
                                    </p:set>
                                    <p:anim calcmode="lin" valueType="num">
                                      <p:cBhvr additive="base">
                                        <p:cTn id="24" dur="500" fill="hold"/>
                                        <p:tgtEl>
                                          <p:spTgt spid="504855"/>
                                        </p:tgtEl>
                                        <p:attrNameLst>
                                          <p:attrName>ppt_x</p:attrName>
                                        </p:attrNameLst>
                                      </p:cBhvr>
                                      <p:tavLst>
                                        <p:tav tm="0">
                                          <p:val>
                                            <p:strVal val="#ppt_x"/>
                                          </p:val>
                                        </p:tav>
                                        <p:tav tm="100000">
                                          <p:val>
                                            <p:strVal val="#ppt_x"/>
                                          </p:val>
                                        </p:tav>
                                      </p:tavLst>
                                    </p:anim>
                                    <p:anim calcmode="lin" valueType="num">
                                      <p:cBhvr additive="base">
                                        <p:cTn id="25" dur="500" fill="hold"/>
                                        <p:tgtEl>
                                          <p:spTgt spid="504855"/>
                                        </p:tgtEl>
                                        <p:attrNameLst>
                                          <p:attrName>ppt_y</p:attrName>
                                        </p:attrNameLst>
                                      </p:cBhvr>
                                      <p:tavLst>
                                        <p:tav tm="0">
                                          <p:val>
                                            <p:strVal val="1+#ppt_h/2"/>
                                          </p:val>
                                        </p:tav>
                                        <p:tav tm="100000">
                                          <p:val>
                                            <p:strVal val="#ppt_y"/>
                                          </p:val>
                                        </p:tav>
                                      </p:tavLst>
                                    </p:anim>
                                  </p:childTnLst>
                                </p:cTn>
                              </p:par>
                              <p:par>
                                <p:cTn id="26" presetID="2" presetClass="exit" presetSubtype="4" fill="hold" grpId="1" nodeType="withEffect">
                                  <p:stCondLst>
                                    <p:cond delay="0"/>
                                  </p:stCondLst>
                                  <p:childTnLst>
                                    <p:anim calcmode="lin" valueType="num">
                                      <p:cBhvr additive="base">
                                        <p:cTn id="27" dur="500"/>
                                        <p:tgtEl>
                                          <p:spTgt spid="504856"/>
                                        </p:tgtEl>
                                        <p:attrNameLst>
                                          <p:attrName>ppt_x</p:attrName>
                                        </p:attrNameLst>
                                      </p:cBhvr>
                                      <p:tavLst>
                                        <p:tav tm="0">
                                          <p:val>
                                            <p:strVal val="ppt_x"/>
                                          </p:val>
                                        </p:tav>
                                        <p:tav tm="100000">
                                          <p:val>
                                            <p:strVal val="ppt_x"/>
                                          </p:val>
                                        </p:tav>
                                      </p:tavLst>
                                    </p:anim>
                                    <p:anim calcmode="lin" valueType="num">
                                      <p:cBhvr additive="base">
                                        <p:cTn id="28" dur="500"/>
                                        <p:tgtEl>
                                          <p:spTgt spid="504856"/>
                                        </p:tgtEl>
                                        <p:attrNameLst>
                                          <p:attrName>ppt_y</p:attrName>
                                        </p:attrNameLst>
                                      </p:cBhvr>
                                      <p:tavLst>
                                        <p:tav tm="0">
                                          <p:val>
                                            <p:strVal val="ppt_y"/>
                                          </p:val>
                                        </p:tav>
                                        <p:tav tm="100000">
                                          <p:val>
                                            <p:strVal val="1+ppt_h/2"/>
                                          </p:val>
                                        </p:tav>
                                      </p:tavLst>
                                    </p:anim>
                                    <p:set>
                                      <p:cBhvr>
                                        <p:cTn id="29" dur="1" fill="hold">
                                          <p:stCondLst>
                                            <p:cond delay="499"/>
                                          </p:stCondLst>
                                        </p:cTn>
                                        <p:tgtEl>
                                          <p:spTgt spid="504856"/>
                                        </p:tgtEl>
                                        <p:attrNameLst>
                                          <p:attrName>style.visibility</p:attrName>
                                        </p:attrNameLst>
                                      </p:cBhvr>
                                      <p:to>
                                        <p:strVal val="hidden"/>
                                      </p:to>
                                    </p:set>
                                  </p:childTnLst>
                                </p:cTn>
                              </p:par>
                              <p:par>
                                <p:cTn id="30" presetID="2" presetClass="entr" presetSubtype="4" fill="hold" grpId="0" nodeType="withEffect">
                                  <p:stCondLst>
                                    <p:cond delay="0"/>
                                  </p:stCondLst>
                                  <p:childTnLst>
                                    <p:set>
                                      <p:cBhvr>
                                        <p:cTn id="31" dur="1" fill="hold">
                                          <p:stCondLst>
                                            <p:cond delay="0"/>
                                          </p:stCondLst>
                                        </p:cTn>
                                        <p:tgtEl>
                                          <p:spTgt spid="504857"/>
                                        </p:tgtEl>
                                        <p:attrNameLst>
                                          <p:attrName>style.visibility</p:attrName>
                                        </p:attrNameLst>
                                      </p:cBhvr>
                                      <p:to>
                                        <p:strVal val="visible"/>
                                      </p:to>
                                    </p:set>
                                    <p:anim calcmode="lin" valueType="num">
                                      <p:cBhvr additive="base">
                                        <p:cTn id="32" dur="500" fill="hold"/>
                                        <p:tgtEl>
                                          <p:spTgt spid="504857"/>
                                        </p:tgtEl>
                                        <p:attrNameLst>
                                          <p:attrName>ppt_x</p:attrName>
                                        </p:attrNameLst>
                                      </p:cBhvr>
                                      <p:tavLst>
                                        <p:tav tm="0">
                                          <p:val>
                                            <p:strVal val="#ppt_x"/>
                                          </p:val>
                                        </p:tav>
                                        <p:tav tm="100000">
                                          <p:val>
                                            <p:strVal val="#ppt_x"/>
                                          </p:val>
                                        </p:tav>
                                      </p:tavLst>
                                    </p:anim>
                                    <p:anim calcmode="lin" valueType="num">
                                      <p:cBhvr additive="base">
                                        <p:cTn id="33" dur="500" fill="hold"/>
                                        <p:tgtEl>
                                          <p:spTgt spid="504857"/>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04847"/>
                                        </p:tgtEl>
                                        <p:attrNameLst>
                                          <p:attrName>style.visibility</p:attrName>
                                        </p:attrNameLst>
                                      </p:cBhvr>
                                      <p:to>
                                        <p:strVal val="visible"/>
                                      </p:to>
                                    </p:set>
                                    <p:anim calcmode="lin" valueType="num">
                                      <p:cBhvr additive="base">
                                        <p:cTn id="38" dur="500" fill="hold"/>
                                        <p:tgtEl>
                                          <p:spTgt spid="504847"/>
                                        </p:tgtEl>
                                        <p:attrNameLst>
                                          <p:attrName>ppt_x</p:attrName>
                                        </p:attrNameLst>
                                      </p:cBhvr>
                                      <p:tavLst>
                                        <p:tav tm="0">
                                          <p:val>
                                            <p:strVal val="#ppt_x"/>
                                          </p:val>
                                        </p:tav>
                                        <p:tav tm="100000">
                                          <p:val>
                                            <p:strVal val="#ppt_x"/>
                                          </p:val>
                                        </p:tav>
                                      </p:tavLst>
                                    </p:anim>
                                    <p:anim calcmode="lin" valueType="num">
                                      <p:cBhvr additive="base">
                                        <p:cTn id="39" dur="500" fill="hold"/>
                                        <p:tgtEl>
                                          <p:spTgt spid="50484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04859"/>
                                        </p:tgtEl>
                                        <p:attrNameLst>
                                          <p:attrName>style.visibility</p:attrName>
                                        </p:attrNameLst>
                                      </p:cBhvr>
                                      <p:to>
                                        <p:strVal val="visible"/>
                                      </p:to>
                                    </p:set>
                                    <p:anim calcmode="lin" valueType="num">
                                      <p:cBhvr additive="base">
                                        <p:cTn id="42" dur="500" fill="hold"/>
                                        <p:tgtEl>
                                          <p:spTgt spid="504859"/>
                                        </p:tgtEl>
                                        <p:attrNameLst>
                                          <p:attrName>ppt_x</p:attrName>
                                        </p:attrNameLst>
                                      </p:cBhvr>
                                      <p:tavLst>
                                        <p:tav tm="0">
                                          <p:val>
                                            <p:strVal val="#ppt_x"/>
                                          </p:val>
                                        </p:tav>
                                        <p:tav tm="100000">
                                          <p:val>
                                            <p:strVal val="#ppt_x"/>
                                          </p:val>
                                        </p:tav>
                                      </p:tavLst>
                                    </p:anim>
                                    <p:anim calcmode="lin" valueType="num">
                                      <p:cBhvr additive="base">
                                        <p:cTn id="43" dur="500" fill="hold"/>
                                        <p:tgtEl>
                                          <p:spTgt spid="504859"/>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504848"/>
                                        </p:tgtEl>
                                        <p:attrNameLst>
                                          <p:attrName>style.visibility</p:attrName>
                                        </p:attrNameLst>
                                      </p:cBhvr>
                                      <p:to>
                                        <p:strVal val="visible"/>
                                      </p:to>
                                    </p:set>
                                    <p:animEffect transition="in" filter="checkerboard(across)">
                                      <p:cBhvr>
                                        <p:cTn id="48" dur="500"/>
                                        <p:tgtEl>
                                          <p:spTgt spid="504848"/>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504846"/>
                                        </p:tgtEl>
                                        <p:attrNameLst>
                                          <p:attrName>style.visibility</p:attrName>
                                        </p:attrNameLst>
                                      </p:cBhvr>
                                      <p:to>
                                        <p:strVal val="visible"/>
                                      </p:to>
                                    </p:set>
                                    <p:animEffect transition="in" filter="checkerboard(across)">
                                      <p:cBhvr>
                                        <p:cTn id="51" dur="1000"/>
                                        <p:tgtEl>
                                          <p:spTgt spid="504846"/>
                                        </p:tgtEl>
                                      </p:cBhvr>
                                    </p:animEffect>
                                  </p:childTnLst>
                                </p:cTn>
                              </p:par>
                            </p:childTnLst>
                          </p:cTn>
                        </p:par>
                        <p:par>
                          <p:cTn id="52" fill="hold" nodeType="afterGroup">
                            <p:stCondLst>
                              <p:cond delay="1000"/>
                            </p:stCondLst>
                            <p:childTnLst>
                              <p:par>
                                <p:cTn id="53" presetID="24" presetClass="emph" presetSubtype="0" fill="hold" grpId="1" nodeType="afterEffect">
                                  <p:stCondLst>
                                    <p:cond delay="0"/>
                                  </p:stCondLst>
                                  <p:childTnLst>
                                    <p:animClr clrSpc="hsl" dir="cw">
                                      <p:cBhvr override="childStyle">
                                        <p:cTn id="54" dur="500" fill="hold"/>
                                        <p:tgtEl>
                                          <p:spTgt spid="504846"/>
                                        </p:tgtEl>
                                        <p:attrNameLst>
                                          <p:attrName>style.color</p:attrName>
                                        </p:attrNameLst>
                                      </p:cBhvr>
                                      <p:by>
                                        <p:hsl h="0" s="-12549" l="-25098"/>
                                      </p:by>
                                    </p:animClr>
                                    <p:animClr clrSpc="hsl" dir="cw">
                                      <p:cBhvr>
                                        <p:cTn id="55" dur="500" fill="hold"/>
                                        <p:tgtEl>
                                          <p:spTgt spid="504846"/>
                                        </p:tgtEl>
                                        <p:attrNameLst>
                                          <p:attrName>fillcolor</p:attrName>
                                        </p:attrNameLst>
                                      </p:cBhvr>
                                      <p:by>
                                        <p:hsl h="0" s="-12549" l="-25098"/>
                                      </p:by>
                                    </p:animClr>
                                    <p:animClr clrSpc="hsl" dir="cw">
                                      <p:cBhvr>
                                        <p:cTn id="56" dur="500" fill="hold"/>
                                        <p:tgtEl>
                                          <p:spTgt spid="504846"/>
                                        </p:tgtEl>
                                        <p:attrNameLst>
                                          <p:attrName>stroke.color</p:attrName>
                                        </p:attrNameLst>
                                      </p:cBhvr>
                                      <p:by>
                                        <p:hsl h="0" s="-12549" l="-25098"/>
                                      </p:by>
                                    </p:animClr>
                                    <p:set>
                                      <p:cBhvr>
                                        <p:cTn id="57" dur="500" fill="hold"/>
                                        <p:tgtEl>
                                          <p:spTgt spid="504846"/>
                                        </p:tgtEl>
                                        <p:attrNameLst>
                                          <p:attrName>fill.type</p:attrName>
                                        </p:attrNameLst>
                                      </p:cBhvr>
                                      <p:to>
                                        <p:strVal val="solid"/>
                                      </p:to>
                                    </p:set>
                                  </p:childTnLst>
                                </p:cTn>
                              </p:par>
                              <p:par>
                                <p:cTn id="58" presetID="9" presetClass="emph" presetSubtype="0" grpId="1" nodeType="withEffect">
                                  <p:stCondLst>
                                    <p:cond delay="0"/>
                                  </p:stCondLst>
                                  <p:childTnLst>
                                    <p:set>
                                      <p:cBhvr rctx="PPT">
                                        <p:cTn id="59" dur="indefinite"/>
                                        <p:tgtEl>
                                          <p:spTgt spid="504847"/>
                                        </p:tgtEl>
                                        <p:attrNameLst>
                                          <p:attrName>style.opacity</p:attrName>
                                        </p:attrNameLst>
                                      </p:cBhvr>
                                      <p:to>
                                        <p:strVal val="0.98"/>
                                      </p:to>
                                    </p:set>
                                    <p:animEffect filter="image" prLst="opacity: 0.98">
                                      <p:cBhvr rctx="IE">
                                        <p:cTn id="60" dur="indefinite"/>
                                        <p:tgtEl>
                                          <p:spTgt spid="504847"/>
                                        </p:tgtEl>
                                      </p:cBhvr>
                                    </p:animEffect>
                                  </p:childTnLst>
                                </p:cTn>
                              </p:par>
                              <p:par>
                                <p:cTn id="61" presetID="2" presetClass="entr" presetSubtype="4" fill="hold" grpId="0" nodeType="withEffect">
                                  <p:stCondLst>
                                    <p:cond delay="0"/>
                                  </p:stCondLst>
                                  <p:childTnLst>
                                    <p:set>
                                      <p:cBhvr>
                                        <p:cTn id="62" dur="1" fill="hold">
                                          <p:stCondLst>
                                            <p:cond delay="0"/>
                                          </p:stCondLst>
                                        </p:cTn>
                                        <p:tgtEl>
                                          <p:spTgt spid="504858"/>
                                        </p:tgtEl>
                                        <p:attrNameLst>
                                          <p:attrName>style.visibility</p:attrName>
                                        </p:attrNameLst>
                                      </p:cBhvr>
                                      <p:to>
                                        <p:strVal val="visible"/>
                                      </p:to>
                                    </p:set>
                                    <p:anim calcmode="lin" valueType="num">
                                      <p:cBhvr additive="base">
                                        <p:cTn id="63" dur="500" fill="hold"/>
                                        <p:tgtEl>
                                          <p:spTgt spid="504858"/>
                                        </p:tgtEl>
                                        <p:attrNameLst>
                                          <p:attrName>ppt_x</p:attrName>
                                        </p:attrNameLst>
                                      </p:cBhvr>
                                      <p:tavLst>
                                        <p:tav tm="0">
                                          <p:val>
                                            <p:strVal val="#ppt_x"/>
                                          </p:val>
                                        </p:tav>
                                        <p:tav tm="100000">
                                          <p:val>
                                            <p:strVal val="#ppt_x"/>
                                          </p:val>
                                        </p:tav>
                                      </p:tavLst>
                                    </p:anim>
                                    <p:anim calcmode="lin" valueType="num">
                                      <p:cBhvr additive="base">
                                        <p:cTn id="64" dur="500" fill="hold"/>
                                        <p:tgtEl>
                                          <p:spTgt spid="50485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04860"/>
                                        </p:tgtEl>
                                        <p:attrNameLst>
                                          <p:attrName>style.visibility</p:attrName>
                                        </p:attrNameLst>
                                      </p:cBhvr>
                                      <p:to>
                                        <p:strVal val="visible"/>
                                      </p:to>
                                    </p:set>
                                    <p:anim calcmode="lin" valueType="num">
                                      <p:cBhvr additive="base">
                                        <p:cTn id="67" dur="500" fill="hold"/>
                                        <p:tgtEl>
                                          <p:spTgt spid="504860"/>
                                        </p:tgtEl>
                                        <p:attrNameLst>
                                          <p:attrName>ppt_x</p:attrName>
                                        </p:attrNameLst>
                                      </p:cBhvr>
                                      <p:tavLst>
                                        <p:tav tm="0">
                                          <p:val>
                                            <p:strVal val="#ppt_x"/>
                                          </p:val>
                                        </p:tav>
                                        <p:tav tm="100000">
                                          <p:val>
                                            <p:strVal val="#ppt_x"/>
                                          </p:val>
                                        </p:tav>
                                      </p:tavLst>
                                    </p:anim>
                                    <p:anim calcmode="lin" valueType="num">
                                      <p:cBhvr additive="base">
                                        <p:cTn id="68" dur="500" fill="hold"/>
                                        <p:tgtEl>
                                          <p:spTgt spid="504860"/>
                                        </p:tgtEl>
                                        <p:attrNameLst>
                                          <p:attrName>ppt_y</p:attrName>
                                        </p:attrNameLst>
                                      </p:cBhvr>
                                      <p:tavLst>
                                        <p:tav tm="0">
                                          <p:val>
                                            <p:strVal val="1+#ppt_h/2"/>
                                          </p:val>
                                        </p:tav>
                                        <p:tav tm="100000">
                                          <p:val>
                                            <p:strVal val="#ppt_y"/>
                                          </p:val>
                                        </p:tav>
                                      </p:tavLst>
                                    </p:anim>
                                  </p:childTnLst>
                                </p:cTn>
                              </p:par>
                              <p:par>
                                <p:cTn id="69" presetID="2" presetClass="exit" presetSubtype="4" fill="hold" grpId="1" nodeType="withEffect">
                                  <p:stCondLst>
                                    <p:cond delay="0"/>
                                  </p:stCondLst>
                                  <p:childTnLst>
                                    <p:anim calcmode="lin" valueType="num">
                                      <p:cBhvr additive="base">
                                        <p:cTn id="70" dur="500"/>
                                        <p:tgtEl>
                                          <p:spTgt spid="504859"/>
                                        </p:tgtEl>
                                        <p:attrNameLst>
                                          <p:attrName>ppt_x</p:attrName>
                                        </p:attrNameLst>
                                      </p:cBhvr>
                                      <p:tavLst>
                                        <p:tav tm="0">
                                          <p:val>
                                            <p:strVal val="ppt_x"/>
                                          </p:val>
                                        </p:tav>
                                        <p:tav tm="100000">
                                          <p:val>
                                            <p:strVal val="ppt_x"/>
                                          </p:val>
                                        </p:tav>
                                      </p:tavLst>
                                    </p:anim>
                                    <p:anim calcmode="lin" valueType="num">
                                      <p:cBhvr additive="base">
                                        <p:cTn id="71" dur="500"/>
                                        <p:tgtEl>
                                          <p:spTgt spid="504859"/>
                                        </p:tgtEl>
                                        <p:attrNameLst>
                                          <p:attrName>ppt_y</p:attrName>
                                        </p:attrNameLst>
                                      </p:cBhvr>
                                      <p:tavLst>
                                        <p:tav tm="0">
                                          <p:val>
                                            <p:strVal val="ppt_y"/>
                                          </p:val>
                                        </p:tav>
                                        <p:tav tm="100000">
                                          <p:val>
                                            <p:strVal val="1+ppt_h/2"/>
                                          </p:val>
                                        </p:tav>
                                      </p:tavLst>
                                    </p:anim>
                                    <p:set>
                                      <p:cBhvr>
                                        <p:cTn id="72" dur="1" fill="hold">
                                          <p:stCondLst>
                                            <p:cond delay="499"/>
                                          </p:stCondLst>
                                        </p:cTn>
                                        <p:tgtEl>
                                          <p:spTgt spid="504859"/>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504854"/>
                                        </p:tgtEl>
                                        <p:attrNameLst>
                                          <p:attrName>style.visibility</p:attrName>
                                        </p:attrNameLst>
                                      </p:cBhvr>
                                      <p:to>
                                        <p:strVal val="visible"/>
                                      </p:to>
                                    </p:set>
                                  </p:childTnLst>
                                </p:cTn>
                              </p:par>
                              <p:par>
                                <p:cTn id="75" presetID="2" presetClass="entr" presetSubtype="4" fill="hold" grpId="0" nodeType="withEffect">
                                  <p:stCondLst>
                                    <p:cond delay="0"/>
                                  </p:stCondLst>
                                  <p:childTnLst>
                                    <p:set>
                                      <p:cBhvr>
                                        <p:cTn id="76" dur="1" fill="hold">
                                          <p:stCondLst>
                                            <p:cond delay="0"/>
                                          </p:stCondLst>
                                        </p:cTn>
                                        <p:tgtEl>
                                          <p:spTgt spid="504861"/>
                                        </p:tgtEl>
                                        <p:attrNameLst>
                                          <p:attrName>style.visibility</p:attrName>
                                        </p:attrNameLst>
                                      </p:cBhvr>
                                      <p:to>
                                        <p:strVal val="visible"/>
                                      </p:to>
                                    </p:set>
                                    <p:anim calcmode="lin" valueType="num">
                                      <p:cBhvr additive="base">
                                        <p:cTn id="77" dur="500" fill="hold"/>
                                        <p:tgtEl>
                                          <p:spTgt spid="504861"/>
                                        </p:tgtEl>
                                        <p:attrNameLst>
                                          <p:attrName>ppt_x</p:attrName>
                                        </p:attrNameLst>
                                      </p:cBhvr>
                                      <p:tavLst>
                                        <p:tav tm="0">
                                          <p:val>
                                            <p:strVal val="#ppt_x"/>
                                          </p:val>
                                        </p:tav>
                                        <p:tav tm="100000">
                                          <p:val>
                                            <p:strVal val="#ppt_x"/>
                                          </p:val>
                                        </p:tav>
                                      </p:tavLst>
                                    </p:anim>
                                    <p:anim calcmode="lin" valueType="num">
                                      <p:cBhvr additive="base">
                                        <p:cTn id="78" dur="500" fill="hold"/>
                                        <p:tgtEl>
                                          <p:spTgt spid="50486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504862"/>
                                        </p:tgtEl>
                                        <p:attrNameLst>
                                          <p:attrName>style.visibility</p:attrName>
                                        </p:attrNameLst>
                                      </p:cBhvr>
                                      <p:to>
                                        <p:strVal val="visible"/>
                                      </p:to>
                                    </p:set>
                                    <p:anim calcmode="lin" valueType="num">
                                      <p:cBhvr additive="base">
                                        <p:cTn id="81" dur="500" fill="hold"/>
                                        <p:tgtEl>
                                          <p:spTgt spid="504862"/>
                                        </p:tgtEl>
                                        <p:attrNameLst>
                                          <p:attrName>ppt_x</p:attrName>
                                        </p:attrNameLst>
                                      </p:cBhvr>
                                      <p:tavLst>
                                        <p:tav tm="0">
                                          <p:val>
                                            <p:strVal val="#ppt_x"/>
                                          </p:val>
                                        </p:tav>
                                        <p:tav tm="100000">
                                          <p:val>
                                            <p:strVal val="#ppt_x"/>
                                          </p:val>
                                        </p:tav>
                                      </p:tavLst>
                                    </p:anim>
                                    <p:anim calcmode="lin" valueType="num">
                                      <p:cBhvr additive="base">
                                        <p:cTn id="82" dur="500" fill="hold"/>
                                        <p:tgtEl>
                                          <p:spTgt spid="50486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504863"/>
                                        </p:tgtEl>
                                        <p:attrNameLst>
                                          <p:attrName>style.visibility</p:attrName>
                                        </p:attrNameLst>
                                      </p:cBhvr>
                                      <p:to>
                                        <p:strVal val="visible"/>
                                      </p:to>
                                    </p:set>
                                    <p:anim calcmode="lin" valueType="num">
                                      <p:cBhvr additive="base">
                                        <p:cTn id="85" dur="500" fill="hold"/>
                                        <p:tgtEl>
                                          <p:spTgt spid="504863"/>
                                        </p:tgtEl>
                                        <p:attrNameLst>
                                          <p:attrName>ppt_x</p:attrName>
                                        </p:attrNameLst>
                                      </p:cBhvr>
                                      <p:tavLst>
                                        <p:tav tm="0">
                                          <p:val>
                                            <p:strVal val="#ppt_x"/>
                                          </p:val>
                                        </p:tav>
                                        <p:tav tm="100000">
                                          <p:val>
                                            <p:strVal val="#ppt_x"/>
                                          </p:val>
                                        </p:tav>
                                      </p:tavLst>
                                    </p:anim>
                                    <p:anim calcmode="lin" valueType="num">
                                      <p:cBhvr additive="base">
                                        <p:cTn id="86" dur="500" fill="hold"/>
                                        <p:tgtEl>
                                          <p:spTgt spid="5048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44" grpId="0" animBg="1"/>
      <p:bldP spid="504845" grpId="0" animBg="1"/>
      <p:bldP spid="504846" grpId="0" animBg="1"/>
      <p:bldP spid="504846" grpId="1" animBg="1"/>
      <p:bldP spid="504847" grpId="0" animBg="1"/>
      <p:bldP spid="504847" grpId="1" animBg="1"/>
      <p:bldP spid="504848" grpId="0" animBg="1"/>
      <p:bldP spid="504849" grpId="0" animBg="1"/>
      <p:bldP spid="504854" grpId="0"/>
      <p:bldP spid="504855" grpId="0"/>
      <p:bldP spid="504856" grpId="0"/>
      <p:bldP spid="504856" grpId="1"/>
      <p:bldP spid="504857" grpId="0"/>
      <p:bldP spid="504858" grpId="0"/>
      <p:bldP spid="504859" grpId="0"/>
      <p:bldP spid="504859" grpId="1"/>
      <p:bldP spid="504860" grpId="0"/>
      <p:bldP spid="504861" grpId="0" animBg="1"/>
      <p:bldP spid="504862" grpId="0" animBg="1"/>
      <p:bldP spid="50486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29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00"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01"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02"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03" name="Line 7"/>
          <p:cNvSpPr>
            <a:spLocks noChangeShapeType="1"/>
          </p:cNvSpPr>
          <p:nvPr/>
        </p:nvSpPr>
        <p:spPr bwMode="auto">
          <a:xfrm>
            <a:off x="5400675" y="5105400"/>
            <a:ext cx="257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04"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311305" name="Text Box 9"/>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Diseased</a:t>
            </a:r>
          </a:p>
        </p:txBody>
      </p:sp>
      <p:sp>
        <p:nvSpPr>
          <p:cNvPr id="311306"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Exposed</a:t>
            </a:r>
          </a:p>
        </p:txBody>
      </p:sp>
      <p:sp>
        <p:nvSpPr>
          <p:cNvPr id="311307"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311308"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a:t>
            </a:r>
          </a:p>
          <a:p>
            <a:pPr algn="l"/>
            <a:endParaRPr lang="en-US" altLang="en-US"/>
          </a:p>
          <a:p>
            <a:pPr algn="l"/>
            <a:endParaRPr lang="en-US" altLang="en-US"/>
          </a:p>
          <a:p>
            <a:pPr algn="l"/>
            <a:r>
              <a:rPr lang="en-US" altLang="en-US"/>
              <a:t>-</a:t>
            </a:r>
          </a:p>
        </p:txBody>
      </p:sp>
      <p:sp>
        <p:nvSpPr>
          <p:cNvPr id="311309" name="Line 13"/>
          <p:cNvSpPr>
            <a:spLocks noChangeShapeType="1"/>
          </p:cNvSpPr>
          <p:nvPr/>
        </p:nvSpPr>
        <p:spPr bwMode="auto">
          <a:xfrm flipV="1">
            <a:off x="70866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10" name="Text Box 14"/>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311311" name="Text Box 15"/>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311312" name="Text Box 16"/>
          <p:cNvSpPr txBox="1">
            <a:spLocks noChangeArrowheads="1"/>
          </p:cNvSpPr>
          <p:nvPr/>
        </p:nvSpPr>
        <p:spPr bwMode="auto">
          <a:xfrm>
            <a:off x="1143000" y="152400"/>
            <a:ext cx="80803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latin typeface="Arial" charset="0"/>
              </a:rPr>
              <a:t>Non-Differential Misclassification of Exposure:</a:t>
            </a:r>
          </a:p>
          <a:p>
            <a:r>
              <a:rPr lang="en-US" altLang="en-US" sz="2800" b="1">
                <a:latin typeface="Arial" charset="0"/>
              </a:rPr>
              <a:t> Imperfect Specificity </a:t>
            </a:r>
            <a:r>
              <a:rPr lang="en-US" altLang="en-US" sz="2800" b="1" i="1">
                <a:latin typeface="Arial" charset="0"/>
              </a:rPr>
              <a:t>and</a:t>
            </a:r>
            <a:r>
              <a:rPr lang="en-US" altLang="en-US" sz="2800" b="1">
                <a:latin typeface="Arial" charset="0"/>
              </a:rPr>
              <a:t> Sensitivity</a:t>
            </a:r>
          </a:p>
        </p:txBody>
      </p:sp>
      <p:sp>
        <p:nvSpPr>
          <p:cNvPr id="311313" name="Line 17"/>
          <p:cNvSpPr>
            <a:spLocks noChangeShapeType="1"/>
          </p:cNvSpPr>
          <p:nvPr/>
        </p:nvSpPr>
        <p:spPr bwMode="auto">
          <a:xfrm flipV="1">
            <a:off x="57912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15" name="Line 19"/>
          <p:cNvSpPr>
            <a:spLocks noChangeShapeType="1"/>
          </p:cNvSpPr>
          <p:nvPr/>
        </p:nvSpPr>
        <p:spPr bwMode="auto">
          <a:xfrm>
            <a:off x="75438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16" name="Line 20"/>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17" name="Text Box 21"/>
          <p:cNvSpPr txBox="1">
            <a:spLocks noChangeArrowheads="1"/>
          </p:cNvSpPr>
          <p:nvPr/>
        </p:nvSpPr>
        <p:spPr bwMode="auto">
          <a:xfrm>
            <a:off x="7010400" y="1752600"/>
            <a:ext cx="24003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Problems with sensitivity </a:t>
            </a:r>
            <a:r>
              <a:rPr lang="en-US" altLang="en-US" dirty="0" smtClean="0"/>
              <a:t>– unrelated to disease </a:t>
            </a:r>
            <a:r>
              <a:rPr lang="en-US" altLang="en-US" dirty="0"/>
              <a:t>status</a:t>
            </a:r>
          </a:p>
        </p:txBody>
      </p:sp>
      <p:sp>
        <p:nvSpPr>
          <p:cNvPr id="311318" name="Text Box 22"/>
          <p:cNvSpPr txBox="1">
            <a:spLocks noChangeArrowheads="1"/>
          </p:cNvSpPr>
          <p:nvPr/>
        </p:nvSpPr>
        <p:spPr bwMode="auto">
          <a:xfrm>
            <a:off x="1181100" y="5334000"/>
            <a:ext cx="3276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Problems with specificity </a:t>
            </a:r>
            <a:r>
              <a:rPr lang="en-US" altLang="en-US" dirty="0" smtClean="0"/>
              <a:t>– unrelated to </a:t>
            </a:r>
            <a:r>
              <a:rPr lang="en-US" altLang="en-US" dirty="0"/>
              <a:t>disease status</a:t>
            </a:r>
          </a:p>
        </p:txBody>
      </p:sp>
      <p:sp>
        <p:nvSpPr>
          <p:cNvPr id="311319" name="Line 23"/>
          <p:cNvSpPr>
            <a:spLocks noChangeShapeType="1"/>
          </p:cNvSpPr>
          <p:nvPr/>
        </p:nvSpPr>
        <p:spPr bwMode="auto">
          <a:xfrm flipV="1">
            <a:off x="4495800" y="5562600"/>
            <a:ext cx="1219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20" name="Line 24"/>
          <p:cNvSpPr>
            <a:spLocks noChangeShapeType="1"/>
          </p:cNvSpPr>
          <p:nvPr/>
        </p:nvSpPr>
        <p:spPr bwMode="auto">
          <a:xfrm flipV="1">
            <a:off x="4495800" y="5562600"/>
            <a:ext cx="2514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21" name="Line 25"/>
          <p:cNvSpPr>
            <a:spLocks noChangeShapeType="1"/>
          </p:cNvSpPr>
          <p:nvPr/>
        </p:nvSpPr>
        <p:spPr bwMode="auto">
          <a:xfrm flipH="1">
            <a:off x="6172200" y="3352800"/>
            <a:ext cx="11430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22" name="Line 26"/>
          <p:cNvSpPr>
            <a:spLocks noChangeShapeType="1"/>
          </p:cNvSpPr>
          <p:nvPr/>
        </p:nvSpPr>
        <p:spPr bwMode="auto">
          <a:xfrm>
            <a:off x="7391400" y="3429000"/>
            <a:ext cx="1524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23" name="Line 27"/>
          <p:cNvSpPr>
            <a:spLocks noChangeShapeType="1"/>
          </p:cNvSpPr>
          <p:nvPr/>
        </p:nvSpPr>
        <p:spPr bwMode="auto">
          <a:xfrm>
            <a:off x="62484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1" name="Text Box 3"/>
          <p:cNvSpPr txBox="1">
            <a:spLocks noChangeArrowheads="1"/>
          </p:cNvSpPr>
          <p:nvPr/>
        </p:nvSpPr>
        <p:spPr bwMode="auto">
          <a:xfrm>
            <a:off x="1905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latin typeface="Arial" charset="0"/>
              </a:rPr>
              <a:t>Assuming no sampling error, what will the observed OR be?</a:t>
            </a:r>
            <a:r>
              <a:rPr lang="en-US" altLang="en-US">
                <a:latin typeface="Arial" charset="0"/>
              </a:rPr>
              <a:t> </a:t>
            </a:r>
          </a:p>
          <a:p>
            <a:endParaRPr lang="en-US" altLang="en-US">
              <a:latin typeface="Arial" charset="0"/>
            </a:endParaRPr>
          </a:p>
          <a:p>
            <a:endParaRPr lang="en-US" altLang="en-US">
              <a:latin typeface="Arial" charset="0"/>
            </a:endParaRPr>
          </a:p>
        </p:txBody>
      </p:sp>
      <p:sp>
        <p:nvSpPr>
          <p:cNvPr id="534532"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3.1  - A</a:t>
            </a:r>
          </a:p>
        </p:txBody>
      </p:sp>
      <p:sp>
        <p:nvSpPr>
          <p:cNvPr id="534533"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2.4   - C</a:t>
            </a:r>
          </a:p>
        </p:txBody>
      </p:sp>
      <p:sp>
        <p:nvSpPr>
          <p:cNvPr id="534534"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2.8   - B</a:t>
            </a:r>
            <a:endParaRPr lang="en-US" altLang="en-US" sz="1800" b="1">
              <a:latin typeface="Arial" charset="0"/>
            </a:endParaRPr>
          </a:p>
        </p:txBody>
      </p:sp>
      <p:sp>
        <p:nvSpPr>
          <p:cNvPr id="534535"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1.6   - D</a:t>
            </a:r>
          </a:p>
        </p:txBody>
      </p:sp>
      <p:sp>
        <p:nvSpPr>
          <p:cNvPr id="534537" name="Text Box 3"/>
          <p:cNvSpPr txBox="1">
            <a:spLocks noChangeArrowheads="1"/>
          </p:cNvSpPr>
          <p:nvPr/>
        </p:nvSpPr>
        <p:spPr bwMode="auto">
          <a:xfrm>
            <a:off x="190500" y="1317625"/>
            <a:ext cx="461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Arial" charset="0"/>
            </a:endParaRPr>
          </a:p>
          <a:p>
            <a:endParaRPr lang="en-US" altLang="en-US">
              <a:latin typeface="Arial" charset="0"/>
            </a:endParaRPr>
          </a:p>
          <a:p>
            <a:endParaRPr lang="en-US" altLang="en-US">
              <a:latin typeface="Arial" charset="0"/>
            </a:endParaRPr>
          </a:p>
        </p:txBody>
      </p:sp>
      <p:sp>
        <p:nvSpPr>
          <p:cNvPr id="534538" name="Text Box 10"/>
          <p:cNvSpPr txBox="1">
            <a:spLocks noChangeArrowheads="1"/>
          </p:cNvSpPr>
          <p:nvPr/>
        </p:nvSpPr>
        <p:spPr bwMode="auto">
          <a:xfrm>
            <a:off x="190500" y="457200"/>
            <a:ext cx="10287000"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a:latin typeface="Arial" charset="0"/>
              </a:rPr>
              <a:t>Exposure     Cases   Controls</a:t>
            </a:r>
            <a:endParaRPr lang="en-US" altLang="en-US">
              <a:latin typeface="Arial" charset="0"/>
            </a:endParaRPr>
          </a:p>
          <a:p>
            <a:pPr algn="l"/>
            <a:r>
              <a:rPr lang="en-US" altLang="en-US" b="1">
                <a:latin typeface="Arial" charset="0"/>
              </a:rPr>
              <a:t>	Yes	50	20</a:t>
            </a:r>
          </a:p>
          <a:p>
            <a:pPr algn="l"/>
            <a:r>
              <a:rPr lang="en-US" altLang="en-US" b="1">
                <a:latin typeface="Arial" charset="0"/>
              </a:rPr>
              <a:t>	No	50	80</a:t>
            </a:r>
          </a:p>
          <a:p>
            <a:pPr algn="l"/>
            <a:endParaRPr lang="en-US" altLang="en-US" sz="1600">
              <a:latin typeface="Arial" charset="0"/>
            </a:endParaRPr>
          </a:p>
          <a:p>
            <a:pPr algn="l"/>
            <a:r>
              <a:rPr lang="en-US" altLang="en-US" b="1">
                <a:latin typeface="Arial" charset="0"/>
              </a:rPr>
              <a:t>True OR = (50/50) / (20/80) = 4.0 </a:t>
            </a:r>
          </a:p>
          <a:p>
            <a:pPr algn="l"/>
            <a:endParaRPr lang="en-US" altLang="en-US" sz="1000" b="1">
              <a:latin typeface="Arial" charset="0"/>
            </a:endParaRPr>
          </a:p>
          <a:p>
            <a:pPr algn="l"/>
            <a:r>
              <a:rPr lang="en-US" altLang="en-US">
                <a:latin typeface="Arial" charset="0"/>
              </a:rPr>
              <a:t>But, now assume non-differential exposure misclassification problems</a:t>
            </a:r>
          </a:p>
          <a:p>
            <a:pPr algn="l"/>
            <a:r>
              <a:rPr lang="en-US" altLang="en-US">
                <a:latin typeface="Arial" charset="0"/>
              </a:rPr>
              <a:t>with both sensitivity and specificity	</a:t>
            </a:r>
          </a:p>
          <a:p>
            <a:pPr algn="l"/>
            <a:endParaRPr lang="en-US" altLang="en-US" sz="1000">
              <a:latin typeface="Arial" charset="0"/>
            </a:endParaRPr>
          </a:p>
          <a:p>
            <a:pPr algn="l"/>
            <a:r>
              <a:rPr lang="en-US" altLang="en-US">
                <a:latin typeface="Arial" charset="0"/>
              </a:rPr>
              <a:t>Sensitivity = 70%</a:t>
            </a:r>
          </a:p>
          <a:p>
            <a:pPr algn="l"/>
            <a:r>
              <a:rPr lang="en-US" altLang="en-US">
                <a:latin typeface="Arial" charset="0"/>
              </a:rPr>
              <a:t>Specificity = 70%</a:t>
            </a:r>
            <a:r>
              <a:rPr lang="en-US" altLang="en-US" sz="1600">
                <a:latin typeface="Arial" charset="0"/>
              </a:rPr>
              <a:t>	</a:t>
            </a:r>
            <a:endParaRPr lang="en-US" altLang="en-US">
              <a:latin typeface="Arial" charset="0"/>
            </a:endParaRPr>
          </a:p>
          <a:p>
            <a:pPr algn="l"/>
            <a:r>
              <a:rPr lang="en-US" altLang="en-US" sz="1000" b="1" i="1">
                <a:latin typeface="Arial" charset="0"/>
                <a:sym typeface="Symbol" pitchFamily="18" charset="2"/>
              </a:rPr>
              <a:t>	</a:t>
            </a:r>
          </a:p>
          <a:p>
            <a:pPr algn="l"/>
            <a:r>
              <a:rPr lang="en-US" altLang="en-US" sz="1800" b="1">
                <a:latin typeface="Arial" charset="0"/>
              </a:rPr>
              <a:t>	</a:t>
            </a:r>
            <a:endParaRPr lang="en-US" altLang="en-US" sz="2000" i="1">
              <a:latin typeface="Arial" charset="0"/>
              <a:sym typeface="Symbol" pitchFamily="18" charset="2"/>
            </a:endParaRPr>
          </a:p>
        </p:txBody>
      </p:sp>
      <p:sp>
        <p:nvSpPr>
          <p:cNvPr id="534539" name="Text Box 7"/>
          <p:cNvSpPr txBox="1">
            <a:spLocks noChangeArrowheads="1"/>
          </p:cNvSpPr>
          <p:nvPr/>
        </p:nvSpPr>
        <p:spPr bwMode="auto">
          <a:xfrm rot="-2695870">
            <a:off x="5924550" y="5638800"/>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a:t>
            </a:r>
            <a:r>
              <a:rPr lang="en-US" altLang="en-US" sz="1800" dirty="0" smtClean="0">
                <a:latin typeface="Arial" charset="0"/>
              </a:rPr>
              <a:t>4.0   </a:t>
            </a:r>
            <a:r>
              <a:rPr lang="en-US" altLang="en-US" sz="1800" dirty="0">
                <a:latin typeface="Arial" charset="0"/>
              </a:rPr>
              <a:t>- 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Text Box 3"/>
          <p:cNvSpPr txBox="1">
            <a:spLocks noChangeArrowheads="1"/>
          </p:cNvSpPr>
          <p:nvPr/>
        </p:nvSpPr>
        <p:spPr bwMode="auto">
          <a:xfrm>
            <a:off x="1905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latin typeface="Arial" charset="0"/>
              </a:rPr>
              <a:t>Assuming no sampling error, what will the observed OR be?</a:t>
            </a:r>
            <a:r>
              <a:rPr lang="en-US" altLang="en-US">
                <a:latin typeface="Arial" charset="0"/>
              </a:rPr>
              <a:t> </a:t>
            </a:r>
          </a:p>
          <a:p>
            <a:endParaRPr lang="en-US" altLang="en-US">
              <a:latin typeface="Arial" charset="0"/>
            </a:endParaRPr>
          </a:p>
          <a:p>
            <a:endParaRPr lang="en-US" altLang="en-US">
              <a:latin typeface="Arial" charset="0"/>
            </a:endParaRPr>
          </a:p>
        </p:txBody>
      </p:sp>
      <p:sp>
        <p:nvSpPr>
          <p:cNvPr id="536579"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3.1  - A</a:t>
            </a:r>
          </a:p>
        </p:txBody>
      </p:sp>
      <p:sp>
        <p:nvSpPr>
          <p:cNvPr id="536580"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2.4   - C</a:t>
            </a:r>
          </a:p>
        </p:txBody>
      </p:sp>
      <p:sp>
        <p:nvSpPr>
          <p:cNvPr id="536581"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2.8   - B</a:t>
            </a:r>
            <a:endParaRPr lang="en-US" altLang="en-US" sz="1800" b="1">
              <a:latin typeface="Arial" charset="0"/>
            </a:endParaRPr>
          </a:p>
        </p:txBody>
      </p:sp>
      <p:sp>
        <p:nvSpPr>
          <p:cNvPr id="536582" name="Text Box 7"/>
          <p:cNvSpPr txBox="1">
            <a:spLocks noChangeArrowheads="1"/>
          </p:cNvSpPr>
          <p:nvPr/>
        </p:nvSpPr>
        <p:spPr bwMode="auto">
          <a:xfrm rot="-2695870">
            <a:off x="7480300" y="4587875"/>
            <a:ext cx="1939925" cy="395288"/>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1.6   - D</a:t>
            </a:r>
          </a:p>
        </p:txBody>
      </p:sp>
      <p:sp>
        <p:nvSpPr>
          <p:cNvPr id="536583" name="Text Box 3"/>
          <p:cNvSpPr txBox="1">
            <a:spLocks noChangeArrowheads="1"/>
          </p:cNvSpPr>
          <p:nvPr/>
        </p:nvSpPr>
        <p:spPr bwMode="auto">
          <a:xfrm>
            <a:off x="190500" y="1317625"/>
            <a:ext cx="461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Arial" charset="0"/>
            </a:endParaRPr>
          </a:p>
          <a:p>
            <a:endParaRPr lang="en-US" altLang="en-US">
              <a:latin typeface="Arial" charset="0"/>
            </a:endParaRPr>
          </a:p>
          <a:p>
            <a:endParaRPr lang="en-US" altLang="en-US">
              <a:latin typeface="Arial" charset="0"/>
            </a:endParaRPr>
          </a:p>
        </p:txBody>
      </p:sp>
      <p:sp>
        <p:nvSpPr>
          <p:cNvPr id="536584" name="Text Box 8"/>
          <p:cNvSpPr txBox="1">
            <a:spLocks noChangeArrowheads="1"/>
          </p:cNvSpPr>
          <p:nvPr/>
        </p:nvSpPr>
        <p:spPr bwMode="auto">
          <a:xfrm>
            <a:off x="190500" y="457200"/>
            <a:ext cx="10287000"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a:latin typeface="Arial" charset="0"/>
              </a:rPr>
              <a:t>Exposure     Cases   Controls</a:t>
            </a:r>
            <a:endParaRPr lang="en-US" altLang="en-US">
              <a:latin typeface="Arial" charset="0"/>
            </a:endParaRPr>
          </a:p>
          <a:p>
            <a:pPr algn="l"/>
            <a:r>
              <a:rPr lang="en-US" altLang="en-US" b="1">
                <a:latin typeface="Arial" charset="0"/>
              </a:rPr>
              <a:t>	Yes	50	20</a:t>
            </a:r>
          </a:p>
          <a:p>
            <a:pPr algn="l"/>
            <a:r>
              <a:rPr lang="en-US" altLang="en-US" b="1">
                <a:latin typeface="Arial" charset="0"/>
              </a:rPr>
              <a:t>	No	50	80</a:t>
            </a:r>
          </a:p>
          <a:p>
            <a:pPr algn="l"/>
            <a:endParaRPr lang="en-US" altLang="en-US" sz="1600">
              <a:latin typeface="Arial" charset="0"/>
            </a:endParaRPr>
          </a:p>
          <a:p>
            <a:pPr algn="l"/>
            <a:r>
              <a:rPr lang="en-US" altLang="en-US" b="1">
                <a:latin typeface="Arial" charset="0"/>
              </a:rPr>
              <a:t>True OR = (50/50) / (20/80) = 4.0 </a:t>
            </a:r>
          </a:p>
          <a:p>
            <a:pPr algn="l"/>
            <a:endParaRPr lang="en-US" altLang="en-US" sz="1000" b="1">
              <a:latin typeface="Arial" charset="0"/>
            </a:endParaRPr>
          </a:p>
          <a:p>
            <a:pPr algn="l"/>
            <a:r>
              <a:rPr lang="en-US" altLang="en-US">
                <a:latin typeface="Arial" charset="0"/>
              </a:rPr>
              <a:t>But, now assume non-differential exposure misclassification problems</a:t>
            </a:r>
          </a:p>
          <a:p>
            <a:pPr algn="l"/>
            <a:r>
              <a:rPr lang="en-US" altLang="en-US">
                <a:latin typeface="Arial" charset="0"/>
              </a:rPr>
              <a:t>with both sensitivity and specificity	</a:t>
            </a:r>
          </a:p>
          <a:p>
            <a:pPr algn="l"/>
            <a:endParaRPr lang="en-US" altLang="en-US" sz="1000">
              <a:latin typeface="Arial" charset="0"/>
            </a:endParaRPr>
          </a:p>
          <a:p>
            <a:pPr algn="l"/>
            <a:r>
              <a:rPr lang="en-US" altLang="en-US">
                <a:latin typeface="Arial" charset="0"/>
              </a:rPr>
              <a:t>Sensitivity = 70%</a:t>
            </a:r>
          </a:p>
          <a:p>
            <a:pPr algn="l"/>
            <a:r>
              <a:rPr lang="en-US" altLang="en-US">
                <a:latin typeface="Arial" charset="0"/>
              </a:rPr>
              <a:t>Specificity = 70%</a:t>
            </a:r>
            <a:r>
              <a:rPr lang="en-US" altLang="en-US" sz="1600">
                <a:latin typeface="Arial" charset="0"/>
              </a:rPr>
              <a:t>	</a:t>
            </a:r>
            <a:endParaRPr lang="en-US" altLang="en-US">
              <a:latin typeface="Arial" charset="0"/>
            </a:endParaRPr>
          </a:p>
          <a:p>
            <a:pPr algn="l"/>
            <a:r>
              <a:rPr lang="en-US" altLang="en-US" sz="1000" b="1" i="1">
                <a:latin typeface="Arial" charset="0"/>
                <a:sym typeface="Symbol" pitchFamily="18" charset="2"/>
              </a:rPr>
              <a:t>	</a:t>
            </a:r>
          </a:p>
          <a:p>
            <a:pPr algn="l"/>
            <a:r>
              <a:rPr lang="en-US" altLang="en-US" sz="1800" b="1">
                <a:latin typeface="Arial" charset="0"/>
              </a:rPr>
              <a:t>	</a:t>
            </a:r>
            <a:endParaRPr lang="en-US" altLang="en-US" sz="2000" i="1">
              <a:latin typeface="Arial" charset="0"/>
              <a:sym typeface="Symbol" pitchFamily="18" charset="2"/>
            </a:endParaRPr>
          </a:p>
        </p:txBody>
      </p:sp>
      <p:sp>
        <p:nvSpPr>
          <p:cNvPr id="536585" name="Text Box 7"/>
          <p:cNvSpPr txBox="1">
            <a:spLocks noChangeArrowheads="1"/>
          </p:cNvSpPr>
          <p:nvPr/>
        </p:nvSpPr>
        <p:spPr bwMode="auto">
          <a:xfrm rot="-2695870">
            <a:off x="5924550" y="5638800"/>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1.2   - 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3" name="Text Box 3"/>
          <p:cNvSpPr txBox="1">
            <a:spLocks noChangeArrowheads="1"/>
          </p:cNvSpPr>
          <p:nvPr/>
        </p:nvSpPr>
        <p:spPr bwMode="auto">
          <a:xfrm>
            <a:off x="342900" y="1068388"/>
            <a:ext cx="10287000" cy="578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a:latin typeface="Arial" charset="0"/>
              </a:rPr>
              <a:t>		</a:t>
            </a:r>
            <a:r>
              <a:rPr lang="en-US" altLang="en-US" sz="2000" b="1" dirty="0">
                <a:latin typeface="Arial" charset="0"/>
              </a:rPr>
              <a:t>Exposure     Cases   Controls</a:t>
            </a:r>
            <a:endParaRPr lang="en-US" altLang="en-US" sz="1800" dirty="0">
              <a:latin typeface="Arial" charset="0"/>
            </a:endParaRPr>
          </a:p>
          <a:p>
            <a:pPr algn="l"/>
            <a:r>
              <a:rPr lang="en-US" altLang="en-US" sz="1800" dirty="0">
                <a:latin typeface="Arial" charset="0"/>
              </a:rPr>
              <a:t>			</a:t>
            </a:r>
            <a:r>
              <a:rPr lang="en-US" altLang="en-US" sz="2000" b="1" dirty="0">
                <a:latin typeface="Arial" charset="0"/>
              </a:rPr>
              <a:t>Yes	50	20</a:t>
            </a:r>
          </a:p>
          <a:p>
            <a:pPr algn="l"/>
            <a:r>
              <a:rPr lang="en-US" altLang="en-US" sz="2000" b="1" dirty="0">
                <a:latin typeface="Arial" charset="0"/>
              </a:rPr>
              <a:t>			No	50	80</a:t>
            </a:r>
            <a:r>
              <a:rPr lang="en-US" altLang="en-US" sz="2000" dirty="0">
                <a:latin typeface="Arial" charset="0"/>
              </a:rPr>
              <a:t>              </a:t>
            </a:r>
            <a:r>
              <a:rPr lang="en-US" altLang="en-US" sz="2000" b="1" dirty="0">
                <a:latin typeface="Arial" charset="0"/>
              </a:rPr>
              <a:t>True OR = (50/50) / (20/80) = 4.0 </a:t>
            </a:r>
          </a:p>
          <a:p>
            <a:pPr algn="l"/>
            <a:r>
              <a:rPr lang="en-US" altLang="en-US" sz="1600" dirty="0">
                <a:latin typeface="Arial" charset="0"/>
              </a:rPr>
              <a:t>		</a:t>
            </a:r>
            <a:endParaRPr lang="en-US" altLang="en-US" dirty="0">
              <a:latin typeface="Arial" charset="0"/>
            </a:endParaRPr>
          </a:p>
          <a:p>
            <a:pPr algn="l"/>
            <a:r>
              <a:rPr lang="en-US" altLang="en-US" b="1" dirty="0">
                <a:latin typeface="Arial" charset="0"/>
              </a:rPr>
              <a:t>True 		       </a:t>
            </a:r>
            <a:r>
              <a:rPr lang="en-US" altLang="en-US" sz="2200" b="1" u="sng" dirty="0">
                <a:latin typeface="Arial" charset="0"/>
              </a:rPr>
              <a:t>Cases	</a:t>
            </a:r>
            <a:r>
              <a:rPr lang="en-US" altLang="en-US" sz="2200" b="1" dirty="0">
                <a:latin typeface="Arial" charset="0"/>
              </a:rPr>
              <a:t>	     	 </a:t>
            </a:r>
            <a:r>
              <a:rPr lang="en-US" altLang="en-US" sz="2200" b="1" u="sng" dirty="0">
                <a:latin typeface="Arial" charset="0"/>
              </a:rPr>
              <a:t>Controls</a:t>
            </a:r>
            <a:r>
              <a:rPr lang="en-US" altLang="en-US" sz="2200" b="1" dirty="0">
                <a:latin typeface="Arial" charset="0"/>
              </a:rPr>
              <a:t>              </a:t>
            </a:r>
          </a:p>
          <a:p>
            <a:pPr algn="l"/>
            <a:r>
              <a:rPr lang="en-US" altLang="en-US" sz="2200" b="1" u="sng" dirty="0">
                <a:latin typeface="Arial" charset="0"/>
              </a:rPr>
              <a:t>Distribution</a:t>
            </a:r>
            <a:r>
              <a:rPr lang="en-US" altLang="en-US" sz="2200" b="1" dirty="0">
                <a:latin typeface="Arial" charset="0"/>
              </a:rPr>
              <a:t>          </a:t>
            </a:r>
            <a:r>
              <a:rPr lang="en-US" altLang="en-US" sz="2200" b="1" u="sng" dirty="0" err="1">
                <a:latin typeface="Arial" charset="0"/>
              </a:rPr>
              <a:t>exp</a:t>
            </a:r>
            <a:r>
              <a:rPr lang="en-US" altLang="en-US" sz="2200" b="1" u="sng" dirty="0">
                <a:latin typeface="Arial" charset="0"/>
              </a:rPr>
              <a:t>      </a:t>
            </a:r>
            <a:r>
              <a:rPr lang="en-US" altLang="en-US" sz="2200" b="1" u="sng" dirty="0" err="1">
                <a:latin typeface="Arial" charset="0"/>
              </a:rPr>
              <a:t>unexp</a:t>
            </a:r>
            <a:r>
              <a:rPr lang="en-US" altLang="en-US" sz="2200" b="1" dirty="0">
                <a:latin typeface="Arial" charset="0"/>
              </a:rPr>
              <a:t>         </a:t>
            </a:r>
            <a:r>
              <a:rPr lang="en-US" altLang="en-US" sz="2200" b="1" u="sng" dirty="0">
                <a:latin typeface="Arial" charset="0"/>
              </a:rPr>
              <a:t>	</a:t>
            </a:r>
            <a:r>
              <a:rPr lang="en-US" altLang="en-US" sz="2200" b="1" u="sng" dirty="0" err="1">
                <a:latin typeface="Arial" charset="0"/>
              </a:rPr>
              <a:t>exp</a:t>
            </a:r>
            <a:r>
              <a:rPr lang="en-US" altLang="en-US" sz="2200" b="1" u="sng" dirty="0">
                <a:latin typeface="Arial" charset="0"/>
              </a:rPr>
              <a:t>     </a:t>
            </a:r>
            <a:r>
              <a:rPr lang="en-US" altLang="en-US" sz="2200" b="1" u="sng" dirty="0" err="1">
                <a:latin typeface="Arial" charset="0"/>
              </a:rPr>
              <a:t>unexp</a:t>
            </a:r>
            <a:r>
              <a:rPr lang="en-US" altLang="en-US" sz="2200" b="1" u="sng" dirty="0">
                <a:latin typeface="Arial" charset="0"/>
              </a:rPr>
              <a:t> </a:t>
            </a:r>
            <a:r>
              <a:rPr lang="en-US" altLang="en-US" sz="2200" b="1" dirty="0">
                <a:latin typeface="Arial" charset="0"/>
              </a:rPr>
              <a:t>      </a:t>
            </a:r>
          </a:p>
          <a:p>
            <a:pPr algn="l"/>
            <a:r>
              <a:rPr lang="en-US" altLang="en-US" sz="2200" b="1" dirty="0">
                <a:latin typeface="Arial" charset="0"/>
              </a:rPr>
              <a:t>(gold standard)       50         50            	  20         80            </a:t>
            </a:r>
            <a:endParaRPr lang="en-US" altLang="en-US" sz="2200" b="1" dirty="0">
              <a:latin typeface="Arial" charset="0"/>
              <a:sym typeface="Symbol" pitchFamily="18" charset="2"/>
            </a:endParaRPr>
          </a:p>
          <a:p>
            <a:pPr algn="l"/>
            <a:endParaRPr lang="en-US" altLang="en-US" sz="1000" b="1" dirty="0">
              <a:latin typeface="Arial" charset="0"/>
              <a:sym typeface="Symbol" pitchFamily="18" charset="2"/>
            </a:endParaRPr>
          </a:p>
          <a:p>
            <a:pPr algn="l"/>
            <a:r>
              <a:rPr lang="en-US" altLang="en-US" sz="2200" b="1" u="sng" dirty="0">
                <a:latin typeface="Arial" charset="0"/>
                <a:sym typeface="Symbol" pitchFamily="18" charset="2"/>
              </a:rPr>
              <a:t>Study distribution:                        Cases                             Controls</a:t>
            </a:r>
          </a:p>
          <a:p>
            <a:pPr algn="l"/>
            <a:r>
              <a:rPr lang="en-US" altLang="en-US" sz="2200" b="1" dirty="0">
                <a:latin typeface="Arial" charset="0"/>
                <a:sym typeface="Symbol" pitchFamily="18" charset="2"/>
              </a:rPr>
              <a:t>Exposed                  35          15          50        14         24             38</a:t>
            </a:r>
          </a:p>
          <a:p>
            <a:pPr algn="l"/>
            <a:r>
              <a:rPr lang="en-US" altLang="en-US" sz="2200" b="1" dirty="0">
                <a:latin typeface="Arial" charset="0"/>
                <a:sym typeface="Symbol" pitchFamily="18" charset="2"/>
              </a:rPr>
              <a:t>Unexposed              15          35          50          6         56             62</a:t>
            </a:r>
          </a:p>
          <a:p>
            <a:pPr algn="l"/>
            <a:endParaRPr lang="en-US" altLang="en-US" sz="800" b="1" dirty="0">
              <a:latin typeface="Arial" charset="0"/>
              <a:sym typeface="Symbol" pitchFamily="18" charset="2"/>
            </a:endParaRPr>
          </a:p>
          <a:p>
            <a:pPr algn="l"/>
            <a:r>
              <a:rPr lang="en-US" altLang="en-US" sz="2200" b="1" i="1" dirty="0">
                <a:latin typeface="Arial" charset="0"/>
                <a:sym typeface="Symbol" pitchFamily="18" charset="2"/>
              </a:rPr>
              <a:t>sensitivity 	       </a:t>
            </a:r>
            <a:r>
              <a:rPr lang="en-US" altLang="en-US" sz="2200" b="1" i="1" dirty="0" smtClean="0">
                <a:latin typeface="Arial" charset="0"/>
                <a:sym typeface="Symbol" pitchFamily="18" charset="2"/>
              </a:rPr>
              <a:t>0.70        </a:t>
            </a:r>
            <a:r>
              <a:rPr lang="en-US" altLang="en-US" sz="2200" b="1" i="1" dirty="0">
                <a:latin typeface="Arial" charset="0"/>
                <a:sym typeface="Symbol" pitchFamily="18" charset="2"/>
              </a:rPr>
              <a:t>0.70                   0.70       0.70  </a:t>
            </a:r>
          </a:p>
          <a:p>
            <a:pPr algn="l"/>
            <a:r>
              <a:rPr lang="en-US" altLang="en-US" sz="2200" b="1" i="1" dirty="0">
                <a:latin typeface="Arial" charset="0"/>
                <a:sym typeface="Symbol" pitchFamily="18" charset="2"/>
              </a:rPr>
              <a:t>or specificity</a:t>
            </a:r>
          </a:p>
          <a:p>
            <a:pPr algn="l"/>
            <a:r>
              <a:rPr lang="en-US" altLang="en-US" sz="2200" b="1" i="1" dirty="0">
                <a:latin typeface="Arial" charset="0"/>
                <a:sym typeface="Symbol" pitchFamily="18" charset="2"/>
              </a:rPr>
              <a:t>   	</a:t>
            </a:r>
          </a:p>
          <a:p>
            <a:pPr algn="l"/>
            <a:r>
              <a:rPr lang="en-US" altLang="en-US" sz="1800" b="1" dirty="0">
                <a:latin typeface="Arial" charset="0"/>
              </a:rPr>
              <a:t>		    </a:t>
            </a:r>
            <a:r>
              <a:rPr lang="en-US" altLang="en-US" sz="2000" b="1" dirty="0">
                <a:latin typeface="Arial" charset="0"/>
              </a:rPr>
              <a:t>Exposure   Cases  Controls</a:t>
            </a:r>
          </a:p>
          <a:p>
            <a:pPr algn="l"/>
            <a:r>
              <a:rPr lang="en-US" altLang="en-US" sz="1800" b="1" dirty="0">
                <a:latin typeface="Arial" charset="0"/>
              </a:rPr>
              <a:t>			</a:t>
            </a:r>
            <a:r>
              <a:rPr lang="en-US" altLang="en-US" sz="2000" b="1" dirty="0">
                <a:latin typeface="Arial" charset="0"/>
              </a:rPr>
              <a:t>Yes	50	38</a:t>
            </a:r>
          </a:p>
          <a:p>
            <a:pPr algn="l"/>
            <a:r>
              <a:rPr lang="en-US" altLang="en-US" sz="2000" b="1" dirty="0">
                <a:latin typeface="Arial" charset="0"/>
              </a:rPr>
              <a:t>			No	50	62      Observed OR = (50/50) / (</a:t>
            </a:r>
            <a:r>
              <a:rPr lang="en-US" altLang="en-US" sz="2000" b="1" dirty="0">
                <a:latin typeface="Arial" charset="0"/>
                <a:sym typeface="Symbol" pitchFamily="18" charset="2"/>
              </a:rPr>
              <a:t>38/62) = 1.6</a:t>
            </a:r>
            <a:endParaRPr lang="en-US" altLang="en-US" sz="2000" dirty="0">
              <a:latin typeface="Arial" charset="0"/>
            </a:endParaRPr>
          </a:p>
          <a:p>
            <a:pPr algn="l"/>
            <a:r>
              <a:rPr lang="en-US" altLang="en-US" sz="2000" i="1" dirty="0">
                <a:latin typeface="Arial" charset="0"/>
                <a:sym typeface="Symbol" pitchFamily="18" charset="2"/>
              </a:rPr>
              <a:t>   </a:t>
            </a:r>
          </a:p>
        </p:txBody>
      </p:sp>
      <p:sp>
        <p:nvSpPr>
          <p:cNvPr id="486402" name="Rectangle 2"/>
          <p:cNvSpPr>
            <a:spLocks noGrp="1" noChangeArrowheads="1"/>
          </p:cNvSpPr>
          <p:nvPr>
            <p:ph type="title"/>
          </p:nvPr>
        </p:nvSpPr>
        <p:spPr>
          <a:xfrm>
            <a:off x="457200" y="304800"/>
            <a:ext cx="9429750" cy="7620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r>
              <a:rPr lang="en-US" altLang="en-US" sz="2600"/>
              <a:t>Non-Differential Misclassification of Exposure:</a:t>
            </a:r>
            <a:br>
              <a:rPr lang="en-US" altLang="en-US" sz="2600"/>
            </a:br>
            <a:r>
              <a:rPr lang="en-US" altLang="en-US" sz="2600"/>
              <a:t> Imperfect Sensitivity and Specificity </a:t>
            </a:r>
            <a:r>
              <a:rPr lang="en-US" altLang="en-US" sz="3100">
                <a:sym typeface="Symbol" pitchFamily="18" charset="2"/>
              </a:rPr>
              <a:t/>
            </a:r>
            <a:br>
              <a:rPr lang="en-US" altLang="en-US" sz="3100">
                <a:sym typeface="Symbol" pitchFamily="18" charset="2"/>
              </a:rPr>
            </a:br>
            <a:endParaRPr lang="en-US" altLang="en-US" sz="3100">
              <a:sym typeface="Symbol" pitchFamily="18" charset="2"/>
            </a:endParaRPr>
          </a:p>
        </p:txBody>
      </p:sp>
      <p:sp>
        <p:nvSpPr>
          <p:cNvPr id="486404" name="Text Box 4"/>
          <p:cNvSpPr txBox="1">
            <a:spLocks noChangeArrowheads="1"/>
          </p:cNvSpPr>
          <p:nvPr/>
        </p:nvSpPr>
        <p:spPr bwMode="auto">
          <a:xfrm>
            <a:off x="457200" y="10668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t>SOURCE POPULATION</a:t>
            </a:r>
            <a:endParaRPr lang="en-US" altLang="en-US"/>
          </a:p>
        </p:txBody>
      </p:sp>
      <p:sp>
        <p:nvSpPr>
          <p:cNvPr id="486405" name="Text Box 5"/>
          <p:cNvSpPr txBox="1">
            <a:spLocks noChangeArrowheads="1"/>
          </p:cNvSpPr>
          <p:nvPr/>
        </p:nvSpPr>
        <p:spPr bwMode="auto">
          <a:xfrm>
            <a:off x="457200" y="54864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t>STUDY</a:t>
            </a:r>
          </a:p>
          <a:p>
            <a:pPr algn="l"/>
            <a:r>
              <a:rPr lang="en-US" altLang="en-US" sz="1800"/>
              <a:t>SAMPLE</a:t>
            </a:r>
            <a:endParaRPr lang="en-US" altLang="en-US"/>
          </a:p>
        </p:txBody>
      </p:sp>
      <p:sp>
        <p:nvSpPr>
          <p:cNvPr id="486406" name="Rectangle 6"/>
          <p:cNvSpPr>
            <a:spLocks noChangeArrowheads="1"/>
          </p:cNvSpPr>
          <p:nvPr/>
        </p:nvSpPr>
        <p:spPr bwMode="auto">
          <a:xfrm>
            <a:off x="50673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07" name="Rectangle 7"/>
          <p:cNvSpPr>
            <a:spLocks noChangeArrowheads="1"/>
          </p:cNvSpPr>
          <p:nvPr/>
        </p:nvSpPr>
        <p:spPr bwMode="auto">
          <a:xfrm>
            <a:off x="83439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08" name="Line 8"/>
          <p:cNvSpPr>
            <a:spLocks noChangeShapeType="1"/>
          </p:cNvSpPr>
          <p:nvPr/>
        </p:nvSpPr>
        <p:spPr bwMode="auto">
          <a:xfrm flipH="1">
            <a:off x="4419600" y="4495800"/>
            <a:ext cx="8001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09" name="Line 9"/>
          <p:cNvSpPr>
            <a:spLocks noChangeShapeType="1"/>
          </p:cNvSpPr>
          <p:nvPr/>
        </p:nvSpPr>
        <p:spPr bwMode="auto">
          <a:xfrm flipH="1">
            <a:off x="5858030" y="4419600"/>
            <a:ext cx="3095469"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10" name="Text Box 10"/>
          <p:cNvSpPr txBox="1">
            <a:spLocks noChangeArrowheads="1"/>
          </p:cNvSpPr>
          <p:nvPr/>
        </p:nvSpPr>
        <p:spPr bwMode="auto">
          <a:xfrm>
            <a:off x="7467600" y="2286000"/>
            <a:ext cx="2819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Sensitivity = 0.7</a:t>
            </a:r>
          </a:p>
          <a:p>
            <a:pPr>
              <a:spcBef>
                <a:spcPct val="50000"/>
              </a:spcBef>
            </a:pPr>
            <a:r>
              <a:rPr lang="en-US" altLang="en-US" b="1" dirty="0"/>
              <a:t>Specificity = 0.7</a:t>
            </a:r>
          </a:p>
        </p:txBody>
      </p:sp>
      <p:sp>
        <p:nvSpPr>
          <p:cNvPr id="486411" name="Oval 11"/>
          <p:cNvSpPr>
            <a:spLocks noChangeArrowheads="1"/>
          </p:cNvSpPr>
          <p:nvPr/>
        </p:nvSpPr>
        <p:spPr bwMode="auto">
          <a:xfrm>
            <a:off x="2933700" y="2971800"/>
            <a:ext cx="457200" cy="3810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12" name="Freeform 12"/>
          <p:cNvSpPr>
            <a:spLocks/>
          </p:cNvSpPr>
          <p:nvPr/>
        </p:nvSpPr>
        <p:spPr bwMode="auto">
          <a:xfrm>
            <a:off x="2552700" y="3200400"/>
            <a:ext cx="381000" cy="685800"/>
          </a:xfrm>
          <a:custGeom>
            <a:avLst/>
            <a:gdLst>
              <a:gd name="T0" fmla="*/ 240 w 240"/>
              <a:gd name="T1" fmla="*/ 0 h 432"/>
              <a:gd name="T2" fmla="*/ 0 w 240"/>
              <a:gd name="T3" fmla="*/ 144 h 432"/>
              <a:gd name="T4" fmla="*/ 240 w 240"/>
              <a:gd name="T5" fmla="*/ 432 h 432"/>
            </a:gdLst>
            <a:ahLst/>
            <a:cxnLst>
              <a:cxn ang="0">
                <a:pos x="T0" y="T1"/>
              </a:cxn>
              <a:cxn ang="0">
                <a:pos x="T2" y="T3"/>
              </a:cxn>
              <a:cxn ang="0">
                <a:pos x="T4" y="T5"/>
              </a:cxn>
            </a:cxnLst>
            <a:rect l="0" t="0" r="r" b="b"/>
            <a:pathLst>
              <a:path w="240" h="432">
                <a:moveTo>
                  <a:pt x="240" y="0"/>
                </a:moveTo>
                <a:cubicBezTo>
                  <a:pt x="120" y="36"/>
                  <a:pt x="0" y="72"/>
                  <a:pt x="0" y="144"/>
                </a:cubicBezTo>
                <a:cubicBezTo>
                  <a:pt x="0" y="216"/>
                  <a:pt x="200" y="384"/>
                  <a:pt x="240" y="432"/>
                </a:cubicBezTo>
              </a:path>
            </a:pathLst>
          </a:custGeom>
          <a:noFill/>
          <a:ln w="12700" cap="flat" cmpd="sng">
            <a:solidFill>
              <a:srgbClr val="FF33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6413" name="Oval 13"/>
          <p:cNvSpPr>
            <a:spLocks noChangeArrowheads="1"/>
          </p:cNvSpPr>
          <p:nvPr/>
        </p:nvSpPr>
        <p:spPr bwMode="auto">
          <a:xfrm>
            <a:off x="2933700" y="3810000"/>
            <a:ext cx="457200" cy="6858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14" name="Oval 14"/>
          <p:cNvSpPr>
            <a:spLocks noChangeArrowheads="1"/>
          </p:cNvSpPr>
          <p:nvPr/>
        </p:nvSpPr>
        <p:spPr bwMode="auto">
          <a:xfrm>
            <a:off x="2933700" y="2971800"/>
            <a:ext cx="457200" cy="3810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15" name="Freeform 15"/>
          <p:cNvSpPr>
            <a:spLocks/>
          </p:cNvSpPr>
          <p:nvPr/>
        </p:nvSpPr>
        <p:spPr bwMode="auto">
          <a:xfrm>
            <a:off x="2552700" y="3200400"/>
            <a:ext cx="381000" cy="685800"/>
          </a:xfrm>
          <a:custGeom>
            <a:avLst/>
            <a:gdLst>
              <a:gd name="T0" fmla="*/ 240 w 240"/>
              <a:gd name="T1" fmla="*/ 0 h 432"/>
              <a:gd name="T2" fmla="*/ 0 w 240"/>
              <a:gd name="T3" fmla="*/ 144 h 432"/>
              <a:gd name="T4" fmla="*/ 240 w 240"/>
              <a:gd name="T5" fmla="*/ 432 h 432"/>
            </a:gdLst>
            <a:ahLst/>
            <a:cxnLst>
              <a:cxn ang="0">
                <a:pos x="T0" y="T1"/>
              </a:cxn>
              <a:cxn ang="0">
                <a:pos x="T2" y="T3"/>
              </a:cxn>
              <a:cxn ang="0">
                <a:pos x="T4" y="T5"/>
              </a:cxn>
            </a:cxnLst>
            <a:rect l="0" t="0" r="r" b="b"/>
            <a:pathLst>
              <a:path w="240" h="432">
                <a:moveTo>
                  <a:pt x="240" y="0"/>
                </a:moveTo>
                <a:cubicBezTo>
                  <a:pt x="120" y="36"/>
                  <a:pt x="0" y="72"/>
                  <a:pt x="0" y="144"/>
                </a:cubicBezTo>
                <a:cubicBezTo>
                  <a:pt x="0" y="216"/>
                  <a:pt x="200" y="384"/>
                  <a:pt x="240" y="432"/>
                </a:cubicBezTo>
              </a:path>
            </a:pathLst>
          </a:custGeom>
          <a:noFill/>
          <a:ln w="12700" cap="flat" cmpd="sng">
            <a:solidFill>
              <a:srgbClr val="FF33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6418" name="Oval 18"/>
          <p:cNvSpPr>
            <a:spLocks noChangeArrowheads="1"/>
          </p:cNvSpPr>
          <p:nvPr/>
        </p:nvSpPr>
        <p:spPr bwMode="auto">
          <a:xfrm>
            <a:off x="4000500" y="2971800"/>
            <a:ext cx="381000" cy="3810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419" name="Freeform 19"/>
          <p:cNvSpPr>
            <a:spLocks/>
          </p:cNvSpPr>
          <p:nvPr/>
        </p:nvSpPr>
        <p:spPr bwMode="auto">
          <a:xfrm>
            <a:off x="4381500" y="3098800"/>
            <a:ext cx="482600" cy="787400"/>
          </a:xfrm>
          <a:custGeom>
            <a:avLst/>
            <a:gdLst>
              <a:gd name="T0" fmla="*/ 0 w 304"/>
              <a:gd name="T1" fmla="*/ 16 h 688"/>
              <a:gd name="T2" fmla="*/ 288 w 304"/>
              <a:gd name="T3" fmla="*/ 112 h 688"/>
              <a:gd name="T4" fmla="*/ 96 w 304"/>
              <a:gd name="T5" fmla="*/ 688 h 688"/>
            </a:gdLst>
            <a:ahLst/>
            <a:cxnLst>
              <a:cxn ang="0">
                <a:pos x="T0" y="T1"/>
              </a:cxn>
              <a:cxn ang="0">
                <a:pos x="T2" y="T3"/>
              </a:cxn>
              <a:cxn ang="0">
                <a:pos x="T4" y="T5"/>
              </a:cxn>
            </a:cxnLst>
            <a:rect l="0" t="0" r="r" b="b"/>
            <a:pathLst>
              <a:path w="304" h="688">
                <a:moveTo>
                  <a:pt x="0" y="16"/>
                </a:moveTo>
                <a:cubicBezTo>
                  <a:pt x="136" y="8"/>
                  <a:pt x="272" y="0"/>
                  <a:pt x="288" y="112"/>
                </a:cubicBezTo>
                <a:cubicBezTo>
                  <a:pt x="304" y="224"/>
                  <a:pt x="128" y="592"/>
                  <a:pt x="96" y="688"/>
                </a:cubicBezTo>
              </a:path>
            </a:pathLst>
          </a:custGeom>
          <a:noFill/>
          <a:ln w="12700" cap="flat" cmpd="sng">
            <a:solidFill>
              <a:srgbClr val="FF33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6420" name="Oval 20"/>
          <p:cNvSpPr>
            <a:spLocks noChangeArrowheads="1"/>
          </p:cNvSpPr>
          <p:nvPr/>
        </p:nvSpPr>
        <p:spPr bwMode="auto">
          <a:xfrm>
            <a:off x="4000500" y="3810000"/>
            <a:ext cx="533400" cy="6858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Text Box 10"/>
          <p:cNvSpPr txBox="1">
            <a:spLocks noChangeArrowheads="1"/>
          </p:cNvSpPr>
          <p:nvPr/>
        </p:nvSpPr>
        <p:spPr bwMode="auto">
          <a:xfrm>
            <a:off x="2743200" y="4800600"/>
            <a:ext cx="84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smtClean="0"/>
              <a:t>(</a:t>
            </a:r>
            <a:r>
              <a:rPr lang="en-US" altLang="en-US" b="1" dirty="0" err="1" smtClean="0"/>
              <a:t>Sn</a:t>
            </a:r>
            <a:r>
              <a:rPr lang="en-US" altLang="en-US" b="1" dirty="0"/>
              <a:t>)</a:t>
            </a:r>
          </a:p>
        </p:txBody>
      </p:sp>
      <p:sp>
        <p:nvSpPr>
          <p:cNvPr id="20" name="Text Box 10"/>
          <p:cNvSpPr txBox="1">
            <a:spLocks noChangeArrowheads="1"/>
          </p:cNvSpPr>
          <p:nvPr/>
        </p:nvSpPr>
        <p:spPr bwMode="auto">
          <a:xfrm>
            <a:off x="3917950" y="4800600"/>
            <a:ext cx="84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smtClean="0"/>
              <a:t>(</a:t>
            </a:r>
            <a:r>
              <a:rPr lang="en-US" altLang="en-US" b="1" dirty="0" err="1" smtClean="0"/>
              <a:t>Sp</a:t>
            </a:r>
            <a:r>
              <a:rPr lang="en-US" altLang="en-US" b="1" dirty="0" smtClean="0"/>
              <a:t>)</a:t>
            </a:r>
            <a:endParaRPr lang="en-US" altLang="en-US" b="1" dirty="0"/>
          </a:p>
        </p:txBody>
      </p:sp>
      <p:sp>
        <p:nvSpPr>
          <p:cNvPr id="21" name="Text Box 10"/>
          <p:cNvSpPr txBox="1">
            <a:spLocks noChangeArrowheads="1"/>
          </p:cNvSpPr>
          <p:nvPr/>
        </p:nvSpPr>
        <p:spPr bwMode="auto">
          <a:xfrm>
            <a:off x="6896100" y="4800600"/>
            <a:ext cx="84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smtClean="0"/>
              <a:t>(</a:t>
            </a:r>
            <a:r>
              <a:rPr lang="en-US" altLang="en-US" b="1" dirty="0" err="1" smtClean="0"/>
              <a:t>Sp</a:t>
            </a:r>
            <a:r>
              <a:rPr lang="en-US" altLang="en-US" b="1" dirty="0" smtClean="0"/>
              <a:t>)</a:t>
            </a:r>
            <a:endParaRPr lang="en-US" altLang="en-US" b="1" dirty="0"/>
          </a:p>
        </p:txBody>
      </p:sp>
      <p:sp>
        <p:nvSpPr>
          <p:cNvPr id="22" name="Text Box 10"/>
          <p:cNvSpPr txBox="1">
            <a:spLocks noChangeArrowheads="1"/>
          </p:cNvSpPr>
          <p:nvPr/>
        </p:nvSpPr>
        <p:spPr bwMode="auto">
          <a:xfrm>
            <a:off x="5867400" y="4800600"/>
            <a:ext cx="84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smtClean="0"/>
              <a:t>(</a:t>
            </a:r>
            <a:r>
              <a:rPr lang="en-US" altLang="en-US" b="1" dirty="0" err="1" smtClean="0"/>
              <a:t>Sn</a:t>
            </a:r>
            <a:r>
              <a:rPr lang="en-US" altLang="en-US" b="1" dirty="0"/>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Text Box 3"/>
          <p:cNvSpPr txBox="1">
            <a:spLocks noChangeArrowheads="1"/>
          </p:cNvSpPr>
          <p:nvPr/>
        </p:nvSpPr>
        <p:spPr bwMode="auto">
          <a:xfrm>
            <a:off x="1905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latin typeface="Arial" charset="0"/>
              </a:rPr>
              <a:t>Assuming no sampling error, what will the observed OR be?</a:t>
            </a:r>
            <a:r>
              <a:rPr lang="en-US" altLang="en-US">
                <a:latin typeface="Arial" charset="0"/>
              </a:rPr>
              <a:t> </a:t>
            </a:r>
          </a:p>
          <a:p>
            <a:endParaRPr lang="en-US" altLang="en-US">
              <a:latin typeface="Arial" charset="0"/>
            </a:endParaRPr>
          </a:p>
          <a:p>
            <a:endParaRPr lang="en-US" altLang="en-US">
              <a:latin typeface="Arial" charset="0"/>
            </a:endParaRPr>
          </a:p>
        </p:txBody>
      </p:sp>
      <p:sp>
        <p:nvSpPr>
          <p:cNvPr id="538627"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3.5  - A</a:t>
            </a:r>
          </a:p>
        </p:txBody>
      </p:sp>
      <p:sp>
        <p:nvSpPr>
          <p:cNvPr id="538628"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3.0   - C</a:t>
            </a:r>
          </a:p>
        </p:txBody>
      </p:sp>
      <p:sp>
        <p:nvSpPr>
          <p:cNvPr id="538629"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3.2   - B</a:t>
            </a:r>
            <a:endParaRPr lang="en-US" altLang="en-US" sz="1800" b="1">
              <a:latin typeface="Arial" charset="0"/>
            </a:endParaRPr>
          </a:p>
        </p:txBody>
      </p:sp>
      <p:sp>
        <p:nvSpPr>
          <p:cNvPr id="538630"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2.8   - D</a:t>
            </a:r>
          </a:p>
        </p:txBody>
      </p:sp>
      <p:sp>
        <p:nvSpPr>
          <p:cNvPr id="538631" name="Text Box 3"/>
          <p:cNvSpPr txBox="1">
            <a:spLocks noChangeArrowheads="1"/>
          </p:cNvSpPr>
          <p:nvPr/>
        </p:nvSpPr>
        <p:spPr bwMode="auto">
          <a:xfrm>
            <a:off x="190500" y="1317625"/>
            <a:ext cx="461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Arial" charset="0"/>
            </a:endParaRPr>
          </a:p>
          <a:p>
            <a:endParaRPr lang="en-US" altLang="en-US">
              <a:latin typeface="Arial" charset="0"/>
            </a:endParaRPr>
          </a:p>
          <a:p>
            <a:endParaRPr lang="en-US" altLang="en-US">
              <a:latin typeface="Arial" charset="0"/>
            </a:endParaRPr>
          </a:p>
        </p:txBody>
      </p:sp>
      <p:sp>
        <p:nvSpPr>
          <p:cNvPr id="538632" name="Text Box 8"/>
          <p:cNvSpPr txBox="1">
            <a:spLocks noChangeArrowheads="1"/>
          </p:cNvSpPr>
          <p:nvPr/>
        </p:nvSpPr>
        <p:spPr bwMode="auto">
          <a:xfrm>
            <a:off x="190500" y="457200"/>
            <a:ext cx="10287000"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a:latin typeface="Arial" charset="0"/>
              </a:rPr>
              <a:t>Exposure     Cases   Controls</a:t>
            </a:r>
            <a:endParaRPr lang="en-US" altLang="en-US">
              <a:latin typeface="Arial" charset="0"/>
            </a:endParaRPr>
          </a:p>
          <a:p>
            <a:pPr algn="l"/>
            <a:r>
              <a:rPr lang="en-US" altLang="en-US" b="1">
                <a:latin typeface="Arial" charset="0"/>
              </a:rPr>
              <a:t>	Yes	50	20</a:t>
            </a:r>
          </a:p>
          <a:p>
            <a:pPr algn="l"/>
            <a:r>
              <a:rPr lang="en-US" altLang="en-US" b="1">
                <a:latin typeface="Arial" charset="0"/>
              </a:rPr>
              <a:t>	No	50	80</a:t>
            </a:r>
          </a:p>
          <a:p>
            <a:pPr algn="l"/>
            <a:endParaRPr lang="en-US" altLang="en-US" sz="1600">
              <a:latin typeface="Arial" charset="0"/>
            </a:endParaRPr>
          </a:p>
          <a:p>
            <a:pPr algn="l"/>
            <a:r>
              <a:rPr lang="en-US" altLang="en-US" b="1">
                <a:latin typeface="Arial" charset="0"/>
              </a:rPr>
              <a:t>True OR = (50/50) / (20/80) = 4.0 </a:t>
            </a:r>
          </a:p>
          <a:p>
            <a:pPr algn="l"/>
            <a:endParaRPr lang="en-US" altLang="en-US" sz="1000" b="1">
              <a:latin typeface="Arial" charset="0"/>
            </a:endParaRPr>
          </a:p>
          <a:p>
            <a:pPr algn="l"/>
            <a:r>
              <a:rPr lang="en-US" altLang="en-US">
                <a:latin typeface="Arial" charset="0"/>
              </a:rPr>
              <a:t>But, now assume non-differential exposure misclassification problems</a:t>
            </a:r>
          </a:p>
          <a:p>
            <a:pPr algn="l"/>
            <a:r>
              <a:rPr lang="en-US" altLang="en-US">
                <a:latin typeface="Arial" charset="0"/>
              </a:rPr>
              <a:t>with both sensitivity and specificity	</a:t>
            </a:r>
          </a:p>
          <a:p>
            <a:pPr algn="l"/>
            <a:endParaRPr lang="en-US" altLang="en-US" sz="1000">
              <a:latin typeface="Arial" charset="0"/>
            </a:endParaRPr>
          </a:p>
          <a:p>
            <a:pPr algn="l"/>
            <a:r>
              <a:rPr lang="en-US" altLang="en-US">
                <a:latin typeface="Arial" charset="0"/>
              </a:rPr>
              <a:t>Sensitivity = 90%</a:t>
            </a:r>
          </a:p>
          <a:p>
            <a:pPr algn="l"/>
            <a:r>
              <a:rPr lang="en-US" altLang="en-US">
                <a:latin typeface="Arial" charset="0"/>
              </a:rPr>
              <a:t>Specificity = 80%</a:t>
            </a:r>
            <a:r>
              <a:rPr lang="en-US" altLang="en-US" sz="1600">
                <a:latin typeface="Arial" charset="0"/>
              </a:rPr>
              <a:t>	</a:t>
            </a:r>
            <a:endParaRPr lang="en-US" altLang="en-US">
              <a:latin typeface="Arial" charset="0"/>
            </a:endParaRPr>
          </a:p>
          <a:p>
            <a:pPr algn="l"/>
            <a:r>
              <a:rPr lang="en-US" altLang="en-US" sz="1000" b="1" i="1">
                <a:latin typeface="Arial" charset="0"/>
                <a:sym typeface="Symbol" pitchFamily="18" charset="2"/>
              </a:rPr>
              <a:t>	</a:t>
            </a:r>
          </a:p>
          <a:p>
            <a:pPr algn="l"/>
            <a:r>
              <a:rPr lang="en-US" altLang="en-US" sz="1800" b="1">
                <a:latin typeface="Arial" charset="0"/>
              </a:rPr>
              <a:t>	</a:t>
            </a:r>
            <a:endParaRPr lang="en-US" altLang="en-US" sz="2000" i="1">
              <a:latin typeface="Arial" charset="0"/>
              <a:sym typeface="Symbol" pitchFamily="18" charset="2"/>
            </a:endParaRPr>
          </a:p>
        </p:txBody>
      </p:sp>
      <p:sp>
        <p:nvSpPr>
          <p:cNvPr id="538633" name="Text Box 7"/>
          <p:cNvSpPr txBox="1">
            <a:spLocks noChangeArrowheads="1"/>
          </p:cNvSpPr>
          <p:nvPr/>
        </p:nvSpPr>
        <p:spPr bwMode="auto">
          <a:xfrm rot="-2695870">
            <a:off x="5924550" y="5638800"/>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2.4   - 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Text Box 3"/>
          <p:cNvSpPr txBox="1">
            <a:spLocks noChangeArrowheads="1"/>
          </p:cNvSpPr>
          <p:nvPr/>
        </p:nvSpPr>
        <p:spPr bwMode="auto">
          <a:xfrm>
            <a:off x="1905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latin typeface="Arial" charset="0"/>
              </a:rPr>
              <a:t>Assuming no sampling error, what will the observed OR be?</a:t>
            </a:r>
            <a:r>
              <a:rPr lang="en-US" altLang="en-US">
                <a:latin typeface="Arial" charset="0"/>
              </a:rPr>
              <a:t> </a:t>
            </a:r>
          </a:p>
          <a:p>
            <a:endParaRPr lang="en-US" altLang="en-US">
              <a:latin typeface="Arial" charset="0"/>
            </a:endParaRPr>
          </a:p>
          <a:p>
            <a:endParaRPr lang="en-US" altLang="en-US">
              <a:latin typeface="Arial" charset="0"/>
            </a:endParaRPr>
          </a:p>
        </p:txBody>
      </p:sp>
      <p:sp>
        <p:nvSpPr>
          <p:cNvPr id="540675"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3.5  - A</a:t>
            </a:r>
          </a:p>
        </p:txBody>
      </p:sp>
      <p:sp>
        <p:nvSpPr>
          <p:cNvPr id="540676"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3.0   - C</a:t>
            </a:r>
          </a:p>
        </p:txBody>
      </p:sp>
      <p:sp>
        <p:nvSpPr>
          <p:cNvPr id="540677"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3.2   - B</a:t>
            </a:r>
            <a:endParaRPr lang="en-US" altLang="en-US" sz="1800" b="1">
              <a:latin typeface="Arial" charset="0"/>
            </a:endParaRPr>
          </a:p>
        </p:txBody>
      </p:sp>
      <p:sp>
        <p:nvSpPr>
          <p:cNvPr id="540678"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2.8   - D</a:t>
            </a:r>
          </a:p>
        </p:txBody>
      </p:sp>
      <p:sp>
        <p:nvSpPr>
          <p:cNvPr id="540679" name="Text Box 3"/>
          <p:cNvSpPr txBox="1">
            <a:spLocks noChangeArrowheads="1"/>
          </p:cNvSpPr>
          <p:nvPr/>
        </p:nvSpPr>
        <p:spPr bwMode="auto">
          <a:xfrm>
            <a:off x="190500" y="1317625"/>
            <a:ext cx="461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Arial" charset="0"/>
            </a:endParaRPr>
          </a:p>
          <a:p>
            <a:endParaRPr lang="en-US" altLang="en-US">
              <a:latin typeface="Arial" charset="0"/>
            </a:endParaRPr>
          </a:p>
          <a:p>
            <a:endParaRPr lang="en-US" altLang="en-US">
              <a:latin typeface="Arial" charset="0"/>
            </a:endParaRPr>
          </a:p>
        </p:txBody>
      </p:sp>
      <p:sp>
        <p:nvSpPr>
          <p:cNvPr id="540680" name="Text Box 8"/>
          <p:cNvSpPr txBox="1">
            <a:spLocks noChangeArrowheads="1"/>
          </p:cNvSpPr>
          <p:nvPr/>
        </p:nvSpPr>
        <p:spPr bwMode="auto">
          <a:xfrm>
            <a:off x="190500" y="457200"/>
            <a:ext cx="10287000"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a:latin typeface="Arial" charset="0"/>
              </a:rPr>
              <a:t>Exposure     Cases   Controls</a:t>
            </a:r>
            <a:endParaRPr lang="en-US" altLang="en-US">
              <a:latin typeface="Arial" charset="0"/>
            </a:endParaRPr>
          </a:p>
          <a:p>
            <a:pPr algn="l"/>
            <a:r>
              <a:rPr lang="en-US" altLang="en-US" b="1">
                <a:latin typeface="Arial" charset="0"/>
              </a:rPr>
              <a:t>	Yes	50	20</a:t>
            </a:r>
          </a:p>
          <a:p>
            <a:pPr algn="l"/>
            <a:r>
              <a:rPr lang="en-US" altLang="en-US" b="1">
                <a:latin typeface="Arial" charset="0"/>
              </a:rPr>
              <a:t>	No	50	80</a:t>
            </a:r>
          </a:p>
          <a:p>
            <a:pPr algn="l"/>
            <a:endParaRPr lang="en-US" altLang="en-US" sz="1600">
              <a:latin typeface="Arial" charset="0"/>
            </a:endParaRPr>
          </a:p>
          <a:p>
            <a:pPr algn="l"/>
            <a:r>
              <a:rPr lang="en-US" altLang="en-US" b="1">
                <a:latin typeface="Arial" charset="0"/>
              </a:rPr>
              <a:t>True OR = (50/50) / (20/80) = 4.0 </a:t>
            </a:r>
          </a:p>
          <a:p>
            <a:pPr algn="l"/>
            <a:endParaRPr lang="en-US" altLang="en-US" sz="1000" b="1">
              <a:latin typeface="Arial" charset="0"/>
            </a:endParaRPr>
          </a:p>
          <a:p>
            <a:pPr algn="l"/>
            <a:r>
              <a:rPr lang="en-US" altLang="en-US">
                <a:latin typeface="Arial" charset="0"/>
              </a:rPr>
              <a:t>But, now assume exposure misclassification problems</a:t>
            </a:r>
          </a:p>
          <a:p>
            <a:pPr algn="l"/>
            <a:r>
              <a:rPr lang="en-US" altLang="en-US">
                <a:latin typeface="Arial" charset="0"/>
              </a:rPr>
              <a:t>with both sensitivity and specificity	</a:t>
            </a:r>
          </a:p>
          <a:p>
            <a:pPr algn="l"/>
            <a:endParaRPr lang="en-US" altLang="en-US" sz="1000">
              <a:latin typeface="Arial" charset="0"/>
            </a:endParaRPr>
          </a:p>
          <a:p>
            <a:pPr algn="l"/>
            <a:r>
              <a:rPr lang="en-US" altLang="en-US">
                <a:latin typeface="Arial" charset="0"/>
              </a:rPr>
              <a:t>Sensitivity = 90%</a:t>
            </a:r>
          </a:p>
          <a:p>
            <a:pPr algn="l"/>
            <a:r>
              <a:rPr lang="en-US" altLang="en-US">
                <a:latin typeface="Arial" charset="0"/>
              </a:rPr>
              <a:t>Specificity = 80%</a:t>
            </a:r>
            <a:r>
              <a:rPr lang="en-US" altLang="en-US" sz="1600">
                <a:latin typeface="Arial" charset="0"/>
              </a:rPr>
              <a:t>	</a:t>
            </a:r>
            <a:endParaRPr lang="en-US" altLang="en-US">
              <a:latin typeface="Arial" charset="0"/>
            </a:endParaRPr>
          </a:p>
          <a:p>
            <a:pPr algn="l"/>
            <a:r>
              <a:rPr lang="en-US" altLang="en-US" sz="1000" b="1" i="1">
                <a:latin typeface="Arial" charset="0"/>
                <a:sym typeface="Symbol" pitchFamily="18" charset="2"/>
              </a:rPr>
              <a:t>	</a:t>
            </a:r>
          </a:p>
          <a:p>
            <a:pPr algn="l"/>
            <a:r>
              <a:rPr lang="en-US" altLang="en-US" sz="1800" b="1">
                <a:latin typeface="Arial" charset="0"/>
              </a:rPr>
              <a:t>	</a:t>
            </a:r>
            <a:endParaRPr lang="en-US" altLang="en-US" sz="2000" i="1">
              <a:latin typeface="Arial" charset="0"/>
              <a:sym typeface="Symbol" pitchFamily="18" charset="2"/>
            </a:endParaRPr>
          </a:p>
        </p:txBody>
      </p:sp>
      <p:sp>
        <p:nvSpPr>
          <p:cNvPr id="540681" name="Text Box 7"/>
          <p:cNvSpPr txBox="1">
            <a:spLocks noChangeArrowheads="1"/>
          </p:cNvSpPr>
          <p:nvPr/>
        </p:nvSpPr>
        <p:spPr bwMode="auto">
          <a:xfrm rot="-2695870">
            <a:off x="8455025" y="4591050"/>
            <a:ext cx="1828800" cy="395288"/>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OR = 2.4   - 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457200" y="304800"/>
            <a:ext cx="9429750" cy="7620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r>
              <a:rPr lang="en-US" altLang="en-US" sz="2600"/>
              <a:t>Non-Differential Misclassification of Exposure:</a:t>
            </a:r>
            <a:br>
              <a:rPr lang="en-US" altLang="en-US" sz="2600"/>
            </a:br>
            <a:r>
              <a:rPr lang="en-US" altLang="en-US" sz="2600"/>
              <a:t> Imperfect Sensitivity and Specificity </a:t>
            </a:r>
            <a:r>
              <a:rPr lang="en-US" altLang="en-US" sz="3100">
                <a:sym typeface="Symbol" pitchFamily="18" charset="2"/>
              </a:rPr>
              <a:t/>
            </a:r>
            <a:br>
              <a:rPr lang="en-US" altLang="en-US" sz="3100">
                <a:sym typeface="Symbol" pitchFamily="18" charset="2"/>
              </a:rPr>
            </a:br>
            <a:endParaRPr lang="en-US" altLang="en-US" sz="3100">
              <a:sym typeface="Symbol" pitchFamily="18" charset="2"/>
            </a:endParaRPr>
          </a:p>
        </p:txBody>
      </p:sp>
      <p:sp>
        <p:nvSpPr>
          <p:cNvPr id="462851" name="Text Box 3"/>
          <p:cNvSpPr txBox="1">
            <a:spLocks noChangeArrowheads="1"/>
          </p:cNvSpPr>
          <p:nvPr/>
        </p:nvSpPr>
        <p:spPr bwMode="auto">
          <a:xfrm>
            <a:off x="304800" y="990600"/>
            <a:ext cx="10287000" cy="578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latin typeface="Arial" charset="0"/>
              </a:rPr>
              <a:t>		</a:t>
            </a:r>
            <a:r>
              <a:rPr lang="en-US" altLang="en-US" sz="2000" b="1">
                <a:latin typeface="Arial" charset="0"/>
              </a:rPr>
              <a:t>Exposure     Cases   Controls</a:t>
            </a:r>
            <a:endParaRPr lang="en-US" altLang="en-US" sz="1800">
              <a:latin typeface="Arial" charset="0"/>
            </a:endParaRPr>
          </a:p>
          <a:p>
            <a:pPr algn="l"/>
            <a:r>
              <a:rPr lang="en-US" altLang="en-US" sz="1800">
                <a:latin typeface="Arial" charset="0"/>
              </a:rPr>
              <a:t>			</a:t>
            </a:r>
            <a:r>
              <a:rPr lang="en-US" altLang="en-US" sz="2000" b="1">
                <a:latin typeface="Arial" charset="0"/>
              </a:rPr>
              <a:t>Yes	50	20</a:t>
            </a:r>
          </a:p>
          <a:p>
            <a:pPr algn="l"/>
            <a:r>
              <a:rPr lang="en-US" altLang="en-US" sz="2000" b="1">
                <a:latin typeface="Arial" charset="0"/>
              </a:rPr>
              <a:t>			No	50	80</a:t>
            </a:r>
            <a:r>
              <a:rPr lang="en-US" altLang="en-US" sz="2000">
                <a:latin typeface="Arial" charset="0"/>
              </a:rPr>
              <a:t>              </a:t>
            </a:r>
            <a:r>
              <a:rPr lang="en-US" altLang="en-US" sz="2000" b="1">
                <a:latin typeface="Arial" charset="0"/>
              </a:rPr>
              <a:t>True OR = (50/50) / (20/80) = 4.0 </a:t>
            </a:r>
          </a:p>
          <a:p>
            <a:pPr algn="l"/>
            <a:r>
              <a:rPr lang="en-US" altLang="en-US" sz="1600">
                <a:latin typeface="Arial" charset="0"/>
              </a:rPr>
              <a:t>		</a:t>
            </a:r>
            <a:endParaRPr lang="en-US" altLang="en-US">
              <a:latin typeface="Arial" charset="0"/>
            </a:endParaRPr>
          </a:p>
          <a:p>
            <a:pPr algn="l"/>
            <a:r>
              <a:rPr lang="en-US" altLang="en-US" b="1">
                <a:latin typeface="Arial" charset="0"/>
              </a:rPr>
              <a:t>True 		       </a:t>
            </a:r>
            <a:r>
              <a:rPr lang="en-US" altLang="en-US" sz="2200" b="1" u="sng">
                <a:latin typeface="Arial" charset="0"/>
              </a:rPr>
              <a:t>Cases	</a:t>
            </a:r>
            <a:r>
              <a:rPr lang="en-US" altLang="en-US" sz="2200" b="1">
                <a:latin typeface="Arial" charset="0"/>
              </a:rPr>
              <a:t>	     	 </a:t>
            </a:r>
            <a:r>
              <a:rPr lang="en-US" altLang="en-US" sz="2200" b="1" u="sng">
                <a:latin typeface="Arial" charset="0"/>
              </a:rPr>
              <a:t>Controls</a:t>
            </a:r>
            <a:r>
              <a:rPr lang="en-US" altLang="en-US" sz="2200" b="1">
                <a:latin typeface="Arial" charset="0"/>
              </a:rPr>
              <a:t>              </a:t>
            </a:r>
          </a:p>
          <a:p>
            <a:pPr algn="l"/>
            <a:r>
              <a:rPr lang="en-US" altLang="en-US" sz="2200" b="1" u="sng">
                <a:latin typeface="Arial" charset="0"/>
              </a:rPr>
              <a:t>Distribution</a:t>
            </a:r>
            <a:r>
              <a:rPr lang="en-US" altLang="en-US" sz="2200" b="1">
                <a:latin typeface="Arial" charset="0"/>
              </a:rPr>
              <a:t>          </a:t>
            </a:r>
            <a:r>
              <a:rPr lang="en-US" altLang="en-US" sz="2200" b="1" u="sng">
                <a:latin typeface="Arial" charset="0"/>
              </a:rPr>
              <a:t>exp      unexp</a:t>
            </a:r>
            <a:r>
              <a:rPr lang="en-US" altLang="en-US" sz="2200" b="1">
                <a:latin typeface="Arial" charset="0"/>
              </a:rPr>
              <a:t>         </a:t>
            </a:r>
            <a:r>
              <a:rPr lang="en-US" altLang="en-US" sz="2200" b="1" u="sng">
                <a:latin typeface="Arial" charset="0"/>
              </a:rPr>
              <a:t>	exp     unexp </a:t>
            </a:r>
            <a:r>
              <a:rPr lang="en-US" altLang="en-US" sz="2200" b="1">
                <a:latin typeface="Arial" charset="0"/>
              </a:rPr>
              <a:t>      </a:t>
            </a:r>
          </a:p>
          <a:p>
            <a:pPr algn="l"/>
            <a:r>
              <a:rPr lang="en-US" altLang="en-US" sz="2200" b="1">
                <a:latin typeface="Arial" charset="0"/>
              </a:rPr>
              <a:t>(gold standard)       50         50            	  20         80            </a:t>
            </a:r>
            <a:endParaRPr lang="en-US" altLang="en-US" sz="2200" b="1">
              <a:latin typeface="Arial" charset="0"/>
              <a:sym typeface="Symbol" pitchFamily="18" charset="2"/>
            </a:endParaRPr>
          </a:p>
          <a:p>
            <a:pPr algn="l"/>
            <a:endParaRPr lang="en-US" altLang="en-US" sz="1000" b="1">
              <a:latin typeface="Arial" charset="0"/>
              <a:sym typeface="Symbol" pitchFamily="18" charset="2"/>
            </a:endParaRPr>
          </a:p>
          <a:p>
            <a:pPr algn="l"/>
            <a:r>
              <a:rPr lang="en-US" altLang="en-US" sz="2200" b="1" u="sng">
                <a:latin typeface="Arial" charset="0"/>
                <a:sym typeface="Symbol" pitchFamily="18" charset="2"/>
              </a:rPr>
              <a:t>Study distribution:                        Cases                             Controls</a:t>
            </a:r>
          </a:p>
          <a:p>
            <a:pPr algn="l"/>
            <a:r>
              <a:rPr lang="en-US" altLang="en-US" sz="2200" b="1">
                <a:latin typeface="Arial" charset="0"/>
                <a:sym typeface="Symbol" pitchFamily="18" charset="2"/>
              </a:rPr>
              <a:t>Exposed                  45         10          55        18         16             34</a:t>
            </a:r>
          </a:p>
          <a:p>
            <a:pPr algn="l"/>
            <a:r>
              <a:rPr lang="en-US" altLang="en-US" sz="2200" b="1">
                <a:latin typeface="Arial" charset="0"/>
                <a:sym typeface="Symbol" pitchFamily="18" charset="2"/>
              </a:rPr>
              <a:t>Unexposed               5          40          45          2         64             66</a:t>
            </a:r>
          </a:p>
          <a:p>
            <a:pPr algn="l"/>
            <a:endParaRPr lang="en-US" altLang="en-US" sz="800" b="1">
              <a:latin typeface="Arial" charset="0"/>
              <a:sym typeface="Symbol" pitchFamily="18" charset="2"/>
            </a:endParaRPr>
          </a:p>
          <a:p>
            <a:pPr algn="l"/>
            <a:r>
              <a:rPr lang="en-US" altLang="en-US" sz="2200" b="1" i="1">
                <a:latin typeface="Arial" charset="0"/>
                <a:sym typeface="Symbol" pitchFamily="18" charset="2"/>
              </a:rPr>
              <a:t>sensitivity 	       0.90        0.80                 0.90       0.80  </a:t>
            </a:r>
          </a:p>
          <a:p>
            <a:pPr algn="l"/>
            <a:r>
              <a:rPr lang="en-US" altLang="en-US" sz="2200" b="1" i="1">
                <a:latin typeface="Arial" charset="0"/>
                <a:sym typeface="Symbol" pitchFamily="18" charset="2"/>
              </a:rPr>
              <a:t>or specificity</a:t>
            </a:r>
          </a:p>
          <a:p>
            <a:pPr algn="l"/>
            <a:r>
              <a:rPr lang="en-US" altLang="en-US" sz="2200" b="1" i="1">
                <a:latin typeface="Arial" charset="0"/>
                <a:sym typeface="Symbol" pitchFamily="18" charset="2"/>
              </a:rPr>
              <a:t>   	</a:t>
            </a:r>
          </a:p>
          <a:p>
            <a:pPr algn="l"/>
            <a:r>
              <a:rPr lang="en-US" altLang="en-US" sz="1800" b="1">
                <a:latin typeface="Arial" charset="0"/>
              </a:rPr>
              <a:t>		    </a:t>
            </a:r>
            <a:r>
              <a:rPr lang="en-US" altLang="en-US" sz="2000" b="1">
                <a:latin typeface="Arial" charset="0"/>
              </a:rPr>
              <a:t>Exposure   Cases  Controls</a:t>
            </a:r>
          </a:p>
          <a:p>
            <a:pPr algn="l"/>
            <a:r>
              <a:rPr lang="en-US" altLang="en-US" sz="1800" b="1">
                <a:latin typeface="Arial" charset="0"/>
              </a:rPr>
              <a:t>			</a:t>
            </a:r>
            <a:r>
              <a:rPr lang="en-US" altLang="en-US" sz="2000" b="1">
                <a:latin typeface="Arial" charset="0"/>
              </a:rPr>
              <a:t>Yes	55	34</a:t>
            </a:r>
          </a:p>
          <a:p>
            <a:pPr algn="l"/>
            <a:r>
              <a:rPr lang="en-US" altLang="en-US" sz="2000" b="1">
                <a:latin typeface="Arial" charset="0"/>
              </a:rPr>
              <a:t>			No	45	66      Observed OR = (55/45) / (</a:t>
            </a:r>
            <a:r>
              <a:rPr lang="en-US" altLang="en-US" sz="2000" b="1">
                <a:latin typeface="Arial" charset="0"/>
                <a:sym typeface="Symbol" pitchFamily="18" charset="2"/>
              </a:rPr>
              <a:t>34/66) = 2.4</a:t>
            </a:r>
            <a:endParaRPr lang="en-US" altLang="en-US" sz="2000">
              <a:latin typeface="Arial" charset="0"/>
            </a:endParaRPr>
          </a:p>
          <a:p>
            <a:pPr algn="l"/>
            <a:r>
              <a:rPr lang="en-US" altLang="en-US" sz="2000" i="1">
                <a:latin typeface="Arial" charset="0"/>
                <a:sym typeface="Symbol" pitchFamily="18" charset="2"/>
              </a:rPr>
              <a:t>   </a:t>
            </a:r>
          </a:p>
        </p:txBody>
      </p:sp>
      <p:sp>
        <p:nvSpPr>
          <p:cNvPr id="462852" name="Text Box 4"/>
          <p:cNvSpPr txBox="1">
            <a:spLocks noChangeArrowheads="1"/>
          </p:cNvSpPr>
          <p:nvPr/>
        </p:nvSpPr>
        <p:spPr bwMode="auto">
          <a:xfrm>
            <a:off x="457200" y="10668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t>SOURCE POPULATION</a:t>
            </a:r>
            <a:endParaRPr lang="en-US" altLang="en-US"/>
          </a:p>
        </p:txBody>
      </p:sp>
      <p:sp>
        <p:nvSpPr>
          <p:cNvPr id="462853" name="Text Box 5"/>
          <p:cNvSpPr txBox="1">
            <a:spLocks noChangeArrowheads="1"/>
          </p:cNvSpPr>
          <p:nvPr/>
        </p:nvSpPr>
        <p:spPr bwMode="auto">
          <a:xfrm>
            <a:off x="457200" y="54864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t>STUDY</a:t>
            </a:r>
          </a:p>
          <a:p>
            <a:pPr algn="l"/>
            <a:r>
              <a:rPr lang="en-US" altLang="en-US" sz="1800"/>
              <a:t>SAMPLE</a:t>
            </a:r>
            <a:endParaRPr lang="en-US" altLang="en-US"/>
          </a:p>
        </p:txBody>
      </p:sp>
      <p:sp>
        <p:nvSpPr>
          <p:cNvPr id="462854" name="Rectangle 6"/>
          <p:cNvSpPr>
            <a:spLocks noChangeArrowheads="1"/>
          </p:cNvSpPr>
          <p:nvPr/>
        </p:nvSpPr>
        <p:spPr bwMode="auto">
          <a:xfrm>
            <a:off x="49530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855" name="Rectangle 7"/>
          <p:cNvSpPr>
            <a:spLocks noChangeArrowheads="1"/>
          </p:cNvSpPr>
          <p:nvPr/>
        </p:nvSpPr>
        <p:spPr bwMode="auto">
          <a:xfrm>
            <a:off x="82296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856" name="Line 8"/>
          <p:cNvSpPr>
            <a:spLocks noChangeShapeType="1"/>
          </p:cNvSpPr>
          <p:nvPr/>
        </p:nvSpPr>
        <p:spPr bwMode="auto">
          <a:xfrm flipH="1">
            <a:off x="4419600" y="4495800"/>
            <a:ext cx="533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857" name="Line 9"/>
          <p:cNvSpPr>
            <a:spLocks noChangeShapeType="1"/>
          </p:cNvSpPr>
          <p:nvPr/>
        </p:nvSpPr>
        <p:spPr bwMode="auto">
          <a:xfrm flipH="1">
            <a:off x="5867400" y="4495800"/>
            <a:ext cx="23622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858" name="Text Box 10"/>
          <p:cNvSpPr txBox="1">
            <a:spLocks noChangeArrowheads="1"/>
          </p:cNvSpPr>
          <p:nvPr/>
        </p:nvSpPr>
        <p:spPr bwMode="auto">
          <a:xfrm>
            <a:off x="7467600" y="2286000"/>
            <a:ext cx="2819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Sensitivity = 0.9</a:t>
            </a:r>
          </a:p>
          <a:p>
            <a:pPr>
              <a:spcBef>
                <a:spcPct val="50000"/>
              </a:spcBef>
            </a:pPr>
            <a:r>
              <a:rPr lang="en-US" altLang="en-US" b="1"/>
              <a:t>Specificity = 0.8</a:t>
            </a:r>
          </a:p>
        </p:txBody>
      </p:sp>
      <p:sp>
        <p:nvSpPr>
          <p:cNvPr id="462859" name="Text Box 11"/>
          <p:cNvSpPr txBox="1">
            <a:spLocks noChangeArrowheads="1"/>
          </p:cNvSpPr>
          <p:nvPr/>
        </p:nvSpPr>
        <p:spPr bwMode="auto">
          <a:xfrm>
            <a:off x="6896100" y="4953000"/>
            <a:ext cx="33909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a:solidFill>
                  <a:srgbClr val="FF3300"/>
                </a:solidFill>
                <a:latin typeface="Arial" charset="0"/>
              </a:rPr>
              <a:t>Seemingly respectable Sn and Sp result in substantial bias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2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xfrm>
            <a:off x="152400" y="304800"/>
            <a:ext cx="10134600" cy="7620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r>
              <a:rPr lang="en-US" altLang="en-US" sz="2600"/>
              <a:t>Non-Differential Misclassification of Exposure:</a:t>
            </a:r>
            <a:br>
              <a:rPr lang="en-US" altLang="en-US" sz="2600"/>
            </a:br>
            <a:r>
              <a:rPr lang="en-US" altLang="en-US" sz="2600"/>
              <a:t> Imperfect Sensitivity &amp; Specificity and Uncommon Exposure </a:t>
            </a:r>
            <a:r>
              <a:rPr lang="en-US" altLang="en-US" sz="3100">
                <a:sym typeface="Symbol" pitchFamily="18" charset="2"/>
              </a:rPr>
              <a:t/>
            </a:r>
            <a:br>
              <a:rPr lang="en-US" altLang="en-US" sz="3100">
                <a:sym typeface="Symbol" pitchFamily="18" charset="2"/>
              </a:rPr>
            </a:br>
            <a:endParaRPr lang="en-US" altLang="en-US" sz="3100">
              <a:sym typeface="Symbol" pitchFamily="18" charset="2"/>
            </a:endParaRPr>
          </a:p>
        </p:txBody>
      </p:sp>
      <p:sp>
        <p:nvSpPr>
          <p:cNvPr id="464899" name="Text Box 3"/>
          <p:cNvSpPr txBox="1">
            <a:spLocks noChangeArrowheads="1"/>
          </p:cNvSpPr>
          <p:nvPr/>
        </p:nvSpPr>
        <p:spPr bwMode="auto">
          <a:xfrm>
            <a:off x="304800" y="990600"/>
            <a:ext cx="10287000" cy="578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latin typeface="Arial" charset="0"/>
              </a:rPr>
              <a:t>		</a:t>
            </a:r>
            <a:r>
              <a:rPr lang="en-US" altLang="en-US" sz="2000" b="1">
                <a:latin typeface="Arial" charset="0"/>
              </a:rPr>
              <a:t>Exposure     Cases   Controls</a:t>
            </a:r>
            <a:endParaRPr lang="en-US" altLang="en-US" sz="1800">
              <a:latin typeface="Arial" charset="0"/>
            </a:endParaRPr>
          </a:p>
          <a:p>
            <a:pPr algn="l"/>
            <a:r>
              <a:rPr lang="en-US" altLang="en-US" sz="1800">
                <a:latin typeface="Arial" charset="0"/>
              </a:rPr>
              <a:t>			</a:t>
            </a:r>
            <a:r>
              <a:rPr lang="en-US" altLang="en-US" sz="2000" b="1">
                <a:latin typeface="Arial" charset="0"/>
              </a:rPr>
              <a:t>Yes	50	20</a:t>
            </a:r>
          </a:p>
          <a:p>
            <a:pPr algn="l"/>
            <a:r>
              <a:rPr lang="en-US" altLang="en-US" sz="2000" b="1">
                <a:latin typeface="Arial" charset="0"/>
              </a:rPr>
              <a:t>			No	500	800</a:t>
            </a:r>
            <a:r>
              <a:rPr lang="en-US" altLang="en-US" sz="2000">
                <a:latin typeface="Arial" charset="0"/>
              </a:rPr>
              <a:t>           </a:t>
            </a:r>
            <a:r>
              <a:rPr lang="en-US" altLang="en-US" sz="2000" b="1">
                <a:latin typeface="Arial" charset="0"/>
              </a:rPr>
              <a:t>True OR = (50/500) / (20/800) = 4.0 </a:t>
            </a:r>
          </a:p>
          <a:p>
            <a:pPr algn="l"/>
            <a:r>
              <a:rPr lang="en-US" altLang="en-US" sz="1600">
                <a:latin typeface="Arial" charset="0"/>
              </a:rPr>
              <a:t>		</a:t>
            </a:r>
            <a:endParaRPr lang="en-US" altLang="en-US">
              <a:latin typeface="Arial" charset="0"/>
            </a:endParaRPr>
          </a:p>
          <a:p>
            <a:pPr algn="l"/>
            <a:r>
              <a:rPr lang="en-US" altLang="en-US" b="1">
                <a:latin typeface="Arial" charset="0"/>
              </a:rPr>
              <a:t>True 		       </a:t>
            </a:r>
            <a:r>
              <a:rPr lang="en-US" altLang="en-US" sz="2200" b="1" u="sng">
                <a:latin typeface="Arial" charset="0"/>
              </a:rPr>
              <a:t>Cases	</a:t>
            </a:r>
            <a:r>
              <a:rPr lang="en-US" altLang="en-US" sz="2200" b="1">
                <a:latin typeface="Arial" charset="0"/>
              </a:rPr>
              <a:t>	     	 </a:t>
            </a:r>
            <a:r>
              <a:rPr lang="en-US" altLang="en-US" sz="2200" b="1" u="sng">
                <a:latin typeface="Arial" charset="0"/>
              </a:rPr>
              <a:t>Controls</a:t>
            </a:r>
            <a:r>
              <a:rPr lang="en-US" altLang="en-US" sz="2200" b="1">
                <a:latin typeface="Arial" charset="0"/>
              </a:rPr>
              <a:t>              </a:t>
            </a:r>
          </a:p>
          <a:p>
            <a:pPr algn="l"/>
            <a:r>
              <a:rPr lang="en-US" altLang="en-US" sz="2200" b="1" u="sng">
                <a:latin typeface="Arial" charset="0"/>
              </a:rPr>
              <a:t>Distribution</a:t>
            </a:r>
            <a:r>
              <a:rPr lang="en-US" altLang="en-US" sz="2200" b="1">
                <a:latin typeface="Arial" charset="0"/>
              </a:rPr>
              <a:t>          </a:t>
            </a:r>
            <a:r>
              <a:rPr lang="en-US" altLang="en-US" sz="2200" b="1" u="sng">
                <a:latin typeface="Arial" charset="0"/>
              </a:rPr>
              <a:t>exp      unexp</a:t>
            </a:r>
            <a:r>
              <a:rPr lang="en-US" altLang="en-US" sz="2200" b="1">
                <a:latin typeface="Arial" charset="0"/>
              </a:rPr>
              <a:t>         </a:t>
            </a:r>
            <a:r>
              <a:rPr lang="en-US" altLang="en-US" sz="2200" b="1" u="sng">
                <a:latin typeface="Arial" charset="0"/>
              </a:rPr>
              <a:t>	exp     unexp </a:t>
            </a:r>
            <a:r>
              <a:rPr lang="en-US" altLang="en-US" sz="2200" b="1">
                <a:latin typeface="Arial" charset="0"/>
              </a:rPr>
              <a:t>      </a:t>
            </a:r>
          </a:p>
          <a:p>
            <a:pPr algn="l"/>
            <a:r>
              <a:rPr lang="en-US" altLang="en-US" sz="2200" b="1">
                <a:latin typeface="Arial" charset="0"/>
              </a:rPr>
              <a:t>(gold standard)       50         500            	  20         800            </a:t>
            </a:r>
            <a:endParaRPr lang="en-US" altLang="en-US" sz="2200" b="1">
              <a:latin typeface="Arial" charset="0"/>
              <a:sym typeface="Symbol" pitchFamily="18" charset="2"/>
            </a:endParaRPr>
          </a:p>
          <a:p>
            <a:pPr algn="l"/>
            <a:endParaRPr lang="en-US" altLang="en-US" sz="1000" b="1">
              <a:latin typeface="Arial" charset="0"/>
              <a:sym typeface="Symbol" pitchFamily="18" charset="2"/>
            </a:endParaRPr>
          </a:p>
          <a:p>
            <a:pPr algn="l"/>
            <a:r>
              <a:rPr lang="en-US" altLang="en-US" sz="2200" b="1" u="sng">
                <a:latin typeface="Arial" charset="0"/>
                <a:sym typeface="Symbol" pitchFamily="18" charset="2"/>
              </a:rPr>
              <a:t>Study distribution:                        Cases                             Controls</a:t>
            </a:r>
          </a:p>
          <a:p>
            <a:pPr algn="l"/>
            <a:r>
              <a:rPr lang="en-US" altLang="en-US" sz="2200" b="1">
                <a:latin typeface="Arial" charset="0"/>
                <a:sym typeface="Symbol" pitchFamily="18" charset="2"/>
              </a:rPr>
              <a:t>Exposed                  45         100       145         18        160          178</a:t>
            </a:r>
          </a:p>
          <a:p>
            <a:pPr algn="l"/>
            <a:r>
              <a:rPr lang="en-US" altLang="en-US" sz="2200" b="1">
                <a:latin typeface="Arial" charset="0"/>
                <a:sym typeface="Symbol" pitchFamily="18" charset="2"/>
              </a:rPr>
              <a:t>Unexposed               5          400       405          2         640          642</a:t>
            </a:r>
          </a:p>
          <a:p>
            <a:pPr algn="l"/>
            <a:endParaRPr lang="en-US" altLang="en-US" sz="800" b="1">
              <a:latin typeface="Arial" charset="0"/>
              <a:sym typeface="Symbol" pitchFamily="18" charset="2"/>
            </a:endParaRPr>
          </a:p>
          <a:p>
            <a:pPr algn="l"/>
            <a:r>
              <a:rPr lang="en-US" altLang="en-US" sz="2200" b="1" i="1">
                <a:latin typeface="Arial" charset="0"/>
                <a:sym typeface="Symbol" pitchFamily="18" charset="2"/>
              </a:rPr>
              <a:t>sensitivity 	       0.90        0.80                   0.90       0.80  </a:t>
            </a:r>
          </a:p>
          <a:p>
            <a:pPr algn="l"/>
            <a:r>
              <a:rPr lang="en-US" altLang="en-US" sz="2200" b="1" i="1">
                <a:latin typeface="Arial" charset="0"/>
                <a:sym typeface="Symbol" pitchFamily="18" charset="2"/>
              </a:rPr>
              <a:t>or specificity</a:t>
            </a:r>
          </a:p>
          <a:p>
            <a:pPr algn="l"/>
            <a:r>
              <a:rPr lang="en-US" altLang="en-US" sz="2200" b="1" i="1">
                <a:latin typeface="Arial" charset="0"/>
                <a:sym typeface="Symbol" pitchFamily="18" charset="2"/>
              </a:rPr>
              <a:t>   	</a:t>
            </a:r>
          </a:p>
          <a:p>
            <a:pPr algn="l"/>
            <a:r>
              <a:rPr lang="en-US" altLang="en-US" sz="1800" b="1">
                <a:latin typeface="Arial" charset="0"/>
              </a:rPr>
              <a:t>	    </a:t>
            </a:r>
            <a:r>
              <a:rPr lang="en-US" altLang="en-US" sz="2000" b="1">
                <a:latin typeface="Arial" charset="0"/>
              </a:rPr>
              <a:t>Exposure   Cases  Controls</a:t>
            </a:r>
          </a:p>
          <a:p>
            <a:pPr algn="l"/>
            <a:r>
              <a:rPr lang="en-US" altLang="en-US" sz="1800" b="1">
                <a:latin typeface="Arial" charset="0"/>
              </a:rPr>
              <a:t>		</a:t>
            </a:r>
            <a:r>
              <a:rPr lang="en-US" altLang="en-US" sz="2000" b="1">
                <a:latin typeface="Arial" charset="0"/>
              </a:rPr>
              <a:t>Yes	145	178</a:t>
            </a:r>
          </a:p>
          <a:p>
            <a:pPr algn="l"/>
            <a:r>
              <a:rPr lang="en-US" altLang="en-US" sz="2000" b="1">
                <a:latin typeface="Arial" charset="0"/>
              </a:rPr>
              <a:t>		No	405	642   Observed OR = (145/405) / (</a:t>
            </a:r>
            <a:r>
              <a:rPr lang="en-US" altLang="en-US" sz="2000" b="1">
                <a:latin typeface="Arial" charset="0"/>
                <a:sym typeface="Symbol" pitchFamily="18" charset="2"/>
              </a:rPr>
              <a:t>178/642) = 1.3</a:t>
            </a:r>
            <a:endParaRPr lang="en-US" altLang="en-US" sz="2000">
              <a:latin typeface="Arial" charset="0"/>
            </a:endParaRPr>
          </a:p>
          <a:p>
            <a:pPr algn="l"/>
            <a:r>
              <a:rPr lang="en-US" altLang="en-US" sz="2000" i="1">
                <a:latin typeface="Arial" charset="0"/>
                <a:sym typeface="Symbol" pitchFamily="18" charset="2"/>
              </a:rPr>
              <a:t>   </a:t>
            </a:r>
          </a:p>
        </p:txBody>
      </p:sp>
      <p:sp>
        <p:nvSpPr>
          <p:cNvPr id="464900" name="Text Box 4"/>
          <p:cNvSpPr txBox="1">
            <a:spLocks noChangeArrowheads="1"/>
          </p:cNvSpPr>
          <p:nvPr/>
        </p:nvSpPr>
        <p:spPr bwMode="auto">
          <a:xfrm>
            <a:off x="457200" y="10668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t>SOURCE POPULATION</a:t>
            </a:r>
            <a:endParaRPr lang="en-US" altLang="en-US"/>
          </a:p>
        </p:txBody>
      </p:sp>
      <p:sp>
        <p:nvSpPr>
          <p:cNvPr id="464901" name="Text Box 5"/>
          <p:cNvSpPr txBox="1">
            <a:spLocks noChangeArrowheads="1"/>
          </p:cNvSpPr>
          <p:nvPr/>
        </p:nvSpPr>
        <p:spPr bwMode="auto">
          <a:xfrm>
            <a:off x="457200" y="54864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t>STUDY</a:t>
            </a:r>
          </a:p>
          <a:p>
            <a:pPr algn="l"/>
            <a:r>
              <a:rPr lang="en-US" altLang="en-US" sz="1800"/>
              <a:t>SAMPLE</a:t>
            </a:r>
            <a:endParaRPr lang="en-US" altLang="en-US"/>
          </a:p>
        </p:txBody>
      </p:sp>
      <p:sp>
        <p:nvSpPr>
          <p:cNvPr id="464902" name="Rectangle 6"/>
          <p:cNvSpPr>
            <a:spLocks noChangeArrowheads="1"/>
          </p:cNvSpPr>
          <p:nvPr/>
        </p:nvSpPr>
        <p:spPr bwMode="auto">
          <a:xfrm>
            <a:off x="49530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03" name="Rectangle 7"/>
          <p:cNvSpPr>
            <a:spLocks noChangeArrowheads="1"/>
          </p:cNvSpPr>
          <p:nvPr/>
        </p:nvSpPr>
        <p:spPr bwMode="auto">
          <a:xfrm>
            <a:off x="82296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04" name="Line 8"/>
          <p:cNvSpPr>
            <a:spLocks noChangeShapeType="1"/>
          </p:cNvSpPr>
          <p:nvPr/>
        </p:nvSpPr>
        <p:spPr bwMode="auto">
          <a:xfrm flipH="1">
            <a:off x="3619500" y="4495800"/>
            <a:ext cx="1676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05" name="Line 9"/>
          <p:cNvSpPr>
            <a:spLocks noChangeShapeType="1"/>
          </p:cNvSpPr>
          <p:nvPr/>
        </p:nvSpPr>
        <p:spPr bwMode="auto">
          <a:xfrm flipH="1">
            <a:off x="4914900" y="4495800"/>
            <a:ext cx="36957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06" name="Text Box 10"/>
          <p:cNvSpPr txBox="1">
            <a:spLocks noChangeArrowheads="1"/>
          </p:cNvSpPr>
          <p:nvPr/>
        </p:nvSpPr>
        <p:spPr bwMode="auto">
          <a:xfrm>
            <a:off x="7543800" y="914400"/>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t>e.g., radon exposure</a:t>
            </a:r>
            <a:endParaRPr lang="en-US" altLang="en-US"/>
          </a:p>
        </p:txBody>
      </p:sp>
      <p:sp>
        <p:nvSpPr>
          <p:cNvPr id="464907" name="Text Box 11"/>
          <p:cNvSpPr txBox="1">
            <a:spLocks noChangeArrowheads="1"/>
          </p:cNvSpPr>
          <p:nvPr/>
        </p:nvSpPr>
        <p:spPr bwMode="auto">
          <a:xfrm>
            <a:off x="7467600" y="2286000"/>
            <a:ext cx="2819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Sensitivity = 0.9</a:t>
            </a:r>
          </a:p>
          <a:p>
            <a:pPr>
              <a:spcBef>
                <a:spcPct val="50000"/>
              </a:spcBef>
            </a:pPr>
            <a:r>
              <a:rPr lang="en-US" altLang="en-US" b="1"/>
              <a:t>Specificity = 0.8</a:t>
            </a:r>
          </a:p>
        </p:txBody>
      </p:sp>
      <p:sp>
        <p:nvSpPr>
          <p:cNvPr id="464908" name="Text Box 12"/>
          <p:cNvSpPr txBox="1">
            <a:spLocks noChangeArrowheads="1"/>
          </p:cNvSpPr>
          <p:nvPr/>
        </p:nvSpPr>
        <p:spPr bwMode="auto">
          <a:xfrm>
            <a:off x="7124700" y="5029200"/>
            <a:ext cx="3048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dirty="0" smtClean="0">
                <a:solidFill>
                  <a:srgbClr val="FF3300"/>
                </a:solidFill>
                <a:latin typeface="Arial" charset="0"/>
              </a:rPr>
              <a:t>Lower exposure </a:t>
            </a:r>
            <a:r>
              <a:rPr lang="en-US" altLang="en-US" sz="1800" dirty="0">
                <a:solidFill>
                  <a:srgbClr val="FF3300"/>
                </a:solidFill>
                <a:latin typeface="Arial" charset="0"/>
              </a:rPr>
              <a:t>prevalence is </a:t>
            </a:r>
            <a:r>
              <a:rPr lang="en-US" altLang="en-US" sz="1800" dirty="0" smtClean="0">
                <a:solidFill>
                  <a:srgbClr val="FF3300"/>
                </a:solidFill>
                <a:latin typeface="Arial" charset="0"/>
              </a:rPr>
              <a:t>less balanced </a:t>
            </a:r>
            <a:r>
              <a:rPr lang="en-US" altLang="en-US" sz="1800" dirty="0">
                <a:solidFill>
                  <a:srgbClr val="FF3300"/>
                </a:solidFill>
                <a:latin typeface="Arial" charset="0"/>
              </a:rPr>
              <a:t>and </a:t>
            </a:r>
            <a:r>
              <a:rPr lang="en-US" altLang="en-US" sz="1800" dirty="0" smtClean="0">
                <a:solidFill>
                  <a:srgbClr val="FF3300"/>
                </a:solidFill>
                <a:latin typeface="Arial" charset="0"/>
              </a:rPr>
              <a:t>less resilient </a:t>
            </a:r>
            <a:r>
              <a:rPr lang="en-US" altLang="en-US" sz="1800" dirty="0">
                <a:solidFill>
                  <a:srgbClr val="FF3300"/>
                </a:solidFill>
                <a:latin typeface="Arial" charset="0"/>
              </a:rPr>
              <a:t>to misclassification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49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0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a:t>non-differential </a:t>
            </a:r>
            <a:r>
              <a:rPr lang="en-US" altLang="en-US" sz="1800" dirty="0" smtClean="0"/>
              <a:t>and differential misclassification</a:t>
            </a:r>
            <a:endParaRPr lang="en-US" altLang="en-US" sz="1800" dirty="0"/>
          </a:p>
          <a:p>
            <a:pPr lvl="3"/>
            <a:r>
              <a:rPr lang="en-US" altLang="en-US" sz="1800" dirty="0"/>
              <a:t>i</a:t>
            </a:r>
            <a:r>
              <a:rPr lang="en-US" altLang="en-US" sz="1800" dirty="0" smtClean="0"/>
              <a:t>ndependent and dependent misclassification</a:t>
            </a:r>
            <a:endParaRPr lang="en-US" altLang="en-US" sz="1800" dirty="0"/>
          </a:p>
          <a:p>
            <a:pPr lvl="3"/>
            <a:r>
              <a:rPr lang="en-US" altLang="en-US" sz="1800" dirty="0"/>
              <a:t>magnitude and direction of bias</a:t>
            </a:r>
          </a:p>
          <a:p>
            <a:pPr>
              <a:lnSpc>
                <a:spcPct val="150000"/>
              </a:lnSpc>
            </a:pPr>
            <a:r>
              <a:rPr lang="en-US" altLang="en-US" sz="2400" b="1" dirty="0" smtClean="0"/>
              <a:t>Bias from </a:t>
            </a:r>
            <a:r>
              <a:rPr lang="en-US" altLang="en-US" sz="2400" b="1" dirty="0" err="1" smtClean="0"/>
              <a:t>mis</a:t>
            </a:r>
            <a:r>
              <a:rPr lang="en-US" altLang="en-US" sz="2400" b="1" dirty="0" smtClean="0"/>
              <a:t>-measurement </a:t>
            </a:r>
            <a:r>
              <a:rPr lang="en-US" altLang="en-US" sz="2400" b="1" dirty="0"/>
              <a:t>of interval scale variables</a:t>
            </a:r>
            <a:endParaRPr lang="en-US" altLang="en-US" sz="24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228600" y="0"/>
            <a:ext cx="10058400" cy="1143000"/>
          </a:xfrm>
        </p:spPr>
        <p:txBody>
          <a:bodyPr/>
          <a:lstStyle/>
          <a:p>
            <a:r>
              <a:rPr lang="en-US" altLang="en-US" sz="2800"/>
              <a:t>Bias as a function of non-differential imperfect sensitivity and specificity of exposure measurement</a:t>
            </a:r>
            <a:endParaRPr lang="en-US" altLang="en-US"/>
          </a:p>
        </p:txBody>
      </p:sp>
      <p:graphicFrame>
        <p:nvGraphicFramePr>
          <p:cNvPr id="370691" name="Object 3"/>
          <p:cNvGraphicFramePr>
            <a:graphicFrameLocks noGrp="1" noChangeAspect="1"/>
          </p:cNvGraphicFramePr>
          <p:nvPr>
            <p:ph type="body" idx="1"/>
          </p:nvPr>
        </p:nvGraphicFramePr>
        <p:xfrm>
          <a:off x="1981200" y="1066800"/>
          <a:ext cx="6248400" cy="5410200"/>
        </p:xfrm>
        <a:graphic>
          <a:graphicData uri="http://schemas.openxmlformats.org/presentationml/2006/ole">
            <mc:AlternateContent xmlns:mc="http://schemas.openxmlformats.org/markup-compatibility/2006">
              <mc:Choice xmlns:v="urn:schemas-microsoft-com:vml" Requires="v">
                <p:oleObj spid="_x0000_s370726" name="Bitmap Image" r:id="rId4" imgW="5439534" imgH="4180952" progId="Paint.Picture">
                  <p:embed/>
                </p:oleObj>
              </mc:Choice>
              <mc:Fallback>
                <p:oleObj name="Bitmap Image" r:id="rId4" imgW="5439534" imgH="4180952"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066800"/>
                        <a:ext cx="6248400" cy="5410200"/>
                      </a:xfrm>
                      <a:prstGeom prst="rect">
                        <a:avLst/>
                      </a:prstGeom>
                    </p:spPr>
                  </p:pic>
                </p:oleObj>
              </mc:Fallback>
            </mc:AlternateContent>
          </a:graphicData>
        </a:graphic>
      </p:graphicFrame>
      <p:sp>
        <p:nvSpPr>
          <p:cNvPr id="370692" name="Text Box 4"/>
          <p:cNvSpPr txBox="1">
            <a:spLocks noChangeArrowheads="1"/>
          </p:cNvSpPr>
          <p:nvPr/>
        </p:nvSpPr>
        <p:spPr bwMode="auto">
          <a:xfrm>
            <a:off x="3733800" y="1905000"/>
            <a:ext cx="609600" cy="86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500" b="1"/>
              <a:t>0.9</a:t>
            </a:r>
          </a:p>
          <a:p>
            <a:pPr algn="l">
              <a:lnSpc>
                <a:spcPct val="80000"/>
              </a:lnSpc>
              <a:spcBef>
                <a:spcPct val="50000"/>
              </a:spcBef>
            </a:pPr>
            <a:r>
              <a:rPr lang="en-US" altLang="en-US" sz="1500" b="1"/>
              <a:t>0.7</a:t>
            </a:r>
          </a:p>
          <a:p>
            <a:pPr algn="l">
              <a:lnSpc>
                <a:spcPct val="80000"/>
              </a:lnSpc>
              <a:spcBef>
                <a:spcPct val="50000"/>
              </a:spcBef>
            </a:pPr>
            <a:r>
              <a:rPr lang="en-US" altLang="en-US" sz="1500" b="1"/>
              <a:t>0.5</a:t>
            </a:r>
            <a:endParaRPr lang="en-US" altLang="en-US" sz="1500"/>
          </a:p>
        </p:txBody>
      </p:sp>
      <p:sp>
        <p:nvSpPr>
          <p:cNvPr id="370693" name="Text Box 5"/>
          <p:cNvSpPr txBox="1">
            <a:spLocks noChangeArrowheads="1"/>
          </p:cNvSpPr>
          <p:nvPr/>
        </p:nvSpPr>
        <p:spPr bwMode="auto">
          <a:xfrm>
            <a:off x="2743200" y="15240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Sensitivity of exposure measurement</a:t>
            </a:r>
            <a:endParaRPr lang="en-US" altLang="en-US"/>
          </a:p>
        </p:txBody>
      </p:sp>
      <p:sp>
        <p:nvSpPr>
          <p:cNvPr id="370694" name="Text Box 6"/>
          <p:cNvSpPr txBox="1">
            <a:spLocks noChangeArrowheads="1"/>
          </p:cNvSpPr>
          <p:nvPr/>
        </p:nvSpPr>
        <p:spPr bwMode="auto">
          <a:xfrm>
            <a:off x="2781300" y="6172200"/>
            <a:ext cx="49911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Specificity of exposure measurement</a:t>
            </a:r>
          </a:p>
        </p:txBody>
      </p:sp>
      <p:sp>
        <p:nvSpPr>
          <p:cNvPr id="370695" name="Text Box 7"/>
          <p:cNvSpPr txBox="1">
            <a:spLocks noChangeArrowheads="1"/>
          </p:cNvSpPr>
          <p:nvPr/>
        </p:nvSpPr>
        <p:spPr bwMode="auto">
          <a:xfrm>
            <a:off x="0" y="5638800"/>
            <a:ext cx="2209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t>Copeland et al. </a:t>
            </a:r>
            <a:r>
              <a:rPr lang="en-US" altLang="en-US" sz="1600" i="1"/>
              <a:t>AJE</a:t>
            </a:r>
            <a:r>
              <a:rPr lang="en-US" altLang="en-US" sz="1600"/>
              <a:t> 1977</a:t>
            </a:r>
            <a:endParaRPr lang="en-US" altLang="en-US"/>
          </a:p>
        </p:txBody>
      </p:sp>
      <p:sp>
        <p:nvSpPr>
          <p:cNvPr id="370696" name="Text Box 8"/>
          <p:cNvSpPr txBox="1">
            <a:spLocks noChangeArrowheads="1"/>
          </p:cNvSpPr>
          <p:nvPr/>
        </p:nvSpPr>
        <p:spPr bwMode="auto">
          <a:xfrm>
            <a:off x="8077200" y="1371600"/>
            <a:ext cx="2209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latin typeface="Arial" charset="0"/>
              </a:rPr>
              <a:t>True OR = 2.67</a:t>
            </a:r>
          </a:p>
          <a:p>
            <a:pPr algn="l">
              <a:spcBef>
                <a:spcPct val="50000"/>
              </a:spcBef>
            </a:pPr>
            <a:r>
              <a:rPr lang="en-US" altLang="en-US" sz="2000">
                <a:latin typeface="Arial" charset="0"/>
              </a:rPr>
              <a:t>Case-control study</a:t>
            </a:r>
          </a:p>
          <a:p>
            <a:pPr algn="l">
              <a:spcBef>
                <a:spcPct val="50000"/>
              </a:spcBef>
            </a:pPr>
            <a:r>
              <a:rPr lang="en-US" altLang="en-US" sz="2000">
                <a:latin typeface="Arial" charset="0"/>
              </a:rPr>
              <a:t>Prevalence of exposure in controls = 0.2</a:t>
            </a:r>
            <a:endParaRPr lang="en-US" altLang="en-US"/>
          </a:p>
        </p:txBody>
      </p:sp>
      <p:sp>
        <p:nvSpPr>
          <p:cNvPr id="370697" name="Text Box 9"/>
          <p:cNvSpPr txBox="1">
            <a:spLocks noChangeArrowheads="1"/>
          </p:cNvSpPr>
          <p:nvPr/>
        </p:nvSpPr>
        <p:spPr bwMode="auto">
          <a:xfrm rot="16200000">
            <a:off x="119063" y="2967037"/>
            <a:ext cx="3657600" cy="4667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Apparent Odds Ratio</a:t>
            </a:r>
          </a:p>
        </p:txBody>
      </p:sp>
      <p:sp>
        <p:nvSpPr>
          <p:cNvPr id="370698" name="Text Box 10"/>
          <p:cNvSpPr txBox="1">
            <a:spLocks noChangeArrowheads="1"/>
          </p:cNvSpPr>
          <p:nvPr/>
        </p:nvSpPr>
        <p:spPr bwMode="auto">
          <a:xfrm>
            <a:off x="2095500" y="990600"/>
            <a:ext cx="533400" cy="46593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b="1"/>
              <a:t>2.8</a:t>
            </a:r>
          </a:p>
          <a:p>
            <a:pPr algn="l">
              <a:spcBef>
                <a:spcPct val="50000"/>
              </a:spcBef>
            </a:pPr>
            <a:endParaRPr lang="en-US" altLang="en-US" sz="800" b="1"/>
          </a:p>
          <a:p>
            <a:pPr algn="l">
              <a:spcBef>
                <a:spcPct val="50000"/>
              </a:spcBef>
            </a:pPr>
            <a:r>
              <a:rPr lang="en-US" altLang="en-US" sz="2000" b="1"/>
              <a:t>2.5</a:t>
            </a:r>
          </a:p>
          <a:p>
            <a:pPr algn="l">
              <a:spcBef>
                <a:spcPct val="50000"/>
              </a:spcBef>
            </a:pPr>
            <a:endParaRPr lang="en-US" altLang="en-US" sz="800" b="1"/>
          </a:p>
          <a:p>
            <a:pPr algn="l">
              <a:spcBef>
                <a:spcPct val="50000"/>
              </a:spcBef>
            </a:pPr>
            <a:r>
              <a:rPr lang="en-US" altLang="en-US" sz="2000" b="1"/>
              <a:t>2.2</a:t>
            </a:r>
          </a:p>
          <a:p>
            <a:pPr algn="l">
              <a:spcBef>
                <a:spcPct val="50000"/>
              </a:spcBef>
            </a:pPr>
            <a:endParaRPr lang="en-US" altLang="en-US" sz="1200" b="1"/>
          </a:p>
          <a:p>
            <a:pPr algn="l">
              <a:spcBef>
                <a:spcPct val="50000"/>
              </a:spcBef>
            </a:pPr>
            <a:r>
              <a:rPr lang="en-US" altLang="en-US" sz="2000" b="1"/>
              <a:t>1.9</a:t>
            </a:r>
          </a:p>
          <a:p>
            <a:pPr algn="l">
              <a:spcBef>
                <a:spcPct val="50000"/>
              </a:spcBef>
            </a:pPr>
            <a:endParaRPr lang="en-US" altLang="en-US" sz="1400" b="1"/>
          </a:p>
          <a:p>
            <a:pPr algn="l">
              <a:spcBef>
                <a:spcPct val="50000"/>
              </a:spcBef>
            </a:pPr>
            <a:r>
              <a:rPr lang="en-US" altLang="en-US" sz="2000" b="1"/>
              <a:t>1.6</a:t>
            </a:r>
          </a:p>
          <a:p>
            <a:pPr algn="l">
              <a:spcBef>
                <a:spcPct val="50000"/>
              </a:spcBef>
            </a:pPr>
            <a:endParaRPr lang="en-US" altLang="en-US" sz="1400" b="1"/>
          </a:p>
          <a:p>
            <a:pPr algn="l">
              <a:spcBef>
                <a:spcPct val="50000"/>
              </a:spcBef>
            </a:pPr>
            <a:r>
              <a:rPr lang="en-US" altLang="en-US" sz="2000" b="1"/>
              <a:t>1.3</a:t>
            </a:r>
          </a:p>
          <a:p>
            <a:pPr algn="l">
              <a:spcBef>
                <a:spcPct val="50000"/>
              </a:spcBef>
            </a:pPr>
            <a:endParaRPr lang="en-US" altLang="en-US" sz="1000" b="1"/>
          </a:p>
          <a:p>
            <a:pPr algn="l">
              <a:spcBef>
                <a:spcPct val="50000"/>
              </a:spcBef>
            </a:pPr>
            <a:r>
              <a:rPr lang="en-US" altLang="en-US" sz="2000" b="1"/>
              <a:t>1.0</a:t>
            </a:r>
          </a:p>
        </p:txBody>
      </p:sp>
      <p:sp>
        <p:nvSpPr>
          <p:cNvPr id="370699" name="Text Box 11"/>
          <p:cNvSpPr txBox="1">
            <a:spLocks noChangeArrowheads="1"/>
          </p:cNvSpPr>
          <p:nvPr/>
        </p:nvSpPr>
        <p:spPr bwMode="auto">
          <a:xfrm>
            <a:off x="2247900" y="5867400"/>
            <a:ext cx="6019800" cy="4365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spcBef>
                <a:spcPct val="50000"/>
              </a:spcBef>
            </a:pPr>
            <a:r>
              <a:rPr lang="en-US" altLang="en-US" sz="2200" b="1"/>
              <a:t>  .50 </a:t>
            </a:r>
            <a:r>
              <a:rPr lang="en-US" altLang="en-US" sz="800" b="1"/>
              <a:t> </a:t>
            </a:r>
            <a:r>
              <a:rPr lang="en-US" altLang="en-US" sz="2200" b="1"/>
              <a:t> .55  </a:t>
            </a:r>
            <a:r>
              <a:rPr lang="en-US" altLang="en-US" sz="800" b="1"/>
              <a:t> </a:t>
            </a:r>
            <a:r>
              <a:rPr lang="en-US" altLang="en-US" sz="2200" b="1"/>
              <a:t> .60   .65  .70 </a:t>
            </a:r>
            <a:r>
              <a:rPr lang="en-US" altLang="en-US" sz="800" b="1"/>
              <a:t>     </a:t>
            </a:r>
            <a:r>
              <a:rPr lang="en-US" altLang="en-US" sz="2200" b="1"/>
              <a:t>.75  .80   .85  .90  .95   1.00</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228600" y="0"/>
            <a:ext cx="10058400" cy="1143000"/>
          </a:xfrm>
        </p:spPr>
        <p:txBody>
          <a:bodyPr/>
          <a:lstStyle/>
          <a:p>
            <a:r>
              <a:rPr lang="en-US" altLang="en-US" sz="2800"/>
              <a:t>Bias as a function of non-differential imperfect sensitivity and specificity of exposure measurement</a:t>
            </a:r>
            <a:endParaRPr lang="en-US" altLang="en-US"/>
          </a:p>
        </p:txBody>
      </p:sp>
      <p:graphicFrame>
        <p:nvGraphicFramePr>
          <p:cNvPr id="428035" name="Object 3"/>
          <p:cNvGraphicFramePr>
            <a:graphicFrameLocks noGrp="1" noChangeAspect="1"/>
          </p:cNvGraphicFramePr>
          <p:nvPr>
            <p:ph type="body" idx="1"/>
          </p:nvPr>
        </p:nvGraphicFramePr>
        <p:xfrm>
          <a:off x="1981200" y="1066800"/>
          <a:ext cx="6248400" cy="5410200"/>
        </p:xfrm>
        <a:graphic>
          <a:graphicData uri="http://schemas.openxmlformats.org/presentationml/2006/ole">
            <mc:AlternateContent xmlns:mc="http://schemas.openxmlformats.org/markup-compatibility/2006">
              <mc:Choice xmlns:v="urn:schemas-microsoft-com:vml" Requires="v">
                <p:oleObj spid="_x0000_s428074" name="Bitmap Image" r:id="rId4" imgW="5439534" imgH="4180952" progId="Paint.Picture">
                  <p:embed/>
                </p:oleObj>
              </mc:Choice>
              <mc:Fallback>
                <p:oleObj name="Bitmap Image" r:id="rId4" imgW="5439534" imgH="4180952"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066800"/>
                        <a:ext cx="6248400" cy="5410200"/>
                      </a:xfrm>
                      <a:prstGeom prst="rect">
                        <a:avLst/>
                      </a:prstGeom>
                    </p:spPr>
                  </p:pic>
                </p:oleObj>
              </mc:Fallback>
            </mc:AlternateContent>
          </a:graphicData>
        </a:graphic>
      </p:graphicFrame>
      <p:sp>
        <p:nvSpPr>
          <p:cNvPr id="428036" name="Text Box 4"/>
          <p:cNvSpPr txBox="1">
            <a:spLocks noChangeArrowheads="1"/>
          </p:cNvSpPr>
          <p:nvPr/>
        </p:nvSpPr>
        <p:spPr bwMode="auto">
          <a:xfrm>
            <a:off x="3733800" y="1905000"/>
            <a:ext cx="609600" cy="86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500" b="1"/>
              <a:t>0.9</a:t>
            </a:r>
          </a:p>
          <a:p>
            <a:pPr algn="l">
              <a:lnSpc>
                <a:spcPct val="80000"/>
              </a:lnSpc>
              <a:spcBef>
                <a:spcPct val="50000"/>
              </a:spcBef>
            </a:pPr>
            <a:r>
              <a:rPr lang="en-US" altLang="en-US" sz="1500" b="1"/>
              <a:t>0.7</a:t>
            </a:r>
          </a:p>
          <a:p>
            <a:pPr algn="l">
              <a:lnSpc>
                <a:spcPct val="80000"/>
              </a:lnSpc>
              <a:spcBef>
                <a:spcPct val="50000"/>
              </a:spcBef>
            </a:pPr>
            <a:r>
              <a:rPr lang="en-US" altLang="en-US" sz="1500" b="1"/>
              <a:t>0.5</a:t>
            </a:r>
            <a:endParaRPr lang="en-US" altLang="en-US" sz="1500"/>
          </a:p>
        </p:txBody>
      </p:sp>
      <p:sp>
        <p:nvSpPr>
          <p:cNvPr id="428037" name="Text Box 5"/>
          <p:cNvSpPr txBox="1">
            <a:spLocks noChangeArrowheads="1"/>
          </p:cNvSpPr>
          <p:nvPr/>
        </p:nvSpPr>
        <p:spPr bwMode="auto">
          <a:xfrm>
            <a:off x="2743200" y="15240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Sensitivity of exposure measurement</a:t>
            </a:r>
            <a:endParaRPr lang="en-US" altLang="en-US"/>
          </a:p>
        </p:txBody>
      </p:sp>
      <p:sp>
        <p:nvSpPr>
          <p:cNvPr id="428038" name="Text Box 6"/>
          <p:cNvSpPr txBox="1">
            <a:spLocks noChangeArrowheads="1"/>
          </p:cNvSpPr>
          <p:nvPr/>
        </p:nvSpPr>
        <p:spPr bwMode="auto">
          <a:xfrm>
            <a:off x="2781300" y="6172200"/>
            <a:ext cx="49911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Specificity of exposure measurement</a:t>
            </a:r>
          </a:p>
        </p:txBody>
      </p:sp>
      <p:sp>
        <p:nvSpPr>
          <p:cNvPr id="428039" name="Text Box 7"/>
          <p:cNvSpPr txBox="1">
            <a:spLocks noChangeArrowheads="1"/>
          </p:cNvSpPr>
          <p:nvPr/>
        </p:nvSpPr>
        <p:spPr bwMode="auto">
          <a:xfrm>
            <a:off x="0" y="5638800"/>
            <a:ext cx="2209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t>Copeland et al. </a:t>
            </a:r>
            <a:r>
              <a:rPr lang="en-US" altLang="en-US" sz="1600" i="1"/>
              <a:t>AJE</a:t>
            </a:r>
            <a:r>
              <a:rPr lang="en-US" altLang="en-US" sz="1600"/>
              <a:t> 1977</a:t>
            </a:r>
            <a:endParaRPr lang="en-US" altLang="en-US"/>
          </a:p>
        </p:txBody>
      </p:sp>
      <p:sp>
        <p:nvSpPr>
          <p:cNvPr id="428040" name="Text Box 8"/>
          <p:cNvSpPr txBox="1">
            <a:spLocks noChangeArrowheads="1"/>
          </p:cNvSpPr>
          <p:nvPr/>
        </p:nvSpPr>
        <p:spPr bwMode="auto">
          <a:xfrm>
            <a:off x="8077200" y="1371600"/>
            <a:ext cx="22098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latin typeface="Arial" charset="0"/>
              </a:rPr>
              <a:t>True OR = 2.67</a:t>
            </a:r>
          </a:p>
          <a:p>
            <a:pPr algn="l">
              <a:spcBef>
                <a:spcPct val="50000"/>
              </a:spcBef>
            </a:pPr>
            <a:r>
              <a:rPr lang="en-US" altLang="en-US" sz="2000">
                <a:latin typeface="Arial" charset="0"/>
              </a:rPr>
              <a:t>Prevalence of exposure in controls = 0.2</a:t>
            </a:r>
            <a:endParaRPr lang="en-US" altLang="en-US"/>
          </a:p>
        </p:txBody>
      </p:sp>
      <p:sp>
        <p:nvSpPr>
          <p:cNvPr id="428041" name="Text Box 9"/>
          <p:cNvSpPr txBox="1">
            <a:spLocks noChangeArrowheads="1"/>
          </p:cNvSpPr>
          <p:nvPr/>
        </p:nvSpPr>
        <p:spPr bwMode="auto">
          <a:xfrm rot="16200000">
            <a:off x="119063" y="2967037"/>
            <a:ext cx="3657600" cy="4667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Apparent Odds Ratio</a:t>
            </a:r>
          </a:p>
        </p:txBody>
      </p:sp>
      <p:sp>
        <p:nvSpPr>
          <p:cNvPr id="428042" name="Text Box 10"/>
          <p:cNvSpPr txBox="1">
            <a:spLocks noChangeArrowheads="1"/>
          </p:cNvSpPr>
          <p:nvPr/>
        </p:nvSpPr>
        <p:spPr bwMode="auto">
          <a:xfrm>
            <a:off x="2095500" y="990600"/>
            <a:ext cx="533400" cy="46593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b="1"/>
              <a:t>2.8</a:t>
            </a:r>
          </a:p>
          <a:p>
            <a:pPr algn="l">
              <a:spcBef>
                <a:spcPct val="50000"/>
              </a:spcBef>
            </a:pPr>
            <a:endParaRPr lang="en-US" altLang="en-US" sz="800" b="1"/>
          </a:p>
          <a:p>
            <a:pPr algn="l">
              <a:spcBef>
                <a:spcPct val="50000"/>
              </a:spcBef>
            </a:pPr>
            <a:r>
              <a:rPr lang="en-US" altLang="en-US" sz="2000" b="1"/>
              <a:t>2.5</a:t>
            </a:r>
          </a:p>
          <a:p>
            <a:pPr algn="l">
              <a:spcBef>
                <a:spcPct val="50000"/>
              </a:spcBef>
            </a:pPr>
            <a:endParaRPr lang="en-US" altLang="en-US" sz="800" b="1"/>
          </a:p>
          <a:p>
            <a:pPr algn="l">
              <a:spcBef>
                <a:spcPct val="50000"/>
              </a:spcBef>
            </a:pPr>
            <a:r>
              <a:rPr lang="en-US" altLang="en-US" sz="2000" b="1"/>
              <a:t>2.2</a:t>
            </a:r>
          </a:p>
          <a:p>
            <a:pPr algn="l">
              <a:spcBef>
                <a:spcPct val="50000"/>
              </a:spcBef>
            </a:pPr>
            <a:endParaRPr lang="en-US" altLang="en-US" sz="1200" b="1"/>
          </a:p>
          <a:p>
            <a:pPr algn="l">
              <a:spcBef>
                <a:spcPct val="50000"/>
              </a:spcBef>
            </a:pPr>
            <a:r>
              <a:rPr lang="en-US" altLang="en-US" sz="2000" b="1"/>
              <a:t>1.9</a:t>
            </a:r>
          </a:p>
          <a:p>
            <a:pPr algn="l">
              <a:spcBef>
                <a:spcPct val="50000"/>
              </a:spcBef>
            </a:pPr>
            <a:endParaRPr lang="en-US" altLang="en-US" sz="1400" b="1"/>
          </a:p>
          <a:p>
            <a:pPr algn="l">
              <a:spcBef>
                <a:spcPct val="50000"/>
              </a:spcBef>
            </a:pPr>
            <a:r>
              <a:rPr lang="en-US" altLang="en-US" sz="2000" b="1"/>
              <a:t>1.6</a:t>
            </a:r>
          </a:p>
          <a:p>
            <a:pPr algn="l">
              <a:spcBef>
                <a:spcPct val="50000"/>
              </a:spcBef>
            </a:pPr>
            <a:endParaRPr lang="en-US" altLang="en-US" sz="1400" b="1"/>
          </a:p>
          <a:p>
            <a:pPr algn="l">
              <a:spcBef>
                <a:spcPct val="50000"/>
              </a:spcBef>
            </a:pPr>
            <a:r>
              <a:rPr lang="en-US" altLang="en-US" sz="2000" b="1"/>
              <a:t>1.3</a:t>
            </a:r>
          </a:p>
          <a:p>
            <a:pPr algn="l">
              <a:spcBef>
                <a:spcPct val="50000"/>
              </a:spcBef>
            </a:pPr>
            <a:endParaRPr lang="en-US" altLang="en-US" sz="1000" b="1"/>
          </a:p>
          <a:p>
            <a:pPr algn="l">
              <a:spcBef>
                <a:spcPct val="50000"/>
              </a:spcBef>
            </a:pPr>
            <a:r>
              <a:rPr lang="en-US" altLang="en-US" sz="2000" b="1"/>
              <a:t>1.0</a:t>
            </a:r>
          </a:p>
        </p:txBody>
      </p:sp>
      <p:sp>
        <p:nvSpPr>
          <p:cNvPr id="428043" name="Text Box 11"/>
          <p:cNvSpPr txBox="1">
            <a:spLocks noChangeArrowheads="1"/>
          </p:cNvSpPr>
          <p:nvPr/>
        </p:nvSpPr>
        <p:spPr bwMode="auto">
          <a:xfrm>
            <a:off x="2247900" y="5867400"/>
            <a:ext cx="6019800" cy="4365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spcBef>
                <a:spcPct val="50000"/>
              </a:spcBef>
            </a:pPr>
            <a:r>
              <a:rPr lang="en-US" altLang="en-US" sz="2200" b="1"/>
              <a:t>  .50 </a:t>
            </a:r>
            <a:r>
              <a:rPr lang="en-US" altLang="en-US" sz="800" b="1"/>
              <a:t> </a:t>
            </a:r>
            <a:r>
              <a:rPr lang="en-US" altLang="en-US" sz="2200" b="1"/>
              <a:t> .55  </a:t>
            </a:r>
            <a:r>
              <a:rPr lang="en-US" altLang="en-US" sz="800" b="1"/>
              <a:t> </a:t>
            </a:r>
            <a:r>
              <a:rPr lang="en-US" altLang="en-US" sz="2200" b="1"/>
              <a:t> .60   .65  .70 </a:t>
            </a:r>
            <a:r>
              <a:rPr lang="en-US" altLang="en-US" sz="800" b="1"/>
              <a:t>     </a:t>
            </a:r>
            <a:r>
              <a:rPr lang="en-US" altLang="en-US" sz="2200" b="1"/>
              <a:t>.75  .80   .85  .90  .95   1.00</a:t>
            </a:r>
          </a:p>
        </p:txBody>
      </p:sp>
      <p:sp>
        <p:nvSpPr>
          <p:cNvPr id="428044" name="Line 12"/>
          <p:cNvSpPr>
            <a:spLocks noChangeShapeType="1"/>
          </p:cNvSpPr>
          <p:nvPr/>
        </p:nvSpPr>
        <p:spPr bwMode="auto">
          <a:xfrm>
            <a:off x="2705100" y="3048000"/>
            <a:ext cx="518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8045" name="Line 13"/>
          <p:cNvSpPr>
            <a:spLocks noChangeShapeType="1"/>
          </p:cNvSpPr>
          <p:nvPr/>
        </p:nvSpPr>
        <p:spPr bwMode="auto">
          <a:xfrm>
            <a:off x="6667500" y="3048000"/>
            <a:ext cx="0" cy="2743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8046" name="Line 14"/>
          <p:cNvSpPr>
            <a:spLocks noChangeShapeType="1"/>
          </p:cNvSpPr>
          <p:nvPr/>
        </p:nvSpPr>
        <p:spPr bwMode="auto">
          <a:xfrm>
            <a:off x="7277100" y="3048000"/>
            <a:ext cx="0" cy="2743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8047" name="Line 15"/>
          <p:cNvSpPr>
            <a:spLocks noChangeShapeType="1"/>
          </p:cNvSpPr>
          <p:nvPr/>
        </p:nvSpPr>
        <p:spPr bwMode="auto">
          <a:xfrm>
            <a:off x="7658100" y="3048000"/>
            <a:ext cx="0" cy="2743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8048" name="Text Box 16"/>
          <p:cNvSpPr txBox="1">
            <a:spLocks noChangeArrowheads="1"/>
          </p:cNvSpPr>
          <p:nvPr/>
        </p:nvSpPr>
        <p:spPr bwMode="auto">
          <a:xfrm>
            <a:off x="8267700" y="3352800"/>
            <a:ext cx="1866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When does OR fall below 2?</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38100" y="228600"/>
            <a:ext cx="10287000" cy="533400"/>
          </a:xfrm>
        </p:spPr>
        <p:txBody>
          <a:bodyPr/>
          <a:lstStyle/>
          <a:p>
            <a:r>
              <a:rPr lang="en-US" altLang="en-US" sz="2400"/>
              <a:t>Non-Differential Misclassification of Exposure in a Cohort Study: </a:t>
            </a:r>
            <a:br>
              <a:rPr lang="en-US" altLang="en-US" sz="2400"/>
            </a:br>
            <a:r>
              <a:rPr lang="en-US" altLang="en-US" sz="2400"/>
              <a:t>Effect of Sensitivity, Specificity and Prevalence of Exposure</a:t>
            </a:r>
            <a:endParaRPr lang="en-US" altLang="en-US"/>
          </a:p>
        </p:txBody>
      </p:sp>
      <p:graphicFrame>
        <p:nvGraphicFramePr>
          <p:cNvPr id="367620" name="Object 4"/>
          <p:cNvGraphicFramePr>
            <a:graphicFrameLocks noGrp="1" noChangeAspect="1"/>
          </p:cNvGraphicFramePr>
          <p:nvPr>
            <p:ph type="body" idx="1"/>
          </p:nvPr>
        </p:nvGraphicFramePr>
        <p:xfrm>
          <a:off x="381000" y="914400"/>
          <a:ext cx="9448800" cy="5715000"/>
        </p:xfrm>
        <a:graphic>
          <a:graphicData uri="http://schemas.openxmlformats.org/presentationml/2006/ole">
            <mc:AlternateContent xmlns:mc="http://schemas.openxmlformats.org/markup-compatibility/2006">
              <mc:Choice xmlns:v="urn:schemas-microsoft-com:vml" Requires="v">
                <p:oleObj spid="_x0000_s367659" name="Photo Editor Photo" r:id="rId4" imgW="10742857" imgH="7457143" progId="MSPhotoEd.3">
                  <p:embed/>
                </p:oleObj>
              </mc:Choice>
              <mc:Fallback>
                <p:oleObj name="Photo Editor Photo" r:id="rId4" imgW="10742857" imgH="7457143"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914400"/>
                        <a:ext cx="94488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7622" name="Text Box 6"/>
          <p:cNvSpPr txBox="1">
            <a:spLocks noChangeArrowheads="1"/>
          </p:cNvSpPr>
          <p:nvPr/>
        </p:nvSpPr>
        <p:spPr bwMode="auto">
          <a:xfrm>
            <a:off x="152400" y="65532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a:t>Flegal et al. </a:t>
            </a:r>
            <a:r>
              <a:rPr lang="en-US" altLang="en-US" sz="1400" i="1"/>
              <a:t>AJE </a:t>
            </a:r>
            <a:r>
              <a:rPr lang="en-US" altLang="en-US" sz="1400"/>
              <a:t>1986</a:t>
            </a:r>
            <a:endParaRPr lang="en-US" altLang="en-US"/>
          </a:p>
        </p:txBody>
      </p:sp>
      <p:sp>
        <p:nvSpPr>
          <p:cNvPr id="367623" name="Text Box 7"/>
          <p:cNvSpPr txBox="1">
            <a:spLocks noChangeArrowheads="1"/>
          </p:cNvSpPr>
          <p:nvPr/>
        </p:nvSpPr>
        <p:spPr bwMode="auto">
          <a:xfrm>
            <a:off x="3238500" y="1066800"/>
            <a:ext cx="4191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True Risk Ratio = 10</a:t>
            </a:r>
          </a:p>
        </p:txBody>
      </p:sp>
      <p:sp>
        <p:nvSpPr>
          <p:cNvPr id="367624" name="Text Box 8"/>
          <p:cNvSpPr txBox="1">
            <a:spLocks noChangeArrowheads="1"/>
          </p:cNvSpPr>
          <p:nvPr/>
        </p:nvSpPr>
        <p:spPr bwMode="auto">
          <a:xfrm flipH="1" flipV="1">
            <a:off x="381000" y="914400"/>
            <a:ext cx="549275"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spcBef>
                <a:spcPct val="50000"/>
              </a:spcBef>
            </a:pPr>
            <a:r>
              <a:rPr lang="en-US" altLang="en-US"/>
              <a:t>Apparent Risk Ratio    </a:t>
            </a:r>
          </a:p>
        </p:txBody>
      </p:sp>
      <p:sp>
        <p:nvSpPr>
          <p:cNvPr id="367625" name="Text Box 9"/>
          <p:cNvSpPr txBox="1">
            <a:spLocks noChangeArrowheads="1"/>
          </p:cNvSpPr>
          <p:nvPr/>
        </p:nvSpPr>
        <p:spPr bwMode="auto">
          <a:xfrm>
            <a:off x="1866900" y="1676400"/>
            <a:ext cx="50673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U = sensitivity; V = specificity</a:t>
            </a:r>
          </a:p>
        </p:txBody>
      </p:sp>
      <p:sp>
        <p:nvSpPr>
          <p:cNvPr id="367621" name="Text Box 5"/>
          <p:cNvSpPr txBox="1">
            <a:spLocks noChangeArrowheads="1"/>
          </p:cNvSpPr>
          <p:nvPr/>
        </p:nvSpPr>
        <p:spPr bwMode="auto">
          <a:xfrm>
            <a:off x="7200900" y="838200"/>
            <a:ext cx="5067300" cy="1508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All RR &lt; 8</a:t>
            </a:r>
          </a:p>
          <a:p>
            <a:pPr algn="l">
              <a:spcBef>
                <a:spcPct val="50000"/>
              </a:spcBef>
            </a:pPr>
            <a:r>
              <a:rPr lang="en-US" altLang="en-US"/>
              <a:t>If Pe &gt;.25, </a:t>
            </a:r>
            <a:r>
              <a:rPr lang="en-US" altLang="en-US">
                <a:cs typeface="Times New Roman" pitchFamily="18" charset="0"/>
              </a:rPr>
              <a:t>↑ Sn.</a:t>
            </a:r>
            <a:r>
              <a:rPr lang="en-US" altLang="en-US"/>
              <a:t> influ.</a:t>
            </a:r>
          </a:p>
          <a:p>
            <a:pPr algn="l">
              <a:spcBef>
                <a:spcPct val="50000"/>
              </a:spcBef>
            </a:pPr>
            <a:r>
              <a:rPr lang="en-US" altLang="en-US" sz="2200"/>
              <a:t>Dependence upon Prev.</a:t>
            </a:r>
            <a:r>
              <a:rPr lang="en-US" altLang="en-US" sz="2000"/>
              <a:t> </a:t>
            </a:r>
          </a:p>
        </p:txBody>
      </p:sp>
      <p:sp>
        <p:nvSpPr>
          <p:cNvPr id="367626" name="Text Box 10"/>
          <p:cNvSpPr txBox="1">
            <a:spLocks noChangeArrowheads="1"/>
          </p:cNvSpPr>
          <p:nvPr/>
        </p:nvSpPr>
        <p:spPr bwMode="auto">
          <a:xfrm>
            <a:off x="2476500" y="4038600"/>
            <a:ext cx="457200" cy="13144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err="1"/>
              <a:t>Sn</a:t>
            </a:r>
            <a:r>
              <a:rPr lang="en-US" altLang="en-US" sz="1600" dirty="0"/>
              <a:t> </a:t>
            </a:r>
            <a:r>
              <a:rPr lang="en-US" altLang="en-US" sz="1600" dirty="0" err="1"/>
              <a:t>Sn</a:t>
            </a:r>
            <a:r>
              <a:rPr lang="en-US" altLang="en-US" sz="1600" dirty="0"/>
              <a:t> </a:t>
            </a:r>
            <a:r>
              <a:rPr lang="en-US" altLang="en-US" sz="1600" dirty="0" err="1"/>
              <a:t>Sn</a:t>
            </a:r>
            <a:r>
              <a:rPr lang="en-US" altLang="en-US" sz="1600" dirty="0"/>
              <a:t> </a:t>
            </a:r>
            <a:r>
              <a:rPr lang="en-US" altLang="en-US" sz="1600" dirty="0" err="1"/>
              <a:t>Sn</a:t>
            </a:r>
            <a:r>
              <a:rPr lang="en-US" altLang="en-US" sz="1600" dirty="0"/>
              <a:t> </a:t>
            </a:r>
            <a:r>
              <a:rPr lang="en-US" altLang="en-US" sz="1600" dirty="0" err="1"/>
              <a:t>Sn</a:t>
            </a:r>
            <a:endParaRPr lang="en-US" altLang="en-US" sz="1600" dirty="0"/>
          </a:p>
        </p:txBody>
      </p:sp>
      <p:sp>
        <p:nvSpPr>
          <p:cNvPr id="367627" name="Text Box 11"/>
          <p:cNvSpPr txBox="1">
            <a:spLocks noChangeArrowheads="1"/>
          </p:cNvSpPr>
          <p:nvPr/>
        </p:nvSpPr>
        <p:spPr bwMode="auto">
          <a:xfrm>
            <a:off x="3619500" y="4038600"/>
            <a:ext cx="457200" cy="13144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Sp Sp Sp Sp Sp</a:t>
            </a:r>
          </a:p>
        </p:txBody>
      </p:sp>
      <p:sp>
        <p:nvSpPr>
          <p:cNvPr id="367628" name="Text Box 12"/>
          <p:cNvSpPr txBox="1">
            <a:spLocks noChangeArrowheads="1"/>
          </p:cNvSpPr>
          <p:nvPr/>
        </p:nvSpPr>
        <p:spPr bwMode="auto">
          <a:xfrm>
            <a:off x="1866900" y="1752600"/>
            <a:ext cx="457200" cy="3667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t>Sn</a:t>
            </a:r>
          </a:p>
        </p:txBody>
      </p:sp>
      <p:sp>
        <p:nvSpPr>
          <p:cNvPr id="367629" name="Text Box 13"/>
          <p:cNvSpPr txBox="1">
            <a:spLocks noChangeArrowheads="1"/>
          </p:cNvSpPr>
          <p:nvPr/>
        </p:nvSpPr>
        <p:spPr bwMode="auto">
          <a:xfrm>
            <a:off x="3848100" y="1752600"/>
            <a:ext cx="457200" cy="3667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t>Sp</a:t>
            </a:r>
          </a:p>
        </p:txBody>
      </p:sp>
      <p:sp>
        <p:nvSpPr>
          <p:cNvPr id="367631" name="Text Box 15"/>
          <p:cNvSpPr txBox="1">
            <a:spLocks noChangeArrowheads="1"/>
          </p:cNvSpPr>
          <p:nvPr/>
        </p:nvSpPr>
        <p:spPr bwMode="auto">
          <a:xfrm>
            <a:off x="7277100" y="6248400"/>
            <a:ext cx="1371600"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t>Sn and Sp</a:t>
            </a:r>
          </a:p>
        </p:txBody>
      </p:sp>
      <p:cxnSp>
        <p:nvCxnSpPr>
          <p:cNvPr id="3" name="Straight Connector 2"/>
          <p:cNvCxnSpPr/>
          <p:nvPr/>
        </p:nvCxnSpPr>
        <p:spPr bwMode="auto">
          <a:xfrm flipV="1">
            <a:off x="2438400" y="4038600"/>
            <a:ext cx="76200" cy="76200"/>
          </a:xfrm>
          <a:prstGeom prst="line">
            <a:avLst/>
          </a:prstGeom>
          <a:noFill/>
          <a:ln w="19050" cap="flat" cmpd="sng" algn="ctr">
            <a:solidFill>
              <a:schemeClr val="tx1">
                <a:alpha val="72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7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3" name="Text Box 3"/>
          <p:cNvSpPr txBox="1">
            <a:spLocks noChangeArrowheads="1"/>
          </p:cNvSpPr>
          <p:nvPr/>
        </p:nvSpPr>
        <p:spPr bwMode="auto">
          <a:xfrm>
            <a:off x="419100" y="1219200"/>
            <a:ext cx="46101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latin typeface="Arial" charset="0"/>
              </a:rPr>
              <a:t>In the presence of non-differential misclassification of exposure (e.g., sensitivity and specificity of 80%), what can we say in our Discussion section about any measures of association derived from the exposure?</a:t>
            </a:r>
            <a:r>
              <a:rPr lang="en-US" altLang="en-US">
                <a:latin typeface="Arial" charset="0"/>
              </a:rPr>
              <a:t> </a:t>
            </a:r>
          </a:p>
          <a:p>
            <a:endParaRPr lang="en-US" altLang="en-US">
              <a:latin typeface="Arial" charset="0"/>
            </a:endParaRPr>
          </a:p>
          <a:p>
            <a:endParaRPr lang="en-US" altLang="en-US">
              <a:latin typeface="Arial" charset="0"/>
            </a:endParaRPr>
          </a:p>
        </p:txBody>
      </p:sp>
      <p:sp>
        <p:nvSpPr>
          <p:cNvPr id="542724"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Are an underestimate of truth - A</a:t>
            </a:r>
          </a:p>
        </p:txBody>
      </p:sp>
      <p:sp>
        <p:nvSpPr>
          <p:cNvPr id="542725" name="Text Box 9"/>
          <p:cNvSpPr txBox="1">
            <a:spLocks noChangeArrowheads="1"/>
          </p:cNvSpPr>
          <p:nvPr/>
        </p:nvSpPr>
        <p:spPr bwMode="auto">
          <a:xfrm rot="-2695870">
            <a:off x="41719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Tend to underestimate truth - C</a:t>
            </a:r>
          </a:p>
        </p:txBody>
      </p:sp>
      <p:sp>
        <p:nvSpPr>
          <p:cNvPr id="542726" name="Text Box 10"/>
          <p:cNvSpPr txBox="1">
            <a:spLocks noChangeArrowheads="1"/>
          </p:cNvSpPr>
          <p:nvPr/>
        </p:nvSpPr>
        <p:spPr bwMode="auto">
          <a:xfrm rot="-2695870">
            <a:off x="4914900" y="4767263"/>
            <a:ext cx="2549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Will, on average, underestimate truth - B</a:t>
            </a:r>
            <a:endParaRPr lang="en-US" altLang="en-US" sz="1800" b="1">
              <a:latin typeface="Arial" charset="0"/>
            </a:endParaRPr>
          </a:p>
        </p:txBody>
      </p:sp>
      <p:sp>
        <p:nvSpPr>
          <p:cNvPr id="542727" name="Text Box 7"/>
          <p:cNvSpPr txBox="1">
            <a:spLocks noChangeArrowheads="1"/>
          </p:cNvSpPr>
          <p:nvPr/>
        </p:nvSpPr>
        <p:spPr bwMode="auto">
          <a:xfrm rot="-2695870">
            <a:off x="51625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Are an overestimate of truth  - D</a:t>
            </a:r>
          </a:p>
        </p:txBody>
      </p:sp>
      <p:sp>
        <p:nvSpPr>
          <p:cNvPr id="542729" name="Text Box 3"/>
          <p:cNvSpPr txBox="1">
            <a:spLocks noChangeArrowheads="1"/>
          </p:cNvSpPr>
          <p:nvPr/>
        </p:nvSpPr>
        <p:spPr bwMode="auto">
          <a:xfrm>
            <a:off x="190500" y="1317625"/>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Arial" charset="0"/>
            </a:endParaRPr>
          </a:p>
          <a:p>
            <a:endParaRPr lang="en-US" altLang="en-US">
              <a:latin typeface="Arial" charset="0"/>
            </a:endParaRPr>
          </a:p>
          <a:p>
            <a:endParaRPr lang="en-US" altLang="en-US">
              <a:latin typeface="Arial" charset="0"/>
            </a:endParaRPr>
          </a:p>
          <a:p>
            <a:endParaRPr lang="en-US" altLang="en-US">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1"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Are an underestimate of truth - A</a:t>
            </a:r>
          </a:p>
        </p:txBody>
      </p:sp>
      <p:sp>
        <p:nvSpPr>
          <p:cNvPr id="544772" name="Text Box 9"/>
          <p:cNvSpPr txBox="1">
            <a:spLocks noChangeArrowheads="1"/>
          </p:cNvSpPr>
          <p:nvPr/>
        </p:nvSpPr>
        <p:spPr bwMode="auto">
          <a:xfrm rot="-2695870">
            <a:off x="5270500" y="5141913"/>
            <a:ext cx="3505200" cy="395287"/>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Tend to underestimate truth - C</a:t>
            </a:r>
          </a:p>
        </p:txBody>
      </p:sp>
      <p:sp>
        <p:nvSpPr>
          <p:cNvPr id="544773" name="Text Box 10"/>
          <p:cNvSpPr txBox="1">
            <a:spLocks noChangeArrowheads="1"/>
          </p:cNvSpPr>
          <p:nvPr/>
        </p:nvSpPr>
        <p:spPr bwMode="auto">
          <a:xfrm rot="-2695870">
            <a:off x="4924425" y="4762500"/>
            <a:ext cx="2549525" cy="669925"/>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Will, on average, underestimate truth - B</a:t>
            </a:r>
            <a:endParaRPr lang="en-US" altLang="en-US" sz="1800" b="1">
              <a:latin typeface="Arial" charset="0"/>
            </a:endParaRPr>
          </a:p>
        </p:txBody>
      </p:sp>
      <p:sp>
        <p:nvSpPr>
          <p:cNvPr id="544774" name="Text Box 7"/>
          <p:cNvSpPr txBox="1">
            <a:spLocks noChangeArrowheads="1"/>
          </p:cNvSpPr>
          <p:nvPr/>
        </p:nvSpPr>
        <p:spPr bwMode="auto">
          <a:xfrm rot="-2695870">
            <a:off x="51625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Are an overestimate of truth  - D</a:t>
            </a:r>
          </a:p>
        </p:txBody>
      </p:sp>
      <p:sp>
        <p:nvSpPr>
          <p:cNvPr id="544775" name="Text Box 3"/>
          <p:cNvSpPr txBox="1">
            <a:spLocks noChangeArrowheads="1"/>
          </p:cNvSpPr>
          <p:nvPr/>
        </p:nvSpPr>
        <p:spPr bwMode="auto">
          <a:xfrm>
            <a:off x="190500" y="1317625"/>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Arial" charset="0"/>
            </a:endParaRPr>
          </a:p>
          <a:p>
            <a:endParaRPr lang="en-US" altLang="en-US">
              <a:latin typeface="Arial" charset="0"/>
            </a:endParaRPr>
          </a:p>
          <a:p>
            <a:endParaRPr lang="en-US" altLang="en-US">
              <a:latin typeface="Arial" charset="0"/>
            </a:endParaRPr>
          </a:p>
          <a:p>
            <a:endParaRPr lang="en-US" altLang="en-US">
              <a:latin typeface="Arial" charset="0"/>
            </a:endParaRPr>
          </a:p>
        </p:txBody>
      </p:sp>
      <p:sp>
        <p:nvSpPr>
          <p:cNvPr id="544777" name="Text Box 3"/>
          <p:cNvSpPr txBox="1">
            <a:spLocks noChangeArrowheads="1"/>
          </p:cNvSpPr>
          <p:nvPr/>
        </p:nvSpPr>
        <p:spPr bwMode="auto">
          <a:xfrm>
            <a:off x="419100" y="1219200"/>
            <a:ext cx="46101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latin typeface="Arial" charset="0"/>
              </a:rPr>
              <a:t>In the presence of non-differential misclassification of exposure (e.g., sensitivity and specificity of 80%), what can we say in our Discussion section about any measures of association derived from the exposure?</a:t>
            </a:r>
            <a:r>
              <a:rPr lang="en-US" altLang="en-US">
                <a:latin typeface="Arial" charset="0"/>
              </a:rPr>
              <a:t> </a:t>
            </a:r>
          </a:p>
          <a:p>
            <a:endParaRPr lang="en-US" altLang="en-US">
              <a:latin typeface="Arial" charset="0"/>
            </a:endParaRPr>
          </a:p>
          <a:p>
            <a:endParaRPr lang="en-US" altLang="en-US">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a:xfrm>
            <a:off x="771525" y="381000"/>
            <a:ext cx="8743950" cy="533400"/>
          </a:xfrm>
        </p:spPr>
        <p:txBody>
          <a:bodyPr/>
          <a:lstStyle/>
          <a:p>
            <a:r>
              <a:rPr lang="en-US" altLang="en-US" sz="2800"/>
              <a:t>Non-differential misclassification of exposure and “Bias towards the null”</a:t>
            </a:r>
          </a:p>
        </p:txBody>
      </p:sp>
      <p:sp>
        <p:nvSpPr>
          <p:cNvPr id="527363" name="Rectangle 3"/>
          <p:cNvSpPr>
            <a:spLocks noGrp="1" noChangeArrowheads="1"/>
          </p:cNvSpPr>
          <p:nvPr>
            <p:ph type="body" idx="1"/>
          </p:nvPr>
        </p:nvSpPr>
        <p:spPr>
          <a:xfrm>
            <a:off x="266700" y="1143000"/>
            <a:ext cx="9753600" cy="5181600"/>
          </a:xfrm>
        </p:spPr>
        <p:txBody>
          <a:bodyPr/>
          <a:lstStyle/>
          <a:p>
            <a:r>
              <a:rPr lang="en-US" altLang="en-US" sz="2400"/>
              <a:t>In any single study, non-differentiality by itself does not guarantee that the observed measure of association is falsely low</a:t>
            </a:r>
          </a:p>
          <a:p>
            <a:endParaRPr lang="en-US" altLang="en-US" sz="800"/>
          </a:p>
          <a:p>
            <a:r>
              <a:rPr lang="en-US" altLang="en-US" sz="2400"/>
              <a:t>Reason:  in any single study, the observed results are a function of bias plus CHANCE</a:t>
            </a:r>
          </a:p>
          <a:p>
            <a:pPr lvl="1"/>
            <a:r>
              <a:rPr lang="en-US" altLang="en-US" sz="2000"/>
              <a:t>Only if a study is repeated many times over and the findings averaged, can we say that the observed measure of association is biased towards the null</a:t>
            </a:r>
          </a:p>
          <a:p>
            <a:endParaRPr lang="en-US" altLang="en-US" sz="800"/>
          </a:p>
          <a:p>
            <a:r>
              <a:rPr lang="en-US" altLang="en-US" sz="2400"/>
              <a:t>Don’t say:  “Because we had non-differential misclassification of exposure, our findings are an underestimate of the true measure of association.”  (i.e., do not be definitive)</a:t>
            </a:r>
          </a:p>
          <a:p>
            <a:endParaRPr lang="en-US" altLang="en-US" sz="800"/>
          </a:p>
          <a:p>
            <a:r>
              <a:rPr lang="en-US" altLang="en-US" sz="2400"/>
              <a:t>Instead, say:  “Because imperfect sensitivity and specificity of &lt;the exposure measurement&gt; was generally the same irrespective of outcome, our findings tend to be (or, “on average are likely to be) an underestimate of the true association.”</a:t>
            </a:r>
          </a:p>
        </p:txBody>
      </p:sp>
      <p:sp>
        <p:nvSpPr>
          <p:cNvPr id="527364" name="Text Box 4"/>
          <p:cNvSpPr txBox="1">
            <a:spLocks noChangeArrowheads="1"/>
          </p:cNvSpPr>
          <p:nvPr/>
        </p:nvSpPr>
        <p:spPr bwMode="auto">
          <a:xfrm>
            <a:off x="6896100" y="6324600"/>
            <a:ext cx="2819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Jurek et al. </a:t>
            </a:r>
            <a:r>
              <a:rPr lang="en-US" altLang="en-US" sz="1600" i="1"/>
              <a:t>IJE</a:t>
            </a:r>
            <a:r>
              <a:rPr lang="en-US" altLang="en-US" sz="1600"/>
              <a:t> 2005</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152400" y="304800"/>
            <a:ext cx="10134600" cy="7620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r>
              <a:rPr lang="en-US" altLang="en-US" sz="2600"/>
              <a:t>Non-Differential Misclassification of Exposure:</a:t>
            </a:r>
            <a:br>
              <a:rPr lang="en-US" altLang="en-US" sz="2600"/>
            </a:br>
            <a:r>
              <a:rPr lang="en-US" altLang="en-US" sz="2600"/>
              <a:t> Rules of Thumb Regarding Sensitivity &amp; Specificity</a:t>
            </a:r>
            <a:r>
              <a:rPr lang="en-US" altLang="en-US" sz="3100">
                <a:sym typeface="Symbol" pitchFamily="18" charset="2"/>
              </a:rPr>
              <a:t/>
            </a:r>
            <a:br>
              <a:rPr lang="en-US" altLang="en-US" sz="3100">
                <a:sym typeface="Symbol" pitchFamily="18" charset="2"/>
              </a:rPr>
            </a:br>
            <a:endParaRPr lang="en-US" altLang="en-US" sz="3100">
              <a:sym typeface="Symbol" pitchFamily="18" charset="2"/>
            </a:endParaRPr>
          </a:p>
        </p:txBody>
      </p:sp>
      <p:sp>
        <p:nvSpPr>
          <p:cNvPr id="376835" name="Text Box 3"/>
          <p:cNvSpPr txBox="1">
            <a:spLocks noChangeArrowheads="1"/>
          </p:cNvSpPr>
          <p:nvPr/>
        </p:nvSpPr>
        <p:spPr bwMode="auto">
          <a:xfrm>
            <a:off x="190500" y="914400"/>
            <a:ext cx="10287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latin typeface="Arial" charset="0"/>
              </a:rPr>
              <a:t>		</a:t>
            </a:r>
            <a:r>
              <a:rPr lang="en-US" altLang="en-US" sz="2000" b="1">
                <a:latin typeface="Arial" charset="0"/>
              </a:rPr>
              <a:t>Exposure     Cases   Controls</a:t>
            </a:r>
            <a:endParaRPr lang="en-US" altLang="en-US" sz="1800">
              <a:latin typeface="Arial" charset="0"/>
            </a:endParaRPr>
          </a:p>
          <a:p>
            <a:pPr algn="l"/>
            <a:r>
              <a:rPr lang="en-US" altLang="en-US" sz="1800">
                <a:latin typeface="Arial" charset="0"/>
              </a:rPr>
              <a:t>			</a:t>
            </a:r>
            <a:r>
              <a:rPr lang="en-US" altLang="en-US" sz="2000" b="1">
                <a:latin typeface="Arial" charset="0"/>
              </a:rPr>
              <a:t>Yes	50	100</a:t>
            </a:r>
          </a:p>
          <a:p>
            <a:pPr algn="l"/>
            <a:r>
              <a:rPr lang="en-US" altLang="en-US" sz="2000" b="1">
                <a:latin typeface="Arial" charset="0"/>
              </a:rPr>
              <a:t>			No	50	300</a:t>
            </a:r>
            <a:r>
              <a:rPr lang="en-US" altLang="en-US" sz="2000">
                <a:latin typeface="Arial" charset="0"/>
              </a:rPr>
              <a:t>           </a:t>
            </a:r>
            <a:r>
              <a:rPr lang="en-US" altLang="en-US" sz="2000" b="1">
                <a:latin typeface="Arial" charset="0"/>
              </a:rPr>
              <a:t>True OR = (50/50) / (100/300) = 3.0 </a:t>
            </a:r>
          </a:p>
          <a:p>
            <a:pPr algn="l"/>
            <a:r>
              <a:rPr lang="en-US" altLang="en-US" sz="1600">
                <a:latin typeface="Arial" charset="0"/>
              </a:rPr>
              <a:t>		</a:t>
            </a:r>
            <a:endParaRPr lang="en-US" altLang="en-US">
              <a:latin typeface="Arial" charset="0"/>
            </a:endParaRPr>
          </a:p>
          <a:p>
            <a:pPr algn="l"/>
            <a:r>
              <a:rPr lang="en-US" altLang="en-US" sz="2000" i="1">
                <a:latin typeface="Arial" charset="0"/>
                <a:sym typeface="Symbol" pitchFamily="18" charset="2"/>
              </a:rPr>
              <a:t>   </a:t>
            </a:r>
          </a:p>
        </p:txBody>
      </p:sp>
      <p:sp>
        <p:nvSpPr>
          <p:cNvPr id="376836" name="Text Box 4"/>
          <p:cNvSpPr txBox="1">
            <a:spLocks noChangeArrowheads="1"/>
          </p:cNvSpPr>
          <p:nvPr/>
        </p:nvSpPr>
        <p:spPr bwMode="auto">
          <a:xfrm>
            <a:off x="457200" y="10668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t>SOURCE POPULATION</a:t>
            </a:r>
            <a:endParaRPr lang="en-US" altLang="en-US"/>
          </a:p>
        </p:txBody>
      </p:sp>
      <p:sp>
        <p:nvSpPr>
          <p:cNvPr id="376837" name="Text Box 5"/>
          <p:cNvSpPr txBox="1">
            <a:spLocks noChangeArrowheads="1"/>
          </p:cNvSpPr>
          <p:nvPr/>
        </p:nvSpPr>
        <p:spPr bwMode="auto">
          <a:xfrm>
            <a:off x="7543800" y="4267200"/>
            <a:ext cx="274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b="1"/>
              <a:t>Sens + Spec = 1 gives OR = 1 (no effect)</a:t>
            </a:r>
            <a:endParaRPr lang="en-US" altLang="en-US"/>
          </a:p>
        </p:txBody>
      </p:sp>
      <p:graphicFrame>
        <p:nvGraphicFramePr>
          <p:cNvPr id="376937" name="Object 105"/>
          <p:cNvGraphicFramePr>
            <a:graphicFrameLocks noChangeAspect="1"/>
          </p:cNvGraphicFramePr>
          <p:nvPr/>
        </p:nvGraphicFramePr>
        <p:xfrm>
          <a:off x="382588" y="2147888"/>
          <a:ext cx="6953250" cy="4614862"/>
        </p:xfrm>
        <a:graphic>
          <a:graphicData uri="http://schemas.openxmlformats.org/presentationml/2006/ole">
            <mc:AlternateContent xmlns:mc="http://schemas.openxmlformats.org/markup-compatibility/2006">
              <mc:Choice xmlns:v="urn:schemas-microsoft-com:vml" Requires="v">
                <p:oleObj spid="_x0000_s376972" name="Document" r:id="rId4" imgW="7100789" imgH="4705482" progId="Word.Document.8">
                  <p:embed/>
                </p:oleObj>
              </mc:Choice>
              <mc:Fallback>
                <p:oleObj name="Document" r:id="rId4" imgW="7100789" imgH="4705482" progId="Word.Document.8">
                  <p:embed/>
                  <p:pic>
                    <p:nvPicPr>
                      <p:cNvPr id="0" name="Object 1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588" y="2147888"/>
                        <a:ext cx="6953250" cy="4614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6938" name="Text Box 106"/>
          <p:cNvSpPr txBox="1">
            <a:spLocks noChangeArrowheads="1"/>
          </p:cNvSpPr>
          <p:nvPr/>
        </p:nvSpPr>
        <p:spPr bwMode="auto">
          <a:xfrm>
            <a:off x="7505700" y="3352800"/>
            <a:ext cx="2667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b="1"/>
              <a:t>Sens + Spec &gt;1  but &lt;2 gives attenuated effect</a:t>
            </a:r>
            <a:endParaRPr lang="en-US" altLang="en-US"/>
          </a:p>
        </p:txBody>
      </p:sp>
      <p:sp>
        <p:nvSpPr>
          <p:cNvPr id="376939" name="Text Box 107"/>
          <p:cNvSpPr txBox="1">
            <a:spLocks noChangeArrowheads="1"/>
          </p:cNvSpPr>
          <p:nvPr/>
        </p:nvSpPr>
        <p:spPr bwMode="auto">
          <a:xfrm>
            <a:off x="7543800" y="5105400"/>
            <a:ext cx="274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b="1"/>
              <a:t>Sens + Spec &lt; 1 gives reversal of effect </a:t>
            </a:r>
            <a:endParaRPr lang="en-US" altLang="en-US"/>
          </a:p>
        </p:txBody>
      </p:sp>
      <p:sp>
        <p:nvSpPr>
          <p:cNvPr id="376940" name="Line 108"/>
          <p:cNvSpPr>
            <a:spLocks noChangeShapeType="1"/>
          </p:cNvSpPr>
          <p:nvPr/>
        </p:nvSpPr>
        <p:spPr bwMode="auto">
          <a:xfrm flipH="1" flipV="1">
            <a:off x="6629400" y="3505200"/>
            <a:ext cx="8382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942" name="Line 110"/>
          <p:cNvSpPr>
            <a:spLocks noChangeShapeType="1"/>
          </p:cNvSpPr>
          <p:nvPr/>
        </p:nvSpPr>
        <p:spPr bwMode="auto">
          <a:xfrm flipH="1">
            <a:off x="6705600" y="3733800"/>
            <a:ext cx="762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943" name="Line 111"/>
          <p:cNvSpPr>
            <a:spLocks noChangeShapeType="1"/>
          </p:cNvSpPr>
          <p:nvPr/>
        </p:nvSpPr>
        <p:spPr bwMode="auto">
          <a:xfrm flipH="1">
            <a:off x="6705600" y="46482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944" name="Line 112"/>
          <p:cNvSpPr>
            <a:spLocks noChangeShapeType="1"/>
          </p:cNvSpPr>
          <p:nvPr/>
        </p:nvSpPr>
        <p:spPr bwMode="auto">
          <a:xfrm flipH="1">
            <a:off x="6781800" y="53340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945" name="Text Box 113"/>
          <p:cNvSpPr txBox="1">
            <a:spLocks noChangeArrowheads="1"/>
          </p:cNvSpPr>
          <p:nvPr/>
        </p:nvSpPr>
        <p:spPr bwMode="auto">
          <a:xfrm>
            <a:off x="7543800" y="5851525"/>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b="1"/>
              <a:t>Coding  error</a:t>
            </a:r>
            <a:endParaRPr lang="en-US" altLang="en-US"/>
          </a:p>
        </p:txBody>
      </p:sp>
      <p:sp>
        <p:nvSpPr>
          <p:cNvPr id="376946" name="Line 114"/>
          <p:cNvSpPr>
            <a:spLocks noChangeShapeType="1"/>
          </p:cNvSpPr>
          <p:nvPr/>
        </p:nvSpPr>
        <p:spPr bwMode="auto">
          <a:xfrm flipH="1">
            <a:off x="6781800" y="59436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5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52"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53"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54"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55" name="Line 7"/>
          <p:cNvSpPr>
            <a:spLocks noChangeShapeType="1"/>
          </p:cNvSpPr>
          <p:nvPr/>
        </p:nvSpPr>
        <p:spPr bwMode="auto">
          <a:xfrm>
            <a:off x="5400675" y="5105400"/>
            <a:ext cx="257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56"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309257" name="Text Box 9"/>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Diseased</a:t>
            </a:r>
          </a:p>
        </p:txBody>
      </p:sp>
      <p:sp>
        <p:nvSpPr>
          <p:cNvPr id="309258"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Exposed</a:t>
            </a:r>
          </a:p>
        </p:txBody>
      </p:sp>
      <p:sp>
        <p:nvSpPr>
          <p:cNvPr id="309259"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309260"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a:t>
            </a:r>
          </a:p>
          <a:p>
            <a:pPr algn="l"/>
            <a:endParaRPr lang="en-US" altLang="en-US"/>
          </a:p>
          <a:p>
            <a:pPr algn="l"/>
            <a:endParaRPr lang="en-US" altLang="en-US"/>
          </a:p>
          <a:p>
            <a:pPr algn="l"/>
            <a:r>
              <a:rPr lang="en-US" altLang="en-US"/>
              <a:t>-</a:t>
            </a:r>
          </a:p>
        </p:txBody>
      </p:sp>
      <p:sp>
        <p:nvSpPr>
          <p:cNvPr id="309261" name="Line 13"/>
          <p:cNvSpPr>
            <a:spLocks noChangeShapeType="1"/>
          </p:cNvSpPr>
          <p:nvPr/>
        </p:nvSpPr>
        <p:spPr bwMode="auto">
          <a:xfrm flipH="1" flipV="1">
            <a:off x="6096000" y="54102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62" name="Text Box 14"/>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309263" name="Text Box 15"/>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309264" name="Text Box 16"/>
          <p:cNvSpPr txBox="1">
            <a:spLocks noChangeArrowheads="1"/>
          </p:cNvSpPr>
          <p:nvPr/>
        </p:nvSpPr>
        <p:spPr bwMode="auto">
          <a:xfrm>
            <a:off x="1371600" y="381000"/>
            <a:ext cx="7881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b="1">
                <a:latin typeface="Arial" charset="0"/>
              </a:rPr>
              <a:t>Non-Differential Misclassification of Outcome</a:t>
            </a:r>
            <a:endParaRPr lang="en-US" altLang="en-US" sz="2800" b="1">
              <a:latin typeface="Arial Unicode MS" pitchFamily="34" charset="-128"/>
            </a:endParaRPr>
          </a:p>
        </p:txBody>
      </p:sp>
      <p:sp>
        <p:nvSpPr>
          <p:cNvPr id="309267" name="Line 19"/>
          <p:cNvSpPr>
            <a:spLocks noChangeShapeType="1"/>
          </p:cNvSpPr>
          <p:nvPr/>
        </p:nvSpPr>
        <p:spPr bwMode="auto">
          <a:xfrm>
            <a:off x="6172200" y="57150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68" name="Line 20"/>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69" name="Text Box 21"/>
          <p:cNvSpPr txBox="1">
            <a:spLocks noChangeArrowheads="1"/>
          </p:cNvSpPr>
          <p:nvPr/>
        </p:nvSpPr>
        <p:spPr bwMode="auto">
          <a:xfrm>
            <a:off x="7010400" y="1828800"/>
            <a:ext cx="2590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Problems with outcome sensitivity </a:t>
            </a:r>
            <a:r>
              <a:rPr lang="en-US" altLang="en-US" dirty="0" smtClean="0"/>
              <a:t>–unrelated to exposure </a:t>
            </a:r>
            <a:r>
              <a:rPr lang="en-US" altLang="en-US" dirty="0"/>
              <a:t>status</a:t>
            </a:r>
          </a:p>
        </p:txBody>
      </p:sp>
      <p:sp>
        <p:nvSpPr>
          <p:cNvPr id="309270" name="Text Box 22"/>
          <p:cNvSpPr txBox="1">
            <a:spLocks noChangeArrowheads="1"/>
          </p:cNvSpPr>
          <p:nvPr/>
        </p:nvSpPr>
        <p:spPr bwMode="auto">
          <a:xfrm>
            <a:off x="952500" y="5276671"/>
            <a:ext cx="4191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Problems with outcome specificity </a:t>
            </a:r>
            <a:r>
              <a:rPr lang="en-US" altLang="en-US" dirty="0" smtClean="0"/>
              <a:t>– unrelated to exposure </a:t>
            </a:r>
            <a:r>
              <a:rPr lang="en-US" altLang="en-US" dirty="0"/>
              <a:t>status</a:t>
            </a:r>
          </a:p>
        </p:txBody>
      </p:sp>
      <p:sp>
        <p:nvSpPr>
          <p:cNvPr id="309271" name="Line 23"/>
          <p:cNvSpPr>
            <a:spLocks noChangeShapeType="1"/>
          </p:cNvSpPr>
          <p:nvPr/>
        </p:nvSpPr>
        <p:spPr bwMode="auto">
          <a:xfrm flipV="1">
            <a:off x="4762500" y="4724400"/>
            <a:ext cx="11811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72" name="Line 24"/>
          <p:cNvSpPr>
            <a:spLocks noChangeShapeType="1"/>
          </p:cNvSpPr>
          <p:nvPr/>
        </p:nvSpPr>
        <p:spPr bwMode="auto">
          <a:xfrm flipV="1">
            <a:off x="4686300" y="5486400"/>
            <a:ext cx="1371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73" name="Line 25"/>
          <p:cNvSpPr>
            <a:spLocks noChangeShapeType="1"/>
          </p:cNvSpPr>
          <p:nvPr/>
        </p:nvSpPr>
        <p:spPr bwMode="auto">
          <a:xfrm flipH="1">
            <a:off x="7239000" y="3352800"/>
            <a:ext cx="11430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74" name="Line 26"/>
          <p:cNvSpPr>
            <a:spLocks noChangeShapeType="1"/>
          </p:cNvSpPr>
          <p:nvPr/>
        </p:nvSpPr>
        <p:spPr bwMode="auto">
          <a:xfrm flipH="1">
            <a:off x="7162800" y="3429000"/>
            <a:ext cx="1219200" cy="2209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75" name="Line 27"/>
          <p:cNvSpPr>
            <a:spLocks noChangeShapeType="1"/>
          </p:cNvSpPr>
          <p:nvPr/>
        </p:nvSpPr>
        <p:spPr bwMode="auto">
          <a:xfrm flipH="1" flipV="1">
            <a:off x="6096000" y="46482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76" name="Line 28"/>
          <p:cNvSpPr>
            <a:spLocks noChangeShapeType="1"/>
          </p:cNvSpPr>
          <p:nvPr/>
        </p:nvSpPr>
        <p:spPr bwMode="auto">
          <a:xfrm>
            <a:off x="6134100" y="48768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77" name="Text Box 29"/>
          <p:cNvSpPr txBox="1">
            <a:spLocks noChangeArrowheads="1"/>
          </p:cNvSpPr>
          <p:nvPr/>
        </p:nvSpPr>
        <p:spPr bwMode="auto">
          <a:xfrm>
            <a:off x="7962900" y="4572000"/>
            <a:ext cx="2247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Evenly weighted arrows =      non-differential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92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92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92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92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92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927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0926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0927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0927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0927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0926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092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92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92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927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9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61" grpId="0" animBg="1"/>
      <p:bldP spid="309267" grpId="0" animBg="1"/>
      <p:bldP spid="309267" grpId="1" animBg="1"/>
      <p:bldP spid="309269" grpId="0"/>
      <p:bldP spid="309269" grpId="1"/>
      <p:bldP spid="309270" grpId="0"/>
      <p:bldP spid="309271" grpId="0" animBg="1"/>
      <p:bldP spid="309272" grpId="0" animBg="1"/>
      <p:bldP spid="309273" grpId="0" animBg="1"/>
      <p:bldP spid="309273" grpId="1" animBg="1"/>
      <p:bldP spid="309274" grpId="0" animBg="1"/>
      <p:bldP spid="309274" grpId="1" animBg="1"/>
      <p:bldP spid="309275" grpId="0" animBg="1"/>
      <p:bldP spid="309276" grpId="0" animBg="1"/>
      <p:bldP spid="309276" grpId="1" animBg="1"/>
      <p:bldP spid="30927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304800" y="381000"/>
            <a:ext cx="9667875" cy="533400"/>
          </a:xfrm>
        </p:spPr>
        <p:txBody>
          <a:bodyPr/>
          <a:lstStyle/>
          <a:p>
            <a:r>
              <a:rPr lang="en-US" altLang="en-US" sz="2600"/>
              <a:t>Bias as a function of non-differential imperfect sensitivity and specificity of outcome measurement in a cohort study</a:t>
            </a:r>
          </a:p>
        </p:txBody>
      </p:sp>
      <p:graphicFrame>
        <p:nvGraphicFramePr>
          <p:cNvPr id="381955" name="Object 3"/>
          <p:cNvGraphicFramePr>
            <a:graphicFrameLocks noGrp="1" noChangeAspect="1"/>
          </p:cNvGraphicFramePr>
          <p:nvPr>
            <p:ph type="body" idx="1"/>
          </p:nvPr>
        </p:nvGraphicFramePr>
        <p:xfrm>
          <a:off x="1219200" y="1143000"/>
          <a:ext cx="7239000" cy="5486400"/>
        </p:xfrm>
        <a:graphic>
          <a:graphicData uri="http://schemas.openxmlformats.org/presentationml/2006/ole">
            <mc:AlternateContent xmlns:mc="http://schemas.openxmlformats.org/markup-compatibility/2006">
              <mc:Choice xmlns:v="urn:schemas-microsoft-com:vml" Requires="v">
                <p:oleObj spid="_x0000_s381990" name="Photo Editor Photo" r:id="rId4" imgW="5238095" imgH="4048690" progId="MSPhotoEd.3">
                  <p:embed/>
                </p:oleObj>
              </mc:Choice>
              <mc:Fallback>
                <p:oleObj name="Photo Editor Photo" r:id="rId4" imgW="5238095" imgH="4048690" progId="MSPhotoEd.3">
                  <p:embed/>
                  <p:pic>
                    <p:nvPicPr>
                      <p:cNvPr id="0" name="Object 3"/>
                      <p:cNvPicPr>
                        <a:picLocks noChangeAspect="1" noChangeArrowheads="1"/>
                      </p:cNvPicPr>
                      <p:nvPr/>
                    </p:nvPicPr>
                    <p:blipFill>
                      <a:blip r:embed="rId5">
                        <a:lum bright="6000" contrast="-6000"/>
                        <a:grayscl/>
                        <a:extLst>
                          <a:ext uri="{28A0092B-C50C-407E-A947-70E740481C1C}">
                            <a14:useLocalDpi xmlns:a14="http://schemas.microsoft.com/office/drawing/2010/main" val="0"/>
                          </a:ext>
                        </a:extLst>
                      </a:blip>
                      <a:srcRect/>
                      <a:stretch>
                        <a:fillRect/>
                      </a:stretch>
                    </p:blipFill>
                    <p:spPr bwMode="auto">
                      <a:xfrm>
                        <a:off x="1219200" y="1143000"/>
                        <a:ext cx="7239000" cy="5486400"/>
                      </a:xfrm>
                      <a:prstGeom prst="rect">
                        <a:avLst/>
                      </a:prstGeom>
                    </p:spPr>
                  </p:pic>
                </p:oleObj>
              </mc:Fallback>
            </mc:AlternateContent>
          </a:graphicData>
        </a:graphic>
      </p:graphicFrame>
      <p:sp>
        <p:nvSpPr>
          <p:cNvPr id="381956" name="Text Box 4"/>
          <p:cNvSpPr txBox="1">
            <a:spLocks noChangeArrowheads="1"/>
          </p:cNvSpPr>
          <p:nvPr/>
        </p:nvSpPr>
        <p:spPr bwMode="auto">
          <a:xfrm>
            <a:off x="2667000" y="19050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Sensitivity of outcome measurement</a:t>
            </a:r>
            <a:endParaRPr lang="en-US" altLang="en-US"/>
          </a:p>
        </p:txBody>
      </p:sp>
      <p:sp>
        <p:nvSpPr>
          <p:cNvPr id="381957" name="Text Box 5"/>
          <p:cNvSpPr txBox="1">
            <a:spLocks noChangeArrowheads="1"/>
          </p:cNvSpPr>
          <p:nvPr/>
        </p:nvSpPr>
        <p:spPr bwMode="auto">
          <a:xfrm>
            <a:off x="3657600" y="2209800"/>
            <a:ext cx="609600" cy="86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500" b="1"/>
              <a:t>0.9</a:t>
            </a:r>
          </a:p>
          <a:p>
            <a:pPr algn="l">
              <a:lnSpc>
                <a:spcPct val="80000"/>
              </a:lnSpc>
              <a:spcBef>
                <a:spcPct val="50000"/>
              </a:spcBef>
            </a:pPr>
            <a:r>
              <a:rPr lang="en-US" altLang="en-US" sz="1500" b="1"/>
              <a:t>0.7</a:t>
            </a:r>
          </a:p>
          <a:p>
            <a:pPr algn="l">
              <a:lnSpc>
                <a:spcPct val="80000"/>
              </a:lnSpc>
              <a:spcBef>
                <a:spcPct val="50000"/>
              </a:spcBef>
            </a:pPr>
            <a:r>
              <a:rPr lang="en-US" altLang="en-US" sz="1500" b="1"/>
              <a:t>0.5</a:t>
            </a:r>
          </a:p>
        </p:txBody>
      </p:sp>
      <p:sp>
        <p:nvSpPr>
          <p:cNvPr id="381958" name="Text Box 6"/>
          <p:cNvSpPr txBox="1">
            <a:spLocks noChangeArrowheads="1"/>
          </p:cNvSpPr>
          <p:nvPr/>
        </p:nvSpPr>
        <p:spPr bwMode="auto">
          <a:xfrm>
            <a:off x="3048000" y="61722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Specificity of outcome measurement</a:t>
            </a:r>
            <a:endParaRPr lang="en-US" altLang="en-US"/>
          </a:p>
        </p:txBody>
      </p:sp>
      <p:sp>
        <p:nvSpPr>
          <p:cNvPr id="381959" name="Text Box 7"/>
          <p:cNvSpPr txBox="1">
            <a:spLocks noChangeArrowheads="1"/>
          </p:cNvSpPr>
          <p:nvPr/>
        </p:nvSpPr>
        <p:spPr bwMode="auto">
          <a:xfrm>
            <a:off x="0" y="6276975"/>
            <a:ext cx="2209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t>Copeland et al. </a:t>
            </a:r>
            <a:r>
              <a:rPr lang="en-US" altLang="en-US" sz="1600" i="1"/>
              <a:t>AJE</a:t>
            </a:r>
            <a:r>
              <a:rPr lang="en-US" altLang="en-US" sz="1600"/>
              <a:t> 1977</a:t>
            </a:r>
            <a:endParaRPr lang="en-US" altLang="en-US"/>
          </a:p>
        </p:txBody>
      </p:sp>
      <p:sp>
        <p:nvSpPr>
          <p:cNvPr id="381960" name="Text Box 8"/>
          <p:cNvSpPr txBox="1">
            <a:spLocks noChangeArrowheads="1"/>
          </p:cNvSpPr>
          <p:nvPr/>
        </p:nvSpPr>
        <p:spPr bwMode="auto">
          <a:xfrm>
            <a:off x="8077200" y="1371600"/>
            <a:ext cx="22098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latin typeface="Arial" charset="0"/>
              </a:rPr>
              <a:t>True risk ratio = 2.0</a:t>
            </a:r>
          </a:p>
          <a:p>
            <a:pPr algn="l">
              <a:spcBef>
                <a:spcPct val="50000"/>
              </a:spcBef>
            </a:pPr>
            <a:r>
              <a:rPr lang="en-US" altLang="en-US" sz="2000">
                <a:latin typeface="Arial" charset="0"/>
              </a:rPr>
              <a:t>Cumulative incidence in unexposed = 0.05</a:t>
            </a:r>
            <a:endParaRPr lang="en-US" altLang="en-US"/>
          </a:p>
        </p:txBody>
      </p:sp>
      <p:sp>
        <p:nvSpPr>
          <p:cNvPr id="381961" name="Text Box 9"/>
          <p:cNvSpPr txBox="1">
            <a:spLocks noChangeArrowheads="1"/>
          </p:cNvSpPr>
          <p:nvPr/>
        </p:nvSpPr>
        <p:spPr bwMode="auto">
          <a:xfrm>
            <a:off x="8039100" y="3581400"/>
            <a:ext cx="19812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3300"/>
                </a:solidFill>
              </a:rPr>
              <a:t>Steep bias with change in specificity</a:t>
            </a:r>
          </a:p>
          <a:p>
            <a:pPr>
              <a:spcBef>
                <a:spcPct val="50000"/>
              </a:spcBef>
            </a:pPr>
            <a:r>
              <a:rPr lang="en-US" altLang="en-US">
                <a:solidFill>
                  <a:srgbClr val="FF3300"/>
                </a:solidFill>
              </a:rPr>
              <a:t>Relatively less influence from sensitivity</a:t>
            </a:r>
          </a:p>
        </p:txBody>
      </p:sp>
      <p:sp>
        <p:nvSpPr>
          <p:cNvPr id="381963" name="Line 11"/>
          <p:cNvSpPr>
            <a:spLocks noChangeShapeType="1"/>
          </p:cNvSpPr>
          <p:nvPr/>
        </p:nvSpPr>
        <p:spPr bwMode="auto">
          <a:xfrm flipH="1" flipV="1">
            <a:off x="7810500" y="3200400"/>
            <a:ext cx="381000" cy="7620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964" name="Text Box 12"/>
          <p:cNvSpPr txBox="1">
            <a:spLocks noChangeArrowheads="1"/>
          </p:cNvSpPr>
          <p:nvPr/>
        </p:nvSpPr>
        <p:spPr bwMode="auto">
          <a:xfrm flipH="1" flipV="1">
            <a:off x="1279525" y="1143000"/>
            <a:ext cx="549275"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spcBef>
                <a:spcPct val="50000"/>
              </a:spcBef>
            </a:pPr>
            <a:r>
              <a:rPr lang="en-US" altLang="en-US"/>
              <a:t>Apparent Risk Ratio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196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819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61" grpId="0"/>
      <p:bldP spid="38196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US" altLang="en-US" sz="2400"/>
              <a:t>Non-Differential Misclassification of Outcome: </a:t>
            </a:r>
            <a:br>
              <a:rPr lang="en-US" altLang="en-US" sz="2400"/>
            </a:br>
            <a:r>
              <a:rPr lang="en-US" altLang="en-US" sz="2400"/>
              <a:t>Effect of Incidence of Outcome</a:t>
            </a:r>
          </a:p>
        </p:txBody>
      </p:sp>
      <p:graphicFrame>
        <p:nvGraphicFramePr>
          <p:cNvPr id="384003" name="Object 3"/>
          <p:cNvGraphicFramePr>
            <a:graphicFrameLocks noGrp="1" noChangeAspect="1"/>
          </p:cNvGraphicFramePr>
          <p:nvPr>
            <p:ph type="body" idx="1"/>
          </p:nvPr>
        </p:nvGraphicFramePr>
        <p:xfrm>
          <a:off x="1371600" y="1295400"/>
          <a:ext cx="7148513" cy="5181600"/>
        </p:xfrm>
        <a:graphic>
          <a:graphicData uri="http://schemas.openxmlformats.org/presentationml/2006/ole">
            <mc:AlternateContent xmlns:mc="http://schemas.openxmlformats.org/markup-compatibility/2006">
              <mc:Choice xmlns:v="urn:schemas-microsoft-com:vml" Requires="v">
                <p:oleObj spid="_x0000_s384035" name="Photo Editor Photo" r:id="rId4" imgW="5028571" imgH="3858164" progId="MSPhotoEd.3">
                  <p:embed/>
                </p:oleObj>
              </mc:Choice>
              <mc:Fallback>
                <p:oleObj name="Photo Editor Photo" r:id="rId4" imgW="5028571" imgH="3858164" progId="MSPhotoEd.3">
                  <p:embed/>
                  <p:pic>
                    <p:nvPicPr>
                      <p:cNvPr id="0" name="Object 3"/>
                      <p:cNvPicPr>
                        <a:picLocks noChangeAspect="1" noChangeArrowheads="1"/>
                      </p:cNvPicPr>
                      <p:nvPr/>
                    </p:nvPicPr>
                    <p:blipFill>
                      <a:blip r:embed="rId5">
                        <a:clrChange>
                          <a:clrFrom>
                            <a:srgbClr val="FFFFFF"/>
                          </a:clrFrom>
                          <a:clrTo>
                            <a:srgbClr val="FFFFFF">
                              <a:alpha val="0"/>
                            </a:srgbClr>
                          </a:clrTo>
                        </a:clrChange>
                        <a:lum bright="-6000" contrast="12000"/>
                        <a:extLst>
                          <a:ext uri="{28A0092B-C50C-407E-A947-70E740481C1C}">
                            <a14:useLocalDpi xmlns:a14="http://schemas.microsoft.com/office/drawing/2010/main" val="0"/>
                          </a:ext>
                        </a:extLst>
                      </a:blip>
                      <a:srcRect/>
                      <a:stretch>
                        <a:fillRect/>
                      </a:stretch>
                    </p:blipFill>
                    <p:spPr bwMode="auto">
                      <a:xfrm>
                        <a:off x="1371600" y="1295400"/>
                        <a:ext cx="7148513" cy="518160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384004" name="Text Box 4"/>
          <p:cNvSpPr txBox="1">
            <a:spLocks noChangeArrowheads="1"/>
          </p:cNvSpPr>
          <p:nvPr/>
        </p:nvSpPr>
        <p:spPr bwMode="auto">
          <a:xfrm>
            <a:off x="0" y="6276975"/>
            <a:ext cx="2209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t>Copeland et al. </a:t>
            </a:r>
            <a:r>
              <a:rPr lang="en-US" altLang="en-US" sz="1600" i="1"/>
              <a:t>AJE</a:t>
            </a:r>
            <a:r>
              <a:rPr lang="en-US" altLang="en-US" sz="1600"/>
              <a:t> 1977</a:t>
            </a:r>
            <a:endParaRPr lang="en-US" altLang="en-US"/>
          </a:p>
        </p:txBody>
      </p:sp>
      <p:sp>
        <p:nvSpPr>
          <p:cNvPr id="384005" name="Text Box 5"/>
          <p:cNvSpPr txBox="1">
            <a:spLocks noChangeArrowheads="1"/>
          </p:cNvSpPr>
          <p:nvPr/>
        </p:nvSpPr>
        <p:spPr bwMode="auto">
          <a:xfrm>
            <a:off x="3048000" y="61722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Specificity of outcome measurement</a:t>
            </a:r>
            <a:endParaRPr lang="en-US" altLang="en-US"/>
          </a:p>
        </p:txBody>
      </p:sp>
      <p:sp>
        <p:nvSpPr>
          <p:cNvPr id="384006" name="Text Box 6"/>
          <p:cNvSpPr txBox="1">
            <a:spLocks noChangeArrowheads="1"/>
          </p:cNvSpPr>
          <p:nvPr/>
        </p:nvSpPr>
        <p:spPr bwMode="auto">
          <a:xfrm>
            <a:off x="3810000" y="2743200"/>
            <a:ext cx="1676400" cy="86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500" b="1"/>
              <a:t>0.2	  0.1</a:t>
            </a:r>
          </a:p>
          <a:p>
            <a:pPr algn="l">
              <a:lnSpc>
                <a:spcPct val="80000"/>
              </a:lnSpc>
              <a:spcBef>
                <a:spcPct val="50000"/>
              </a:spcBef>
            </a:pPr>
            <a:r>
              <a:rPr lang="en-US" altLang="en-US" sz="1500" b="1"/>
              <a:t>0.1                0.05</a:t>
            </a:r>
          </a:p>
          <a:p>
            <a:pPr algn="l">
              <a:lnSpc>
                <a:spcPct val="80000"/>
              </a:lnSpc>
              <a:spcBef>
                <a:spcPct val="50000"/>
              </a:spcBef>
            </a:pPr>
            <a:r>
              <a:rPr lang="en-US" altLang="en-US" sz="1500" b="1"/>
              <a:t>0.05              0.025</a:t>
            </a:r>
            <a:endParaRPr lang="en-US" altLang="en-US" sz="1500"/>
          </a:p>
        </p:txBody>
      </p:sp>
      <p:sp>
        <p:nvSpPr>
          <p:cNvPr id="384007" name="Text Box 7"/>
          <p:cNvSpPr txBox="1">
            <a:spLocks noChangeArrowheads="1"/>
          </p:cNvSpPr>
          <p:nvPr/>
        </p:nvSpPr>
        <p:spPr bwMode="auto">
          <a:xfrm>
            <a:off x="2590800" y="1905000"/>
            <a:ext cx="4343400" cy="854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Cumulative incidence of outcome</a:t>
            </a:r>
          </a:p>
          <a:p>
            <a:pPr>
              <a:spcBef>
                <a:spcPct val="50000"/>
              </a:spcBef>
            </a:pPr>
            <a:r>
              <a:rPr lang="en-US" altLang="en-US" sz="2000" u="sng"/>
              <a:t>Exposed </a:t>
            </a:r>
            <a:r>
              <a:rPr lang="en-US" altLang="en-US" sz="2000"/>
              <a:t>  </a:t>
            </a:r>
            <a:r>
              <a:rPr lang="en-US" altLang="en-US" sz="2000" u="sng"/>
              <a:t>Unexposed</a:t>
            </a:r>
            <a:endParaRPr lang="en-US" altLang="en-US"/>
          </a:p>
        </p:txBody>
      </p:sp>
      <p:sp>
        <p:nvSpPr>
          <p:cNvPr id="384008" name="Text Box 8"/>
          <p:cNvSpPr txBox="1">
            <a:spLocks noChangeArrowheads="1"/>
          </p:cNvSpPr>
          <p:nvPr/>
        </p:nvSpPr>
        <p:spPr bwMode="auto">
          <a:xfrm>
            <a:off x="8153400" y="1371600"/>
            <a:ext cx="21336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latin typeface="Arial" charset="0"/>
              </a:rPr>
              <a:t>True risk ratio = 2.0</a:t>
            </a:r>
          </a:p>
          <a:p>
            <a:pPr algn="l">
              <a:spcBef>
                <a:spcPct val="50000"/>
              </a:spcBef>
            </a:pPr>
            <a:r>
              <a:rPr lang="en-US" altLang="en-US" sz="2000">
                <a:latin typeface="Arial" charset="0"/>
              </a:rPr>
              <a:t>Sensitivity of outcome measurement held fixed = 0.9</a:t>
            </a:r>
            <a:endParaRPr lang="en-US" altLang="en-US"/>
          </a:p>
        </p:txBody>
      </p:sp>
      <p:sp>
        <p:nvSpPr>
          <p:cNvPr id="384009" name="Text Box 9"/>
          <p:cNvSpPr txBox="1">
            <a:spLocks noChangeArrowheads="1"/>
          </p:cNvSpPr>
          <p:nvPr/>
        </p:nvSpPr>
        <p:spPr bwMode="auto">
          <a:xfrm flipH="1" flipV="1">
            <a:off x="1295400" y="1143000"/>
            <a:ext cx="549275"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spcBef>
                <a:spcPct val="50000"/>
              </a:spcBef>
            </a:pPr>
            <a:r>
              <a:rPr lang="en-US" altLang="en-US"/>
              <a:t>Apparent Risk Ratio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altLang="en-US"/>
              <a:t>Measurement Bias</a:t>
            </a:r>
          </a:p>
        </p:txBody>
      </p:sp>
      <p:sp>
        <p:nvSpPr>
          <p:cNvPr id="236547" name="Rectangle 3"/>
          <p:cNvSpPr>
            <a:spLocks noGrp="1" noChangeArrowheads="1"/>
          </p:cNvSpPr>
          <p:nvPr>
            <p:ph type="body" idx="1"/>
          </p:nvPr>
        </p:nvSpPr>
        <p:spPr>
          <a:xfrm>
            <a:off x="0" y="1295400"/>
            <a:ext cx="10287000" cy="5181600"/>
          </a:xfrm>
        </p:spPr>
        <p:txBody>
          <a:bodyPr/>
          <a:lstStyle/>
          <a:p>
            <a:r>
              <a:rPr lang="en-US" altLang="en-US" dirty="0"/>
              <a:t>Definition</a:t>
            </a:r>
          </a:p>
          <a:p>
            <a:pPr lvl="1"/>
            <a:r>
              <a:rPr lang="en-US" altLang="en-US" sz="2600" dirty="0"/>
              <a:t>bias that is caused when any measurement collected about or from subjects is not completely reproducible or valid (accurate)</a:t>
            </a:r>
          </a:p>
          <a:p>
            <a:pPr lvl="2"/>
            <a:r>
              <a:rPr lang="en-US" altLang="en-US" dirty="0"/>
              <a:t>any type of variable:  exposure, outcome, </a:t>
            </a:r>
            <a:r>
              <a:rPr lang="en-US" altLang="en-US" dirty="0" smtClean="0"/>
              <a:t>confounder, or other</a:t>
            </a:r>
            <a:endParaRPr lang="en-US" altLang="en-US" dirty="0"/>
          </a:p>
          <a:p>
            <a:pPr lvl="1"/>
            <a:endParaRPr lang="en-US" altLang="en-US" dirty="0"/>
          </a:p>
          <a:p>
            <a:r>
              <a:rPr lang="en-US" altLang="en-US" dirty="0" smtClean="0"/>
              <a:t>Synonyms</a:t>
            </a:r>
          </a:p>
          <a:p>
            <a:pPr lvl="1"/>
            <a:r>
              <a:rPr lang="en-US" altLang="en-US" dirty="0" smtClean="0"/>
              <a:t>aka</a:t>
            </a:r>
            <a:r>
              <a:rPr lang="en-US" altLang="en-US" dirty="0"/>
              <a:t>: misclassification bias; information bias (S&amp;N text); identification bias</a:t>
            </a:r>
          </a:p>
          <a:p>
            <a:pPr lvl="2"/>
            <a:r>
              <a:rPr lang="en-US" altLang="en-US" dirty="0"/>
              <a:t>misclassification is what happens when there is error in measurement of a categorical variable, for which everyone is “classified”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771525" y="381000"/>
            <a:ext cx="8829675" cy="457200"/>
          </a:xfrm>
        </p:spPr>
        <p:txBody>
          <a:bodyPr/>
          <a:lstStyle/>
          <a:p>
            <a:r>
              <a:rPr lang="en-US" altLang="en-US" sz="2600"/>
              <a:t>Special Situation In a Cohort or Cross-sectional Study</a:t>
            </a:r>
            <a:r>
              <a:rPr lang="en-US" altLang="en-US" sz="2800"/>
              <a:t> </a:t>
            </a:r>
            <a:br>
              <a:rPr lang="en-US" altLang="en-US" sz="2800"/>
            </a:br>
            <a:endParaRPr lang="en-US" altLang="en-US" sz="2800"/>
          </a:p>
        </p:txBody>
      </p:sp>
      <p:sp>
        <p:nvSpPr>
          <p:cNvPr id="314371" name="Rectangle 3"/>
          <p:cNvSpPr>
            <a:spLocks noGrp="1" noChangeArrowheads="1"/>
          </p:cNvSpPr>
          <p:nvPr>
            <p:ph type="body" idx="1"/>
          </p:nvPr>
        </p:nvSpPr>
        <p:spPr>
          <a:xfrm>
            <a:off x="304800" y="685800"/>
            <a:ext cx="9048750" cy="5943600"/>
          </a:xfrm>
        </p:spPr>
        <p:txBody>
          <a:bodyPr/>
          <a:lstStyle/>
          <a:p>
            <a:pPr>
              <a:buFontTx/>
              <a:buNone/>
            </a:pPr>
            <a:r>
              <a:rPr lang="en-US" altLang="en-US" sz="2400" b="1"/>
              <a:t>Misclassification of outcome</a:t>
            </a:r>
            <a:endParaRPr lang="en-US" altLang="en-US" sz="2800"/>
          </a:p>
          <a:p>
            <a:r>
              <a:rPr lang="en-US" altLang="en-US" sz="2400"/>
              <a:t>If specificity of outcome measurement is 100%</a:t>
            </a:r>
          </a:p>
          <a:p>
            <a:r>
              <a:rPr lang="en-US" altLang="en-US" sz="2400"/>
              <a:t>Any degree of imperfect sensitivity, if non-differential, will not bias the risk ratio or prevalence ratio</a:t>
            </a:r>
          </a:p>
          <a:p>
            <a:r>
              <a:rPr lang="en-US" altLang="en-US" sz="2400"/>
              <a:t>e.g.,</a:t>
            </a:r>
          </a:p>
          <a:p>
            <a:pPr lvl="1"/>
            <a:endParaRPr lang="en-US" altLang="en-US" sz="2400"/>
          </a:p>
          <a:p>
            <a:pPr lvl="1"/>
            <a:endParaRPr lang="en-US" altLang="en-US" sz="2400"/>
          </a:p>
          <a:p>
            <a:pPr lvl="1"/>
            <a:endParaRPr lang="en-US" altLang="en-US" sz="2400"/>
          </a:p>
          <a:p>
            <a:pPr lvl="1"/>
            <a:endParaRPr lang="en-US" altLang="en-US" sz="2400"/>
          </a:p>
          <a:p>
            <a:pPr lvl="1"/>
            <a:endParaRPr lang="en-US" altLang="en-US" sz="2400"/>
          </a:p>
          <a:p>
            <a:endParaRPr lang="en-US" altLang="en-US" sz="2400"/>
          </a:p>
          <a:p>
            <a:endParaRPr lang="en-US" altLang="en-US" sz="2400"/>
          </a:p>
          <a:p>
            <a:r>
              <a:rPr lang="en-US" altLang="en-US" sz="2400"/>
              <a:t>Risk difference, however, is changed by a factor of (1 minus sensitivity), in this example, 30% (truth=0.1; biased = 0.07)</a:t>
            </a:r>
            <a:endParaRPr lang="en-US" altLang="en-US" sz="2800"/>
          </a:p>
        </p:txBody>
      </p:sp>
      <p:graphicFrame>
        <p:nvGraphicFramePr>
          <p:cNvPr id="314372" name="Object 4"/>
          <p:cNvGraphicFramePr>
            <a:graphicFrameLocks noChangeAspect="1"/>
          </p:cNvGraphicFramePr>
          <p:nvPr/>
        </p:nvGraphicFramePr>
        <p:xfrm>
          <a:off x="461963" y="2517775"/>
          <a:ext cx="9672637" cy="1727200"/>
        </p:xfrm>
        <a:graphic>
          <a:graphicData uri="http://schemas.openxmlformats.org/presentationml/2006/ole">
            <mc:AlternateContent xmlns:mc="http://schemas.openxmlformats.org/markup-compatibility/2006">
              <mc:Choice xmlns:v="urn:schemas-microsoft-com:vml" Requires="v">
                <p:oleObj spid="_x0000_s314431" name="Document" r:id="rId4" imgW="9293400" imgH="1684440" progId="Word.Document.8">
                  <p:embed/>
                </p:oleObj>
              </mc:Choice>
              <mc:Fallback>
                <p:oleObj name="Document" r:id="rId4" imgW="9293400" imgH="168444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963" y="2517775"/>
                        <a:ext cx="9672637" cy="172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4376" name="Object 8"/>
          <p:cNvGraphicFramePr>
            <a:graphicFrameLocks noChangeAspect="1"/>
          </p:cNvGraphicFramePr>
          <p:nvPr/>
        </p:nvGraphicFramePr>
        <p:xfrm>
          <a:off x="612775" y="4191000"/>
          <a:ext cx="9521825" cy="1714500"/>
        </p:xfrm>
        <a:graphic>
          <a:graphicData uri="http://schemas.openxmlformats.org/presentationml/2006/ole">
            <mc:AlternateContent xmlns:mc="http://schemas.openxmlformats.org/markup-compatibility/2006">
              <mc:Choice xmlns:v="urn:schemas-microsoft-com:vml" Requires="v">
                <p:oleObj spid="_x0000_s314432" name="Document" r:id="rId6" imgW="9293400" imgH="1714680" progId="Word.Document.8">
                  <p:embed/>
                </p:oleObj>
              </mc:Choice>
              <mc:Fallback>
                <p:oleObj name="Document" r:id="rId6" imgW="9293400" imgH="1714680" progId="Word.Document.8">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775" y="4191000"/>
                        <a:ext cx="9521825"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4377" name="Text Box 9"/>
          <p:cNvSpPr txBox="1">
            <a:spLocks noChangeArrowheads="1"/>
          </p:cNvSpPr>
          <p:nvPr/>
        </p:nvSpPr>
        <p:spPr bwMode="auto">
          <a:xfrm>
            <a:off x="533400" y="2819400"/>
            <a:ext cx="12954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Truth</a:t>
            </a:r>
          </a:p>
        </p:txBody>
      </p:sp>
      <p:sp>
        <p:nvSpPr>
          <p:cNvPr id="314378" name="Text Box 10"/>
          <p:cNvSpPr txBox="1">
            <a:spLocks noChangeArrowheads="1"/>
          </p:cNvSpPr>
          <p:nvPr/>
        </p:nvSpPr>
        <p:spPr bwMode="auto">
          <a:xfrm>
            <a:off x="457200" y="4114800"/>
            <a:ext cx="1600200"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70% sensitivity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304800" y="381000"/>
            <a:ext cx="9667875" cy="533400"/>
          </a:xfrm>
        </p:spPr>
        <p:txBody>
          <a:bodyPr/>
          <a:lstStyle/>
          <a:p>
            <a:r>
              <a:rPr lang="en-US" altLang="en-US" sz="2800"/>
              <a:t>When specificity of outcome is 100% in a cohort or cross-sectional study</a:t>
            </a:r>
          </a:p>
        </p:txBody>
      </p:sp>
      <p:graphicFrame>
        <p:nvGraphicFramePr>
          <p:cNvPr id="388099" name="Object 3"/>
          <p:cNvGraphicFramePr>
            <a:graphicFrameLocks noGrp="1" noChangeAspect="1"/>
          </p:cNvGraphicFramePr>
          <p:nvPr>
            <p:ph type="body" idx="1"/>
          </p:nvPr>
        </p:nvGraphicFramePr>
        <p:xfrm>
          <a:off x="1219200" y="1143000"/>
          <a:ext cx="7239000" cy="5486400"/>
        </p:xfrm>
        <a:graphic>
          <a:graphicData uri="http://schemas.openxmlformats.org/presentationml/2006/ole">
            <mc:AlternateContent xmlns:mc="http://schemas.openxmlformats.org/markup-compatibility/2006">
              <mc:Choice xmlns:v="urn:schemas-microsoft-com:vml" Requires="v">
                <p:oleObj spid="_x0000_s388132" name="Photo Editor Photo" r:id="rId4" imgW="5238095" imgH="4048690" progId="MSPhotoEd.3">
                  <p:embed/>
                </p:oleObj>
              </mc:Choice>
              <mc:Fallback>
                <p:oleObj name="Photo Editor Photo" r:id="rId4" imgW="5238095" imgH="4048690" progId="MSPhotoEd.3">
                  <p:embed/>
                  <p:pic>
                    <p:nvPicPr>
                      <p:cNvPr id="0" name="Object 3"/>
                      <p:cNvPicPr>
                        <a:picLocks noChangeAspect="1" noChangeArrowheads="1"/>
                      </p:cNvPicPr>
                      <p:nvPr/>
                    </p:nvPicPr>
                    <p:blipFill>
                      <a:blip r:embed="rId5">
                        <a:lum contrast="6000"/>
                        <a:grayscl/>
                        <a:extLst>
                          <a:ext uri="{28A0092B-C50C-407E-A947-70E740481C1C}">
                            <a14:useLocalDpi xmlns:a14="http://schemas.microsoft.com/office/drawing/2010/main" val="0"/>
                          </a:ext>
                        </a:extLst>
                      </a:blip>
                      <a:srcRect/>
                      <a:stretch>
                        <a:fillRect/>
                      </a:stretch>
                    </p:blipFill>
                    <p:spPr bwMode="auto">
                      <a:xfrm>
                        <a:off x="1219200" y="1143000"/>
                        <a:ext cx="7239000" cy="5486400"/>
                      </a:xfrm>
                      <a:prstGeom prst="rect">
                        <a:avLst/>
                      </a:prstGeom>
                    </p:spPr>
                  </p:pic>
                </p:oleObj>
              </mc:Fallback>
            </mc:AlternateContent>
          </a:graphicData>
        </a:graphic>
      </p:graphicFrame>
      <p:sp>
        <p:nvSpPr>
          <p:cNvPr id="388100" name="Text Box 4"/>
          <p:cNvSpPr txBox="1">
            <a:spLocks noChangeArrowheads="1"/>
          </p:cNvSpPr>
          <p:nvPr/>
        </p:nvSpPr>
        <p:spPr bwMode="auto">
          <a:xfrm>
            <a:off x="2667000" y="19050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Sensitivity of outcome measurement</a:t>
            </a:r>
            <a:endParaRPr lang="en-US" altLang="en-US"/>
          </a:p>
        </p:txBody>
      </p:sp>
      <p:sp>
        <p:nvSpPr>
          <p:cNvPr id="388101" name="Text Box 5"/>
          <p:cNvSpPr txBox="1">
            <a:spLocks noChangeArrowheads="1"/>
          </p:cNvSpPr>
          <p:nvPr/>
        </p:nvSpPr>
        <p:spPr bwMode="auto">
          <a:xfrm>
            <a:off x="3657600" y="2286000"/>
            <a:ext cx="609600" cy="8143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400" b="1"/>
              <a:t>0.9</a:t>
            </a:r>
          </a:p>
          <a:p>
            <a:pPr algn="l">
              <a:lnSpc>
                <a:spcPct val="80000"/>
              </a:lnSpc>
              <a:spcBef>
                <a:spcPct val="50000"/>
              </a:spcBef>
            </a:pPr>
            <a:r>
              <a:rPr lang="en-US" altLang="en-US" sz="1400" b="1"/>
              <a:t>0.7</a:t>
            </a:r>
          </a:p>
          <a:p>
            <a:pPr algn="l">
              <a:lnSpc>
                <a:spcPct val="80000"/>
              </a:lnSpc>
              <a:spcBef>
                <a:spcPct val="50000"/>
              </a:spcBef>
            </a:pPr>
            <a:r>
              <a:rPr lang="en-US" altLang="en-US" sz="1400" b="1"/>
              <a:t>0.5</a:t>
            </a:r>
          </a:p>
        </p:txBody>
      </p:sp>
      <p:sp>
        <p:nvSpPr>
          <p:cNvPr id="388102" name="Text Box 6"/>
          <p:cNvSpPr txBox="1">
            <a:spLocks noChangeArrowheads="1"/>
          </p:cNvSpPr>
          <p:nvPr/>
        </p:nvSpPr>
        <p:spPr bwMode="auto">
          <a:xfrm>
            <a:off x="3048000" y="61722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Specificity of outcome measurement</a:t>
            </a:r>
            <a:endParaRPr lang="en-US" altLang="en-US"/>
          </a:p>
        </p:txBody>
      </p:sp>
      <p:sp>
        <p:nvSpPr>
          <p:cNvPr id="388103" name="Text Box 7"/>
          <p:cNvSpPr txBox="1">
            <a:spLocks noChangeArrowheads="1"/>
          </p:cNvSpPr>
          <p:nvPr/>
        </p:nvSpPr>
        <p:spPr bwMode="auto">
          <a:xfrm>
            <a:off x="0" y="6276975"/>
            <a:ext cx="2209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t>Copeland et al. </a:t>
            </a:r>
            <a:r>
              <a:rPr lang="en-US" altLang="en-US" sz="1600" i="1"/>
              <a:t>AJE</a:t>
            </a:r>
            <a:r>
              <a:rPr lang="en-US" altLang="en-US" sz="1600"/>
              <a:t> 1977</a:t>
            </a:r>
            <a:endParaRPr lang="en-US" altLang="en-US"/>
          </a:p>
        </p:txBody>
      </p:sp>
      <p:sp>
        <p:nvSpPr>
          <p:cNvPr id="388104" name="Text Box 8"/>
          <p:cNvSpPr txBox="1">
            <a:spLocks noChangeArrowheads="1"/>
          </p:cNvSpPr>
          <p:nvPr/>
        </p:nvSpPr>
        <p:spPr bwMode="auto">
          <a:xfrm>
            <a:off x="8077200" y="1371600"/>
            <a:ext cx="22098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a:latin typeface="Arial" charset="0"/>
              </a:rPr>
              <a:t>True risk ratio = 2.0</a:t>
            </a:r>
          </a:p>
          <a:p>
            <a:pPr algn="l">
              <a:spcBef>
                <a:spcPct val="50000"/>
              </a:spcBef>
            </a:pPr>
            <a:r>
              <a:rPr lang="en-US" altLang="en-US" sz="2000">
                <a:latin typeface="Arial" charset="0"/>
              </a:rPr>
              <a:t>Cumulative incidence in unexposed = 0.05</a:t>
            </a:r>
            <a:endParaRPr lang="en-US" altLang="en-US"/>
          </a:p>
        </p:txBody>
      </p:sp>
      <p:sp>
        <p:nvSpPr>
          <p:cNvPr id="388105" name="Line 9"/>
          <p:cNvSpPr>
            <a:spLocks noChangeShapeType="1"/>
          </p:cNvSpPr>
          <p:nvPr/>
        </p:nvSpPr>
        <p:spPr bwMode="auto">
          <a:xfrm>
            <a:off x="7162800" y="838200"/>
            <a:ext cx="609600" cy="609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8106" name="Text Box 10"/>
          <p:cNvSpPr txBox="1">
            <a:spLocks noChangeArrowheads="1"/>
          </p:cNvSpPr>
          <p:nvPr/>
        </p:nvSpPr>
        <p:spPr bwMode="auto">
          <a:xfrm flipH="1" flipV="1">
            <a:off x="1279525" y="1143000"/>
            <a:ext cx="549275"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spcBef>
                <a:spcPct val="50000"/>
              </a:spcBef>
            </a:pPr>
            <a:r>
              <a:rPr lang="en-US" altLang="en-US"/>
              <a:t>Apparent Risk Ratio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a:xfrm>
            <a:off x="762000" y="228600"/>
            <a:ext cx="8743950" cy="533400"/>
          </a:xfrm>
        </p:spPr>
        <p:txBody>
          <a:bodyPr/>
          <a:lstStyle/>
          <a:p>
            <a:r>
              <a:rPr lang="en-US" altLang="en-US" sz="2600"/>
              <a:t>When specificity of outcome measurement is 100% in a cohort or cross sectional study</a:t>
            </a:r>
            <a:endParaRPr lang="en-US" altLang="en-US" sz="2800"/>
          </a:p>
        </p:txBody>
      </p:sp>
      <p:sp>
        <p:nvSpPr>
          <p:cNvPr id="390147" name="Rectangle 3"/>
          <p:cNvSpPr>
            <a:spLocks noGrp="1" noChangeArrowheads="1"/>
          </p:cNvSpPr>
          <p:nvPr>
            <p:ph type="body" idx="1"/>
          </p:nvPr>
        </p:nvSpPr>
        <p:spPr>
          <a:xfrm>
            <a:off x="457200" y="1066800"/>
            <a:ext cx="9058275" cy="5410200"/>
          </a:xfrm>
        </p:spPr>
        <p:txBody>
          <a:bodyPr/>
          <a:lstStyle/>
          <a:p>
            <a:r>
              <a:rPr lang="en-US" altLang="en-US" sz="2200" dirty="0"/>
              <a:t>Worth knowing about when defining outcomes, such as choosing cutoffs for continuous variables on ROC curves</a:t>
            </a:r>
            <a:endParaRPr lang="en-US" altLang="en-US" sz="2400" dirty="0"/>
          </a:p>
          <a:p>
            <a:endParaRPr lang="en-US" altLang="en-US" sz="1000" dirty="0"/>
          </a:p>
          <a:p>
            <a:r>
              <a:rPr lang="en-US" altLang="en-US" sz="2200" dirty="0"/>
              <a:t>Choosing most specific cutoff </a:t>
            </a:r>
            <a:r>
              <a:rPr lang="en-US" altLang="en-US" sz="2200" dirty="0" smtClean="0"/>
              <a:t>(preferably, the 100</a:t>
            </a:r>
            <a:r>
              <a:rPr lang="en-US" altLang="en-US" sz="2200" dirty="0"/>
              <a:t>% </a:t>
            </a:r>
            <a:r>
              <a:rPr lang="en-US" altLang="en-US" sz="2200" dirty="0" smtClean="0"/>
              <a:t>specificity cutoff</a:t>
            </a:r>
            <a:r>
              <a:rPr lang="en-US" altLang="en-US" sz="2200" dirty="0"/>
              <a:t>) will lead to least biased ratio measures of association</a:t>
            </a:r>
            <a:endParaRPr lang="en-US" altLang="en-US" sz="2400" dirty="0"/>
          </a:p>
          <a:p>
            <a:endParaRPr lang="en-US" altLang="en-US" sz="2400" dirty="0"/>
          </a:p>
          <a:p>
            <a:endParaRPr lang="en-US" altLang="en-US" sz="2400" dirty="0"/>
          </a:p>
        </p:txBody>
      </p:sp>
      <p:graphicFrame>
        <p:nvGraphicFramePr>
          <p:cNvPr id="390149" name="Object 5"/>
          <p:cNvGraphicFramePr>
            <a:graphicFrameLocks noChangeAspect="1"/>
          </p:cNvGraphicFramePr>
          <p:nvPr/>
        </p:nvGraphicFramePr>
        <p:xfrm>
          <a:off x="1219200" y="2438400"/>
          <a:ext cx="7226300" cy="4419600"/>
        </p:xfrm>
        <a:graphic>
          <a:graphicData uri="http://schemas.openxmlformats.org/presentationml/2006/ole">
            <mc:AlternateContent xmlns:mc="http://schemas.openxmlformats.org/markup-compatibility/2006">
              <mc:Choice xmlns:v="urn:schemas-microsoft-com:vml" Requires="v">
                <p:oleObj spid="_x0000_s390177" name="Document" r:id="rId4" imgW="7567920" imgH="6767640" progId="Word.Document.8">
                  <p:embed/>
                </p:oleObj>
              </mc:Choice>
              <mc:Fallback>
                <p:oleObj name="Document" r:id="rId4" imgW="7567920" imgH="6767640"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438400"/>
                        <a:ext cx="7226300" cy="441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0150" name="Text Box 6"/>
          <p:cNvSpPr txBox="1">
            <a:spLocks noChangeArrowheads="1"/>
          </p:cNvSpPr>
          <p:nvPr/>
        </p:nvSpPr>
        <p:spPr bwMode="auto">
          <a:xfrm>
            <a:off x="495300" y="5029200"/>
            <a:ext cx="1447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Example of ROC curve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5" name="Text Box 3"/>
          <p:cNvSpPr txBox="1">
            <a:spLocks noChangeArrowheads="1"/>
          </p:cNvSpPr>
          <p:nvPr/>
        </p:nvSpPr>
        <p:spPr bwMode="auto">
          <a:xfrm>
            <a:off x="342900" y="3505200"/>
            <a:ext cx="41529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latin typeface="Arial" charset="0"/>
              </a:rPr>
              <a:t>What should you choose as your primary outcome variable?</a:t>
            </a:r>
            <a:r>
              <a:rPr lang="en-US" altLang="en-US">
                <a:latin typeface="Arial" charset="0"/>
              </a:rPr>
              <a:t> </a:t>
            </a:r>
          </a:p>
          <a:p>
            <a:endParaRPr lang="en-US" altLang="en-US">
              <a:latin typeface="Arial" charset="0"/>
            </a:endParaRPr>
          </a:p>
          <a:p>
            <a:endParaRPr lang="en-US" altLang="en-US">
              <a:latin typeface="Arial" charset="0"/>
            </a:endParaRPr>
          </a:p>
        </p:txBody>
      </p:sp>
      <p:sp>
        <p:nvSpPr>
          <p:cNvPr id="550916"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&gt;5 days of cough - A</a:t>
            </a:r>
          </a:p>
        </p:txBody>
      </p:sp>
      <p:sp>
        <p:nvSpPr>
          <p:cNvPr id="550917" name="Text Box 9"/>
          <p:cNvSpPr txBox="1">
            <a:spLocks noChangeArrowheads="1"/>
          </p:cNvSpPr>
          <p:nvPr/>
        </p:nvSpPr>
        <p:spPr bwMode="auto">
          <a:xfrm rot="-2695870">
            <a:off x="43243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Abnormal chest x-ray  - C</a:t>
            </a:r>
          </a:p>
        </p:txBody>
      </p:sp>
      <p:sp>
        <p:nvSpPr>
          <p:cNvPr id="550918" name="Text Box 10"/>
          <p:cNvSpPr txBox="1">
            <a:spLocks noChangeArrowheads="1"/>
          </p:cNvSpPr>
          <p:nvPr/>
        </p:nvSpPr>
        <p:spPr bwMode="auto">
          <a:xfrm rot="-2695870">
            <a:off x="4306888" y="5080000"/>
            <a:ext cx="3436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Microbiologic diagnosis of pertussis - B</a:t>
            </a:r>
            <a:endParaRPr lang="en-US" altLang="en-US" sz="1800" b="1">
              <a:latin typeface="Arial" charset="0"/>
            </a:endParaRPr>
          </a:p>
        </p:txBody>
      </p:sp>
      <p:sp>
        <p:nvSpPr>
          <p:cNvPr id="550919" name="Text Box 7"/>
          <p:cNvSpPr txBox="1">
            <a:spLocks noChangeArrowheads="1"/>
          </p:cNvSpPr>
          <p:nvPr/>
        </p:nvSpPr>
        <p:spPr bwMode="auto">
          <a:xfrm rot="-2695870">
            <a:off x="6219825" y="5211763"/>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&gt;5 days of cough + microbiologic diagnosis of pertussis  - D</a:t>
            </a:r>
          </a:p>
        </p:txBody>
      </p:sp>
      <p:sp>
        <p:nvSpPr>
          <p:cNvPr id="550922" name="Rectangle 10"/>
          <p:cNvSpPr>
            <a:spLocks noChangeArrowheads="1"/>
          </p:cNvSpPr>
          <p:nvPr/>
        </p:nvSpPr>
        <p:spPr bwMode="auto">
          <a:xfrm>
            <a:off x="190500" y="228600"/>
            <a:ext cx="1021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600"/>
              <a:t>Efficacy of a pertussis (whooping cough) vaccine in adults</a:t>
            </a:r>
          </a:p>
        </p:txBody>
      </p:sp>
      <p:sp>
        <p:nvSpPr>
          <p:cNvPr id="550923" name="Rectangle 11"/>
          <p:cNvSpPr>
            <a:spLocks noChangeArrowheads="1"/>
          </p:cNvSpPr>
          <p:nvPr/>
        </p:nvSpPr>
        <p:spPr bwMode="auto">
          <a:xfrm>
            <a:off x="38100" y="1143000"/>
            <a:ext cx="10096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600" b="1" dirty="0"/>
              <a:t>RCT of: </a:t>
            </a:r>
            <a:r>
              <a:rPr lang="en-US" altLang="en-US" sz="2600" b="1" dirty="0" smtClean="0"/>
              <a:t>Previously approved (in kids) pertussis </a:t>
            </a:r>
            <a:r>
              <a:rPr lang="en-US" altLang="en-US" sz="2600" b="1" dirty="0"/>
              <a:t>vaccine vs. </a:t>
            </a:r>
            <a:r>
              <a:rPr lang="en-US" altLang="en-US" sz="2600" b="1" dirty="0" smtClean="0"/>
              <a:t>comparator vaccine </a:t>
            </a:r>
            <a:r>
              <a:rPr lang="en-US" altLang="en-US" sz="2600" b="1" dirty="0"/>
              <a:t>for the prevention of pertussis in adults</a:t>
            </a:r>
          </a:p>
        </p:txBody>
      </p:sp>
      <p:graphicFrame>
        <p:nvGraphicFramePr>
          <p:cNvPr id="550924" name="Object 12"/>
          <p:cNvGraphicFramePr>
            <a:graphicFrameLocks noChangeAspect="1"/>
          </p:cNvGraphicFramePr>
          <p:nvPr>
            <p:extLst>
              <p:ext uri="{D42A27DB-BD31-4B8C-83A1-F6EECF244321}">
                <p14:modId xmlns:p14="http://schemas.microsoft.com/office/powerpoint/2010/main" val="125432993"/>
              </p:ext>
            </p:extLst>
          </p:nvPr>
        </p:nvGraphicFramePr>
        <p:xfrm>
          <a:off x="1331913" y="1985963"/>
          <a:ext cx="8112125" cy="1789112"/>
        </p:xfrm>
        <a:graphic>
          <a:graphicData uri="http://schemas.openxmlformats.org/presentationml/2006/ole">
            <mc:AlternateContent xmlns:mc="http://schemas.openxmlformats.org/markup-compatibility/2006">
              <mc:Choice xmlns:v="urn:schemas-microsoft-com:vml" Requires="v">
                <p:oleObj spid="_x0000_s550954" name="Document" r:id="rId5" imgW="9239440" imgH="2050976" progId="Word.Document.8">
                  <p:embed/>
                </p:oleObj>
              </mc:Choice>
              <mc:Fallback>
                <p:oleObj name="Document" r:id="rId5" imgW="9239440" imgH="2050976" progId="Word.Document.8">
                  <p:embed/>
                  <p:pic>
                    <p:nvPicPr>
                      <p:cNvPr id="0" name="Object 12"/>
                      <p:cNvPicPr>
                        <a:picLocks noChangeAspect="1" noChangeArrowheads="1"/>
                      </p:cNvPicPr>
                      <p:nvPr/>
                    </p:nvPicPr>
                    <p:blipFill>
                      <a:blip r:embed="rId6"/>
                      <a:srcRect/>
                      <a:stretch>
                        <a:fillRect/>
                      </a:stretch>
                    </p:blipFill>
                    <p:spPr bwMode="auto">
                      <a:xfrm>
                        <a:off x="1331913" y="1985963"/>
                        <a:ext cx="8112125" cy="178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0925" name="Text Box 13"/>
          <p:cNvSpPr txBox="1">
            <a:spLocks noChangeArrowheads="1"/>
          </p:cNvSpPr>
          <p:nvPr/>
        </p:nvSpPr>
        <p:spPr bwMode="auto">
          <a:xfrm>
            <a:off x="190500" y="61722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Ward et al. </a:t>
            </a:r>
            <a:r>
              <a:rPr lang="en-US" altLang="en-US" b="1" i="1"/>
              <a:t>NEJM</a:t>
            </a:r>
            <a:r>
              <a:rPr lang="en-US" altLang="en-US" b="1"/>
              <a:t> 2005</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Text Box 3"/>
          <p:cNvSpPr txBox="1">
            <a:spLocks noChangeArrowheads="1"/>
          </p:cNvSpPr>
          <p:nvPr/>
        </p:nvSpPr>
        <p:spPr bwMode="auto">
          <a:xfrm>
            <a:off x="342900" y="3505200"/>
            <a:ext cx="41529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What should you choose as your primary outcome variable?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55011"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&gt;5 days of cough - A</a:t>
            </a:r>
          </a:p>
        </p:txBody>
      </p:sp>
      <p:sp>
        <p:nvSpPr>
          <p:cNvPr id="555012" name="Text Box 9"/>
          <p:cNvSpPr txBox="1">
            <a:spLocks noChangeArrowheads="1"/>
          </p:cNvSpPr>
          <p:nvPr/>
        </p:nvSpPr>
        <p:spPr bwMode="auto">
          <a:xfrm rot="-2695870">
            <a:off x="43243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Abnormal chest x-ray  - C</a:t>
            </a:r>
          </a:p>
        </p:txBody>
      </p:sp>
      <p:sp>
        <p:nvSpPr>
          <p:cNvPr id="555013" name="Text Box 10"/>
          <p:cNvSpPr txBox="1">
            <a:spLocks noChangeArrowheads="1"/>
          </p:cNvSpPr>
          <p:nvPr/>
        </p:nvSpPr>
        <p:spPr bwMode="auto">
          <a:xfrm rot="-2695870">
            <a:off x="4306888" y="5080000"/>
            <a:ext cx="3436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Microbiologic diagnosis of pertussis - B</a:t>
            </a:r>
            <a:endParaRPr lang="en-US" altLang="en-US" sz="1800" b="1">
              <a:latin typeface="Arial" charset="0"/>
            </a:endParaRPr>
          </a:p>
        </p:txBody>
      </p:sp>
      <p:sp>
        <p:nvSpPr>
          <p:cNvPr id="555014" name="Text Box 7"/>
          <p:cNvSpPr txBox="1">
            <a:spLocks noChangeArrowheads="1"/>
          </p:cNvSpPr>
          <p:nvPr/>
        </p:nvSpPr>
        <p:spPr bwMode="auto">
          <a:xfrm rot="-2695870">
            <a:off x="6229350" y="5207000"/>
            <a:ext cx="3810000" cy="669925"/>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&gt;5 days of cough + microbiologic diagnosis of pertussis  - D</a:t>
            </a:r>
          </a:p>
        </p:txBody>
      </p:sp>
      <p:sp>
        <p:nvSpPr>
          <p:cNvPr id="555015" name="Rectangle 7"/>
          <p:cNvSpPr>
            <a:spLocks noChangeArrowheads="1"/>
          </p:cNvSpPr>
          <p:nvPr/>
        </p:nvSpPr>
        <p:spPr bwMode="auto">
          <a:xfrm>
            <a:off x="190500" y="228600"/>
            <a:ext cx="1021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600"/>
              <a:t>Efficacy of a pertussis (whooping cough) vaccine in adults</a:t>
            </a:r>
          </a:p>
        </p:txBody>
      </p:sp>
      <p:sp>
        <p:nvSpPr>
          <p:cNvPr id="555016" name="Rectangle 8"/>
          <p:cNvSpPr>
            <a:spLocks noChangeArrowheads="1"/>
          </p:cNvSpPr>
          <p:nvPr/>
        </p:nvSpPr>
        <p:spPr bwMode="auto">
          <a:xfrm>
            <a:off x="571500" y="1143000"/>
            <a:ext cx="9715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600" b="1" dirty="0"/>
              <a:t>RCT of: P</a:t>
            </a:r>
            <a:r>
              <a:rPr lang="en-US" altLang="en-US" sz="2600" b="1" dirty="0" smtClean="0"/>
              <a:t>ertussis </a:t>
            </a:r>
            <a:r>
              <a:rPr lang="en-US" altLang="en-US" sz="2600" b="1" dirty="0"/>
              <a:t>vaccine vs. </a:t>
            </a:r>
            <a:r>
              <a:rPr lang="en-US" altLang="en-US" sz="2600" b="1" dirty="0" smtClean="0"/>
              <a:t>comparator vaccine </a:t>
            </a:r>
            <a:r>
              <a:rPr lang="en-US" altLang="en-US" sz="2600" b="1" dirty="0"/>
              <a:t>for the prevention of pertussis in adults</a:t>
            </a:r>
          </a:p>
        </p:txBody>
      </p:sp>
      <p:graphicFrame>
        <p:nvGraphicFramePr>
          <p:cNvPr id="555017" name="Object 9"/>
          <p:cNvGraphicFramePr>
            <a:graphicFrameLocks noChangeAspect="1"/>
          </p:cNvGraphicFramePr>
          <p:nvPr>
            <p:extLst>
              <p:ext uri="{D42A27DB-BD31-4B8C-83A1-F6EECF244321}">
                <p14:modId xmlns:p14="http://schemas.microsoft.com/office/powerpoint/2010/main" val="2309845396"/>
              </p:ext>
            </p:extLst>
          </p:nvPr>
        </p:nvGraphicFramePr>
        <p:xfrm>
          <a:off x="1333500" y="1981200"/>
          <a:ext cx="8153400" cy="1600200"/>
        </p:xfrm>
        <a:graphic>
          <a:graphicData uri="http://schemas.openxmlformats.org/presentationml/2006/ole">
            <mc:AlternateContent xmlns:mc="http://schemas.openxmlformats.org/markup-compatibility/2006">
              <mc:Choice xmlns:v="urn:schemas-microsoft-com:vml" Requires="v">
                <p:oleObj spid="_x0000_s555046" name="Document" r:id="rId5" imgW="9239440" imgH="2050976" progId="Word.Document.8">
                  <p:embed/>
                </p:oleObj>
              </mc:Choice>
              <mc:Fallback>
                <p:oleObj name="Document" r:id="rId5" imgW="9239440" imgH="2050976" progId="Word.Document.8">
                  <p:embed/>
                  <p:pic>
                    <p:nvPicPr>
                      <p:cNvPr id="0" name="Object 9"/>
                      <p:cNvPicPr>
                        <a:picLocks noChangeAspect="1" noChangeArrowheads="1"/>
                      </p:cNvPicPr>
                      <p:nvPr/>
                    </p:nvPicPr>
                    <p:blipFill>
                      <a:blip r:embed="rId6"/>
                      <a:srcRect/>
                      <a:stretch>
                        <a:fillRect/>
                      </a:stretch>
                    </p:blipFill>
                    <p:spPr bwMode="auto">
                      <a:xfrm>
                        <a:off x="1333500" y="1981200"/>
                        <a:ext cx="81534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5018" name="Text Box 10"/>
          <p:cNvSpPr txBox="1">
            <a:spLocks noChangeArrowheads="1"/>
          </p:cNvSpPr>
          <p:nvPr/>
        </p:nvSpPr>
        <p:spPr bwMode="auto">
          <a:xfrm>
            <a:off x="190500" y="61722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Ward et al. </a:t>
            </a:r>
            <a:r>
              <a:rPr lang="en-US" altLang="en-US" b="1" i="1"/>
              <a:t>NEJM</a:t>
            </a:r>
            <a:r>
              <a:rPr lang="en-US" altLang="en-US" b="1"/>
              <a:t> 2005</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0" y="228600"/>
            <a:ext cx="10287000" cy="533400"/>
          </a:xfrm>
        </p:spPr>
        <p:txBody>
          <a:bodyPr/>
          <a:lstStyle/>
          <a:p>
            <a:r>
              <a:rPr lang="en-US" altLang="en-US" sz="2800"/>
              <a:t>Efficacy of a pertussis (whooping cough) vaccine in adults</a:t>
            </a:r>
          </a:p>
        </p:txBody>
      </p:sp>
      <p:sp>
        <p:nvSpPr>
          <p:cNvPr id="438275" name="Rectangle 3"/>
          <p:cNvSpPr>
            <a:spLocks noGrp="1" noChangeArrowheads="1"/>
          </p:cNvSpPr>
          <p:nvPr>
            <p:ph type="body" sz="half" idx="1"/>
          </p:nvPr>
        </p:nvSpPr>
        <p:spPr>
          <a:xfrm>
            <a:off x="571500" y="3276600"/>
            <a:ext cx="9715500" cy="2209800"/>
          </a:xfrm>
        </p:spPr>
        <p:txBody>
          <a:bodyPr/>
          <a:lstStyle/>
          <a:p>
            <a:r>
              <a:rPr lang="en-US" altLang="en-US" sz="2600" b="1" dirty="0"/>
              <a:t>Outcome:  Cough </a:t>
            </a:r>
            <a:r>
              <a:rPr lang="en-US" altLang="en-US" sz="2600" b="1" u="sng" dirty="0"/>
              <a:t>&gt;</a:t>
            </a:r>
            <a:r>
              <a:rPr lang="en-US" altLang="en-US" sz="2600" b="1" dirty="0"/>
              <a:t> 5 days</a:t>
            </a:r>
          </a:p>
          <a:p>
            <a:pPr lvl="1"/>
            <a:r>
              <a:rPr lang="en-US" altLang="en-US" sz="2600" b="1" dirty="0"/>
              <a:t>No. of events: 2672 (and lots of statistical power)</a:t>
            </a:r>
          </a:p>
          <a:p>
            <a:pPr lvl="1"/>
            <a:r>
              <a:rPr lang="en-US" altLang="en-US" sz="2600" b="1" dirty="0"/>
              <a:t>Result: No significant difference between groups</a:t>
            </a:r>
          </a:p>
          <a:p>
            <a:pPr lvl="1"/>
            <a:endParaRPr lang="en-US" altLang="en-US" sz="1000" b="1" dirty="0"/>
          </a:p>
          <a:p>
            <a:r>
              <a:rPr lang="en-US" altLang="en-US" sz="2600" b="1" dirty="0"/>
              <a:t>Outcome:  Cough + microbiologic pertussis confirmation</a:t>
            </a:r>
          </a:p>
          <a:p>
            <a:pPr lvl="1"/>
            <a:r>
              <a:rPr lang="en-US" altLang="en-US" sz="2600" b="1" dirty="0"/>
              <a:t>No. of events: 10</a:t>
            </a:r>
          </a:p>
          <a:p>
            <a:pPr lvl="1"/>
            <a:r>
              <a:rPr lang="en-US" altLang="en-US" sz="2600" b="1" dirty="0"/>
              <a:t>Result: rate ratio = 0.08 (92% vaccine efficacy)						(95% CI = 0.01 to 0.68)</a:t>
            </a:r>
          </a:p>
          <a:p>
            <a:pPr lvl="1"/>
            <a:endParaRPr lang="en-US" altLang="en-US" sz="2600" b="1" dirty="0"/>
          </a:p>
        </p:txBody>
      </p:sp>
      <p:sp>
        <p:nvSpPr>
          <p:cNvPr id="438278" name="Rectangle 6"/>
          <p:cNvSpPr>
            <a:spLocks noChangeArrowheads="1"/>
          </p:cNvSpPr>
          <p:nvPr/>
        </p:nvSpPr>
        <p:spPr bwMode="auto">
          <a:xfrm>
            <a:off x="571500" y="1143000"/>
            <a:ext cx="9715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600" b="1" dirty="0" smtClean="0"/>
              <a:t>Pertussis </a:t>
            </a:r>
            <a:r>
              <a:rPr lang="en-US" altLang="en-US" sz="2600" b="1" dirty="0"/>
              <a:t>vaccine vs. </a:t>
            </a:r>
            <a:r>
              <a:rPr lang="en-US" altLang="en-US" sz="2600" b="1" dirty="0" smtClean="0"/>
              <a:t>comparator vaccine </a:t>
            </a:r>
            <a:r>
              <a:rPr lang="en-US" altLang="en-US" sz="2600" b="1" dirty="0"/>
              <a:t>for the prevention of pertussis in adults (Ward et al. </a:t>
            </a:r>
            <a:r>
              <a:rPr lang="en-US" altLang="en-US" sz="2600" b="1" i="1" dirty="0"/>
              <a:t>NEJM</a:t>
            </a:r>
            <a:r>
              <a:rPr lang="en-US" altLang="en-US" sz="2600" b="1" dirty="0"/>
              <a:t> 2005)</a:t>
            </a:r>
          </a:p>
        </p:txBody>
      </p:sp>
      <p:graphicFrame>
        <p:nvGraphicFramePr>
          <p:cNvPr id="438279" name="Object 7"/>
          <p:cNvGraphicFramePr>
            <a:graphicFrameLocks noGrp="1" noChangeAspect="1"/>
          </p:cNvGraphicFramePr>
          <p:nvPr>
            <p:ph sz="half" idx="2"/>
            <p:extLst>
              <p:ext uri="{D42A27DB-BD31-4B8C-83A1-F6EECF244321}">
                <p14:modId xmlns:p14="http://schemas.microsoft.com/office/powerpoint/2010/main" val="712958008"/>
              </p:ext>
            </p:extLst>
          </p:nvPr>
        </p:nvGraphicFramePr>
        <p:xfrm>
          <a:off x="1804988" y="1981200"/>
          <a:ext cx="7208837" cy="1600200"/>
        </p:xfrm>
        <a:graphic>
          <a:graphicData uri="http://schemas.openxmlformats.org/presentationml/2006/ole">
            <mc:AlternateContent xmlns:mc="http://schemas.openxmlformats.org/markup-compatibility/2006">
              <mc:Choice xmlns:v="urn:schemas-microsoft-com:vml" Requires="v">
                <p:oleObj spid="_x0000_s438310" name="Document" r:id="rId5" imgW="9239440" imgH="2050976" progId="Word.Document.8">
                  <p:embed/>
                </p:oleObj>
              </mc:Choice>
              <mc:Fallback>
                <p:oleObj name="Document" r:id="rId5" imgW="9239440" imgH="2050976" progId="Word.Document.8">
                  <p:embed/>
                  <p:pic>
                    <p:nvPicPr>
                      <p:cNvPr id="0" name="Object 7"/>
                      <p:cNvPicPr>
                        <a:picLocks noChangeAspect="1" noChangeArrowheads="1"/>
                      </p:cNvPicPr>
                      <p:nvPr/>
                    </p:nvPicPr>
                    <p:blipFill>
                      <a:blip r:embed="rId6"/>
                      <a:srcRect/>
                      <a:stretch>
                        <a:fillRect/>
                      </a:stretch>
                    </p:blipFill>
                    <p:spPr bwMode="auto">
                      <a:xfrm>
                        <a:off x="1804988" y="1981200"/>
                        <a:ext cx="7208837"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381000" y="609600"/>
            <a:ext cx="9677400" cy="533400"/>
          </a:xfrm>
        </p:spPr>
        <p:txBody>
          <a:bodyPr/>
          <a:lstStyle/>
          <a:p>
            <a:r>
              <a:rPr lang="en-US" altLang="en-US" sz="3000"/>
              <a:t>Pervasiveness of Non-Differential Misclassification</a:t>
            </a:r>
            <a:endParaRPr lang="en-US" altLang="en-US"/>
          </a:p>
        </p:txBody>
      </p:sp>
      <p:sp>
        <p:nvSpPr>
          <p:cNvPr id="391171" name="Rectangle 3"/>
          <p:cNvSpPr>
            <a:spLocks noGrp="1" noChangeArrowheads="1"/>
          </p:cNvSpPr>
          <p:nvPr>
            <p:ph type="body" idx="1"/>
          </p:nvPr>
        </p:nvSpPr>
        <p:spPr>
          <a:xfrm>
            <a:off x="457200" y="1295400"/>
            <a:ext cx="9525000" cy="5181600"/>
          </a:xfrm>
        </p:spPr>
        <p:txBody>
          <a:bodyPr/>
          <a:lstStyle/>
          <a:p>
            <a:r>
              <a:rPr lang="en-US" altLang="en-US" dirty="0"/>
              <a:t>Direction of this bias is typically towards the </a:t>
            </a:r>
            <a:r>
              <a:rPr lang="en-US" altLang="en-US" dirty="0" smtClean="0"/>
              <a:t>null</a:t>
            </a:r>
          </a:p>
          <a:p>
            <a:pPr lvl="1"/>
            <a:r>
              <a:rPr lang="en-US" altLang="en-US" dirty="0" smtClean="0"/>
              <a:t>Other than the aforementioned special situation</a:t>
            </a:r>
            <a:endParaRPr lang="en-US" altLang="en-US" dirty="0"/>
          </a:p>
          <a:p>
            <a:pPr>
              <a:lnSpc>
                <a:spcPct val="150000"/>
              </a:lnSpc>
            </a:pPr>
            <a:r>
              <a:rPr lang="en-US" altLang="en-US" dirty="0"/>
              <a:t>Therefore, called a “conservative” bias</a:t>
            </a:r>
          </a:p>
          <a:p>
            <a:pPr>
              <a:lnSpc>
                <a:spcPct val="150000"/>
              </a:lnSpc>
            </a:pPr>
            <a:r>
              <a:rPr lang="en-US" altLang="en-US" dirty="0"/>
              <a:t>Goal, however, is to get the truth</a:t>
            </a:r>
          </a:p>
          <a:p>
            <a:pPr>
              <a:lnSpc>
                <a:spcPct val="150000"/>
              </a:lnSpc>
            </a:pPr>
            <a:r>
              <a:rPr lang="en-US" altLang="en-US" dirty="0"/>
              <a:t>Consider how much underestimation of effects must be occurring in research</a:t>
            </a:r>
          </a:p>
          <a:p>
            <a:pPr>
              <a:lnSpc>
                <a:spcPct val="150000"/>
              </a:lnSpc>
            </a:pPr>
            <a:r>
              <a:rPr lang="en-US" altLang="en-US" dirty="0"/>
              <a:t>How many “negative” studies are truly “positive”?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smtClean="0"/>
              <a:t>non-differential and differential misclassification</a:t>
            </a:r>
          </a:p>
          <a:p>
            <a:pPr lvl="3"/>
            <a:r>
              <a:rPr lang="en-US" altLang="en-US" sz="1800" dirty="0" smtClean="0"/>
              <a:t>independent and dependent misclassification</a:t>
            </a:r>
          </a:p>
          <a:p>
            <a:pPr lvl="3"/>
            <a:r>
              <a:rPr lang="en-US" altLang="en-US" sz="1800" dirty="0" smtClean="0"/>
              <a:t>magnitude and direction of bias</a:t>
            </a:r>
          </a:p>
          <a:p>
            <a:pPr>
              <a:lnSpc>
                <a:spcPct val="150000"/>
              </a:lnSpc>
            </a:pPr>
            <a:r>
              <a:rPr lang="en-US" altLang="en-US" sz="2400" b="1" dirty="0" smtClean="0"/>
              <a:t>Bias from </a:t>
            </a:r>
            <a:r>
              <a:rPr lang="en-US" altLang="en-US" sz="2400" b="1" dirty="0" err="1" smtClean="0"/>
              <a:t>mis</a:t>
            </a:r>
            <a:r>
              <a:rPr lang="en-US" altLang="en-US" sz="2400" b="1" dirty="0" smtClean="0"/>
              <a:t>-measurement </a:t>
            </a:r>
            <a:r>
              <a:rPr lang="en-US" altLang="en-US" sz="2400" b="1" dirty="0"/>
              <a:t>of interval scale variables</a:t>
            </a:r>
            <a:endParaRPr lang="en-US" altLang="en-US" sz="24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
        <p:nvSpPr>
          <p:cNvPr id="4" name="Line 4"/>
          <p:cNvSpPr>
            <a:spLocks noChangeShapeType="1"/>
          </p:cNvSpPr>
          <p:nvPr/>
        </p:nvSpPr>
        <p:spPr bwMode="auto">
          <a:xfrm>
            <a:off x="1104900" y="3581400"/>
            <a:ext cx="647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Oval 1"/>
          <p:cNvSpPr/>
          <p:nvPr/>
        </p:nvSpPr>
        <p:spPr bwMode="auto">
          <a:xfrm>
            <a:off x="3771900" y="3352800"/>
            <a:ext cx="1447800" cy="457200"/>
          </a:xfrm>
          <a:prstGeom prst="ellipse">
            <a:avLst/>
          </a:prstGeom>
          <a:noFill/>
          <a:ln w="254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759286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762000" y="381000"/>
            <a:ext cx="8743950" cy="533400"/>
          </a:xfrm>
        </p:spPr>
        <p:txBody>
          <a:bodyPr/>
          <a:lstStyle/>
          <a:p>
            <a:r>
              <a:rPr lang="en-US" altLang="en-US"/>
              <a:t>Differential Misclassification of Exposure</a:t>
            </a:r>
          </a:p>
        </p:txBody>
      </p:sp>
      <p:sp>
        <p:nvSpPr>
          <p:cNvPr id="318467" name="Rectangle 3"/>
          <p:cNvSpPr>
            <a:spLocks noGrp="1" noChangeArrowheads="1"/>
          </p:cNvSpPr>
          <p:nvPr>
            <p:ph type="body" idx="1"/>
          </p:nvPr>
        </p:nvSpPr>
        <p:spPr>
          <a:xfrm>
            <a:off x="381000" y="990600"/>
            <a:ext cx="9601200" cy="5181600"/>
          </a:xfrm>
        </p:spPr>
        <p:txBody>
          <a:bodyPr/>
          <a:lstStyle/>
          <a:p>
            <a:pPr>
              <a:buFontTx/>
              <a:buNone/>
            </a:pPr>
            <a:r>
              <a:rPr lang="en-US" altLang="en-US" sz="2400"/>
              <a:t>Weinstock et al.  </a:t>
            </a:r>
            <a:r>
              <a:rPr lang="en-US" altLang="en-US" sz="2400" i="1"/>
              <a:t>AJE</a:t>
            </a:r>
            <a:r>
              <a:rPr lang="en-US" altLang="en-US" sz="2400"/>
              <a:t> 1991</a:t>
            </a:r>
          </a:p>
          <a:p>
            <a:r>
              <a:rPr lang="en-US" altLang="en-US" sz="2400"/>
              <a:t>Nested case-control study in Nurses Health Study cohort</a:t>
            </a:r>
          </a:p>
          <a:p>
            <a:pPr>
              <a:lnSpc>
                <a:spcPct val="120000"/>
              </a:lnSpc>
            </a:pPr>
            <a:r>
              <a:rPr lang="en-US" altLang="en-US" sz="2400" u="sng"/>
              <a:t>Cases:</a:t>
            </a:r>
            <a:r>
              <a:rPr lang="en-US" altLang="en-US" sz="2400"/>
              <a:t>  women with new melanoma diagnoses </a:t>
            </a:r>
          </a:p>
          <a:p>
            <a:pPr>
              <a:lnSpc>
                <a:spcPct val="120000"/>
              </a:lnSpc>
            </a:pPr>
            <a:r>
              <a:rPr lang="en-US" altLang="en-US" sz="2400" u="sng"/>
              <a:t>Controls:</a:t>
            </a:r>
            <a:r>
              <a:rPr lang="en-US" altLang="en-US" sz="2400"/>
              <a:t>  women w/out melanoma - by incidence density sampling</a:t>
            </a:r>
          </a:p>
          <a:p>
            <a:pPr>
              <a:lnSpc>
                <a:spcPct val="120000"/>
              </a:lnSpc>
            </a:pPr>
            <a:r>
              <a:rPr lang="en-US" altLang="en-US" sz="2400" u="sng"/>
              <a:t>Measurement of exposure</a:t>
            </a:r>
            <a:r>
              <a:rPr lang="en-US" altLang="en-US" sz="2400"/>
              <a:t>: questionnaire about self-reported “tanning ability”; administered shortly after melanoma development</a:t>
            </a:r>
          </a:p>
          <a:p>
            <a:pPr>
              <a:lnSpc>
                <a:spcPct val="120000"/>
              </a:lnSpc>
            </a:pPr>
            <a:endParaRPr lang="en-US" altLang="en-US" sz="2400"/>
          </a:p>
        </p:txBody>
      </p:sp>
      <p:graphicFrame>
        <p:nvGraphicFramePr>
          <p:cNvPr id="318468" name="Object 4"/>
          <p:cNvGraphicFramePr>
            <a:graphicFrameLocks noChangeAspect="1"/>
          </p:cNvGraphicFramePr>
          <p:nvPr>
            <p:extLst>
              <p:ext uri="{D42A27DB-BD31-4B8C-83A1-F6EECF244321}">
                <p14:modId xmlns:p14="http://schemas.microsoft.com/office/powerpoint/2010/main" val="318428555"/>
              </p:ext>
            </p:extLst>
          </p:nvPr>
        </p:nvGraphicFramePr>
        <p:xfrm>
          <a:off x="692150" y="4427538"/>
          <a:ext cx="8426450" cy="1908175"/>
        </p:xfrm>
        <a:graphic>
          <a:graphicData uri="http://schemas.openxmlformats.org/presentationml/2006/ole">
            <mc:AlternateContent xmlns:mc="http://schemas.openxmlformats.org/markup-compatibility/2006">
              <mc:Choice xmlns:v="urn:schemas-microsoft-com:vml" Requires="v">
                <p:oleObj spid="_x0000_s318496" name="Document" r:id="rId5" imgW="8654711" imgH="1963371" progId="Word.Document.8">
                  <p:embed/>
                </p:oleObj>
              </mc:Choice>
              <mc:Fallback>
                <p:oleObj name="Document" r:id="rId5" imgW="8654711" imgH="1963371" progId="Word.Document.8">
                  <p:embed/>
                  <p:pic>
                    <p:nvPicPr>
                      <p:cNvPr id="0" name="Object 4"/>
                      <p:cNvPicPr>
                        <a:picLocks noChangeAspect="1" noChangeArrowheads="1"/>
                      </p:cNvPicPr>
                      <p:nvPr/>
                    </p:nvPicPr>
                    <p:blipFill>
                      <a:blip r:embed="rId6"/>
                      <a:srcRect/>
                      <a:stretch>
                        <a:fillRect/>
                      </a:stretch>
                    </p:blipFill>
                    <p:spPr bwMode="auto">
                      <a:xfrm>
                        <a:off x="692150" y="4427538"/>
                        <a:ext cx="8426450"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endParaRPr lang="en-US" altLang="en-US"/>
          </a:p>
        </p:txBody>
      </p:sp>
      <p:sp>
        <p:nvSpPr>
          <p:cNvPr id="329731" name="Rectangle 3"/>
          <p:cNvSpPr>
            <a:spLocks noGrp="1" noChangeArrowheads="1"/>
          </p:cNvSpPr>
          <p:nvPr>
            <p:ph type="body" idx="1"/>
          </p:nvPr>
        </p:nvSpPr>
        <p:spPr>
          <a:xfrm>
            <a:off x="771525" y="228600"/>
            <a:ext cx="8743950" cy="5181600"/>
          </a:xfrm>
        </p:spPr>
        <p:txBody>
          <a:bodyPr/>
          <a:lstStyle/>
          <a:p>
            <a:r>
              <a:rPr lang="en-US" altLang="en-US" sz="2800" b="1"/>
              <a:t>Question asked after diagnosis</a:t>
            </a:r>
          </a:p>
          <a:p>
            <a:endParaRPr lang="en-US" altLang="en-US" sz="2800" b="1"/>
          </a:p>
          <a:p>
            <a:endParaRPr lang="en-US" altLang="en-US" sz="2800" b="1"/>
          </a:p>
          <a:p>
            <a:endParaRPr lang="en-US" altLang="en-US" sz="2800" b="1"/>
          </a:p>
          <a:p>
            <a:endParaRPr lang="en-US" altLang="en-US" sz="2800" b="1"/>
          </a:p>
          <a:p>
            <a:r>
              <a:rPr lang="en-US" altLang="en-US" sz="2800" b="1"/>
              <a:t>Question asked before diagnosis (NHS baseline)</a:t>
            </a:r>
          </a:p>
          <a:p>
            <a:endParaRPr lang="en-US" altLang="en-US" sz="2800" b="1"/>
          </a:p>
          <a:p>
            <a:endParaRPr lang="en-US" altLang="en-US" sz="2800" b="1"/>
          </a:p>
          <a:p>
            <a:endParaRPr lang="en-US" altLang="en-US" sz="2800" b="1"/>
          </a:p>
          <a:p>
            <a:endParaRPr lang="en-US" altLang="en-US" sz="2800" b="1"/>
          </a:p>
        </p:txBody>
      </p:sp>
      <p:graphicFrame>
        <p:nvGraphicFramePr>
          <p:cNvPr id="329732" name="Object 4"/>
          <p:cNvGraphicFramePr>
            <a:graphicFrameLocks noChangeAspect="1"/>
          </p:cNvGraphicFramePr>
          <p:nvPr>
            <p:extLst>
              <p:ext uri="{D42A27DB-BD31-4B8C-83A1-F6EECF244321}">
                <p14:modId xmlns:p14="http://schemas.microsoft.com/office/powerpoint/2010/main" val="1718019913"/>
              </p:ext>
            </p:extLst>
          </p:nvPr>
        </p:nvGraphicFramePr>
        <p:xfrm>
          <a:off x="1149350" y="3357563"/>
          <a:ext cx="8556625" cy="1946275"/>
        </p:xfrm>
        <a:graphic>
          <a:graphicData uri="http://schemas.openxmlformats.org/presentationml/2006/ole">
            <mc:AlternateContent xmlns:mc="http://schemas.openxmlformats.org/markup-compatibility/2006">
              <mc:Choice xmlns:v="urn:schemas-microsoft-com:vml" Requires="v">
                <p:oleObj spid="_x0000_s329792" name="Document" r:id="rId5" imgW="8664427" imgH="1964813" progId="Word.Document.8">
                  <p:embed/>
                </p:oleObj>
              </mc:Choice>
              <mc:Fallback>
                <p:oleObj name="Document" r:id="rId5" imgW="8664427" imgH="1964813" progId="Word.Document.8">
                  <p:embed/>
                  <p:pic>
                    <p:nvPicPr>
                      <p:cNvPr id="0" name="Object 4"/>
                      <p:cNvPicPr>
                        <a:picLocks noChangeAspect="1" noChangeArrowheads="1"/>
                      </p:cNvPicPr>
                      <p:nvPr/>
                    </p:nvPicPr>
                    <p:blipFill>
                      <a:blip r:embed="rId6"/>
                      <a:srcRect/>
                      <a:stretch>
                        <a:fillRect/>
                      </a:stretch>
                    </p:blipFill>
                    <p:spPr bwMode="auto">
                      <a:xfrm>
                        <a:off x="1149350" y="3357563"/>
                        <a:ext cx="8556625" cy="19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9733" name="Object 5"/>
          <p:cNvGraphicFramePr>
            <a:graphicFrameLocks noChangeAspect="1"/>
          </p:cNvGraphicFramePr>
          <p:nvPr>
            <p:extLst>
              <p:ext uri="{D42A27DB-BD31-4B8C-83A1-F6EECF244321}">
                <p14:modId xmlns:p14="http://schemas.microsoft.com/office/powerpoint/2010/main" val="2890319941"/>
              </p:ext>
            </p:extLst>
          </p:nvPr>
        </p:nvGraphicFramePr>
        <p:xfrm>
          <a:off x="992188" y="692150"/>
          <a:ext cx="8674100" cy="1958975"/>
        </p:xfrm>
        <a:graphic>
          <a:graphicData uri="http://schemas.openxmlformats.org/presentationml/2006/ole">
            <mc:AlternateContent xmlns:mc="http://schemas.openxmlformats.org/markup-compatibility/2006">
              <mc:Choice xmlns:v="urn:schemas-microsoft-com:vml" Requires="v">
                <p:oleObj spid="_x0000_s329793" name="Document" r:id="rId8" imgW="8664427" imgH="1964813" progId="Word.Document.8">
                  <p:embed/>
                </p:oleObj>
              </mc:Choice>
              <mc:Fallback>
                <p:oleObj name="Document" r:id="rId8" imgW="8664427" imgH="1964813" progId="Word.Document.8">
                  <p:embed/>
                  <p:pic>
                    <p:nvPicPr>
                      <p:cNvPr id="0" name="Object 5"/>
                      <p:cNvPicPr>
                        <a:picLocks noChangeAspect="1" noChangeArrowheads="1"/>
                      </p:cNvPicPr>
                      <p:nvPr/>
                    </p:nvPicPr>
                    <p:blipFill>
                      <a:blip r:embed="rId9"/>
                      <a:srcRect/>
                      <a:stretch>
                        <a:fillRect/>
                      </a:stretch>
                    </p:blipFill>
                    <p:spPr bwMode="auto">
                      <a:xfrm>
                        <a:off x="992188" y="692150"/>
                        <a:ext cx="8674100"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9734" name="Line 6"/>
          <p:cNvSpPr>
            <a:spLocks noChangeShapeType="1"/>
          </p:cNvSpPr>
          <p:nvPr/>
        </p:nvSpPr>
        <p:spPr bwMode="auto">
          <a:xfrm flipH="1" flipV="1">
            <a:off x="6629400" y="4198620"/>
            <a:ext cx="11430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735" name="Line 7"/>
          <p:cNvSpPr>
            <a:spLocks noChangeShapeType="1"/>
          </p:cNvSpPr>
          <p:nvPr/>
        </p:nvSpPr>
        <p:spPr bwMode="auto">
          <a:xfrm flipH="1" flipV="1">
            <a:off x="6629400" y="4587240"/>
            <a:ext cx="1143000" cy="7543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736" name="Text Box 8"/>
          <p:cNvSpPr txBox="1">
            <a:spLocks noChangeArrowheads="1"/>
          </p:cNvSpPr>
          <p:nvPr/>
        </p:nvSpPr>
        <p:spPr bwMode="auto">
          <a:xfrm>
            <a:off x="7200900" y="5257800"/>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Virtually unchanged</a:t>
            </a:r>
          </a:p>
        </p:txBody>
      </p:sp>
      <p:sp>
        <p:nvSpPr>
          <p:cNvPr id="329737" name="Text Box 9"/>
          <p:cNvSpPr txBox="1">
            <a:spLocks noChangeArrowheads="1"/>
          </p:cNvSpPr>
          <p:nvPr/>
        </p:nvSpPr>
        <p:spPr bwMode="auto">
          <a:xfrm>
            <a:off x="2171700" y="5486400"/>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Substantially changed</a:t>
            </a:r>
          </a:p>
        </p:txBody>
      </p:sp>
      <p:sp>
        <p:nvSpPr>
          <p:cNvPr id="329738" name="Line 10"/>
          <p:cNvSpPr>
            <a:spLocks noChangeShapeType="1"/>
          </p:cNvSpPr>
          <p:nvPr/>
        </p:nvSpPr>
        <p:spPr bwMode="auto">
          <a:xfrm flipV="1">
            <a:off x="3740331" y="4358640"/>
            <a:ext cx="9144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739" name="Line 11"/>
          <p:cNvSpPr>
            <a:spLocks noChangeShapeType="1"/>
          </p:cNvSpPr>
          <p:nvPr/>
        </p:nvSpPr>
        <p:spPr bwMode="auto">
          <a:xfrm flipV="1">
            <a:off x="3740331" y="4587240"/>
            <a:ext cx="9144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2900" y="304800"/>
            <a:ext cx="9677400" cy="533400"/>
          </a:xfrm>
        </p:spPr>
        <p:txBody>
          <a:bodyPr/>
          <a:lstStyle/>
          <a:p>
            <a:r>
              <a:rPr lang="en-US" altLang="en-US" sz="2800" dirty="0" smtClean="0">
                <a:solidFill>
                  <a:schemeClr val="tx1"/>
                </a:solidFill>
                <a:cs typeface="Times New Roman" pitchFamily="18" charset="0"/>
              </a:rPr>
              <a:t>Measurement Bias is the Result of Measurement Error:  </a:t>
            </a:r>
            <a:r>
              <a:rPr lang="en-US" altLang="en-US" sz="2800" dirty="0">
                <a:solidFill>
                  <a:schemeClr val="tx1"/>
                </a:solidFill>
                <a:cs typeface="Times New Roman" pitchFamily="18" charset="0"/>
              </a:rPr>
              <a:t/>
            </a:r>
            <a:br>
              <a:rPr lang="en-US" altLang="en-US" sz="2800" dirty="0">
                <a:solidFill>
                  <a:schemeClr val="tx1"/>
                </a:solidFill>
                <a:cs typeface="Times New Roman" pitchFamily="18" charset="0"/>
              </a:rPr>
            </a:br>
            <a:r>
              <a:rPr lang="en-US" altLang="en-US" sz="2800" dirty="0" smtClean="0">
                <a:solidFill>
                  <a:schemeClr val="tx1"/>
                </a:solidFill>
                <a:cs typeface="Times New Roman" pitchFamily="18" charset="0"/>
              </a:rPr>
              <a:t>A Refined Description of Measurement Error</a:t>
            </a:r>
            <a:endParaRPr lang="en-US" altLang="en-US" dirty="0">
              <a:solidFill>
                <a:schemeClr val="tx1"/>
              </a:solidFill>
              <a:cs typeface="Times New Roman" pitchFamily="18" charset="0"/>
            </a:endParaRPr>
          </a:p>
        </p:txBody>
      </p:sp>
      <p:sp>
        <p:nvSpPr>
          <p:cNvPr id="8195" name="Rectangle 3"/>
          <p:cNvSpPr>
            <a:spLocks noGrp="1" noChangeArrowheads="1"/>
          </p:cNvSpPr>
          <p:nvPr>
            <p:ph type="body" idx="1"/>
          </p:nvPr>
        </p:nvSpPr>
        <p:spPr>
          <a:xfrm>
            <a:off x="228600" y="990600"/>
            <a:ext cx="9906000" cy="5334000"/>
          </a:xfrm>
        </p:spPr>
        <p:txBody>
          <a:bodyPr/>
          <a:lstStyle/>
          <a:p>
            <a:pPr>
              <a:lnSpc>
                <a:spcPct val="120000"/>
              </a:lnSpc>
            </a:pPr>
            <a:r>
              <a:rPr lang="en-US" altLang="en-US" sz="2400" b="1" dirty="0" smtClean="0"/>
              <a:t>Random error</a:t>
            </a:r>
          </a:p>
          <a:p>
            <a:pPr lvl="1">
              <a:lnSpc>
                <a:spcPct val="120000"/>
              </a:lnSpc>
            </a:pPr>
            <a:r>
              <a:rPr lang="en-US" altLang="en-US" sz="2000" b="1" dirty="0" smtClean="0"/>
              <a:t>Presence and direction of error </a:t>
            </a:r>
            <a:r>
              <a:rPr lang="en-US" altLang="en-US" sz="2000" b="1" u="sng" dirty="0" smtClean="0"/>
              <a:t>is unrelated </a:t>
            </a:r>
            <a:r>
              <a:rPr lang="en-US" altLang="en-US" sz="2000" b="1" dirty="0" smtClean="0"/>
              <a:t>to:</a:t>
            </a:r>
          </a:p>
          <a:p>
            <a:pPr lvl="2">
              <a:lnSpc>
                <a:spcPct val="120000"/>
              </a:lnSpc>
            </a:pPr>
            <a:r>
              <a:rPr lang="en-US" altLang="en-US" sz="2000" b="1" dirty="0" smtClean="0"/>
              <a:t>true value of the entity under study, </a:t>
            </a:r>
          </a:p>
          <a:p>
            <a:pPr lvl="2">
              <a:lnSpc>
                <a:spcPct val="120000"/>
              </a:lnSpc>
            </a:pPr>
            <a:r>
              <a:rPr lang="en-US" altLang="en-US" sz="2000" b="1" dirty="0" smtClean="0"/>
              <a:t>true values of other variables, or</a:t>
            </a:r>
          </a:p>
          <a:p>
            <a:pPr lvl="2">
              <a:lnSpc>
                <a:spcPct val="120000"/>
              </a:lnSpc>
            </a:pPr>
            <a:r>
              <a:rPr lang="en-US" altLang="en-US" sz="2000" b="1" dirty="0" smtClean="0"/>
              <a:t>whether other variables are measured in error</a:t>
            </a:r>
          </a:p>
          <a:p>
            <a:pPr lvl="2">
              <a:lnSpc>
                <a:spcPct val="120000"/>
              </a:lnSpc>
            </a:pPr>
            <a:endParaRPr lang="en-US" altLang="en-US" sz="500" b="1" dirty="0" smtClean="0"/>
          </a:p>
          <a:p>
            <a:pPr>
              <a:spcBef>
                <a:spcPts val="0"/>
              </a:spcBef>
            </a:pPr>
            <a:r>
              <a:rPr lang="en-US" altLang="en-US" sz="2400" b="1" dirty="0" smtClean="0"/>
              <a:t>Systematic error</a:t>
            </a:r>
          </a:p>
          <a:p>
            <a:pPr lvl="1">
              <a:spcBef>
                <a:spcPts val="0"/>
              </a:spcBef>
            </a:pPr>
            <a:r>
              <a:rPr lang="en-US" altLang="en-US" sz="2000" b="1" dirty="0" smtClean="0"/>
              <a:t>Presence and direction of error is predictable, </a:t>
            </a:r>
            <a:r>
              <a:rPr lang="en-US" altLang="en-US" sz="2000" b="1" u="sng" dirty="0" smtClean="0"/>
              <a:t>often related</a:t>
            </a:r>
            <a:r>
              <a:rPr lang="en-US" altLang="en-US" sz="2000" b="1" dirty="0" smtClean="0"/>
              <a:t> to actual true values and may be </a:t>
            </a:r>
            <a:r>
              <a:rPr lang="en-US" altLang="en-US" sz="2000" b="1" u="sng" dirty="0" smtClean="0"/>
              <a:t>related to two other processes</a:t>
            </a:r>
          </a:p>
          <a:p>
            <a:pPr lvl="2">
              <a:lnSpc>
                <a:spcPct val="90000"/>
              </a:lnSpc>
            </a:pP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1990830535"/>
              </p:ext>
            </p:extLst>
          </p:nvPr>
        </p:nvGraphicFramePr>
        <p:xfrm>
          <a:off x="495300" y="4396422"/>
          <a:ext cx="9601200" cy="2255520"/>
        </p:xfrm>
        <a:graphic>
          <a:graphicData uri="http://schemas.openxmlformats.org/drawingml/2006/table">
            <a:tbl>
              <a:tblPr firstRow="1" firstCol="1" bandRow="1">
                <a:tableStyleId>{2D5ABB26-0587-4C30-8999-92F81FD0307C}</a:tableStyleId>
              </a:tblPr>
              <a:tblGrid>
                <a:gridCol w="6477000"/>
                <a:gridCol w="3124200"/>
              </a:tblGrid>
              <a:tr h="350520">
                <a:tc>
                  <a:txBody>
                    <a:bodyPr/>
                    <a:lstStyle/>
                    <a:p>
                      <a:pPr marL="0" marR="0">
                        <a:lnSpc>
                          <a:spcPct val="115000"/>
                        </a:lnSpc>
                        <a:spcBef>
                          <a:spcPts val="0"/>
                        </a:spcBef>
                        <a:spcAft>
                          <a:spcPts val="0"/>
                        </a:spcAft>
                      </a:pPr>
                      <a:r>
                        <a:rPr lang="en-US" sz="2000" dirty="0">
                          <a:effectLst/>
                        </a:rPr>
                        <a:t>Is error related to:</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Terminology</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3440">
                <a:tc>
                  <a:txBody>
                    <a:bodyPr/>
                    <a:lstStyle/>
                    <a:p>
                      <a:pPr marL="0" marR="0">
                        <a:lnSpc>
                          <a:spcPct val="115000"/>
                        </a:lnSpc>
                        <a:spcBef>
                          <a:spcPts val="0"/>
                        </a:spcBef>
                        <a:spcAft>
                          <a:spcPts val="0"/>
                        </a:spcAft>
                      </a:pPr>
                      <a:r>
                        <a:rPr lang="en-US" sz="2000" dirty="0" smtClean="0">
                          <a:effectLst/>
                        </a:rPr>
                        <a:t>1. True </a:t>
                      </a:r>
                      <a:r>
                        <a:rPr lang="en-US" sz="2000" dirty="0">
                          <a:effectLst/>
                        </a:rPr>
                        <a:t>values of </a:t>
                      </a:r>
                      <a:r>
                        <a:rPr lang="en-US" sz="2000" i="1" dirty="0">
                          <a:effectLst/>
                        </a:rPr>
                        <a:t>other</a:t>
                      </a:r>
                      <a:r>
                        <a:rPr lang="en-US" sz="2000" dirty="0">
                          <a:effectLst/>
                        </a:rPr>
                        <a:t> variables in the </a:t>
                      </a:r>
                      <a:r>
                        <a:rPr lang="en-US" sz="2000" dirty="0" smtClean="0">
                          <a:effectLst/>
                        </a:rPr>
                        <a:t>analysis?</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smtClean="0">
                          <a:effectLst/>
                        </a:rPr>
                        <a:t>If no:</a:t>
                      </a:r>
                      <a:r>
                        <a:rPr lang="en-US" sz="2000" baseline="0" dirty="0" smtClean="0">
                          <a:effectLst/>
                        </a:rPr>
                        <a:t> “</a:t>
                      </a:r>
                      <a:r>
                        <a:rPr lang="en-US" sz="2000" dirty="0" smtClean="0">
                          <a:effectLst/>
                        </a:rPr>
                        <a:t>non-differential” or     If yes: “differential”</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r>
              <a:tr h="701040">
                <a:tc>
                  <a:txBody>
                    <a:bodyPr/>
                    <a:lstStyle/>
                    <a:p>
                      <a:pPr marL="0" marR="0">
                        <a:lnSpc>
                          <a:spcPct val="115000"/>
                        </a:lnSpc>
                        <a:spcBef>
                          <a:spcPts val="0"/>
                        </a:spcBef>
                        <a:spcAft>
                          <a:spcPts val="0"/>
                        </a:spcAft>
                      </a:pPr>
                      <a:r>
                        <a:rPr lang="en-US" sz="2000" dirty="0" smtClean="0">
                          <a:effectLst/>
                        </a:rPr>
                        <a:t>2.  Whether </a:t>
                      </a:r>
                      <a:r>
                        <a:rPr lang="en-US" sz="2000" i="1" dirty="0">
                          <a:effectLst/>
                        </a:rPr>
                        <a:t>other</a:t>
                      </a:r>
                      <a:r>
                        <a:rPr lang="en-US" sz="2000" dirty="0">
                          <a:effectLst/>
                        </a:rPr>
                        <a:t> variables in the analysis are measured in </a:t>
                      </a:r>
                      <a:r>
                        <a:rPr lang="en-US" sz="2000" dirty="0" smtClean="0">
                          <a:effectLst/>
                        </a:rPr>
                        <a:t>error?</a:t>
                      </a:r>
                      <a:endParaRPr lang="en-US" sz="2000" dirty="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effectLst/>
                        </a:rPr>
                        <a:t>If no: “independent” or      If yes: “non-independent          (</a:t>
                      </a:r>
                      <a:r>
                        <a:rPr lang="en-US" sz="2000" dirty="0">
                          <a:effectLst/>
                        </a:rPr>
                        <a:t>dependent</a:t>
                      </a:r>
                      <a:r>
                        <a:rPr lang="en-US" sz="2000" dirty="0" smtClean="0">
                          <a:effectLst/>
                        </a:rPr>
                        <a:t>)”</a:t>
                      </a:r>
                      <a:endParaRPr lang="en-US" sz="2000" dirty="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2103438" y="3255963"/>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691448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11" name="Rectangle 1027"/>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12" name="Line 1028"/>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13" name="Line 1029"/>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14" name="Line 1030"/>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15" name="Line 1031"/>
          <p:cNvSpPr>
            <a:spLocks noChangeShapeType="1"/>
          </p:cNvSpPr>
          <p:nvPr/>
        </p:nvSpPr>
        <p:spPr bwMode="auto">
          <a:xfrm>
            <a:off x="5400675" y="5105400"/>
            <a:ext cx="257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16" name="Text Box 1032"/>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324617" name="Text Box 1033"/>
          <p:cNvSpPr txBox="1">
            <a:spLocks noChangeArrowheads="1"/>
          </p:cNvSpPr>
          <p:nvPr/>
        </p:nvSpPr>
        <p:spPr bwMode="auto">
          <a:xfrm>
            <a:off x="2133600" y="1295400"/>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Melanoma</a:t>
            </a:r>
          </a:p>
        </p:txBody>
      </p:sp>
      <p:sp>
        <p:nvSpPr>
          <p:cNvPr id="324618" name="Text Box 1034"/>
          <p:cNvSpPr txBox="1">
            <a:spLocks noChangeArrowheads="1"/>
          </p:cNvSpPr>
          <p:nvPr/>
        </p:nvSpPr>
        <p:spPr bwMode="auto">
          <a:xfrm>
            <a:off x="0" y="2590800"/>
            <a:ext cx="11985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Tanning</a:t>
            </a:r>
          </a:p>
          <a:p>
            <a:pPr algn="l"/>
            <a:r>
              <a:rPr lang="en-US" altLang="en-US"/>
              <a:t>ability</a:t>
            </a:r>
          </a:p>
        </p:txBody>
      </p:sp>
      <p:sp>
        <p:nvSpPr>
          <p:cNvPr id="324619" name="Text Box 1035"/>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324620" name="Text Box 1036"/>
          <p:cNvSpPr txBox="1">
            <a:spLocks noChangeArrowheads="1"/>
          </p:cNvSpPr>
          <p:nvPr/>
        </p:nvSpPr>
        <p:spPr bwMode="auto">
          <a:xfrm>
            <a:off x="647700" y="2098675"/>
            <a:ext cx="677863" cy="167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No</a:t>
            </a:r>
          </a:p>
          <a:p>
            <a:pPr algn="l"/>
            <a:endParaRPr lang="en-US" altLang="en-US" sz="800"/>
          </a:p>
          <a:p>
            <a:pPr algn="l"/>
            <a:endParaRPr lang="en-US" altLang="en-US"/>
          </a:p>
          <a:p>
            <a:pPr algn="l"/>
            <a:endParaRPr lang="en-US" altLang="en-US"/>
          </a:p>
          <a:p>
            <a:pPr algn="l"/>
            <a:r>
              <a:rPr lang="en-US" altLang="en-US"/>
              <a:t>Yes</a:t>
            </a:r>
          </a:p>
        </p:txBody>
      </p:sp>
      <p:sp>
        <p:nvSpPr>
          <p:cNvPr id="324621" name="Text Box 1037"/>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324622" name="Text Box 1038"/>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324623" name="Text Box 1039"/>
          <p:cNvSpPr txBox="1">
            <a:spLocks noChangeArrowheads="1"/>
          </p:cNvSpPr>
          <p:nvPr/>
        </p:nvSpPr>
        <p:spPr bwMode="auto">
          <a:xfrm>
            <a:off x="5014913" y="3810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b="1">
              <a:latin typeface="Arial Unicode MS" pitchFamily="34" charset="-128"/>
            </a:endParaRPr>
          </a:p>
        </p:txBody>
      </p:sp>
      <p:sp>
        <p:nvSpPr>
          <p:cNvPr id="324626" name="Line 1042"/>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32" name="Text Box 1048"/>
          <p:cNvSpPr txBox="1">
            <a:spLocks noChangeArrowheads="1"/>
          </p:cNvSpPr>
          <p:nvPr/>
        </p:nvSpPr>
        <p:spPr bwMode="auto">
          <a:xfrm>
            <a:off x="685800" y="228600"/>
            <a:ext cx="9144000" cy="90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altLang="en-US" sz="2800" b="1">
                <a:latin typeface="Arial" charset="0"/>
              </a:rPr>
              <a:t>“Tanning Ability” and Melanoma:  </a:t>
            </a:r>
          </a:p>
          <a:p>
            <a:pPr>
              <a:lnSpc>
                <a:spcPct val="70000"/>
              </a:lnSpc>
              <a:spcBef>
                <a:spcPct val="50000"/>
              </a:spcBef>
            </a:pPr>
            <a:r>
              <a:rPr lang="en-US" altLang="en-US" sz="2800" b="1">
                <a:latin typeface="Arial" charset="0"/>
              </a:rPr>
              <a:t>Differential Misclassification of Exposure</a:t>
            </a:r>
            <a:endParaRPr lang="en-US" altLang="en-US"/>
          </a:p>
        </p:txBody>
      </p:sp>
      <p:sp>
        <p:nvSpPr>
          <p:cNvPr id="324633" name="Text Box 1049"/>
          <p:cNvSpPr txBox="1">
            <a:spLocks noChangeArrowheads="1"/>
          </p:cNvSpPr>
          <p:nvPr/>
        </p:nvSpPr>
        <p:spPr bwMode="auto">
          <a:xfrm>
            <a:off x="6057900" y="1600200"/>
            <a:ext cx="3124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Imperfect specificity of exposure measurement - mostly in cases</a:t>
            </a:r>
          </a:p>
        </p:txBody>
      </p:sp>
      <p:sp>
        <p:nvSpPr>
          <p:cNvPr id="324634" name="Line 1050"/>
          <p:cNvSpPr>
            <a:spLocks noChangeShapeType="1"/>
          </p:cNvSpPr>
          <p:nvPr/>
        </p:nvSpPr>
        <p:spPr bwMode="auto">
          <a:xfrm flipH="1">
            <a:off x="5943600" y="3124200"/>
            <a:ext cx="8382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37" name="Text Box 1053"/>
          <p:cNvSpPr txBox="1">
            <a:spLocks noChangeArrowheads="1"/>
          </p:cNvSpPr>
          <p:nvPr/>
        </p:nvSpPr>
        <p:spPr bwMode="auto">
          <a:xfrm>
            <a:off x="5410200" y="4441825"/>
            <a:ext cx="1219200" cy="66357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1200"/>
          </a:p>
          <a:p>
            <a:pPr>
              <a:spcBef>
                <a:spcPct val="50000"/>
              </a:spcBef>
            </a:pPr>
            <a:endParaRPr lang="en-US" altLang="en-US" sz="500"/>
          </a:p>
        </p:txBody>
      </p:sp>
      <p:sp>
        <p:nvSpPr>
          <p:cNvPr id="324636" name="Text Box 1052"/>
          <p:cNvSpPr txBox="1">
            <a:spLocks noChangeArrowheads="1"/>
          </p:cNvSpPr>
          <p:nvPr/>
        </p:nvSpPr>
        <p:spPr bwMode="auto">
          <a:xfrm>
            <a:off x="8077200" y="3429000"/>
            <a:ext cx="1981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Bias away from the null leading to spurious association</a:t>
            </a:r>
          </a:p>
        </p:txBody>
      </p:sp>
      <p:sp>
        <p:nvSpPr>
          <p:cNvPr id="324630" name="Line 1046"/>
          <p:cNvSpPr>
            <a:spLocks noChangeShapeType="1"/>
          </p:cNvSpPr>
          <p:nvPr/>
        </p:nvSpPr>
        <p:spPr bwMode="auto">
          <a:xfrm flipV="1">
            <a:off x="5676900" y="4724400"/>
            <a:ext cx="0" cy="762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762000" y="381000"/>
            <a:ext cx="8753475" cy="1066800"/>
          </a:xfrm>
        </p:spPr>
        <p:txBody>
          <a:bodyPr/>
          <a:lstStyle/>
          <a:p>
            <a:r>
              <a:rPr lang="en-US" altLang="en-US" sz="2800" dirty="0"/>
              <a:t>Differential Misclassification of Exposure: Magnitude of Bias </a:t>
            </a:r>
            <a:r>
              <a:rPr lang="en-US" altLang="en-US" sz="2800" dirty="0" smtClean="0"/>
              <a:t/>
            </a:r>
            <a:br>
              <a:rPr lang="en-US" altLang="en-US" sz="2800" dirty="0" smtClean="0"/>
            </a:br>
            <a:r>
              <a:rPr lang="en-US" altLang="en-US" sz="2800" dirty="0" smtClean="0"/>
              <a:t>e.g., True </a:t>
            </a:r>
            <a:r>
              <a:rPr lang="en-US" altLang="en-US" sz="2800" dirty="0"/>
              <a:t>OR=3.9 </a:t>
            </a:r>
            <a:endParaRPr lang="en-US" altLang="en-US" sz="1400" dirty="0"/>
          </a:p>
        </p:txBody>
      </p:sp>
      <p:graphicFrame>
        <p:nvGraphicFramePr>
          <p:cNvPr id="316466" name="Object 50"/>
          <p:cNvGraphicFramePr>
            <a:graphicFrameLocks noChangeAspect="1"/>
          </p:cNvGraphicFramePr>
          <p:nvPr/>
        </p:nvGraphicFramePr>
        <p:xfrm>
          <a:off x="914400" y="1752600"/>
          <a:ext cx="8382000" cy="4648200"/>
        </p:xfrm>
        <a:graphic>
          <a:graphicData uri="http://schemas.openxmlformats.org/presentationml/2006/ole">
            <mc:AlternateContent xmlns:mc="http://schemas.openxmlformats.org/markup-compatibility/2006">
              <mc:Choice xmlns:v="urn:schemas-microsoft-com:vml" Requires="v">
                <p:oleObj spid="_x0000_s316495" name="Document" r:id="rId4" imgW="8387640" imgH="5277960" progId="Word.Document.8">
                  <p:embed/>
                </p:oleObj>
              </mc:Choice>
              <mc:Fallback>
                <p:oleObj name="Document" r:id="rId4" imgW="8387640" imgH="5277960" progId="Word.Document.8">
                  <p:embed/>
                  <p:pic>
                    <p:nvPicPr>
                      <p:cNvPr id="0" name="Object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752600"/>
                        <a:ext cx="8382000" cy="464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 Box 1049"/>
          <p:cNvSpPr txBox="1">
            <a:spLocks noChangeArrowheads="1"/>
          </p:cNvSpPr>
          <p:nvPr/>
        </p:nvSpPr>
        <p:spPr bwMode="auto">
          <a:xfrm>
            <a:off x="6743700" y="1295400"/>
            <a:ext cx="3429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smtClean="0">
                <a:solidFill>
                  <a:srgbClr val="FF0000"/>
                </a:solidFill>
                <a:latin typeface="+mn-lt"/>
              </a:rPr>
              <a:t>See Extra Slides for example of differential misclassification of outcome</a:t>
            </a:r>
            <a:endParaRPr lang="en-US" altLang="en-US" sz="2000"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762000" y="533400"/>
            <a:ext cx="8743950" cy="533400"/>
          </a:xfrm>
        </p:spPr>
        <p:txBody>
          <a:bodyPr/>
          <a:lstStyle/>
          <a:p>
            <a:r>
              <a:rPr lang="en-US" altLang="en-US" dirty="0"/>
              <a:t>Misclassification of Dichotomous Exposure or Outcome: Summary of Bias</a:t>
            </a:r>
          </a:p>
        </p:txBody>
      </p:sp>
      <p:sp>
        <p:nvSpPr>
          <p:cNvPr id="397315" name="Rectangle 3"/>
          <p:cNvSpPr>
            <a:spLocks noGrp="1" noChangeArrowheads="1"/>
          </p:cNvSpPr>
          <p:nvPr>
            <p:ph type="body" idx="1"/>
          </p:nvPr>
        </p:nvSpPr>
        <p:spPr>
          <a:xfrm>
            <a:off x="771525" y="914400"/>
            <a:ext cx="8743950" cy="5562600"/>
          </a:xfrm>
        </p:spPr>
        <p:txBody>
          <a:bodyPr/>
          <a:lstStyle/>
          <a:p>
            <a:endParaRPr lang="en-US" altLang="en-US"/>
          </a:p>
          <a:p>
            <a:endParaRPr lang="en-US" altLang="en-US"/>
          </a:p>
          <a:p>
            <a:endParaRPr lang="en-US" altLang="en-US"/>
          </a:p>
          <a:p>
            <a:endParaRPr lang="en-US" altLang="en-US"/>
          </a:p>
          <a:p>
            <a:endParaRPr lang="en-US" altLang="en-US"/>
          </a:p>
          <a:p>
            <a:endParaRPr lang="en-US" altLang="en-US" sz="2800" b="1"/>
          </a:p>
        </p:txBody>
      </p:sp>
      <p:graphicFrame>
        <p:nvGraphicFramePr>
          <p:cNvPr id="397316" name="Object 4"/>
          <p:cNvGraphicFramePr>
            <a:graphicFrameLocks noChangeAspect="1"/>
          </p:cNvGraphicFramePr>
          <p:nvPr>
            <p:extLst>
              <p:ext uri="{D42A27DB-BD31-4B8C-83A1-F6EECF244321}">
                <p14:modId xmlns:p14="http://schemas.microsoft.com/office/powerpoint/2010/main" val="3850693131"/>
              </p:ext>
            </p:extLst>
          </p:nvPr>
        </p:nvGraphicFramePr>
        <p:xfrm>
          <a:off x="496888" y="1698625"/>
          <a:ext cx="9444037" cy="4924425"/>
        </p:xfrm>
        <a:graphic>
          <a:graphicData uri="http://schemas.openxmlformats.org/presentationml/2006/ole">
            <mc:AlternateContent xmlns:mc="http://schemas.openxmlformats.org/markup-compatibility/2006">
              <mc:Choice xmlns:v="urn:schemas-microsoft-com:vml" Requires="v">
                <p:oleObj spid="_x0000_s397345" name="Document" r:id="rId5" imgW="10278279" imgH="5372051" progId="Word.Document.8">
                  <p:embed/>
                </p:oleObj>
              </mc:Choice>
              <mc:Fallback>
                <p:oleObj name="Document" r:id="rId5" imgW="10278279" imgH="5372051" progId="Word.Document.8">
                  <p:embed/>
                  <p:pic>
                    <p:nvPicPr>
                      <p:cNvPr id="0" name="Object 4"/>
                      <p:cNvPicPr>
                        <a:picLocks noChangeAspect="1" noChangeArrowheads="1"/>
                      </p:cNvPicPr>
                      <p:nvPr/>
                    </p:nvPicPr>
                    <p:blipFill>
                      <a:blip r:embed="rId6"/>
                      <a:srcRect/>
                      <a:stretch>
                        <a:fillRect/>
                      </a:stretch>
                    </p:blipFill>
                    <p:spPr bwMode="auto">
                      <a:xfrm>
                        <a:off x="496888" y="1698625"/>
                        <a:ext cx="9444037" cy="4924425"/>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85725" y="381000"/>
            <a:ext cx="10201275" cy="533400"/>
          </a:xfrm>
        </p:spPr>
        <p:txBody>
          <a:bodyPr/>
          <a:lstStyle/>
          <a:p>
            <a:r>
              <a:rPr lang="en-US" altLang="en-US" sz="2800" dirty="0" smtClean="0"/>
              <a:t>Independence versus Dependence of Errors</a:t>
            </a:r>
            <a:endParaRPr lang="en-US" altLang="en-US" sz="2800" dirty="0"/>
          </a:p>
        </p:txBody>
      </p:sp>
      <p:sp>
        <p:nvSpPr>
          <p:cNvPr id="442371" name="Rectangle 3"/>
          <p:cNvSpPr>
            <a:spLocks noGrp="1" noChangeArrowheads="1"/>
          </p:cNvSpPr>
          <p:nvPr>
            <p:ph type="body" idx="1"/>
          </p:nvPr>
        </p:nvSpPr>
        <p:spPr>
          <a:xfrm>
            <a:off x="152400" y="1143000"/>
            <a:ext cx="10020300" cy="4572000"/>
          </a:xfrm>
        </p:spPr>
        <p:txBody>
          <a:bodyPr/>
          <a:lstStyle/>
          <a:p>
            <a:r>
              <a:rPr lang="en-US" altLang="en-US" sz="2800" dirty="0" smtClean="0"/>
              <a:t>Prior rules on direction of bias caused by non-differential </a:t>
            </a:r>
            <a:r>
              <a:rPr lang="en-US" altLang="en-US" sz="2800" dirty="0" err="1" smtClean="0"/>
              <a:t>vs</a:t>
            </a:r>
            <a:r>
              <a:rPr lang="en-US" altLang="en-US" sz="2800" dirty="0" smtClean="0"/>
              <a:t> differential misclassification assume that errors are independent of errors in all other variables</a:t>
            </a:r>
          </a:p>
          <a:p>
            <a:endParaRPr lang="en-US" altLang="en-US" sz="1000" dirty="0" smtClean="0"/>
          </a:p>
          <a:p>
            <a:pPr lvl="1"/>
            <a:r>
              <a:rPr lang="en-US" altLang="en-US" dirty="0"/>
              <a:t>e</a:t>
            </a:r>
            <a:r>
              <a:rPr lang="en-US" altLang="en-US" dirty="0" smtClean="0"/>
              <a:t>.g., for non-differential misclassification to result in bias towards the null:</a:t>
            </a:r>
          </a:p>
          <a:p>
            <a:pPr lvl="2"/>
            <a:r>
              <a:rPr lang="en-US" altLang="en-US" dirty="0" smtClean="0"/>
              <a:t>errors in exposure must be independent of errors in outcome or any other variable in the analysis</a:t>
            </a:r>
            <a:endParaRPr lang="en-US" alt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smtClean="0"/>
              <a:t>non-differential and differential misclassification</a:t>
            </a:r>
          </a:p>
          <a:p>
            <a:pPr lvl="3"/>
            <a:r>
              <a:rPr lang="en-US" altLang="en-US" sz="1800" dirty="0" smtClean="0"/>
              <a:t>independent and dependent misclassification</a:t>
            </a:r>
          </a:p>
          <a:p>
            <a:pPr lvl="3"/>
            <a:r>
              <a:rPr lang="en-US" altLang="en-US" sz="1800" dirty="0" smtClean="0"/>
              <a:t>magnitude and direction of bias</a:t>
            </a:r>
          </a:p>
          <a:p>
            <a:pPr>
              <a:lnSpc>
                <a:spcPct val="150000"/>
              </a:lnSpc>
            </a:pPr>
            <a:r>
              <a:rPr lang="en-US" altLang="en-US" sz="2400" b="1" dirty="0" smtClean="0"/>
              <a:t>Bias from </a:t>
            </a:r>
            <a:r>
              <a:rPr lang="en-US" altLang="en-US" sz="2400" b="1" dirty="0" err="1" smtClean="0"/>
              <a:t>mis</a:t>
            </a:r>
            <a:r>
              <a:rPr lang="en-US" altLang="en-US" sz="2400" b="1" dirty="0" smtClean="0"/>
              <a:t>-measurement </a:t>
            </a:r>
            <a:r>
              <a:rPr lang="en-US" altLang="en-US" sz="2400" b="1" dirty="0"/>
              <a:t>of interval scale variables</a:t>
            </a:r>
            <a:endParaRPr lang="en-US" altLang="en-US" sz="24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
        <p:nvSpPr>
          <p:cNvPr id="4" name="Line 4"/>
          <p:cNvSpPr>
            <a:spLocks noChangeShapeType="1"/>
          </p:cNvSpPr>
          <p:nvPr/>
        </p:nvSpPr>
        <p:spPr bwMode="auto">
          <a:xfrm>
            <a:off x="1104900" y="3886200"/>
            <a:ext cx="647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8669238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2900" y="304800"/>
            <a:ext cx="9677400" cy="533400"/>
          </a:xfrm>
        </p:spPr>
        <p:txBody>
          <a:bodyPr/>
          <a:lstStyle/>
          <a:p>
            <a:r>
              <a:rPr lang="en-US" altLang="en-US" sz="2800" dirty="0" smtClean="0">
                <a:solidFill>
                  <a:schemeClr val="tx1"/>
                </a:solidFill>
                <a:cs typeface="Times New Roman" pitchFamily="18" charset="0"/>
              </a:rPr>
              <a:t>Measurement Bias is the Result of Measurement Error:  </a:t>
            </a:r>
            <a:r>
              <a:rPr lang="en-US" altLang="en-US" sz="2800" dirty="0">
                <a:solidFill>
                  <a:schemeClr val="tx1"/>
                </a:solidFill>
                <a:cs typeface="Times New Roman" pitchFamily="18" charset="0"/>
              </a:rPr>
              <a:t/>
            </a:r>
            <a:br>
              <a:rPr lang="en-US" altLang="en-US" sz="2800" dirty="0">
                <a:solidFill>
                  <a:schemeClr val="tx1"/>
                </a:solidFill>
                <a:cs typeface="Times New Roman" pitchFamily="18" charset="0"/>
              </a:rPr>
            </a:br>
            <a:r>
              <a:rPr lang="en-US" altLang="en-US" sz="2800" dirty="0" smtClean="0">
                <a:solidFill>
                  <a:schemeClr val="tx1"/>
                </a:solidFill>
                <a:cs typeface="Times New Roman" pitchFamily="18" charset="0"/>
              </a:rPr>
              <a:t>A Refined Description of Measurement Error</a:t>
            </a:r>
            <a:endParaRPr lang="en-US" altLang="en-US" dirty="0">
              <a:solidFill>
                <a:schemeClr val="tx1"/>
              </a:solidFill>
              <a:cs typeface="Times New Roman" pitchFamily="18" charset="0"/>
            </a:endParaRPr>
          </a:p>
        </p:txBody>
      </p:sp>
      <p:sp>
        <p:nvSpPr>
          <p:cNvPr id="8195" name="Rectangle 3"/>
          <p:cNvSpPr>
            <a:spLocks noGrp="1" noChangeArrowheads="1"/>
          </p:cNvSpPr>
          <p:nvPr>
            <p:ph type="body" idx="1"/>
          </p:nvPr>
        </p:nvSpPr>
        <p:spPr>
          <a:xfrm>
            <a:off x="228600" y="990600"/>
            <a:ext cx="9906000" cy="5334000"/>
          </a:xfrm>
        </p:spPr>
        <p:txBody>
          <a:bodyPr/>
          <a:lstStyle/>
          <a:p>
            <a:pPr>
              <a:lnSpc>
                <a:spcPct val="120000"/>
              </a:lnSpc>
            </a:pPr>
            <a:r>
              <a:rPr lang="en-US" altLang="en-US" sz="2400" b="1" dirty="0" smtClean="0"/>
              <a:t>Random error</a:t>
            </a:r>
          </a:p>
          <a:p>
            <a:pPr lvl="1">
              <a:lnSpc>
                <a:spcPct val="120000"/>
              </a:lnSpc>
            </a:pPr>
            <a:r>
              <a:rPr lang="en-US" altLang="en-US" sz="2000" b="1" dirty="0" smtClean="0"/>
              <a:t>Presence and direction of error </a:t>
            </a:r>
            <a:r>
              <a:rPr lang="en-US" altLang="en-US" sz="2000" b="1" u="sng" dirty="0" smtClean="0"/>
              <a:t>is unrelated </a:t>
            </a:r>
            <a:r>
              <a:rPr lang="en-US" altLang="en-US" sz="2000" b="1" dirty="0" smtClean="0"/>
              <a:t>to:</a:t>
            </a:r>
          </a:p>
          <a:p>
            <a:pPr lvl="2">
              <a:lnSpc>
                <a:spcPct val="120000"/>
              </a:lnSpc>
            </a:pPr>
            <a:r>
              <a:rPr lang="en-US" altLang="en-US" sz="2000" b="1" dirty="0" smtClean="0"/>
              <a:t>true value of the entity under study, </a:t>
            </a:r>
          </a:p>
          <a:p>
            <a:pPr lvl="2">
              <a:lnSpc>
                <a:spcPct val="120000"/>
              </a:lnSpc>
            </a:pPr>
            <a:r>
              <a:rPr lang="en-US" altLang="en-US" sz="2000" b="1" dirty="0" smtClean="0"/>
              <a:t>true values of other variables, or</a:t>
            </a:r>
          </a:p>
          <a:p>
            <a:pPr lvl="2">
              <a:lnSpc>
                <a:spcPct val="120000"/>
              </a:lnSpc>
            </a:pPr>
            <a:r>
              <a:rPr lang="en-US" altLang="en-US" sz="2000" b="1" dirty="0" smtClean="0"/>
              <a:t>whether other variables are measured in error</a:t>
            </a:r>
          </a:p>
          <a:p>
            <a:pPr lvl="2">
              <a:lnSpc>
                <a:spcPct val="120000"/>
              </a:lnSpc>
            </a:pPr>
            <a:endParaRPr lang="en-US" altLang="en-US" sz="500" b="1" dirty="0" smtClean="0"/>
          </a:p>
          <a:p>
            <a:pPr>
              <a:spcBef>
                <a:spcPts val="0"/>
              </a:spcBef>
            </a:pPr>
            <a:r>
              <a:rPr lang="en-US" altLang="en-US" sz="2400" b="1" dirty="0" smtClean="0"/>
              <a:t>Systematic error</a:t>
            </a:r>
          </a:p>
          <a:p>
            <a:pPr lvl="1">
              <a:spcBef>
                <a:spcPts val="0"/>
              </a:spcBef>
            </a:pPr>
            <a:r>
              <a:rPr lang="en-US" altLang="en-US" sz="2000" b="1" dirty="0" smtClean="0"/>
              <a:t>Presence and direction of error is predictable, </a:t>
            </a:r>
            <a:r>
              <a:rPr lang="en-US" altLang="en-US" sz="2000" b="1" u="sng" dirty="0" smtClean="0"/>
              <a:t>often related</a:t>
            </a:r>
            <a:r>
              <a:rPr lang="en-US" altLang="en-US" sz="2000" b="1" dirty="0" smtClean="0"/>
              <a:t> to actual true values and may be </a:t>
            </a:r>
            <a:r>
              <a:rPr lang="en-US" altLang="en-US" sz="2000" b="1" u="sng" dirty="0" smtClean="0"/>
              <a:t>related to two other processes</a:t>
            </a:r>
          </a:p>
          <a:p>
            <a:pPr lvl="2">
              <a:lnSpc>
                <a:spcPct val="90000"/>
              </a:lnSpc>
            </a:pP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2891210023"/>
              </p:ext>
            </p:extLst>
          </p:nvPr>
        </p:nvGraphicFramePr>
        <p:xfrm>
          <a:off x="495300" y="4396422"/>
          <a:ext cx="9601200" cy="2255520"/>
        </p:xfrm>
        <a:graphic>
          <a:graphicData uri="http://schemas.openxmlformats.org/drawingml/2006/table">
            <a:tbl>
              <a:tblPr firstRow="1" firstCol="1" bandRow="1">
                <a:tableStyleId>{2D5ABB26-0587-4C30-8999-92F81FD0307C}</a:tableStyleId>
              </a:tblPr>
              <a:tblGrid>
                <a:gridCol w="6477000"/>
                <a:gridCol w="3124200"/>
              </a:tblGrid>
              <a:tr h="350520">
                <a:tc>
                  <a:txBody>
                    <a:bodyPr/>
                    <a:lstStyle/>
                    <a:p>
                      <a:pPr marL="0" marR="0">
                        <a:lnSpc>
                          <a:spcPct val="115000"/>
                        </a:lnSpc>
                        <a:spcBef>
                          <a:spcPts val="0"/>
                        </a:spcBef>
                        <a:spcAft>
                          <a:spcPts val="0"/>
                        </a:spcAft>
                      </a:pPr>
                      <a:r>
                        <a:rPr lang="en-US" sz="2000" dirty="0">
                          <a:effectLst/>
                        </a:rPr>
                        <a:t>Is error related to:</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Terminology</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3440">
                <a:tc>
                  <a:txBody>
                    <a:bodyPr/>
                    <a:lstStyle/>
                    <a:p>
                      <a:pPr marL="0" marR="0">
                        <a:lnSpc>
                          <a:spcPct val="115000"/>
                        </a:lnSpc>
                        <a:spcBef>
                          <a:spcPts val="0"/>
                        </a:spcBef>
                        <a:spcAft>
                          <a:spcPts val="0"/>
                        </a:spcAft>
                      </a:pPr>
                      <a:r>
                        <a:rPr lang="en-US" sz="2000" dirty="0" smtClean="0">
                          <a:effectLst/>
                        </a:rPr>
                        <a:t>1. True </a:t>
                      </a:r>
                      <a:r>
                        <a:rPr lang="en-US" sz="2000" dirty="0">
                          <a:effectLst/>
                        </a:rPr>
                        <a:t>values of </a:t>
                      </a:r>
                      <a:r>
                        <a:rPr lang="en-US" sz="2000" i="1" dirty="0">
                          <a:effectLst/>
                        </a:rPr>
                        <a:t>other</a:t>
                      </a:r>
                      <a:r>
                        <a:rPr lang="en-US" sz="2000" dirty="0">
                          <a:effectLst/>
                        </a:rPr>
                        <a:t> variables in the </a:t>
                      </a:r>
                      <a:r>
                        <a:rPr lang="en-US" sz="2000" dirty="0" smtClean="0">
                          <a:effectLst/>
                        </a:rPr>
                        <a:t>analysis?</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smtClean="0">
                          <a:effectLst/>
                        </a:rPr>
                        <a:t>If no:</a:t>
                      </a:r>
                      <a:r>
                        <a:rPr lang="en-US" sz="2000" baseline="0" dirty="0" smtClean="0">
                          <a:effectLst/>
                        </a:rPr>
                        <a:t> “</a:t>
                      </a:r>
                      <a:r>
                        <a:rPr lang="en-US" sz="2000" dirty="0" smtClean="0">
                          <a:effectLst/>
                        </a:rPr>
                        <a:t>non-differential” or     If yes: “differential”</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r>
              <a:tr h="701040">
                <a:tc>
                  <a:txBody>
                    <a:bodyPr/>
                    <a:lstStyle/>
                    <a:p>
                      <a:pPr marL="0" marR="0">
                        <a:lnSpc>
                          <a:spcPct val="115000"/>
                        </a:lnSpc>
                        <a:spcBef>
                          <a:spcPts val="0"/>
                        </a:spcBef>
                        <a:spcAft>
                          <a:spcPts val="0"/>
                        </a:spcAft>
                      </a:pPr>
                      <a:r>
                        <a:rPr lang="en-US" sz="2000" dirty="0" smtClean="0">
                          <a:effectLst/>
                        </a:rPr>
                        <a:t>2.  Whether </a:t>
                      </a:r>
                      <a:r>
                        <a:rPr lang="en-US" sz="2000" i="1" dirty="0">
                          <a:effectLst/>
                        </a:rPr>
                        <a:t>other</a:t>
                      </a:r>
                      <a:r>
                        <a:rPr lang="en-US" sz="2000" dirty="0">
                          <a:effectLst/>
                        </a:rPr>
                        <a:t> variables in the analysis are measured in </a:t>
                      </a:r>
                      <a:r>
                        <a:rPr lang="en-US" sz="2000" dirty="0" smtClean="0">
                          <a:effectLst/>
                        </a:rPr>
                        <a:t>error?</a:t>
                      </a:r>
                      <a:endParaRPr lang="en-US" sz="2000" dirty="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effectLst/>
                        </a:rPr>
                        <a:t>If no: “independent” or      If yes: “non-independent          (</a:t>
                      </a:r>
                      <a:r>
                        <a:rPr lang="en-US" sz="2000" dirty="0">
                          <a:effectLst/>
                        </a:rPr>
                        <a:t>dependent</a:t>
                      </a:r>
                      <a:r>
                        <a:rPr lang="en-US" sz="2000" dirty="0" smtClean="0">
                          <a:effectLst/>
                        </a:rPr>
                        <a:t>)”</a:t>
                      </a:r>
                      <a:endParaRPr lang="en-US" sz="2000" dirty="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2103438" y="3255963"/>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180053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85725" y="381000"/>
            <a:ext cx="10201275" cy="533400"/>
          </a:xfrm>
        </p:spPr>
        <p:txBody>
          <a:bodyPr/>
          <a:lstStyle/>
          <a:p>
            <a:r>
              <a:rPr lang="en-US" altLang="en-US" sz="2800" dirty="0" smtClean="0"/>
              <a:t>When Might Errors in One Variable Be Related</a:t>
            </a:r>
            <a:br>
              <a:rPr lang="en-US" altLang="en-US" sz="2800" dirty="0" smtClean="0"/>
            </a:br>
            <a:r>
              <a:rPr lang="en-US" altLang="en-US" sz="2800" dirty="0" smtClean="0"/>
              <a:t> to Errors in Other Variables?</a:t>
            </a:r>
            <a:endParaRPr lang="en-US" altLang="en-US" sz="2800" dirty="0"/>
          </a:p>
        </p:txBody>
      </p:sp>
      <p:sp>
        <p:nvSpPr>
          <p:cNvPr id="442371" name="Rectangle 3"/>
          <p:cNvSpPr>
            <a:spLocks noGrp="1" noChangeArrowheads="1"/>
          </p:cNvSpPr>
          <p:nvPr>
            <p:ph type="body" idx="1"/>
          </p:nvPr>
        </p:nvSpPr>
        <p:spPr>
          <a:xfrm>
            <a:off x="0" y="1143000"/>
            <a:ext cx="10172700" cy="4572000"/>
          </a:xfrm>
        </p:spPr>
        <p:txBody>
          <a:bodyPr/>
          <a:lstStyle/>
          <a:p>
            <a:r>
              <a:rPr lang="en-US" altLang="en-US" sz="2400" dirty="0" smtClean="0"/>
              <a:t>When two or more variables (e.g.,</a:t>
            </a:r>
            <a:r>
              <a:rPr lang="en-US" altLang="en-US" sz="2400" dirty="0"/>
              <a:t> </a:t>
            </a:r>
            <a:r>
              <a:rPr lang="en-US" altLang="en-US" sz="2400" dirty="0" smtClean="0"/>
              <a:t>exposure and outcome) are measured by the same process, such as:</a:t>
            </a:r>
          </a:p>
          <a:p>
            <a:pPr lvl="1"/>
            <a:r>
              <a:rPr lang="en-US" altLang="en-US" sz="2200" dirty="0" smtClean="0"/>
              <a:t>Same questionnaire</a:t>
            </a:r>
          </a:p>
          <a:p>
            <a:pPr lvl="2"/>
            <a:r>
              <a:rPr lang="en-US" altLang="en-US" sz="2000" dirty="0"/>
              <a:t>e</a:t>
            </a:r>
            <a:r>
              <a:rPr lang="en-US" altLang="en-US" sz="2000" dirty="0" smtClean="0"/>
              <a:t>.g., some subjects less literate/motivated, or have lower reporting thresholds</a:t>
            </a:r>
          </a:p>
          <a:p>
            <a:pPr lvl="2"/>
            <a:r>
              <a:rPr lang="en-US" altLang="en-US" sz="2000" dirty="0"/>
              <a:t>e</a:t>
            </a:r>
            <a:r>
              <a:rPr lang="en-US" altLang="en-US" sz="2000" dirty="0" smtClean="0"/>
              <a:t>.g., some interviewers may be less probing or less motivated</a:t>
            </a:r>
          </a:p>
          <a:p>
            <a:pPr lvl="1"/>
            <a:r>
              <a:rPr lang="en-US" altLang="en-US" sz="2200" dirty="0" smtClean="0"/>
              <a:t>Same biological specimen </a:t>
            </a:r>
          </a:p>
          <a:p>
            <a:pPr lvl="2"/>
            <a:r>
              <a:rPr lang="en-US" altLang="en-US" sz="2000" dirty="0"/>
              <a:t>e</a:t>
            </a:r>
            <a:r>
              <a:rPr lang="en-US" altLang="en-US" sz="2000" dirty="0" smtClean="0"/>
              <a:t>.g., some specimens lose viability causing either false-negative (</a:t>
            </a:r>
            <a:r>
              <a:rPr lang="en-US" altLang="en-US" sz="2000" dirty="0" err="1" smtClean="0"/>
              <a:t>analyte</a:t>
            </a:r>
            <a:r>
              <a:rPr lang="en-US" altLang="en-US" sz="2000" dirty="0" smtClean="0"/>
              <a:t> no longer detectable) or false-positive results (formation of cross-reactive entities) </a:t>
            </a:r>
          </a:p>
          <a:p>
            <a:pPr lvl="2"/>
            <a:endParaRPr lang="en-US" altLang="en-US" sz="800" dirty="0" smtClean="0"/>
          </a:p>
          <a:p>
            <a:r>
              <a:rPr lang="en-US" altLang="en-US" sz="2400" dirty="0" smtClean="0"/>
              <a:t>Especially prominent (but not limited to) in cross-sectional studies when exposure and outcome are measured at same time</a:t>
            </a:r>
          </a:p>
          <a:p>
            <a:endParaRPr lang="en-US" altLang="en-US" sz="800" dirty="0" smtClean="0"/>
          </a:p>
          <a:p>
            <a:r>
              <a:rPr lang="en-US" altLang="en-US" sz="2400" dirty="0" smtClean="0"/>
              <a:t>If occurrence of errors in one variable are related to errors in other variables, the errors are said to be </a:t>
            </a:r>
            <a:r>
              <a:rPr lang="en-US" altLang="en-US" sz="2400" u="sng" dirty="0" smtClean="0"/>
              <a:t>non-independent</a:t>
            </a:r>
            <a:r>
              <a:rPr lang="en-US" altLang="en-US" sz="2400" dirty="0" smtClean="0"/>
              <a:t> (or dependent)</a:t>
            </a:r>
          </a:p>
          <a:p>
            <a:pPr lvl="1"/>
            <a:r>
              <a:rPr lang="en-US" altLang="en-US" sz="1800" dirty="0" smtClean="0"/>
              <a:t>(Math)   Joint Prob. of errors in both variable_1 </a:t>
            </a:r>
            <a:r>
              <a:rPr lang="en-US" altLang="en-US" sz="1800" smtClean="0"/>
              <a:t>and </a:t>
            </a:r>
            <a:r>
              <a:rPr lang="en-US" altLang="en-US" sz="1800" smtClean="0"/>
              <a:t>variable_2 </a:t>
            </a:r>
            <a:r>
              <a:rPr lang="en-US" altLang="en-US" sz="1800" dirty="0" smtClean="0"/>
              <a:t>≠ </a:t>
            </a:r>
          </a:p>
          <a:p>
            <a:pPr marL="3657600" lvl="8" indent="0">
              <a:buNone/>
            </a:pPr>
            <a:r>
              <a:rPr lang="en-US" altLang="en-US" sz="1800" dirty="0" smtClean="0"/>
              <a:t>(Prob. of error in variable_1)(Prob. of error in variable_2)</a:t>
            </a:r>
            <a:endParaRPr lang="en-US" altLang="en-US" sz="1800" dirty="0"/>
          </a:p>
        </p:txBody>
      </p:sp>
    </p:spTree>
    <p:extLst>
      <p:ext uri="{BB962C8B-B14F-4D97-AF65-F5344CB8AC3E}">
        <p14:creationId xmlns:p14="http://schemas.microsoft.com/office/powerpoint/2010/main" val="39609050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85725" y="381000"/>
            <a:ext cx="10201275" cy="533400"/>
          </a:xfrm>
        </p:spPr>
        <p:txBody>
          <a:bodyPr/>
          <a:lstStyle/>
          <a:p>
            <a:r>
              <a:rPr lang="en-US" altLang="en-US" sz="2800" dirty="0" smtClean="0"/>
              <a:t>Pesticide Exposure and Physical Symptoms</a:t>
            </a:r>
            <a:br>
              <a:rPr lang="en-US" altLang="en-US" sz="2800" dirty="0" smtClean="0"/>
            </a:br>
            <a:r>
              <a:rPr lang="en-US" altLang="en-US" sz="2800" dirty="0" smtClean="0"/>
              <a:t> in Siskiyou County, California</a:t>
            </a:r>
            <a:endParaRPr lang="en-US" altLang="en-US" sz="2800" dirty="0"/>
          </a:p>
        </p:txBody>
      </p:sp>
      <p:sp>
        <p:nvSpPr>
          <p:cNvPr id="442371" name="Rectangle 3"/>
          <p:cNvSpPr>
            <a:spLocks noGrp="1" noChangeArrowheads="1"/>
          </p:cNvSpPr>
          <p:nvPr>
            <p:ph type="body" idx="1"/>
          </p:nvPr>
        </p:nvSpPr>
        <p:spPr>
          <a:xfrm>
            <a:off x="0" y="1066800"/>
            <a:ext cx="10172700" cy="4572000"/>
          </a:xfrm>
        </p:spPr>
        <p:txBody>
          <a:bodyPr/>
          <a:lstStyle/>
          <a:p>
            <a:r>
              <a:rPr lang="en-US" altLang="en-US" sz="2400" dirty="0" smtClean="0"/>
              <a:t>Design:  cross-sectional</a:t>
            </a:r>
          </a:p>
          <a:p>
            <a:endParaRPr lang="en-US" altLang="en-US" sz="800" dirty="0" smtClean="0"/>
          </a:p>
          <a:p>
            <a:r>
              <a:rPr lang="en-US" altLang="en-US" sz="2400" dirty="0" smtClean="0"/>
              <a:t>Exposure:  Average intensity of pesticide odor</a:t>
            </a:r>
          </a:p>
          <a:p>
            <a:endParaRPr lang="en-US" altLang="en-US" sz="800" dirty="0" smtClean="0"/>
          </a:p>
          <a:p>
            <a:r>
              <a:rPr lang="en-US" altLang="en-US" sz="2400" dirty="0" smtClean="0"/>
              <a:t>Outcome:  Self-reported physical health symptoms</a:t>
            </a:r>
          </a:p>
          <a:p>
            <a:endParaRPr lang="en-US" altLang="en-US" sz="800" dirty="0" smtClean="0"/>
          </a:p>
          <a:p>
            <a:r>
              <a:rPr lang="en-US" altLang="en-US" sz="2400" dirty="0" smtClean="0"/>
              <a:t>Procedure:  Self-administered questionnaire</a:t>
            </a:r>
          </a:p>
          <a:p>
            <a:endParaRPr lang="en-US" altLang="en-US" sz="800" dirty="0" smtClean="0"/>
          </a:p>
          <a:p>
            <a:r>
              <a:rPr lang="en-US" altLang="en-US" sz="2400" dirty="0" smtClean="0"/>
              <a:t>Findings:  Intensity of pesticide odor positively associated with several different physical health symptoms </a:t>
            </a:r>
          </a:p>
          <a:p>
            <a:endParaRPr lang="en-US" altLang="en-US" sz="800" dirty="0" smtClean="0"/>
          </a:p>
          <a:p>
            <a:r>
              <a:rPr lang="en-US" altLang="en-US" sz="2400" dirty="0" smtClean="0"/>
              <a:t>However, a more objective measure of pesticide (geographic proximity of residence to pesticide-treated fields) showed no association</a:t>
            </a:r>
          </a:p>
          <a:p>
            <a:endParaRPr lang="en-US" altLang="en-US" sz="800" dirty="0" smtClean="0"/>
          </a:p>
          <a:p>
            <a:r>
              <a:rPr lang="en-US" altLang="en-US" sz="2300" dirty="0" smtClean="0"/>
              <a:t>Mechanism: Subjects differ in threshold in perception and hence reporting of various subjective sensations, including, e.g., odor &amp; health symptoms</a:t>
            </a:r>
          </a:p>
          <a:p>
            <a:endParaRPr lang="en-US" altLang="en-US" sz="800" dirty="0" smtClean="0"/>
          </a:p>
          <a:p>
            <a:r>
              <a:rPr lang="en-US" altLang="en-US" sz="2400" dirty="0" smtClean="0"/>
              <a:t>Termed “Dependent non-differential misclassification”</a:t>
            </a:r>
          </a:p>
          <a:p>
            <a:endParaRPr lang="en-US" altLang="en-US" sz="800" dirty="0" smtClean="0"/>
          </a:p>
          <a:p>
            <a:endParaRPr lang="en-US" altLang="en-US" sz="1800" dirty="0"/>
          </a:p>
        </p:txBody>
      </p:sp>
    </p:spTree>
    <p:extLst>
      <p:ext uri="{BB962C8B-B14F-4D97-AF65-F5344CB8AC3E}">
        <p14:creationId xmlns:p14="http://schemas.microsoft.com/office/powerpoint/2010/main" val="40521787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2900" y="304800"/>
            <a:ext cx="9677400" cy="533400"/>
          </a:xfrm>
        </p:spPr>
        <p:txBody>
          <a:bodyPr/>
          <a:lstStyle/>
          <a:p>
            <a:r>
              <a:rPr lang="en-US" altLang="en-US" sz="2800" dirty="0" smtClean="0">
                <a:solidFill>
                  <a:schemeClr val="tx1"/>
                </a:solidFill>
                <a:cs typeface="Times New Roman" pitchFamily="18" charset="0"/>
              </a:rPr>
              <a:t>Measurement Bias is the Result of Measurement Error:  </a:t>
            </a:r>
            <a:r>
              <a:rPr lang="en-US" altLang="en-US" sz="2800" dirty="0">
                <a:solidFill>
                  <a:schemeClr val="tx1"/>
                </a:solidFill>
                <a:cs typeface="Times New Roman" pitchFamily="18" charset="0"/>
              </a:rPr>
              <a:t/>
            </a:r>
            <a:br>
              <a:rPr lang="en-US" altLang="en-US" sz="2800" dirty="0">
                <a:solidFill>
                  <a:schemeClr val="tx1"/>
                </a:solidFill>
                <a:cs typeface="Times New Roman" pitchFamily="18" charset="0"/>
              </a:rPr>
            </a:br>
            <a:r>
              <a:rPr lang="en-US" altLang="en-US" sz="2800" dirty="0" smtClean="0">
                <a:solidFill>
                  <a:schemeClr val="tx1"/>
                </a:solidFill>
                <a:cs typeface="Times New Roman" pitchFamily="18" charset="0"/>
              </a:rPr>
              <a:t>Refined Terminology for Measurement Error</a:t>
            </a:r>
            <a:endParaRPr lang="en-US" altLang="en-US" dirty="0">
              <a:solidFill>
                <a:schemeClr val="tx1"/>
              </a:solidFill>
              <a:cs typeface="Times New Roman" pitchFamily="18" charset="0"/>
            </a:endParaRPr>
          </a:p>
        </p:txBody>
      </p:sp>
      <p:sp>
        <p:nvSpPr>
          <p:cNvPr id="8195" name="Rectangle 3"/>
          <p:cNvSpPr>
            <a:spLocks noGrp="1" noChangeArrowheads="1"/>
          </p:cNvSpPr>
          <p:nvPr>
            <p:ph type="body" idx="1"/>
          </p:nvPr>
        </p:nvSpPr>
        <p:spPr>
          <a:xfrm>
            <a:off x="228600" y="990600"/>
            <a:ext cx="9906000" cy="5334000"/>
          </a:xfrm>
        </p:spPr>
        <p:txBody>
          <a:bodyPr/>
          <a:lstStyle/>
          <a:p>
            <a:pPr lvl="2">
              <a:lnSpc>
                <a:spcPct val="90000"/>
              </a:lnSpc>
            </a:pPr>
            <a:endParaRPr lang="en-US" altLang="en-US" dirty="0"/>
          </a:p>
        </p:txBody>
      </p:sp>
      <p:sp>
        <p:nvSpPr>
          <p:cNvPr id="3" name="Rectangle 1"/>
          <p:cNvSpPr>
            <a:spLocks noChangeArrowheads="1"/>
          </p:cNvSpPr>
          <p:nvPr/>
        </p:nvSpPr>
        <p:spPr bwMode="auto">
          <a:xfrm>
            <a:off x="2103438" y="3255963"/>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31686738"/>
              </p:ext>
            </p:extLst>
          </p:nvPr>
        </p:nvGraphicFramePr>
        <p:xfrm>
          <a:off x="266700" y="1196022"/>
          <a:ext cx="8686800" cy="4693920"/>
        </p:xfrm>
        <a:graphic>
          <a:graphicData uri="http://schemas.openxmlformats.org/drawingml/2006/table">
            <a:tbl>
              <a:tblPr firstRow="1" firstCol="1" bandRow="1">
                <a:tableStyleId>{2D5ABB26-0587-4C30-8999-92F81FD0307C}</a:tableStyleId>
              </a:tblPr>
              <a:tblGrid>
                <a:gridCol w="1989460"/>
                <a:gridCol w="1974272"/>
                <a:gridCol w="2050206"/>
                <a:gridCol w="2050206"/>
                <a:gridCol w="622656"/>
              </a:tblGrid>
              <a:tr h="1524000">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2000" dirty="0">
                          <a:effectLst/>
                        </a:rPr>
                        <a:t>Is error related to whether other variables in the analysis are measured in error? (“</a:t>
                      </a:r>
                      <a:r>
                        <a:rPr lang="en-US" sz="2000" dirty="0" smtClean="0">
                          <a:effectLst/>
                        </a:rPr>
                        <a:t>Dependence”)</a:t>
                      </a:r>
                      <a:r>
                        <a:rPr lang="en-US" sz="2000" dirty="0">
                          <a:effectLst/>
                        </a:rPr>
                        <a:t> </a:t>
                      </a:r>
                      <a:endParaRPr lang="en-US" sz="2000" dirty="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r>
              <a:tr h="304578">
                <a:tc>
                  <a:txBody>
                    <a:bodyPr/>
                    <a:lstStyle/>
                    <a:p>
                      <a:pPr marL="0" marR="0">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a:effectLst/>
                        </a:rPr>
                        <a:t>Independent</a:t>
                      </a:r>
                      <a:endParaRPr lang="en-US" sz="2000">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effectLst/>
                        </a:rPr>
                        <a:t>Dependent</a:t>
                      </a:r>
                      <a:endParaRPr lang="en-US" sz="2000" dirty="0">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r>
              <a:tr h="1323625">
                <a:tc rowSpan="2">
                  <a:txBody>
                    <a:bodyPr/>
                    <a:lstStyle/>
                    <a:p>
                      <a:pPr marL="0" marR="0" algn="ctr">
                        <a:lnSpc>
                          <a:spcPct val="115000"/>
                        </a:lnSpc>
                        <a:spcBef>
                          <a:spcPts val="0"/>
                        </a:spcBef>
                        <a:spcAft>
                          <a:spcPts val="0"/>
                        </a:spcAft>
                      </a:pPr>
                      <a:r>
                        <a:rPr lang="en-US" sz="2000" dirty="0">
                          <a:effectLst/>
                        </a:rPr>
                        <a:t>Is error related to true values of other variables in the analysis?</a:t>
                      </a:r>
                    </a:p>
                    <a:p>
                      <a:pPr marL="0" marR="0" algn="ctr">
                        <a:lnSpc>
                          <a:spcPct val="115000"/>
                        </a:lnSpc>
                        <a:spcBef>
                          <a:spcPts val="0"/>
                        </a:spcBef>
                        <a:spcAft>
                          <a:spcPts val="0"/>
                        </a:spcAft>
                      </a:pPr>
                      <a:r>
                        <a:rPr lang="en-US" sz="2000" dirty="0">
                          <a:effectLst/>
                        </a:rPr>
                        <a:t>(“</a:t>
                      </a:r>
                      <a:r>
                        <a:rPr lang="en-US" sz="2000" dirty="0" err="1">
                          <a:effectLst/>
                        </a:rPr>
                        <a:t>Differentiality</a:t>
                      </a:r>
                      <a:r>
                        <a:rPr lang="en-US" sz="2000" dirty="0">
                          <a:effectLst/>
                        </a:rPr>
                        <a:t>”)</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Non-differential</a:t>
                      </a:r>
                      <a:endParaRPr lang="en-US" sz="2000" dirty="0">
                        <a:effectLst/>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000" dirty="0">
                          <a:solidFill>
                            <a:srgbClr val="FF0000"/>
                          </a:solidFill>
                          <a:effectLst/>
                        </a:rPr>
                        <a:t>Independent</a:t>
                      </a:r>
                    </a:p>
                    <a:p>
                      <a:pPr marL="0" marR="0" algn="ctr">
                        <a:lnSpc>
                          <a:spcPct val="115000"/>
                        </a:lnSpc>
                        <a:spcBef>
                          <a:spcPts val="0"/>
                        </a:spcBef>
                        <a:spcAft>
                          <a:spcPts val="0"/>
                        </a:spcAft>
                      </a:pPr>
                      <a:r>
                        <a:rPr lang="en-US" sz="2000" dirty="0">
                          <a:solidFill>
                            <a:srgbClr val="FF0000"/>
                          </a:solidFill>
                          <a:effectLst/>
                        </a:rPr>
                        <a:t>Non-differential</a:t>
                      </a:r>
                    </a:p>
                    <a:p>
                      <a:pPr marL="0" marR="0" algn="ctr">
                        <a:lnSpc>
                          <a:spcPct val="115000"/>
                        </a:lnSpc>
                        <a:spcBef>
                          <a:spcPts val="0"/>
                        </a:spcBef>
                        <a:spcAft>
                          <a:spcPts val="0"/>
                        </a:spcAft>
                      </a:pPr>
                      <a:r>
                        <a:rPr lang="en-US" sz="2000" dirty="0">
                          <a:solidFill>
                            <a:srgbClr val="FF0000"/>
                          </a:solidFill>
                          <a:effectLst/>
                        </a:rPr>
                        <a:t>Misclassification</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FF0000"/>
                          </a:solidFill>
                          <a:effectLst/>
                        </a:rPr>
                        <a:t>Dependent</a:t>
                      </a:r>
                    </a:p>
                    <a:p>
                      <a:pPr marL="0" marR="0" algn="ctr">
                        <a:lnSpc>
                          <a:spcPct val="115000"/>
                        </a:lnSpc>
                        <a:spcBef>
                          <a:spcPts val="0"/>
                        </a:spcBef>
                        <a:spcAft>
                          <a:spcPts val="0"/>
                        </a:spcAft>
                      </a:pPr>
                      <a:r>
                        <a:rPr lang="en-US" sz="2000" dirty="0">
                          <a:solidFill>
                            <a:srgbClr val="FF0000"/>
                          </a:solidFill>
                          <a:effectLst/>
                        </a:rPr>
                        <a:t>Non-differential</a:t>
                      </a:r>
                    </a:p>
                    <a:p>
                      <a:pPr marL="0" marR="0" algn="ctr">
                        <a:lnSpc>
                          <a:spcPct val="115000"/>
                        </a:lnSpc>
                        <a:spcBef>
                          <a:spcPts val="0"/>
                        </a:spcBef>
                        <a:spcAft>
                          <a:spcPts val="0"/>
                        </a:spcAft>
                      </a:pPr>
                      <a:r>
                        <a:rPr lang="en-US" sz="2000" dirty="0">
                          <a:solidFill>
                            <a:srgbClr val="FF0000"/>
                          </a:solidFill>
                          <a:effectLst/>
                        </a:rPr>
                        <a:t>Misclassification</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1191197">
                <a:tc vMerge="1">
                  <a:txBody>
                    <a:bodyPr/>
                    <a:lstStyle/>
                    <a:p>
                      <a:endParaRPr lang="en-US"/>
                    </a:p>
                  </a:txBody>
                  <a:tcPr/>
                </a:tc>
                <a:tc>
                  <a:txBody>
                    <a:bodyPr/>
                    <a:lstStyle/>
                    <a:p>
                      <a:pPr marL="0" marR="0" algn="ctr">
                        <a:lnSpc>
                          <a:spcPct val="115000"/>
                        </a:lnSpc>
                        <a:spcBef>
                          <a:spcPts val="0"/>
                        </a:spcBef>
                        <a:spcAft>
                          <a:spcPts val="0"/>
                        </a:spcAft>
                      </a:pPr>
                      <a:r>
                        <a:rPr lang="en-US" sz="2000" dirty="0">
                          <a:effectLst/>
                        </a:rPr>
                        <a:t>Differential</a:t>
                      </a:r>
                      <a:endParaRPr lang="en-US" sz="2000" dirty="0">
                        <a:effectLst/>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000">
                          <a:solidFill>
                            <a:srgbClr val="FF0000"/>
                          </a:solidFill>
                          <a:effectLst/>
                        </a:rPr>
                        <a:t>Independent</a:t>
                      </a:r>
                    </a:p>
                    <a:p>
                      <a:pPr marL="0" marR="0" algn="ctr">
                        <a:lnSpc>
                          <a:spcPct val="115000"/>
                        </a:lnSpc>
                        <a:spcBef>
                          <a:spcPts val="0"/>
                        </a:spcBef>
                        <a:spcAft>
                          <a:spcPts val="0"/>
                        </a:spcAft>
                      </a:pPr>
                      <a:r>
                        <a:rPr lang="en-US" sz="2000">
                          <a:solidFill>
                            <a:srgbClr val="FF0000"/>
                          </a:solidFill>
                          <a:effectLst/>
                        </a:rPr>
                        <a:t>Differential</a:t>
                      </a:r>
                    </a:p>
                    <a:p>
                      <a:pPr marL="0" marR="0" algn="ctr">
                        <a:lnSpc>
                          <a:spcPct val="115000"/>
                        </a:lnSpc>
                        <a:spcBef>
                          <a:spcPts val="0"/>
                        </a:spcBef>
                        <a:spcAft>
                          <a:spcPts val="0"/>
                        </a:spcAft>
                      </a:pPr>
                      <a:r>
                        <a:rPr lang="en-US" sz="2000">
                          <a:solidFill>
                            <a:srgbClr val="FF0000"/>
                          </a:solidFill>
                          <a:effectLst/>
                        </a:rPr>
                        <a:t>Misclassification</a:t>
                      </a:r>
                      <a:endParaRPr lang="en-US" sz="200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FF0000"/>
                          </a:solidFill>
                          <a:effectLst/>
                        </a:rPr>
                        <a:t>Dependent</a:t>
                      </a:r>
                    </a:p>
                    <a:p>
                      <a:pPr marL="0" marR="0" algn="ctr">
                        <a:lnSpc>
                          <a:spcPct val="115000"/>
                        </a:lnSpc>
                        <a:spcBef>
                          <a:spcPts val="0"/>
                        </a:spcBef>
                        <a:spcAft>
                          <a:spcPts val="0"/>
                        </a:spcAft>
                      </a:pPr>
                      <a:r>
                        <a:rPr lang="en-US" sz="2000" dirty="0">
                          <a:solidFill>
                            <a:srgbClr val="FF0000"/>
                          </a:solidFill>
                          <a:effectLst/>
                        </a:rPr>
                        <a:t>Differential</a:t>
                      </a:r>
                    </a:p>
                    <a:p>
                      <a:pPr marL="0" marR="0" algn="ctr">
                        <a:lnSpc>
                          <a:spcPct val="115000"/>
                        </a:lnSpc>
                        <a:spcBef>
                          <a:spcPts val="0"/>
                        </a:spcBef>
                        <a:spcAft>
                          <a:spcPts val="0"/>
                        </a:spcAft>
                      </a:pPr>
                      <a:r>
                        <a:rPr lang="en-US" sz="2000" dirty="0">
                          <a:solidFill>
                            <a:srgbClr val="FF0000"/>
                          </a:solidFill>
                          <a:effectLst/>
                        </a:rPr>
                        <a:t>Misclassification</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304578">
                <a:tc>
                  <a:txBody>
                    <a:bodyPr/>
                    <a:lstStyle/>
                    <a:p>
                      <a:pPr marL="0" marR="0">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400">
                          <a:effectLst/>
                        </a:rPr>
                        <a:t> </a:t>
                      </a:r>
                      <a:endParaRPr lang="en-US" sz="110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874838" y="2379663"/>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endParaRPr>
          </a:p>
        </p:txBody>
      </p:sp>
      <p:sp>
        <p:nvSpPr>
          <p:cNvPr id="6" name="TextBox 5"/>
          <p:cNvSpPr txBox="1"/>
          <p:nvPr/>
        </p:nvSpPr>
        <p:spPr>
          <a:xfrm>
            <a:off x="952500" y="1959114"/>
            <a:ext cx="3276600" cy="707886"/>
          </a:xfrm>
          <a:prstGeom prst="rect">
            <a:avLst/>
          </a:prstGeom>
          <a:noFill/>
        </p:spPr>
        <p:txBody>
          <a:bodyPr wrap="square" rtlCol="0">
            <a:spAutoFit/>
          </a:bodyPr>
          <a:lstStyle/>
          <a:p>
            <a:r>
              <a:rPr lang="en-US" sz="2000" dirty="0" smtClean="0">
                <a:solidFill>
                  <a:srgbClr val="00CC00"/>
                </a:solidFill>
                <a:latin typeface="+mn-lt"/>
              </a:rPr>
              <a:t>Uniformly </a:t>
            </a:r>
            <a:r>
              <a:rPr lang="en-US" sz="2000" dirty="0">
                <a:solidFill>
                  <a:srgbClr val="00CC00"/>
                </a:solidFill>
                <a:latin typeface="+mn-lt"/>
              </a:rPr>
              <a:t>p</a:t>
            </a:r>
            <a:r>
              <a:rPr lang="en-US" sz="2000" dirty="0" smtClean="0">
                <a:solidFill>
                  <a:srgbClr val="00CC00"/>
                </a:solidFill>
                <a:latin typeface="+mn-lt"/>
              </a:rPr>
              <a:t>redictable: Bias towards the null (if at all</a:t>
            </a:r>
            <a:r>
              <a:rPr lang="en-US" sz="2000" dirty="0" smtClean="0">
                <a:latin typeface="+mn-lt"/>
              </a:rPr>
              <a:t>)</a:t>
            </a:r>
            <a:endParaRPr lang="en-US" sz="2000" dirty="0">
              <a:latin typeface="+mn-lt"/>
            </a:endParaRPr>
          </a:p>
        </p:txBody>
      </p:sp>
      <p:sp>
        <p:nvSpPr>
          <p:cNvPr id="9" name="TextBox 8"/>
          <p:cNvSpPr txBox="1"/>
          <p:nvPr/>
        </p:nvSpPr>
        <p:spPr>
          <a:xfrm>
            <a:off x="1409700" y="5692914"/>
            <a:ext cx="3200400" cy="1015663"/>
          </a:xfrm>
          <a:prstGeom prst="rect">
            <a:avLst/>
          </a:prstGeom>
          <a:noFill/>
        </p:spPr>
        <p:txBody>
          <a:bodyPr wrap="square" rtlCol="0">
            <a:spAutoFit/>
          </a:bodyPr>
          <a:lstStyle/>
          <a:p>
            <a:r>
              <a:rPr lang="en-US" sz="2000" dirty="0" smtClean="0">
                <a:solidFill>
                  <a:srgbClr val="3333CC"/>
                </a:solidFill>
                <a:latin typeface="+mj-lt"/>
              </a:rPr>
              <a:t>Predictable, but context-specific;  bias can go in either direction</a:t>
            </a:r>
            <a:endParaRPr lang="en-US" sz="2000" dirty="0">
              <a:solidFill>
                <a:srgbClr val="3333CC"/>
              </a:solidFill>
              <a:latin typeface="+mj-lt"/>
            </a:endParaRPr>
          </a:p>
        </p:txBody>
      </p:sp>
      <p:sp>
        <p:nvSpPr>
          <p:cNvPr id="10" name="TextBox 9"/>
          <p:cNvSpPr txBox="1"/>
          <p:nvPr/>
        </p:nvSpPr>
        <p:spPr>
          <a:xfrm>
            <a:off x="7110549" y="5702468"/>
            <a:ext cx="3154362" cy="1015663"/>
          </a:xfrm>
          <a:prstGeom prst="rect">
            <a:avLst/>
          </a:prstGeom>
          <a:noFill/>
        </p:spPr>
        <p:txBody>
          <a:bodyPr wrap="square" rtlCol="0">
            <a:spAutoFit/>
          </a:bodyPr>
          <a:lstStyle/>
          <a:p>
            <a:r>
              <a:rPr lang="en-US" sz="2000" dirty="0" err="1" smtClean="0">
                <a:solidFill>
                  <a:srgbClr val="FF9900"/>
                </a:solidFill>
                <a:latin typeface="+mj-lt"/>
              </a:rPr>
              <a:t>VComplicated</a:t>
            </a:r>
            <a:r>
              <a:rPr lang="en-US" sz="2000" dirty="0" smtClean="0">
                <a:solidFill>
                  <a:srgbClr val="FF9900"/>
                </a:solidFill>
                <a:latin typeface="+mj-lt"/>
              </a:rPr>
              <a:t> and hard to predict: bias can go in either direction</a:t>
            </a:r>
            <a:endParaRPr lang="en-US" sz="2000" dirty="0">
              <a:solidFill>
                <a:srgbClr val="FF9900"/>
              </a:solidFill>
              <a:latin typeface="+mj-lt"/>
            </a:endParaRPr>
          </a:p>
        </p:txBody>
      </p:sp>
      <p:sp>
        <p:nvSpPr>
          <p:cNvPr id="7" name="TextBox 6"/>
          <p:cNvSpPr txBox="1"/>
          <p:nvPr/>
        </p:nvSpPr>
        <p:spPr>
          <a:xfrm>
            <a:off x="4229100" y="3124200"/>
            <a:ext cx="2057400" cy="1200329"/>
          </a:xfrm>
          <a:prstGeom prst="rect">
            <a:avLst/>
          </a:prstGeom>
          <a:noFill/>
          <a:ln w="38100">
            <a:solidFill>
              <a:srgbClr val="00CC00"/>
            </a:solidFill>
          </a:ln>
        </p:spPr>
        <p:txBody>
          <a:bodyPr wrap="square" rtlCol="0">
            <a:spAutoFit/>
          </a:bodyPr>
          <a:lstStyle/>
          <a:p>
            <a:endParaRPr lang="en-US" dirty="0" smtClean="0"/>
          </a:p>
          <a:p>
            <a:endParaRPr lang="en-US" dirty="0"/>
          </a:p>
          <a:p>
            <a:endParaRPr lang="en-US" dirty="0"/>
          </a:p>
        </p:txBody>
      </p:sp>
      <p:cxnSp>
        <p:nvCxnSpPr>
          <p:cNvPr id="11" name="Straight Arrow Connector 10"/>
          <p:cNvCxnSpPr/>
          <p:nvPr/>
        </p:nvCxnSpPr>
        <p:spPr bwMode="auto">
          <a:xfrm flipH="1" flipV="1">
            <a:off x="3467100" y="2667000"/>
            <a:ext cx="762000" cy="457200"/>
          </a:xfrm>
          <a:prstGeom prst="straightConnector1">
            <a:avLst/>
          </a:prstGeom>
          <a:noFill/>
          <a:ln w="28575" cap="flat" cmpd="sng" algn="ctr">
            <a:solidFill>
              <a:srgbClr val="00CC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4229100" y="4401068"/>
            <a:ext cx="2057400" cy="1200329"/>
          </a:xfrm>
          <a:prstGeom prst="rect">
            <a:avLst/>
          </a:prstGeom>
          <a:noFill/>
          <a:ln w="38100">
            <a:solidFill>
              <a:srgbClr val="3333CC"/>
            </a:solidFill>
          </a:ln>
        </p:spPr>
        <p:txBody>
          <a:bodyPr wrap="square" rtlCol="0">
            <a:spAutoFit/>
          </a:bodyPr>
          <a:lstStyle/>
          <a:p>
            <a:endParaRPr lang="en-US" dirty="0" smtClean="0"/>
          </a:p>
          <a:p>
            <a:endParaRPr lang="en-US" dirty="0"/>
          </a:p>
          <a:p>
            <a:endParaRPr lang="en-US" dirty="0"/>
          </a:p>
        </p:txBody>
      </p:sp>
      <p:cxnSp>
        <p:nvCxnSpPr>
          <p:cNvPr id="15" name="Straight Arrow Connector 14"/>
          <p:cNvCxnSpPr/>
          <p:nvPr/>
        </p:nvCxnSpPr>
        <p:spPr bwMode="auto">
          <a:xfrm flipH="1">
            <a:off x="3467100" y="5613737"/>
            <a:ext cx="762000" cy="177463"/>
          </a:xfrm>
          <a:prstGeom prst="straightConnector1">
            <a:avLst/>
          </a:prstGeom>
          <a:noFill/>
          <a:ln w="28575" cap="flat" cmpd="sng" algn="ctr">
            <a:solidFill>
              <a:srgbClr val="3333CC"/>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6362700" y="3176790"/>
            <a:ext cx="1905000" cy="2308324"/>
          </a:xfrm>
          <a:prstGeom prst="rect">
            <a:avLst/>
          </a:prstGeom>
          <a:noFill/>
          <a:ln w="38100">
            <a:solidFill>
              <a:srgbClr val="FF9900"/>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cxnSp>
        <p:nvCxnSpPr>
          <p:cNvPr id="18" name="Straight Arrow Connector 17"/>
          <p:cNvCxnSpPr/>
          <p:nvPr/>
        </p:nvCxnSpPr>
        <p:spPr bwMode="auto">
          <a:xfrm>
            <a:off x="7124700" y="5485114"/>
            <a:ext cx="190500" cy="561743"/>
          </a:xfrm>
          <a:prstGeom prst="straightConnector1">
            <a:avLst/>
          </a:prstGeom>
          <a:noFill/>
          <a:ln w="28575" cap="flat" cmpd="sng" algn="ctr">
            <a:solidFill>
              <a:srgbClr val="FF99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4012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7" grpId="0" animBg="1"/>
      <p:bldP spid="14" grpId="0" animBg="1"/>
      <p:bldP spid="1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smtClean="0"/>
              <a:t>non-differential and differential misclassification</a:t>
            </a:r>
          </a:p>
          <a:p>
            <a:pPr lvl="3"/>
            <a:r>
              <a:rPr lang="en-US" altLang="en-US" sz="1800" dirty="0" smtClean="0"/>
              <a:t>independent and dependent misclassification</a:t>
            </a:r>
          </a:p>
          <a:p>
            <a:pPr lvl="3"/>
            <a:r>
              <a:rPr lang="en-US" altLang="en-US" sz="1800" dirty="0" smtClean="0"/>
              <a:t>magnitude and direction of bias</a:t>
            </a:r>
          </a:p>
          <a:p>
            <a:pPr>
              <a:lnSpc>
                <a:spcPct val="150000"/>
              </a:lnSpc>
            </a:pPr>
            <a:r>
              <a:rPr lang="en-US" altLang="en-US" sz="2400" b="1" dirty="0" smtClean="0"/>
              <a:t>Bias from </a:t>
            </a:r>
            <a:r>
              <a:rPr lang="en-US" altLang="en-US" sz="2400" b="1" dirty="0" err="1" smtClean="0"/>
              <a:t>mis</a:t>
            </a:r>
            <a:r>
              <a:rPr lang="en-US" altLang="en-US" sz="2400" b="1" dirty="0" smtClean="0"/>
              <a:t>-measurement </a:t>
            </a:r>
            <a:r>
              <a:rPr lang="en-US" altLang="en-US" sz="2400" b="1" dirty="0"/>
              <a:t>of interval scale variables</a:t>
            </a:r>
            <a:endParaRPr lang="en-US" altLang="en-US" sz="24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
        <p:nvSpPr>
          <p:cNvPr id="4" name="Line 4"/>
          <p:cNvSpPr>
            <a:spLocks noChangeShapeType="1"/>
          </p:cNvSpPr>
          <p:nvPr/>
        </p:nvSpPr>
        <p:spPr bwMode="auto">
          <a:xfrm>
            <a:off x="0" y="4800600"/>
            <a:ext cx="647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612743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762000" y="152400"/>
            <a:ext cx="8743950" cy="533400"/>
          </a:xfrm>
        </p:spPr>
        <p:txBody>
          <a:bodyPr/>
          <a:lstStyle/>
          <a:p>
            <a:r>
              <a:rPr lang="en-US" altLang="en-US" dirty="0"/>
              <a:t>Causes </a:t>
            </a:r>
            <a:r>
              <a:rPr lang="en-US" altLang="en-US" dirty="0" smtClean="0"/>
              <a:t>of Measurement Error</a:t>
            </a:r>
            <a:endParaRPr lang="en-US" altLang="en-US" dirty="0"/>
          </a:p>
        </p:txBody>
      </p:sp>
      <p:sp>
        <p:nvSpPr>
          <p:cNvPr id="295939" name="Rectangle 3"/>
          <p:cNvSpPr>
            <a:spLocks noGrp="1" noChangeArrowheads="1"/>
          </p:cNvSpPr>
          <p:nvPr>
            <p:ph type="body" idx="1"/>
          </p:nvPr>
        </p:nvSpPr>
        <p:spPr>
          <a:xfrm>
            <a:off x="304800" y="838200"/>
            <a:ext cx="9677400" cy="5638800"/>
          </a:xfrm>
        </p:spPr>
        <p:txBody>
          <a:bodyPr/>
          <a:lstStyle/>
          <a:p>
            <a:r>
              <a:rPr lang="en-US" altLang="en-US" sz="2400" b="1"/>
              <a:t>Questionnaire problems</a:t>
            </a:r>
            <a:endParaRPr lang="en-US" altLang="en-US" sz="2400"/>
          </a:p>
          <a:p>
            <a:pPr lvl="1">
              <a:lnSpc>
                <a:spcPct val="80000"/>
              </a:lnSpc>
            </a:pPr>
            <a:r>
              <a:rPr lang="en-US" altLang="en-US" sz="2400"/>
              <a:t>inaccurate recall</a:t>
            </a:r>
          </a:p>
          <a:p>
            <a:pPr lvl="1">
              <a:lnSpc>
                <a:spcPct val="80000"/>
              </a:lnSpc>
            </a:pPr>
            <a:r>
              <a:rPr lang="en-US" altLang="en-US" sz="2400"/>
              <a:t>socially desirable responses</a:t>
            </a:r>
          </a:p>
          <a:p>
            <a:pPr lvl="1">
              <a:lnSpc>
                <a:spcPct val="80000"/>
              </a:lnSpc>
            </a:pPr>
            <a:r>
              <a:rPr lang="en-US" altLang="en-US" sz="2400"/>
              <a:t>ambiguous questions</a:t>
            </a:r>
          </a:p>
          <a:p>
            <a:pPr lvl="1">
              <a:lnSpc>
                <a:spcPct val="80000"/>
              </a:lnSpc>
            </a:pPr>
            <a:r>
              <a:rPr lang="en-US" altLang="en-US" sz="2400"/>
              <a:t>under or overzealous interviewers</a:t>
            </a:r>
          </a:p>
          <a:p>
            <a:r>
              <a:rPr lang="en-US" altLang="en-US" sz="2400" b="1"/>
              <a:t>Biological specimen collection</a:t>
            </a:r>
            <a:endParaRPr lang="en-US" altLang="en-US" sz="2400"/>
          </a:p>
          <a:p>
            <a:pPr lvl="1"/>
            <a:r>
              <a:rPr lang="en-US" altLang="en-US" sz="2400"/>
              <a:t>problems in specimen collection or processing or storage</a:t>
            </a:r>
          </a:p>
          <a:p>
            <a:r>
              <a:rPr lang="en-US" altLang="en-US" sz="2400" b="1"/>
              <a:t>Biological specimen testing</a:t>
            </a:r>
          </a:p>
          <a:p>
            <a:pPr lvl="1">
              <a:lnSpc>
                <a:spcPct val="80000"/>
              </a:lnSpc>
            </a:pPr>
            <a:r>
              <a:rPr lang="en-US" altLang="en-US" sz="2400"/>
              <a:t>inherent limits of detection</a:t>
            </a:r>
          </a:p>
          <a:p>
            <a:pPr lvl="1">
              <a:lnSpc>
                <a:spcPct val="80000"/>
              </a:lnSpc>
            </a:pPr>
            <a:r>
              <a:rPr lang="en-US" altLang="en-US" sz="2400"/>
              <a:t>faulty instruments</a:t>
            </a:r>
            <a:r>
              <a:rPr lang="en-US" altLang="en-US"/>
              <a:t> </a:t>
            </a:r>
          </a:p>
          <a:p>
            <a:r>
              <a:rPr lang="en-US" altLang="en-US" sz="2400" b="1"/>
              <a:t>Data management problems in coding</a:t>
            </a:r>
            <a:endParaRPr lang="en-US" altLang="en-US" sz="2800"/>
          </a:p>
          <a:p>
            <a:r>
              <a:rPr lang="en-US" altLang="en-US" sz="2400" b="1"/>
              <a:t>Study design or analytic problems  (See Problem Set)</a:t>
            </a:r>
            <a:endParaRPr lang="en-US" altLang="en-US" sz="2400"/>
          </a:p>
          <a:p>
            <a:pPr lvl="1">
              <a:lnSpc>
                <a:spcPct val="90000"/>
              </a:lnSpc>
            </a:pPr>
            <a:r>
              <a:rPr lang="en-US" altLang="en-US" sz="2400"/>
              <a:t>incorrect time period assessed, particularly for exposure</a:t>
            </a:r>
          </a:p>
          <a:p>
            <a:pPr lvl="1">
              <a:lnSpc>
                <a:spcPct val="90000"/>
              </a:lnSpc>
            </a:pPr>
            <a:r>
              <a:rPr lang="en-US" altLang="en-US" sz="2400"/>
              <a:t>lumping of outcome variables (composite variables)</a:t>
            </a:r>
          </a:p>
          <a:p>
            <a:pPr>
              <a:buFontTx/>
              <a:buNone/>
            </a:pPr>
            <a:r>
              <a:rPr lang="en-US" altLang="en-US" sz="2400"/>
              <a:t> </a:t>
            </a:r>
          </a:p>
          <a:p>
            <a:pPr>
              <a:buFontTx/>
              <a:buNone/>
            </a:pPr>
            <a:r>
              <a:rPr lang="en-US" altLang="en-US" sz="3600"/>
              <a:t> </a:t>
            </a:r>
          </a:p>
          <a:p>
            <a:pPr>
              <a:buFontTx/>
              <a:buNone/>
            </a:pPr>
            <a:r>
              <a:rPr lang="en-US" altLang="en-US" sz="3600"/>
              <a:t>  </a:t>
            </a:r>
          </a:p>
          <a:p>
            <a:endParaRPr lang="en-US" altLang="en-US" sz="36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xfrm>
            <a:off x="800100" y="304800"/>
            <a:ext cx="8743950" cy="533400"/>
          </a:xfrm>
        </p:spPr>
        <p:txBody>
          <a:bodyPr/>
          <a:lstStyle/>
          <a:p>
            <a:r>
              <a:rPr lang="en-US" altLang="en-US" sz="2800"/>
              <a:t>Effect of Lack of Validity and Reproducibility in Interval Scale Measurements</a:t>
            </a:r>
          </a:p>
        </p:txBody>
      </p:sp>
      <p:sp>
        <p:nvSpPr>
          <p:cNvPr id="518147" name="Rectangle 3"/>
          <p:cNvSpPr>
            <a:spLocks noGrp="1" noChangeArrowheads="1"/>
          </p:cNvSpPr>
          <p:nvPr>
            <p:ph type="body" idx="1"/>
          </p:nvPr>
        </p:nvSpPr>
        <p:spPr>
          <a:xfrm>
            <a:off x="190500" y="1371600"/>
            <a:ext cx="9829800" cy="457200"/>
          </a:xfrm>
        </p:spPr>
        <p:txBody>
          <a:bodyPr/>
          <a:lstStyle/>
          <a:p>
            <a:r>
              <a:rPr lang="en-US" altLang="en-US" sz="2800"/>
              <a:t>Lack of Validity (Systematic Error)</a:t>
            </a:r>
          </a:p>
          <a:p>
            <a:pPr lvl="1"/>
            <a:r>
              <a:rPr lang="en-US" altLang="en-US" sz="2400"/>
              <a:t>Measurements systematically off truth by some multiplicative factor or absolute difference</a:t>
            </a:r>
          </a:p>
        </p:txBody>
      </p:sp>
      <p:grpSp>
        <p:nvGrpSpPr>
          <p:cNvPr id="518298" name="Group 154"/>
          <p:cNvGrpSpPr>
            <a:grpSpLocks/>
          </p:cNvGrpSpPr>
          <p:nvPr/>
        </p:nvGrpSpPr>
        <p:grpSpPr bwMode="auto">
          <a:xfrm>
            <a:off x="419100" y="3124200"/>
            <a:ext cx="9448800" cy="152400"/>
            <a:chOff x="264" y="1392"/>
            <a:chExt cx="5952" cy="96"/>
          </a:xfrm>
        </p:grpSpPr>
        <p:sp>
          <p:nvSpPr>
            <p:cNvPr id="518148" name="Line 4"/>
            <p:cNvSpPr>
              <a:spLocks noChangeShapeType="1"/>
            </p:cNvSpPr>
            <p:nvPr/>
          </p:nvSpPr>
          <p:spPr bwMode="auto">
            <a:xfrm>
              <a:off x="264" y="1392"/>
              <a:ext cx="59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8228" name="Group 84"/>
            <p:cNvGrpSpPr>
              <a:grpSpLocks/>
            </p:cNvGrpSpPr>
            <p:nvPr/>
          </p:nvGrpSpPr>
          <p:grpSpPr bwMode="auto">
            <a:xfrm>
              <a:off x="4008" y="1392"/>
              <a:ext cx="672" cy="96"/>
              <a:chOff x="264" y="1392"/>
              <a:chExt cx="672" cy="96"/>
            </a:xfrm>
          </p:grpSpPr>
          <p:sp>
            <p:nvSpPr>
              <p:cNvPr id="518229" name="Line 85"/>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30" name="Line 86"/>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31" name="Line 87"/>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32" name="Line 88"/>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33" name="Line 89"/>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34" name="Line 90"/>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35" name="Line 91"/>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36" name="Line 92"/>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237" name="Group 93"/>
            <p:cNvGrpSpPr>
              <a:grpSpLocks/>
            </p:cNvGrpSpPr>
            <p:nvPr/>
          </p:nvGrpSpPr>
          <p:grpSpPr bwMode="auto">
            <a:xfrm>
              <a:off x="4776" y="1392"/>
              <a:ext cx="672" cy="96"/>
              <a:chOff x="264" y="1392"/>
              <a:chExt cx="672" cy="96"/>
            </a:xfrm>
          </p:grpSpPr>
          <p:sp>
            <p:nvSpPr>
              <p:cNvPr id="518238" name="Line 94"/>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39" name="Line 95"/>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40" name="Line 96"/>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41" name="Line 97"/>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42" name="Line 98"/>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43" name="Line 99"/>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44" name="Line 100"/>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45" name="Line 101"/>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246" name="Group 102"/>
            <p:cNvGrpSpPr>
              <a:grpSpLocks/>
            </p:cNvGrpSpPr>
            <p:nvPr/>
          </p:nvGrpSpPr>
          <p:grpSpPr bwMode="auto">
            <a:xfrm>
              <a:off x="5544" y="1392"/>
              <a:ext cx="672" cy="96"/>
              <a:chOff x="264" y="1392"/>
              <a:chExt cx="672" cy="96"/>
            </a:xfrm>
          </p:grpSpPr>
          <p:sp>
            <p:nvSpPr>
              <p:cNvPr id="518247" name="Line 103"/>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48" name="Line 104"/>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49" name="Line 105"/>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50" name="Line 106"/>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51" name="Line 107"/>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52" name="Line 108"/>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53" name="Line 109"/>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54" name="Line 110"/>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255" name="Group 111"/>
            <p:cNvGrpSpPr>
              <a:grpSpLocks/>
            </p:cNvGrpSpPr>
            <p:nvPr/>
          </p:nvGrpSpPr>
          <p:grpSpPr bwMode="auto">
            <a:xfrm>
              <a:off x="264" y="1392"/>
              <a:ext cx="672" cy="96"/>
              <a:chOff x="264" y="1392"/>
              <a:chExt cx="672" cy="96"/>
            </a:xfrm>
          </p:grpSpPr>
          <p:sp>
            <p:nvSpPr>
              <p:cNvPr id="518256" name="Line 112"/>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57" name="Line 113"/>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58" name="Line 114"/>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59" name="Line 115"/>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0" name="Line 116"/>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1" name="Line 117"/>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2" name="Line 118"/>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3" name="Line 119"/>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8264" name="Line 120"/>
            <p:cNvSpPr>
              <a:spLocks noChangeShapeType="1"/>
            </p:cNvSpPr>
            <p:nvPr/>
          </p:nvSpPr>
          <p:spPr bwMode="auto">
            <a:xfrm>
              <a:off x="103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5" name="Line 121"/>
            <p:cNvSpPr>
              <a:spLocks noChangeShapeType="1"/>
            </p:cNvSpPr>
            <p:nvPr/>
          </p:nvSpPr>
          <p:spPr bwMode="auto">
            <a:xfrm>
              <a:off x="112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6" name="Line 122"/>
            <p:cNvSpPr>
              <a:spLocks noChangeShapeType="1"/>
            </p:cNvSpPr>
            <p:nvPr/>
          </p:nvSpPr>
          <p:spPr bwMode="auto">
            <a:xfrm>
              <a:off x="122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7" name="Line 123"/>
            <p:cNvSpPr>
              <a:spLocks noChangeShapeType="1"/>
            </p:cNvSpPr>
            <p:nvPr/>
          </p:nvSpPr>
          <p:spPr bwMode="auto">
            <a:xfrm>
              <a:off x="132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8" name="Line 124"/>
            <p:cNvSpPr>
              <a:spLocks noChangeShapeType="1"/>
            </p:cNvSpPr>
            <p:nvPr/>
          </p:nvSpPr>
          <p:spPr bwMode="auto">
            <a:xfrm>
              <a:off x="141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69" name="Line 125"/>
            <p:cNvSpPr>
              <a:spLocks noChangeShapeType="1"/>
            </p:cNvSpPr>
            <p:nvPr/>
          </p:nvSpPr>
          <p:spPr bwMode="auto">
            <a:xfrm>
              <a:off x="151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70" name="Line 126"/>
            <p:cNvSpPr>
              <a:spLocks noChangeShapeType="1"/>
            </p:cNvSpPr>
            <p:nvPr/>
          </p:nvSpPr>
          <p:spPr bwMode="auto">
            <a:xfrm>
              <a:off x="160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8271" name="Group 127"/>
            <p:cNvGrpSpPr>
              <a:grpSpLocks/>
            </p:cNvGrpSpPr>
            <p:nvPr/>
          </p:nvGrpSpPr>
          <p:grpSpPr bwMode="auto">
            <a:xfrm>
              <a:off x="1704" y="1392"/>
              <a:ext cx="672" cy="96"/>
              <a:chOff x="264" y="1392"/>
              <a:chExt cx="672" cy="96"/>
            </a:xfrm>
          </p:grpSpPr>
          <p:sp>
            <p:nvSpPr>
              <p:cNvPr id="518272" name="Line 128"/>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73" name="Line 129"/>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74" name="Line 130"/>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75" name="Line 131"/>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76" name="Line 132"/>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77" name="Line 133"/>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78" name="Line 134"/>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79" name="Line 135"/>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280" name="Group 136"/>
            <p:cNvGrpSpPr>
              <a:grpSpLocks/>
            </p:cNvGrpSpPr>
            <p:nvPr/>
          </p:nvGrpSpPr>
          <p:grpSpPr bwMode="auto">
            <a:xfrm>
              <a:off x="2472" y="1392"/>
              <a:ext cx="672" cy="96"/>
              <a:chOff x="264" y="1392"/>
              <a:chExt cx="672" cy="96"/>
            </a:xfrm>
          </p:grpSpPr>
          <p:sp>
            <p:nvSpPr>
              <p:cNvPr id="518281" name="Line 137"/>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82" name="Line 138"/>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83" name="Line 139"/>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84" name="Line 140"/>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85" name="Line 141"/>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86" name="Line 142"/>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87" name="Line 143"/>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88" name="Line 144"/>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289" name="Group 145"/>
            <p:cNvGrpSpPr>
              <a:grpSpLocks/>
            </p:cNvGrpSpPr>
            <p:nvPr/>
          </p:nvGrpSpPr>
          <p:grpSpPr bwMode="auto">
            <a:xfrm>
              <a:off x="3240" y="1392"/>
              <a:ext cx="672" cy="96"/>
              <a:chOff x="264" y="1392"/>
              <a:chExt cx="672" cy="96"/>
            </a:xfrm>
          </p:grpSpPr>
          <p:sp>
            <p:nvSpPr>
              <p:cNvPr id="518290" name="Line 146"/>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91" name="Line 147"/>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92" name="Line 148"/>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93" name="Line 149"/>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94" name="Line 150"/>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95" name="Line 151"/>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96" name="Line 152"/>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97" name="Line 153"/>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518372" name="Text Box 228"/>
          <p:cNvSpPr txBox="1">
            <a:spLocks noChangeArrowheads="1"/>
          </p:cNvSpPr>
          <p:nvPr/>
        </p:nvSpPr>
        <p:spPr bwMode="auto">
          <a:xfrm>
            <a:off x="2857500" y="274320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3333CC"/>
                </a:solidFill>
                <a:latin typeface="Arial" charset="0"/>
              </a:rPr>
              <a:t>x</a:t>
            </a:r>
          </a:p>
        </p:txBody>
      </p:sp>
      <p:sp>
        <p:nvSpPr>
          <p:cNvPr id="518373" name="Text Box 229"/>
          <p:cNvSpPr txBox="1">
            <a:spLocks noChangeArrowheads="1"/>
          </p:cNvSpPr>
          <p:nvPr/>
        </p:nvSpPr>
        <p:spPr bwMode="auto">
          <a:xfrm>
            <a:off x="4686300" y="274320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latin typeface="Arial" charset="0"/>
              </a:rPr>
              <a:t>x</a:t>
            </a:r>
          </a:p>
        </p:txBody>
      </p:sp>
      <p:sp>
        <p:nvSpPr>
          <p:cNvPr id="518382" name="Text Box 238"/>
          <p:cNvSpPr txBox="1">
            <a:spLocks noChangeArrowheads="1"/>
          </p:cNvSpPr>
          <p:nvPr/>
        </p:nvSpPr>
        <p:spPr bwMode="auto">
          <a:xfrm>
            <a:off x="2705100" y="32766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Arial" charset="0"/>
              </a:rPr>
              <a:t>truth</a:t>
            </a:r>
          </a:p>
        </p:txBody>
      </p:sp>
      <p:sp>
        <p:nvSpPr>
          <p:cNvPr id="518383" name="Text Box 239"/>
          <p:cNvSpPr txBox="1">
            <a:spLocks noChangeArrowheads="1"/>
          </p:cNvSpPr>
          <p:nvPr/>
        </p:nvSpPr>
        <p:spPr bwMode="auto">
          <a:xfrm>
            <a:off x="4229100" y="327660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Arial" charset="0"/>
              </a:rPr>
              <a:t>observed</a:t>
            </a:r>
          </a:p>
        </p:txBody>
      </p:sp>
      <p:sp>
        <p:nvSpPr>
          <p:cNvPr id="518384" name="Line 240"/>
          <p:cNvSpPr>
            <a:spLocks noChangeShapeType="1"/>
          </p:cNvSpPr>
          <p:nvPr/>
        </p:nvSpPr>
        <p:spPr bwMode="auto">
          <a:xfrm flipV="1">
            <a:off x="3086100" y="2819400"/>
            <a:ext cx="1828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8490" name="Group 346"/>
          <p:cNvGrpSpPr>
            <a:grpSpLocks/>
          </p:cNvGrpSpPr>
          <p:nvPr/>
        </p:nvGrpSpPr>
        <p:grpSpPr bwMode="auto">
          <a:xfrm>
            <a:off x="228600" y="4114800"/>
            <a:ext cx="10020300" cy="2301875"/>
            <a:chOff x="264" y="2496"/>
            <a:chExt cx="6312" cy="1450"/>
          </a:xfrm>
        </p:grpSpPr>
        <p:grpSp>
          <p:nvGrpSpPr>
            <p:cNvPr id="518401" name="Group 257"/>
            <p:cNvGrpSpPr>
              <a:grpSpLocks/>
            </p:cNvGrpSpPr>
            <p:nvPr/>
          </p:nvGrpSpPr>
          <p:grpSpPr bwMode="auto">
            <a:xfrm>
              <a:off x="360" y="3600"/>
              <a:ext cx="5952" cy="96"/>
              <a:chOff x="264" y="1392"/>
              <a:chExt cx="5952" cy="96"/>
            </a:xfrm>
          </p:grpSpPr>
          <p:sp>
            <p:nvSpPr>
              <p:cNvPr id="518402" name="Line 258"/>
              <p:cNvSpPr>
                <a:spLocks noChangeShapeType="1"/>
              </p:cNvSpPr>
              <p:nvPr/>
            </p:nvSpPr>
            <p:spPr bwMode="auto">
              <a:xfrm>
                <a:off x="264" y="1392"/>
                <a:ext cx="59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8403" name="Group 259"/>
              <p:cNvGrpSpPr>
                <a:grpSpLocks/>
              </p:cNvGrpSpPr>
              <p:nvPr/>
            </p:nvGrpSpPr>
            <p:grpSpPr bwMode="auto">
              <a:xfrm>
                <a:off x="4008" y="1392"/>
                <a:ext cx="672" cy="96"/>
                <a:chOff x="264" y="1392"/>
                <a:chExt cx="672" cy="96"/>
              </a:xfrm>
            </p:grpSpPr>
            <p:sp>
              <p:nvSpPr>
                <p:cNvPr id="518404" name="Line 260"/>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05" name="Line 261"/>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06" name="Line 262"/>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07" name="Line 263"/>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08" name="Line 264"/>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09" name="Line 265"/>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10" name="Line 266"/>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11" name="Line 267"/>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412" name="Group 268"/>
              <p:cNvGrpSpPr>
                <a:grpSpLocks/>
              </p:cNvGrpSpPr>
              <p:nvPr/>
            </p:nvGrpSpPr>
            <p:grpSpPr bwMode="auto">
              <a:xfrm>
                <a:off x="4776" y="1392"/>
                <a:ext cx="672" cy="96"/>
                <a:chOff x="264" y="1392"/>
                <a:chExt cx="672" cy="96"/>
              </a:xfrm>
            </p:grpSpPr>
            <p:sp>
              <p:nvSpPr>
                <p:cNvPr id="518413" name="Line 269"/>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14" name="Line 270"/>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15" name="Line 271"/>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16" name="Line 272"/>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17" name="Line 273"/>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18" name="Line 274"/>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19" name="Line 275"/>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20" name="Line 276"/>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421" name="Group 277"/>
              <p:cNvGrpSpPr>
                <a:grpSpLocks/>
              </p:cNvGrpSpPr>
              <p:nvPr/>
            </p:nvGrpSpPr>
            <p:grpSpPr bwMode="auto">
              <a:xfrm>
                <a:off x="5544" y="1392"/>
                <a:ext cx="672" cy="96"/>
                <a:chOff x="264" y="1392"/>
                <a:chExt cx="672" cy="96"/>
              </a:xfrm>
            </p:grpSpPr>
            <p:sp>
              <p:nvSpPr>
                <p:cNvPr id="518422" name="Line 278"/>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23" name="Line 279"/>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24" name="Line 280"/>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25" name="Line 281"/>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26" name="Line 282"/>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27" name="Line 283"/>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28" name="Line 284"/>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29" name="Line 285"/>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430" name="Group 286"/>
              <p:cNvGrpSpPr>
                <a:grpSpLocks/>
              </p:cNvGrpSpPr>
              <p:nvPr/>
            </p:nvGrpSpPr>
            <p:grpSpPr bwMode="auto">
              <a:xfrm>
                <a:off x="264" y="1392"/>
                <a:ext cx="672" cy="96"/>
                <a:chOff x="264" y="1392"/>
                <a:chExt cx="672" cy="96"/>
              </a:xfrm>
            </p:grpSpPr>
            <p:sp>
              <p:nvSpPr>
                <p:cNvPr id="518431" name="Line 287"/>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32" name="Line 288"/>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33" name="Line 289"/>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34" name="Line 290"/>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35" name="Line 291"/>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36" name="Line 292"/>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37" name="Line 293"/>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38" name="Line 294"/>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8439" name="Line 295"/>
              <p:cNvSpPr>
                <a:spLocks noChangeShapeType="1"/>
              </p:cNvSpPr>
              <p:nvPr/>
            </p:nvSpPr>
            <p:spPr bwMode="auto">
              <a:xfrm>
                <a:off x="103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40" name="Line 296"/>
              <p:cNvSpPr>
                <a:spLocks noChangeShapeType="1"/>
              </p:cNvSpPr>
              <p:nvPr/>
            </p:nvSpPr>
            <p:spPr bwMode="auto">
              <a:xfrm>
                <a:off x="112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41" name="Line 297"/>
              <p:cNvSpPr>
                <a:spLocks noChangeShapeType="1"/>
              </p:cNvSpPr>
              <p:nvPr/>
            </p:nvSpPr>
            <p:spPr bwMode="auto">
              <a:xfrm>
                <a:off x="122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42" name="Line 298"/>
              <p:cNvSpPr>
                <a:spLocks noChangeShapeType="1"/>
              </p:cNvSpPr>
              <p:nvPr/>
            </p:nvSpPr>
            <p:spPr bwMode="auto">
              <a:xfrm>
                <a:off x="132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43" name="Line 299"/>
              <p:cNvSpPr>
                <a:spLocks noChangeShapeType="1"/>
              </p:cNvSpPr>
              <p:nvPr/>
            </p:nvSpPr>
            <p:spPr bwMode="auto">
              <a:xfrm>
                <a:off x="141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44" name="Line 300"/>
              <p:cNvSpPr>
                <a:spLocks noChangeShapeType="1"/>
              </p:cNvSpPr>
              <p:nvPr/>
            </p:nvSpPr>
            <p:spPr bwMode="auto">
              <a:xfrm>
                <a:off x="151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45" name="Line 301"/>
              <p:cNvSpPr>
                <a:spLocks noChangeShapeType="1"/>
              </p:cNvSpPr>
              <p:nvPr/>
            </p:nvSpPr>
            <p:spPr bwMode="auto">
              <a:xfrm>
                <a:off x="160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8446" name="Group 302"/>
              <p:cNvGrpSpPr>
                <a:grpSpLocks/>
              </p:cNvGrpSpPr>
              <p:nvPr/>
            </p:nvGrpSpPr>
            <p:grpSpPr bwMode="auto">
              <a:xfrm>
                <a:off x="1704" y="1392"/>
                <a:ext cx="672" cy="96"/>
                <a:chOff x="264" y="1392"/>
                <a:chExt cx="672" cy="96"/>
              </a:xfrm>
            </p:grpSpPr>
            <p:sp>
              <p:nvSpPr>
                <p:cNvPr id="518447" name="Line 303"/>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48" name="Line 304"/>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49" name="Line 305"/>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50" name="Line 306"/>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51" name="Line 307"/>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52" name="Line 308"/>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53" name="Line 309"/>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54" name="Line 310"/>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455" name="Group 311"/>
              <p:cNvGrpSpPr>
                <a:grpSpLocks/>
              </p:cNvGrpSpPr>
              <p:nvPr/>
            </p:nvGrpSpPr>
            <p:grpSpPr bwMode="auto">
              <a:xfrm>
                <a:off x="2472" y="1392"/>
                <a:ext cx="672" cy="96"/>
                <a:chOff x="264" y="1392"/>
                <a:chExt cx="672" cy="96"/>
              </a:xfrm>
            </p:grpSpPr>
            <p:sp>
              <p:nvSpPr>
                <p:cNvPr id="518456" name="Line 312"/>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57" name="Line 313"/>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58" name="Line 314"/>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59" name="Line 315"/>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60" name="Line 316"/>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61" name="Line 317"/>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62" name="Line 318"/>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63" name="Line 319"/>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8464" name="Group 320"/>
              <p:cNvGrpSpPr>
                <a:grpSpLocks/>
              </p:cNvGrpSpPr>
              <p:nvPr/>
            </p:nvGrpSpPr>
            <p:grpSpPr bwMode="auto">
              <a:xfrm>
                <a:off x="3240" y="1392"/>
                <a:ext cx="672" cy="96"/>
                <a:chOff x="264" y="1392"/>
                <a:chExt cx="672" cy="96"/>
              </a:xfrm>
            </p:grpSpPr>
            <p:sp>
              <p:nvSpPr>
                <p:cNvPr id="518465" name="Line 321"/>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66" name="Line 322"/>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67" name="Line 323"/>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68" name="Line 324"/>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69" name="Line 325"/>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70" name="Line 326"/>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71" name="Line 327"/>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72" name="Line 328"/>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518473" name="Text Box 329"/>
            <p:cNvSpPr txBox="1">
              <a:spLocks noChangeArrowheads="1"/>
            </p:cNvSpPr>
            <p:nvPr/>
          </p:nvSpPr>
          <p:spPr bwMode="auto">
            <a:xfrm>
              <a:off x="1896"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3333CC"/>
                  </a:solidFill>
                  <a:latin typeface="Arial" charset="0"/>
                </a:rPr>
                <a:t>x</a:t>
              </a:r>
            </a:p>
          </p:txBody>
        </p:sp>
        <p:sp>
          <p:nvSpPr>
            <p:cNvPr id="518474" name="Text Box 330"/>
            <p:cNvSpPr txBox="1">
              <a:spLocks noChangeArrowheads="1"/>
            </p:cNvSpPr>
            <p:nvPr/>
          </p:nvSpPr>
          <p:spPr bwMode="auto">
            <a:xfrm>
              <a:off x="1224"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latin typeface="Arial" charset="0"/>
                </a:rPr>
                <a:t>x</a:t>
              </a:r>
            </a:p>
          </p:txBody>
        </p:sp>
        <p:sp>
          <p:nvSpPr>
            <p:cNvPr id="518475" name="Text Box 331"/>
            <p:cNvSpPr txBox="1">
              <a:spLocks noChangeArrowheads="1"/>
            </p:cNvSpPr>
            <p:nvPr/>
          </p:nvSpPr>
          <p:spPr bwMode="auto">
            <a:xfrm>
              <a:off x="936"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latin typeface="Arial" charset="0"/>
                </a:rPr>
                <a:t>x</a:t>
              </a:r>
            </a:p>
          </p:txBody>
        </p:sp>
        <p:sp>
          <p:nvSpPr>
            <p:cNvPr id="518476" name="Text Box 332"/>
            <p:cNvSpPr txBox="1">
              <a:spLocks noChangeArrowheads="1"/>
            </p:cNvSpPr>
            <p:nvPr/>
          </p:nvSpPr>
          <p:spPr bwMode="auto">
            <a:xfrm>
              <a:off x="1560"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latin typeface="Arial" charset="0"/>
                </a:rPr>
                <a:t>x</a:t>
              </a:r>
            </a:p>
          </p:txBody>
        </p:sp>
        <p:sp>
          <p:nvSpPr>
            <p:cNvPr id="518477" name="Text Box 333"/>
            <p:cNvSpPr txBox="1">
              <a:spLocks noChangeArrowheads="1"/>
            </p:cNvSpPr>
            <p:nvPr/>
          </p:nvSpPr>
          <p:spPr bwMode="auto">
            <a:xfrm>
              <a:off x="2232"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latin typeface="Arial" charset="0"/>
                </a:rPr>
                <a:t>x</a:t>
              </a:r>
            </a:p>
          </p:txBody>
        </p:sp>
        <p:sp>
          <p:nvSpPr>
            <p:cNvPr id="518478" name="Text Box 334"/>
            <p:cNvSpPr txBox="1">
              <a:spLocks noChangeArrowheads="1"/>
            </p:cNvSpPr>
            <p:nvPr/>
          </p:nvSpPr>
          <p:spPr bwMode="auto">
            <a:xfrm>
              <a:off x="2520" y="3360"/>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latin typeface="Arial" charset="0"/>
                </a:rPr>
                <a:t>x</a:t>
              </a:r>
            </a:p>
          </p:txBody>
        </p:sp>
        <p:sp>
          <p:nvSpPr>
            <p:cNvPr id="518479" name="Text Box 335"/>
            <p:cNvSpPr txBox="1">
              <a:spLocks noChangeArrowheads="1"/>
            </p:cNvSpPr>
            <p:nvPr/>
          </p:nvSpPr>
          <p:spPr bwMode="auto">
            <a:xfrm>
              <a:off x="2808" y="3360"/>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latin typeface="Arial" charset="0"/>
                </a:rPr>
                <a:t>x</a:t>
              </a:r>
            </a:p>
          </p:txBody>
        </p:sp>
        <p:sp>
          <p:nvSpPr>
            <p:cNvPr id="518480" name="Line 336"/>
            <p:cNvSpPr>
              <a:spLocks noChangeShapeType="1"/>
            </p:cNvSpPr>
            <p:nvPr/>
          </p:nvSpPr>
          <p:spPr bwMode="auto">
            <a:xfrm flipH="1">
              <a:off x="1704" y="3408"/>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81" name="Text Box 337"/>
            <p:cNvSpPr txBox="1">
              <a:spLocks noChangeArrowheads="1"/>
            </p:cNvSpPr>
            <p:nvPr/>
          </p:nvSpPr>
          <p:spPr bwMode="auto">
            <a:xfrm>
              <a:off x="1800" y="3696"/>
              <a:ext cx="4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Arial" charset="0"/>
                </a:rPr>
                <a:t>truth</a:t>
              </a:r>
            </a:p>
          </p:txBody>
        </p:sp>
        <p:sp>
          <p:nvSpPr>
            <p:cNvPr id="518482" name="Text Box 338"/>
            <p:cNvSpPr txBox="1">
              <a:spLocks noChangeArrowheads="1"/>
            </p:cNvSpPr>
            <p:nvPr/>
          </p:nvSpPr>
          <p:spPr bwMode="auto">
            <a:xfrm>
              <a:off x="2328" y="3696"/>
              <a:ext cx="9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Arial" charset="0"/>
                </a:rPr>
                <a:t>observed</a:t>
              </a:r>
            </a:p>
          </p:txBody>
        </p:sp>
        <p:sp>
          <p:nvSpPr>
            <p:cNvPr id="518483" name="Text Box 339"/>
            <p:cNvSpPr txBox="1">
              <a:spLocks noChangeArrowheads="1"/>
            </p:cNvSpPr>
            <p:nvPr/>
          </p:nvSpPr>
          <p:spPr bwMode="auto">
            <a:xfrm>
              <a:off x="888" y="3696"/>
              <a:ext cx="9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Arial" charset="0"/>
                </a:rPr>
                <a:t>observed</a:t>
              </a:r>
            </a:p>
          </p:txBody>
        </p:sp>
        <p:sp>
          <p:nvSpPr>
            <p:cNvPr id="518484" name="Rectangle 340"/>
            <p:cNvSpPr>
              <a:spLocks noChangeArrowheads="1"/>
            </p:cNvSpPr>
            <p:nvPr/>
          </p:nvSpPr>
          <p:spPr bwMode="auto">
            <a:xfrm>
              <a:off x="264" y="2496"/>
              <a:ext cx="63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80000"/>
                </a:lnSpc>
              </a:pPr>
              <a:r>
                <a:rPr lang="en-US" altLang="en-US" sz="2800"/>
                <a:t>Lack of Reproducibility</a:t>
              </a:r>
            </a:p>
            <a:p>
              <a:pPr lvl="1">
                <a:lnSpc>
                  <a:spcPct val="80000"/>
                </a:lnSpc>
              </a:pPr>
              <a:r>
                <a:rPr lang="en-US" altLang="en-US" sz="2400"/>
                <a:t>Measurements off truth by some random factor or difference</a:t>
              </a:r>
            </a:p>
          </p:txBody>
        </p:sp>
        <p:sp>
          <p:nvSpPr>
            <p:cNvPr id="518485" name="Line 341"/>
            <p:cNvSpPr>
              <a:spLocks noChangeShapeType="1"/>
            </p:cNvSpPr>
            <p:nvPr/>
          </p:nvSpPr>
          <p:spPr bwMode="auto">
            <a:xfrm>
              <a:off x="2040" y="3408"/>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86" name="Freeform 342"/>
            <p:cNvSpPr>
              <a:spLocks/>
            </p:cNvSpPr>
            <p:nvPr/>
          </p:nvSpPr>
          <p:spPr bwMode="auto">
            <a:xfrm>
              <a:off x="1416" y="3216"/>
              <a:ext cx="624" cy="192"/>
            </a:xfrm>
            <a:custGeom>
              <a:avLst/>
              <a:gdLst>
                <a:gd name="T0" fmla="*/ 624 w 624"/>
                <a:gd name="T1" fmla="*/ 192 h 192"/>
                <a:gd name="T2" fmla="*/ 336 w 624"/>
                <a:gd name="T3" fmla="*/ 0 h 192"/>
                <a:gd name="T4" fmla="*/ 0 w 624"/>
                <a:gd name="T5" fmla="*/ 192 h 192"/>
              </a:gdLst>
              <a:ahLst/>
              <a:cxnLst>
                <a:cxn ang="0">
                  <a:pos x="T0" y="T1"/>
                </a:cxn>
                <a:cxn ang="0">
                  <a:pos x="T2" y="T3"/>
                </a:cxn>
                <a:cxn ang="0">
                  <a:pos x="T4" y="T5"/>
                </a:cxn>
              </a:cxnLst>
              <a:rect l="0" t="0" r="r" b="b"/>
              <a:pathLst>
                <a:path w="624" h="192">
                  <a:moveTo>
                    <a:pt x="624" y="192"/>
                  </a:moveTo>
                  <a:cubicBezTo>
                    <a:pt x="532" y="96"/>
                    <a:pt x="440" y="0"/>
                    <a:pt x="336" y="0"/>
                  </a:cubicBezTo>
                  <a:cubicBezTo>
                    <a:pt x="232" y="0"/>
                    <a:pt x="56" y="160"/>
                    <a:pt x="0" y="192"/>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87" name="Freeform 343"/>
            <p:cNvSpPr>
              <a:spLocks/>
            </p:cNvSpPr>
            <p:nvPr/>
          </p:nvSpPr>
          <p:spPr bwMode="auto">
            <a:xfrm>
              <a:off x="1128" y="3024"/>
              <a:ext cx="912" cy="384"/>
            </a:xfrm>
            <a:custGeom>
              <a:avLst/>
              <a:gdLst>
                <a:gd name="T0" fmla="*/ 912 w 912"/>
                <a:gd name="T1" fmla="*/ 384 h 384"/>
                <a:gd name="T2" fmla="*/ 720 w 912"/>
                <a:gd name="T3" fmla="*/ 0 h 384"/>
                <a:gd name="T4" fmla="*/ 0 w 912"/>
                <a:gd name="T5" fmla="*/ 384 h 384"/>
              </a:gdLst>
              <a:ahLst/>
              <a:cxnLst>
                <a:cxn ang="0">
                  <a:pos x="T0" y="T1"/>
                </a:cxn>
                <a:cxn ang="0">
                  <a:pos x="T2" y="T3"/>
                </a:cxn>
                <a:cxn ang="0">
                  <a:pos x="T4" y="T5"/>
                </a:cxn>
              </a:cxnLst>
              <a:rect l="0" t="0" r="r" b="b"/>
              <a:pathLst>
                <a:path w="912" h="384">
                  <a:moveTo>
                    <a:pt x="912" y="384"/>
                  </a:moveTo>
                  <a:cubicBezTo>
                    <a:pt x="892" y="192"/>
                    <a:pt x="872" y="0"/>
                    <a:pt x="720" y="0"/>
                  </a:cubicBezTo>
                  <a:cubicBezTo>
                    <a:pt x="568" y="0"/>
                    <a:pt x="120" y="320"/>
                    <a:pt x="0" y="384"/>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88" name="Freeform 344"/>
            <p:cNvSpPr>
              <a:spLocks/>
            </p:cNvSpPr>
            <p:nvPr/>
          </p:nvSpPr>
          <p:spPr bwMode="auto">
            <a:xfrm flipH="1">
              <a:off x="2040" y="3216"/>
              <a:ext cx="624" cy="192"/>
            </a:xfrm>
            <a:custGeom>
              <a:avLst/>
              <a:gdLst>
                <a:gd name="T0" fmla="*/ 624 w 624"/>
                <a:gd name="T1" fmla="*/ 192 h 192"/>
                <a:gd name="T2" fmla="*/ 336 w 624"/>
                <a:gd name="T3" fmla="*/ 0 h 192"/>
                <a:gd name="T4" fmla="*/ 0 w 624"/>
                <a:gd name="T5" fmla="*/ 192 h 192"/>
              </a:gdLst>
              <a:ahLst/>
              <a:cxnLst>
                <a:cxn ang="0">
                  <a:pos x="T0" y="T1"/>
                </a:cxn>
                <a:cxn ang="0">
                  <a:pos x="T2" y="T3"/>
                </a:cxn>
                <a:cxn ang="0">
                  <a:pos x="T4" y="T5"/>
                </a:cxn>
              </a:cxnLst>
              <a:rect l="0" t="0" r="r" b="b"/>
              <a:pathLst>
                <a:path w="624" h="192">
                  <a:moveTo>
                    <a:pt x="624" y="192"/>
                  </a:moveTo>
                  <a:cubicBezTo>
                    <a:pt x="532" y="96"/>
                    <a:pt x="440" y="0"/>
                    <a:pt x="336" y="0"/>
                  </a:cubicBezTo>
                  <a:cubicBezTo>
                    <a:pt x="232" y="0"/>
                    <a:pt x="56" y="160"/>
                    <a:pt x="0" y="192"/>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89" name="Freeform 345"/>
            <p:cNvSpPr>
              <a:spLocks/>
            </p:cNvSpPr>
            <p:nvPr/>
          </p:nvSpPr>
          <p:spPr bwMode="auto">
            <a:xfrm flipH="1">
              <a:off x="2040" y="3024"/>
              <a:ext cx="960" cy="384"/>
            </a:xfrm>
            <a:custGeom>
              <a:avLst/>
              <a:gdLst>
                <a:gd name="T0" fmla="*/ 912 w 912"/>
                <a:gd name="T1" fmla="*/ 384 h 384"/>
                <a:gd name="T2" fmla="*/ 720 w 912"/>
                <a:gd name="T3" fmla="*/ 0 h 384"/>
                <a:gd name="T4" fmla="*/ 0 w 912"/>
                <a:gd name="T5" fmla="*/ 384 h 384"/>
              </a:gdLst>
              <a:ahLst/>
              <a:cxnLst>
                <a:cxn ang="0">
                  <a:pos x="T0" y="T1"/>
                </a:cxn>
                <a:cxn ang="0">
                  <a:pos x="T2" y="T3"/>
                </a:cxn>
                <a:cxn ang="0">
                  <a:pos x="T4" y="T5"/>
                </a:cxn>
              </a:cxnLst>
              <a:rect l="0" t="0" r="r" b="b"/>
              <a:pathLst>
                <a:path w="912" h="384">
                  <a:moveTo>
                    <a:pt x="912" y="384"/>
                  </a:moveTo>
                  <a:cubicBezTo>
                    <a:pt x="892" y="192"/>
                    <a:pt x="872" y="0"/>
                    <a:pt x="720" y="0"/>
                  </a:cubicBezTo>
                  <a:cubicBezTo>
                    <a:pt x="568" y="0"/>
                    <a:pt x="120" y="320"/>
                    <a:pt x="0" y="384"/>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8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0" y="228600"/>
            <a:ext cx="10287000" cy="533400"/>
          </a:xfrm>
        </p:spPr>
        <p:txBody>
          <a:bodyPr/>
          <a:lstStyle/>
          <a:p>
            <a:r>
              <a:rPr lang="en-US" altLang="en-US" sz="2400"/>
              <a:t>Relating the Validity and Reproducibility of Measurements to Measurement Bias in Analytic Studies – Interval Scale Variables</a:t>
            </a:r>
          </a:p>
        </p:txBody>
      </p:sp>
      <p:sp>
        <p:nvSpPr>
          <p:cNvPr id="404483" name="Rectangle 3"/>
          <p:cNvSpPr>
            <a:spLocks noGrp="1" noChangeArrowheads="1"/>
          </p:cNvSpPr>
          <p:nvPr>
            <p:ph type="body" sz="half" idx="1"/>
          </p:nvPr>
        </p:nvSpPr>
        <p:spPr>
          <a:xfrm>
            <a:off x="342900" y="914400"/>
            <a:ext cx="9944100" cy="5562600"/>
          </a:xfrm>
        </p:spPr>
        <p:txBody>
          <a:bodyPr/>
          <a:lstStyle/>
          <a:p>
            <a:pPr>
              <a:buFontTx/>
              <a:buNone/>
            </a:pPr>
            <a:r>
              <a:rPr lang="en-US" altLang="en-US" sz="2800" b="1"/>
              <a:t>Validity (Systematic error)</a:t>
            </a:r>
          </a:p>
          <a:p>
            <a:r>
              <a:rPr lang="en-US" altLang="en-US" sz="2000"/>
              <a:t>Result moves systematically up or down scale by given factor or absolute difference</a:t>
            </a:r>
          </a:p>
          <a:p>
            <a:r>
              <a:rPr lang="en-US" altLang="en-US" sz="2000"/>
              <a:t>e.g., systematic error in an interval scale </a:t>
            </a:r>
            <a:r>
              <a:rPr lang="en-US" altLang="en-US" sz="2000" u="sng"/>
              <a:t>outcome</a:t>
            </a:r>
            <a:r>
              <a:rPr lang="en-US" altLang="en-US" sz="2000"/>
              <a:t> variable</a:t>
            </a:r>
          </a:p>
          <a:p>
            <a:endParaRPr lang="en-US" altLang="en-US" sz="2000"/>
          </a:p>
          <a:p>
            <a:endParaRPr lang="en-US" altLang="en-US" sz="2000"/>
          </a:p>
          <a:p>
            <a:endParaRPr lang="en-US" altLang="en-US" sz="2000"/>
          </a:p>
          <a:p>
            <a:endParaRPr lang="en-US" altLang="en-US" sz="2000"/>
          </a:p>
          <a:p>
            <a:endParaRPr lang="en-US" altLang="en-US" sz="2000"/>
          </a:p>
          <a:p>
            <a:endParaRPr lang="en-US" altLang="en-US" sz="2000"/>
          </a:p>
          <a:p>
            <a:endParaRPr lang="en-US" altLang="en-US" sz="800"/>
          </a:p>
        </p:txBody>
      </p:sp>
      <p:sp>
        <p:nvSpPr>
          <p:cNvPr id="404521" name="Text Box 41"/>
          <p:cNvSpPr txBox="1">
            <a:spLocks noChangeArrowheads="1"/>
          </p:cNvSpPr>
          <p:nvPr/>
        </p:nvSpPr>
        <p:spPr bwMode="auto">
          <a:xfrm>
            <a:off x="2400300" y="2133600"/>
            <a:ext cx="7010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200" b="1">
                <a:latin typeface="Arial" charset="0"/>
              </a:rPr>
              <a:t>Mean      Ratio of Means    Difference in Means</a:t>
            </a:r>
          </a:p>
        </p:txBody>
      </p:sp>
      <p:sp>
        <p:nvSpPr>
          <p:cNvPr id="404522" name="Text Box 42"/>
          <p:cNvSpPr txBox="1">
            <a:spLocks noChangeArrowheads="1"/>
          </p:cNvSpPr>
          <p:nvPr/>
        </p:nvSpPr>
        <p:spPr bwMode="auto">
          <a:xfrm>
            <a:off x="2552700" y="38100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graphicFrame>
        <p:nvGraphicFramePr>
          <p:cNvPr id="404523" name="Object 43"/>
          <p:cNvGraphicFramePr>
            <a:graphicFrameLocks noGrp="1" noChangeAspect="1"/>
          </p:cNvGraphicFramePr>
          <p:nvPr>
            <p:ph sz="half" idx="2"/>
          </p:nvPr>
        </p:nvGraphicFramePr>
        <p:xfrm>
          <a:off x="1333500" y="2360613"/>
          <a:ext cx="6572250" cy="4338637"/>
        </p:xfrm>
        <a:graphic>
          <a:graphicData uri="http://schemas.openxmlformats.org/presentationml/2006/ole">
            <mc:AlternateContent xmlns:mc="http://schemas.openxmlformats.org/markup-compatibility/2006">
              <mc:Choice xmlns:v="urn:schemas-microsoft-com:vml" Requires="v">
                <p:oleObj spid="_x0000_s404553" name="Document" r:id="rId4" imgW="11807381" imgH="7776606" progId="Word.Document.8">
                  <p:embed/>
                </p:oleObj>
              </mc:Choice>
              <mc:Fallback>
                <p:oleObj name="Document" r:id="rId4" imgW="11807381" imgH="7776606" progId="Word.Document.8">
                  <p:embed/>
                  <p:pic>
                    <p:nvPicPr>
                      <p:cNvPr id="0" name="Object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0" y="2360613"/>
                        <a:ext cx="6572250" cy="433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4525" name="Text Box 45"/>
          <p:cNvSpPr txBox="1">
            <a:spLocks noChangeArrowheads="1"/>
          </p:cNvSpPr>
          <p:nvPr/>
        </p:nvSpPr>
        <p:spPr bwMode="auto">
          <a:xfrm>
            <a:off x="8039100" y="4924425"/>
            <a:ext cx="1905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Bias depending upon measure of association</a:t>
            </a:r>
          </a:p>
        </p:txBody>
      </p:sp>
      <p:sp>
        <p:nvSpPr>
          <p:cNvPr id="404526" name="Line 46"/>
          <p:cNvSpPr>
            <a:spLocks noChangeShapeType="1"/>
          </p:cNvSpPr>
          <p:nvPr/>
        </p:nvSpPr>
        <p:spPr bwMode="auto">
          <a:xfrm flipH="1">
            <a:off x="4991100" y="5257800"/>
            <a:ext cx="3429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4527" name="Line 47"/>
          <p:cNvSpPr>
            <a:spLocks noChangeShapeType="1"/>
          </p:cNvSpPr>
          <p:nvPr/>
        </p:nvSpPr>
        <p:spPr bwMode="auto">
          <a:xfrm flipH="1" flipV="1">
            <a:off x="7277100" y="4572000"/>
            <a:ext cx="1143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0" y="228600"/>
            <a:ext cx="10287000" cy="533400"/>
          </a:xfrm>
        </p:spPr>
        <p:txBody>
          <a:bodyPr/>
          <a:lstStyle/>
          <a:p>
            <a:r>
              <a:rPr lang="en-US" altLang="en-US" sz="2400"/>
              <a:t>Relating the Reproducibility and Validity of Measurements to Measurement Bias in Analytic Studies – Interval Scale  Variables</a:t>
            </a:r>
          </a:p>
        </p:txBody>
      </p:sp>
      <p:sp>
        <p:nvSpPr>
          <p:cNvPr id="460803" name="Rectangle 3"/>
          <p:cNvSpPr>
            <a:spLocks noGrp="1" noChangeArrowheads="1"/>
          </p:cNvSpPr>
          <p:nvPr>
            <p:ph type="body" sz="half" idx="1"/>
          </p:nvPr>
        </p:nvSpPr>
        <p:spPr>
          <a:xfrm>
            <a:off x="342900" y="1143000"/>
            <a:ext cx="9944100" cy="5334000"/>
          </a:xfrm>
        </p:spPr>
        <p:txBody>
          <a:bodyPr/>
          <a:lstStyle/>
          <a:p>
            <a:pPr>
              <a:buFontTx/>
              <a:buNone/>
            </a:pPr>
            <a:r>
              <a:rPr lang="en-US" altLang="en-US" sz="2400" b="1"/>
              <a:t>Reproducibility (Random error)</a:t>
            </a:r>
          </a:p>
          <a:p>
            <a:pPr>
              <a:buFontTx/>
              <a:buNone/>
            </a:pPr>
            <a:r>
              <a:rPr lang="en-US" altLang="en-US" sz="2400"/>
              <a:t>e.g., random error in an </a:t>
            </a:r>
            <a:r>
              <a:rPr lang="en-US" altLang="en-US" sz="2400" u="sng"/>
              <a:t>exposure</a:t>
            </a:r>
            <a:r>
              <a:rPr lang="en-US" altLang="en-US" sz="2400"/>
              <a:t> variable</a:t>
            </a:r>
          </a:p>
          <a:p>
            <a:pPr>
              <a:buFontTx/>
              <a:buNone/>
            </a:pPr>
            <a:r>
              <a:rPr lang="en-US" altLang="en-US" sz="2000"/>
              <a:t>Assuming:</a:t>
            </a:r>
          </a:p>
          <a:p>
            <a:r>
              <a:rPr lang="en-US" altLang="en-US" sz="2000"/>
              <a:t>Exposure is normally distributed with variance, </a:t>
            </a:r>
            <a:r>
              <a:rPr lang="en-US" altLang="en-US" sz="2000">
                <a:sym typeface="Symbol" pitchFamily="18" charset="2"/>
              </a:rPr>
              <a:t></a:t>
            </a:r>
            <a:r>
              <a:rPr lang="en-US" altLang="en-US" sz="2000" baseline="30000">
                <a:sym typeface="Symbol" pitchFamily="18" charset="2"/>
              </a:rPr>
              <a:t>2</a:t>
            </a:r>
            <a:r>
              <a:rPr lang="en-US" altLang="en-US" sz="2000" baseline="-25000">
                <a:sym typeface="Symbol" pitchFamily="18" charset="2"/>
              </a:rPr>
              <a:t>True</a:t>
            </a:r>
            <a:endParaRPr lang="en-US" altLang="en-US" sz="2000"/>
          </a:p>
          <a:p>
            <a:r>
              <a:rPr lang="en-US" altLang="en-US" sz="2000"/>
              <a:t>Random error is normally distributed with variance, </a:t>
            </a:r>
            <a:r>
              <a:rPr lang="en-US" altLang="en-US" sz="2000">
                <a:sym typeface="Symbol" pitchFamily="18" charset="2"/>
              </a:rPr>
              <a:t></a:t>
            </a:r>
            <a:r>
              <a:rPr lang="en-US" altLang="en-US" sz="2000" baseline="30000">
                <a:sym typeface="Symbol" pitchFamily="18" charset="2"/>
              </a:rPr>
              <a:t>2</a:t>
            </a:r>
            <a:r>
              <a:rPr lang="en-US" altLang="en-US" sz="2000" baseline="-25000">
                <a:sym typeface="Symbol" pitchFamily="18" charset="2"/>
              </a:rPr>
              <a:t>E</a:t>
            </a:r>
            <a:r>
              <a:rPr lang="en-US" altLang="en-US" sz="2000"/>
              <a:t> </a:t>
            </a:r>
          </a:p>
          <a:p>
            <a:r>
              <a:rPr lang="en-US" altLang="en-US" sz="2000"/>
              <a:t>Then, the observed regression coefficient is equal to the true regression coefficient times: 	</a:t>
            </a:r>
          </a:p>
          <a:p>
            <a:endParaRPr lang="en-US" altLang="en-US" sz="2000"/>
          </a:p>
          <a:p>
            <a:endParaRPr lang="en-US" altLang="en-US" sz="2000"/>
          </a:p>
          <a:p>
            <a:endParaRPr lang="en-US" altLang="en-US" sz="2000"/>
          </a:p>
          <a:p>
            <a:endParaRPr lang="en-US" altLang="en-US" sz="2000"/>
          </a:p>
          <a:p>
            <a:r>
              <a:rPr lang="en-US" altLang="en-US" sz="2000"/>
              <a:t>i.e., the greater the measurement error, the greater the attenuation (bias) towards the null (e.g., if ICC  is 0.5, the measure of association is halved)</a:t>
            </a:r>
            <a:r>
              <a:rPr lang="en-US" altLang="en-US"/>
              <a:t>	</a:t>
            </a:r>
          </a:p>
          <a:p>
            <a:pPr>
              <a:buFontTx/>
              <a:buNone/>
            </a:pPr>
            <a:r>
              <a:rPr lang="en-US" altLang="en-US"/>
              <a:t>			</a:t>
            </a:r>
          </a:p>
          <a:p>
            <a:endParaRPr lang="en-US" altLang="en-US"/>
          </a:p>
          <a:p>
            <a:endParaRPr lang="en-US" altLang="en-US"/>
          </a:p>
        </p:txBody>
      </p:sp>
      <p:graphicFrame>
        <p:nvGraphicFramePr>
          <p:cNvPr id="460804" name="Object 4"/>
          <p:cNvGraphicFramePr>
            <a:graphicFrameLocks noChangeAspect="1"/>
          </p:cNvGraphicFramePr>
          <p:nvPr/>
        </p:nvGraphicFramePr>
        <p:xfrm>
          <a:off x="1257300" y="3429000"/>
          <a:ext cx="2846388" cy="1371600"/>
        </p:xfrm>
        <a:graphic>
          <a:graphicData uri="http://schemas.openxmlformats.org/presentationml/2006/ole">
            <mc:AlternateContent xmlns:mc="http://schemas.openxmlformats.org/markup-compatibility/2006">
              <mc:Choice xmlns:v="urn:schemas-microsoft-com:vml" Requires="v">
                <p:oleObj spid="_x0000_s460843" name="Equation" r:id="rId4" imgW="965160" imgH="634680" progId="Equation.3">
                  <p:embed/>
                </p:oleObj>
              </mc:Choice>
              <mc:Fallback>
                <p:oleObj name="Equation" r:id="rId4" imgW="965160" imgH="6346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3429000"/>
                        <a:ext cx="2846388"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05" name="Text Box 5"/>
          <p:cNvSpPr txBox="1">
            <a:spLocks noChangeArrowheads="1"/>
          </p:cNvSpPr>
          <p:nvPr/>
        </p:nvSpPr>
        <p:spPr bwMode="auto">
          <a:xfrm>
            <a:off x="4533900" y="3749675"/>
            <a:ext cx="457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(i.e. reproducibility, the intraclass correlation coefficient)</a:t>
            </a:r>
            <a:endParaRPr lang="en-US" altLang="en-US" sz="2100"/>
          </a:p>
        </p:txBody>
      </p:sp>
      <p:sp>
        <p:nvSpPr>
          <p:cNvPr id="460807" name="Text Box 7"/>
          <p:cNvSpPr txBox="1">
            <a:spLocks noChangeArrowheads="1"/>
          </p:cNvSpPr>
          <p:nvPr/>
        </p:nvSpPr>
        <p:spPr bwMode="auto">
          <a:xfrm>
            <a:off x="6057900" y="838200"/>
            <a:ext cx="137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Truth and Error</a:t>
            </a:r>
          </a:p>
        </p:txBody>
      </p:sp>
      <p:sp>
        <p:nvSpPr>
          <p:cNvPr id="460808" name="Freeform 8"/>
          <p:cNvSpPr>
            <a:spLocks/>
          </p:cNvSpPr>
          <p:nvPr/>
        </p:nvSpPr>
        <p:spPr bwMode="auto">
          <a:xfrm>
            <a:off x="8039100" y="1219200"/>
            <a:ext cx="914400" cy="1371600"/>
          </a:xfrm>
          <a:custGeom>
            <a:avLst/>
            <a:gdLst>
              <a:gd name="T0" fmla="*/ 0 w 960"/>
              <a:gd name="T1" fmla="*/ 1440 h 1440"/>
              <a:gd name="T2" fmla="*/ 432 w 960"/>
              <a:gd name="T3" fmla="*/ 0 h 1440"/>
              <a:gd name="T4" fmla="*/ 960 w 960"/>
              <a:gd name="T5" fmla="*/ 1440 h 1440"/>
            </a:gdLst>
            <a:ahLst/>
            <a:cxnLst>
              <a:cxn ang="0">
                <a:pos x="T0" y="T1"/>
              </a:cxn>
              <a:cxn ang="0">
                <a:pos x="T2" y="T3"/>
              </a:cxn>
              <a:cxn ang="0">
                <a:pos x="T4" y="T5"/>
              </a:cxn>
            </a:cxnLst>
            <a:rect l="0" t="0" r="r" b="b"/>
            <a:pathLst>
              <a:path w="960" h="1440">
                <a:moveTo>
                  <a:pt x="0" y="1440"/>
                </a:moveTo>
                <a:cubicBezTo>
                  <a:pt x="136" y="720"/>
                  <a:pt x="272" y="0"/>
                  <a:pt x="432" y="0"/>
                </a:cubicBezTo>
                <a:cubicBezTo>
                  <a:pt x="592" y="0"/>
                  <a:pt x="872" y="1200"/>
                  <a:pt x="960" y="144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09" name="Line 9"/>
          <p:cNvSpPr>
            <a:spLocks noChangeShapeType="1"/>
          </p:cNvSpPr>
          <p:nvPr/>
        </p:nvSpPr>
        <p:spPr bwMode="auto">
          <a:xfrm>
            <a:off x="7429500" y="1143000"/>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11" name="Line 11"/>
          <p:cNvSpPr>
            <a:spLocks noChangeShapeType="1"/>
          </p:cNvSpPr>
          <p:nvPr/>
        </p:nvSpPr>
        <p:spPr bwMode="auto">
          <a:xfrm>
            <a:off x="7429500" y="2743200"/>
            <a:ext cx="2057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12" name="Freeform 12"/>
          <p:cNvSpPr>
            <a:spLocks/>
          </p:cNvSpPr>
          <p:nvPr/>
        </p:nvSpPr>
        <p:spPr bwMode="auto">
          <a:xfrm>
            <a:off x="7581900" y="1219200"/>
            <a:ext cx="1866900" cy="1295400"/>
          </a:xfrm>
          <a:custGeom>
            <a:avLst/>
            <a:gdLst>
              <a:gd name="T0" fmla="*/ 0 w 1776"/>
              <a:gd name="T1" fmla="*/ 1536 h 1536"/>
              <a:gd name="T2" fmla="*/ 816 w 1776"/>
              <a:gd name="T3" fmla="*/ 0 h 1536"/>
              <a:gd name="T4" fmla="*/ 1776 w 1776"/>
              <a:gd name="T5" fmla="*/ 1536 h 1536"/>
            </a:gdLst>
            <a:ahLst/>
            <a:cxnLst>
              <a:cxn ang="0">
                <a:pos x="T0" y="T1"/>
              </a:cxn>
              <a:cxn ang="0">
                <a:pos x="T2" y="T3"/>
              </a:cxn>
              <a:cxn ang="0">
                <a:pos x="T4" y="T5"/>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13" name="Text Box 13"/>
          <p:cNvSpPr txBox="1">
            <a:spLocks noChangeArrowheads="1"/>
          </p:cNvSpPr>
          <p:nvPr/>
        </p:nvSpPr>
        <p:spPr bwMode="auto">
          <a:xfrm>
            <a:off x="8915400" y="9144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Truth</a:t>
            </a:r>
          </a:p>
        </p:txBody>
      </p:sp>
      <p:sp>
        <p:nvSpPr>
          <p:cNvPr id="460814" name="Line 14"/>
          <p:cNvSpPr>
            <a:spLocks noChangeShapeType="1"/>
          </p:cNvSpPr>
          <p:nvPr/>
        </p:nvSpPr>
        <p:spPr bwMode="auto">
          <a:xfrm>
            <a:off x="6972300" y="1676400"/>
            <a:ext cx="762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15" name="Line 15"/>
          <p:cNvSpPr>
            <a:spLocks noChangeShapeType="1"/>
          </p:cNvSpPr>
          <p:nvPr/>
        </p:nvSpPr>
        <p:spPr bwMode="auto">
          <a:xfrm flipH="1">
            <a:off x="8801100" y="1295400"/>
            <a:ext cx="609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16" name="Text Box 16"/>
          <p:cNvSpPr txBox="1">
            <a:spLocks noChangeArrowheads="1"/>
          </p:cNvSpPr>
          <p:nvPr/>
        </p:nvSpPr>
        <p:spPr bwMode="auto">
          <a:xfrm>
            <a:off x="4610100" y="60198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3300"/>
                </a:solidFill>
              </a:rPr>
              <a:t>Regression Dilution Bias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xfrm>
            <a:off x="0" y="228600"/>
            <a:ext cx="10287000" cy="533400"/>
          </a:xfrm>
        </p:spPr>
        <p:txBody>
          <a:bodyPr/>
          <a:lstStyle/>
          <a:p>
            <a:r>
              <a:rPr lang="en-US" altLang="en-US" sz="2400"/>
              <a:t>Relating the Reproducibility and Validity of Measurements to Measurement Bias in Analytic Studies – Interval Scale  Variables</a:t>
            </a:r>
          </a:p>
        </p:txBody>
      </p:sp>
      <p:sp>
        <p:nvSpPr>
          <p:cNvPr id="528387" name="Rectangle 3"/>
          <p:cNvSpPr>
            <a:spLocks noGrp="1" noChangeArrowheads="1"/>
          </p:cNvSpPr>
          <p:nvPr>
            <p:ph type="body" sz="half" idx="1"/>
          </p:nvPr>
        </p:nvSpPr>
        <p:spPr>
          <a:xfrm>
            <a:off x="342900" y="1143000"/>
            <a:ext cx="9944100" cy="5334000"/>
          </a:xfrm>
        </p:spPr>
        <p:txBody>
          <a:bodyPr/>
          <a:lstStyle/>
          <a:p>
            <a:endParaRPr lang="en-US" altLang="en-US"/>
          </a:p>
          <a:p>
            <a:endParaRPr lang="en-US" altLang="en-US"/>
          </a:p>
        </p:txBody>
      </p:sp>
      <p:sp>
        <p:nvSpPr>
          <p:cNvPr id="528399" name="Rectangle 15"/>
          <p:cNvSpPr>
            <a:spLocks noChangeArrowheads="1"/>
          </p:cNvSpPr>
          <p:nvPr/>
        </p:nvSpPr>
        <p:spPr bwMode="auto">
          <a:xfrm>
            <a:off x="771525" y="1295400"/>
            <a:ext cx="87439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US" altLang="en-US">
                <a:solidFill>
                  <a:srgbClr val="FF3300"/>
                </a:solidFill>
              </a:rPr>
              <a:t>See Extra Slides for Additional Examples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762000" y="304800"/>
            <a:ext cx="8743950" cy="533400"/>
          </a:xfrm>
        </p:spPr>
        <p:txBody>
          <a:bodyPr/>
          <a:lstStyle/>
          <a:p>
            <a:r>
              <a:rPr lang="en-US" altLang="en-US"/>
              <a:t>Advanced Topics</a:t>
            </a:r>
          </a:p>
        </p:txBody>
      </p:sp>
      <p:sp>
        <p:nvSpPr>
          <p:cNvPr id="399363" name="Rectangle 3"/>
          <p:cNvSpPr>
            <a:spLocks noGrp="1" noChangeArrowheads="1"/>
          </p:cNvSpPr>
          <p:nvPr>
            <p:ph type="body" idx="1"/>
          </p:nvPr>
        </p:nvSpPr>
        <p:spPr>
          <a:xfrm>
            <a:off x="38100" y="1219200"/>
            <a:ext cx="10210800" cy="5181600"/>
          </a:xfrm>
        </p:spPr>
        <p:txBody>
          <a:bodyPr/>
          <a:lstStyle/>
          <a:p>
            <a:pPr>
              <a:lnSpc>
                <a:spcPct val="90000"/>
              </a:lnSpc>
            </a:pPr>
            <a:r>
              <a:rPr lang="en-US" altLang="en-US" sz="2400" b="1" dirty="0"/>
              <a:t>Misclassification of multi-level categorical exposure variables</a:t>
            </a:r>
          </a:p>
          <a:p>
            <a:pPr lvl="1">
              <a:lnSpc>
                <a:spcPct val="90000"/>
              </a:lnSpc>
            </a:pPr>
            <a:r>
              <a:rPr lang="en-US" altLang="en-US" sz="2400" dirty="0"/>
              <a:t>some of the rules change regarding direction of bias</a:t>
            </a:r>
          </a:p>
          <a:p>
            <a:pPr lvl="1">
              <a:lnSpc>
                <a:spcPct val="90000"/>
              </a:lnSpc>
            </a:pPr>
            <a:r>
              <a:rPr lang="en-US" altLang="en-US" sz="2400" dirty="0"/>
              <a:t>See </a:t>
            </a:r>
            <a:r>
              <a:rPr lang="en-US" altLang="en-US" sz="2400" dirty="0">
                <a:solidFill>
                  <a:srgbClr val="FF3300"/>
                </a:solidFill>
              </a:rPr>
              <a:t>Extra Slides</a:t>
            </a:r>
            <a:r>
              <a:rPr lang="en-US" altLang="en-US" sz="2400" dirty="0"/>
              <a:t> for examples</a:t>
            </a:r>
          </a:p>
          <a:p>
            <a:pPr lvl="1">
              <a:lnSpc>
                <a:spcPct val="90000"/>
              </a:lnSpc>
            </a:pPr>
            <a:endParaRPr lang="en-US" altLang="en-US" sz="800" dirty="0"/>
          </a:p>
          <a:p>
            <a:pPr lvl="1">
              <a:lnSpc>
                <a:spcPct val="90000"/>
              </a:lnSpc>
            </a:pPr>
            <a:endParaRPr lang="en-US" altLang="en-US" sz="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762000" y="304800"/>
            <a:ext cx="8743950" cy="533400"/>
          </a:xfrm>
        </p:spPr>
        <p:txBody>
          <a:bodyPr/>
          <a:lstStyle/>
          <a:p>
            <a:r>
              <a:rPr lang="en-US" altLang="en-US"/>
              <a:t>Advanced Topics</a:t>
            </a:r>
          </a:p>
        </p:txBody>
      </p:sp>
      <p:sp>
        <p:nvSpPr>
          <p:cNvPr id="399363" name="Rectangle 3"/>
          <p:cNvSpPr>
            <a:spLocks noGrp="1" noChangeArrowheads="1"/>
          </p:cNvSpPr>
          <p:nvPr>
            <p:ph type="body" idx="1"/>
          </p:nvPr>
        </p:nvSpPr>
        <p:spPr>
          <a:xfrm>
            <a:off x="38100" y="914400"/>
            <a:ext cx="10134600" cy="5181600"/>
          </a:xfrm>
        </p:spPr>
        <p:txBody>
          <a:bodyPr/>
          <a:lstStyle/>
          <a:p>
            <a:pPr>
              <a:lnSpc>
                <a:spcPct val="90000"/>
              </a:lnSpc>
            </a:pPr>
            <a:r>
              <a:rPr lang="en-US" altLang="en-US" sz="2400" b="1" dirty="0" err="1" smtClean="0"/>
              <a:t>Mis</a:t>
            </a:r>
            <a:r>
              <a:rPr lang="en-US" altLang="en-US" sz="2400" b="1" dirty="0" smtClean="0"/>
              <a:t>-measurement </a:t>
            </a:r>
            <a:r>
              <a:rPr lang="en-US" altLang="en-US" sz="2400" b="1" dirty="0"/>
              <a:t>of confounding variables</a:t>
            </a:r>
            <a:endParaRPr lang="en-US" altLang="en-US" sz="2400" dirty="0"/>
          </a:p>
          <a:p>
            <a:pPr lvl="1">
              <a:lnSpc>
                <a:spcPct val="90000"/>
              </a:lnSpc>
            </a:pPr>
            <a:r>
              <a:rPr lang="en-US" altLang="en-US" sz="2400" dirty="0"/>
              <a:t>When confounding variables are </a:t>
            </a:r>
            <a:r>
              <a:rPr lang="en-US" altLang="en-US" sz="2400" dirty="0" err="1"/>
              <a:t>mis</a:t>
            </a:r>
            <a:r>
              <a:rPr lang="en-US" altLang="en-US" sz="2400" dirty="0"/>
              <a:t>-measured, the net result is failure to fully control (adjust) for that variable</a:t>
            </a:r>
          </a:p>
          <a:p>
            <a:pPr lvl="2">
              <a:spcBef>
                <a:spcPts val="1200"/>
              </a:spcBef>
            </a:pPr>
            <a:r>
              <a:rPr lang="en-US" altLang="en-US" sz="2000" dirty="0"/>
              <a:t>You are left with “residual confounding”</a:t>
            </a:r>
          </a:p>
          <a:p>
            <a:pPr lvl="2">
              <a:spcBef>
                <a:spcPts val="1200"/>
              </a:spcBef>
            </a:pPr>
            <a:r>
              <a:rPr lang="en-US" altLang="en-US" sz="2000" dirty="0" smtClean="0"/>
              <a:t>“</a:t>
            </a:r>
            <a:r>
              <a:rPr lang="en-US" altLang="en-US" sz="2000" dirty="0"/>
              <a:t>Adjusted” measures of association may be over or </a:t>
            </a:r>
            <a:r>
              <a:rPr lang="en-US" altLang="en-US" sz="2000" dirty="0" smtClean="0"/>
              <a:t>under-estimated</a:t>
            </a:r>
          </a:p>
          <a:p>
            <a:pPr lvl="2">
              <a:spcBef>
                <a:spcPts val="1200"/>
              </a:spcBef>
            </a:pPr>
            <a:r>
              <a:rPr lang="en-US" altLang="en-US" sz="2000" dirty="0" smtClean="0"/>
              <a:t>One rule:  independent non-differential misclassification of a dichotomous confounder will result in an adjusted estimate somewhere between the unadjusted estimate and the true adjusted estimate</a:t>
            </a:r>
          </a:p>
          <a:p>
            <a:pPr lvl="3">
              <a:lnSpc>
                <a:spcPct val="90000"/>
              </a:lnSpc>
            </a:pPr>
            <a:r>
              <a:rPr lang="en-US" altLang="en-US" sz="1600" dirty="0" smtClean="0"/>
              <a:t>Other forms of </a:t>
            </a:r>
            <a:r>
              <a:rPr lang="en-US" altLang="en-US" sz="1600" dirty="0" err="1" smtClean="0"/>
              <a:t>mis</a:t>
            </a:r>
            <a:r>
              <a:rPr lang="en-US" altLang="en-US" sz="1600" dirty="0" smtClean="0"/>
              <a:t>-measurement of the confounder do not have easily predicted direction</a:t>
            </a:r>
            <a:endParaRPr lang="en-US" altLang="en-US" sz="1600" dirty="0"/>
          </a:p>
          <a:p>
            <a:pPr lvl="2">
              <a:lnSpc>
                <a:spcPct val="90000"/>
              </a:lnSpc>
            </a:pPr>
            <a:endParaRPr lang="en-US" altLang="en-US" sz="800" dirty="0"/>
          </a:p>
          <a:p>
            <a:pPr lvl="1">
              <a:lnSpc>
                <a:spcPct val="90000"/>
              </a:lnSpc>
            </a:pPr>
            <a:r>
              <a:rPr lang="en-US" altLang="en-US" sz="2400" dirty="0"/>
              <a:t>Very common problem</a:t>
            </a:r>
          </a:p>
          <a:p>
            <a:pPr lvl="2">
              <a:lnSpc>
                <a:spcPct val="90000"/>
              </a:lnSpc>
            </a:pPr>
            <a:r>
              <a:rPr lang="en-US" altLang="en-US" sz="2000" dirty="0"/>
              <a:t>Researchers focus mainly on optimal measurement of exposure &amp; outcome</a:t>
            </a:r>
          </a:p>
          <a:p>
            <a:pPr lvl="2">
              <a:lnSpc>
                <a:spcPct val="90000"/>
              </a:lnSpc>
            </a:pPr>
            <a:r>
              <a:rPr lang="en-US" altLang="en-US" sz="2000" dirty="0"/>
              <a:t>By the time confounders surface, everyone is too exhausted </a:t>
            </a:r>
          </a:p>
          <a:p>
            <a:pPr lvl="3">
              <a:lnSpc>
                <a:spcPct val="90000"/>
              </a:lnSpc>
            </a:pPr>
            <a:r>
              <a:rPr lang="en-US" altLang="en-US" sz="1800" dirty="0"/>
              <a:t>e.g., when controlling for smoking, does classification of people into smokers and non-smokers based on current smoking capture the essence of the exposure? </a:t>
            </a:r>
          </a:p>
          <a:p>
            <a:pPr lvl="1">
              <a:lnSpc>
                <a:spcPct val="90000"/>
              </a:lnSpc>
            </a:pPr>
            <a:endParaRPr lang="en-US" altLang="en-US" sz="800" dirty="0"/>
          </a:p>
        </p:txBody>
      </p:sp>
    </p:spTree>
    <p:extLst>
      <p:ext uri="{BB962C8B-B14F-4D97-AF65-F5344CB8AC3E}">
        <p14:creationId xmlns:p14="http://schemas.microsoft.com/office/powerpoint/2010/main" val="25464225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762000" y="304800"/>
            <a:ext cx="8743950" cy="533400"/>
          </a:xfrm>
        </p:spPr>
        <p:txBody>
          <a:bodyPr/>
          <a:lstStyle/>
          <a:p>
            <a:r>
              <a:rPr lang="en-US" altLang="en-US"/>
              <a:t>Advanced Topics</a:t>
            </a:r>
          </a:p>
        </p:txBody>
      </p:sp>
      <p:sp>
        <p:nvSpPr>
          <p:cNvPr id="530435" name="Rectangle 3"/>
          <p:cNvSpPr>
            <a:spLocks noGrp="1" noChangeArrowheads="1"/>
          </p:cNvSpPr>
          <p:nvPr>
            <p:ph type="body" idx="1"/>
          </p:nvPr>
        </p:nvSpPr>
        <p:spPr>
          <a:xfrm>
            <a:off x="76200" y="914400"/>
            <a:ext cx="10096500" cy="5638800"/>
          </a:xfrm>
        </p:spPr>
        <p:txBody>
          <a:bodyPr/>
          <a:lstStyle/>
          <a:p>
            <a:pPr lvl="1">
              <a:lnSpc>
                <a:spcPct val="80000"/>
              </a:lnSpc>
            </a:pPr>
            <a:endParaRPr lang="en-US" altLang="en-US" sz="800" dirty="0"/>
          </a:p>
          <a:p>
            <a:pPr>
              <a:lnSpc>
                <a:spcPct val="80000"/>
              </a:lnSpc>
            </a:pPr>
            <a:r>
              <a:rPr lang="en-US" altLang="en-US" sz="2400" b="1" dirty="0"/>
              <a:t>Back-calculating to unbiased results</a:t>
            </a:r>
          </a:p>
          <a:p>
            <a:pPr lvl="1">
              <a:lnSpc>
                <a:spcPct val="80000"/>
              </a:lnSpc>
            </a:pPr>
            <a:r>
              <a:rPr lang="en-US" altLang="en-US" sz="2400" dirty="0"/>
              <a:t>thus far, truth about measurement quality and the relationships between exposure/outcome variables have been assumed </a:t>
            </a:r>
          </a:p>
          <a:p>
            <a:pPr lvl="2">
              <a:lnSpc>
                <a:spcPct val="80000"/>
              </a:lnSpc>
            </a:pPr>
            <a:r>
              <a:rPr lang="en-US" altLang="en-US" sz="2000" dirty="0"/>
              <a:t>We have then predicted what the bias will be in observed results</a:t>
            </a:r>
          </a:p>
          <a:p>
            <a:pPr lvl="2">
              <a:lnSpc>
                <a:spcPct val="80000"/>
              </a:lnSpc>
            </a:pPr>
            <a:endParaRPr lang="en-US" altLang="en-US" sz="2000" dirty="0"/>
          </a:p>
          <a:p>
            <a:pPr lvl="1">
              <a:lnSpc>
                <a:spcPct val="80000"/>
              </a:lnSpc>
            </a:pPr>
            <a:r>
              <a:rPr lang="en-US" altLang="en-US" sz="2400" dirty="0"/>
              <a:t>In practice, we have observed results and sometimes a guess about the measurement </a:t>
            </a:r>
            <a:r>
              <a:rPr lang="en-US" altLang="en-US" sz="2400" dirty="0" smtClean="0"/>
              <a:t>quality, but we seek the truth</a:t>
            </a:r>
            <a:endParaRPr lang="en-US" altLang="en-US" sz="2400" dirty="0"/>
          </a:p>
          <a:p>
            <a:pPr lvl="1">
              <a:lnSpc>
                <a:spcPct val="80000"/>
              </a:lnSpc>
            </a:pPr>
            <a:endParaRPr lang="en-US" altLang="en-US" sz="2400" dirty="0"/>
          </a:p>
          <a:p>
            <a:pPr lvl="1">
              <a:lnSpc>
                <a:spcPct val="80000"/>
              </a:lnSpc>
            </a:pPr>
            <a:r>
              <a:rPr lang="en-US" altLang="en-US" sz="2400" dirty="0"/>
              <a:t>when extent of classification errors (e.g., PPV, NPV, sensitivity &amp; specificity, ICC) are known, it is possible to back-calculate to truth</a:t>
            </a:r>
          </a:p>
          <a:p>
            <a:pPr lvl="1">
              <a:lnSpc>
                <a:spcPct val="80000"/>
              </a:lnSpc>
            </a:pPr>
            <a:endParaRPr lang="en-US" altLang="en-US" sz="2400" dirty="0"/>
          </a:p>
          <a:p>
            <a:pPr lvl="1">
              <a:lnSpc>
                <a:spcPct val="80000"/>
              </a:lnSpc>
            </a:pPr>
            <a:r>
              <a:rPr lang="en-US" altLang="en-US" sz="2400" dirty="0"/>
              <a:t>if exact classification errors are not known, it is possible to perform sensitivity analyses to estimate a range of study results given a range of possible classification errors</a:t>
            </a:r>
          </a:p>
          <a:p>
            <a:pPr lvl="1">
              <a:lnSpc>
                <a:spcPct val="80000"/>
              </a:lnSpc>
            </a:pPr>
            <a:endParaRPr lang="en-US" altLang="en-US" sz="2400" dirty="0"/>
          </a:p>
          <a:p>
            <a:pPr lvl="1">
              <a:lnSpc>
                <a:spcPct val="80000"/>
              </a:lnSpc>
            </a:pPr>
            <a:r>
              <a:rPr lang="en-US" altLang="en-US" sz="2400" b="1" dirty="0"/>
              <a:t>“Quantitative bias analysis</a:t>
            </a:r>
            <a:r>
              <a:rPr lang="en-US" altLang="en-US" sz="2400" b="1" dirty="0" smtClean="0"/>
              <a:t>”– growing field as software evolves</a:t>
            </a:r>
            <a:endParaRPr lang="en-US" altLang="en-US" sz="2400" b="1" dirty="0"/>
          </a:p>
          <a:p>
            <a:pPr lvl="1">
              <a:lnSpc>
                <a:spcPct val="80000"/>
              </a:lnSpc>
            </a:pPr>
            <a:endParaRPr lang="en-US" altLang="en-US" sz="2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9011" name="Object 3"/>
          <p:cNvGraphicFramePr>
            <a:graphicFrameLocks noGrp="1" noChangeAspect="1"/>
          </p:cNvGraphicFramePr>
          <p:nvPr>
            <p:ph type="body" idx="1"/>
            <p:extLst>
              <p:ext uri="{D42A27DB-BD31-4B8C-83A1-F6EECF244321}">
                <p14:modId xmlns:p14="http://schemas.microsoft.com/office/powerpoint/2010/main" val="2598689281"/>
              </p:ext>
            </p:extLst>
          </p:nvPr>
        </p:nvGraphicFramePr>
        <p:xfrm>
          <a:off x="3162300" y="4314467"/>
          <a:ext cx="3810000" cy="1552933"/>
        </p:xfrm>
        <a:graphic>
          <a:graphicData uri="http://schemas.openxmlformats.org/presentationml/2006/ole">
            <mc:AlternateContent xmlns:mc="http://schemas.openxmlformats.org/markup-compatibility/2006">
              <mc:Choice xmlns:v="urn:schemas-microsoft-com:vml" Requires="v">
                <p:oleObj spid="_x0000_s299053" name="Bitmap Image" r:id="rId4" imgW="8209524" imgH="3666667" progId="Paint.Picture">
                  <p:embed/>
                </p:oleObj>
              </mc:Choice>
              <mc:Fallback>
                <p:oleObj name="Bitmap Image" r:id="rId4" imgW="8209524" imgH="3666667"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2300" y="4314467"/>
                        <a:ext cx="3810000" cy="1552933"/>
                      </a:xfrm>
                      <a:prstGeom prst="rect">
                        <a:avLst/>
                      </a:prstGeom>
                    </p:spPr>
                  </p:pic>
                </p:oleObj>
              </mc:Fallback>
            </mc:AlternateContent>
          </a:graphicData>
        </a:graphic>
      </p:graphicFrame>
      <p:sp>
        <p:nvSpPr>
          <p:cNvPr id="299013" name="Text Box 5"/>
          <p:cNvSpPr txBox="1">
            <a:spLocks noChangeArrowheads="1"/>
          </p:cNvSpPr>
          <p:nvPr/>
        </p:nvSpPr>
        <p:spPr bwMode="auto">
          <a:xfrm>
            <a:off x="4762500" y="5715000"/>
            <a:ext cx="373380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dirty="0">
                <a:latin typeface="Arial" charset="0"/>
              </a:rPr>
              <a:t>Poor Reproducibility</a:t>
            </a:r>
          </a:p>
          <a:p>
            <a:pPr>
              <a:spcBef>
                <a:spcPct val="50000"/>
              </a:spcBef>
            </a:pPr>
            <a:r>
              <a:rPr lang="en-US" altLang="en-US" sz="1800" b="1" dirty="0">
                <a:latin typeface="Arial" charset="0"/>
              </a:rPr>
              <a:t>Poor Validity</a:t>
            </a:r>
          </a:p>
        </p:txBody>
      </p:sp>
      <p:sp>
        <p:nvSpPr>
          <p:cNvPr id="299014" name="Text Box 6"/>
          <p:cNvSpPr txBox="1">
            <a:spLocks noChangeArrowheads="1"/>
          </p:cNvSpPr>
          <p:nvPr/>
        </p:nvSpPr>
        <p:spPr bwMode="auto">
          <a:xfrm>
            <a:off x="2628900" y="5715000"/>
            <a:ext cx="29718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b="1" dirty="0">
                <a:latin typeface="Arial" charset="0"/>
              </a:rPr>
              <a:t>Good Reproducibility</a:t>
            </a:r>
          </a:p>
          <a:p>
            <a:pPr>
              <a:spcBef>
                <a:spcPct val="50000"/>
              </a:spcBef>
            </a:pPr>
            <a:r>
              <a:rPr lang="en-US" altLang="en-US" sz="1800" b="1" dirty="0">
                <a:latin typeface="Arial" charset="0"/>
              </a:rPr>
              <a:t>Good Validity</a:t>
            </a:r>
          </a:p>
        </p:txBody>
      </p:sp>
      <p:sp>
        <p:nvSpPr>
          <p:cNvPr id="299017" name="Rectangle 9"/>
          <p:cNvSpPr>
            <a:spLocks noChangeArrowheads="1"/>
          </p:cNvSpPr>
          <p:nvPr/>
        </p:nvSpPr>
        <p:spPr bwMode="auto">
          <a:xfrm>
            <a:off x="304800" y="152400"/>
            <a:ext cx="968692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dirty="0" smtClean="0"/>
              <a:t>Measurement </a:t>
            </a:r>
            <a:r>
              <a:rPr lang="en-US" altLang="en-US" dirty="0"/>
              <a:t>Bias</a:t>
            </a:r>
          </a:p>
        </p:txBody>
      </p:sp>
      <p:sp>
        <p:nvSpPr>
          <p:cNvPr id="299018" name="Rectangle 10"/>
          <p:cNvSpPr>
            <a:spLocks noChangeArrowheads="1"/>
          </p:cNvSpPr>
          <p:nvPr/>
        </p:nvSpPr>
        <p:spPr bwMode="auto">
          <a:xfrm>
            <a:off x="0" y="762000"/>
            <a:ext cx="10287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400" b="1" dirty="0" smtClean="0"/>
              <a:t>Small imperfections in measurement can induce substantial bias</a:t>
            </a:r>
          </a:p>
          <a:p>
            <a:pPr>
              <a:lnSpc>
                <a:spcPct val="90000"/>
              </a:lnSpc>
            </a:pPr>
            <a:r>
              <a:rPr lang="en-US" altLang="en-US" sz="2400" b="1" dirty="0" smtClean="0"/>
              <a:t>Prevention </a:t>
            </a:r>
            <a:r>
              <a:rPr lang="en-US" altLang="en-US" sz="2400" b="1" dirty="0"/>
              <a:t>and avoidance </a:t>
            </a:r>
            <a:r>
              <a:rPr lang="en-US" altLang="en-US" sz="2400" b="1" dirty="0" smtClean="0"/>
              <a:t>of measurement error are </a:t>
            </a:r>
            <a:r>
              <a:rPr lang="en-US" altLang="en-US" sz="2400" b="1" dirty="0"/>
              <a:t>critical</a:t>
            </a:r>
          </a:p>
          <a:p>
            <a:pPr lvl="1"/>
            <a:r>
              <a:rPr lang="en-US" altLang="en-US" sz="2400" b="1" dirty="0"/>
              <a:t>study design phase </a:t>
            </a:r>
            <a:r>
              <a:rPr lang="en-US" altLang="en-US" sz="2400" b="1" dirty="0" smtClean="0"/>
              <a:t>merits most emphasis</a:t>
            </a:r>
            <a:endParaRPr lang="en-US" altLang="en-US" sz="2400" b="1" dirty="0"/>
          </a:p>
          <a:p>
            <a:pPr lvl="1"/>
            <a:r>
              <a:rPr lang="en-US" altLang="en-US" sz="2400" b="1" dirty="0"/>
              <a:t>use state-of-the-art techniques, blinding, SOPs, and replicates</a:t>
            </a:r>
          </a:p>
          <a:p>
            <a:r>
              <a:rPr lang="en-US" altLang="en-US" sz="2400" b="1" dirty="0" smtClean="0"/>
              <a:t>Not simple to correct after </a:t>
            </a:r>
            <a:r>
              <a:rPr lang="en-US" altLang="en-US" sz="2400" b="1" dirty="0"/>
              <a:t>study (but back-correction </a:t>
            </a:r>
            <a:r>
              <a:rPr lang="en-US" altLang="en-US" sz="2400" b="1" dirty="0" smtClean="0"/>
              <a:t>possible</a:t>
            </a:r>
            <a:r>
              <a:rPr lang="en-US" altLang="en-US" sz="2400" b="1" dirty="0"/>
              <a:t>)</a:t>
            </a:r>
          </a:p>
          <a:p>
            <a:pPr>
              <a:lnSpc>
                <a:spcPct val="80000"/>
              </a:lnSpc>
            </a:pPr>
            <a:endParaRPr lang="en-US" altLang="en-US" sz="800" b="1" dirty="0"/>
          </a:p>
          <a:p>
            <a:pPr>
              <a:lnSpc>
                <a:spcPct val="80000"/>
              </a:lnSpc>
            </a:pPr>
            <a:r>
              <a:rPr lang="en-US" altLang="en-US" sz="2400" b="1" dirty="0"/>
              <a:t>Become an expert in the measurement of your primary variables</a:t>
            </a:r>
          </a:p>
          <a:p>
            <a:pPr>
              <a:lnSpc>
                <a:spcPct val="80000"/>
              </a:lnSpc>
            </a:pPr>
            <a:endParaRPr lang="en-US" altLang="en-US" sz="1000" b="1" dirty="0"/>
          </a:p>
          <a:p>
            <a:pPr>
              <a:lnSpc>
                <a:spcPct val="80000"/>
              </a:lnSpc>
            </a:pPr>
            <a:r>
              <a:rPr lang="en-US" altLang="en-US" sz="2400" b="1" dirty="0"/>
              <a:t>For the other variables, seek out the advice of experts (teams)</a:t>
            </a:r>
          </a:p>
          <a:p>
            <a:pPr>
              <a:lnSpc>
                <a:spcPct val="80000"/>
              </a:lnSpc>
            </a:pPr>
            <a:endParaRPr lang="en-US" altLang="en-US" sz="1000" b="1" dirty="0"/>
          </a:p>
          <a:p>
            <a:pPr>
              <a:lnSpc>
                <a:spcPct val="80000"/>
              </a:lnSpc>
            </a:pPr>
            <a:r>
              <a:rPr lang="en-US" altLang="en-US" sz="2400" b="1" dirty="0"/>
              <a:t>Optimize the reproducibility/validity of your measurements!</a:t>
            </a:r>
            <a:r>
              <a:rPr lang="en-US" altLang="en-US" sz="2400" dirty="0"/>
              <a:t> </a:t>
            </a:r>
          </a:p>
          <a:p>
            <a:endParaRPr lang="en-US" altLang="en-US" sz="2800" dirty="0"/>
          </a:p>
        </p:txBody>
      </p:sp>
      <p:sp>
        <p:nvSpPr>
          <p:cNvPr id="299026" name="Oval 18"/>
          <p:cNvSpPr>
            <a:spLocks noChangeArrowheads="1"/>
          </p:cNvSpPr>
          <p:nvPr/>
        </p:nvSpPr>
        <p:spPr bwMode="auto">
          <a:xfrm>
            <a:off x="5676900" y="4953000"/>
            <a:ext cx="45719" cy="45719"/>
          </a:xfrm>
          <a:prstGeom prst="ellipse">
            <a:avLst/>
          </a:prstGeom>
          <a:solidFill>
            <a:schemeClr val="tx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r>
              <a:rPr lang="en-US" altLang="en-US" sz="2800"/>
              <a:t>Extra slides</a:t>
            </a:r>
          </a:p>
        </p:txBody>
      </p:sp>
      <p:sp>
        <p:nvSpPr>
          <p:cNvPr id="432131" name="Rectangle 3"/>
          <p:cNvSpPr>
            <a:spLocks noGrp="1" noChangeArrowheads="1"/>
          </p:cNvSpPr>
          <p:nvPr>
            <p:ph type="body" idx="1"/>
          </p:nvPr>
        </p:nvSpPr>
        <p:spPr/>
        <p:txBody>
          <a:bodyPr/>
          <a:lstStyle/>
          <a:p>
            <a:endParaRPr lang="en-US" alt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endParaRPr lang="en-US" altLang="en-US"/>
          </a:p>
        </p:txBody>
      </p:sp>
      <p:sp>
        <p:nvSpPr>
          <p:cNvPr id="494595" name="Rectangle 3"/>
          <p:cNvSpPr>
            <a:spLocks noGrp="1" noChangeArrowheads="1"/>
          </p:cNvSpPr>
          <p:nvPr>
            <p:ph type="body" idx="1"/>
          </p:nvPr>
        </p:nvSpPr>
        <p:spPr>
          <a:xfrm>
            <a:off x="495300" y="1295400"/>
            <a:ext cx="9448800" cy="5181600"/>
          </a:xfrm>
        </p:spPr>
        <p:txBody>
          <a:bodyPr/>
          <a:lstStyle/>
          <a:p>
            <a:r>
              <a:rPr lang="en-US" altLang="en-US" b="1"/>
              <a:t>Descriptive studies</a:t>
            </a:r>
            <a:r>
              <a:rPr lang="en-US" altLang="en-US"/>
              <a:t>	</a:t>
            </a:r>
          </a:p>
          <a:p>
            <a:pPr lvl="1"/>
            <a:r>
              <a:rPr lang="en-US" altLang="en-US"/>
              <a:t>Objective: Estimate measures of disease occurrence (e.g., prevalence or incidence)</a:t>
            </a:r>
          </a:p>
          <a:p>
            <a:pPr lvl="1"/>
            <a:endParaRPr lang="en-US" altLang="en-US"/>
          </a:p>
          <a:p>
            <a:r>
              <a:rPr lang="en-US" altLang="en-US" b="1"/>
              <a:t>Analytic studies</a:t>
            </a:r>
          </a:p>
          <a:p>
            <a:pPr lvl="1"/>
            <a:r>
              <a:rPr lang="en-US" altLang="en-US"/>
              <a:t>Objective: Estimate measures of association between exposure (predictors) and outcome (e.g., disease)</a:t>
            </a:r>
          </a:p>
        </p:txBody>
      </p:sp>
    </p:spTree>
    <p:extLst>
      <p:ext uri="{BB962C8B-B14F-4D97-AF65-F5344CB8AC3E}">
        <p14:creationId xmlns:p14="http://schemas.microsoft.com/office/powerpoint/2010/main" val="100184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smtClean="0"/>
              <a:t>non-differential and differential misclassification</a:t>
            </a:r>
          </a:p>
          <a:p>
            <a:pPr lvl="3"/>
            <a:r>
              <a:rPr lang="en-US" altLang="en-US" sz="1800" dirty="0" smtClean="0"/>
              <a:t>independent and dependent misclassification</a:t>
            </a:r>
          </a:p>
          <a:p>
            <a:pPr lvl="3"/>
            <a:r>
              <a:rPr lang="en-US" altLang="en-US" sz="1800" dirty="0" smtClean="0"/>
              <a:t>magnitude and direction of bias</a:t>
            </a:r>
          </a:p>
          <a:p>
            <a:pPr>
              <a:lnSpc>
                <a:spcPct val="150000"/>
              </a:lnSpc>
            </a:pPr>
            <a:r>
              <a:rPr lang="en-US" altLang="en-US" sz="2400" b="1" dirty="0" smtClean="0"/>
              <a:t>Bias from </a:t>
            </a:r>
            <a:r>
              <a:rPr lang="en-US" altLang="en-US" sz="2400" b="1" dirty="0" err="1" smtClean="0"/>
              <a:t>mis</a:t>
            </a:r>
            <a:r>
              <a:rPr lang="en-US" altLang="en-US" sz="2400" b="1" dirty="0" smtClean="0"/>
              <a:t>-measurement </a:t>
            </a:r>
            <a:r>
              <a:rPr lang="en-US" altLang="en-US" sz="2400" b="1" dirty="0"/>
              <a:t>of interval scale variables</a:t>
            </a:r>
            <a:endParaRPr lang="en-US" altLang="en-US" sz="24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
        <p:nvSpPr>
          <p:cNvPr id="4" name="Line 4"/>
          <p:cNvSpPr>
            <a:spLocks noChangeShapeType="1"/>
          </p:cNvSpPr>
          <p:nvPr/>
        </p:nvSpPr>
        <p:spPr bwMode="auto">
          <a:xfrm>
            <a:off x="-38100" y="1828800"/>
            <a:ext cx="647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7773016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67" name="Rectangle 3"/>
          <p:cNvSpPr>
            <a:spLocks noChangeArrowheads="1"/>
          </p:cNvSpPr>
          <p:nvPr/>
        </p:nvSpPr>
        <p:spPr bwMode="auto">
          <a:xfrm>
            <a:off x="54387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68"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69"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70" name="Line 6"/>
          <p:cNvSpPr>
            <a:spLocks noChangeShapeType="1"/>
          </p:cNvSpPr>
          <p:nvPr/>
        </p:nvSpPr>
        <p:spPr bwMode="auto">
          <a:xfrm>
            <a:off x="6629400"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71" name="Line 7"/>
          <p:cNvSpPr>
            <a:spLocks noChangeShapeType="1"/>
          </p:cNvSpPr>
          <p:nvPr/>
        </p:nvSpPr>
        <p:spPr bwMode="auto">
          <a:xfrm>
            <a:off x="5410200" y="5181600"/>
            <a:ext cx="2495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72"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523273" name="Text Box 9"/>
          <p:cNvSpPr txBox="1">
            <a:spLocks noChangeArrowheads="1"/>
          </p:cNvSpPr>
          <p:nvPr/>
        </p:nvSpPr>
        <p:spPr bwMode="auto">
          <a:xfrm>
            <a:off x="1371600" y="1143000"/>
            <a:ext cx="328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Congenital Malformation</a:t>
            </a:r>
          </a:p>
        </p:txBody>
      </p:sp>
      <p:sp>
        <p:nvSpPr>
          <p:cNvPr id="523274"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Exposed</a:t>
            </a:r>
          </a:p>
        </p:txBody>
      </p:sp>
      <p:sp>
        <p:nvSpPr>
          <p:cNvPr id="523275"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523276"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a:t>
            </a:r>
          </a:p>
          <a:p>
            <a:pPr algn="l"/>
            <a:endParaRPr lang="en-US" altLang="en-US"/>
          </a:p>
          <a:p>
            <a:pPr algn="l"/>
            <a:endParaRPr lang="en-US" altLang="en-US"/>
          </a:p>
          <a:p>
            <a:pPr algn="l"/>
            <a:r>
              <a:rPr lang="en-US" altLang="en-US"/>
              <a:t>-</a:t>
            </a:r>
          </a:p>
        </p:txBody>
      </p:sp>
      <p:sp>
        <p:nvSpPr>
          <p:cNvPr id="523277" name="Text Box 13"/>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523278" name="Text Box 14"/>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523279" name="Text Box 15"/>
          <p:cNvSpPr txBox="1">
            <a:spLocks noChangeArrowheads="1"/>
          </p:cNvSpPr>
          <p:nvPr/>
        </p:nvSpPr>
        <p:spPr bwMode="auto">
          <a:xfrm>
            <a:off x="5014913" y="3810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b="1">
              <a:latin typeface="Arial Unicode MS" pitchFamily="34" charset="-128"/>
            </a:endParaRPr>
          </a:p>
        </p:txBody>
      </p:sp>
      <p:sp>
        <p:nvSpPr>
          <p:cNvPr id="523280" name="Line 16"/>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81" name="Text Box 17"/>
          <p:cNvSpPr txBox="1">
            <a:spLocks noChangeArrowheads="1"/>
          </p:cNvSpPr>
          <p:nvPr/>
        </p:nvSpPr>
        <p:spPr bwMode="auto">
          <a:xfrm>
            <a:off x="228600" y="228600"/>
            <a:ext cx="1005840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altLang="en-US" sz="2600" b="1">
                <a:latin typeface="Arial" charset="0"/>
              </a:rPr>
              <a:t>Differential Misclassification of Exposure: </a:t>
            </a:r>
          </a:p>
          <a:p>
            <a:pPr>
              <a:lnSpc>
                <a:spcPct val="70000"/>
              </a:lnSpc>
              <a:spcBef>
                <a:spcPct val="50000"/>
              </a:spcBef>
            </a:pPr>
            <a:r>
              <a:rPr lang="en-US" altLang="en-US" sz="2600" b="1">
                <a:latin typeface="Arial" charset="0"/>
              </a:rPr>
              <a:t>Exposures During Pregnancy and Congenital Malformations</a:t>
            </a:r>
            <a:endParaRPr lang="en-US" altLang="en-US"/>
          </a:p>
        </p:txBody>
      </p:sp>
      <p:sp>
        <p:nvSpPr>
          <p:cNvPr id="523282" name="Text Box 18"/>
          <p:cNvSpPr txBox="1">
            <a:spLocks noChangeArrowheads="1"/>
          </p:cNvSpPr>
          <p:nvPr/>
        </p:nvSpPr>
        <p:spPr bwMode="auto">
          <a:xfrm>
            <a:off x="5867400" y="2209800"/>
            <a:ext cx="3124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Cases more likely than controls to remember a variety of exposures</a:t>
            </a:r>
          </a:p>
        </p:txBody>
      </p:sp>
      <p:sp>
        <p:nvSpPr>
          <p:cNvPr id="523283" name="Line 19"/>
          <p:cNvSpPr>
            <a:spLocks noChangeShapeType="1"/>
          </p:cNvSpPr>
          <p:nvPr/>
        </p:nvSpPr>
        <p:spPr bwMode="auto">
          <a:xfrm>
            <a:off x="6781800" y="3352800"/>
            <a:ext cx="762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84" name="Text Box 20"/>
          <p:cNvSpPr txBox="1">
            <a:spLocks noChangeArrowheads="1"/>
          </p:cNvSpPr>
          <p:nvPr/>
        </p:nvSpPr>
        <p:spPr bwMode="auto">
          <a:xfrm>
            <a:off x="990600" y="5410200"/>
            <a:ext cx="4038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a:t>Cases might be more likely than controls to falsely state a variety of exposures</a:t>
            </a:r>
          </a:p>
        </p:txBody>
      </p:sp>
      <p:sp>
        <p:nvSpPr>
          <p:cNvPr id="523285" name="Line 21"/>
          <p:cNvSpPr>
            <a:spLocks noChangeShapeType="1"/>
          </p:cNvSpPr>
          <p:nvPr/>
        </p:nvSpPr>
        <p:spPr bwMode="auto">
          <a:xfrm flipV="1">
            <a:off x="5029200" y="5486400"/>
            <a:ext cx="990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86" name="Text Box 22"/>
          <p:cNvSpPr txBox="1">
            <a:spLocks noChangeArrowheads="1"/>
          </p:cNvSpPr>
          <p:nvPr/>
        </p:nvSpPr>
        <p:spPr bwMode="auto">
          <a:xfrm>
            <a:off x="8267700" y="4191000"/>
            <a:ext cx="1752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Uneven weighting of arrows = differential</a:t>
            </a:r>
          </a:p>
        </p:txBody>
      </p:sp>
      <p:sp>
        <p:nvSpPr>
          <p:cNvPr id="523287" name="Text Box 23"/>
          <p:cNvSpPr txBox="1">
            <a:spLocks noChangeArrowheads="1"/>
          </p:cNvSpPr>
          <p:nvPr/>
        </p:nvSpPr>
        <p:spPr bwMode="auto">
          <a:xfrm>
            <a:off x="5410200" y="4441825"/>
            <a:ext cx="1219200" cy="72707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spcBef>
                <a:spcPct val="50000"/>
              </a:spcBef>
            </a:pPr>
            <a:endParaRPr lang="en-US" altLang="en-US" sz="400"/>
          </a:p>
          <a:p>
            <a:pPr>
              <a:spcBef>
                <a:spcPct val="50000"/>
              </a:spcBef>
            </a:pPr>
            <a:endParaRPr lang="en-US" altLang="en-US" sz="400"/>
          </a:p>
          <a:p>
            <a:pPr>
              <a:spcBef>
                <a:spcPct val="50000"/>
              </a:spcBef>
            </a:pPr>
            <a:endParaRPr lang="en-US" altLang="en-US" sz="400"/>
          </a:p>
          <a:p>
            <a:pPr>
              <a:spcBef>
                <a:spcPct val="50000"/>
              </a:spcBef>
            </a:pPr>
            <a:endParaRPr lang="en-US" altLang="en-US" sz="400"/>
          </a:p>
          <a:p>
            <a:pPr>
              <a:spcBef>
                <a:spcPct val="50000"/>
              </a:spcBef>
            </a:pPr>
            <a:endParaRPr lang="en-US" altLang="en-US" sz="400"/>
          </a:p>
        </p:txBody>
      </p:sp>
      <p:sp>
        <p:nvSpPr>
          <p:cNvPr id="523288" name="Line 24"/>
          <p:cNvSpPr>
            <a:spLocks noChangeShapeType="1"/>
          </p:cNvSpPr>
          <p:nvPr/>
        </p:nvSpPr>
        <p:spPr bwMode="auto">
          <a:xfrm flipV="1">
            <a:off x="6096000" y="4648200"/>
            <a:ext cx="0" cy="76200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89" name="Line 25"/>
          <p:cNvSpPr>
            <a:spLocks noChangeShapeType="1"/>
          </p:cNvSpPr>
          <p:nvPr/>
        </p:nvSpPr>
        <p:spPr bwMode="auto">
          <a:xfrm flipH="1">
            <a:off x="5715000" y="4724400"/>
            <a:ext cx="0" cy="68580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90" name="Text Box 26"/>
          <p:cNvSpPr txBox="1">
            <a:spLocks noChangeArrowheads="1"/>
          </p:cNvSpPr>
          <p:nvPr/>
        </p:nvSpPr>
        <p:spPr bwMode="auto">
          <a:xfrm>
            <a:off x="6629400" y="5181600"/>
            <a:ext cx="1295400" cy="7747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600"/>
          </a:p>
          <a:p>
            <a:pPr>
              <a:spcBef>
                <a:spcPct val="50000"/>
              </a:spcBef>
            </a:pPr>
            <a:endParaRPr lang="en-US" altLang="en-US" sz="600"/>
          </a:p>
          <a:p>
            <a:pPr>
              <a:spcBef>
                <a:spcPct val="50000"/>
              </a:spcBef>
            </a:pPr>
            <a:endParaRPr lang="en-US" altLang="en-US" sz="400"/>
          </a:p>
          <a:p>
            <a:pPr>
              <a:spcBef>
                <a:spcPct val="50000"/>
              </a:spcBef>
            </a:pPr>
            <a:endParaRPr lang="en-US" altLang="en-US" sz="400"/>
          </a:p>
          <a:p>
            <a:pPr>
              <a:spcBef>
                <a:spcPct val="50000"/>
              </a:spcBef>
            </a:pPr>
            <a:endParaRPr lang="en-US" altLang="en-US" sz="400"/>
          </a:p>
          <a:p>
            <a:pPr>
              <a:spcBef>
                <a:spcPct val="50000"/>
              </a:spcBef>
            </a:pPr>
            <a:endParaRPr lang="en-US" altLang="en-US" sz="400"/>
          </a:p>
          <a:p>
            <a:pPr>
              <a:spcBef>
                <a:spcPct val="50000"/>
              </a:spcBef>
            </a:pPr>
            <a:endParaRPr lang="en-US" altLang="en-US" sz="400"/>
          </a:p>
        </p:txBody>
      </p:sp>
      <p:sp>
        <p:nvSpPr>
          <p:cNvPr id="523291" name="Line 27"/>
          <p:cNvSpPr>
            <a:spLocks noChangeShapeType="1"/>
          </p:cNvSpPr>
          <p:nvPr/>
        </p:nvSpPr>
        <p:spPr bwMode="auto">
          <a:xfrm>
            <a:off x="6858000" y="4648200"/>
            <a:ext cx="0" cy="8382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92" name="Line 28"/>
          <p:cNvSpPr>
            <a:spLocks noChangeShapeType="1"/>
          </p:cNvSpPr>
          <p:nvPr/>
        </p:nvSpPr>
        <p:spPr bwMode="auto">
          <a:xfrm flipV="1">
            <a:off x="7543800" y="4648200"/>
            <a:ext cx="0" cy="76200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93" name="Line 29"/>
          <p:cNvSpPr>
            <a:spLocks noChangeShapeType="1"/>
          </p:cNvSpPr>
          <p:nvPr/>
        </p:nvSpPr>
        <p:spPr bwMode="auto">
          <a:xfrm flipV="1">
            <a:off x="5029200" y="5486400"/>
            <a:ext cx="2438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94" name="Line 30"/>
          <p:cNvSpPr>
            <a:spLocks noChangeShapeType="1"/>
          </p:cNvSpPr>
          <p:nvPr/>
        </p:nvSpPr>
        <p:spPr bwMode="auto">
          <a:xfrm flipH="1">
            <a:off x="5715000" y="3352800"/>
            <a:ext cx="1066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36306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32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32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328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32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32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32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32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32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328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329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328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3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82" grpId="0"/>
      <p:bldP spid="523283" grpId="0" animBg="1"/>
      <p:bldP spid="523284" grpId="0"/>
      <p:bldP spid="523285" grpId="0" animBg="1"/>
      <p:bldP spid="523286" grpId="0"/>
      <p:bldP spid="523287" grpId="0" animBg="1"/>
      <p:bldP spid="523288" grpId="0" animBg="1"/>
      <p:bldP spid="523289" grpId="0" animBg="1"/>
      <p:bldP spid="523290" grpId="0" animBg="1"/>
      <p:bldP spid="523291" grpId="0" animBg="1"/>
      <p:bldP spid="523292" grpId="0" animBg="1"/>
      <p:bldP spid="523293" grpId="0" animBg="1"/>
      <p:bldP spid="52329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67" name="Rectangle 3"/>
          <p:cNvSpPr>
            <a:spLocks noChangeArrowheads="1"/>
          </p:cNvSpPr>
          <p:nvPr/>
        </p:nvSpPr>
        <p:spPr bwMode="auto">
          <a:xfrm>
            <a:off x="54387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68"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69"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70" name="Line 6"/>
          <p:cNvSpPr>
            <a:spLocks noChangeShapeType="1"/>
          </p:cNvSpPr>
          <p:nvPr/>
        </p:nvSpPr>
        <p:spPr bwMode="auto">
          <a:xfrm>
            <a:off x="6629400"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71" name="Line 7"/>
          <p:cNvSpPr>
            <a:spLocks noChangeShapeType="1"/>
          </p:cNvSpPr>
          <p:nvPr/>
        </p:nvSpPr>
        <p:spPr bwMode="auto">
          <a:xfrm>
            <a:off x="5410200" y="5181600"/>
            <a:ext cx="2495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72"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523273" name="Text Box 9"/>
          <p:cNvSpPr txBox="1">
            <a:spLocks noChangeArrowheads="1"/>
          </p:cNvSpPr>
          <p:nvPr/>
        </p:nvSpPr>
        <p:spPr bwMode="auto">
          <a:xfrm>
            <a:off x="1943100" y="1143000"/>
            <a:ext cx="17043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smtClean="0"/>
              <a:t>Emphysema</a:t>
            </a:r>
            <a:endParaRPr lang="en-US" altLang="en-US" dirty="0"/>
          </a:p>
        </p:txBody>
      </p:sp>
      <p:sp>
        <p:nvSpPr>
          <p:cNvPr id="523274" name="Text Box 10"/>
          <p:cNvSpPr txBox="1">
            <a:spLocks noChangeArrowheads="1"/>
          </p:cNvSpPr>
          <p:nvPr/>
        </p:nvSpPr>
        <p:spPr bwMode="auto">
          <a:xfrm>
            <a:off x="0" y="2667000"/>
            <a:ext cx="12955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smtClean="0"/>
              <a:t>Smoking</a:t>
            </a:r>
            <a:endParaRPr lang="en-US" altLang="en-US" dirty="0"/>
          </a:p>
        </p:txBody>
      </p:sp>
      <p:sp>
        <p:nvSpPr>
          <p:cNvPr id="523275"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              -</a:t>
            </a:r>
          </a:p>
        </p:txBody>
      </p:sp>
      <p:sp>
        <p:nvSpPr>
          <p:cNvPr id="523276"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523277" name="Text Box 13"/>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SOURCE POPULATION</a:t>
            </a:r>
          </a:p>
        </p:txBody>
      </p:sp>
      <p:sp>
        <p:nvSpPr>
          <p:cNvPr id="523278" name="Text Box 14"/>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STUDY SAMPLE</a:t>
            </a:r>
          </a:p>
        </p:txBody>
      </p:sp>
      <p:sp>
        <p:nvSpPr>
          <p:cNvPr id="523279" name="Text Box 15"/>
          <p:cNvSpPr txBox="1">
            <a:spLocks noChangeArrowheads="1"/>
          </p:cNvSpPr>
          <p:nvPr/>
        </p:nvSpPr>
        <p:spPr bwMode="auto">
          <a:xfrm>
            <a:off x="5014913" y="3810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b="1">
              <a:latin typeface="Arial Unicode MS" pitchFamily="34" charset="-128"/>
            </a:endParaRPr>
          </a:p>
        </p:txBody>
      </p:sp>
      <p:sp>
        <p:nvSpPr>
          <p:cNvPr id="523280" name="Line 16"/>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81" name="Text Box 17"/>
          <p:cNvSpPr txBox="1">
            <a:spLocks noChangeArrowheads="1"/>
          </p:cNvSpPr>
          <p:nvPr/>
        </p:nvSpPr>
        <p:spPr bwMode="auto">
          <a:xfrm>
            <a:off x="228600" y="228600"/>
            <a:ext cx="1005840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altLang="en-US" sz="2600" b="1" dirty="0">
                <a:latin typeface="Arial" charset="0"/>
              </a:rPr>
              <a:t>Differential Misclassification of </a:t>
            </a:r>
            <a:r>
              <a:rPr lang="en-US" altLang="en-US" sz="2600" b="1" dirty="0" smtClean="0">
                <a:latin typeface="Arial" charset="0"/>
              </a:rPr>
              <a:t>Outcome: </a:t>
            </a:r>
            <a:endParaRPr lang="en-US" altLang="en-US" sz="2600" b="1" dirty="0">
              <a:latin typeface="Arial" charset="0"/>
            </a:endParaRPr>
          </a:p>
          <a:p>
            <a:pPr>
              <a:lnSpc>
                <a:spcPct val="70000"/>
              </a:lnSpc>
              <a:spcBef>
                <a:spcPct val="50000"/>
              </a:spcBef>
            </a:pPr>
            <a:r>
              <a:rPr lang="en-US" altLang="en-US" sz="2600" b="1" dirty="0" smtClean="0">
                <a:latin typeface="Arial" charset="0"/>
              </a:rPr>
              <a:t>Smoking and Emphysema</a:t>
            </a:r>
            <a:endParaRPr lang="en-US" altLang="en-US" dirty="0"/>
          </a:p>
        </p:txBody>
      </p:sp>
      <p:sp>
        <p:nvSpPr>
          <p:cNvPr id="523282" name="Text Box 18"/>
          <p:cNvSpPr txBox="1">
            <a:spLocks noChangeArrowheads="1"/>
          </p:cNvSpPr>
          <p:nvPr/>
        </p:nvSpPr>
        <p:spPr bwMode="auto">
          <a:xfrm>
            <a:off x="6629400" y="1299292"/>
            <a:ext cx="3124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smtClean="0"/>
              <a:t>Smokers </a:t>
            </a:r>
            <a:r>
              <a:rPr lang="en-US" altLang="en-US" dirty="0"/>
              <a:t>more </a:t>
            </a:r>
            <a:r>
              <a:rPr lang="en-US" altLang="en-US" dirty="0" smtClean="0"/>
              <a:t>likely than non-smokers to be receiving medical attention and to be undergoing diagnostic testing</a:t>
            </a:r>
            <a:endParaRPr lang="en-US" altLang="en-US" dirty="0"/>
          </a:p>
        </p:txBody>
      </p:sp>
      <p:sp>
        <p:nvSpPr>
          <p:cNvPr id="523284" name="Text Box 20"/>
          <p:cNvSpPr txBox="1">
            <a:spLocks noChangeArrowheads="1"/>
          </p:cNvSpPr>
          <p:nvPr/>
        </p:nvSpPr>
        <p:spPr bwMode="auto">
          <a:xfrm>
            <a:off x="647700" y="5099957"/>
            <a:ext cx="4038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dirty="0" smtClean="0"/>
              <a:t>Emphysema features non-specific symptoms and requires specialized procedures to make definitive diagnosis</a:t>
            </a:r>
            <a:endParaRPr lang="en-US" altLang="en-US" dirty="0"/>
          </a:p>
        </p:txBody>
      </p:sp>
      <p:sp>
        <p:nvSpPr>
          <p:cNvPr id="523286" name="Text Box 22"/>
          <p:cNvSpPr txBox="1">
            <a:spLocks noChangeArrowheads="1"/>
          </p:cNvSpPr>
          <p:nvPr/>
        </p:nvSpPr>
        <p:spPr bwMode="auto">
          <a:xfrm>
            <a:off x="8267700" y="4191000"/>
            <a:ext cx="1752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Uneven weighting of arrows = differential</a:t>
            </a:r>
          </a:p>
        </p:txBody>
      </p:sp>
      <p:sp>
        <p:nvSpPr>
          <p:cNvPr id="523287" name="Text Box 23"/>
          <p:cNvSpPr txBox="1">
            <a:spLocks noChangeArrowheads="1"/>
          </p:cNvSpPr>
          <p:nvPr/>
        </p:nvSpPr>
        <p:spPr bwMode="auto">
          <a:xfrm>
            <a:off x="6652804" y="5213146"/>
            <a:ext cx="1271996" cy="73866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endParaRPr lang="en-US" altLang="en-US" sz="1200"/>
          </a:p>
          <a:p>
            <a:pPr>
              <a:spcBef>
                <a:spcPct val="50000"/>
              </a:spcBef>
            </a:pPr>
            <a:endParaRPr lang="en-US" altLang="en-US" sz="400"/>
          </a:p>
          <a:p>
            <a:pPr>
              <a:spcBef>
                <a:spcPct val="50000"/>
              </a:spcBef>
            </a:pPr>
            <a:endParaRPr lang="en-US" altLang="en-US" sz="400"/>
          </a:p>
          <a:p>
            <a:pPr>
              <a:spcBef>
                <a:spcPct val="50000"/>
              </a:spcBef>
            </a:pPr>
            <a:endParaRPr lang="en-US" altLang="en-US" sz="400"/>
          </a:p>
          <a:p>
            <a:pPr>
              <a:spcBef>
                <a:spcPct val="50000"/>
              </a:spcBef>
            </a:pPr>
            <a:endParaRPr lang="en-US" altLang="en-US" sz="400"/>
          </a:p>
          <a:p>
            <a:pPr>
              <a:spcBef>
                <a:spcPct val="50000"/>
              </a:spcBef>
            </a:pPr>
            <a:endParaRPr lang="en-US" altLang="en-US" sz="400"/>
          </a:p>
        </p:txBody>
      </p:sp>
      <p:sp>
        <p:nvSpPr>
          <p:cNvPr id="523291" name="Line 27"/>
          <p:cNvSpPr>
            <a:spLocks noChangeShapeType="1"/>
          </p:cNvSpPr>
          <p:nvPr/>
        </p:nvSpPr>
        <p:spPr bwMode="auto">
          <a:xfrm>
            <a:off x="6248400" y="5562600"/>
            <a:ext cx="9525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92" name="Line 28"/>
          <p:cNvSpPr>
            <a:spLocks noChangeShapeType="1"/>
          </p:cNvSpPr>
          <p:nvPr/>
        </p:nvSpPr>
        <p:spPr bwMode="auto">
          <a:xfrm flipV="1">
            <a:off x="6262687" y="4800600"/>
            <a:ext cx="862013" cy="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94" name="Line 30"/>
          <p:cNvSpPr>
            <a:spLocks noChangeShapeType="1"/>
          </p:cNvSpPr>
          <p:nvPr/>
        </p:nvSpPr>
        <p:spPr bwMode="auto">
          <a:xfrm flipH="1">
            <a:off x="6943657" y="3378608"/>
            <a:ext cx="1066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283" name="Line 19"/>
          <p:cNvSpPr>
            <a:spLocks noChangeShapeType="1"/>
          </p:cNvSpPr>
          <p:nvPr/>
        </p:nvSpPr>
        <p:spPr bwMode="auto">
          <a:xfrm flipH="1">
            <a:off x="7429499" y="3378608"/>
            <a:ext cx="580958" cy="21077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82459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32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32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329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328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32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329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3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82" grpId="0"/>
      <p:bldP spid="523284" grpId="0"/>
      <p:bldP spid="523286" grpId="0"/>
      <p:bldP spid="523287" grpId="0" animBg="1"/>
      <p:bldP spid="523291" grpId="0" animBg="1"/>
      <p:bldP spid="523292" grpId="0" animBg="1"/>
      <p:bldP spid="523294" grpId="0" animBg="1"/>
      <p:bldP spid="52328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85725" y="685800"/>
            <a:ext cx="10201275" cy="533400"/>
          </a:xfrm>
        </p:spPr>
        <p:txBody>
          <a:bodyPr/>
          <a:lstStyle/>
          <a:p>
            <a:r>
              <a:rPr lang="en-US" altLang="en-US" sz="2800"/>
              <a:t>Relating Last Week to This Week:</a:t>
            </a:r>
            <a:br>
              <a:rPr lang="en-US" altLang="en-US" sz="2800"/>
            </a:br>
            <a:r>
              <a:rPr lang="en-US" altLang="en-US" sz="2800"/>
              <a:t>Relating Validity / Reproducibility of Individual Dichotomous Measurements to Measurement Bias in Inferences in Analytic Studies </a:t>
            </a:r>
          </a:p>
        </p:txBody>
      </p:sp>
      <p:sp>
        <p:nvSpPr>
          <p:cNvPr id="442371" name="Rectangle 3"/>
          <p:cNvSpPr>
            <a:spLocks noGrp="1" noChangeArrowheads="1"/>
          </p:cNvSpPr>
          <p:nvPr>
            <p:ph type="body" idx="1"/>
          </p:nvPr>
        </p:nvSpPr>
        <p:spPr>
          <a:xfrm>
            <a:off x="152400" y="1905000"/>
            <a:ext cx="10020300" cy="4572000"/>
          </a:xfrm>
        </p:spPr>
        <p:txBody>
          <a:bodyPr/>
          <a:lstStyle/>
          <a:p>
            <a:r>
              <a:rPr lang="en-US" altLang="en-US" dirty="0"/>
              <a:t>Validity</a:t>
            </a:r>
          </a:p>
          <a:p>
            <a:pPr lvl="1"/>
            <a:r>
              <a:rPr lang="en-US" altLang="en-US" dirty="0"/>
              <a:t>How sensitivity and specificity of a measurement results in measurement bias covered in </a:t>
            </a:r>
            <a:r>
              <a:rPr lang="en-US" altLang="en-US" dirty="0" smtClean="0"/>
              <a:t>discussion of non-differential </a:t>
            </a:r>
            <a:r>
              <a:rPr lang="en-US" altLang="en-US" dirty="0" err="1" smtClean="0"/>
              <a:t>vs</a:t>
            </a:r>
            <a:r>
              <a:rPr lang="en-US" altLang="en-US" dirty="0" smtClean="0"/>
              <a:t> differential error</a:t>
            </a:r>
          </a:p>
          <a:p>
            <a:pPr lvl="1"/>
            <a:endParaRPr lang="en-US" altLang="en-US" dirty="0"/>
          </a:p>
          <a:p>
            <a:r>
              <a:rPr lang="en-US" altLang="en-US" dirty="0"/>
              <a:t>Reproducibility</a:t>
            </a:r>
          </a:p>
          <a:p>
            <a:pPr lvl="1"/>
            <a:r>
              <a:rPr lang="en-US" altLang="en-US" dirty="0"/>
              <a:t>Recall that a measurement with imperfect reproducibility will typically lack perfect validity when used in practice  -- (unless it is repeated many </a:t>
            </a:r>
            <a:r>
              <a:rPr lang="en-US" altLang="en-US" dirty="0" err="1"/>
              <a:t>many</a:t>
            </a:r>
            <a:r>
              <a:rPr lang="en-US" altLang="en-US" dirty="0"/>
              <a:t> times)</a:t>
            </a:r>
          </a:p>
        </p:txBody>
      </p:sp>
    </p:spTree>
    <p:extLst>
      <p:ext uri="{BB962C8B-B14F-4D97-AF65-F5344CB8AC3E}">
        <p14:creationId xmlns:p14="http://schemas.microsoft.com/office/powerpoint/2010/main" val="13549126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a:xfrm>
            <a:off x="457200" y="533400"/>
            <a:ext cx="9515475" cy="533400"/>
          </a:xfrm>
        </p:spPr>
        <p:txBody>
          <a:bodyPr/>
          <a:lstStyle/>
          <a:p>
            <a:r>
              <a:rPr lang="en-US" altLang="en-US"/>
              <a:t>Reproducibility and Validity of a Measurement</a:t>
            </a:r>
          </a:p>
        </p:txBody>
      </p:sp>
      <p:sp>
        <p:nvSpPr>
          <p:cNvPr id="443395" name="Rectangle 3"/>
          <p:cNvSpPr>
            <a:spLocks noGrp="1" noChangeArrowheads="1"/>
          </p:cNvSpPr>
          <p:nvPr>
            <p:ph type="body" idx="1"/>
          </p:nvPr>
        </p:nvSpPr>
        <p:spPr/>
        <p:txBody>
          <a:bodyPr/>
          <a:lstStyle/>
          <a:p>
            <a:endParaRPr lang="en-US" altLang="en-US"/>
          </a:p>
        </p:txBody>
      </p:sp>
      <p:pic>
        <p:nvPicPr>
          <p:cNvPr id="443396" name="Picture 4" descr="Fig4"/>
          <p:cNvPicPr>
            <a:picLocks noChangeAspect="1" noChangeArrowheads="1"/>
          </p:cNvPicPr>
          <p:nvPr/>
        </p:nvPicPr>
        <p:blipFill>
          <a:blip r:embed="rId3">
            <a:extLst>
              <a:ext uri="{28A0092B-C50C-407E-A947-70E740481C1C}">
                <a14:useLocalDpi xmlns:a14="http://schemas.microsoft.com/office/drawing/2010/main" val="0"/>
              </a:ext>
            </a:extLst>
          </a:blip>
          <a:srcRect l="24318" r="44545"/>
          <a:stretch>
            <a:fillRect/>
          </a:stretch>
        </p:blipFill>
        <p:spPr bwMode="auto">
          <a:xfrm>
            <a:off x="5067300" y="1371600"/>
            <a:ext cx="5219700" cy="3814763"/>
          </a:xfrm>
          <a:prstGeom prst="rect">
            <a:avLst/>
          </a:prstGeom>
          <a:noFill/>
          <a:extLst>
            <a:ext uri="{909E8E84-426E-40DD-AFC4-6F175D3DCCD1}">
              <a14:hiddenFill xmlns:a14="http://schemas.microsoft.com/office/drawing/2010/main">
                <a:solidFill>
                  <a:srgbClr val="FFFFFF"/>
                </a:solidFill>
              </a14:hiddenFill>
            </a:ext>
          </a:extLst>
        </p:spPr>
      </p:pic>
      <p:sp>
        <p:nvSpPr>
          <p:cNvPr id="443398" name="Text Box 6"/>
          <p:cNvSpPr txBox="1">
            <a:spLocks noChangeArrowheads="1"/>
          </p:cNvSpPr>
          <p:nvPr/>
        </p:nvSpPr>
        <p:spPr bwMode="auto">
          <a:xfrm>
            <a:off x="5715000" y="56388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a:p>
        </p:txBody>
      </p:sp>
      <p:sp>
        <p:nvSpPr>
          <p:cNvPr id="443401" name="Text Box 9"/>
          <p:cNvSpPr txBox="1">
            <a:spLocks noChangeArrowheads="1"/>
          </p:cNvSpPr>
          <p:nvPr/>
        </p:nvSpPr>
        <p:spPr bwMode="auto">
          <a:xfrm>
            <a:off x="4838700" y="5105400"/>
            <a:ext cx="5181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charset="0"/>
              </a:rPr>
              <a:t>With only one shot at the measurement, most of the time you will be off the center of the target</a:t>
            </a:r>
          </a:p>
        </p:txBody>
      </p:sp>
    </p:spTree>
    <p:extLst>
      <p:ext uri="{BB962C8B-B14F-4D97-AF65-F5344CB8AC3E}">
        <p14:creationId xmlns:p14="http://schemas.microsoft.com/office/powerpoint/2010/main" val="19269692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a:lstStyle/>
          <a:p>
            <a:endParaRPr lang="en-US" altLang="en-US"/>
          </a:p>
        </p:txBody>
      </p:sp>
      <p:sp>
        <p:nvSpPr>
          <p:cNvPr id="445443" name="Rectangle 3"/>
          <p:cNvSpPr>
            <a:spLocks noGrp="1" noChangeArrowheads="1"/>
          </p:cNvSpPr>
          <p:nvPr>
            <p:ph type="body" idx="1"/>
          </p:nvPr>
        </p:nvSpPr>
        <p:spPr/>
        <p:txBody>
          <a:bodyPr/>
          <a:lstStyle/>
          <a:p>
            <a:endParaRPr lang="en-US" altLang="en-US"/>
          </a:p>
        </p:txBody>
      </p:sp>
      <p:graphicFrame>
        <p:nvGraphicFramePr>
          <p:cNvPr id="445444" name="Object 4"/>
          <p:cNvGraphicFramePr>
            <a:graphicFrameLocks noChangeAspect="1"/>
          </p:cNvGraphicFramePr>
          <p:nvPr/>
        </p:nvGraphicFramePr>
        <p:xfrm>
          <a:off x="381000" y="457200"/>
          <a:ext cx="10172700" cy="6743700"/>
        </p:xfrm>
        <a:graphic>
          <a:graphicData uri="http://schemas.openxmlformats.org/presentationml/2006/ole">
            <mc:AlternateContent xmlns:mc="http://schemas.openxmlformats.org/markup-compatibility/2006">
              <mc:Choice xmlns:v="urn:schemas-microsoft-com:vml" Requires="v">
                <p:oleObj spid="_x0000_s624659" name="Document" r:id="rId4" imgW="10177560" imgH="6755760" progId="Word.Document.8">
                  <p:embed/>
                </p:oleObj>
              </mc:Choice>
              <mc:Fallback>
                <p:oleObj name="Document" r:id="rId4" imgW="10177560" imgH="675576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57200"/>
                        <a:ext cx="10172700" cy="674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5445" name="Freeform 5"/>
          <p:cNvSpPr>
            <a:spLocks/>
          </p:cNvSpPr>
          <p:nvPr/>
        </p:nvSpPr>
        <p:spPr bwMode="auto">
          <a:xfrm>
            <a:off x="9144000" y="1524000"/>
            <a:ext cx="152400" cy="381000"/>
          </a:xfrm>
          <a:custGeom>
            <a:avLst/>
            <a:gdLst>
              <a:gd name="T0" fmla="*/ 0 w 96"/>
              <a:gd name="T1" fmla="*/ 240 h 240"/>
              <a:gd name="T2" fmla="*/ 96 w 96"/>
              <a:gd name="T3" fmla="*/ 144 h 240"/>
              <a:gd name="T4" fmla="*/ 0 w 96"/>
              <a:gd name="T5" fmla="*/ 0 h 240"/>
            </a:gdLst>
            <a:ahLst/>
            <a:cxnLst>
              <a:cxn ang="0">
                <a:pos x="T0" y="T1"/>
              </a:cxn>
              <a:cxn ang="0">
                <a:pos x="T2" y="T3"/>
              </a:cxn>
              <a:cxn ang="0">
                <a:pos x="T4" y="T5"/>
              </a:cxn>
            </a:cxnLst>
            <a:rect l="0" t="0" r="r" b="b"/>
            <a:pathLst>
              <a:path w="96" h="240">
                <a:moveTo>
                  <a:pt x="0" y="240"/>
                </a:moveTo>
                <a:cubicBezTo>
                  <a:pt x="48" y="212"/>
                  <a:pt x="96" y="184"/>
                  <a:pt x="96" y="144"/>
                </a:cubicBezTo>
                <a:cubicBezTo>
                  <a:pt x="96" y="104"/>
                  <a:pt x="16" y="24"/>
                  <a:pt x="0" y="0"/>
                </a:cubicBezTo>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46" name="Line 6"/>
          <p:cNvSpPr>
            <a:spLocks noChangeShapeType="1"/>
          </p:cNvSpPr>
          <p:nvPr/>
        </p:nvSpPr>
        <p:spPr bwMode="auto">
          <a:xfrm flipH="1">
            <a:off x="5257800" y="2819400"/>
            <a:ext cx="2209800" cy="182880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47" name="Text Box 7"/>
          <p:cNvSpPr txBox="1">
            <a:spLocks noChangeArrowheads="1"/>
          </p:cNvSpPr>
          <p:nvPr/>
        </p:nvSpPr>
        <p:spPr bwMode="auto">
          <a:xfrm>
            <a:off x="6819900" y="2971800"/>
            <a:ext cx="29718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Imperfect reproducibility leads </a:t>
            </a:r>
            <a:r>
              <a:rPr lang="en-US" altLang="en-US" dirty="0" smtClean="0"/>
              <a:t>effectively to </a:t>
            </a:r>
            <a:r>
              <a:rPr lang="en-US" altLang="en-US" dirty="0"/>
              <a:t>90% sensitivity and 90% specificity of height measurement –non-differential with respect to outcome</a:t>
            </a:r>
          </a:p>
        </p:txBody>
      </p:sp>
      <p:sp>
        <p:nvSpPr>
          <p:cNvPr id="445448" name="Line 8"/>
          <p:cNvSpPr>
            <a:spLocks noChangeShapeType="1"/>
          </p:cNvSpPr>
          <p:nvPr/>
        </p:nvSpPr>
        <p:spPr bwMode="auto">
          <a:xfrm>
            <a:off x="4762500" y="1676400"/>
            <a:ext cx="685800" cy="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6056015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p:txBody>
          <a:bodyPr/>
          <a:lstStyle/>
          <a:p>
            <a:endParaRPr lang="en-US" altLang="en-US"/>
          </a:p>
        </p:txBody>
      </p:sp>
      <p:sp>
        <p:nvSpPr>
          <p:cNvPr id="512003" name="Rectangle 3"/>
          <p:cNvSpPr>
            <a:spLocks noGrp="1" noChangeArrowheads="1"/>
          </p:cNvSpPr>
          <p:nvPr>
            <p:ph type="body" idx="1"/>
          </p:nvPr>
        </p:nvSpPr>
        <p:spPr/>
        <p:txBody>
          <a:bodyPr/>
          <a:lstStyle/>
          <a:p>
            <a:pPr>
              <a:buFontTx/>
              <a:buNone/>
            </a:pPr>
            <a:r>
              <a:rPr lang="en-US" altLang="en-US"/>
              <a:t> </a:t>
            </a:r>
          </a:p>
        </p:txBody>
      </p:sp>
      <p:sp>
        <p:nvSpPr>
          <p:cNvPr id="512004" name="Line 4"/>
          <p:cNvSpPr>
            <a:spLocks noChangeShapeType="1"/>
          </p:cNvSpPr>
          <p:nvPr/>
        </p:nvSpPr>
        <p:spPr bwMode="auto">
          <a:xfrm>
            <a:off x="2400300" y="2438400"/>
            <a:ext cx="12954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05" name="Text Box 5"/>
          <p:cNvSpPr txBox="1">
            <a:spLocks noChangeArrowheads="1"/>
          </p:cNvSpPr>
          <p:nvPr/>
        </p:nvSpPr>
        <p:spPr bwMode="auto">
          <a:xfrm>
            <a:off x="419100" y="1860550"/>
            <a:ext cx="2209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charset="0"/>
              </a:rPr>
              <a:t>Reproducibility of Measurement</a:t>
            </a:r>
          </a:p>
        </p:txBody>
      </p:sp>
      <p:sp>
        <p:nvSpPr>
          <p:cNvPr id="512006" name="Text Box 6"/>
          <p:cNvSpPr txBox="1">
            <a:spLocks noChangeArrowheads="1"/>
          </p:cNvSpPr>
          <p:nvPr/>
        </p:nvSpPr>
        <p:spPr bwMode="auto">
          <a:xfrm>
            <a:off x="3695700" y="1828800"/>
            <a:ext cx="2286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charset="0"/>
              </a:rPr>
              <a:t>Validity           of Measurement in Practice</a:t>
            </a:r>
          </a:p>
        </p:txBody>
      </p:sp>
      <p:sp>
        <p:nvSpPr>
          <p:cNvPr id="512007" name="Text Box 7"/>
          <p:cNvSpPr txBox="1">
            <a:spLocks noChangeArrowheads="1"/>
          </p:cNvSpPr>
          <p:nvPr/>
        </p:nvSpPr>
        <p:spPr bwMode="auto">
          <a:xfrm>
            <a:off x="7277100" y="1295400"/>
            <a:ext cx="2286000"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charset="0"/>
              </a:rPr>
              <a:t>Validity           of                      Analytic Inferences Derived from Measurement</a:t>
            </a:r>
          </a:p>
          <a:p>
            <a:pPr>
              <a:spcBef>
                <a:spcPct val="50000"/>
              </a:spcBef>
            </a:pPr>
            <a:r>
              <a:rPr lang="en-US" altLang="en-US">
                <a:latin typeface="Arial" charset="0"/>
              </a:rPr>
              <a:t>“Measurement Bias”</a:t>
            </a:r>
          </a:p>
        </p:txBody>
      </p:sp>
      <p:sp>
        <p:nvSpPr>
          <p:cNvPr id="512008" name="Line 8"/>
          <p:cNvSpPr>
            <a:spLocks noChangeShapeType="1"/>
          </p:cNvSpPr>
          <p:nvPr/>
        </p:nvSpPr>
        <p:spPr bwMode="auto">
          <a:xfrm>
            <a:off x="5753100" y="2438400"/>
            <a:ext cx="12954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09" name="Text Box 9"/>
          <p:cNvSpPr txBox="1">
            <a:spLocks noChangeArrowheads="1"/>
          </p:cNvSpPr>
          <p:nvPr/>
        </p:nvSpPr>
        <p:spPr bwMode="auto">
          <a:xfrm>
            <a:off x="1104900" y="4086225"/>
            <a:ext cx="2209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charset="0"/>
              </a:rPr>
              <a:t>Systematic Error              of Measurement</a:t>
            </a:r>
          </a:p>
        </p:txBody>
      </p:sp>
      <p:sp>
        <p:nvSpPr>
          <p:cNvPr id="512010" name="Line 10"/>
          <p:cNvSpPr>
            <a:spLocks noChangeShapeType="1"/>
          </p:cNvSpPr>
          <p:nvPr/>
        </p:nvSpPr>
        <p:spPr bwMode="auto">
          <a:xfrm flipV="1">
            <a:off x="3009900" y="3352800"/>
            <a:ext cx="1219200" cy="9144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1996164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0" y="533400"/>
            <a:ext cx="10287000" cy="533400"/>
          </a:xfrm>
        </p:spPr>
        <p:txBody>
          <a:bodyPr/>
          <a:lstStyle/>
          <a:p>
            <a:r>
              <a:rPr lang="en-US" altLang="en-US"/>
              <a:t>Mismeasurement of Interval Scale Variables: </a:t>
            </a:r>
            <a:br>
              <a:rPr lang="en-US" altLang="en-US"/>
            </a:br>
            <a:r>
              <a:rPr lang="en-US" altLang="en-US" sz="2400"/>
              <a:t>Summary of Bias When Relating to Perfectly Measured Variables</a:t>
            </a:r>
          </a:p>
        </p:txBody>
      </p:sp>
      <p:sp>
        <p:nvSpPr>
          <p:cNvPr id="502787" name="Rectangle 3"/>
          <p:cNvSpPr>
            <a:spLocks noGrp="1" noChangeArrowheads="1"/>
          </p:cNvSpPr>
          <p:nvPr>
            <p:ph type="body" idx="1"/>
          </p:nvPr>
        </p:nvSpPr>
        <p:spPr>
          <a:xfrm>
            <a:off x="771525" y="914400"/>
            <a:ext cx="8743950" cy="5562600"/>
          </a:xfrm>
        </p:spPr>
        <p:txBody>
          <a:bodyPr/>
          <a:lstStyle/>
          <a:p>
            <a:endParaRPr lang="en-US" altLang="en-US"/>
          </a:p>
          <a:p>
            <a:endParaRPr lang="en-US" altLang="en-US"/>
          </a:p>
          <a:p>
            <a:endParaRPr lang="en-US" altLang="en-US"/>
          </a:p>
          <a:p>
            <a:endParaRPr lang="en-US" altLang="en-US"/>
          </a:p>
          <a:p>
            <a:endParaRPr lang="en-US" altLang="en-US"/>
          </a:p>
          <a:p>
            <a:endParaRPr lang="en-US" altLang="en-US" sz="2800" b="1"/>
          </a:p>
        </p:txBody>
      </p:sp>
      <p:graphicFrame>
        <p:nvGraphicFramePr>
          <p:cNvPr id="502788" name="Object 4"/>
          <p:cNvGraphicFramePr>
            <a:graphicFrameLocks noChangeAspect="1"/>
          </p:cNvGraphicFramePr>
          <p:nvPr/>
        </p:nvGraphicFramePr>
        <p:xfrm>
          <a:off x="423863" y="1524000"/>
          <a:ext cx="10390187" cy="4956175"/>
        </p:xfrm>
        <a:graphic>
          <a:graphicData uri="http://schemas.openxmlformats.org/presentationml/2006/ole">
            <mc:AlternateContent xmlns:mc="http://schemas.openxmlformats.org/markup-compatibility/2006">
              <mc:Choice xmlns:v="urn:schemas-microsoft-com:vml" Requires="v">
                <p:oleObj spid="_x0000_s502814" name="Document" r:id="rId4" imgW="10664021" imgH="5096617" progId="Word.Document.8">
                  <p:embed/>
                </p:oleObj>
              </mc:Choice>
              <mc:Fallback>
                <p:oleObj name="Document" r:id="rId4" imgW="10664021" imgH="5096617"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63" y="1524000"/>
                        <a:ext cx="10390187" cy="495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7" name="Rectangle 5"/>
          <p:cNvSpPr>
            <a:spLocks noGrp="1" noChangeArrowheads="1"/>
          </p:cNvSpPr>
          <p:nvPr>
            <p:ph type="title"/>
          </p:nvPr>
        </p:nvSpPr>
        <p:spPr/>
        <p:txBody>
          <a:bodyPr/>
          <a:lstStyle/>
          <a:p>
            <a:endParaRPr lang="en-US" altLang="en-US"/>
          </a:p>
        </p:txBody>
      </p:sp>
      <p:sp>
        <p:nvSpPr>
          <p:cNvPr id="515075" name="Rectangle 3"/>
          <p:cNvSpPr>
            <a:spLocks noGrp="1" noChangeArrowheads="1"/>
          </p:cNvSpPr>
          <p:nvPr>
            <p:ph type="body" sz="half" idx="1"/>
          </p:nvPr>
        </p:nvSpPr>
        <p:spPr>
          <a:xfrm>
            <a:off x="342900" y="990600"/>
            <a:ext cx="9753600" cy="5181600"/>
          </a:xfrm>
        </p:spPr>
        <p:txBody>
          <a:bodyPr/>
          <a:lstStyle/>
          <a:p>
            <a:r>
              <a:rPr lang="en-US" altLang="en-US" sz="2400"/>
              <a:t>Correlating one interval scale measurement to another</a:t>
            </a:r>
          </a:p>
          <a:p>
            <a:pPr lvl="1"/>
            <a:r>
              <a:rPr lang="en-US" altLang="en-US" sz="2400"/>
              <a:t>e.g., weight and cholesterol</a:t>
            </a:r>
          </a:p>
          <a:p>
            <a:pPr lvl="1"/>
            <a:endParaRPr lang="en-US" altLang="en-US" sz="1000"/>
          </a:p>
          <a:p>
            <a:r>
              <a:rPr lang="en-US" altLang="en-US" sz="2400"/>
              <a:t>Correlation is attenuated directly proportional to ICC of measurements (r = correlation coefficient)</a:t>
            </a:r>
          </a:p>
          <a:p>
            <a:pPr lvl="1"/>
            <a:endParaRPr lang="en-US" altLang="en-US" sz="2400"/>
          </a:p>
          <a:p>
            <a:pPr lvl="1"/>
            <a:endParaRPr lang="en-US" altLang="en-US" sz="2400"/>
          </a:p>
          <a:p>
            <a:pPr lvl="1"/>
            <a:r>
              <a:rPr lang="en-US" altLang="en-US" sz="2400"/>
              <a:t>e.g., If ICC of both weight and cholesterol is 0.80</a:t>
            </a:r>
          </a:p>
          <a:p>
            <a:pPr lvl="1"/>
            <a:endParaRPr lang="en-US" altLang="en-US" sz="2400"/>
          </a:p>
          <a:p>
            <a:pPr lvl="1"/>
            <a:endParaRPr lang="en-US" altLang="en-US" sz="2400"/>
          </a:p>
          <a:p>
            <a:pPr lvl="1"/>
            <a:endParaRPr lang="en-US" altLang="en-US" sz="2400"/>
          </a:p>
          <a:p>
            <a:pPr lvl="1"/>
            <a:endParaRPr lang="en-US" altLang="en-US" sz="2400"/>
          </a:p>
          <a:p>
            <a:pPr lvl="1"/>
            <a:r>
              <a:rPr lang="en-US" altLang="en-US" sz="2400"/>
              <a:t>20% attenuation</a:t>
            </a:r>
          </a:p>
          <a:p>
            <a:pPr lvl="1"/>
            <a:endParaRPr lang="en-US" altLang="en-US" sz="2400"/>
          </a:p>
          <a:p>
            <a:pPr lvl="1"/>
            <a:endParaRPr lang="en-US" altLang="en-US" sz="2400"/>
          </a:p>
          <a:p>
            <a:pPr lvl="1"/>
            <a:endParaRPr lang="en-US" altLang="en-US" sz="2400"/>
          </a:p>
          <a:p>
            <a:endParaRPr lang="en-US" altLang="en-US" sz="2800" i="1"/>
          </a:p>
        </p:txBody>
      </p:sp>
      <p:graphicFrame>
        <p:nvGraphicFramePr>
          <p:cNvPr id="515076" name="Object 4"/>
          <p:cNvGraphicFramePr>
            <a:graphicFrameLocks noGrp="1" noChangeAspect="1"/>
          </p:cNvGraphicFramePr>
          <p:nvPr>
            <p:ph sz="half" idx="2"/>
          </p:nvPr>
        </p:nvGraphicFramePr>
        <p:xfrm>
          <a:off x="2143125" y="2895600"/>
          <a:ext cx="5133975" cy="752475"/>
        </p:xfrm>
        <a:graphic>
          <a:graphicData uri="http://schemas.openxmlformats.org/presentationml/2006/ole">
            <mc:AlternateContent xmlns:mc="http://schemas.openxmlformats.org/markup-compatibility/2006">
              <mc:Choice xmlns:v="urn:schemas-microsoft-com:vml" Requires="v">
                <p:oleObj spid="_x0000_s515160" name="Equation" r:id="rId3" imgW="1904760" imgH="279360" progId="Equation.3">
                  <p:embed/>
                </p:oleObj>
              </mc:Choice>
              <mc:Fallback>
                <p:oleObj name="Equation" r:id="rId3" imgW="1904760" imgH="27936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25" y="2895600"/>
                        <a:ext cx="5133975" cy="75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5079" name="Rectangle 7"/>
          <p:cNvSpPr>
            <a:spLocks noChangeArrowheads="1"/>
          </p:cNvSpPr>
          <p:nvPr/>
        </p:nvSpPr>
        <p:spPr bwMode="auto">
          <a:xfrm>
            <a:off x="0" y="228600"/>
            <a:ext cx="1028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400"/>
              <a:t>Relating the Reproducibility of Measurements to Measurement Bias in Analytic Studies – Interval Scale  Variables</a:t>
            </a:r>
          </a:p>
        </p:txBody>
      </p:sp>
      <p:graphicFrame>
        <p:nvGraphicFramePr>
          <p:cNvPr id="515080" name="Object 8"/>
          <p:cNvGraphicFramePr>
            <a:graphicFrameLocks noChangeAspect="1"/>
          </p:cNvGraphicFramePr>
          <p:nvPr/>
        </p:nvGraphicFramePr>
        <p:xfrm>
          <a:off x="1503363" y="4267200"/>
          <a:ext cx="7069137" cy="639763"/>
        </p:xfrm>
        <a:graphic>
          <a:graphicData uri="http://schemas.openxmlformats.org/presentationml/2006/ole">
            <mc:AlternateContent xmlns:mc="http://schemas.openxmlformats.org/markup-compatibility/2006">
              <mc:Choice xmlns:v="urn:schemas-microsoft-com:vml" Requires="v">
                <p:oleObj spid="_x0000_s515161" name="Equation" r:id="rId5" imgW="2946240" imgH="266400" progId="Equation.3">
                  <p:embed/>
                </p:oleObj>
              </mc:Choice>
              <mc:Fallback>
                <p:oleObj name="Equation" r:id="rId5" imgW="2946240" imgH="2664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3363" y="4267200"/>
                        <a:ext cx="7069137"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5084" name="Object 12"/>
          <p:cNvGraphicFramePr>
            <a:graphicFrameLocks noChangeAspect="1"/>
          </p:cNvGraphicFramePr>
          <p:nvPr/>
        </p:nvGraphicFramePr>
        <p:xfrm>
          <a:off x="1487488" y="5059363"/>
          <a:ext cx="6094412" cy="579437"/>
        </p:xfrm>
        <a:graphic>
          <a:graphicData uri="http://schemas.openxmlformats.org/presentationml/2006/ole">
            <mc:AlternateContent xmlns:mc="http://schemas.openxmlformats.org/markup-compatibility/2006">
              <mc:Choice xmlns:v="urn:schemas-microsoft-com:vml" Requires="v">
                <p:oleObj spid="_x0000_s515162" name="Equation" r:id="rId7" imgW="2539800" imgH="241200" progId="Equation.3">
                  <p:embed/>
                </p:oleObj>
              </mc:Choice>
              <mc:Fallback>
                <p:oleObj name="Equation" r:id="rId7" imgW="2539800" imgH="241200" progId="Equation.3">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7488" y="5059363"/>
                        <a:ext cx="609441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152400" y="152400"/>
            <a:ext cx="10134600" cy="533400"/>
          </a:xfrm>
        </p:spPr>
        <p:txBody>
          <a:bodyPr/>
          <a:lstStyle/>
          <a:p>
            <a:r>
              <a:rPr lang="en-US" altLang="en-US" sz="2600"/>
              <a:t>Non-differential Misclassification  of Multi-level Exposure</a:t>
            </a:r>
          </a:p>
        </p:txBody>
      </p:sp>
      <p:sp>
        <p:nvSpPr>
          <p:cNvPr id="286723" name="Rectangle 3"/>
          <p:cNvSpPr>
            <a:spLocks noGrp="1" noChangeArrowheads="1"/>
          </p:cNvSpPr>
          <p:nvPr>
            <p:ph type="body" idx="1"/>
          </p:nvPr>
        </p:nvSpPr>
        <p:spPr>
          <a:xfrm>
            <a:off x="771525" y="914400"/>
            <a:ext cx="8743950" cy="5562600"/>
          </a:xfrm>
        </p:spPr>
        <p:txBody>
          <a:bodyPr/>
          <a:lstStyle/>
          <a:p>
            <a:endParaRPr lang="en-US" altLang="en-US"/>
          </a:p>
          <a:p>
            <a:endParaRPr lang="en-US" altLang="en-US"/>
          </a:p>
          <a:p>
            <a:endParaRPr lang="en-US" altLang="en-US"/>
          </a:p>
          <a:p>
            <a:endParaRPr lang="en-US" altLang="en-US"/>
          </a:p>
          <a:p>
            <a:endParaRPr lang="en-US" altLang="en-US"/>
          </a:p>
          <a:p>
            <a:endParaRPr lang="en-US" altLang="en-US"/>
          </a:p>
          <a:p>
            <a:endParaRPr lang="en-US" altLang="en-US" sz="2800" b="1"/>
          </a:p>
          <a:p>
            <a:endParaRPr lang="en-US" altLang="en-US" sz="2800"/>
          </a:p>
        </p:txBody>
      </p:sp>
      <p:graphicFrame>
        <p:nvGraphicFramePr>
          <p:cNvPr id="286725" name="Object 5"/>
          <p:cNvGraphicFramePr>
            <a:graphicFrameLocks noChangeAspect="1"/>
          </p:cNvGraphicFramePr>
          <p:nvPr/>
        </p:nvGraphicFramePr>
        <p:xfrm>
          <a:off x="612775" y="1755775"/>
          <a:ext cx="4516438" cy="5156200"/>
        </p:xfrm>
        <a:graphic>
          <a:graphicData uri="http://schemas.openxmlformats.org/presentationml/2006/ole">
            <mc:AlternateContent xmlns:mc="http://schemas.openxmlformats.org/markup-compatibility/2006">
              <mc:Choice xmlns:v="urn:schemas-microsoft-com:vml" Requires="v">
                <p:oleObj spid="_x0000_s286787" name="Document" r:id="rId4" imgW="4730040" imgH="5402160" progId="Word.Document.8">
                  <p:embed/>
                </p:oleObj>
              </mc:Choice>
              <mc:Fallback>
                <p:oleObj name="Document" r:id="rId4" imgW="4730040" imgH="5402160"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5" y="1755775"/>
                        <a:ext cx="4516438" cy="515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26" name="Text Box 6"/>
          <p:cNvSpPr txBox="1">
            <a:spLocks noChangeArrowheads="1"/>
          </p:cNvSpPr>
          <p:nvPr/>
        </p:nvSpPr>
        <p:spPr bwMode="auto">
          <a:xfrm>
            <a:off x="304800" y="2438400"/>
            <a:ext cx="258763" cy="2500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z="1800" b="1">
                <a:latin typeface="Arial" charset="0"/>
              </a:rPr>
              <a:t>Exposure</a:t>
            </a:r>
          </a:p>
        </p:txBody>
      </p:sp>
      <p:graphicFrame>
        <p:nvGraphicFramePr>
          <p:cNvPr id="286727" name="Object 7"/>
          <p:cNvGraphicFramePr>
            <a:graphicFrameLocks noChangeAspect="1"/>
          </p:cNvGraphicFramePr>
          <p:nvPr/>
        </p:nvGraphicFramePr>
        <p:xfrm>
          <a:off x="5564188" y="1828800"/>
          <a:ext cx="4722812" cy="5029200"/>
        </p:xfrm>
        <a:graphic>
          <a:graphicData uri="http://schemas.openxmlformats.org/presentationml/2006/ole">
            <mc:AlternateContent xmlns:mc="http://schemas.openxmlformats.org/markup-compatibility/2006">
              <mc:Choice xmlns:v="urn:schemas-microsoft-com:vml" Requires="v">
                <p:oleObj spid="_x0000_s286788" name="Document" r:id="rId6" imgW="4730040" imgH="5391000" progId="Word.Document.8">
                  <p:embed/>
                </p:oleObj>
              </mc:Choice>
              <mc:Fallback>
                <p:oleObj name="Document" r:id="rId6" imgW="4730040" imgH="5391000" progId="Word.Document.8">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4188" y="1828800"/>
                        <a:ext cx="4722812" cy="50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28" name="Text Box 8"/>
          <p:cNvSpPr txBox="1">
            <a:spLocks noChangeArrowheads="1"/>
          </p:cNvSpPr>
          <p:nvPr/>
        </p:nvSpPr>
        <p:spPr bwMode="auto">
          <a:xfrm>
            <a:off x="5562600" y="838200"/>
            <a:ext cx="4343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charset="0"/>
              </a:rPr>
              <a:t>Misclassification between adjacent exposure categories</a:t>
            </a:r>
            <a:endParaRPr lang="en-US" altLang="en-US"/>
          </a:p>
        </p:txBody>
      </p:sp>
      <p:sp>
        <p:nvSpPr>
          <p:cNvPr id="286729" name="Text Box 9"/>
          <p:cNvSpPr txBox="1">
            <a:spLocks noChangeArrowheads="1"/>
          </p:cNvSpPr>
          <p:nvPr/>
        </p:nvSpPr>
        <p:spPr bwMode="auto">
          <a:xfrm>
            <a:off x="762000" y="11430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charset="0"/>
              </a:rPr>
              <a:t>Truth</a:t>
            </a:r>
            <a:endParaRPr lang="en-US" altLang="en-US"/>
          </a:p>
        </p:txBody>
      </p:sp>
      <p:sp>
        <p:nvSpPr>
          <p:cNvPr id="286731" name="Line 11"/>
          <p:cNvSpPr>
            <a:spLocks noChangeShapeType="1"/>
          </p:cNvSpPr>
          <p:nvPr/>
        </p:nvSpPr>
        <p:spPr bwMode="auto">
          <a:xfrm flipV="1">
            <a:off x="7010400" y="41910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33" name="Line 13"/>
          <p:cNvSpPr>
            <a:spLocks noChangeShapeType="1"/>
          </p:cNvSpPr>
          <p:nvPr/>
        </p:nvSpPr>
        <p:spPr bwMode="auto">
          <a:xfrm flipV="1">
            <a:off x="8305800" y="41910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34" name="Text Box 14"/>
          <p:cNvSpPr txBox="1">
            <a:spLocks noChangeArrowheads="1"/>
          </p:cNvSpPr>
          <p:nvPr/>
        </p:nvSpPr>
        <p:spPr bwMode="auto">
          <a:xfrm>
            <a:off x="5867400" y="57912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charset="0"/>
              </a:rPr>
              <a:t>Bias away from the null</a:t>
            </a:r>
            <a:endParaRPr lang="en-US" altLang="en-US"/>
          </a:p>
        </p:txBody>
      </p:sp>
      <p:sp>
        <p:nvSpPr>
          <p:cNvPr id="286736" name="Text Box 16"/>
          <p:cNvSpPr txBox="1">
            <a:spLocks noChangeArrowheads="1"/>
          </p:cNvSpPr>
          <p:nvPr/>
        </p:nvSpPr>
        <p:spPr bwMode="auto">
          <a:xfrm>
            <a:off x="0" y="62484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800"/>
              <a:t>Dosemeci et al. </a:t>
            </a:r>
            <a:r>
              <a:rPr lang="en-US" altLang="en-US" sz="1800" i="1"/>
              <a:t>AJE</a:t>
            </a:r>
            <a:r>
              <a:rPr lang="en-US" altLang="en-US" sz="1800"/>
              <a:t> 1990</a:t>
            </a:r>
            <a:endParaRPr lang="en-US" alt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762000" y="304800"/>
            <a:ext cx="8743950" cy="533400"/>
          </a:xfrm>
        </p:spPr>
        <p:txBody>
          <a:bodyPr/>
          <a:lstStyle/>
          <a:p>
            <a:r>
              <a:rPr lang="en-US" altLang="en-US"/>
              <a:t>Misclassification of Multi-level Exposure</a:t>
            </a:r>
          </a:p>
        </p:txBody>
      </p:sp>
      <p:sp>
        <p:nvSpPr>
          <p:cNvPr id="402435" name="Rectangle 3"/>
          <p:cNvSpPr>
            <a:spLocks noGrp="1" noChangeArrowheads="1"/>
          </p:cNvSpPr>
          <p:nvPr>
            <p:ph type="body" idx="1"/>
          </p:nvPr>
        </p:nvSpPr>
        <p:spPr>
          <a:xfrm>
            <a:off x="771525" y="914400"/>
            <a:ext cx="8743950" cy="5562600"/>
          </a:xfrm>
        </p:spPr>
        <p:txBody>
          <a:bodyPr/>
          <a:lstStyle/>
          <a:p>
            <a:endParaRPr lang="en-US" altLang="en-US"/>
          </a:p>
          <a:p>
            <a:endParaRPr lang="en-US" altLang="en-US"/>
          </a:p>
          <a:p>
            <a:endParaRPr lang="en-US" altLang="en-US"/>
          </a:p>
          <a:p>
            <a:endParaRPr lang="en-US" altLang="en-US"/>
          </a:p>
          <a:p>
            <a:endParaRPr lang="en-US" altLang="en-US"/>
          </a:p>
          <a:p>
            <a:endParaRPr lang="en-US" altLang="en-US"/>
          </a:p>
          <a:p>
            <a:endParaRPr lang="en-US" altLang="en-US" sz="2800" b="1"/>
          </a:p>
          <a:p>
            <a:endParaRPr lang="en-US" altLang="en-US" sz="2800"/>
          </a:p>
        </p:txBody>
      </p:sp>
      <p:graphicFrame>
        <p:nvGraphicFramePr>
          <p:cNvPr id="402436" name="Object 4"/>
          <p:cNvGraphicFramePr>
            <a:graphicFrameLocks noChangeAspect="1"/>
          </p:cNvGraphicFramePr>
          <p:nvPr/>
        </p:nvGraphicFramePr>
        <p:xfrm>
          <a:off x="612775" y="1755775"/>
          <a:ext cx="4516438" cy="5156200"/>
        </p:xfrm>
        <a:graphic>
          <a:graphicData uri="http://schemas.openxmlformats.org/presentationml/2006/ole">
            <mc:AlternateContent xmlns:mc="http://schemas.openxmlformats.org/markup-compatibility/2006">
              <mc:Choice xmlns:v="urn:schemas-microsoft-com:vml" Requires="v">
                <p:oleObj spid="_x0000_s402497" name="Document" r:id="rId4" imgW="4730040" imgH="5402160" progId="Word.Document.8">
                  <p:embed/>
                </p:oleObj>
              </mc:Choice>
              <mc:Fallback>
                <p:oleObj name="Document" r:id="rId4" imgW="4730040" imgH="540216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5" y="1755775"/>
                        <a:ext cx="4516438" cy="515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2437" name="Text Box 5"/>
          <p:cNvSpPr txBox="1">
            <a:spLocks noChangeArrowheads="1"/>
          </p:cNvSpPr>
          <p:nvPr/>
        </p:nvSpPr>
        <p:spPr bwMode="auto">
          <a:xfrm>
            <a:off x="304800" y="2438400"/>
            <a:ext cx="258763" cy="2500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z="1800" b="1">
                <a:latin typeface="Arial" charset="0"/>
              </a:rPr>
              <a:t>Exposure</a:t>
            </a:r>
          </a:p>
        </p:txBody>
      </p:sp>
      <p:graphicFrame>
        <p:nvGraphicFramePr>
          <p:cNvPr id="402438" name="Object 6"/>
          <p:cNvGraphicFramePr>
            <a:graphicFrameLocks noChangeAspect="1"/>
          </p:cNvGraphicFramePr>
          <p:nvPr/>
        </p:nvGraphicFramePr>
        <p:xfrm>
          <a:off x="5565775" y="1673225"/>
          <a:ext cx="4492625" cy="5389563"/>
        </p:xfrm>
        <a:graphic>
          <a:graphicData uri="http://schemas.openxmlformats.org/presentationml/2006/ole">
            <mc:AlternateContent xmlns:mc="http://schemas.openxmlformats.org/markup-compatibility/2006">
              <mc:Choice xmlns:v="urn:schemas-microsoft-com:vml" Requires="v">
                <p:oleObj spid="_x0000_s402498" name="Document" r:id="rId6" imgW="4730040" imgH="5391000" progId="Word.Document.8">
                  <p:embed/>
                </p:oleObj>
              </mc:Choice>
              <mc:Fallback>
                <p:oleObj name="Document" r:id="rId6" imgW="4730040" imgH="5391000" progId="Word.Document.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5775" y="1673225"/>
                        <a:ext cx="4492625" cy="538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2439" name="Text Box 7"/>
          <p:cNvSpPr txBox="1">
            <a:spLocks noChangeArrowheads="1"/>
          </p:cNvSpPr>
          <p:nvPr/>
        </p:nvSpPr>
        <p:spPr bwMode="auto">
          <a:xfrm>
            <a:off x="5562600" y="838200"/>
            <a:ext cx="3886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charset="0"/>
              </a:rPr>
              <a:t>Misclassification between adjacent and non-adjacent exposure categories</a:t>
            </a:r>
            <a:endParaRPr lang="en-US" altLang="en-US"/>
          </a:p>
        </p:txBody>
      </p:sp>
      <p:sp>
        <p:nvSpPr>
          <p:cNvPr id="402440" name="Text Box 8"/>
          <p:cNvSpPr txBox="1">
            <a:spLocks noChangeArrowheads="1"/>
          </p:cNvSpPr>
          <p:nvPr/>
        </p:nvSpPr>
        <p:spPr bwMode="auto">
          <a:xfrm>
            <a:off x="762000" y="11430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latin typeface="Arial" charset="0"/>
              </a:rPr>
              <a:t>Truth</a:t>
            </a:r>
            <a:endParaRPr lang="en-US" altLang="en-US"/>
          </a:p>
        </p:txBody>
      </p:sp>
      <p:sp>
        <p:nvSpPr>
          <p:cNvPr id="402441" name="Line 9"/>
          <p:cNvSpPr>
            <a:spLocks noChangeShapeType="1"/>
          </p:cNvSpPr>
          <p:nvPr/>
        </p:nvSpPr>
        <p:spPr bwMode="auto">
          <a:xfrm flipV="1">
            <a:off x="7010400" y="3048000"/>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42" name="Line 10"/>
          <p:cNvSpPr>
            <a:spLocks noChangeShapeType="1"/>
          </p:cNvSpPr>
          <p:nvPr/>
        </p:nvSpPr>
        <p:spPr bwMode="auto">
          <a:xfrm flipV="1">
            <a:off x="8305800" y="3048000"/>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43" name="Text Box 11"/>
          <p:cNvSpPr txBox="1">
            <a:spLocks noChangeArrowheads="1"/>
          </p:cNvSpPr>
          <p:nvPr/>
        </p:nvSpPr>
        <p:spPr bwMode="auto">
          <a:xfrm>
            <a:off x="5867400" y="5791200"/>
            <a:ext cx="426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charset="0"/>
              </a:rPr>
              <a:t>Appearance of J-shaped relationship</a:t>
            </a:r>
            <a:endParaRPr lang="en-US" altLang="en-US"/>
          </a:p>
        </p:txBody>
      </p:sp>
      <p:sp>
        <p:nvSpPr>
          <p:cNvPr id="402444" name="Line 12"/>
          <p:cNvSpPr>
            <a:spLocks noChangeShapeType="1"/>
          </p:cNvSpPr>
          <p:nvPr/>
        </p:nvSpPr>
        <p:spPr bwMode="auto">
          <a:xfrm flipV="1">
            <a:off x="7772400" y="30480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45" name="Line 13"/>
          <p:cNvSpPr>
            <a:spLocks noChangeShapeType="1"/>
          </p:cNvSpPr>
          <p:nvPr/>
        </p:nvSpPr>
        <p:spPr bwMode="auto">
          <a:xfrm flipV="1">
            <a:off x="8991600" y="30480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46" name="Text Box 14"/>
          <p:cNvSpPr txBox="1">
            <a:spLocks noChangeArrowheads="1"/>
          </p:cNvSpPr>
          <p:nvPr/>
        </p:nvSpPr>
        <p:spPr bwMode="auto">
          <a:xfrm>
            <a:off x="0" y="62484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800"/>
              <a:t>Dosemeci et al. </a:t>
            </a:r>
            <a:r>
              <a:rPr lang="en-US" altLang="en-US" sz="1800" i="1"/>
              <a:t>AJE</a:t>
            </a:r>
            <a:r>
              <a:rPr lang="en-US" altLang="en-US" sz="1800"/>
              <a:t> 1990</a:t>
            </a:r>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9" name="Text Box 3"/>
          <p:cNvSpPr txBox="1">
            <a:spLocks noChangeArrowheads="1"/>
          </p:cNvSpPr>
          <p:nvPr/>
        </p:nvSpPr>
        <p:spPr bwMode="auto">
          <a:xfrm>
            <a:off x="190500" y="4191000"/>
            <a:ext cx="4572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latin typeface="Arial" charset="0"/>
              </a:rPr>
              <a:t>What does  d/(b+d)  refer to?</a:t>
            </a:r>
            <a:r>
              <a:rPr lang="en-US" altLang="en-US">
                <a:latin typeface="Arial" charset="0"/>
              </a:rPr>
              <a:t> </a:t>
            </a:r>
          </a:p>
          <a:p>
            <a:endParaRPr lang="en-US" altLang="en-US">
              <a:latin typeface="Arial" charset="0"/>
            </a:endParaRPr>
          </a:p>
          <a:p>
            <a:endParaRPr lang="en-US" altLang="en-US">
              <a:latin typeface="Arial" charset="0"/>
            </a:endParaRPr>
          </a:p>
        </p:txBody>
      </p:sp>
      <p:sp>
        <p:nvSpPr>
          <p:cNvPr id="546820"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Sensitivity - A</a:t>
            </a:r>
          </a:p>
        </p:txBody>
      </p:sp>
      <p:sp>
        <p:nvSpPr>
          <p:cNvPr id="546821"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Positive predictive value - C</a:t>
            </a:r>
          </a:p>
        </p:txBody>
      </p:sp>
      <p:sp>
        <p:nvSpPr>
          <p:cNvPr id="546822"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Specificity - B</a:t>
            </a:r>
            <a:endParaRPr lang="en-US" altLang="en-US" sz="1800" b="1">
              <a:latin typeface="Arial" charset="0"/>
            </a:endParaRPr>
          </a:p>
        </p:txBody>
      </p:sp>
      <p:sp>
        <p:nvSpPr>
          <p:cNvPr id="546823"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Negative predictive value  - D</a:t>
            </a:r>
          </a:p>
        </p:txBody>
      </p:sp>
      <p:graphicFrame>
        <p:nvGraphicFramePr>
          <p:cNvPr id="546826" name="Object 10"/>
          <p:cNvGraphicFramePr>
            <a:graphicFrameLocks noChangeAspect="1"/>
          </p:cNvGraphicFramePr>
          <p:nvPr/>
        </p:nvGraphicFramePr>
        <p:xfrm>
          <a:off x="190500" y="1828800"/>
          <a:ext cx="6858000" cy="1295400"/>
        </p:xfrm>
        <a:graphic>
          <a:graphicData uri="http://schemas.openxmlformats.org/presentationml/2006/ole">
            <mc:AlternateContent xmlns:mc="http://schemas.openxmlformats.org/markup-compatibility/2006">
              <mc:Choice xmlns:v="urn:schemas-microsoft-com:vml" Requires="v">
                <p:oleObj spid="_x0000_s546855" name="Document" r:id="rId4" imgW="8730391" imgH="2642042" progId="Word.Document.8">
                  <p:embed/>
                </p:oleObj>
              </mc:Choice>
              <mc:Fallback>
                <p:oleObj name="Document" r:id="rId4" imgW="8730391" imgH="2642042" progId="Word.Document.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b="34824"/>
                      <a:stretch>
                        <a:fillRect/>
                      </a:stretch>
                    </p:blipFill>
                    <p:spPr bwMode="auto">
                      <a:xfrm>
                        <a:off x="190500" y="1828800"/>
                        <a:ext cx="68580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6827" name="Rectangle 11"/>
          <p:cNvSpPr>
            <a:spLocks noChangeArrowheads="1"/>
          </p:cNvSpPr>
          <p:nvPr/>
        </p:nvSpPr>
        <p:spPr bwMode="auto">
          <a:xfrm>
            <a:off x="190500" y="609600"/>
            <a:ext cx="9677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a:t>Characterizing the Measurement of a Dichotomous Variable (e.g., present vs absent)</a:t>
            </a:r>
          </a:p>
        </p:txBody>
      </p:sp>
      <p:sp>
        <p:nvSpPr>
          <p:cNvPr id="9" name="Text Box 7"/>
          <p:cNvSpPr txBox="1">
            <a:spLocks noChangeArrowheads="1"/>
          </p:cNvSpPr>
          <p:nvPr/>
        </p:nvSpPr>
        <p:spPr bwMode="auto">
          <a:xfrm rot="-2695870">
            <a:off x="5966497" y="5673553"/>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smtClean="0">
                <a:latin typeface="Arial" charset="0"/>
              </a:rPr>
              <a:t>None of the above  </a:t>
            </a:r>
            <a:r>
              <a:rPr lang="en-US" altLang="en-US" sz="1800" dirty="0">
                <a:latin typeface="Arial" charset="0"/>
              </a:rPr>
              <a:t>- </a:t>
            </a:r>
            <a:r>
              <a:rPr lang="en-US" altLang="en-US" sz="1800" dirty="0" smtClean="0">
                <a:latin typeface="Arial" charset="0"/>
              </a:rPr>
              <a:t>E</a:t>
            </a:r>
            <a:endParaRPr lang="en-US" altLang="en-US" sz="1800" dirty="0">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Text Box 3"/>
          <p:cNvSpPr txBox="1">
            <a:spLocks noChangeArrowheads="1"/>
          </p:cNvSpPr>
          <p:nvPr/>
        </p:nvSpPr>
        <p:spPr bwMode="auto">
          <a:xfrm>
            <a:off x="190500" y="4191000"/>
            <a:ext cx="4572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latin typeface="Arial" charset="0"/>
              </a:rPr>
              <a:t>What does  d/(b+d)  refer to?</a:t>
            </a:r>
            <a:r>
              <a:rPr lang="en-US" altLang="en-US">
                <a:latin typeface="Arial" charset="0"/>
              </a:rPr>
              <a:t> </a:t>
            </a:r>
          </a:p>
          <a:p>
            <a:endParaRPr lang="en-US" altLang="en-US">
              <a:latin typeface="Arial" charset="0"/>
            </a:endParaRPr>
          </a:p>
          <a:p>
            <a:endParaRPr lang="en-US" altLang="en-US">
              <a:latin typeface="Arial" charset="0"/>
            </a:endParaRPr>
          </a:p>
        </p:txBody>
      </p:sp>
      <p:sp>
        <p:nvSpPr>
          <p:cNvPr id="548867"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Sensitivity - A</a:t>
            </a:r>
          </a:p>
        </p:txBody>
      </p:sp>
      <p:sp>
        <p:nvSpPr>
          <p:cNvPr id="548868"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Positive predictive value - C</a:t>
            </a:r>
          </a:p>
        </p:txBody>
      </p:sp>
      <p:sp>
        <p:nvSpPr>
          <p:cNvPr id="548869" name="Text Box 10"/>
          <p:cNvSpPr txBox="1">
            <a:spLocks noChangeArrowheads="1"/>
          </p:cNvSpPr>
          <p:nvPr/>
        </p:nvSpPr>
        <p:spPr bwMode="auto">
          <a:xfrm rot="-2695870">
            <a:off x="5434013" y="4614863"/>
            <a:ext cx="2016125" cy="395287"/>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Specificity - B</a:t>
            </a:r>
            <a:endParaRPr lang="en-US" altLang="en-US" sz="1800" b="1">
              <a:latin typeface="Arial" charset="0"/>
            </a:endParaRPr>
          </a:p>
        </p:txBody>
      </p:sp>
      <p:sp>
        <p:nvSpPr>
          <p:cNvPr id="548870"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a:latin typeface="Arial" charset="0"/>
              </a:rPr>
              <a:t>Negative predictive value  - D</a:t>
            </a:r>
          </a:p>
        </p:txBody>
      </p:sp>
      <p:graphicFrame>
        <p:nvGraphicFramePr>
          <p:cNvPr id="548871" name="Object 7"/>
          <p:cNvGraphicFramePr>
            <a:graphicFrameLocks noChangeAspect="1"/>
          </p:cNvGraphicFramePr>
          <p:nvPr/>
        </p:nvGraphicFramePr>
        <p:xfrm>
          <a:off x="190500" y="1828800"/>
          <a:ext cx="6858000" cy="1295400"/>
        </p:xfrm>
        <a:graphic>
          <a:graphicData uri="http://schemas.openxmlformats.org/presentationml/2006/ole">
            <mc:AlternateContent xmlns:mc="http://schemas.openxmlformats.org/markup-compatibility/2006">
              <mc:Choice xmlns:v="urn:schemas-microsoft-com:vml" Requires="v">
                <p:oleObj spid="_x0000_s548900" name="Document" r:id="rId4" imgW="8730391" imgH="2642042" progId="Word.Document.8">
                  <p:embed/>
                </p:oleObj>
              </mc:Choice>
              <mc:Fallback>
                <p:oleObj name="Document" r:id="rId4" imgW="8730391" imgH="2642042" progId="Word.Document.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b="34824"/>
                      <a:stretch>
                        <a:fillRect/>
                      </a:stretch>
                    </p:blipFill>
                    <p:spPr bwMode="auto">
                      <a:xfrm>
                        <a:off x="190500" y="1828800"/>
                        <a:ext cx="68580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8872" name="Rectangle 8"/>
          <p:cNvSpPr>
            <a:spLocks noChangeArrowheads="1"/>
          </p:cNvSpPr>
          <p:nvPr/>
        </p:nvSpPr>
        <p:spPr bwMode="auto">
          <a:xfrm>
            <a:off x="771525" y="609600"/>
            <a:ext cx="87439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a:t>Characterizing the Measurement of a Dichotomous Variable (Present vs Absent)</a:t>
            </a:r>
          </a:p>
        </p:txBody>
      </p:sp>
      <p:sp>
        <p:nvSpPr>
          <p:cNvPr id="9" name="Text Box 7"/>
          <p:cNvSpPr txBox="1">
            <a:spLocks noChangeArrowheads="1"/>
          </p:cNvSpPr>
          <p:nvPr/>
        </p:nvSpPr>
        <p:spPr bwMode="auto">
          <a:xfrm rot="-2695870">
            <a:off x="5966497" y="5673553"/>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smtClean="0">
                <a:latin typeface="Arial" charset="0"/>
              </a:rPr>
              <a:t>None of the above  </a:t>
            </a:r>
            <a:r>
              <a:rPr lang="en-US" altLang="en-US" sz="1800" dirty="0">
                <a:latin typeface="Arial" charset="0"/>
              </a:rPr>
              <a:t>- </a:t>
            </a:r>
            <a:r>
              <a:rPr lang="en-US" altLang="en-US" sz="1800" dirty="0" smtClean="0">
                <a:latin typeface="Arial" charset="0"/>
              </a:rPr>
              <a:t>E</a:t>
            </a:r>
            <a:endParaRPr lang="en-US" altLang="en-US" sz="1800" dirty="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26913</TotalTime>
  <Words>14149</Words>
  <Application>Microsoft Office PowerPoint</Application>
  <PresentationFormat>35mm Slides</PresentationFormat>
  <Paragraphs>1336</Paragraphs>
  <Slides>79</Slides>
  <Notes>75</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79</vt:i4>
      </vt:variant>
    </vt:vector>
  </HeadingPairs>
  <TitlesOfParts>
    <vt:vector size="84" baseType="lpstr">
      <vt:lpstr>Default Design</vt:lpstr>
      <vt:lpstr>Document</vt:lpstr>
      <vt:lpstr>Bitmap Image</vt:lpstr>
      <vt:lpstr>Photo Editor Photo</vt:lpstr>
      <vt:lpstr>Equation</vt:lpstr>
      <vt:lpstr>Please take an i&gt;clicker from the box  in front of the room</vt:lpstr>
      <vt:lpstr>Classification Schemes for Error</vt:lpstr>
      <vt:lpstr>Bias in Clinical Research:   Measurement Bias </vt:lpstr>
      <vt:lpstr>Measurement Bias</vt:lpstr>
      <vt:lpstr>Measurement Bias is the Result of Measurement Error:   A Refined Description of Measurement Error</vt:lpstr>
      <vt:lpstr>Causes of Measurement Error</vt:lpstr>
      <vt:lpstr>Bias in Clinical Research:   Measurement Bias </vt:lpstr>
      <vt:lpstr>PowerPoint Presentation</vt:lpstr>
      <vt:lpstr>PowerPoint Presentation</vt:lpstr>
      <vt:lpstr>Terms Used to Characterize Classification of      Dichotomous Variables (Terms for Validity) </vt:lpstr>
      <vt:lpstr>PowerPoint Presentation</vt:lpstr>
      <vt:lpstr>PowerPoint Presentation</vt:lpstr>
      <vt:lpstr>PowerPoint Presentation</vt:lpstr>
      <vt:lpstr>Descriptive Biomedical Studies:  Measurement Bias</vt:lpstr>
      <vt:lpstr>Bias in Clinical Research:   Measurement Bias </vt:lpstr>
      <vt:lpstr>PowerPoint Presentation</vt:lpstr>
      <vt:lpstr>Non-differential Misclassification of Exposure </vt:lpstr>
      <vt:lpstr>PowerPoint Presentation</vt:lpstr>
      <vt:lpstr>Non-differential Misclassification of Exposure </vt:lpstr>
      <vt:lpstr>PowerPoint Presentation</vt:lpstr>
      <vt:lpstr>PowerPoint Presentation</vt:lpstr>
      <vt:lpstr>PowerPoint Presentation</vt:lpstr>
      <vt:lpstr>PowerPoint Presentation</vt:lpstr>
      <vt:lpstr>PowerPoint Presentation</vt:lpstr>
      <vt:lpstr>Non-Differential Misclassification of Exposure:  Imperfect Sensitivity and Specificity  </vt:lpstr>
      <vt:lpstr>PowerPoint Presentation</vt:lpstr>
      <vt:lpstr>PowerPoint Presentation</vt:lpstr>
      <vt:lpstr>Non-Differential Misclassification of Exposure:  Imperfect Sensitivity and Specificity  </vt:lpstr>
      <vt:lpstr>Non-Differential Misclassification of Exposure:  Imperfect Sensitivity &amp; Specificity and Uncommon Exposure  </vt:lpstr>
      <vt:lpstr>Bias as a function of non-differential imperfect sensitivity and specificity of exposure measurement</vt:lpstr>
      <vt:lpstr>Bias as a function of non-differential imperfect sensitivity and specificity of exposure measurement</vt:lpstr>
      <vt:lpstr>Non-Differential Misclassification of Exposure in a Cohort Study:  Effect of Sensitivity, Specificity and Prevalence of Exposure</vt:lpstr>
      <vt:lpstr>PowerPoint Presentation</vt:lpstr>
      <vt:lpstr>PowerPoint Presentation</vt:lpstr>
      <vt:lpstr>Non-differential misclassification of exposure and “Bias towards the null”</vt:lpstr>
      <vt:lpstr>Non-Differential Misclassification of Exposure:  Rules of Thumb Regarding Sensitivity &amp; Specificity </vt:lpstr>
      <vt:lpstr>PowerPoint Presentation</vt:lpstr>
      <vt:lpstr>Bias as a function of non-differential imperfect sensitivity and specificity of outcome measurement in a cohort study</vt:lpstr>
      <vt:lpstr>Non-Differential Misclassification of Outcome:  Effect of Incidence of Outcome</vt:lpstr>
      <vt:lpstr>Special Situation In a Cohort or Cross-sectional Study  </vt:lpstr>
      <vt:lpstr>When specificity of outcome is 100% in a cohort or cross-sectional study</vt:lpstr>
      <vt:lpstr>When specificity of outcome measurement is 100% in a cohort or cross sectional study</vt:lpstr>
      <vt:lpstr>PowerPoint Presentation</vt:lpstr>
      <vt:lpstr>PowerPoint Presentation</vt:lpstr>
      <vt:lpstr>Efficacy of a pertussis (whooping cough) vaccine in adults</vt:lpstr>
      <vt:lpstr>Pervasiveness of Non-Differential Misclassification</vt:lpstr>
      <vt:lpstr>Bias in Clinical Research:   Measurement Bias </vt:lpstr>
      <vt:lpstr>Differential Misclassification of Exposure</vt:lpstr>
      <vt:lpstr>PowerPoint Presentation</vt:lpstr>
      <vt:lpstr>PowerPoint Presentation</vt:lpstr>
      <vt:lpstr>Differential Misclassification of Exposure: Magnitude of Bias  e.g., True OR=3.9 </vt:lpstr>
      <vt:lpstr>Misclassification of Dichotomous Exposure or Outcome: Summary of Bias</vt:lpstr>
      <vt:lpstr>Independence versus Dependence of Errors</vt:lpstr>
      <vt:lpstr>Bias in Clinical Research:   Measurement Bias </vt:lpstr>
      <vt:lpstr>Measurement Bias is the Result of Measurement Error:   A Refined Description of Measurement Error</vt:lpstr>
      <vt:lpstr>When Might Errors in One Variable Be Related  to Errors in Other Variables?</vt:lpstr>
      <vt:lpstr>Pesticide Exposure and Physical Symptoms  in Siskiyou County, California</vt:lpstr>
      <vt:lpstr>Measurement Bias is the Result of Measurement Error:   Refined Terminology for Measurement Error</vt:lpstr>
      <vt:lpstr>Bias in Clinical Research:   Measurement Bias </vt:lpstr>
      <vt:lpstr>Effect of Lack of Validity and Reproducibility in Interval Scale Measurements</vt:lpstr>
      <vt:lpstr>Relating the Validity and Reproducibility of Measurements to Measurement Bias in Analytic Studies – Interval Scale Variables</vt:lpstr>
      <vt:lpstr>Relating the Reproducibility and Validity of Measurements to Measurement Bias in Analytic Studies – Interval Scale  Variables</vt:lpstr>
      <vt:lpstr>Relating the Reproducibility and Validity of Measurements to Measurement Bias in Analytic Studies – Interval Scale  Variables</vt:lpstr>
      <vt:lpstr>Advanced Topics</vt:lpstr>
      <vt:lpstr>Advanced Topics</vt:lpstr>
      <vt:lpstr>Advanced Topics</vt:lpstr>
      <vt:lpstr>PowerPoint Presentation</vt:lpstr>
      <vt:lpstr>Extra slides</vt:lpstr>
      <vt:lpstr>PowerPoint Presentation</vt:lpstr>
      <vt:lpstr>PowerPoint Presentation</vt:lpstr>
      <vt:lpstr>PowerPoint Presentation</vt:lpstr>
      <vt:lpstr>Relating Last Week to This Week: Relating Validity / Reproducibility of Individual Dichotomous Measurements to Measurement Bias in Inferences in Analytic Studies </vt:lpstr>
      <vt:lpstr>Reproducibility and Validity of a Measurement</vt:lpstr>
      <vt:lpstr>PowerPoint Presentation</vt:lpstr>
      <vt:lpstr>PowerPoint Presentation</vt:lpstr>
      <vt:lpstr>Mismeasurement of Interval Scale Variables:  Summary of Bias When Relating to Perfectly Measured Variables</vt:lpstr>
      <vt:lpstr>PowerPoint Presentation</vt:lpstr>
      <vt:lpstr>Non-differential Misclassification  of Multi-level Exposure</vt:lpstr>
      <vt:lpstr>Misclassification of Multi-level Exposure</vt:lpstr>
    </vt:vector>
  </TitlesOfParts>
  <Company>UCSF/PSG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Jeff Martin</cp:lastModifiedBy>
  <cp:revision>274</cp:revision>
  <cp:lastPrinted>2003-11-04T08:49:07Z</cp:lastPrinted>
  <dcterms:created xsi:type="dcterms:W3CDTF">1999-10-19T18:58:44Z</dcterms:created>
  <dcterms:modified xsi:type="dcterms:W3CDTF">2013-11-05T19:15:26Z</dcterms:modified>
</cp:coreProperties>
</file>