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78" r:id="rId4"/>
    <p:sldMasterId id="2147483943" r:id="rId5"/>
  </p:sldMasterIdLst>
  <p:notesMasterIdLst>
    <p:notesMasterId r:id="rId26"/>
  </p:notesMasterIdLst>
  <p:handoutMasterIdLst>
    <p:handoutMasterId r:id="rId27"/>
  </p:handoutMasterIdLst>
  <p:sldIdLst>
    <p:sldId id="276" r:id="rId6"/>
    <p:sldId id="284" r:id="rId7"/>
    <p:sldId id="318" r:id="rId8"/>
    <p:sldId id="285" r:id="rId9"/>
    <p:sldId id="307" r:id="rId10"/>
    <p:sldId id="309" r:id="rId11"/>
    <p:sldId id="316" r:id="rId12"/>
    <p:sldId id="319" r:id="rId13"/>
    <p:sldId id="312" r:id="rId14"/>
    <p:sldId id="313" r:id="rId15"/>
    <p:sldId id="325" r:id="rId16"/>
    <p:sldId id="315" r:id="rId17"/>
    <p:sldId id="323" r:id="rId18"/>
    <p:sldId id="320" r:id="rId19"/>
    <p:sldId id="324" r:id="rId20"/>
    <p:sldId id="314" r:id="rId21"/>
    <p:sldId id="304" r:id="rId22"/>
    <p:sldId id="321" r:id="rId23"/>
    <p:sldId id="322" r:id="rId24"/>
    <p:sldId id="279" r:id="rId25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9">
          <p15:clr>
            <a:srgbClr val="A4A3A4"/>
          </p15:clr>
        </p15:guide>
        <p15:guide id="2" orient="horz" pos="2608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orient="horz" pos="1637">
          <p15:clr>
            <a:srgbClr val="A4A3A4"/>
          </p15:clr>
        </p15:guide>
        <p15:guide id="5" orient="horz" pos="215">
          <p15:clr>
            <a:srgbClr val="A4A3A4"/>
          </p15:clr>
        </p15:guide>
        <p15:guide id="6" orient="horz" pos="1103">
          <p15:clr>
            <a:srgbClr val="A4A3A4"/>
          </p15:clr>
        </p15:guide>
        <p15:guide id="7" orient="horz" pos="401">
          <p15:clr>
            <a:srgbClr val="A4A3A4"/>
          </p15:clr>
        </p15:guide>
        <p15:guide id="8" orient="horz" pos="2954">
          <p15:clr>
            <a:srgbClr val="A4A3A4"/>
          </p15:clr>
        </p15:guide>
        <p15:guide id="9" orient="horz" pos="173">
          <p15:clr>
            <a:srgbClr val="A4A3A4"/>
          </p15:clr>
        </p15:guide>
        <p15:guide id="10" pos="175">
          <p15:clr>
            <a:srgbClr val="A4A3A4"/>
          </p15:clr>
        </p15:guide>
        <p15:guide id="11" pos="5590">
          <p15:clr>
            <a:srgbClr val="A4A3A4"/>
          </p15:clr>
        </p15:guide>
        <p15:guide id="12" pos="2880">
          <p15:clr>
            <a:srgbClr val="A4A3A4"/>
          </p15:clr>
        </p15:guide>
        <p15:guide id="13" pos="776">
          <p15:clr>
            <a:srgbClr val="A4A3A4"/>
          </p15:clr>
        </p15:guide>
        <p15:guide id="14" pos="1411">
          <p15:clr>
            <a:srgbClr val="A4A3A4"/>
          </p15:clr>
        </p15:guide>
        <p15:guide id="15" pos="5287">
          <p15:clr>
            <a:srgbClr val="A4A3A4"/>
          </p15:clr>
        </p15:guide>
        <p15:guide id="16" pos="346">
          <p15:clr>
            <a:srgbClr val="A4A3A4"/>
          </p15:clr>
        </p15:guide>
        <p15:guide id="17" pos="40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592" userDrawn="1">
          <p15:clr>
            <a:srgbClr val="A4A3A4"/>
          </p15:clr>
        </p15:guide>
        <p15:guide id="2" orient="horz" pos="5542" userDrawn="1">
          <p15:clr>
            <a:srgbClr val="A4A3A4"/>
          </p15:clr>
        </p15:guide>
        <p15:guide id="3" orient="horz" pos="5777" userDrawn="1">
          <p15:clr>
            <a:srgbClr val="A4A3A4"/>
          </p15:clr>
        </p15:guide>
        <p15:guide id="4" pos="286" userDrawn="1">
          <p15:clr>
            <a:srgbClr val="A4A3A4"/>
          </p15:clr>
        </p15:guide>
        <p15:guide id="5" pos="403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049"/>
    <a:srgbClr val="90BD31"/>
    <a:srgbClr val="18A3AC"/>
    <a:srgbClr val="178CCB"/>
    <a:srgbClr val="000000"/>
    <a:srgbClr val="EC1848"/>
    <a:srgbClr val="F48024"/>
    <a:srgbClr val="E8E7DE"/>
    <a:srgbClr val="F5F0D3"/>
    <a:srgbClr val="F7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03" autoAdjust="0"/>
    <p:restoredTop sz="85233" autoAdjust="0"/>
  </p:normalViewPr>
  <p:slideViewPr>
    <p:cSldViewPr snapToGrid="0" showGuides="1">
      <p:cViewPr varScale="1">
        <p:scale>
          <a:sx n="129" d="100"/>
          <a:sy n="129" d="100"/>
        </p:scale>
        <p:origin x="1008" y="126"/>
      </p:cViewPr>
      <p:guideLst>
        <p:guide orient="horz" pos="789"/>
        <p:guide orient="horz" pos="2608"/>
        <p:guide orient="horz" pos="3024"/>
        <p:guide orient="horz" pos="1637"/>
        <p:guide orient="horz" pos="215"/>
        <p:guide orient="horz" pos="1103"/>
        <p:guide orient="horz" pos="401"/>
        <p:guide orient="horz" pos="2954"/>
        <p:guide orient="horz" pos="173"/>
        <p:guide pos="175"/>
        <p:guide pos="5590"/>
        <p:guide pos="2880"/>
        <p:guide pos="776"/>
        <p:guide pos="1411"/>
        <p:guide pos="5287"/>
        <p:guide pos="346"/>
        <p:guide pos="4090"/>
      </p:guideLst>
    </p:cSldViewPr>
  </p:slideViewPr>
  <p:outlineViewPr>
    <p:cViewPr>
      <p:scale>
        <a:sx n="33" d="100"/>
        <a:sy n="33" d="100"/>
      </p:scale>
      <p:origin x="0" y="-51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>
        <p:scale>
          <a:sx n="108" d="100"/>
          <a:sy n="108" d="100"/>
        </p:scale>
        <p:origin x="3390" y="-540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reamlab\FRE_Research\Surveillance\data_release_coordinator\Annual%20Report_Monograph_Exec%20Summ\Annual%20Reports\88to16\Report\Exec%20Summ%20Data%20and%20Figs%202019%20repo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dreamlab\FRE_Research\Surveillance\data_release_coordinator\Annual%20Report_Monograph_Exec%20Summ\Annual%20Reports\88to16\Report\Exec%20Summ%20Data%20and%20Figs%202019%20report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dreamlab\FRE_Research\Surveillance\data_release_coordinator\Annual%20Report_Monograph_Exec%20Summ\Annual%20Reports\88to16\Report\Exec%20Summ%20Data%20and%20Figs%202019%20repor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dreamlab\FRE_Research\Surveillance\data_release_coordinator\Annual%20Report_Monograph_Exec%20Summ\Annual%20Reports\88to16\Report\Exec%20Summ%20Data%20and%20Figs%202019%20repo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'2016 New Cases v Deaths'!$C$4</c:f>
              <c:strCache>
                <c:ptCount val="1"/>
                <c:pt idx="0">
                  <c:v>Deaths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'2016 New Cases v Deaths'!$A$5:$A$24</c:f>
              <c:strCache>
                <c:ptCount val="17"/>
                <c:pt idx="0">
                  <c:v>Larynx</c:v>
                </c:pt>
                <c:pt idx="1">
                  <c:v>Hodgkin Lymphoma</c:v>
                </c:pt>
                <c:pt idx="2">
                  <c:v>Cervix</c:v>
                </c:pt>
                <c:pt idx="3">
                  <c:v>Brain</c:v>
                </c:pt>
                <c:pt idx="4">
                  <c:v>Ovary</c:v>
                </c:pt>
                <c:pt idx="5">
                  <c:v>Stomach</c:v>
                </c:pt>
                <c:pt idx="6">
                  <c:v>Liver</c:v>
                </c:pt>
                <c:pt idx="7">
                  <c:v>Leukemia</c:v>
                </c:pt>
                <c:pt idx="8">
                  <c:v>Pancreas</c:v>
                </c:pt>
                <c:pt idx="9">
                  <c:v>Thyroid</c:v>
                </c:pt>
                <c:pt idx="10">
                  <c:v>Kidney</c:v>
                </c:pt>
                <c:pt idx="11">
                  <c:v>Uterine</c:v>
                </c:pt>
                <c:pt idx="12">
                  <c:v>Melanoma</c:v>
                </c:pt>
                <c:pt idx="13">
                  <c:v>Colon and Rectum</c:v>
                </c:pt>
                <c:pt idx="14">
                  <c:v>Lung</c:v>
                </c:pt>
                <c:pt idx="15">
                  <c:v>Prostate</c:v>
                </c:pt>
                <c:pt idx="16">
                  <c:v>Breast</c:v>
                </c:pt>
              </c:strCache>
            </c:strRef>
          </c:cat>
          <c:val>
            <c:numRef>
              <c:f>'2016 New Cases v Deaths'!$C$5:$C$24</c:f>
              <c:numCache>
                <c:formatCode>General</c:formatCode>
                <c:ptCount val="17"/>
                <c:pt idx="0">
                  <c:v>30</c:v>
                </c:pt>
                <c:pt idx="1">
                  <c:v>17</c:v>
                </c:pt>
                <c:pt idx="2">
                  <c:v>57</c:v>
                </c:pt>
                <c:pt idx="3">
                  <c:v>325</c:v>
                </c:pt>
                <c:pt idx="4">
                  <c:v>303</c:v>
                </c:pt>
                <c:pt idx="5">
                  <c:v>325</c:v>
                </c:pt>
                <c:pt idx="6">
                  <c:v>467</c:v>
                </c:pt>
                <c:pt idx="7">
                  <c:v>392</c:v>
                </c:pt>
                <c:pt idx="8">
                  <c:v>862</c:v>
                </c:pt>
                <c:pt idx="9">
                  <c:v>49</c:v>
                </c:pt>
                <c:pt idx="10">
                  <c:v>235</c:v>
                </c:pt>
                <c:pt idx="11">
                  <c:v>259</c:v>
                </c:pt>
                <c:pt idx="12">
                  <c:v>140</c:v>
                </c:pt>
                <c:pt idx="13">
                  <c:v>934</c:v>
                </c:pt>
                <c:pt idx="14" formatCode="#,##0">
                  <c:v>2075</c:v>
                </c:pt>
                <c:pt idx="15">
                  <c:v>608</c:v>
                </c:pt>
                <c:pt idx="16">
                  <c:v>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2B-49BC-A40D-76467D96C9F2}"/>
            </c:ext>
          </c:extLst>
        </c:ser>
        <c:ser>
          <c:idx val="0"/>
          <c:order val="1"/>
          <c:tx>
            <c:strRef>
              <c:f>'2016 New Cases v Deaths'!$B$4</c:f>
              <c:strCache>
                <c:ptCount val="1"/>
                <c:pt idx="0">
                  <c:v>New Cases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c:spPr>
          <c:invertIfNegative val="0"/>
          <c:cat>
            <c:strRef>
              <c:f>'2016 New Cases v Deaths'!$A$5:$A$24</c:f>
              <c:strCache>
                <c:ptCount val="17"/>
                <c:pt idx="0">
                  <c:v>Larynx</c:v>
                </c:pt>
                <c:pt idx="1">
                  <c:v>Hodgkin Lymphoma</c:v>
                </c:pt>
                <c:pt idx="2">
                  <c:v>Cervix</c:v>
                </c:pt>
                <c:pt idx="3">
                  <c:v>Brain</c:v>
                </c:pt>
                <c:pt idx="4">
                  <c:v>Ovary</c:v>
                </c:pt>
                <c:pt idx="5">
                  <c:v>Stomach</c:v>
                </c:pt>
                <c:pt idx="6">
                  <c:v>Liver</c:v>
                </c:pt>
                <c:pt idx="7">
                  <c:v>Leukemia</c:v>
                </c:pt>
                <c:pt idx="8">
                  <c:v>Pancreas</c:v>
                </c:pt>
                <c:pt idx="9">
                  <c:v>Thyroid</c:v>
                </c:pt>
                <c:pt idx="10">
                  <c:v>Kidney</c:v>
                </c:pt>
                <c:pt idx="11">
                  <c:v>Uterine</c:v>
                </c:pt>
                <c:pt idx="12">
                  <c:v>Melanoma</c:v>
                </c:pt>
                <c:pt idx="13">
                  <c:v>Colon and Rectum</c:v>
                </c:pt>
                <c:pt idx="14">
                  <c:v>Lung</c:v>
                </c:pt>
                <c:pt idx="15">
                  <c:v>Prostate</c:v>
                </c:pt>
                <c:pt idx="16">
                  <c:v>Breast</c:v>
                </c:pt>
              </c:strCache>
            </c:strRef>
          </c:cat>
          <c:val>
            <c:numRef>
              <c:f>'2016 New Cases v Deaths'!$B$5:$B$24</c:f>
              <c:numCache>
                <c:formatCode>#,##0</c:formatCode>
                <c:ptCount val="17"/>
                <c:pt idx="0" formatCode="General">
                  <c:v>127</c:v>
                </c:pt>
                <c:pt idx="1">
                  <c:v>165</c:v>
                </c:pt>
                <c:pt idx="2">
                  <c:v>214</c:v>
                </c:pt>
                <c:pt idx="3">
                  <c:v>465</c:v>
                </c:pt>
                <c:pt idx="4" formatCode="General">
                  <c:v>432</c:v>
                </c:pt>
                <c:pt idx="5">
                  <c:v>620</c:v>
                </c:pt>
                <c:pt idx="6">
                  <c:v>751</c:v>
                </c:pt>
                <c:pt idx="7">
                  <c:v>897</c:v>
                </c:pt>
                <c:pt idx="8" formatCode="General">
                  <c:v>973</c:v>
                </c:pt>
                <c:pt idx="9" formatCode="General">
                  <c:v>964</c:v>
                </c:pt>
                <c:pt idx="10">
                  <c:v>1038</c:v>
                </c:pt>
                <c:pt idx="11">
                  <c:v>1248</c:v>
                </c:pt>
                <c:pt idx="12">
                  <c:v>2189</c:v>
                </c:pt>
                <c:pt idx="13">
                  <c:v>2739</c:v>
                </c:pt>
                <c:pt idx="14">
                  <c:v>3152</c:v>
                </c:pt>
                <c:pt idx="15">
                  <c:v>3536</c:v>
                </c:pt>
                <c:pt idx="16">
                  <c:v>5378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2B-49BC-A40D-76467D96C9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19762776"/>
        <c:axId val="319763168"/>
      </c:barChart>
      <c:catAx>
        <c:axId val="319762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763168"/>
        <c:crosses val="autoZero"/>
        <c:auto val="1"/>
        <c:lblAlgn val="ctr"/>
        <c:lblOffset val="100"/>
        <c:noMultiLvlLbl val="0"/>
      </c:catAx>
      <c:valAx>
        <c:axId val="319763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762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Invasive Breast Cancer Incidence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410260081126223"/>
          <c:y val="0.11359187050524011"/>
          <c:w val="0.78398863405224839"/>
          <c:h val="0.743057844513622"/>
        </c:manualLayout>
      </c:layout>
      <c:lineChart>
        <c:grouping val="standard"/>
        <c:varyColors val="0"/>
        <c:ser>
          <c:idx val="0"/>
          <c:order val="0"/>
          <c:tx>
            <c:strRef>
              <c:f>'Z:\Annual Report_Monograph_Exec Summ\Annual Reports\88to16\Reviewer files\Ekland - Breast_Ovarian\[Breast (female invasive)_88to16_Ekland.xlsx]JP Trend Data (Incidence)'!$C$4</c:f>
              <c:strCache>
                <c:ptCount val="1"/>
                <c:pt idx="0">
                  <c:v>Non-Hispanic White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5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numRef>
              <c:f>'[1]JP Trend Data (Incidence)'!$B$5:$B$33</c:f>
              <c:numCache>
                <c:formatCode>General</c:formatCode>
                <c:ptCount val="29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</c:numCache>
            </c:numRef>
          </c:cat>
          <c:val>
            <c:numRef>
              <c:f>'[1]JP Trend Data (Incidence)'!$C$5:$C$33</c:f>
              <c:numCache>
                <c:formatCode>General</c:formatCode>
                <c:ptCount val="29"/>
                <c:pt idx="0">
                  <c:v>149.01</c:v>
                </c:pt>
                <c:pt idx="1">
                  <c:v>145.66999999999999</c:v>
                </c:pt>
                <c:pt idx="2">
                  <c:v>146.86000000000001</c:v>
                </c:pt>
                <c:pt idx="3">
                  <c:v>152.47999999999999</c:v>
                </c:pt>
                <c:pt idx="4">
                  <c:v>150.87</c:v>
                </c:pt>
                <c:pt idx="5">
                  <c:v>145.83000000000001</c:v>
                </c:pt>
                <c:pt idx="6">
                  <c:v>151.93</c:v>
                </c:pt>
                <c:pt idx="7">
                  <c:v>159.6</c:v>
                </c:pt>
                <c:pt idx="8">
                  <c:v>166.57</c:v>
                </c:pt>
                <c:pt idx="9">
                  <c:v>163.63</c:v>
                </c:pt>
                <c:pt idx="10">
                  <c:v>167</c:v>
                </c:pt>
                <c:pt idx="11">
                  <c:v>166.79</c:v>
                </c:pt>
                <c:pt idx="12">
                  <c:v>160.33000000000001</c:v>
                </c:pt>
                <c:pt idx="13">
                  <c:v>160.86000000000001</c:v>
                </c:pt>
                <c:pt idx="14">
                  <c:v>159.34</c:v>
                </c:pt>
                <c:pt idx="15">
                  <c:v>145.01</c:v>
                </c:pt>
                <c:pt idx="16">
                  <c:v>138.49</c:v>
                </c:pt>
                <c:pt idx="17">
                  <c:v>145.47</c:v>
                </c:pt>
                <c:pt idx="18">
                  <c:v>148.91</c:v>
                </c:pt>
                <c:pt idx="19">
                  <c:v>150.03</c:v>
                </c:pt>
                <c:pt idx="20">
                  <c:v>151.19999999999999</c:v>
                </c:pt>
                <c:pt idx="21">
                  <c:v>145.41999999999999</c:v>
                </c:pt>
                <c:pt idx="22">
                  <c:v>144.36000000000001</c:v>
                </c:pt>
                <c:pt idx="23">
                  <c:v>140.02000000000001</c:v>
                </c:pt>
                <c:pt idx="24">
                  <c:v>143.37</c:v>
                </c:pt>
                <c:pt idx="25">
                  <c:v>145.61000000000001</c:v>
                </c:pt>
                <c:pt idx="26">
                  <c:v>143.36000000000001</c:v>
                </c:pt>
                <c:pt idx="27">
                  <c:v>146.21</c:v>
                </c:pt>
                <c:pt idx="28">
                  <c:v>144.29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56-4809-9AD9-0E2511C9878A}"/>
            </c:ext>
          </c:extLst>
        </c:ser>
        <c:ser>
          <c:idx val="1"/>
          <c:order val="1"/>
          <c:tx>
            <c:strRef>
              <c:f>'Z:\Annual Report_Monograph_Exec Summ\Annual Reports\88to16\Reviewer files\Ekland - Breast_Ovarian\[Breast (female invasive)_88to16_Ekland.xlsx]JP Trend Data (Incidence)'!$D$4</c:f>
              <c:strCache>
                <c:ptCount val="1"/>
                <c:pt idx="0">
                  <c:v>NHW Trend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'[1]JP Trend Data (Incidence)'!$B$5:$B$33</c:f>
              <c:numCache>
                <c:formatCode>General</c:formatCode>
                <c:ptCount val="29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</c:numCache>
            </c:numRef>
          </c:cat>
          <c:val>
            <c:numRef>
              <c:f>'[1]JP Trend Data (Incidence)'!$D$5:$D$33</c:f>
              <c:numCache>
                <c:formatCode>General</c:formatCode>
                <c:ptCount val="29"/>
                <c:pt idx="0">
                  <c:v>156.5</c:v>
                </c:pt>
                <c:pt idx="1">
                  <c:v>156.09</c:v>
                </c:pt>
                <c:pt idx="2">
                  <c:v>155.66999999999999</c:v>
                </c:pt>
                <c:pt idx="3">
                  <c:v>155.26</c:v>
                </c:pt>
                <c:pt idx="4">
                  <c:v>154.84</c:v>
                </c:pt>
                <c:pt idx="5">
                  <c:v>154.43</c:v>
                </c:pt>
                <c:pt idx="6">
                  <c:v>154.02000000000001</c:v>
                </c:pt>
                <c:pt idx="7">
                  <c:v>153.61000000000001</c:v>
                </c:pt>
                <c:pt idx="8">
                  <c:v>153.19999999999999</c:v>
                </c:pt>
                <c:pt idx="9">
                  <c:v>152.79</c:v>
                </c:pt>
                <c:pt idx="10">
                  <c:v>152.38</c:v>
                </c:pt>
                <c:pt idx="11">
                  <c:v>151.97999999999999</c:v>
                </c:pt>
                <c:pt idx="12">
                  <c:v>151.57</c:v>
                </c:pt>
                <c:pt idx="13">
                  <c:v>151.16999999999999</c:v>
                </c:pt>
                <c:pt idx="14">
                  <c:v>150.77000000000001</c:v>
                </c:pt>
                <c:pt idx="15">
                  <c:v>150.36000000000001</c:v>
                </c:pt>
                <c:pt idx="16">
                  <c:v>149.96</c:v>
                </c:pt>
                <c:pt idx="17">
                  <c:v>149.56</c:v>
                </c:pt>
                <c:pt idx="18">
                  <c:v>149.16999999999999</c:v>
                </c:pt>
                <c:pt idx="19">
                  <c:v>148.77000000000001</c:v>
                </c:pt>
                <c:pt idx="20">
                  <c:v>148.37</c:v>
                </c:pt>
                <c:pt idx="21">
                  <c:v>147.97999999999999</c:v>
                </c:pt>
                <c:pt idx="22">
                  <c:v>147.58000000000001</c:v>
                </c:pt>
                <c:pt idx="23">
                  <c:v>147.19</c:v>
                </c:pt>
                <c:pt idx="24">
                  <c:v>146.80000000000001</c:v>
                </c:pt>
                <c:pt idx="25">
                  <c:v>146.41</c:v>
                </c:pt>
                <c:pt idx="26">
                  <c:v>146.02000000000001</c:v>
                </c:pt>
                <c:pt idx="27">
                  <c:v>145.63</c:v>
                </c:pt>
                <c:pt idx="28">
                  <c:v>145.24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656-4809-9AD9-0E2511C9878A}"/>
            </c:ext>
          </c:extLst>
        </c:ser>
        <c:ser>
          <c:idx val="2"/>
          <c:order val="2"/>
          <c:tx>
            <c:strRef>
              <c:f>'Z:\Annual Report_Monograph_Exec Summ\Annual Reports\88to16\Reviewer files\Ekland - Breast_Ovarian\[Breast (female invasive)_88to16_Ekland.xlsx]JP Trend Data (Incidence)'!$C$34</c:f>
              <c:strCache>
                <c:ptCount val="1"/>
                <c:pt idx="0">
                  <c:v>Non-Hispanic Black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5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cat>
            <c:numRef>
              <c:f>'[1]JP Trend Data (Incidence)'!$B$5:$B$33</c:f>
              <c:numCache>
                <c:formatCode>General</c:formatCode>
                <c:ptCount val="29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</c:numCache>
            </c:numRef>
          </c:cat>
          <c:val>
            <c:numRef>
              <c:f>'[1]JP Trend Data (Incidence)'!$C$35:$C$63</c:f>
              <c:numCache>
                <c:formatCode>General</c:formatCode>
                <c:ptCount val="29"/>
                <c:pt idx="0">
                  <c:v>140.96</c:v>
                </c:pt>
                <c:pt idx="1">
                  <c:v>115.32</c:v>
                </c:pt>
                <c:pt idx="2">
                  <c:v>124.57</c:v>
                </c:pt>
                <c:pt idx="3">
                  <c:v>115.24</c:v>
                </c:pt>
                <c:pt idx="4">
                  <c:v>121.71</c:v>
                </c:pt>
                <c:pt idx="5">
                  <c:v>115.82</c:v>
                </c:pt>
                <c:pt idx="6">
                  <c:v>121.5</c:v>
                </c:pt>
                <c:pt idx="7">
                  <c:v>123.52</c:v>
                </c:pt>
                <c:pt idx="8">
                  <c:v>122.72</c:v>
                </c:pt>
                <c:pt idx="9">
                  <c:v>137.37</c:v>
                </c:pt>
                <c:pt idx="10">
                  <c:v>124.4</c:v>
                </c:pt>
                <c:pt idx="11">
                  <c:v>131.54</c:v>
                </c:pt>
                <c:pt idx="12">
                  <c:v>127.38</c:v>
                </c:pt>
                <c:pt idx="13">
                  <c:v>122.38</c:v>
                </c:pt>
                <c:pt idx="14">
                  <c:v>130.22</c:v>
                </c:pt>
                <c:pt idx="15">
                  <c:v>117.6</c:v>
                </c:pt>
                <c:pt idx="16">
                  <c:v>133.91</c:v>
                </c:pt>
                <c:pt idx="17">
                  <c:v>131.47</c:v>
                </c:pt>
                <c:pt idx="18">
                  <c:v>128.22</c:v>
                </c:pt>
                <c:pt idx="19">
                  <c:v>124.81</c:v>
                </c:pt>
                <c:pt idx="20">
                  <c:v>139.04</c:v>
                </c:pt>
                <c:pt idx="21">
                  <c:v>127.74</c:v>
                </c:pt>
                <c:pt idx="22">
                  <c:v>121.24</c:v>
                </c:pt>
                <c:pt idx="23">
                  <c:v>141.13</c:v>
                </c:pt>
                <c:pt idx="24">
                  <c:v>127.55</c:v>
                </c:pt>
                <c:pt idx="25">
                  <c:v>130.04</c:v>
                </c:pt>
                <c:pt idx="26">
                  <c:v>140.58000000000001</c:v>
                </c:pt>
                <c:pt idx="27">
                  <c:v>130.68</c:v>
                </c:pt>
                <c:pt idx="28">
                  <c:v>122.64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656-4809-9AD9-0E2511C9878A}"/>
            </c:ext>
          </c:extLst>
        </c:ser>
        <c:ser>
          <c:idx val="3"/>
          <c:order val="3"/>
          <c:tx>
            <c:strRef>
              <c:f>'Z:\Annual Report_Monograph_Exec Summ\Annual Reports\88to16\Reviewer files\Ekland - Breast_Ovarian\[Breast (female invasive)_88to16_Ekland.xlsx]JP Trend Data (Incidence)'!$D$34</c:f>
              <c:strCache>
                <c:ptCount val="1"/>
                <c:pt idx="0">
                  <c:v>NHB Trend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'[1]JP Trend Data (Incidence)'!$B$5:$B$33</c:f>
              <c:numCache>
                <c:formatCode>General</c:formatCode>
                <c:ptCount val="29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</c:numCache>
            </c:numRef>
          </c:cat>
          <c:val>
            <c:numRef>
              <c:f>'[1]JP Trend Data (Incidence)'!$D$35:$D$63</c:f>
              <c:numCache>
                <c:formatCode>General</c:formatCode>
                <c:ptCount val="29"/>
                <c:pt idx="0">
                  <c:v>122.45</c:v>
                </c:pt>
                <c:pt idx="1">
                  <c:v>122.77</c:v>
                </c:pt>
                <c:pt idx="2">
                  <c:v>123.1</c:v>
                </c:pt>
                <c:pt idx="3">
                  <c:v>123.42</c:v>
                </c:pt>
                <c:pt idx="4">
                  <c:v>123.75</c:v>
                </c:pt>
                <c:pt idx="5">
                  <c:v>124.08</c:v>
                </c:pt>
                <c:pt idx="6">
                  <c:v>124.41</c:v>
                </c:pt>
                <c:pt idx="7">
                  <c:v>124.74</c:v>
                </c:pt>
                <c:pt idx="8">
                  <c:v>125.07</c:v>
                </c:pt>
                <c:pt idx="9">
                  <c:v>125.4</c:v>
                </c:pt>
                <c:pt idx="10">
                  <c:v>125.73</c:v>
                </c:pt>
                <c:pt idx="11">
                  <c:v>126.06</c:v>
                </c:pt>
                <c:pt idx="12">
                  <c:v>126.4</c:v>
                </c:pt>
                <c:pt idx="13">
                  <c:v>126.73</c:v>
                </c:pt>
                <c:pt idx="14">
                  <c:v>127.07</c:v>
                </c:pt>
                <c:pt idx="15">
                  <c:v>127.41</c:v>
                </c:pt>
                <c:pt idx="16">
                  <c:v>127.74</c:v>
                </c:pt>
                <c:pt idx="17">
                  <c:v>128.08000000000001</c:v>
                </c:pt>
                <c:pt idx="18">
                  <c:v>128.41999999999999</c:v>
                </c:pt>
                <c:pt idx="19">
                  <c:v>128.76</c:v>
                </c:pt>
                <c:pt idx="20">
                  <c:v>129.1</c:v>
                </c:pt>
                <c:pt idx="21">
                  <c:v>129.44</c:v>
                </c:pt>
                <c:pt idx="22">
                  <c:v>129.79</c:v>
                </c:pt>
                <c:pt idx="23">
                  <c:v>130.13</c:v>
                </c:pt>
                <c:pt idx="24">
                  <c:v>130.47999999999999</c:v>
                </c:pt>
                <c:pt idx="25">
                  <c:v>130.82</c:v>
                </c:pt>
                <c:pt idx="26">
                  <c:v>131.16999999999999</c:v>
                </c:pt>
                <c:pt idx="27">
                  <c:v>131.52000000000001</c:v>
                </c:pt>
                <c:pt idx="28">
                  <c:v>131.86000000000001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656-4809-9AD9-0E2511C9878A}"/>
            </c:ext>
          </c:extLst>
        </c:ser>
        <c:ser>
          <c:idx val="4"/>
          <c:order val="4"/>
          <c:tx>
            <c:strRef>
              <c:f>'Z:\Annual Report_Monograph_Exec Summ\Annual Reports\88to16\Reviewer files\Ekland - Breast_Ovarian\[Breast (female invasive)_88to16_Ekland.xlsx]JP Trend Data (Incidence)'!$C$64</c:f>
              <c:strCache>
                <c:ptCount val="1"/>
                <c:pt idx="0">
                  <c:v>Hispanic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5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numRef>
              <c:f>'[1]JP Trend Data (Incidence)'!$B$5:$B$33</c:f>
              <c:numCache>
                <c:formatCode>General</c:formatCode>
                <c:ptCount val="29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</c:numCache>
            </c:numRef>
          </c:cat>
          <c:val>
            <c:numRef>
              <c:f>'[1]JP Trend Data (Incidence)'!$C$65:$C$93</c:f>
              <c:numCache>
                <c:formatCode>General</c:formatCode>
                <c:ptCount val="29"/>
                <c:pt idx="0">
                  <c:v>105.51</c:v>
                </c:pt>
                <c:pt idx="1">
                  <c:v>100.7</c:v>
                </c:pt>
                <c:pt idx="2">
                  <c:v>99.11</c:v>
                </c:pt>
                <c:pt idx="3">
                  <c:v>115.48</c:v>
                </c:pt>
                <c:pt idx="4">
                  <c:v>94.14</c:v>
                </c:pt>
                <c:pt idx="5">
                  <c:v>103.7</c:v>
                </c:pt>
                <c:pt idx="6">
                  <c:v>95.19</c:v>
                </c:pt>
                <c:pt idx="7">
                  <c:v>105.44</c:v>
                </c:pt>
                <c:pt idx="8">
                  <c:v>95.14</c:v>
                </c:pt>
                <c:pt idx="9">
                  <c:v>90.86</c:v>
                </c:pt>
                <c:pt idx="10">
                  <c:v>110.12</c:v>
                </c:pt>
                <c:pt idx="11">
                  <c:v>106.45</c:v>
                </c:pt>
                <c:pt idx="12">
                  <c:v>103.15</c:v>
                </c:pt>
                <c:pt idx="13">
                  <c:v>91.32</c:v>
                </c:pt>
                <c:pt idx="14">
                  <c:v>104.73</c:v>
                </c:pt>
                <c:pt idx="15">
                  <c:v>101.19</c:v>
                </c:pt>
                <c:pt idx="16">
                  <c:v>94.37</c:v>
                </c:pt>
                <c:pt idx="17">
                  <c:v>93.5</c:v>
                </c:pt>
                <c:pt idx="18">
                  <c:v>102.68</c:v>
                </c:pt>
                <c:pt idx="19">
                  <c:v>101.78</c:v>
                </c:pt>
                <c:pt idx="20">
                  <c:v>92.63</c:v>
                </c:pt>
                <c:pt idx="21">
                  <c:v>94.64</c:v>
                </c:pt>
                <c:pt idx="22">
                  <c:v>93.05</c:v>
                </c:pt>
                <c:pt idx="23">
                  <c:v>94.72</c:v>
                </c:pt>
                <c:pt idx="24">
                  <c:v>91.43</c:v>
                </c:pt>
                <c:pt idx="25">
                  <c:v>93</c:v>
                </c:pt>
                <c:pt idx="26">
                  <c:v>98.45</c:v>
                </c:pt>
                <c:pt idx="27">
                  <c:v>95.12</c:v>
                </c:pt>
                <c:pt idx="28">
                  <c:v>99.47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656-4809-9AD9-0E2511C9878A}"/>
            </c:ext>
          </c:extLst>
        </c:ser>
        <c:ser>
          <c:idx val="5"/>
          <c:order val="5"/>
          <c:tx>
            <c:strRef>
              <c:f>'Z:\Annual Report_Monograph_Exec Summ\Annual Reports\88to16\Reviewer files\Ekland - Breast_Ovarian\[Breast (female invasive)_88to16_Ekland.xlsx]JP Trend Data (Incidence)'!$D$64</c:f>
              <c:strCache>
                <c:ptCount val="1"/>
                <c:pt idx="0">
                  <c:v>Hispanic Trend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'[1]JP Trend Data (Incidence)'!$B$5:$B$33</c:f>
              <c:numCache>
                <c:formatCode>General</c:formatCode>
                <c:ptCount val="29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</c:numCache>
            </c:numRef>
          </c:cat>
          <c:val>
            <c:numRef>
              <c:f>'[1]JP Trend Data (Incidence)'!$D$65:$D$93</c:f>
              <c:numCache>
                <c:formatCode>General</c:formatCode>
                <c:ptCount val="29"/>
                <c:pt idx="0">
                  <c:v>103.14</c:v>
                </c:pt>
                <c:pt idx="1">
                  <c:v>102.82</c:v>
                </c:pt>
                <c:pt idx="2">
                  <c:v>102.49</c:v>
                </c:pt>
                <c:pt idx="3">
                  <c:v>102.17</c:v>
                </c:pt>
                <c:pt idx="4">
                  <c:v>101.85</c:v>
                </c:pt>
                <c:pt idx="5">
                  <c:v>101.52</c:v>
                </c:pt>
                <c:pt idx="6">
                  <c:v>101.2</c:v>
                </c:pt>
                <c:pt idx="7">
                  <c:v>100.89</c:v>
                </c:pt>
                <c:pt idx="8">
                  <c:v>100.57</c:v>
                </c:pt>
                <c:pt idx="9">
                  <c:v>100.25</c:v>
                </c:pt>
                <c:pt idx="10">
                  <c:v>99.93</c:v>
                </c:pt>
                <c:pt idx="11">
                  <c:v>99.62</c:v>
                </c:pt>
                <c:pt idx="12">
                  <c:v>99.31</c:v>
                </c:pt>
                <c:pt idx="13">
                  <c:v>98.99</c:v>
                </c:pt>
                <c:pt idx="14">
                  <c:v>98.68</c:v>
                </c:pt>
                <c:pt idx="15">
                  <c:v>98.37</c:v>
                </c:pt>
                <c:pt idx="16">
                  <c:v>98.06</c:v>
                </c:pt>
                <c:pt idx="17">
                  <c:v>97.75</c:v>
                </c:pt>
                <c:pt idx="18">
                  <c:v>97.44</c:v>
                </c:pt>
                <c:pt idx="19">
                  <c:v>97.13</c:v>
                </c:pt>
                <c:pt idx="20">
                  <c:v>96.83</c:v>
                </c:pt>
                <c:pt idx="21">
                  <c:v>96.52</c:v>
                </c:pt>
                <c:pt idx="22">
                  <c:v>96.22</c:v>
                </c:pt>
                <c:pt idx="23">
                  <c:v>95.91</c:v>
                </c:pt>
                <c:pt idx="24">
                  <c:v>95.61</c:v>
                </c:pt>
                <c:pt idx="25">
                  <c:v>95.31</c:v>
                </c:pt>
                <c:pt idx="26">
                  <c:v>95.01</c:v>
                </c:pt>
                <c:pt idx="27">
                  <c:v>94.71</c:v>
                </c:pt>
                <c:pt idx="28">
                  <c:v>94.41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656-4809-9AD9-0E2511C9878A}"/>
            </c:ext>
          </c:extLst>
        </c:ser>
        <c:ser>
          <c:idx val="6"/>
          <c:order val="6"/>
          <c:tx>
            <c:strRef>
              <c:f>'Z:\Annual Report_Monograph_Exec Summ\Annual Reports\88to16\Reviewer files\Ekland - Breast_Ovarian\[Breast (female invasive)_88to16_Ekland.xlsx]JP Trend Data (Incidence)'!$C$94</c:f>
              <c:strCache>
                <c:ptCount val="1"/>
                <c:pt idx="0">
                  <c:v>Asian/Pacific Islander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5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numRef>
              <c:f>'[1]JP Trend Data (Incidence)'!$B$5:$B$33</c:f>
              <c:numCache>
                <c:formatCode>General</c:formatCode>
                <c:ptCount val="29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</c:numCache>
            </c:numRef>
          </c:cat>
          <c:val>
            <c:numRef>
              <c:f>'[1]JP Trend Data (Incidence)'!$C$95:$C$123</c:f>
              <c:numCache>
                <c:formatCode>General</c:formatCode>
                <c:ptCount val="29"/>
                <c:pt idx="0">
                  <c:v>78.599999999999994</c:v>
                </c:pt>
                <c:pt idx="1">
                  <c:v>80.510000000000005</c:v>
                </c:pt>
                <c:pt idx="2">
                  <c:v>90.91</c:v>
                </c:pt>
                <c:pt idx="3">
                  <c:v>75.010000000000005</c:v>
                </c:pt>
                <c:pt idx="4">
                  <c:v>84.39</c:v>
                </c:pt>
                <c:pt idx="5">
                  <c:v>78.84</c:v>
                </c:pt>
                <c:pt idx="6">
                  <c:v>84.33</c:v>
                </c:pt>
                <c:pt idx="7">
                  <c:v>85.82</c:v>
                </c:pt>
                <c:pt idx="8">
                  <c:v>90.11</c:v>
                </c:pt>
                <c:pt idx="9">
                  <c:v>91.36</c:v>
                </c:pt>
                <c:pt idx="10">
                  <c:v>91.68</c:v>
                </c:pt>
                <c:pt idx="11">
                  <c:v>93.38</c:v>
                </c:pt>
                <c:pt idx="12">
                  <c:v>94.49</c:v>
                </c:pt>
                <c:pt idx="13">
                  <c:v>98.41</c:v>
                </c:pt>
                <c:pt idx="14">
                  <c:v>95.08</c:v>
                </c:pt>
                <c:pt idx="15">
                  <c:v>84.76</c:v>
                </c:pt>
                <c:pt idx="16">
                  <c:v>92.06</c:v>
                </c:pt>
                <c:pt idx="17">
                  <c:v>95.69</c:v>
                </c:pt>
                <c:pt idx="18">
                  <c:v>95.82</c:v>
                </c:pt>
                <c:pt idx="19">
                  <c:v>104.61</c:v>
                </c:pt>
                <c:pt idx="20">
                  <c:v>109.82</c:v>
                </c:pt>
                <c:pt idx="21">
                  <c:v>102.66</c:v>
                </c:pt>
                <c:pt idx="22">
                  <c:v>96.31</c:v>
                </c:pt>
                <c:pt idx="23">
                  <c:v>102.49</c:v>
                </c:pt>
                <c:pt idx="24">
                  <c:v>104.36</c:v>
                </c:pt>
                <c:pt idx="25">
                  <c:v>112.56</c:v>
                </c:pt>
                <c:pt idx="26">
                  <c:v>105.29</c:v>
                </c:pt>
                <c:pt idx="27">
                  <c:v>112.24</c:v>
                </c:pt>
                <c:pt idx="28">
                  <c:v>100.78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656-4809-9AD9-0E2511C9878A}"/>
            </c:ext>
          </c:extLst>
        </c:ser>
        <c:ser>
          <c:idx val="7"/>
          <c:order val="7"/>
          <c:tx>
            <c:strRef>
              <c:f>'Z:\Annual Report_Monograph_Exec Summ\Annual Reports\88to16\Reviewer files\Ekland - Breast_Ovarian\[Breast (female invasive)_88to16_Ekland.xlsx]JP Trend Data (Incidence)'!$D$94</c:f>
              <c:strCache>
                <c:ptCount val="1"/>
                <c:pt idx="0">
                  <c:v>API Trend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'[1]JP Trend Data (Incidence)'!$B$5:$B$33</c:f>
              <c:numCache>
                <c:formatCode>General</c:formatCode>
                <c:ptCount val="29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</c:numCache>
            </c:numRef>
          </c:cat>
          <c:val>
            <c:numRef>
              <c:f>'[1]JP Trend Data (Incidence)'!$D$95:$D$123</c:f>
              <c:numCache>
                <c:formatCode>General</c:formatCode>
                <c:ptCount val="29"/>
                <c:pt idx="0">
                  <c:v>80.09</c:v>
                </c:pt>
                <c:pt idx="1">
                  <c:v>80.989999999999995</c:v>
                </c:pt>
                <c:pt idx="2">
                  <c:v>81.900000000000006</c:v>
                </c:pt>
                <c:pt idx="3">
                  <c:v>82.82</c:v>
                </c:pt>
                <c:pt idx="4">
                  <c:v>83.76</c:v>
                </c:pt>
                <c:pt idx="5">
                  <c:v>84.7</c:v>
                </c:pt>
                <c:pt idx="6">
                  <c:v>85.66</c:v>
                </c:pt>
                <c:pt idx="7">
                  <c:v>86.62</c:v>
                </c:pt>
                <c:pt idx="8">
                  <c:v>87.6</c:v>
                </c:pt>
                <c:pt idx="9">
                  <c:v>88.58</c:v>
                </c:pt>
                <c:pt idx="10">
                  <c:v>89.58</c:v>
                </c:pt>
                <c:pt idx="11">
                  <c:v>90.59</c:v>
                </c:pt>
                <c:pt idx="12">
                  <c:v>91.61</c:v>
                </c:pt>
                <c:pt idx="13">
                  <c:v>92.64</c:v>
                </c:pt>
                <c:pt idx="14">
                  <c:v>93.69</c:v>
                </c:pt>
                <c:pt idx="15">
                  <c:v>94.74</c:v>
                </c:pt>
                <c:pt idx="16">
                  <c:v>95.81</c:v>
                </c:pt>
                <c:pt idx="17">
                  <c:v>96.89</c:v>
                </c:pt>
                <c:pt idx="18">
                  <c:v>97.98</c:v>
                </c:pt>
                <c:pt idx="19">
                  <c:v>99.08</c:v>
                </c:pt>
                <c:pt idx="20">
                  <c:v>100.2</c:v>
                </c:pt>
                <c:pt idx="21">
                  <c:v>101.33</c:v>
                </c:pt>
                <c:pt idx="22">
                  <c:v>102.47</c:v>
                </c:pt>
                <c:pt idx="23">
                  <c:v>103.62</c:v>
                </c:pt>
                <c:pt idx="24">
                  <c:v>104.79</c:v>
                </c:pt>
                <c:pt idx="25">
                  <c:v>105.97</c:v>
                </c:pt>
                <c:pt idx="26">
                  <c:v>107.17</c:v>
                </c:pt>
                <c:pt idx="27">
                  <c:v>108.37</c:v>
                </c:pt>
                <c:pt idx="28">
                  <c:v>109.59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656-4809-9AD9-0E2511C987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1538328"/>
        <c:axId val="331539112"/>
      </c:lineChart>
      <c:catAx>
        <c:axId val="331538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700"/>
            </a:pPr>
            <a:endParaRPr lang="en-US"/>
          </a:p>
        </c:txPr>
        <c:crossAx val="331539112"/>
        <c:crosses val="autoZero"/>
        <c:auto val="1"/>
        <c:lblAlgn val="ctr"/>
        <c:lblOffset val="100"/>
        <c:tickLblSkip val="2"/>
        <c:noMultiLvlLbl val="0"/>
      </c:catAx>
      <c:valAx>
        <c:axId val="331539112"/>
        <c:scaling>
          <c:orientation val="minMax"/>
          <c:min val="4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Incidence per 100,000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31538328"/>
        <c:crosses val="autoZero"/>
        <c:crossBetween val="between"/>
      </c:valAx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14141543117921071"/>
          <c:y val="0.92048238288395767"/>
          <c:w val="0.7798997732543933"/>
          <c:h val="7.3204485802911001E-2"/>
        </c:manualLayout>
      </c:layout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Breast</a:t>
            </a:r>
            <a:r>
              <a:rPr lang="en-US" baseline="0" dirty="0" smtClean="0"/>
              <a:t> cancer Mortality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410260081126223"/>
          <c:y val="0.12204673543714012"/>
          <c:w val="0.77899635563977176"/>
          <c:h val="0.73460319640277527"/>
        </c:manualLayout>
      </c:layout>
      <c:lineChart>
        <c:grouping val="standard"/>
        <c:varyColors val="0"/>
        <c:ser>
          <c:idx val="0"/>
          <c:order val="0"/>
          <c:tx>
            <c:strRef>
              <c:f>'Z:\Annual Report_Monograph_Exec Summ\Annual Reports\88to16\Reviewer files\Ekland - Breast_Ovarian\[Breast (female invasive)_88to16_Ekland.xlsx]JP Trend Data (Mortality)'!$C$4</c:f>
              <c:strCache>
                <c:ptCount val="1"/>
                <c:pt idx="0">
                  <c:v>Non-Hispanic White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5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numRef>
              <c:f>'[1]JP Trend Data (Mortality)'!$B$5:$B$33</c:f>
              <c:numCache>
                <c:formatCode>General</c:formatCode>
                <c:ptCount val="29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</c:numCache>
            </c:numRef>
          </c:cat>
          <c:val>
            <c:numRef>
              <c:f>'[1]JP Trend Data (Mortality)'!$C$5:$C$33</c:f>
              <c:numCache>
                <c:formatCode>General</c:formatCode>
                <c:ptCount val="29"/>
                <c:pt idx="0">
                  <c:v>35.67</c:v>
                </c:pt>
                <c:pt idx="1">
                  <c:v>35.5</c:v>
                </c:pt>
                <c:pt idx="2">
                  <c:v>35</c:v>
                </c:pt>
                <c:pt idx="3">
                  <c:v>35.21</c:v>
                </c:pt>
                <c:pt idx="4">
                  <c:v>33.69</c:v>
                </c:pt>
                <c:pt idx="5">
                  <c:v>33.61</c:v>
                </c:pt>
                <c:pt idx="6">
                  <c:v>30.43</c:v>
                </c:pt>
                <c:pt idx="7">
                  <c:v>31.68</c:v>
                </c:pt>
                <c:pt idx="8">
                  <c:v>32.479999999999997</c:v>
                </c:pt>
                <c:pt idx="9">
                  <c:v>27.84</c:v>
                </c:pt>
                <c:pt idx="10">
                  <c:v>29.14</c:v>
                </c:pt>
                <c:pt idx="11">
                  <c:v>28.21</c:v>
                </c:pt>
                <c:pt idx="12">
                  <c:v>27.55</c:v>
                </c:pt>
                <c:pt idx="13">
                  <c:v>25.62</c:v>
                </c:pt>
                <c:pt idx="14">
                  <c:v>27.01</c:v>
                </c:pt>
                <c:pt idx="15">
                  <c:v>26.1</c:v>
                </c:pt>
                <c:pt idx="16">
                  <c:v>26.29</c:v>
                </c:pt>
                <c:pt idx="17">
                  <c:v>24.87</c:v>
                </c:pt>
                <c:pt idx="18">
                  <c:v>26.78</c:v>
                </c:pt>
                <c:pt idx="19">
                  <c:v>22.77</c:v>
                </c:pt>
                <c:pt idx="20">
                  <c:v>23.43</c:v>
                </c:pt>
                <c:pt idx="21">
                  <c:v>20.94</c:v>
                </c:pt>
                <c:pt idx="22">
                  <c:v>22.63</c:v>
                </c:pt>
                <c:pt idx="23">
                  <c:v>21.59</c:v>
                </c:pt>
                <c:pt idx="24">
                  <c:v>22.5</c:v>
                </c:pt>
                <c:pt idx="25">
                  <c:v>20.46</c:v>
                </c:pt>
                <c:pt idx="26">
                  <c:v>20.27</c:v>
                </c:pt>
                <c:pt idx="27">
                  <c:v>19.489999999999998</c:v>
                </c:pt>
                <c:pt idx="28">
                  <c:v>17.62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90-46EF-A2CC-5259836BCF6F}"/>
            </c:ext>
          </c:extLst>
        </c:ser>
        <c:ser>
          <c:idx val="1"/>
          <c:order val="1"/>
          <c:tx>
            <c:strRef>
              <c:f>'Z:\Annual Report_Monograph_Exec Summ\Annual Reports\88to16\Reviewer files\Ekland - Breast_Ovarian\[Breast (female invasive)_88to16_Ekland.xlsx]JP Trend Data (Mortality)'!$D$4</c:f>
              <c:strCache>
                <c:ptCount val="1"/>
                <c:pt idx="0">
                  <c:v>NHW Trend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'[1]JP Trend Data (Mortality)'!$B$5:$B$33</c:f>
              <c:numCache>
                <c:formatCode>General</c:formatCode>
                <c:ptCount val="29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</c:numCache>
            </c:numRef>
          </c:cat>
          <c:val>
            <c:numRef>
              <c:f>'[1]JP Trend Data (Mortality)'!$D$5:$D$33</c:f>
              <c:numCache>
                <c:formatCode>General</c:formatCode>
                <c:ptCount val="29"/>
                <c:pt idx="0">
                  <c:v>36.700000000000003</c:v>
                </c:pt>
                <c:pt idx="1">
                  <c:v>35.869999999999997</c:v>
                </c:pt>
                <c:pt idx="2">
                  <c:v>35.049999999999997</c:v>
                </c:pt>
                <c:pt idx="3">
                  <c:v>34.25</c:v>
                </c:pt>
                <c:pt idx="4">
                  <c:v>33.47</c:v>
                </c:pt>
                <c:pt idx="5">
                  <c:v>32.700000000000003</c:v>
                </c:pt>
                <c:pt idx="6">
                  <c:v>31.96</c:v>
                </c:pt>
                <c:pt idx="7">
                  <c:v>31.23</c:v>
                </c:pt>
                <c:pt idx="8">
                  <c:v>30.51</c:v>
                </c:pt>
                <c:pt idx="9">
                  <c:v>29.82</c:v>
                </c:pt>
                <c:pt idx="10">
                  <c:v>29.14</c:v>
                </c:pt>
                <c:pt idx="11">
                  <c:v>28.47</c:v>
                </c:pt>
                <c:pt idx="12">
                  <c:v>27.82</c:v>
                </c:pt>
                <c:pt idx="13">
                  <c:v>27.19</c:v>
                </c:pt>
                <c:pt idx="14">
                  <c:v>26.57</c:v>
                </c:pt>
                <c:pt idx="15">
                  <c:v>25.96</c:v>
                </c:pt>
                <c:pt idx="16">
                  <c:v>25.37</c:v>
                </c:pt>
                <c:pt idx="17">
                  <c:v>24.79</c:v>
                </c:pt>
                <c:pt idx="18">
                  <c:v>24.22</c:v>
                </c:pt>
                <c:pt idx="19">
                  <c:v>23.67</c:v>
                </c:pt>
                <c:pt idx="20">
                  <c:v>23.13</c:v>
                </c:pt>
                <c:pt idx="21">
                  <c:v>22.6</c:v>
                </c:pt>
                <c:pt idx="22">
                  <c:v>22.09</c:v>
                </c:pt>
                <c:pt idx="23">
                  <c:v>21.58</c:v>
                </c:pt>
                <c:pt idx="24">
                  <c:v>21.09</c:v>
                </c:pt>
                <c:pt idx="25">
                  <c:v>20.61</c:v>
                </c:pt>
                <c:pt idx="26">
                  <c:v>20.14</c:v>
                </c:pt>
                <c:pt idx="27">
                  <c:v>19.68</c:v>
                </c:pt>
                <c:pt idx="28">
                  <c:v>19.23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90-46EF-A2CC-5259836BCF6F}"/>
            </c:ext>
          </c:extLst>
        </c:ser>
        <c:ser>
          <c:idx val="2"/>
          <c:order val="2"/>
          <c:tx>
            <c:strRef>
              <c:f>'Z:\Annual Report_Monograph_Exec Summ\Annual Reports\88to16\Reviewer files\Ekland - Breast_Ovarian\[Breast (female invasive)_88to16_Ekland.xlsx]JP Trend Data (Mortality)'!$C$34</c:f>
              <c:strCache>
                <c:ptCount val="1"/>
                <c:pt idx="0">
                  <c:v>Non-Hispanic Black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5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cat>
            <c:numRef>
              <c:f>'[1]JP Trend Data (Mortality)'!$B$5:$B$33</c:f>
              <c:numCache>
                <c:formatCode>General</c:formatCode>
                <c:ptCount val="29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</c:numCache>
            </c:numRef>
          </c:cat>
          <c:val>
            <c:numRef>
              <c:f>'[1]JP Trend Data (Mortality)'!$C$35:$C$63</c:f>
              <c:numCache>
                <c:formatCode>General</c:formatCode>
                <c:ptCount val="29"/>
                <c:pt idx="0">
                  <c:v>44.51</c:v>
                </c:pt>
                <c:pt idx="1">
                  <c:v>40.909999999999997</c:v>
                </c:pt>
                <c:pt idx="2">
                  <c:v>38.22</c:v>
                </c:pt>
                <c:pt idx="3">
                  <c:v>36.21</c:v>
                </c:pt>
                <c:pt idx="4">
                  <c:v>38.409999999999997</c:v>
                </c:pt>
                <c:pt idx="5">
                  <c:v>35.57</c:v>
                </c:pt>
                <c:pt idx="6">
                  <c:v>43.01</c:v>
                </c:pt>
                <c:pt idx="7">
                  <c:v>35.93</c:v>
                </c:pt>
                <c:pt idx="8">
                  <c:v>38.61</c:v>
                </c:pt>
                <c:pt idx="9">
                  <c:v>38.42</c:v>
                </c:pt>
                <c:pt idx="10">
                  <c:v>37.090000000000003</c:v>
                </c:pt>
                <c:pt idx="11">
                  <c:v>26.02</c:v>
                </c:pt>
                <c:pt idx="12">
                  <c:v>35.58</c:v>
                </c:pt>
                <c:pt idx="13">
                  <c:v>34.51</c:v>
                </c:pt>
                <c:pt idx="14">
                  <c:v>38.56</c:v>
                </c:pt>
                <c:pt idx="15">
                  <c:v>33.14</c:v>
                </c:pt>
                <c:pt idx="16">
                  <c:v>32.119999999999997</c:v>
                </c:pt>
                <c:pt idx="17">
                  <c:v>30.26</c:v>
                </c:pt>
                <c:pt idx="18">
                  <c:v>29.66</c:v>
                </c:pt>
                <c:pt idx="19">
                  <c:v>34.49</c:v>
                </c:pt>
                <c:pt idx="20">
                  <c:v>27.18</c:v>
                </c:pt>
                <c:pt idx="21">
                  <c:v>29.67</c:v>
                </c:pt>
                <c:pt idx="22">
                  <c:v>30.28</c:v>
                </c:pt>
                <c:pt idx="23">
                  <c:v>29.6</c:v>
                </c:pt>
                <c:pt idx="24">
                  <c:v>30.71</c:v>
                </c:pt>
                <c:pt idx="25">
                  <c:v>28.2</c:v>
                </c:pt>
                <c:pt idx="26">
                  <c:v>25.74</c:v>
                </c:pt>
                <c:pt idx="27">
                  <c:v>28.88</c:v>
                </c:pt>
                <c:pt idx="28">
                  <c:v>30.92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190-46EF-A2CC-5259836BCF6F}"/>
            </c:ext>
          </c:extLst>
        </c:ser>
        <c:ser>
          <c:idx val="3"/>
          <c:order val="3"/>
          <c:tx>
            <c:strRef>
              <c:f>'Z:\Annual Report_Monograph_Exec Summ\Annual Reports\88to16\Reviewer files\Ekland - Breast_Ovarian\[Breast (female invasive)_88to16_Ekland.xlsx]JP Trend Data (Mortality)'!$D$34</c:f>
              <c:strCache>
                <c:ptCount val="1"/>
                <c:pt idx="0">
                  <c:v>NHB Trend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'[1]JP Trend Data (Mortality)'!$B$5:$B$33</c:f>
              <c:numCache>
                <c:formatCode>General</c:formatCode>
                <c:ptCount val="29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</c:numCache>
            </c:numRef>
          </c:cat>
          <c:val>
            <c:numRef>
              <c:f>'[1]JP Trend Data (Mortality)'!$D$35:$D$63</c:f>
              <c:numCache>
                <c:formatCode>General</c:formatCode>
                <c:ptCount val="29"/>
                <c:pt idx="0">
                  <c:v>41.15</c:v>
                </c:pt>
                <c:pt idx="1">
                  <c:v>40.57</c:v>
                </c:pt>
                <c:pt idx="2">
                  <c:v>40</c:v>
                </c:pt>
                <c:pt idx="3">
                  <c:v>39.44</c:v>
                </c:pt>
                <c:pt idx="4">
                  <c:v>38.880000000000003</c:v>
                </c:pt>
                <c:pt idx="5">
                  <c:v>38.340000000000003</c:v>
                </c:pt>
                <c:pt idx="6">
                  <c:v>37.799999999999997</c:v>
                </c:pt>
                <c:pt idx="7">
                  <c:v>37.270000000000003</c:v>
                </c:pt>
                <c:pt idx="8">
                  <c:v>36.74</c:v>
                </c:pt>
                <c:pt idx="9">
                  <c:v>36.229999999999997</c:v>
                </c:pt>
                <c:pt idx="10">
                  <c:v>35.72</c:v>
                </c:pt>
                <c:pt idx="11">
                  <c:v>35.22</c:v>
                </c:pt>
                <c:pt idx="12">
                  <c:v>34.72</c:v>
                </c:pt>
                <c:pt idx="13">
                  <c:v>34.229999999999997</c:v>
                </c:pt>
                <c:pt idx="14">
                  <c:v>33.75</c:v>
                </c:pt>
                <c:pt idx="15">
                  <c:v>33.28</c:v>
                </c:pt>
                <c:pt idx="16">
                  <c:v>32.81</c:v>
                </c:pt>
                <c:pt idx="17">
                  <c:v>32.35</c:v>
                </c:pt>
                <c:pt idx="18">
                  <c:v>31.9</c:v>
                </c:pt>
                <c:pt idx="19">
                  <c:v>31.45</c:v>
                </c:pt>
                <c:pt idx="20">
                  <c:v>31.01</c:v>
                </c:pt>
                <c:pt idx="21">
                  <c:v>30.57</c:v>
                </c:pt>
                <c:pt idx="22">
                  <c:v>30.14</c:v>
                </c:pt>
                <c:pt idx="23">
                  <c:v>29.72</c:v>
                </c:pt>
                <c:pt idx="24">
                  <c:v>29.3</c:v>
                </c:pt>
                <c:pt idx="25">
                  <c:v>28.89</c:v>
                </c:pt>
                <c:pt idx="26">
                  <c:v>28.48</c:v>
                </c:pt>
                <c:pt idx="27">
                  <c:v>28.08</c:v>
                </c:pt>
                <c:pt idx="28">
                  <c:v>27.69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190-46EF-A2CC-5259836BCF6F}"/>
            </c:ext>
          </c:extLst>
        </c:ser>
        <c:ser>
          <c:idx val="4"/>
          <c:order val="4"/>
          <c:tx>
            <c:strRef>
              <c:f>'Z:\Annual Report_Monograph_Exec Summ\Annual Reports\88to16\Reviewer files\Ekland - Breast_Ovarian\[Breast (female invasive)_88to16_Ekland.xlsx]JP Trend Data (Mortality)'!$C$65</c:f>
              <c:strCache>
                <c:ptCount val="1"/>
                <c:pt idx="0">
                  <c:v>Hispanic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5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numRef>
              <c:f>'[1]JP Trend Data (Mortality)'!$B$5:$B$33</c:f>
              <c:numCache>
                <c:formatCode>General</c:formatCode>
                <c:ptCount val="29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</c:numCache>
            </c:numRef>
          </c:cat>
          <c:val>
            <c:numRef>
              <c:f>'[1]JP Trend Data (Mortality)'!$C$66:$C$94</c:f>
              <c:numCache>
                <c:formatCode>General</c:formatCode>
                <c:ptCount val="29"/>
                <c:pt idx="0">
                  <c:v>23.3</c:v>
                </c:pt>
                <c:pt idx="1">
                  <c:v>22.43</c:v>
                </c:pt>
                <c:pt idx="2">
                  <c:v>23.64</c:v>
                </c:pt>
                <c:pt idx="3">
                  <c:v>18.829999999999998</c:v>
                </c:pt>
                <c:pt idx="4">
                  <c:v>19.739999999999998</c:v>
                </c:pt>
                <c:pt idx="5">
                  <c:v>25.7</c:v>
                </c:pt>
                <c:pt idx="6">
                  <c:v>19.38</c:v>
                </c:pt>
                <c:pt idx="7">
                  <c:v>21.05</c:v>
                </c:pt>
                <c:pt idx="8">
                  <c:v>22.6</c:v>
                </c:pt>
                <c:pt idx="9">
                  <c:v>22.63</c:v>
                </c:pt>
                <c:pt idx="10">
                  <c:v>21.01</c:v>
                </c:pt>
                <c:pt idx="11">
                  <c:v>19.690000000000001</c:v>
                </c:pt>
                <c:pt idx="12">
                  <c:v>20.170000000000002</c:v>
                </c:pt>
                <c:pt idx="13">
                  <c:v>19.16</c:v>
                </c:pt>
                <c:pt idx="14">
                  <c:v>19.8</c:v>
                </c:pt>
                <c:pt idx="15">
                  <c:v>18.52</c:v>
                </c:pt>
                <c:pt idx="16">
                  <c:v>19.5</c:v>
                </c:pt>
                <c:pt idx="17">
                  <c:v>14.27</c:v>
                </c:pt>
                <c:pt idx="18">
                  <c:v>16.88</c:v>
                </c:pt>
                <c:pt idx="19">
                  <c:v>19.010000000000002</c:v>
                </c:pt>
                <c:pt idx="20">
                  <c:v>19.64</c:v>
                </c:pt>
                <c:pt idx="21">
                  <c:v>17.53</c:v>
                </c:pt>
                <c:pt idx="22">
                  <c:v>12.74</c:v>
                </c:pt>
                <c:pt idx="23">
                  <c:v>14.48</c:v>
                </c:pt>
                <c:pt idx="24">
                  <c:v>15.2</c:v>
                </c:pt>
                <c:pt idx="25">
                  <c:v>17.39</c:v>
                </c:pt>
                <c:pt idx="26">
                  <c:v>14.01</c:v>
                </c:pt>
                <c:pt idx="27">
                  <c:v>13.89</c:v>
                </c:pt>
                <c:pt idx="28">
                  <c:v>14.26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190-46EF-A2CC-5259836BCF6F}"/>
            </c:ext>
          </c:extLst>
        </c:ser>
        <c:ser>
          <c:idx val="5"/>
          <c:order val="5"/>
          <c:tx>
            <c:strRef>
              <c:f>'Z:\Annual Report_Monograph_Exec Summ\Annual Reports\88to16\Reviewer files\Ekland - Breast_Ovarian\[Breast (female invasive)_88to16_Ekland.xlsx]JP Trend Data (Mortality)'!$D$65</c:f>
              <c:strCache>
                <c:ptCount val="1"/>
                <c:pt idx="0">
                  <c:v>Hispanic Trend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'[1]JP Trend Data (Mortality)'!$B$5:$B$33</c:f>
              <c:numCache>
                <c:formatCode>General</c:formatCode>
                <c:ptCount val="29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</c:numCache>
            </c:numRef>
          </c:cat>
          <c:val>
            <c:numRef>
              <c:f>'[1]JP Trend Data (Mortality)'!$D$66:$D$94</c:f>
              <c:numCache>
                <c:formatCode>General</c:formatCode>
                <c:ptCount val="29"/>
                <c:pt idx="0">
                  <c:v>24.16</c:v>
                </c:pt>
                <c:pt idx="1">
                  <c:v>23.72</c:v>
                </c:pt>
                <c:pt idx="2">
                  <c:v>23.3</c:v>
                </c:pt>
                <c:pt idx="3">
                  <c:v>22.87</c:v>
                </c:pt>
                <c:pt idx="4">
                  <c:v>22.46</c:v>
                </c:pt>
                <c:pt idx="5">
                  <c:v>22.05</c:v>
                </c:pt>
                <c:pt idx="6">
                  <c:v>21.65</c:v>
                </c:pt>
                <c:pt idx="7">
                  <c:v>21.26</c:v>
                </c:pt>
                <c:pt idx="8">
                  <c:v>20.88</c:v>
                </c:pt>
                <c:pt idx="9">
                  <c:v>20.5</c:v>
                </c:pt>
                <c:pt idx="10">
                  <c:v>20.13</c:v>
                </c:pt>
                <c:pt idx="11">
                  <c:v>19.760000000000002</c:v>
                </c:pt>
                <c:pt idx="12">
                  <c:v>19.41</c:v>
                </c:pt>
                <c:pt idx="13">
                  <c:v>19.059999999999999</c:v>
                </c:pt>
                <c:pt idx="14">
                  <c:v>18.71</c:v>
                </c:pt>
                <c:pt idx="15">
                  <c:v>18.37</c:v>
                </c:pt>
                <c:pt idx="16">
                  <c:v>18.04</c:v>
                </c:pt>
                <c:pt idx="17">
                  <c:v>17.71</c:v>
                </c:pt>
                <c:pt idx="18">
                  <c:v>17.39</c:v>
                </c:pt>
                <c:pt idx="19">
                  <c:v>17.079999999999998</c:v>
                </c:pt>
                <c:pt idx="20">
                  <c:v>16.77</c:v>
                </c:pt>
                <c:pt idx="21">
                  <c:v>16.47</c:v>
                </c:pt>
                <c:pt idx="22">
                  <c:v>16.170000000000002</c:v>
                </c:pt>
                <c:pt idx="23">
                  <c:v>15.87</c:v>
                </c:pt>
                <c:pt idx="24">
                  <c:v>15.59</c:v>
                </c:pt>
                <c:pt idx="25">
                  <c:v>15.31</c:v>
                </c:pt>
                <c:pt idx="26">
                  <c:v>15.03</c:v>
                </c:pt>
                <c:pt idx="27">
                  <c:v>14.76</c:v>
                </c:pt>
                <c:pt idx="28">
                  <c:v>14.49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190-46EF-A2CC-5259836BCF6F}"/>
            </c:ext>
          </c:extLst>
        </c:ser>
        <c:ser>
          <c:idx val="6"/>
          <c:order val="6"/>
          <c:tx>
            <c:strRef>
              <c:f>'Z:\Annual Report_Monograph_Exec Summ\Annual Reports\88to16\Reviewer files\Ekland - Breast_Ovarian\[Breast (female invasive)_88to16_Ekland.xlsx]JP Trend Data (Mortality)'!$C$95</c:f>
              <c:strCache>
                <c:ptCount val="1"/>
                <c:pt idx="0">
                  <c:v>Asian/Pacific Islander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5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numRef>
              <c:f>'[1]JP Trend Data (Mortality)'!$B$5:$B$33</c:f>
              <c:numCache>
                <c:formatCode>General</c:formatCode>
                <c:ptCount val="29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</c:numCache>
            </c:numRef>
          </c:cat>
          <c:val>
            <c:numRef>
              <c:f>'[1]JP Trend Data (Mortality)'!$C$96:$C$124</c:f>
              <c:numCache>
                <c:formatCode>General</c:formatCode>
                <c:ptCount val="29"/>
                <c:pt idx="0">
                  <c:v>15.74</c:v>
                </c:pt>
                <c:pt idx="1">
                  <c:v>16.64</c:v>
                </c:pt>
                <c:pt idx="2">
                  <c:v>17.93</c:v>
                </c:pt>
                <c:pt idx="3">
                  <c:v>19.11</c:v>
                </c:pt>
                <c:pt idx="4">
                  <c:v>13.82</c:v>
                </c:pt>
                <c:pt idx="5">
                  <c:v>14.97</c:v>
                </c:pt>
                <c:pt idx="6">
                  <c:v>16.149999999999999</c:v>
                </c:pt>
                <c:pt idx="7">
                  <c:v>14.52</c:v>
                </c:pt>
                <c:pt idx="8">
                  <c:v>11.84</c:v>
                </c:pt>
                <c:pt idx="9">
                  <c:v>13.55</c:v>
                </c:pt>
                <c:pt idx="10">
                  <c:v>12.63</c:v>
                </c:pt>
                <c:pt idx="11">
                  <c:v>11.23</c:v>
                </c:pt>
                <c:pt idx="12">
                  <c:v>13.2</c:v>
                </c:pt>
                <c:pt idx="13">
                  <c:v>16.260000000000002</c:v>
                </c:pt>
                <c:pt idx="14">
                  <c:v>12.99</c:v>
                </c:pt>
                <c:pt idx="15">
                  <c:v>14.87</c:v>
                </c:pt>
                <c:pt idx="16">
                  <c:v>12.69</c:v>
                </c:pt>
                <c:pt idx="17">
                  <c:v>12.74</c:v>
                </c:pt>
                <c:pt idx="18">
                  <c:v>14.07</c:v>
                </c:pt>
                <c:pt idx="19">
                  <c:v>14.41</c:v>
                </c:pt>
                <c:pt idx="20">
                  <c:v>12.36</c:v>
                </c:pt>
                <c:pt idx="21">
                  <c:v>12.47</c:v>
                </c:pt>
                <c:pt idx="22">
                  <c:v>12.83</c:v>
                </c:pt>
                <c:pt idx="23">
                  <c:v>13.93</c:v>
                </c:pt>
                <c:pt idx="24">
                  <c:v>12.82</c:v>
                </c:pt>
                <c:pt idx="25">
                  <c:v>12.92</c:v>
                </c:pt>
                <c:pt idx="26">
                  <c:v>10.74</c:v>
                </c:pt>
                <c:pt idx="27">
                  <c:v>13.26</c:v>
                </c:pt>
                <c:pt idx="28">
                  <c:v>10.26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190-46EF-A2CC-5259836BCF6F}"/>
            </c:ext>
          </c:extLst>
        </c:ser>
        <c:ser>
          <c:idx val="7"/>
          <c:order val="7"/>
          <c:tx>
            <c:strRef>
              <c:f>'Z:\Annual Report_Monograph_Exec Summ\Annual Reports\88to16\Reviewer files\Ekland - Breast_Ovarian\[Breast (female invasive)_88to16_Ekland.xlsx]JP Trend Data (Mortality)'!$D$95</c:f>
              <c:strCache>
                <c:ptCount val="1"/>
                <c:pt idx="0">
                  <c:v>API Trend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'[1]JP Trend Data (Mortality)'!$B$5:$B$33</c:f>
              <c:numCache>
                <c:formatCode>General</c:formatCode>
                <c:ptCount val="29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</c:numCache>
            </c:numRef>
          </c:cat>
          <c:val>
            <c:numRef>
              <c:f>'[1]JP Trend Data (Mortality)'!$D$96:$D$124</c:f>
              <c:numCache>
                <c:formatCode>General</c:formatCode>
                <c:ptCount val="29"/>
                <c:pt idx="0">
                  <c:v>16.02</c:v>
                </c:pt>
                <c:pt idx="1">
                  <c:v>15.85</c:v>
                </c:pt>
                <c:pt idx="2">
                  <c:v>15.68</c:v>
                </c:pt>
                <c:pt idx="3">
                  <c:v>15.52</c:v>
                </c:pt>
                <c:pt idx="4">
                  <c:v>15.35</c:v>
                </c:pt>
                <c:pt idx="5">
                  <c:v>15.19</c:v>
                </c:pt>
                <c:pt idx="6">
                  <c:v>15.03</c:v>
                </c:pt>
                <c:pt idx="7">
                  <c:v>14.87</c:v>
                </c:pt>
                <c:pt idx="8">
                  <c:v>14.71</c:v>
                </c:pt>
                <c:pt idx="9">
                  <c:v>14.56</c:v>
                </c:pt>
                <c:pt idx="10">
                  <c:v>14.4</c:v>
                </c:pt>
                <c:pt idx="11">
                  <c:v>14.25</c:v>
                </c:pt>
                <c:pt idx="12">
                  <c:v>14.1</c:v>
                </c:pt>
                <c:pt idx="13">
                  <c:v>13.95</c:v>
                </c:pt>
                <c:pt idx="14">
                  <c:v>13.8</c:v>
                </c:pt>
                <c:pt idx="15">
                  <c:v>13.65</c:v>
                </c:pt>
                <c:pt idx="16">
                  <c:v>13.51</c:v>
                </c:pt>
                <c:pt idx="17">
                  <c:v>13.37</c:v>
                </c:pt>
                <c:pt idx="18">
                  <c:v>13.22</c:v>
                </c:pt>
                <c:pt idx="19">
                  <c:v>13.08</c:v>
                </c:pt>
                <c:pt idx="20">
                  <c:v>12.94</c:v>
                </c:pt>
                <c:pt idx="21">
                  <c:v>12.81</c:v>
                </c:pt>
                <c:pt idx="22">
                  <c:v>12.67</c:v>
                </c:pt>
                <c:pt idx="23">
                  <c:v>12.54</c:v>
                </c:pt>
                <c:pt idx="24">
                  <c:v>12.4</c:v>
                </c:pt>
                <c:pt idx="25">
                  <c:v>12.27</c:v>
                </c:pt>
                <c:pt idx="26">
                  <c:v>12.14</c:v>
                </c:pt>
                <c:pt idx="27">
                  <c:v>12.01</c:v>
                </c:pt>
                <c:pt idx="28">
                  <c:v>11.89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190-46EF-A2CC-5259836BCF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9510456"/>
        <c:axId val="458441448"/>
      </c:lineChart>
      <c:catAx>
        <c:axId val="339510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700"/>
            </a:pPr>
            <a:endParaRPr lang="en-US"/>
          </a:p>
        </c:txPr>
        <c:crossAx val="458441448"/>
        <c:crosses val="autoZero"/>
        <c:auto val="1"/>
        <c:lblAlgn val="ctr"/>
        <c:lblOffset val="100"/>
        <c:noMultiLvlLbl val="0"/>
      </c:catAx>
      <c:valAx>
        <c:axId val="4584414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Deaths per 100,000</a:t>
                </a:r>
              </a:p>
            </c:rich>
          </c:tx>
          <c:layout>
            <c:manualLayout>
              <c:xMode val="edge"/>
              <c:yMode val="edge"/>
              <c:x val="2.7569081358674218E-2"/>
              <c:y val="0.3472279014104498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39510456"/>
        <c:crosses val="autoZero"/>
        <c:crossBetween val="between"/>
      </c:valAx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13312964785651793"/>
          <c:y val="0.92509308429469572"/>
          <c:w val="0.82054625984251983"/>
          <c:h val="7.4906915705304278E-2"/>
        </c:manualLayout>
      </c:layout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'[Exec Summ Data and Figs 2019 report.xlsx]Melanoma-Age'!$B$5</c:f>
              <c:strCache>
                <c:ptCount val="1"/>
                <c:pt idx="0">
                  <c:v>Male &lt;40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'[Exec Summ Data and Figs 2019 report.xlsx]Melanoma-Age'!$A$7:$A$35</c:f>
              <c:numCache>
                <c:formatCode>General</c:formatCode>
                <c:ptCount val="29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</c:numCache>
            </c:numRef>
          </c:cat>
          <c:val>
            <c:numRef>
              <c:f>'[Exec Summ Data and Figs 2019 report.xlsx]Melanoma-Age'!$B$7:$B$35</c:f>
              <c:numCache>
                <c:formatCode>General</c:formatCode>
                <c:ptCount val="29"/>
                <c:pt idx="0">
                  <c:v>6.24</c:v>
                </c:pt>
                <c:pt idx="1">
                  <c:v>6.67</c:v>
                </c:pt>
                <c:pt idx="2">
                  <c:v>6.57</c:v>
                </c:pt>
                <c:pt idx="3">
                  <c:v>6.54</c:v>
                </c:pt>
                <c:pt idx="4">
                  <c:v>4.5999999999999996</c:v>
                </c:pt>
                <c:pt idx="5">
                  <c:v>5.25</c:v>
                </c:pt>
                <c:pt idx="6">
                  <c:v>5.39</c:v>
                </c:pt>
                <c:pt idx="7">
                  <c:v>6.14</c:v>
                </c:pt>
                <c:pt idx="8">
                  <c:v>6.68</c:v>
                </c:pt>
                <c:pt idx="9">
                  <c:v>6</c:v>
                </c:pt>
                <c:pt idx="10">
                  <c:v>5.31</c:v>
                </c:pt>
                <c:pt idx="11">
                  <c:v>5.23</c:v>
                </c:pt>
                <c:pt idx="12">
                  <c:v>6.21</c:v>
                </c:pt>
                <c:pt idx="13">
                  <c:v>3.94</c:v>
                </c:pt>
                <c:pt idx="14">
                  <c:v>4.37</c:v>
                </c:pt>
                <c:pt idx="15">
                  <c:v>6.17</c:v>
                </c:pt>
                <c:pt idx="16">
                  <c:v>5.28</c:v>
                </c:pt>
                <c:pt idx="17">
                  <c:v>5.93</c:v>
                </c:pt>
                <c:pt idx="18">
                  <c:v>4.24</c:v>
                </c:pt>
                <c:pt idx="19">
                  <c:v>4.9800000000000004</c:v>
                </c:pt>
                <c:pt idx="20">
                  <c:v>6.89</c:v>
                </c:pt>
                <c:pt idx="21">
                  <c:v>5.48</c:v>
                </c:pt>
                <c:pt idx="22">
                  <c:v>7.25</c:v>
                </c:pt>
                <c:pt idx="23">
                  <c:v>6.24</c:v>
                </c:pt>
                <c:pt idx="24">
                  <c:v>7.26</c:v>
                </c:pt>
                <c:pt idx="25">
                  <c:v>6.64</c:v>
                </c:pt>
                <c:pt idx="26">
                  <c:v>7.76</c:v>
                </c:pt>
                <c:pt idx="27">
                  <c:v>8.7100000000000009</c:v>
                </c:pt>
                <c:pt idx="28">
                  <c:v>6.61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F89-42FA-8CF8-991EF744931B}"/>
            </c:ext>
          </c:extLst>
        </c:ser>
        <c:ser>
          <c:idx val="6"/>
          <c:order val="1"/>
          <c:tx>
            <c:strRef>
              <c:f>'[Exec Summ Data and Figs 2019 report.xlsx]Melanoma-Age'!$C$5</c:f>
              <c:strCache>
                <c:ptCount val="1"/>
                <c:pt idx="0">
                  <c:v>Female &lt;40</c:v>
                </c:pt>
              </c:strCache>
            </c:strRef>
          </c:tx>
          <c:spPr>
            <a:ln w="2222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'[Exec Summ Data and Figs 2019 report.xlsx]Melanoma-Age'!$A$7:$A$35</c:f>
              <c:numCache>
                <c:formatCode>General</c:formatCode>
                <c:ptCount val="29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</c:numCache>
            </c:numRef>
          </c:cat>
          <c:val>
            <c:numRef>
              <c:f>'[Exec Summ Data and Figs 2019 report.xlsx]Melanoma-Age'!$C$7:$C$35</c:f>
              <c:numCache>
                <c:formatCode>General</c:formatCode>
                <c:ptCount val="29"/>
                <c:pt idx="0">
                  <c:v>8.44</c:v>
                </c:pt>
                <c:pt idx="1">
                  <c:v>8.74</c:v>
                </c:pt>
                <c:pt idx="2">
                  <c:v>5.71</c:v>
                </c:pt>
                <c:pt idx="3">
                  <c:v>5.24</c:v>
                </c:pt>
                <c:pt idx="4">
                  <c:v>6.9</c:v>
                </c:pt>
                <c:pt idx="5">
                  <c:v>6.12</c:v>
                </c:pt>
                <c:pt idx="6">
                  <c:v>7.3</c:v>
                </c:pt>
                <c:pt idx="7">
                  <c:v>6.86</c:v>
                </c:pt>
                <c:pt idx="8">
                  <c:v>11.38</c:v>
                </c:pt>
                <c:pt idx="9">
                  <c:v>8.77</c:v>
                </c:pt>
                <c:pt idx="10">
                  <c:v>6.89</c:v>
                </c:pt>
                <c:pt idx="11">
                  <c:v>8.93</c:v>
                </c:pt>
                <c:pt idx="12">
                  <c:v>7.64</c:v>
                </c:pt>
                <c:pt idx="13">
                  <c:v>6.2</c:v>
                </c:pt>
                <c:pt idx="14">
                  <c:v>6.16</c:v>
                </c:pt>
                <c:pt idx="15">
                  <c:v>5.76</c:v>
                </c:pt>
                <c:pt idx="16">
                  <c:v>9.52</c:v>
                </c:pt>
                <c:pt idx="17">
                  <c:v>10.14</c:v>
                </c:pt>
                <c:pt idx="18">
                  <c:v>9.58</c:v>
                </c:pt>
                <c:pt idx="19">
                  <c:v>10.93</c:v>
                </c:pt>
                <c:pt idx="20">
                  <c:v>12.41</c:v>
                </c:pt>
                <c:pt idx="21">
                  <c:v>10.210000000000001</c:v>
                </c:pt>
                <c:pt idx="22">
                  <c:v>10.55</c:v>
                </c:pt>
                <c:pt idx="23">
                  <c:v>10.26</c:v>
                </c:pt>
                <c:pt idx="24">
                  <c:v>9.07</c:v>
                </c:pt>
                <c:pt idx="25">
                  <c:v>12.18</c:v>
                </c:pt>
                <c:pt idx="26">
                  <c:v>11.79</c:v>
                </c:pt>
                <c:pt idx="27">
                  <c:v>13.48</c:v>
                </c:pt>
                <c:pt idx="28">
                  <c:v>12.66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F89-42FA-8CF8-991EF744931B}"/>
            </c:ext>
          </c:extLst>
        </c:ser>
        <c:ser>
          <c:idx val="0"/>
          <c:order val="2"/>
          <c:tx>
            <c:strRef>
              <c:f>'[Exec Summ Data and Figs 2019 report.xlsx]Melanoma-Age'!$D$5</c:f>
              <c:strCache>
                <c:ptCount val="1"/>
                <c:pt idx="0">
                  <c:v>Male 40-64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'[Exec Summ Data and Figs 2019 report.xlsx]Melanoma-Age'!$A$7:$A$35</c:f>
              <c:numCache>
                <c:formatCode>General</c:formatCode>
                <c:ptCount val="29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</c:numCache>
            </c:numRef>
          </c:cat>
          <c:val>
            <c:numRef>
              <c:f>'[Exec Summ Data and Figs 2019 report.xlsx]Melanoma-Age'!$D$7:$D$35</c:f>
              <c:numCache>
                <c:formatCode>General</c:formatCode>
                <c:ptCount val="29"/>
                <c:pt idx="0">
                  <c:v>41.69</c:v>
                </c:pt>
                <c:pt idx="1">
                  <c:v>32.53</c:v>
                </c:pt>
                <c:pt idx="2">
                  <c:v>30.37</c:v>
                </c:pt>
                <c:pt idx="3">
                  <c:v>39.270000000000003</c:v>
                </c:pt>
                <c:pt idx="4">
                  <c:v>38.380000000000003</c:v>
                </c:pt>
                <c:pt idx="5">
                  <c:v>33.020000000000003</c:v>
                </c:pt>
                <c:pt idx="6">
                  <c:v>43.01</c:v>
                </c:pt>
                <c:pt idx="7">
                  <c:v>46.63</c:v>
                </c:pt>
                <c:pt idx="8">
                  <c:v>45.58</c:v>
                </c:pt>
                <c:pt idx="9">
                  <c:v>46.21</c:v>
                </c:pt>
                <c:pt idx="10">
                  <c:v>41.77</c:v>
                </c:pt>
                <c:pt idx="11">
                  <c:v>40.74</c:v>
                </c:pt>
                <c:pt idx="12">
                  <c:v>42.2</c:v>
                </c:pt>
                <c:pt idx="13">
                  <c:v>44.27</c:v>
                </c:pt>
                <c:pt idx="14">
                  <c:v>41.5</c:v>
                </c:pt>
                <c:pt idx="15">
                  <c:v>41.71</c:v>
                </c:pt>
                <c:pt idx="16">
                  <c:v>41.1</c:v>
                </c:pt>
                <c:pt idx="17">
                  <c:v>52.41</c:v>
                </c:pt>
                <c:pt idx="18">
                  <c:v>48.48</c:v>
                </c:pt>
                <c:pt idx="19">
                  <c:v>50.9</c:v>
                </c:pt>
                <c:pt idx="20">
                  <c:v>57.02</c:v>
                </c:pt>
                <c:pt idx="21">
                  <c:v>62.08</c:v>
                </c:pt>
                <c:pt idx="22">
                  <c:v>57.54</c:v>
                </c:pt>
                <c:pt idx="23">
                  <c:v>53.94</c:v>
                </c:pt>
                <c:pt idx="24">
                  <c:v>53.31</c:v>
                </c:pt>
                <c:pt idx="25">
                  <c:v>63.03</c:v>
                </c:pt>
                <c:pt idx="26">
                  <c:v>63.18</c:v>
                </c:pt>
                <c:pt idx="27">
                  <c:v>68.59</c:v>
                </c:pt>
                <c:pt idx="28">
                  <c:v>60.07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F89-42FA-8CF8-991EF744931B}"/>
            </c:ext>
          </c:extLst>
        </c:ser>
        <c:ser>
          <c:idx val="1"/>
          <c:order val="3"/>
          <c:tx>
            <c:strRef>
              <c:f>'[Exec Summ Data and Figs 2019 report.xlsx]Melanoma-Age'!$E$5</c:f>
              <c:strCache>
                <c:ptCount val="1"/>
                <c:pt idx="0">
                  <c:v>Female 40-64</c:v>
                </c:pt>
              </c:strCache>
            </c:strRef>
          </c:tx>
          <c:spPr>
            <a:ln w="19050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'[Exec Summ Data and Figs 2019 report.xlsx]Melanoma-Age'!$A$7:$A$35</c:f>
              <c:numCache>
                <c:formatCode>General</c:formatCode>
                <c:ptCount val="29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</c:numCache>
            </c:numRef>
          </c:cat>
          <c:val>
            <c:numRef>
              <c:f>'[Exec Summ Data and Figs 2019 report.xlsx]Melanoma-Age'!$E$7:$E$35</c:f>
              <c:numCache>
                <c:formatCode>General</c:formatCode>
                <c:ptCount val="29"/>
                <c:pt idx="0">
                  <c:v>31.88</c:v>
                </c:pt>
                <c:pt idx="1">
                  <c:v>27.38</c:v>
                </c:pt>
                <c:pt idx="2">
                  <c:v>25.21</c:v>
                </c:pt>
                <c:pt idx="3">
                  <c:v>28.29</c:v>
                </c:pt>
                <c:pt idx="4">
                  <c:v>29.43</c:v>
                </c:pt>
                <c:pt idx="5">
                  <c:v>22.05</c:v>
                </c:pt>
                <c:pt idx="6">
                  <c:v>27.98</c:v>
                </c:pt>
                <c:pt idx="7">
                  <c:v>32.22</c:v>
                </c:pt>
                <c:pt idx="8">
                  <c:v>27.36</c:v>
                </c:pt>
                <c:pt idx="9">
                  <c:v>33.799999999999997</c:v>
                </c:pt>
                <c:pt idx="10">
                  <c:v>27.92</c:v>
                </c:pt>
                <c:pt idx="11">
                  <c:v>33.380000000000003</c:v>
                </c:pt>
                <c:pt idx="12">
                  <c:v>28.98</c:v>
                </c:pt>
                <c:pt idx="13">
                  <c:v>30.39</c:v>
                </c:pt>
                <c:pt idx="14">
                  <c:v>28.88</c:v>
                </c:pt>
                <c:pt idx="15">
                  <c:v>29.3</c:v>
                </c:pt>
                <c:pt idx="16">
                  <c:v>30.27</c:v>
                </c:pt>
                <c:pt idx="17">
                  <c:v>38.65</c:v>
                </c:pt>
                <c:pt idx="18">
                  <c:v>44.66</c:v>
                </c:pt>
                <c:pt idx="19">
                  <c:v>40.24</c:v>
                </c:pt>
                <c:pt idx="20">
                  <c:v>49.38</c:v>
                </c:pt>
                <c:pt idx="21">
                  <c:v>46.84</c:v>
                </c:pt>
                <c:pt idx="22">
                  <c:v>49.12</c:v>
                </c:pt>
                <c:pt idx="23">
                  <c:v>47.48</c:v>
                </c:pt>
                <c:pt idx="24">
                  <c:v>44.24</c:v>
                </c:pt>
                <c:pt idx="25">
                  <c:v>50.68</c:v>
                </c:pt>
                <c:pt idx="26">
                  <c:v>56.82</c:v>
                </c:pt>
                <c:pt idx="27">
                  <c:v>55.86</c:v>
                </c:pt>
                <c:pt idx="28">
                  <c:v>49.98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F89-42FA-8CF8-991EF744931B}"/>
            </c:ext>
          </c:extLst>
        </c:ser>
        <c:ser>
          <c:idx val="3"/>
          <c:order val="4"/>
          <c:tx>
            <c:strRef>
              <c:f>'[Exec Summ Data and Figs 2019 report.xlsx]Melanoma-Age'!$F$5</c:f>
              <c:strCache>
                <c:ptCount val="1"/>
                <c:pt idx="0">
                  <c:v>Male 65+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'[Exec Summ Data and Figs 2019 report.xlsx]Melanoma-Age'!$A$7:$A$35</c:f>
              <c:numCache>
                <c:formatCode>General</c:formatCode>
                <c:ptCount val="29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</c:numCache>
            </c:numRef>
          </c:cat>
          <c:val>
            <c:numRef>
              <c:f>'[Exec Summ Data and Figs 2019 report.xlsx]Melanoma-Age'!$F$7:$F$35</c:f>
              <c:numCache>
                <c:formatCode>General</c:formatCode>
                <c:ptCount val="29"/>
                <c:pt idx="0">
                  <c:v>71.709999999999994</c:v>
                </c:pt>
                <c:pt idx="1">
                  <c:v>79.88</c:v>
                </c:pt>
                <c:pt idx="2">
                  <c:v>74.86</c:v>
                </c:pt>
                <c:pt idx="3">
                  <c:v>71.099999999999994</c:v>
                </c:pt>
                <c:pt idx="4">
                  <c:v>87.45</c:v>
                </c:pt>
                <c:pt idx="5">
                  <c:v>86.54</c:v>
                </c:pt>
                <c:pt idx="6">
                  <c:v>84.78</c:v>
                </c:pt>
                <c:pt idx="7">
                  <c:v>97.8</c:v>
                </c:pt>
                <c:pt idx="8">
                  <c:v>119.8</c:v>
                </c:pt>
                <c:pt idx="9">
                  <c:v>107.3</c:v>
                </c:pt>
                <c:pt idx="10">
                  <c:v>110.34</c:v>
                </c:pt>
                <c:pt idx="11">
                  <c:v>115.62</c:v>
                </c:pt>
                <c:pt idx="12">
                  <c:v>129.04</c:v>
                </c:pt>
                <c:pt idx="13">
                  <c:v>111.65</c:v>
                </c:pt>
                <c:pt idx="14">
                  <c:v>124.99</c:v>
                </c:pt>
                <c:pt idx="15">
                  <c:v>130.66</c:v>
                </c:pt>
                <c:pt idx="16">
                  <c:v>135.08000000000001</c:v>
                </c:pt>
                <c:pt idx="17">
                  <c:v>161.54</c:v>
                </c:pt>
                <c:pt idx="18">
                  <c:v>167.17</c:v>
                </c:pt>
                <c:pt idx="19">
                  <c:v>198.32</c:v>
                </c:pt>
                <c:pt idx="20">
                  <c:v>211.76</c:v>
                </c:pt>
                <c:pt idx="21">
                  <c:v>208.93</c:v>
                </c:pt>
                <c:pt idx="22">
                  <c:v>224.26</c:v>
                </c:pt>
                <c:pt idx="23">
                  <c:v>231.98</c:v>
                </c:pt>
                <c:pt idx="24">
                  <c:v>272.33</c:v>
                </c:pt>
                <c:pt idx="25">
                  <c:v>269.20999999999998</c:v>
                </c:pt>
                <c:pt idx="26">
                  <c:v>274.89999999999998</c:v>
                </c:pt>
                <c:pt idx="27">
                  <c:v>276.64</c:v>
                </c:pt>
                <c:pt idx="28">
                  <c:v>270.69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F89-42FA-8CF8-991EF744931B}"/>
            </c:ext>
          </c:extLst>
        </c:ser>
        <c:ser>
          <c:idx val="4"/>
          <c:order val="5"/>
          <c:tx>
            <c:strRef>
              <c:f>'[Exec Summ Data and Figs 2019 report.xlsx]Melanoma-Age'!$G$5</c:f>
              <c:strCache>
                <c:ptCount val="1"/>
                <c:pt idx="0">
                  <c:v>Female 65+</c:v>
                </c:pt>
              </c:strCache>
            </c:strRef>
          </c:tx>
          <c:spPr>
            <a:ln w="19050" cap="rnd">
              <a:solidFill>
                <a:schemeClr val="accent4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'[Exec Summ Data and Figs 2019 report.xlsx]Melanoma-Age'!$A$7:$A$35</c:f>
              <c:numCache>
                <c:formatCode>General</c:formatCode>
                <c:ptCount val="29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</c:numCache>
            </c:numRef>
          </c:cat>
          <c:val>
            <c:numRef>
              <c:f>'[Exec Summ Data and Figs 2019 report.xlsx]Melanoma-Age'!$G$7:$G$35</c:f>
              <c:numCache>
                <c:formatCode>General</c:formatCode>
                <c:ptCount val="29"/>
                <c:pt idx="0">
                  <c:v>33.729999999999997</c:v>
                </c:pt>
                <c:pt idx="1">
                  <c:v>32.75</c:v>
                </c:pt>
                <c:pt idx="2">
                  <c:v>35.39</c:v>
                </c:pt>
                <c:pt idx="3">
                  <c:v>26.7</c:v>
                </c:pt>
                <c:pt idx="4">
                  <c:v>30.73</c:v>
                </c:pt>
                <c:pt idx="5">
                  <c:v>35.119999999999997</c:v>
                </c:pt>
                <c:pt idx="6">
                  <c:v>29.55</c:v>
                </c:pt>
                <c:pt idx="7">
                  <c:v>41.46</c:v>
                </c:pt>
                <c:pt idx="8">
                  <c:v>40.770000000000003</c:v>
                </c:pt>
                <c:pt idx="9">
                  <c:v>51.6</c:v>
                </c:pt>
                <c:pt idx="10">
                  <c:v>38.700000000000003</c:v>
                </c:pt>
                <c:pt idx="11">
                  <c:v>50.01</c:v>
                </c:pt>
                <c:pt idx="12">
                  <c:v>48.23</c:v>
                </c:pt>
                <c:pt idx="13">
                  <c:v>48.73</c:v>
                </c:pt>
                <c:pt idx="14">
                  <c:v>51.03</c:v>
                </c:pt>
                <c:pt idx="15">
                  <c:v>49.82</c:v>
                </c:pt>
                <c:pt idx="16">
                  <c:v>59.33</c:v>
                </c:pt>
                <c:pt idx="17">
                  <c:v>66.48</c:v>
                </c:pt>
                <c:pt idx="18">
                  <c:v>69.010000000000005</c:v>
                </c:pt>
                <c:pt idx="19">
                  <c:v>71.03</c:v>
                </c:pt>
                <c:pt idx="20">
                  <c:v>86.58</c:v>
                </c:pt>
                <c:pt idx="21">
                  <c:v>89.36</c:v>
                </c:pt>
                <c:pt idx="22">
                  <c:v>92.19</c:v>
                </c:pt>
                <c:pt idx="23">
                  <c:v>83.76</c:v>
                </c:pt>
                <c:pt idx="24">
                  <c:v>98.42</c:v>
                </c:pt>
                <c:pt idx="25">
                  <c:v>95.41</c:v>
                </c:pt>
                <c:pt idx="26">
                  <c:v>115.11</c:v>
                </c:pt>
                <c:pt idx="27">
                  <c:v>106.89</c:v>
                </c:pt>
                <c:pt idx="28">
                  <c:v>99.6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F89-42FA-8CF8-991EF74493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1352112"/>
        <c:axId val="321352504"/>
      </c:lineChart>
      <c:catAx>
        <c:axId val="32135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5204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352504"/>
        <c:crosses val="autoZero"/>
        <c:auto val="1"/>
        <c:lblAlgn val="ctr"/>
        <c:lblOffset val="100"/>
        <c:tickLblSkip val="2"/>
        <c:noMultiLvlLbl val="0"/>
      </c:catAx>
      <c:valAx>
        <c:axId val="321352504"/>
        <c:scaling>
          <c:orientation val="minMax"/>
          <c:max val="3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5204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Incidence per 100,000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0.271666119860017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rgbClr val="052049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5204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352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231481481481483"/>
          <c:y val="0.83246445756780407"/>
          <c:w val="0.45601851851851855"/>
          <c:h val="0.146702209098862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52049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900">
          <a:solidFill>
            <a:srgbClr val="052049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0.09558</cdr:x>
      <cdr:y>0.7473</cdr:y>
    </cdr:from>
    <cdr:to>
      <cdr:x>0.97168</cdr:x>
      <cdr:y>0.97838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14351" y="5267327"/>
          <a:ext cx="4714875" cy="1628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0.06903</cdr:x>
      <cdr:y>0.74324</cdr:y>
    </cdr:from>
    <cdr:to>
      <cdr:x>0.98407</cdr:x>
      <cdr:y>0.97973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71476" y="5238752"/>
          <a:ext cx="4924425" cy="1666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0.09558</cdr:x>
      <cdr:y>0.7473</cdr:y>
    </cdr:from>
    <cdr:to>
      <cdr:x>0.97168</cdr:x>
      <cdr:y>0.97838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14351" y="5267327"/>
          <a:ext cx="4714875" cy="1628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0.06903</cdr:x>
      <cdr:y>0.74324</cdr:y>
    </cdr:from>
    <cdr:to>
      <cdr:x>0.98407</cdr:x>
      <cdr:y>0.97973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71476" y="5238752"/>
          <a:ext cx="4924425" cy="1666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03350" y="8880855"/>
            <a:ext cx="281232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111E5896-917A-4035-A860-408E1EC3CD51}" type="slidenum">
              <a:rPr lang="en-US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r>
              <a:rPr lang="en-US" sz="800" dirty="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40005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3350" y="8880855"/>
            <a:ext cx="281232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111E5896-917A-4035-A860-408E1EC3CD51}" type="slidenum">
              <a:rPr lang="en-US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r>
              <a:rPr lang="en-US" sz="800" dirty="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98EC2-7587-174C-8F9B-BEC1CFBF2B9A}" type="datetimeFigureOut">
              <a:rPr lang="en-US" smtClean="0"/>
              <a:t>1/30/2020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114300" indent="-114300" algn="l" defTabSz="914400" rtl="0" eaLnBrk="1" latinLnBrk="0" hangingPunct="1">
      <a:spcBef>
        <a:spcPts val="800"/>
      </a:spcBef>
      <a:buClr>
        <a:srgbClr val="178CCB"/>
      </a:buClr>
      <a:buFont typeface="Arial" pitchFamily="34" charset="0"/>
      <a:buChar char="•"/>
      <a:defRPr sz="1200" kern="1200">
        <a:solidFill>
          <a:srgbClr val="052049"/>
        </a:solidFill>
        <a:latin typeface="+mj-lt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100" kern="1200">
        <a:solidFill>
          <a:srgbClr val="052049"/>
        </a:solidFill>
        <a:latin typeface="+mj-lt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050" kern="1200">
        <a:solidFill>
          <a:srgbClr val="052049"/>
        </a:solidFill>
        <a:latin typeface="+mj-lt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050" kern="1200">
        <a:solidFill>
          <a:srgbClr val="052049"/>
        </a:solidFill>
        <a:latin typeface="+mj-lt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eer.cancer.gov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0785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19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5642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you think I need to touch on this? Seems like this may</a:t>
            </a:r>
            <a:r>
              <a:rPr lang="en-US" baseline="0" dirty="0" smtClean="0"/>
              <a:t> have already been covered by Scarlett’s section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4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8854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r>
              <a:rPr lang="en-US" baseline="0" dirty="0" smtClean="0"/>
              <a:t> of data retrieved for surveillance purposes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5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1758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78CCB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Examples</a:t>
            </a:r>
            <a:r>
              <a:rPr lang="en-US" baseline="0" dirty="0" smtClean="0"/>
              <a:t> of data retrieved for surveillance purposes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6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5726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 of data retrieved for surveillance purposes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7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3391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78CCB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The SEER Program is the main program that the NCI uses to support cancer surveillance activities. </a:t>
            </a:r>
          </a:p>
          <a:p>
            <a:r>
              <a:rPr lang="en-US" sz="1200" b="0" i="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Act</a:t>
            </a:r>
            <a:r>
              <a:rPr lang="en-US" sz="1200" b="0" i="0" kern="1200" baseline="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 designed to s</a:t>
            </a:r>
            <a:r>
              <a:rPr lang="en-US" sz="1200" b="0" i="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trengthen the NCI in order to more effectively carry out the national effort against cancer</a:t>
            </a:r>
          </a:p>
          <a:p>
            <a:pPr marL="124681" indent="-124681">
              <a:spcBef>
                <a:spcPts val="158"/>
              </a:spcBef>
              <a:spcAft>
                <a:spcPts val="106"/>
              </a:spcAft>
              <a:buClr>
                <a:srgbClr val="7BC143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1200" b="1" dirty="0" smtClean="0">
                <a:ea typeface="ヒラギノ角ゴ ProN W3" pitchFamily="1" charset="-128"/>
                <a:sym typeface="Gill Sans" pitchFamily="1" charset="0"/>
              </a:rPr>
              <a:t>9 regions with coverage from 1973+</a:t>
            </a:r>
          </a:p>
          <a:p>
            <a:pPr marL="124681" indent="-124681">
              <a:spcBef>
                <a:spcPts val="158"/>
              </a:spcBef>
              <a:spcAft>
                <a:spcPts val="106"/>
              </a:spcAft>
              <a:buClr>
                <a:srgbClr val="7BC143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1200" b="1" dirty="0" smtClean="0">
                <a:ea typeface="ヒラギノ角ゴ ProN W3" pitchFamily="1" charset="-128"/>
                <a:sym typeface="Gill Sans" pitchFamily="1" charset="0"/>
              </a:rPr>
              <a:t>18 regions with coverage 1992+</a:t>
            </a:r>
          </a:p>
          <a:p>
            <a:pPr marL="124681" indent="-124681">
              <a:spcBef>
                <a:spcPts val="158"/>
              </a:spcBef>
              <a:spcAft>
                <a:spcPts val="106"/>
              </a:spcAft>
              <a:buClr>
                <a:srgbClr val="7BC143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1200" b="1" dirty="0" smtClean="0">
                <a:ea typeface="ヒラギノ角ゴ ProN W3" pitchFamily="1" charset="-128"/>
                <a:sym typeface="Gill Sans" pitchFamily="1" charset="0"/>
              </a:rPr>
              <a:t>21 regions with coverage 2000+</a:t>
            </a:r>
          </a:p>
          <a:p>
            <a:pPr marL="124681" indent="-124681">
              <a:spcBef>
                <a:spcPts val="158"/>
              </a:spcBef>
              <a:spcAft>
                <a:spcPts val="106"/>
              </a:spcAft>
              <a:buClr>
                <a:srgbClr val="7BC143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1200" b="1" dirty="0" smtClean="0">
                <a:ea typeface="ヒラギノ角ゴ ProN W3" pitchFamily="1" charset="-128"/>
                <a:sym typeface="Gill Sans" pitchFamily="1" charset="0"/>
              </a:rPr>
              <a:t>Now ~35% of the total U.S. population</a:t>
            </a:r>
          </a:p>
          <a:p>
            <a:endParaRPr lang="en-US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10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9183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78CCB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ea typeface="ヒラギノ角ゴ ProN W3" pitchFamily="1" charset="-128"/>
                <a:sym typeface="Gill Sans" pitchFamily="1" charset="0"/>
              </a:rPr>
              <a:t>Provides a Data Visualization Tool</a:t>
            </a:r>
          </a:p>
          <a:p>
            <a:r>
              <a:rPr lang="en-US" dirty="0" smtClean="0"/>
              <a:t>Query system</a:t>
            </a:r>
          </a:p>
          <a:p>
            <a:r>
              <a:rPr lang="en-US" dirty="0" smtClean="0"/>
              <a:t>Reports</a:t>
            </a:r>
          </a:p>
          <a:p>
            <a:r>
              <a:rPr lang="en-US" dirty="0" smtClean="0"/>
              <a:t>Downloadable data (tables)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16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8159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Numerous</a:t>
            </a:r>
            <a:r>
              <a:rPr lang="en-US" baseline="0" dirty="0" smtClean="0"/>
              <a:t> reports available: Annual Report to the Nation, Cancer Statistics Review</a:t>
            </a:r>
          </a:p>
          <a:p>
            <a:r>
              <a:rPr lang="en-US" baseline="0" dirty="0" smtClean="0"/>
              <a:t>Query systems, infographics with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17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6937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78CCB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Together, CDC’s NPCR and the </a:t>
            </a:r>
            <a:r>
              <a:rPr lang="en-US" sz="1200" b="0" i="0" u="none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  <a:hlinkClick r:id="rId3"/>
              </a:rPr>
              <a:t>National Cancer Institute’s (NCI’s) Surveillance, Epidemiology, and End Results (SEER) Program</a:t>
            </a:r>
            <a:r>
              <a:rPr lang="en-US" sz="1200" b="0" i="0" u="none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 c</a:t>
            </a:r>
            <a:r>
              <a:rPr lang="en-US" sz="1200" b="0" i="0" kern="1200" dirty="0" smtClean="0">
                <a:solidFill>
                  <a:srgbClr val="052049"/>
                </a:solidFill>
                <a:effectLst/>
                <a:latin typeface="+mj-lt"/>
                <a:ea typeface="+mn-ea"/>
                <a:cs typeface="Arial" pitchFamily="34" charset="0"/>
              </a:rPr>
              <a:t>ollect data for the entire U.S. population.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18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2359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9.jp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0" y="470493"/>
            <a:ext cx="1307578" cy="85021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159026" y="4323522"/>
            <a:ext cx="8984974" cy="81997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itle 15"/>
          <p:cNvSpPr>
            <a:spLocks noGrp="1"/>
          </p:cNvSpPr>
          <p:nvPr>
            <p:ph type="title" hasCustomPrompt="1"/>
          </p:nvPr>
        </p:nvSpPr>
        <p:spPr>
          <a:xfrm>
            <a:off x="299199" y="1878496"/>
            <a:ext cx="6141359" cy="1311963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16418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3" y="4102256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3185160"/>
            <a:ext cx="614768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176307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Greater Bay Area Cancer Registry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754765"/>
            <a:ext cx="6593258" cy="1430138"/>
          </a:xfrm>
        </p:spPr>
        <p:txBody>
          <a:bodyPr anchor="ctr">
            <a:noAutofit/>
          </a:bodyPr>
          <a:lstStyle>
            <a:lvl1pPr>
              <a:defRPr sz="3600" baseline="0"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1769165"/>
            <a:ext cx="248479" cy="1411357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6822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Greater Bay Area Cancer Registry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754765"/>
            <a:ext cx="6593258" cy="1430138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1769165"/>
            <a:ext cx="248479" cy="1411357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83425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Greater Bay Area Cancer Registry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754765"/>
            <a:ext cx="6593258" cy="1430138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1769165"/>
            <a:ext cx="248479" cy="1411357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5944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922"/>
          <a:stretch/>
        </p:blipFill>
        <p:spPr>
          <a:xfrm>
            <a:off x="247948" y="245895"/>
            <a:ext cx="8896052" cy="489248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0"/>
            <a:ext cx="5666935" cy="4304714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3869450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20" name="Title 15"/>
          <p:cNvSpPr>
            <a:spLocks noGrp="1"/>
          </p:cNvSpPr>
          <p:nvPr>
            <p:ph type="title" hasCustomPrompt="1"/>
          </p:nvPr>
        </p:nvSpPr>
        <p:spPr>
          <a:xfrm>
            <a:off x="784273" y="1127896"/>
            <a:ext cx="4976447" cy="1311963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90" y="2526000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4" y="3355288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smtClean="0"/>
              <a:t>Presenter’s </a:t>
            </a:r>
            <a:r>
              <a:rPr lang="en-US" dirty="0"/>
              <a:t>Name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3" y="297068"/>
            <a:ext cx="1041010" cy="676890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420743"/>
            <a:ext cx="3826840" cy="2853083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420743"/>
            <a:ext cx="3826840" cy="2853083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48818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Greater Bay Area Cancer Registry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idx="1"/>
          </p:nvPr>
        </p:nvSpPr>
        <p:spPr>
          <a:xfrm>
            <a:off x="459683" y="1401416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03658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Greater Bay Area Cancer Registry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57" y="352445"/>
            <a:ext cx="8587407" cy="39728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90365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Greater Bay Area Cancer Registry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420743"/>
            <a:ext cx="3826840" cy="2853083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420743"/>
            <a:ext cx="3826840" cy="2853083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Greater Bay Area Cancer Registry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1"/>
            <a:ext cx="1073426" cy="1182754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27" y="0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/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Greater Bay Area Cancer Registry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1"/>
            <a:ext cx="1073426" cy="1182754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27" y="0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/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Greater Bay Area Cancer Registry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idx="1"/>
          </p:nvPr>
        </p:nvSpPr>
        <p:spPr>
          <a:xfrm>
            <a:off x="459683" y="1401416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542644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Greater Bay Area Cancer Registry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1"/>
            <a:ext cx="1073426" cy="1182754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27" y="0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/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Greater Bay Area Cancer Registry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0" y="1772718"/>
            <a:ext cx="7051729" cy="1411357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919439"/>
            <a:ext cx="6435412" cy="1107896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Greater Bay Area Cancer Registry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1772718"/>
            <a:ext cx="7051729" cy="1411357"/>
          </a:xfrm>
          <a:prstGeom prst="rect">
            <a:avLst/>
          </a:prstGeom>
          <a:solidFill>
            <a:srgbClr val="18A3AC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919439"/>
            <a:ext cx="6435412" cy="1107896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Greater Bay Area Cancer Registry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1772718"/>
            <a:ext cx="7051729" cy="1411357"/>
          </a:xfrm>
          <a:prstGeom prst="rect">
            <a:avLst/>
          </a:prstGeom>
          <a:solidFill>
            <a:srgbClr val="90BD3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919439"/>
            <a:ext cx="6435412" cy="1107896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/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9580" y="2015504"/>
            <a:ext cx="1615440" cy="1615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8949"/>
            <a:ext cx="6149580" cy="37545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6"/>
          <a:stretch/>
        </p:blipFill>
        <p:spPr>
          <a:xfrm>
            <a:off x="6149579" y="0"/>
            <a:ext cx="2994421" cy="20155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493" y="229178"/>
            <a:ext cx="2089369" cy="930593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314" y="2015504"/>
            <a:ext cx="1615440" cy="16154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6754" y="1257300"/>
            <a:ext cx="6387246" cy="38861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1"/>
          <a:stretch/>
        </p:blipFill>
        <p:spPr>
          <a:xfrm>
            <a:off x="6824" y="0"/>
            <a:ext cx="2749930" cy="2015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388" y="163354"/>
            <a:ext cx="2089369" cy="930593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170" y="2015504"/>
            <a:ext cx="1615440" cy="1615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6754" y="1257300"/>
            <a:ext cx="6387246" cy="38861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9"/>
          <a:stretch/>
        </p:blipFill>
        <p:spPr>
          <a:xfrm>
            <a:off x="2756848" y="1257300"/>
            <a:ext cx="6387152" cy="40593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5"/>
          <a:stretch/>
        </p:blipFill>
        <p:spPr>
          <a:xfrm>
            <a:off x="-6825" y="0"/>
            <a:ext cx="2763531" cy="20155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13" y="163354"/>
            <a:ext cx="2089369" cy="930593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3" y="329185"/>
            <a:ext cx="8089901" cy="458587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172814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6F5B01-31EA-46FA-A31F-D71521F3C0AE}" type="datetime1">
              <a:rPr lang="en-US" smtClean="0"/>
              <a:t>1/30/2020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2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6320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Greater Bay Area Cancer Registry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5925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Greater Bay Area Cancer Registry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57" y="337931"/>
            <a:ext cx="8587407" cy="406510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067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Greater Bay Area Cancer Registry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401417"/>
            <a:ext cx="3826840" cy="2932044"/>
          </a:xfrm>
        </p:spPr>
        <p:txBody>
          <a:bodyPr/>
          <a:lstStyle>
            <a:lvl1pPr marL="0" indent="0">
              <a:buClr>
                <a:schemeClr val="accent1"/>
              </a:buClr>
              <a:buSzPct val="80000"/>
              <a:buFont typeface="Wingdings" charset="2"/>
              <a:buNone/>
              <a:defRPr/>
            </a:lvl1pPr>
            <a:lvl2pPr marL="295275" indent="0">
              <a:buClr>
                <a:schemeClr val="accent1"/>
              </a:buClr>
              <a:buSzPct val="80000"/>
              <a:buFont typeface="Wingdings" charset="2"/>
              <a:buNone/>
              <a:defRPr/>
            </a:lvl2pPr>
            <a:lvl3pPr marL="579437" indent="0">
              <a:buClr>
                <a:schemeClr val="accent1"/>
              </a:buClr>
              <a:buSzPct val="80000"/>
              <a:buFont typeface="Wingdings" charset="2"/>
              <a:buNone/>
              <a:defRPr/>
            </a:lvl3pPr>
            <a:lvl4pPr marL="806450" indent="0">
              <a:buClr>
                <a:schemeClr val="accent1"/>
              </a:buClr>
              <a:buSzPct val="80000"/>
              <a:buFont typeface="Wingdings" charset="2"/>
              <a:buNone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74888" y="1401417"/>
            <a:ext cx="3852277" cy="2932044"/>
          </a:xfrm>
        </p:spPr>
        <p:txBody>
          <a:bodyPr/>
          <a:lstStyle>
            <a:lvl1pPr marL="0" indent="0">
              <a:buClr>
                <a:schemeClr val="accent1"/>
              </a:buClr>
              <a:buSzPct val="80000"/>
              <a:buFont typeface="Wingdings" charset="2"/>
              <a:buNone/>
              <a:defRPr/>
            </a:lvl1pPr>
            <a:lvl2pPr marL="295275" indent="0">
              <a:buClr>
                <a:schemeClr val="accent1"/>
              </a:buClr>
              <a:buSzPct val="80000"/>
              <a:buFont typeface="Wingdings" charset="2"/>
              <a:buNone/>
              <a:defRPr/>
            </a:lvl2pPr>
            <a:lvl3pPr marL="579437" indent="0">
              <a:buClr>
                <a:schemeClr val="accent1"/>
              </a:buClr>
              <a:buSzPct val="80000"/>
              <a:buFont typeface="Wingdings" charset="2"/>
              <a:buNone/>
              <a:defRPr/>
            </a:lvl3pPr>
            <a:lvl4pPr marL="806450" indent="0">
              <a:buClr>
                <a:schemeClr val="accent1"/>
              </a:buClr>
              <a:buSzPct val="80000"/>
              <a:buFont typeface="Wingdings" charset="2"/>
              <a:buNone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841559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Greater Bay Area Cancer Registry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idx="1"/>
          </p:nvPr>
        </p:nvSpPr>
        <p:spPr>
          <a:xfrm>
            <a:off x="459684" y="1401416"/>
            <a:ext cx="3824082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idx="16"/>
          </p:nvPr>
        </p:nvSpPr>
        <p:spPr>
          <a:xfrm>
            <a:off x="4765730" y="1401416"/>
            <a:ext cx="3831618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32221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Greater Bay Area Cancer Registry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1" y="19878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 dirty="0">
                <a:solidFill>
                  <a:schemeClr val="tx2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179054717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Greater Bay Area Cancer Registry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1" y="19878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 dirty="0">
                <a:solidFill>
                  <a:schemeClr val="accent2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07338431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Greater Bay Area Cancer Registry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1" y="19878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 dirty="0">
                <a:solidFill>
                  <a:schemeClr val="accent1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6208254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7130955" y="116005"/>
            <a:ext cx="1897039" cy="1044054"/>
          </a:xfrm>
          <a:prstGeom prst="rect">
            <a:avLst/>
          </a:prstGeom>
          <a:solidFill>
            <a:schemeClr val="bg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9683" y="1401416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318750"/>
            <a:ext cx="8173580" cy="45858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Greater Bay Area Cancer Registry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365125" y="468756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Freeform 77"/>
          <p:cNvSpPr>
            <a:spLocks/>
          </p:cNvSpPr>
          <p:nvPr userDrawn="1"/>
        </p:nvSpPr>
        <p:spPr bwMode="auto">
          <a:xfrm>
            <a:off x="8393113" y="4800600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333" y="319505"/>
            <a:ext cx="1435171" cy="70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5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4" r:id="rId2"/>
    <p:sldLayoutId id="2147483982" r:id="rId3"/>
    <p:sldLayoutId id="2147483986" r:id="rId4"/>
    <p:sldLayoutId id="2147483987" r:id="rId5"/>
    <p:sldLayoutId id="2147483999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75" indent="-295275" algn="l" defTabSz="64008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38" indent="-284163" algn="l" defTabSz="64008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27013" algn="l" defTabSz="64008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222250" algn="l" defTabSz="64008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63" indent="-227013" algn="l" defTabSz="64008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defRPr lang="en-US" sz="1400" b="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318750"/>
            <a:ext cx="8173580" cy="458587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Greater Bay Area Cancer Registry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468756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Freeform 77"/>
          <p:cNvSpPr>
            <a:spLocks/>
          </p:cNvSpPr>
          <p:nvPr userDrawn="1"/>
        </p:nvSpPr>
        <p:spPr bwMode="auto">
          <a:xfrm>
            <a:off x="8393113" y="4800600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459683" y="1401416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333" y="332997"/>
            <a:ext cx="1435171" cy="70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4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4000" r:id="rId2"/>
    <p:sldLayoutId id="2147483950" r:id="rId3"/>
    <p:sldLayoutId id="2147483960" r:id="rId4"/>
    <p:sldLayoutId id="2147483961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4002" r:id="rId12"/>
    <p:sldLayoutId id="2147484003" r:id="rId13"/>
    <p:sldLayoutId id="2147484004" r:id="rId14"/>
    <p:sldLayoutId id="2147484007" r:id="rId15"/>
  </p:sldLayoutIdLst>
  <p:transition>
    <p:fade/>
  </p:transition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75" indent="-295275" algn="l" defTabSz="64008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38" indent="-284163" algn="l" defTabSz="64008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27013" algn="l" defTabSz="64008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222250" algn="l" defTabSz="64008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63" indent="-227013" algn="l" defTabSz="640080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ancer/npcr/index.htm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accr.org/cancer-in-north-america-cina-volumes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cdc.gov/cancer/uscs/public-use/index.ht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seer.cancer.gov/seerstat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02/03/2020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4273" y="1638881"/>
            <a:ext cx="5112944" cy="1311963"/>
          </a:xfrm>
        </p:spPr>
        <p:txBody>
          <a:bodyPr/>
          <a:lstStyle/>
          <a:p>
            <a:r>
              <a:rPr lang="en-US" dirty="0" smtClean="0"/>
              <a:t>Accessing Cancer Registry Data and Surveillance Tools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Meg McKinley, MPH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70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Greater Bay Area Cancer Registry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hitney Semibold"/>
              </a:rPr>
              <a:t/>
            </a:r>
            <a:br>
              <a:rPr lang="en-US" dirty="0" smtClean="0">
                <a:sym typeface="Whitney Semibold"/>
              </a:rPr>
            </a:br>
            <a:r>
              <a:rPr lang="en-US" dirty="0" smtClean="0">
                <a:sym typeface="Whitney Semibold"/>
              </a:rPr>
              <a:t>SEER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ym typeface="Whitney Semibold"/>
              </a:rPr>
              <a:t>Surveillance, Epidemiology, End Results Program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9684" y="1401416"/>
            <a:ext cx="3162058" cy="2932045"/>
          </a:xfrm>
        </p:spPr>
        <p:txBody>
          <a:bodyPr/>
          <a:lstStyle/>
          <a:p>
            <a:r>
              <a:rPr lang="en-US" sz="2000" dirty="0" smtClean="0"/>
              <a:t>Established </a:t>
            </a:r>
            <a:r>
              <a:rPr lang="en-US" sz="2000" dirty="0"/>
              <a:t>by the 1971 National Cancer Act</a:t>
            </a:r>
          </a:p>
          <a:p>
            <a:r>
              <a:rPr lang="en-US" sz="2000" dirty="0"/>
              <a:t>Data collection began in 1973 with a limited number of registries and continues to expand</a:t>
            </a:r>
          </a:p>
          <a:p>
            <a:endParaRPr lang="en-US" sz="2000" dirty="0"/>
          </a:p>
        </p:txBody>
      </p:sp>
      <p:pic>
        <p:nvPicPr>
          <p:cNvPr id="7" name="Picture 2" descr="preview of a Clickable U.S. Map found on the Registries landing p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742" y="1152445"/>
            <a:ext cx="4993341" cy="31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00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Greater Bay Area Cancer Registry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NPCR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National Program of Cancer Registries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9683" y="1401416"/>
            <a:ext cx="3540817" cy="2932045"/>
          </a:xfrm>
        </p:spPr>
        <p:txBody>
          <a:bodyPr/>
          <a:lstStyle/>
          <a:p>
            <a:r>
              <a:rPr lang="en-US" dirty="0"/>
              <a:t>Established through the Cancer Registries Amendment Act in 1992</a:t>
            </a:r>
          </a:p>
          <a:p>
            <a:r>
              <a:rPr lang="en-US" dirty="0"/>
              <a:t>46 states receive funding through NPCR</a:t>
            </a:r>
          </a:p>
          <a:p>
            <a:r>
              <a:rPr lang="en-US" dirty="0"/>
              <a:t>United States Cancer Statistics</a:t>
            </a:r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55928" t="9008" r="6955" b="6653"/>
          <a:stretch/>
        </p:blipFill>
        <p:spPr bwMode="auto">
          <a:xfrm>
            <a:off x="4000500" y="1154327"/>
            <a:ext cx="4768925" cy="32810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67708" y="4277955"/>
            <a:ext cx="5933777" cy="382581"/>
          </a:xfrm>
          <a:prstGeom prst="rect">
            <a:avLst/>
          </a:prstGeom>
        </p:spPr>
        <p:txBody>
          <a:bodyPr/>
          <a:lstStyle>
            <a:lvl1pPr marL="295275" indent="-295275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tabLst/>
              <a:defRPr lang="en-US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438" indent="-284163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tabLst/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27013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tabLst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-222250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tabLst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2863" indent="-227013" algn="l" defTabSz="640080" rtl="0" eaLnBrk="1" latinLnBrk="0" hangingPunct="1">
              <a:lnSpc>
                <a:spcPct val="200000"/>
              </a:lnSpc>
              <a:spcBef>
                <a:spcPts val="0"/>
              </a:spcBef>
              <a:buClr>
                <a:srgbClr val="18A3AC"/>
              </a:buClr>
              <a:buSzPct val="80000"/>
              <a:buFont typeface="Wingdings" charset="2"/>
              <a:buChar char="§"/>
              <a:defRPr lang="en-US" sz="20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58"/>
              </a:spcBef>
              <a:spcAft>
                <a:spcPts val="105"/>
              </a:spcAft>
              <a:buClr>
                <a:srgbClr val="7BC143"/>
              </a:buClr>
              <a:buSzPct val="75000"/>
              <a:buNone/>
            </a:pPr>
            <a:r>
              <a:rPr lang="en-US" sz="1200" dirty="0">
                <a:solidFill>
                  <a:srgbClr val="052049"/>
                </a:solidFill>
                <a:hlinkClick r:id="rId3"/>
              </a:rPr>
              <a:t>https://www.cdc.gov/cancer/npcr/index.htm</a:t>
            </a:r>
            <a:endParaRPr lang="en-US" sz="1200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906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Greater Bay Area Cancer Registry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NAACCR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North American Association for Central Cancer Registries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9683" y="1401416"/>
            <a:ext cx="8137665" cy="3185412"/>
          </a:xfrm>
        </p:spPr>
        <p:txBody>
          <a:bodyPr/>
          <a:lstStyle/>
          <a:p>
            <a:r>
              <a:rPr lang="en-US" dirty="0"/>
              <a:t>Established in 1987, NAACCR is an umbrella organization for cancer registries</a:t>
            </a:r>
          </a:p>
          <a:p>
            <a:pPr lvl="1"/>
            <a:r>
              <a:rPr lang="en-US" dirty="0"/>
              <a:t>All central cancer registries in the United States and Canada are members</a:t>
            </a:r>
          </a:p>
          <a:p>
            <a:pPr lvl="1"/>
            <a:r>
              <a:rPr lang="en-US" dirty="0"/>
              <a:t>Nearly all registries in North America have adopted the NAACCR consensus </a:t>
            </a:r>
            <a:r>
              <a:rPr lang="en-US" dirty="0" smtClean="0"/>
              <a:t>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64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Greater Bay Area Cancer Registry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Data Items are Collected?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9683" y="854564"/>
            <a:ext cx="8137665" cy="2932045"/>
          </a:xfrm>
        </p:spPr>
        <p:txBody>
          <a:bodyPr/>
          <a:lstStyle/>
          <a:p>
            <a:r>
              <a:rPr lang="en-US" sz="1800" dirty="0"/>
              <a:t>Patient demographic information</a:t>
            </a:r>
          </a:p>
          <a:p>
            <a:pPr lvl="1"/>
            <a:r>
              <a:rPr lang="en-US" sz="1600" dirty="0"/>
              <a:t>Name, social security number, address at diagnosis, date of birth, race, ethnicity, gender, marital status, birthplace</a:t>
            </a:r>
          </a:p>
          <a:p>
            <a:r>
              <a:rPr lang="en-US" sz="1800" dirty="0"/>
              <a:t>Tumor information</a:t>
            </a:r>
          </a:p>
          <a:p>
            <a:pPr lvl="1"/>
            <a:r>
              <a:rPr lang="en-US" sz="1600" dirty="0"/>
              <a:t>Anatomic site, histology, detailed extent of disease (stage: tumor size, tumor extension, lymph nodes, metastasis at diagnosis, etc.), site-specific factors (biomarkers – ER, PR, Her2Neu)</a:t>
            </a:r>
          </a:p>
          <a:p>
            <a:r>
              <a:rPr lang="en-US" sz="1800" dirty="0"/>
              <a:t>Treatment information (first course only)</a:t>
            </a:r>
          </a:p>
          <a:p>
            <a:pPr lvl="1"/>
            <a:r>
              <a:rPr lang="en-US" sz="1600" dirty="0"/>
              <a:t>Surgery, chemotherapy, radiation therapy, hormone therapy, immunotherapy</a:t>
            </a:r>
          </a:p>
          <a:p>
            <a:r>
              <a:rPr lang="en-US" sz="1800" dirty="0"/>
              <a:t>Survival information</a:t>
            </a:r>
          </a:p>
          <a:p>
            <a:pPr lvl="1"/>
            <a:r>
              <a:rPr lang="en-US" sz="1600" dirty="0"/>
              <a:t>All patients followed for vital status for life</a:t>
            </a:r>
          </a:p>
          <a:p>
            <a:pPr lvl="1"/>
            <a:r>
              <a:rPr lang="en-US" sz="1600" dirty="0"/>
              <a:t>Recurrence, </a:t>
            </a:r>
            <a:r>
              <a:rPr lang="en-US" sz="1600" dirty="0" err="1"/>
              <a:t>metastastic</a:t>
            </a:r>
            <a:r>
              <a:rPr lang="en-US" sz="1600" dirty="0"/>
              <a:t> disease NOT reported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2087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Greater Bay Area Cancer Registry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Publicly Available Registry Data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330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Greater Bay Area Cancer Registry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CiNA</a:t>
            </a:r>
            <a:r>
              <a:rPr lang="en-US" dirty="0" smtClean="0"/>
              <a:t> (Cancer </a:t>
            </a:r>
            <a:r>
              <a:rPr lang="en-US" dirty="0"/>
              <a:t>in North </a:t>
            </a:r>
            <a:r>
              <a:rPr lang="en-US" dirty="0" smtClean="0"/>
              <a:t>America)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Statistics and Data from NAACCR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9683" y="1401416"/>
            <a:ext cx="3715629" cy="2932045"/>
          </a:xfrm>
        </p:spPr>
        <p:txBody>
          <a:bodyPr/>
          <a:lstStyle/>
          <a:p>
            <a:r>
              <a:rPr lang="en-US" sz="2000" dirty="0"/>
              <a:t>Mapping, </a:t>
            </a:r>
            <a:r>
              <a:rPr lang="en-US" sz="2000" dirty="0" smtClean="0"/>
              <a:t>Fast Stats available</a:t>
            </a:r>
            <a:endParaRPr lang="en-US" sz="2000" dirty="0"/>
          </a:p>
          <a:p>
            <a:r>
              <a:rPr lang="en-US" sz="2000" dirty="0"/>
              <a:t>Annually produces </a:t>
            </a:r>
            <a:r>
              <a:rPr lang="en-US" sz="2000" dirty="0" err="1"/>
              <a:t>CiNA</a:t>
            </a:r>
            <a:r>
              <a:rPr lang="en-US" sz="2000" dirty="0"/>
              <a:t> report (Cancer in North America), providing current incidence and mortality stats for U.S. and Canada</a:t>
            </a:r>
          </a:p>
          <a:p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965" y="1156064"/>
            <a:ext cx="2770094" cy="35979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548149" y="4168409"/>
            <a:ext cx="3869209" cy="430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hlinkClick r:id="rId3"/>
              </a:rPr>
              <a:t>https://www.naaccr.org/cancer-in-north-america-cina-volumes/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832691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Greater Bay Area Cancer Registry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NPCR: United States Cancer Statistics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13214" t="8990" r="14389"/>
          <a:stretch/>
        </p:blipFill>
        <p:spPr bwMode="auto">
          <a:xfrm>
            <a:off x="690749" y="708212"/>
            <a:ext cx="7180263" cy="39534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44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303" y="261949"/>
            <a:ext cx="7138509" cy="575094"/>
          </a:xfrm>
        </p:spPr>
        <p:txBody>
          <a:bodyPr/>
          <a:lstStyle/>
          <a:p>
            <a:r>
              <a:rPr lang="en-US" sz="3600" dirty="0" smtClean="0"/>
              <a:t>SEER </a:t>
            </a:r>
            <a:r>
              <a:rPr lang="en-US" sz="3600" dirty="0" smtClean="0"/>
              <a:t>Tools </a:t>
            </a:r>
            <a:r>
              <a:rPr lang="en-US" sz="3600" dirty="0" smtClean="0"/>
              <a:t>@ seer.cancer.gov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5979"/>
          <a:stretch/>
        </p:blipFill>
        <p:spPr>
          <a:xfrm>
            <a:off x="577696" y="837043"/>
            <a:ext cx="7235045" cy="382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2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Greater Bay Area Cancer Registry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NPCR and SEER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2" y="695740"/>
            <a:ext cx="7270374" cy="334897"/>
          </a:xfrm>
        </p:spPr>
        <p:txBody>
          <a:bodyPr/>
          <a:lstStyle/>
          <a:p>
            <a:r>
              <a:rPr lang="en-US" sz="1600" dirty="0" smtClean="0"/>
              <a:t>Data </a:t>
            </a:r>
            <a:r>
              <a:rPr lang="en-US" sz="1600" dirty="0"/>
              <a:t>from these two programs are combined to become United States Cancer Statistics (USCS), the official source for federal cancer </a:t>
            </a:r>
            <a:r>
              <a:rPr lang="en-US" sz="1600" dirty="0" smtClean="0"/>
              <a:t>data</a:t>
            </a:r>
            <a:endParaRPr lang="en-US" sz="1600" dirty="0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65519" t="21889" r="6967" b="38208"/>
          <a:stretch/>
        </p:blipFill>
        <p:spPr bwMode="auto">
          <a:xfrm>
            <a:off x="1192306" y="1407626"/>
            <a:ext cx="6087035" cy="2904397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 bwMode="auto">
          <a:xfrm>
            <a:off x="1192306" y="4383852"/>
            <a:ext cx="6212541" cy="21544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hlinkClick r:id="rId4"/>
              </a:rPr>
              <a:t>https://www.cdc.gov/cancer/uscs/public-use/index.htm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02993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Greater Bay Area Cancer Registry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Obtain Access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Data are provided through SEER*Stat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9684" y="1401416"/>
            <a:ext cx="3941988" cy="2932045"/>
          </a:xfrm>
        </p:spPr>
        <p:txBody>
          <a:bodyPr/>
          <a:lstStyle/>
          <a:p>
            <a:r>
              <a:rPr lang="en-US" sz="2000" dirty="0" smtClean="0"/>
              <a:t>Complete and sign the Research Data Agreement</a:t>
            </a:r>
          </a:p>
          <a:p>
            <a:pPr lvl="1"/>
            <a:r>
              <a:rPr lang="en-US" sz="1800" dirty="0" smtClean="0"/>
              <a:t>Email the form, request processed within days</a:t>
            </a:r>
          </a:p>
          <a:p>
            <a:r>
              <a:rPr lang="en-US" sz="2000" dirty="0" smtClean="0"/>
              <a:t>Download and install SEER*Stat</a:t>
            </a:r>
          </a:p>
          <a:p>
            <a:r>
              <a:rPr lang="en-US" sz="2000" dirty="0" smtClean="0"/>
              <a:t>Complete tutorials</a:t>
            </a:r>
          </a:p>
          <a:p>
            <a:pPr lvl="1"/>
            <a:endParaRPr lang="en-US" sz="1800" dirty="0" smtClean="0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58280" t="9654" r="9310" b="16960"/>
          <a:stretch/>
        </p:blipFill>
        <p:spPr bwMode="auto">
          <a:xfrm>
            <a:off x="4401671" y="1296472"/>
            <a:ext cx="4473387" cy="3176916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 bwMode="auto">
          <a:xfrm>
            <a:off x="858824" y="4297130"/>
            <a:ext cx="3542846" cy="24622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hlinkClick r:id="rId4"/>
              </a:rPr>
              <a:t>https://seer.cancer.gov/seerstat/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55632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Greater Bay Area Cancer Registry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Cancer surveillance overview</a:t>
            </a:r>
          </a:p>
          <a:p>
            <a:r>
              <a:rPr lang="en-US" dirty="0" smtClean="0"/>
              <a:t>Overview of cancer registry systems</a:t>
            </a:r>
          </a:p>
          <a:p>
            <a:r>
              <a:rPr lang="en-US" dirty="0" smtClean="0"/>
              <a:t>Sources of publicly available registry data</a:t>
            </a:r>
          </a:p>
          <a:p>
            <a:r>
              <a:rPr lang="en-US" dirty="0" smtClean="0"/>
              <a:t>SEER*Stat as an analytic tool</a:t>
            </a:r>
          </a:p>
          <a:p>
            <a:pPr lvl="1"/>
            <a:r>
              <a:rPr lang="en-US" dirty="0" smtClean="0"/>
              <a:t>SEER*Stat demonstration: obtaining case </a:t>
            </a:r>
            <a:r>
              <a:rPr lang="en-US" dirty="0"/>
              <a:t>count frequencies, calculating rates, </a:t>
            </a:r>
            <a:r>
              <a:rPr lang="en-US" dirty="0" smtClean="0"/>
              <a:t>survival</a:t>
            </a:r>
          </a:p>
        </p:txBody>
      </p:sp>
    </p:spTree>
    <p:extLst>
      <p:ext uri="{BB962C8B-B14F-4D97-AF65-F5344CB8AC3E}">
        <p14:creationId xmlns:p14="http://schemas.microsoft.com/office/powerpoint/2010/main" val="296048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30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Greater Bay Area Cancer Registry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 Surveillance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87170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Greater Bay Area Cancer Registry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3585" y="471150"/>
            <a:ext cx="8173580" cy="458587"/>
          </a:xfrm>
        </p:spPr>
        <p:txBody>
          <a:bodyPr/>
          <a:lstStyle/>
          <a:p>
            <a:r>
              <a:rPr lang="en-US" dirty="0"/>
              <a:t>Cancer Surveillance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5135" y="1240111"/>
            <a:ext cx="4463922" cy="34215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5275" indent="-295275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tabLst/>
              <a:defRPr lang="en-US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438" indent="-284163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tabLst/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27013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tabLst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-222250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tabLst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2863" indent="-227013" algn="l" defTabSz="640080" rtl="0" eaLnBrk="1" latinLnBrk="0" hangingPunct="1">
              <a:lnSpc>
                <a:spcPct val="200000"/>
              </a:lnSpc>
              <a:spcBef>
                <a:spcPts val="0"/>
              </a:spcBef>
              <a:buClr>
                <a:srgbClr val="18A3AC"/>
              </a:buClr>
              <a:buSzPct val="80000"/>
              <a:buFont typeface="Wingdings" charset="2"/>
              <a:buChar char="§"/>
              <a:defRPr lang="en-US" sz="20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Systematic collection and analysis of data </a:t>
            </a:r>
          </a:p>
          <a:p>
            <a:pPr lvl="1"/>
            <a:r>
              <a:rPr lang="en-US" sz="1400" dirty="0" smtClean="0"/>
              <a:t>Patients </a:t>
            </a:r>
            <a:r>
              <a:rPr lang="en-US" sz="1400" u="sng" dirty="0" smtClean="0"/>
              <a:t>and</a:t>
            </a:r>
            <a:r>
              <a:rPr lang="en-US" sz="1400" dirty="0" smtClean="0"/>
              <a:t> population</a:t>
            </a:r>
          </a:p>
          <a:p>
            <a:r>
              <a:rPr lang="en-US" sz="1800" dirty="0" smtClean="0"/>
              <a:t>Allows understanding of patterns of cancer occurrence, treatment and survival</a:t>
            </a:r>
          </a:p>
          <a:p>
            <a:r>
              <a:rPr lang="en-US" sz="1800" kern="0" dirty="0"/>
              <a:t>Used to identify differences in cancer occurrence, treatment, deaths and survival across </a:t>
            </a:r>
            <a:r>
              <a:rPr lang="en-US" sz="1800" kern="0" dirty="0" smtClean="0"/>
              <a:t>groups </a:t>
            </a:r>
            <a:r>
              <a:rPr lang="en-US" sz="1800" kern="0" dirty="0"/>
              <a:t>according to clinical, demographic, social or geographic characteristics</a:t>
            </a:r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329" y="1270444"/>
            <a:ext cx="3362383" cy="21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2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Greater Bay Area Cancer Registry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2215" y="318750"/>
            <a:ext cx="8173580" cy="458587"/>
          </a:xfrm>
        </p:spPr>
        <p:txBody>
          <a:bodyPr/>
          <a:lstStyle/>
          <a:p>
            <a:r>
              <a:rPr lang="en-US" sz="2800" dirty="0" smtClean="0"/>
              <a:t>New Cases and Deaths in the Greater Bay Area, 2016</a:t>
            </a:r>
            <a:endParaRPr lang="en-US" sz="28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6777750"/>
              </p:ext>
            </p:extLst>
          </p:nvPr>
        </p:nvGraphicFramePr>
        <p:xfrm>
          <a:off x="518166" y="777337"/>
          <a:ext cx="8109979" cy="3892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013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Rates and Trends, Greater Bay Area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5019143"/>
              </p:ext>
            </p:extLst>
          </p:nvPr>
        </p:nvGraphicFramePr>
        <p:xfrm>
          <a:off x="1288427" y="777337"/>
          <a:ext cx="2930156" cy="393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4643790"/>
              </p:ext>
            </p:extLst>
          </p:nvPr>
        </p:nvGraphicFramePr>
        <p:xfrm>
          <a:off x="4227295" y="777337"/>
          <a:ext cx="2926080" cy="393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8867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Greater Bay Area Cancer Registry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Incidence Rates by Age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Invasive Melanoma in Non-Hispanic Whites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3388400"/>
              </p:ext>
            </p:extLst>
          </p:nvPr>
        </p:nvGraphicFramePr>
        <p:xfrm>
          <a:off x="1452283" y="1138364"/>
          <a:ext cx="5486400" cy="3340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876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Greater Bay Area Cancer Registry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Various Cancer Registry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34602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Greater Bay Area Cancer Registry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 Registry Systems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9683" y="896471"/>
            <a:ext cx="8137665" cy="2800495"/>
          </a:xfrm>
        </p:spPr>
        <p:txBody>
          <a:bodyPr/>
          <a:lstStyle/>
          <a:p>
            <a:r>
              <a:rPr lang="en-US" sz="2000" b="1" dirty="0"/>
              <a:t>Federal </a:t>
            </a:r>
            <a:r>
              <a:rPr lang="en-US" sz="2000" b="1" dirty="0" smtClean="0"/>
              <a:t>programs</a:t>
            </a:r>
          </a:p>
          <a:p>
            <a:pPr lvl="1"/>
            <a:r>
              <a:rPr lang="en-US" sz="1800" dirty="0" smtClean="0"/>
              <a:t>National </a:t>
            </a:r>
            <a:r>
              <a:rPr lang="en-US" sz="1800" dirty="0"/>
              <a:t>Cancer </a:t>
            </a:r>
            <a:r>
              <a:rPr lang="en-US" sz="1800" dirty="0" smtClean="0"/>
              <a:t>Institute: Surveillance</a:t>
            </a:r>
            <a:r>
              <a:rPr lang="en-US" sz="1800" dirty="0"/>
              <a:t>, Epidemiology, and End Results </a:t>
            </a:r>
            <a:r>
              <a:rPr lang="en-US" sz="1800" dirty="0" smtClean="0"/>
              <a:t>Program (SEER</a:t>
            </a:r>
            <a:r>
              <a:rPr lang="en-US" sz="1800" dirty="0"/>
              <a:t>) </a:t>
            </a:r>
          </a:p>
          <a:p>
            <a:pPr lvl="1"/>
            <a:r>
              <a:rPr lang="en-US" sz="1800" dirty="0" smtClean="0"/>
              <a:t>Center for Disease Control and Prevention: National </a:t>
            </a:r>
            <a:r>
              <a:rPr lang="en-US" sz="1800" dirty="0"/>
              <a:t>Program for Cancer Registries (</a:t>
            </a:r>
            <a:r>
              <a:rPr lang="en-US" sz="1800" dirty="0" smtClean="0"/>
              <a:t>NPCR)</a:t>
            </a:r>
            <a:r>
              <a:rPr lang="en-US" sz="1800" dirty="0"/>
              <a:t> </a:t>
            </a:r>
            <a:endParaRPr lang="en-US" sz="1800" dirty="0" smtClean="0"/>
          </a:p>
          <a:p>
            <a:pPr lvl="1"/>
            <a:r>
              <a:rPr lang="en-US" sz="1800" dirty="0" smtClean="0"/>
              <a:t>North </a:t>
            </a:r>
            <a:r>
              <a:rPr lang="en-US" sz="1800" dirty="0"/>
              <a:t>American Association for Central Cancer Registries (NAACCR</a:t>
            </a:r>
            <a:r>
              <a:rPr lang="en-US" sz="1800" dirty="0" smtClean="0"/>
              <a:t>)</a:t>
            </a:r>
            <a:endParaRPr lang="en-US" sz="1800" dirty="0"/>
          </a:p>
          <a:p>
            <a:r>
              <a:rPr lang="en-US" sz="2000" b="1" dirty="0"/>
              <a:t>State programs</a:t>
            </a:r>
          </a:p>
          <a:p>
            <a:pPr lvl="1"/>
            <a:r>
              <a:rPr lang="en-US" sz="1800" dirty="0"/>
              <a:t>e.g., California Cancer Registry (CCR</a:t>
            </a:r>
            <a:r>
              <a:rPr lang="en-US" sz="1800" dirty="0" smtClean="0"/>
              <a:t>)</a:t>
            </a:r>
            <a:endParaRPr lang="en-US" sz="1800" dirty="0"/>
          </a:p>
          <a:p>
            <a:r>
              <a:rPr lang="en-US" sz="2000" b="1" dirty="0"/>
              <a:t>Regional programs</a:t>
            </a:r>
          </a:p>
          <a:p>
            <a:pPr lvl="1"/>
            <a:r>
              <a:rPr lang="en-US" sz="1800" dirty="0"/>
              <a:t>e.g., Greater Bay Area Cancer Registry (GBACR)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2595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UCSF Classic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noAutofit/>
      </a:bodyPr>
      <a:lstStyle>
        <a:defPPr marL="342900" indent="-342900">
          <a:buClr>
            <a:schemeClr val="accent1"/>
          </a:buClr>
          <a:buSzPct val="80000"/>
          <a:buFont typeface="Wingdings" charset="2"/>
          <a:buChar char="§"/>
          <a:defRPr sz="200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3_UCSF-16x9-FontA_test2" id="{24DA3907-1B0C-0B4F-8531-D21433304D1E}" vid="{D9C2AF2E-EB53-994D-B007-E3AEEE4B0E8B}"/>
    </a:ext>
  </a:extLst>
</a:theme>
</file>

<file path=ppt/theme/theme2.xml><?xml version="1.0" encoding="utf-8"?>
<a:theme xmlns:a="http://schemas.openxmlformats.org/drawingml/2006/main" name="UCSF Contemporary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3_UCSF-16x9-FontA_test2" id="{24DA3907-1B0C-0B4F-8531-D21433304D1E}" vid="{5AF78529-A89B-1E41-BE10-0E2BEF66F84E}"/>
    </a:ext>
  </a:extLst>
</a:theme>
</file>

<file path=ppt/theme/theme3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B48DB2A-A2BB-49B9-B517-04CB45F2482A}">
  <ds:schemaRefs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e3_UCSF-16x9-FontA_Draft4 (1)</Template>
  <TotalTime>3954</TotalTime>
  <Words>888</Words>
  <Application>Microsoft Office PowerPoint</Application>
  <PresentationFormat>On-screen Show (16:9)</PresentationFormat>
  <Paragraphs>147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.AppleSystemUIFont</vt:lpstr>
      <vt:lpstr>Arial</vt:lpstr>
      <vt:lpstr>Garamond</vt:lpstr>
      <vt:lpstr>Gill Sans</vt:lpstr>
      <vt:lpstr>Whitney Semibold</vt:lpstr>
      <vt:lpstr>Wingdings</vt:lpstr>
      <vt:lpstr>ヒラギノ角ゴ ProN W3</vt:lpstr>
      <vt:lpstr>UCSF Classic</vt:lpstr>
      <vt:lpstr>UCSF Contemporary</vt:lpstr>
      <vt:lpstr>Accessing Cancer Registry Data and Surveillance Tools</vt:lpstr>
      <vt:lpstr>Overview</vt:lpstr>
      <vt:lpstr>Cancer Surveillance Overview</vt:lpstr>
      <vt:lpstr>Cancer Surveillance</vt:lpstr>
      <vt:lpstr>New Cases and Deaths in the Greater Bay Area, 2016</vt:lpstr>
      <vt:lpstr>Rates and Trends, Greater Bay Area</vt:lpstr>
      <vt:lpstr>Incidence Rates by Age</vt:lpstr>
      <vt:lpstr>Various Cancer Registry Systems</vt:lpstr>
      <vt:lpstr>Cancer Registry Systems</vt:lpstr>
      <vt:lpstr> SEER</vt:lpstr>
      <vt:lpstr>NPCR</vt:lpstr>
      <vt:lpstr>NAACCR</vt:lpstr>
      <vt:lpstr>What Data Items are Collected?</vt:lpstr>
      <vt:lpstr>Sources of Publicly Available Registry Data </vt:lpstr>
      <vt:lpstr>CiNA (Cancer in North America)</vt:lpstr>
      <vt:lpstr>NPCR: United States Cancer Statistics</vt:lpstr>
      <vt:lpstr>SEER Tools @ seer.cancer.gov</vt:lpstr>
      <vt:lpstr>NPCR and SEER</vt:lpstr>
      <vt:lpstr>How to Obtain Access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your template!</dc:title>
  <dc:subject>Presentation Template</dc:subject>
  <dc:creator>Microsoft Office User</dc:creator>
  <dc:description>Derek MacDavid | derek@bigpicdesign.com</dc:description>
  <cp:lastModifiedBy>McKinley, Meg</cp:lastModifiedBy>
  <cp:revision>142</cp:revision>
  <dcterms:created xsi:type="dcterms:W3CDTF">2017-04-18T17:07:44Z</dcterms:created>
  <dcterms:modified xsi:type="dcterms:W3CDTF">2020-01-30T23:16:25Z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