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0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6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9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935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3732" y="438912"/>
            <a:ext cx="8089901" cy="563231"/>
          </a:xfrm>
        </p:spPr>
        <p:txBody>
          <a:bodyPr vert="horz" wrap="square" lIns="91440" tIns="45720" rIns="91440" bIns="45720" rtlCol="0" anchor="t" anchorCtr="0"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 smtClean="0"/>
              <a:t>Slide Title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61375" y="1563752"/>
            <a:ext cx="8325548" cy="4011502"/>
          </a:xfrm>
        </p:spPr>
        <p:txBody>
          <a:bodyPr vert="horz" wrap="square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2"/>
          </p:nvPr>
        </p:nvSpPr>
        <p:spPr>
          <a:xfrm>
            <a:off x="6334637" y="6452360"/>
            <a:ext cx="927193" cy="155235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729161" y="6470128"/>
            <a:ext cx="4310907" cy="137980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Presentation Title and/or Sub Brand Name Here</a:t>
            </a: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58009" y="6453503"/>
            <a:ext cx="246061" cy="155233"/>
          </a:xfrm>
          <a:prstGeom prst="rect">
            <a:avLst/>
          </a:prstGeom>
        </p:spPr>
        <p:txBody>
          <a:bodyPr vert="horz" wrap="square" lIns="0" tIns="0" rIns="0" bIns="0" rtlCol="0" anchor="b" anchorCtr="0"/>
          <a:lstStyle>
            <a:lvl1pPr algn="l">
              <a:defRPr sz="90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BCC8D0D-EAEC-449D-9161-023DFF90F2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96281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82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3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3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0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92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4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93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4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2142F-778E-1946-BAF2-AAABA338E0D9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2B81C-2519-304C-B328-3D8622E91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49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577081"/>
          </a:xfrm>
        </p:spPr>
        <p:txBody>
          <a:bodyPr/>
          <a:lstStyle/>
          <a:p>
            <a:r>
              <a:rPr lang="en-US" dirty="0" smtClean="0"/>
              <a:t>Measures of Residential Segregation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dimensions </a:t>
            </a:r>
            <a:endParaRPr lang="en-US" dirty="0" smtClean="0"/>
          </a:p>
          <a:p>
            <a:pPr lvl="1"/>
            <a:r>
              <a:rPr lang="en-US" dirty="0" smtClean="0"/>
              <a:t>Evenness/dissimilarity  </a:t>
            </a:r>
            <a:endParaRPr lang="en-US" dirty="0"/>
          </a:p>
          <a:p>
            <a:pPr lvl="1"/>
            <a:r>
              <a:rPr lang="en-US" dirty="0" smtClean="0"/>
              <a:t>Exposure </a:t>
            </a:r>
          </a:p>
          <a:p>
            <a:pPr lvl="1"/>
            <a:r>
              <a:rPr lang="en-US" dirty="0" smtClean="0"/>
              <a:t>Clustering</a:t>
            </a:r>
          </a:p>
          <a:p>
            <a:pPr lvl="1"/>
            <a:r>
              <a:rPr lang="en-US" dirty="0" smtClean="0"/>
              <a:t>Concentration </a:t>
            </a:r>
          </a:p>
          <a:p>
            <a:pPr lvl="1"/>
            <a:r>
              <a:rPr lang="en-US" dirty="0" smtClean="0"/>
              <a:t>Centralization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7431B66-2D65-4398-A930-0D30EC9EE69D}" type="datetime1">
              <a:rPr lang="en-US" smtClean="0"/>
              <a:t>11/6/17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78352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1047979"/>
          </a:xfrm>
        </p:spPr>
        <p:txBody>
          <a:bodyPr/>
          <a:lstStyle/>
          <a:p>
            <a:r>
              <a:rPr lang="en-US" dirty="0" smtClean="0"/>
              <a:t>Concentration, compared to European American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806222"/>
            <a:ext cx="7302500" cy="405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73237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577081"/>
          </a:xfrm>
        </p:spPr>
        <p:txBody>
          <a:bodyPr/>
          <a:lstStyle/>
          <a:p>
            <a:r>
              <a:rPr lang="en-US" dirty="0" smtClean="0"/>
              <a:t>Absolute Centralization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Closeness of the census tracts with a large percentage of a particular ethnic group to the central business district of the </a:t>
            </a:r>
            <a:r>
              <a:rPr lang="en-US" dirty="0" smtClean="0"/>
              <a:t>city</a:t>
            </a:r>
          </a:p>
          <a:p>
            <a:pPr marL="0" indent="0">
              <a:buNone/>
            </a:pPr>
            <a:r>
              <a:rPr lang="en-US" dirty="0" smtClean="0"/>
              <a:t>Ai= the land area of area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Xi= the minority population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4201537"/>
            <a:ext cx="6331974" cy="20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12820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9667" y="438912"/>
            <a:ext cx="4213966" cy="1047979"/>
          </a:xfrm>
        </p:spPr>
        <p:txBody>
          <a:bodyPr/>
          <a:lstStyle/>
          <a:p>
            <a:r>
              <a:rPr lang="en-US" dirty="0" smtClean="0"/>
              <a:t>Absolute Centralization </a:t>
            </a:r>
            <a:r>
              <a:rPr lang="en-US" dirty="0"/>
              <a:t>Index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70" b="44333"/>
          <a:stretch/>
        </p:blipFill>
        <p:spPr bwMode="auto">
          <a:xfrm>
            <a:off x="71966" y="0"/>
            <a:ext cx="4457701" cy="49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51"/>
          <a:stretch/>
        </p:blipFill>
        <p:spPr bwMode="auto">
          <a:xfrm>
            <a:off x="5040068" y="1989666"/>
            <a:ext cx="4078111" cy="4232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661944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1047979"/>
          </a:xfrm>
        </p:spPr>
        <p:txBody>
          <a:bodyPr/>
          <a:lstStyle/>
          <a:p>
            <a:r>
              <a:rPr lang="en-US" dirty="0" smtClean="0"/>
              <a:t>Centralization, European American comparison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711678"/>
            <a:ext cx="7302500" cy="414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46852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577081"/>
          </a:xfrm>
        </p:spPr>
        <p:txBody>
          <a:bodyPr/>
          <a:lstStyle/>
          <a:p>
            <a:r>
              <a:rPr lang="en-US" dirty="0" smtClean="0"/>
              <a:t>Spatial Proximity Index/clustering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degree to which census tracts with a large percentage of a particular ethnic group are contiguous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2753" y="2851810"/>
            <a:ext cx="4486825" cy="2723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93722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8111" y="438912"/>
            <a:ext cx="4665522" cy="577081"/>
          </a:xfrm>
        </p:spPr>
        <p:txBody>
          <a:bodyPr/>
          <a:lstStyle/>
          <a:p>
            <a:r>
              <a:rPr lang="en-US" dirty="0"/>
              <a:t>Spatial Proximity Index/clustering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555"/>
          <a:stretch/>
        </p:blipFill>
        <p:spPr bwMode="auto">
          <a:xfrm>
            <a:off x="4580855" y="1743317"/>
            <a:ext cx="4162778" cy="4381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25" b="43849"/>
          <a:stretch/>
        </p:blipFill>
        <p:spPr bwMode="auto">
          <a:xfrm>
            <a:off x="118120" y="-1"/>
            <a:ext cx="3959991" cy="4491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467067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1047979"/>
          </a:xfrm>
        </p:spPr>
        <p:txBody>
          <a:bodyPr/>
          <a:lstStyle/>
          <a:p>
            <a:r>
              <a:rPr lang="en-US" dirty="0" smtClean="0"/>
              <a:t>Clustering, compared to European Americans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732" y="1486891"/>
            <a:ext cx="7411041" cy="4648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02554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577081"/>
          </a:xfrm>
        </p:spPr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161" y="1233520"/>
            <a:ext cx="7386139" cy="4831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8013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577081"/>
          </a:xfrm>
        </p:spPr>
        <p:txBody>
          <a:bodyPr/>
          <a:lstStyle/>
          <a:p>
            <a:r>
              <a:rPr lang="en-US" dirty="0"/>
              <a:t>Evenness</a:t>
            </a:r>
            <a:r>
              <a:rPr lang="en-US" dirty="0" smtClean="0"/>
              <a:t>/index of dissimilarity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375" y="1295641"/>
            <a:ext cx="8325548" cy="4011502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degree to which groups (e.g., ethnic groups) are evenly spread across the city </a:t>
            </a:r>
          </a:p>
          <a:p>
            <a:r>
              <a:rPr lang="en-US" dirty="0" smtClean="0"/>
              <a:t>“</a:t>
            </a:r>
            <a:r>
              <a:rPr lang="en-US" dirty="0"/>
              <a:t>How many people would have to move in order to make each census tract have the same distribution as the city as a whole?”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Suppose:</a:t>
            </a:r>
          </a:p>
          <a:p>
            <a:pPr marL="0" indent="0">
              <a:buNone/>
            </a:pPr>
            <a:r>
              <a:rPr lang="en-US" dirty="0" smtClean="0"/>
              <a:t>b</a:t>
            </a:r>
            <a:r>
              <a:rPr lang="en-US" baseline="-25000" dirty="0" smtClean="0"/>
              <a:t>i</a:t>
            </a:r>
            <a:r>
              <a:rPr lang="en-US" baseline="-25000" dirty="0"/>
              <a:t>   </a:t>
            </a:r>
            <a:r>
              <a:rPr lang="en-US" dirty="0"/>
              <a:t>= the black population of the i</a:t>
            </a:r>
            <a:r>
              <a:rPr lang="en-US" baseline="30000" dirty="0"/>
              <a:t>th</a:t>
            </a:r>
            <a:r>
              <a:rPr lang="en-US" dirty="0"/>
              <a:t> areal unit, e.g. census tract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smtClean="0"/>
              <a:t>B</a:t>
            </a:r>
            <a:r>
              <a:rPr lang="en-US" dirty="0"/>
              <a:t>  = the total black population of the large geographic entity             </a:t>
            </a:r>
            <a:r>
              <a:rPr lang="en-US" dirty="0" smtClean="0"/>
              <a:t> 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</a:t>
            </a:r>
            <a:r>
              <a:rPr lang="en-US" dirty="0"/>
              <a:t> = the white population of the  i</a:t>
            </a:r>
            <a:r>
              <a:rPr lang="en-US" baseline="30000" dirty="0"/>
              <a:t>th</a:t>
            </a:r>
            <a:r>
              <a:rPr lang="en-US" dirty="0"/>
              <a:t> area unit, e. g. census tract</a:t>
            </a:r>
          </a:p>
          <a:p>
            <a:pPr marL="0" indent="0">
              <a:buNone/>
            </a:pPr>
            <a:r>
              <a:rPr lang="en-US" dirty="0" smtClean="0"/>
              <a:t>W </a:t>
            </a:r>
            <a:r>
              <a:rPr lang="en-US" dirty="0"/>
              <a:t>= the total white population of the large geographic entity 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</a:t>
            </a:r>
            <a:r>
              <a:rPr lang="en-US" dirty="0"/>
              <a:t> </a:t>
            </a:r>
            <a:r>
              <a:rPr lang="en-US" b="1" i="1" dirty="0"/>
              <a:t>index of dissimilarity </a:t>
            </a:r>
            <a:r>
              <a:rPr lang="en-US" dirty="0"/>
              <a:t>measuring the segregation of whites from </a:t>
            </a:r>
            <a:r>
              <a:rPr lang="en-US" dirty="0" smtClean="0"/>
              <a:t>blacks: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766" y="5307143"/>
            <a:ext cx="2197100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81761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9548" y="438912"/>
            <a:ext cx="4504085" cy="577081"/>
          </a:xfrm>
        </p:spPr>
        <p:txBody>
          <a:bodyPr/>
          <a:lstStyle/>
          <a:p>
            <a:r>
              <a:rPr lang="en-US" dirty="0" smtClean="0"/>
              <a:t>Evenness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35" b="45120"/>
          <a:stretch/>
        </p:blipFill>
        <p:spPr bwMode="auto">
          <a:xfrm>
            <a:off x="98777" y="268110"/>
            <a:ext cx="4140771" cy="4614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711"/>
          <a:stretch/>
        </p:blipFill>
        <p:spPr bwMode="auto">
          <a:xfrm>
            <a:off x="4600222" y="1330783"/>
            <a:ext cx="4424966" cy="4924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867838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577081"/>
          </a:xfrm>
        </p:spPr>
        <p:txBody>
          <a:bodyPr/>
          <a:lstStyle/>
          <a:p>
            <a:r>
              <a:rPr lang="en-US" dirty="0" smtClean="0"/>
              <a:t>Evenness in US cities over time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465" y="1271411"/>
            <a:ext cx="7567730" cy="468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46767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577081"/>
          </a:xfrm>
        </p:spPr>
        <p:txBody>
          <a:bodyPr/>
          <a:lstStyle/>
          <a:p>
            <a:r>
              <a:rPr lang="en-US" dirty="0" smtClean="0"/>
              <a:t>Isolation/Exposure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375" y="1182752"/>
            <a:ext cx="8325548" cy="4011502"/>
          </a:xfrm>
        </p:spPr>
        <p:txBody>
          <a:bodyPr/>
          <a:lstStyle/>
          <a:p>
            <a:r>
              <a:rPr lang="en-US" dirty="0"/>
              <a:t>Inverse of the probability that a person of one ethnic group shares a census tract with a person of a particular other ethnic group </a:t>
            </a:r>
          </a:p>
          <a:p>
            <a:pPr marL="0" indent="0">
              <a:buNone/>
            </a:pPr>
            <a:r>
              <a:rPr lang="en-US" dirty="0"/>
              <a:t>Assume:</a:t>
            </a:r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err="1" smtClean="0"/>
              <a:t>w</a:t>
            </a:r>
            <a:r>
              <a:rPr lang="en-US" baseline="-25000" dirty="0" err="1" smtClean="0"/>
              <a:t>i</a:t>
            </a:r>
            <a:r>
              <a:rPr lang="en-US" dirty="0"/>
              <a:t> = the white population of a component </a:t>
            </a:r>
            <a:r>
              <a:rPr lang="en-US" dirty="0" smtClean="0"/>
              <a:t>part (like a census tracts) </a:t>
            </a:r>
            <a:r>
              <a:rPr lang="en-US" dirty="0"/>
              <a:t>of the </a:t>
            </a:r>
            <a:r>
              <a:rPr lang="en-US" dirty="0" smtClean="0"/>
              <a:t>larger geographic </a:t>
            </a:r>
            <a:r>
              <a:rPr lang="en-US" dirty="0"/>
              <a:t>entity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r>
              <a:rPr lang="en-US" dirty="0"/>
              <a:t>= the total population of a component part of the larger geographic entity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smtClean="0"/>
              <a:t>W</a:t>
            </a:r>
            <a:r>
              <a:rPr lang="en-US" baseline="-25000" dirty="0" smtClean="0"/>
              <a:t>i</a:t>
            </a:r>
            <a:r>
              <a:rPr lang="en-US" dirty="0"/>
              <a:t> = the total white population of the larger geographic entity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 Then the </a:t>
            </a:r>
            <a:r>
              <a:rPr lang="en-US" b="1" i="1" dirty="0"/>
              <a:t>isolation index </a:t>
            </a:r>
            <a:r>
              <a:rPr lang="en-US" dirty="0"/>
              <a:t>for whites equals: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You are summing all the components of the area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400" y="4700355"/>
            <a:ext cx="2190044" cy="113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714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2889" y="438912"/>
            <a:ext cx="4820744" cy="577081"/>
          </a:xfrm>
        </p:spPr>
        <p:txBody>
          <a:bodyPr/>
          <a:lstStyle/>
          <a:p>
            <a:r>
              <a:rPr lang="en-US" dirty="0" smtClean="0"/>
              <a:t>Isolation/Exposure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29" b="43325"/>
          <a:stretch/>
        </p:blipFill>
        <p:spPr bwMode="auto">
          <a:xfrm>
            <a:off x="178828" y="155221"/>
            <a:ext cx="3744061" cy="4146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517"/>
          <a:stretch/>
        </p:blipFill>
        <p:spPr bwMode="auto">
          <a:xfrm>
            <a:off x="4670778" y="1802841"/>
            <a:ext cx="4176115" cy="434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10326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1047979"/>
          </a:xfrm>
        </p:spPr>
        <p:txBody>
          <a:bodyPr/>
          <a:lstStyle/>
          <a:p>
            <a:r>
              <a:rPr lang="en-US" dirty="0" smtClean="0"/>
              <a:t>Exposure, compared to European Americans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069" y="1371600"/>
            <a:ext cx="7935949" cy="4526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99315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32" y="438912"/>
            <a:ext cx="8089901" cy="577081"/>
          </a:xfrm>
        </p:spPr>
        <p:txBody>
          <a:bodyPr/>
          <a:lstStyle/>
          <a:p>
            <a:r>
              <a:rPr lang="en-US" dirty="0" smtClean="0"/>
              <a:t>Delta Index/Concentration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proportion of geographic space occupied by census tracts with a large percentage of a particular ethnic group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200" y="3358444"/>
            <a:ext cx="4550856" cy="2019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72336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889" y="438912"/>
            <a:ext cx="4439744" cy="1047979"/>
          </a:xfrm>
        </p:spPr>
        <p:txBody>
          <a:bodyPr/>
          <a:lstStyle/>
          <a:p>
            <a:r>
              <a:rPr lang="en-US" dirty="0"/>
              <a:t>Delta Index/Concentration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F6F5B01-31EA-46FA-A31F-D71521F3C0AE}" type="datetime1">
              <a:rPr lang="en-US" smtClean="0"/>
              <a:t>11/6/17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CC8D0D-EAEC-449D-9161-023DFF90F2E2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67" b="43816"/>
          <a:stretch/>
        </p:blipFill>
        <p:spPr bwMode="auto">
          <a:xfrm>
            <a:off x="221161" y="126999"/>
            <a:ext cx="4082728" cy="4521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85"/>
          <a:stretch/>
        </p:blipFill>
        <p:spPr bwMode="auto">
          <a:xfrm>
            <a:off x="4699000" y="1576875"/>
            <a:ext cx="4415526" cy="462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403826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Macintosh PowerPoint</Application>
  <PresentationFormat>On-screen Show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Measures of Residential Segregation</vt:lpstr>
      <vt:lpstr>Evenness/index of dissimilarity </vt:lpstr>
      <vt:lpstr>Evenness</vt:lpstr>
      <vt:lpstr>Evenness in US cities over time</vt:lpstr>
      <vt:lpstr>Isolation/Exposure</vt:lpstr>
      <vt:lpstr>Isolation/Exposure</vt:lpstr>
      <vt:lpstr>Exposure, compared to European Americans</vt:lpstr>
      <vt:lpstr>Delta Index/Concentration</vt:lpstr>
      <vt:lpstr>Delta Index/Concentration</vt:lpstr>
      <vt:lpstr>Concentration, compared to European American</vt:lpstr>
      <vt:lpstr>Absolute Centralization Index</vt:lpstr>
      <vt:lpstr>Absolute Centralization Index</vt:lpstr>
      <vt:lpstr>Centralization, European American comparison</vt:lpstr>
      <vt:lpstr>Spatial Proximity Index/clustering</vt:lpstr>
      <vt:lpstr>Spatial Proximity Index/clustering</vt:lpstr>
      <vt:lpstr>Clustering, compared to European Americans</vt:lpstr>
      <vt:lpstr>Today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Residential Segregation</dc:title>
  <dc:creator>test</dc:creator>
  <cp:lastModifiedBy>test</cp:lastModifiedBy>
  <cp:revision>1</cp:revision>
  <dcterms:created xsi:type="dcterms:W3CDTF">2017-11-06T20:15:21Z</dcterms:created>
  <dcterms:modified xsi:type="dcterms:W3CDTF">2017-11-06T20:15:38Z</dcterms:modified>
</cp:coreProperties>
</file>