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2" r:id="rId4"/>
    <p:sldMasterId id="2147483952" r:id="rId5"/>
    <p:sldMasterId id="2147483971" r:id="rId6"/>
  </p:sldMasterIdLst>
  <p:notesMasterIdLst>
    <p:notesMasterId r:id="rId44"/>
  </p:notesMasterIdLst>
  <p:handoutMasterIdLst>
    <p:handoutMasterId r:id="rId45"/>
  </p:handoutMasterIdLst>
  <p:sldIdLst>
    <p:sldId id="406" r:id="rId7"/>
    <p:sldId id="665" r:id="rId8"/>
    <p:sldId id="636" r:id="rId9"/>
    <p:sldId id="618" r:id="rId10"/>
    <p:sldId id="619" r:id="rId11"/>
    <p:sldId id="686" r:id="rId12"/>
    <p:sldId id="622" r:id="rId13"/>
    <p:sldId id="672" r:id="rId14"/>
    <p:sldId id="621" r:id="rId15"/>
    <p:sldId id="620" r:id="rId16"/>
    <p:sldId id="682" r:id="rId17"/>
    <p:sldId id="623" r:id="rId18"/>
    <p:sldId id="629" r:id="rId19"/>
    <p:sldId id="625" r:id="rId20"/>
    <p:sldId id="626" r:id="rId21"/>
    <p:sldId id="627" r:id="rId22"/>
    <p:sldId id="683" r:id="rId23"/>
    <p:sldId id="679" r:id="rId24"/>
    <p:sldId id="678" r:id="rId25"/>
    <p:sldId id="681" r:id="rId26"/>
    <p:sldId id="677" r:id="rId27"/>
    <p:sldId id="661" r:id="rId28"/>
    <p:sldId id="664" r:id="rId29"/>
    <p:sldId id="662" r:id="rId30"/>
    <p:sldId id="663" r:id="rId31"/>
    <p:sldId id="670" r:id="rId32"/>
    <p:sldId id="684" r:id="rId33"/>
    <p:sldId id="648" r:id="rId34"/>
    <p:sldId id="652" r:id="rId35"/>
    <p:sldId id="653" r:id="rId36"/>
    <p:sldId id="660" r:id="rId37"/>
    <p:sldId id="651" r:id="rId38"/>
    <p:sldId id="650" r:id="rId39"/>
    <p:sldId id="654" r:id="rId40"/>
    <p:sldId id="676" r:id="rId41"/>
    <p:sldId id="685" r:id="rId42"/>
    <p:sldId id="488" r:id="rId4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48024"/>
    <a:srgbClr val="90BD31"/>
    <a:srgbClr val="18A3AC"/>
    <a:srgbClr val="178CCB"/>
    <a:srgbClr val="EC1848"/>
    <a:srgbClr val="052049"/>
    <a:srgbClr val="E8E7DE"/>
    <a:srgbClr val="F5F0D3"/>
    <a:srgbClr val="F7E9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10480" autoAdjust="0"/>
    <p:restoredTop sz="89011" autoAdjust="0"/>
  </p:normalViewPr>
  <p:slideViewPr>
    <p:cSldViewPr snapToGrid="0" snapToObjects="1" showGuides="1">
      <p:cViewPr varScale="1">
        <p:scale>
          <a:sx n="102" d="100"/>
          <a:sy n="102" d="100"/>
        </p:scale>
        <p:origin x="-1912" y="-96"/>
      </p:cViewPr>
      <p:guideLst>
        <p:guide orient="horz" pos="1052"/>
        <p:guide orient="horz" pos="3477"/>
        <p:guide orient="horz" pos="4032"/>
        <p:guide orient="horz" pos="2183"/>
        <p:guide orient="horz" pos="287"/>
        <p:guide orient="horz" pos="1471"/>
        <p:guide orient="horz" pos="464"/>
        <p:guide orient="horz" pos="3938"/>
        <p:guide orient="horz" pos="231"/>
        <p:guide pos="230"/>
        <p:guide pos="5530"/>
        <p:guide pos="2880"/>
        <p:guide pos="1120"/>
        <p:guide pos="1411"/>
        <p:guide pos="5287"/>
        <p:guide pos="456"/>
        <p:guide pos="4812"/>
      </p:guideLst>
    </p:cSldViewPr>
  </p:slideViewPr>
  <p:notesTextViewPr>
    <p:cViewPr>
      <p:scale>
        <a:sx n="100" d="100"/>
        <a:sy n="100" d="100"/>
      </p:scale>
      <p:origin x="0" y="0"/>
    </p:cViewPr>
  </p:notesTextViewPr>
  <p:sorterViewPr>
    <p:cViewPr>
      <p:scale>
        <a:sx n="71" d="100"/>
        <a:sy n="71" d="100"/>
      </p:scale>
      <p:origin x="0" y="0"/>
    </p:cViewPr>
  </p:sorterViewPr>
  <p:notesViewPr>
    <p:cSldViewPr snapToGrid="0">
      <p:cViewPr varScale="1">
        <p:scale>
          <a:sx n="70" d="100"/>
          <a:sy n="70" d="100"/>
        </p:scale>
        <p:origin x="-3450" y="-114"/>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50"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9" Type="http://schemas.openxmlformats.org/officeDocument/2006/relationships/slide" Target="slides/slide3.xml"/><Relationship Id="rId6" Type="http://schemas.openxmlformats.org/officeDocument/2006/relationships/slideMaster" Target="slideMasters/slideMaster3.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6.emf"/></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Header Placeholder 1"/>
          <p:cNvSpPr>
            <a:spLocks noGrp="1"/>
          </p:cNvSpPr>
          <p:nvPr>
            <p:ph type="hdr" sz="quarter"/>
          </p:nvPr>
        </p:nvSpPr>
        <p:spPr>
          <a:xfrm>
            <a:off x="2220616" y="8863084"/>
            <a:ext cx="2664646" cy="137851"/>
          </a:xfrm>
          <a:prstGeom prst="rect">
            <a:avLst/>
          </a:prstGeom>
        </p:spPr>
        <p:txBody>
          <a:bodyPr vert="horz" wrap="square" lIns="0" tIns="0" rIns="0" bIns="0" rtlCol="0" anchor="t" anchorCtr="0"/>
          <a:lstStyle>
            <a:lvl1pPr algn="l">
              <a:defRPr sz="800"/>
            </a:lvl1pPr>
          </a:lstStyle>
          <a:p>
            <a:pPr>
              <a:lnSpc>
                <a:spcPct val="95000"/>
              </a:lnSpc>
            </a:pPr>
            <a:r>
              <a:rPr lang="en-US" dirty="0" smtClean="0">
                <a:latin typeface="Arial" pitchFamily="34" charset="0"/>
                <a:cs typeface="Arial" pitchFamily="34" charset="0"/>
              </a:rPr>
              <a:t>[ADD PRESENTATION TITLE: INSERT TAB &gt; HEADER &amp; FOOTER &gt; NOTES AND HANDOUTS]</a:t>
            </a:r>
          </a:p>
        </p:txBody>
      </p:sp>
      <p:sp>
        <p:nvSpPr>
          <p:cNvPr id="7" name="Date Placeholder 2"/>
          <p:cNvSpPr>
            <a:spLocks noGrp="1"/>
          </p:cNvSpPr>
          <p:nvPr>
            <p:ph type="dt" idx="1"/>
          </p:nvPr>
        </p:nvSpPr>
        <p:spPr>
          <a:xfrm>
            <a:off x="1199311" y="8856576"/>
            <a:ext cx="880135" cy="146304"/>
          </a:xfrm>
          <a:prstGeom prst="rect">
            <a:avLst/>
          </a:prstGeom>
        </p:spPr>
        <p:txBody>
          <a:bodyPr vert="horz" lIns="0" tIns="0" rIns="0" bIns="0" rtlCol="0"/>
          <a:lstStyle>
            <a:lvl1pPr algn="r">
              <a:defRPr sz="800"/>
            </a:lvl1pPr>
          </a:lstStyle>
          <a:p>
            <a:pPr algn="l"/>
            <a:fld id="{9535A4AE-AB74-4BDA-B84A-019528CC2B4D}" type="datetimeFigureOut">
              <a:rPr lang="en-US" smtClean="0">
                <a:latin typeface="Arial" pitchFamily="34" charset="0"/>
                <a:cs typeface="Arial" pitchFamily="34" charset="0"/>
              </a:rPr>
              <a:pPr algn="l"/>
              <a:t>9/14/17</a:t>
            </a:fld>
            <a:endParaRPr lang="en-US" dirty="0">
              <a:latin typeface="Arial" pitchFamily="34" charset="0"/>
              <a:cs typeface="Arial" pitchFamily="34" charset="0"/>
            </a:endParaRPr>
          </a:p>
        </p:txBody>
      </p:sp>
      <p:cxnSp>
        <p:nvCxnSpPr>
          <p:cNvPr id="44" name="Straight Connector 43"/>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41507" y="8857103"/>
            <a:ext cx="554100"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fld id="{111E5896-917A-4035-A860-408E1EC3CD51}" type="slidenum">
              <a:rPr lang="en-US">
                <a:latin typeface="Arial" pitchFamily="34" charset="0"/>
                <a:cs typeface="Arial" pitchFamily="34" charset="0"/>
              </a:rPr>
              <a:pPr/>
              <a:t>‹#›</a:t>
            </a:fld>
            <a:endParaRPr lang="en-US" dirty="0">
              <a:latin typeface="Arial" pitchFamily="34" charset="0"/>
              <a:cs typeface="Arial"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6"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6.emf"/></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8028" y="399934"/>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441268" y="4080297"/>
            <a:ext cx="5961120" cy="448056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Header Placeholder 1"/>
          <p:cNvSpPr>
            <a:spLocks noGrp="1"/>
          </p:cNvSpPr>
          <p:nvPr>
            <p:ph type="hdr" sz="quarter"/>
          </p:nvPr>
        </p:nvSpPr>
        <p:spPr>
          <a:xfrm>
            <a:off x="2227340" y="8863084"/>
            <a:ext cx="2664646" cy="137851"/>
          </a:xfrm>
          <a:prstGeom prst="rect">
            <a:avLst/>
          </a:prstGeom>
        </p:spPr>
        <p:txBody>
          <a:bodyPr vert="horz" wrap="square" lIns="0" tIns="0" rIns="0" bIns="0" rtlCol="0" anchor="t" anchorCtr="0"/>
          <a:lstStyle>
            <a:lvl1pPr algn="l">
              <a:defRPr sz="800" i="0"/>
            </a:lvl1p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12" name="Date Placeholder 2"/>
          <p:cNvSpPr>
            <a:spLocks noGrp="1"/>
          </p:cNvSpPr>
          <p:nvPr>
            <p:ph type="dt" idx="1"/>
          </p:nvPr>
        </p:nvSpPr>
        <p:spPr>
          <a:xfrm>
            <a:off x="1206035" y="8856576"/>
            <a:ext cx="880135" cy="146304"/>
          </a:xfrm>
          <a:prstGeom prst="rect">
            <a:avLst/>
          </a:prstGeom>
        </p:spPr>
        <p:txBody>
          <a:bodyPr vert="horz" lIns="0" tIns="0" rIns="0" bIns="0" rtlCol="0"/>
          <a:lstStyle>
            <a:lvl1pPr algn="r">
              <a:defRPr sz="800" i="0"/>
            </a:lvl1pPr>
          </a:lstStyle>
          <a:p>
            <a:pPr algn="l"/>
            <a:fld id="{9535A4AE-AB74-4BDA-B84A-019528CC2B4D}" type="datetimeFigureOut">
              <a:rPr lang="en-US" smtClean="0">
                <a:latin typeface="Arial" pitchFamily="34" charset="0"/>
                <a:cs typeface="Arial" pitchFamily="34" charset="0"/>
              </a:rPr>
              <a:pPr algn="l"/>
              <a:t>9/14/17</a:t>
            </a:fld>
            <a:endParaRPr lang="en-US" dirty="0">
              <a:latin typeface="Arial" pitchFamily="34" charset="0"/>
              <a:cs typeface="Arial" pitchFamily="34" charset="0"/>
            </a:endParaRPr>
          </a:p>
        </p:txBody>
      </p:sp>
      <p:sp>
        <p:nvSpPr>
          <p:cNvPr id="28" name="Slide Number Placeholder 6"/>
          <p:cNvSpPr>
            <a:spLocks noGrp="1"/>
          </p:cNvSpPr>
          <p:nvPr>
            <p:ph type="sldNum" sz="quarter" idx="5"/>
          </p:nvPr>
        </p:nvSpPr>
        <p:spPr>
          <a:xfrm>
            <a:off x="448231" y="8857103"/>
            <a:ext cx="554100" cy="105317"/>
          </a:xfrm>
          <a:prstGeom prst="rect">
            <a:avLst/>
          </a:prstGeom>
        </p:spPr>
        <p:txBody>
          <a:bodyPr vert="horz" wrap="square" lIns="0" tIns="0" rIns="0" bIns="0" rtlCol="0" anchor="b" anchorCtr="0"/>
          <a:lstStyle>
            <a:lvl1pPr marL="0" algn="l" defTabSz="914400" rtl="0" eaLnBrk="1" latinLnBrk="0" hangingPunct="1">
              <a:defRPr lang="en-US" sz="800" i="0" kern="1200" smtClean="0">
                <a:solidFill>
                  <a:schemeClr val="tx1"/>
                </a:solidFill>
                <a:latin typeface="+mn-lt"/>
                <a:ea typeface="+mn-ea"/>
                <a:cs typeface="+mn-cs"/>
              </a:defRPr>
            </a:lvl1pPr>
          </a:lstStyle>
          <a:p>
            <a:fld id="{111E5896-917A-4035-A860-408E1EC3CD51}" type="slidenum">
              <a:rPr lang="en-US" smtClean="0">
                <a:latin typeface="Arial" pitchFamily="34" charset="0"/>
                <a:cs typeface="Arial" pitchFamily="34" charset="0"/>
              </a:rPr>
              <a:pPr/>
              <a:t>‹#›</a:t>
            </a:fld>
            <a:endParaRPr lang="en-US" dirty="0">
              <a:latin typeface="Arial" pitchFamily="34" charset="0"/>
              <a:cs typeface="Arial" pitchFamily="34" charset="0"/>
            </a:endParaRPr>
          </a:p>
        </p:txBody>
      </p:sp>
      <p:cxnSp>
        <p:nvCxnSpPr>
          <p:cNvPr id="29" name="Straight Connector 28"/>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6"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p:notesStyle>
    <a:lvl1pPr marL="114300" indent="-114300" algn="l" defTabSz="914400" rtl="0" eaLnBrk="1" latinLnBrk="0" hangingPunct="1">
      <a:spcBef>
        <a:spcPts val="800"/>
      </a:spcBef>
      <a:buFont typeface="Arial" pitchFamily="34" charset="0"/>
      <a:buChar char="•"/>
      <a:defRPr sz="1200" kern="1200">
        <a:solidFill>
          <a:schemeClr val="tx1"/>
        </a:solidFill>
        <a:latin typeface="Arial" pitchFamily="34" charset="0"/>
        <a:ea typeface="+mn-ea"/>
        <a:cs typeface="Arial" pitchFamily="34" charset="0"/>
      </a:defRPr>
    </a:lvl1pPr>
    <a:lvl2pPr marL="285750" indent="-112713" algn="l" defTabSz="914400" rtl="0" eaLnBrk="1" latinLnBrk="0" hangingPunct="1">
      <a:spcBef>
        <a:spcPts val="200"/>
      </a:spcBef>
      <a:buFont typeface="Arial" pitchFamily="34" charset="0"/>
      <a:buChar char="•"/>
      <a:defRPr sz="1100" kern="1200">
        <a:solidFill>
          <a:schemeClr val="tx1"/>
        </a:solidFill>
        <a:latin typeface="Arial" pitchFamily="34" charset="0"/>
        <a:ea typeface="+mn-ea"/>
        <a:cs typeface="Arial" pitchFamily="34" charset="0"/>
      </a:defRPr>
    </a:lvl2pPr>
    <a:lvl3pPr marL="403225" indent="-117475"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3pPr>
    <a:lvl4pPr marL="569913" indent="-112713"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Image Placeholder 21"/>
          <p:cNvSpPr>
            <a:spLocks noGrp="1" noRot="1" noChangeAspect="1"/>
          </p:cNvSpPr>
          <p:nvPr>
            <p:ph type="sldImg"/>
          </p:nvPr>
        </p:nvSpPr>
        <p:spPr>
          <a:xfrm>
            <a:off x="1187450" y="400050"/>
            <a:ext cx="4648200" cy="3486150"/>
          </a:xfrm>
        </p:spPr>
      </p:sp>
      <p:sp>
        <p:nvSpPr>
          <p:cNvPr id="23" name="Notes Placeholder 22"/>
          <p:cNvSpPr>
            <a:spLocks noGrp="1"/>
          </p:cNvSpPr>
          <p:nvPr>
            <p:ph type="body" idx="1"/>
          </p:nvPr>
        </p:nvSpPr>
        <p:spPr/>
        <p:txBody>
          <a:bodyPr>
            <a:normAutofit/>
          </a:bodyPr>
          <a:lstStyle/>
          <a:p>
            <a:endParaRPr lang="en-US"/>
          </a:p>
        </p:txBody>
      </p:sp>
      <p:sp>
        <p:nvSpPr>
          <p:cNvPr id="24" name="Header Placeholder 1"/>
          <p:cNvSpPr>
            <a:spLocks noGrp="1"/>
          </p:cNvSpPr>
          <p:nvPr>
            <p:ph type="hdr" sz="quarter"/>
          </p:nvPr>
        </p:nvSpPr>
        <p:spPr>
          <a:xfrm>
            <a:off x="2482852" y="8863084"/>
            <a:ext cx="2664646" cy="137851"/>
          </a:xfrm>
          <a:prstGeom prst="rect">
            <a:avLst/>
          </a:prstGeom>
        </p:spPr>
        <p:txBody>
          <a:bodyPr vert="horz" wrap="square" lIns="0" tIns="0" rIns="0" bIns="0" rtlCol="0" anchor="t" anchorCtr="0"/>
          <a:lstStyle>
            <a:lvl1pPr algn="l">
              <a:defRPr sz="800"/>
            </a:lvl1pPr>
          </a:lstStyle>
          <a:p>
            <a:pPr>
              <a:lnSpc>
                <a:spcPct val="95000"/>
              </a:lnSpc>
            </a:pPr>
            <a:r>
              <a:rPr lang="en-US" sz="600" i="1" dirty="0" smtClean="0">
                <a:latin typeface="Arial" pitchFamily="34" charset="0"/>
                <a:cs typeface="Arial" pitchFamily="34" charset="0"/>
              </a:rPr>
              <a:t>[ADD PRESENTATION TITLE: INSERT TAB &gt; HEADER &amp; FOOTER &gt; NOTES AND HANDOUTS]</a:t>
            </a:r>
          </a:p>
        </p:txBody>
      </p:sp>
      <p:sp>
        <p:nvSpPr>
          <p:cNvPr id="25" name="Date Placeholder 2"/>
          <p:cNvSpPr>
            <a:spLocks noGrp="1"/>
          </p:cNvSpPr>
          <p:nvPr>
            <p:ph type="dt" idx="1"/>
          </p:nvPr>
        </p:nvSpPr>
        <p:spPr>
          <a:xfrm>
            <a:off x="1461547" y="8856576"/>
            <a:ext cx="880135" cy="146304"/>
          </a:xfrm>
          <a:prstGeom prst="rect">
            <a:avLst/>
          </a:prstGeom>
        </p:spPr>
        <p:txBody>
          <a:bodyPr vert="horz" lIns="0" tIns="0" rIns="0" bIns="0" rtlCol="0"/>
          <a:lstStyle>
            <a:lvl1pPr algn="r">
              <a:defRPr sz="800"/>
            </a:lvl1pPr>
          </a:lstStyle>
          <a:p>
            <a:pPr algn="l"/>
            <a:fld id="{9535A4AE-AB74-4BDA-B84A-019528CC2B4D}" type="datetimeFigureOut">
              <a:rPr lang="en-US" sz="600" i="1" smtClean="0">
                <a:latin typeface="Arial" pitchFamily="34" charset="0"/>
                <a:cs typeface="Arial" pitchFamily="34" charset="0"/>
              </a:rPr>
              <a:pPr algn="l"/>
              <a:t>9/14/17</a:t>
            </a:fld>
            <a:endParaRPr lang="en-US" sz="600" i="1" dirty="0">
              <a:latin typeface="Arial" pitchFamily="34" charset="0"/>
              <a:cs typeface="Arial" pitchFamily="34" charset="0"/>
            </a:endParaRPr>
          </a:p>
        </p:txBody>
      </p:sp>
      <p:sp>
        <p:nvSpPr>
          <p:cNvPr id="26" name="Slide Number Placeholder 6"/>
          <p:cNvSpPr>
            <a:spLocks noGrp="1"/>
          </p:cNvSpPr>
          <p:nvPr>
            <p:ph type="sldNum" sz="quarter" idx="5"/>
          </p:nvPr>
        </p:nvSpPr>
        <p:spPr>
          <a:xfrm>
            <a:off x="703743" y="8836931"/>
            <a:ext cx="554100"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fld id="{111E5896-917A-4035-A860-408E1EC3CD51}" type="slidenum">
              <a:rPr lang="en-US" sz="600" i="1">
                <a:latin typeface="Arial" pitchFamily="34" charset="0"/>
                <a:cs typeface="Arial" pitchFamily="34" charset="0"/>
              </a:rPr>
              <a:pPr/>
              <a:t>1</a:t>
            </a:fld>
            <a:endParaRPr lang="en-US" sz="600" i="1" dirty="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dirty="0" smtClean="0"/>
              <a:t>Famine: 1866-68</a:t>
            </a:r>
          </a:p>
          <a:p>
            <a:r>
              <a:rPr lang="en-US" dirty="0" smtClean="0"/>
              <a:t>15</a:t>
            </a:r>
            <a:r>
              <a:rPr lang="en-US" baseline="0" dirty="0" smtClean="0"/>
              <a:t> months between two wars (1939-40 was the first one) between </a:t>
            </a:r>
            <a:r>
              <a:rPr lang="en-US" baseline="0" dirty="0" err="1" smtClean="0"/>
              <a:t>finland</a:t>
            </a:r>
            <a:r>
              <a:rPr lang="en-US" baseline="0" dirty="0" smtClean="0"/>
              <a:t> and soviet union. </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9/14/17</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30</a:t>
            </a:fld>
            <a:endParaRPr lang="en-US" dirty="0">
              <a:latin typeface="Arial" pitchFamily="34" charset="0"/>
              <a:cs typeface="Arial" pitchFamily="34" charset="0"/>
            </a:endParaRPr>
          </a:p>
        </p:txBody>
      </p:sp>
    </p:spTree>
    <p:extLst>
      <p:ext uri="{BB962C8B-B14F-4D97-AF65-F5344CB8AC3E}">
        <p14:creationId xmlns:p14="http://schemas.microsoft.com/office/powerpoint/2010/main" val="1334912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dirty="0" smtClean="0"/>
              <a:t>Lower right: </a:t>
            </a:r>
            <a:r>
              <a:rPr lang="en-US" dirty="0" err="1" smtClean="0"/>
              <a:t>florida</a:t>
            </a:r>
            <a:endParaRPr lang="en-US" dirty="0" smtClean="0"/>
          </a:p>
          <a:p>
            <a:r>
              <a:rPr lang="en-US" dirty="0" smtClean="0"/>
              <a:t>Middle bottom: </a:t>
            </a:r>
            <a:r>
              <a:rPr lang="en-US" dirty="0" err="1" smtClean="0"/>
              <a:t>kansas</a:t>
            </a:r>
            <a:endParaRPr lang="en-US" dirty="0" smtClean="0"/>
          </a:p>
          <a:p>
            <a:r>
              <a:rPr lang="en-US" dirty="0" smtClean="0"/>
              <a:t>Lower</a:t>
            </a:r>
            <a:r>
              <a:rPr lang="en-US" baseline="0" dirty="0" smtClean="0"/>
              <a:t> left: </a:t>
            </a:r>
            <a:r>
              <a:rPr lang="en-US" baseline="0" dirty="0" err="1" smtClean="0"/>
              <a:t>alaska</a:t>
            </a:r>
            <a:endParaRPr lang="en-US" baseline="0" dirty="0" smtClean="0"/>
          </a:p>
          <a:p>
            <a:r>
              <a:rPr lang="en-US" baseline="0" dirty="0" smtClean="0"/>
              <a:t>Middle right: </a:t>
            </a:r>
            <a:r>
              <a:rPr lang="en-US" baseline="0" dirty="0" err="1" smtClean="0"/>
              <a:t>texas</a:t>
            </a:r>
            <a:endParaRPr lang="en-US" baseline="0" dirty="0" smtClean="0"/>
          </a:p>
          <a:p>
            <a:r>
              <a:rPr lang="en-US" baseline="0" dirty="0" smtClean="0"/>
              <a:t>Top middle: </a:t>
            </a:r>
            <a:r>
              <a:rPr lang="en-US" baseline="0" dirty="0" err="1" smtClean="0"/>
              <a:t>iown</a:t>
            </a:r>
            <a:endParaRPr lang="en-US" baseline="0" dirty="0" smtClean="0"/>
          </a:p>
          <a:p>
            <a:r>
              <a:rPr lang="en-US" baseline="0" dirty="0" smtClean="0"/>
              <a:t>Left middle: </a:t>
            </a:r>
            <a:r>
              <a:rPr lang="en-US" baseline="0" dirty="0" err="1" smtClean="0"/>
              <a:t>hawaii</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9/14/17</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31</a:t>
            </a:fld>
            <a:endParaRPr lang="en-US" dirty="0">
              <a:latin typeface="Arial" pitchFamily="34" charset="0"/>
              <a:cs typeface="Arial" pitchFamily="34" charset="0"/>
            </a:endParaRPr>
          </a:p>
        </p:txBody>
      </p:sp>
    </p:spTree>
    <p:extLst>
      <p:ext uri="{BB962C8B-B14F-4D97-AF65-F5344CB8AC3E}">
        <p14:creationId xmlns:p14="http://schemas.microsoft.com/office/powerpoint/2010/main" val="715092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r>
              <a:rPr lang="en-US" dirty="0" smtClean="0"/>
              <a:t>Final boiler plate language: 2 versions</a:t>
            </a:r>
          </a:p>
          <a:p>
            <a:endParaRPr lang="en-US" dirty="0" smtClean="0"/>
          </a:p>
          <a:p>
            <a:r>
              <a:rPr lang="en-US" sz="1200" kern="1200" dirty="0" smtClean="0">
                <a:solidFill>
                  <a:schemeClr val="tx1"/>
                </a:solidFill>
                <a:latin typeface="Arial" pitchFamily="34" charset="0"/>
                <a:ea typeface="+mn-ea"/>
                <a:cs typeface="Arial" pitchFamily="34" charset="0"/>
              </a:rPr>
              <a:t>Through its singular focus on health, UCSF is leading revolutions in health.</a:t>
            </a:r>
          </a:p>
          <a:p>
            <a:r>
              <a:rPr lang="en-US" sz="1200" kern="1200" smtClean="0">
                <a:solidFill>
                  <a:schemeClr val="tx1"/>
                </a:solidFill>
                <a:latin typeface="Arial" pitchFamily="34" charset="0"/>
                <a:ea typeface="+mn-ea"/>
                <a:cs typeface="Arial" pitchFamily="34" charset="0"/>
              </a:rPr>
              <a:t>UCSF is driven by the idea that great breakthroughs are achieved when the best research, the best education and the best patient care converge.</a:t>
            </a:r>
            <a:endParaRPr lang="en-US" smtClean="0"/>
          </a:p>
          <a:p>
            <a:endParaRPr lang="en-US"/>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F81535CF-1E6D-4F58-ADCA-A0D754487971}" type="datetime1">
              <a:rPr lang="en-US" smtClean="0">
                <a:latin typeface="Arial" pitchFamily="34" charset="0"/>
                <a:cs typeface="Arial" pitchFamily="34" charset="0"/>
              </a:rPr>
              <a:t>9/14/17</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37</a:t>
            </a:fld>
            <a:endParaRPr lang="en-US" dirty="0">
              <a:latin typeface="Arial" pitchFamily="34" charset="0"/>
              <a:cs typeface="Arial" pitchFamily="34" charset="0"/>
            </a:endParaRPr>
          </a:p>
        </p:txBody>
      </p:sp>
    </p:spTree>
    <p:extLst>
      <p:ext uri="{BB962C8B-B14F-4D97-AF65-F5344CB8AC3E}">
        <p14:creationId xmlns:p14="http://schemas.microsoft.com/office/powerpoint/2010/main" val="2084201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6.emf"/><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 Id="rId3" Type="http://schemas.openxmlformats.org/officeDocument/2006/relationships/image" Target="../media/image6.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6.emf"/><Relationship Id="rId1" Type="http://schemas.openxmlformats.org/officeDocument/2006/relationships/slideMaster" Target="../slideMasters/slideMaster2.xml"/><Relationship Id="rId2" Type="http://schemas.openxmlformats.org/officeDocument/2006/relationships/image" Target="../media/image12.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png"/><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png"/><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png"/><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png"/><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eg"/><Relationship Id="rId3" Type="http://schemas.openxmlformats.org/officeDocument/2006/relationships/image" Target="../media/image6.emf"/></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emf"/></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6.emf"/><Relationship Id="rId1" Type="http://schemas.openxmlformats.org/officeDocument/2006/relationships/slideMaster" Target="../slideMasters/slideMaster3.xml"/><Relationship Id="rId2" Type="http://schemas.openxmlformats.org/officeDocument/2006/relationships/image" Target="../media/image1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t>9/14/17</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0" name="Straight Connector 9"/>
          <p:cNvCxnSpPr/>
          <p:nvPr userDrawn="1"/>
        </p:nvCxnSpPr>
        <p:spPr>
          <a:xfrm>
            <a:off x="2430160" y="591021"/>
            <a:ext cx="0" cy="11887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2749439" y="752601"/>
            <a:ext cx="1487211" cy="868680"/>
            <a:chOff x="2749439" y="752601"/>
            <a:chExt cx="1487211" cy="868680"/>
          </a:xfrm>
        </p:grpSpPr>
        <p:sp>
          <p:nvSpPr>
            <p:cNvPr id="5" name="Rectangle 4"/>
            <p:cNvSpPr/>
            <p:nvPr userDrawn="1"/>
          </p:nvSpPr>
          <p:spPr bwMode="auto">
            <a:xfrm>
              <a:off x="2749439" y="752601"/>
              <a:ext cx="1371600" cy="868680"/>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6" name="TextBox 5"/>
            <p:cNvSpPr txBox="1"/>
            <p:nvPr userDrawn="1"/>
          </p:nvSpPr>
          <p:spPr bwMode="auto">
            <a:xfrm>
              <a:off x="2785238" y="912373"/>
              <a:ext cx="1451412" cy="609398"/>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smtClean="0">
                  <a:solidFill>
                    <a:schemeClr val="bg1"/>
                  </a:solidFill>
                  <a:latin typeface="+mj-lt"/>
                </a:rPr>
                <a:t>Partner Logo</a:t>
              </a:r>
            </a:p>
          </p:txBody>
        </p:sp>
      </p:grpSp>
      <p:pic>
        <p:nvPicPr>
          <p:cNvPr id="13" name="Picture 12"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215010327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9/14/17</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2" name="Picture 11" descr="UCSF_SubLogo_GlobalHealthSci_white_RGB.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901" y="736600"/>
            <a:ext cx="2267656" cy="496216"/>
          </a:xfrm>
          <a:prstGeom prst="rect">
            <a:avLst/>
          </a:prstGeom>
        </p:spPr>
      </p:pic>
    </p:spTree>
    <p:extLst>
      <p:ext uri="{BB962C8B-B14F-4D97-AF65-F5344CB8AC3E}">
        <p14:creationId xmlns:p14="http://schemas.microsoft.com/office/powerpoint/2010/main" val="34417006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9/14/17</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2" name="Picture 11" descr="UCSF_SubLogo_GlobalHealthSci_white_RGB.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901" y="736600"/>
            <a:ext cx="2267656" cy="496216"/>
          </a:xfrm>
          <a:prstGeom prst="rect">
            <a:avLst/>
          </a:prstGeom>
        </p:spPr>
      </p:pic>
    </p:spTree>
    <p:extLst>
      <p:ext uri="{BB962C8B-B14F-4D97-AF65-F5344CB8AC3E}">
        <p14:creationId xmlns:p14="http://schemas.microsoft.com/office/powerpoint/2010/main" val="14866148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t>9/14/17</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smtClean="0"/>
              <a:t>Presentation Title and/or Sub Brand Name Here</a:t>
            </a:r>
            <a:endParaRPr lang="en-US" dirty="0"/>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9" name="Straight Connector 18"/>
          <p:cNvCxnSpPr/>
          <p:nvPr/>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cxnSp>
        <p:nvCxnSpPr>
          <p:cNvPr id="13" name="Straight Connector 12"/>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967005"/>
      </p:ext>
    </p:extLst>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A6150A5-0478-4814-9F6F-313D0B0598FE}" type="datetime1">
              <a:rPr lang="en-US" smtClean="0"/>
              <a:t>9/14/17</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5213682"/>
      </p:ext>
    </p:extLst>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8F6F5B01-31EA-46FA-A31F-D71521F3C0AE}" type="datetime1">
              <a:rPr lang="en-US" smtClean="0"/>
              <a:t>9/14/17</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BE4F006E-5431-4BDD-8829-6B0B1D987D3A}" type="datetime1">
              <a:rPr lang="en-US" smtClean="0"/>
              <a:t>9/14/17</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74316033"/>
      </p:ext>
    </p:extLst>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3999"/>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513693AB-E85E-4A83-93AE-7C2C33716FFD}" type="datetime1">
              <a:rPr lang="en-US" smtClean="0"/>
              <a:t>9/14/17</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4801"/>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C1669700-339D-4BC3-9C61-1670B9701C57}" type="datetime1">
              <a:rPr lang="en-US" smtClean="0"/>
              <a:t>9/14/17</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E7F4196-1AA7-489C-AB25-66F2A1CDE0B2}" type="datetime1">
              <a:rPr lang="en-US" smtClean="0"/>
              <a:t>9/14/17</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C412304-4450-4BFA-A76B-D97C72798D07}" type="datetime1">
              <a:rPr lang="en-US" smtClean="0"/>
              <a:t>9/14/17</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801994352"/>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hite Title">
    <p:bg>
      <p:bgPr>
        <a:solidFill>
          <a:schemeClr val="bg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tx2"/>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tx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tx2"/>
                </a:solidFill>
                <a:latin typeface="Arial" pitchFamily="34" charset="0"/>
                <a:cs typeface="Arial" pitchFamily="34" charset="0"/>
              </a:defRPr>
            </a:lvl1pPr>
          </a:lstStyle>
          <a:p>
            <a:fld id="{87431B66-2D65-4398-A930-0D30EC9EE69D}" type="datetime1">
              <a:rPr lang="en-US" smtClean="0"/>
              <a:pPr/>
              <a:t>9/14/17</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tx2"/>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0" name="Straight Connector 9"/>
          <p:cNvCxnSpPr/>
          <p:nvPr userDrawn="1"/>
        </p:nvCxnSpPr>
        <p:spPr>
          <a:xfrm>
            <a:off x="2430160" y="591021"/>
            <a:ext cx="0" cy="1188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2749439" y="752601"/>
            <a:ext cx="1487211" cy="868680"/>
            <a:chOff x="2749439" y="752601"/>
            <a:chExt cx="1487211" cy="868680"/>
          </a:xfrm>
        </p:grpSpPr>
        <p:sp>
          <p:nvSpPr>
            <p:cNvPr id="5" name="Rectangle 4"/>
            <p:cNvSpPr/>
            <p:nvPr userDrawn="1"/>
          </p:nvSpPr>
          <p:spPr bwMode="auto">
            <a:xfrm>
              <a:off x="2749439" y="752601"/>
              <a:ext cx="1371600" cy="868680"/>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6" name="TextBox 5"/>
            <p:cNvSpPr txBox="1"/>
            <p:nvPr userDrawn="1"/>
          </p:nvSpPr>
          <p:spPr bwMode="auto">
            <a:xfrm>
              <a:off x="2785238" y="912373"/>
              <a:ext cx="1451412" cy="609398"/>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smtClean="0">
                  <a:solidFill>
                    <a:schemeClr val="tx2"/>
                  </a:solidFill>
                  <a:latin typeface="+mj-lt"/>
                </a:rPr>
                <a:t>Partner Logo</a:t>
              </a:r>
            </a:p>
          </p:txBody>
        </p:sp>
      </p:grpSp>
      <p:pic>
        <p:nvPicPr>
          <p:cNvPr id="13" name="Picture 12" descr="UCSF_sig_navy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616" y="739445"/>
            <a:ext cx="1388923" cy="903111"/>
          </a:xfrm>
          <a:prstGeom prst="rect">
            <a:avLst/>
          </a:prstGeom>
        </p:spPr>
      </p:pic>
    </p:spTree>
    <p:extLst>
      <p:ext uri="{BB962C8B-B14F-4D97-AF65-F5344CB8AC3E}">
        <p14:creationId xmlns:p14="http://schemas.microsoft.com/office/powerpoint/2010/main" val="259641295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07318694"/>
      </p:ext>
    </p:extLst>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7"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827374"/>
      </p:ext>
    </p:extLst>
  </p:cSld>
  <p:clrMapOvr>
    <a:masterClrMapping/>
  </p:clrMapOvr>
  <p:transition xmlns:p14="http://schemas.microsoft.com/office/powerpoint/2010/mai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1944395890"/>
      </p:ext>
    </p:extLst>
  </p:cSld>
  <p:clrMapOvr>
    <a:masterClrMapping/>
  </p:clrMapOvr>
  <p:transition xmlns:p14="http://schemas.microsoft.com/office/powerpoint/2010/mai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16" name="Rectangle 15"/>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814910"/>
      </p:ext>
    </p:extLst>
  </p:cSld>
  <p:clrMapOvr>
    <a:masterClrMapping/>
  </p:clrMapOvr>
  <p:transition xmlns:p14="http://schemas.microsoft.com/office/powerpoint/2010/mai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C42DCCBC-AA0F-44E9-9EDE-CB9B971EF028}" type="datetime1">
              <a:rPr lang="en-US" smtClean="0"/>
              <a:t>9/14/17</a:t>
            </a:fld>
            <a:endParaRPr lang="en-US" dirty="0"/>
          </a:p>
        </p:txBody>
      </p:sp>
      <p:sp>
        <p:nvSpPr>
          <p:cNvPr id="3" name="Text Placeholder 2"/>
          <p:cNvSpPr>
            <a:spLocks noGrp="1"/>
          </p:cNvSpPr>
          <p:nvPr>
            <p:ph type="body" sz="quarter" idx="10"/>
          </p:nvPr>
        </p:nvSpPr>
        <p:spPr>
          <a:xfrm>
            <a:off x="747714" y="4349650"/>
            <a:ext cx="6477000" cy="489939"/>
          </a:xfrm>
        </p:spPr>
        <p:txBody>
          <a:bodyPr vert="horz" wrap="square" lIns="0" tIns="0" rIns="0" bIns="0" rtlCol="0" anchor="t" anchorCtr="0"/>
          <a:lstStyle>
            <a:lvl1pPr marL="0" indent="0">
              <a:spcBef>
                <a:spcPts val="0"/>
              </a:spcBef>
              <a:buNone/>
              <a:defRPr lang="en-US" sz="1800" i="0" smtClean="0">
                <a:cs typeface="Arial" pitchFamily="34" charset="0"/>
              </a:defRPr>
            </a:lvl1pPr>
            <a:lvl2pPr>
              <a:defRPr lang="en-US" sz="1800" smtClean="0">
                <a:solidFill>
                  <a:schemeClr val="tx1"/>
                </a:solidFill>
                <a:latin typeface="+mn-lt"/>
              </a:defRPr>
            </a:lvl2pPr>
            <a:lvl3pPr>
              <a:defRPr lang="en-US" sz="1800" smtClean="0">
                <a:solidFill>
                  <a:schemeClr val="tx1"/>
                </a:solidFill>
                <a:latin typeface="+mn-lt"/>
              </a:defRPr>
            </a:lvl3pPr>
            <a:lvl4pPr>
              <a:defRPr lang="en-US" sz="1800" smtClean="0">
                <a:solidFill>
                  <a:schemeClr val="tx1"/>
                </a:solidFill>
                <a:latin typeface="+mn-lt"/>
              </a:defRPr>
            </a:lvl4pPr>
            <a:lvl5pPr>
              <a:defRPr lang="en-US" sz="1800">
                <a:solidFill>
                  <a:schemeClr val="tx1"/>
                </a:solidFill>
                <a:latin typeface="+mn-lt"/>
              </a:defRPr>
            </a:lvl5pPr>
          </a:lstStyle>
          <a:p>
            <a:pPr marL="0" lvl="0"/>
            <a:r>
              <a:rPr lang="en-US" dirty="0" smtClean="0"/>
              <a:t>Click to edit Master text styles</a:t>
            </a:r>
            <a:endParaRPr lang="en-US" dirty="0"/>
          </a:p>
        </p:txBody>
      </p: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12914079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9/14/17</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4" name="Picture 13"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31092215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9/14/17</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4732075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2"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48376" y="742095"/>
            <a:ext cx="1044588" cy="682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9/14/17</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6322147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9/14/17</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9571396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9/14/17</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1814924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t>9/14/17</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4" name="Picture 3" descr="UCSF_SubLogo_GlobalHealthSci_white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 y="736601"/>
            <a:ext cx="2465211" cy="539446"/>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t>9/14/17</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smtClean="0"/>
              <a:t>Presentation Title and/or Sub Brand Name Here</a:t>
            </a:r>
            <a:endParaRPr lang="en-US" dirty="0"/>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9" name="Straight Connector 18"/>
          <p:cNvCxnSpPr/>
          <p:nvPr/>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cxnSp>
        <p:nvCxnSpPr>
          <p:cNvPr id="13" name="Straight Connector 12"/>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661690"/>
      </p:ext>
    </p:extLst>
  </p:cSld>
  <p:clrMapOvr>
    <a:masterClrMapping/>
  </p:clrMapOvr>
  <p:transition xmlns:p14="http://schemas.microsoft.com/office/powerpoint/2010/mai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on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128D28A0-0B10-49E3-B98C-F13B15972263}" type="datetime1">
              <a:rPr lang="en-US" smtClean="0"/>
              <a:t>9/14/17</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508275623"/>
      </p:ext>
    </p:extLst>
  </p:cSld>
  <p:clrMapOvr>
    <a:masterClrMapping/>
  </p:clrMapOvr>
  <p:transition xmlns:p14="http://schemas.microsoft.com/office/powerpoint/2010/mai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9F6946C-7957-4FE0-A225-75CA733E28BC}" type="datetime1">
              <a:rPr lang="en-US" smtClean="0"/>
              <a:t>9/14/17</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874200225"/>
      </p:ext>
    </p:extLst>
  </p:cSld>
  <p:clrMapOvr>
    <a:masterClrMapping/>
  </p:clrMapOvr>
  <p:transition xmlns:p14="http://schemas.microsoft.com/office/powerpoint/2010/mai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1D8ECEF0-CB47-4EA5-B6EB-9C58888664FE}" type="datetime1">
              <a:rPr lang="en-US" smtClean="0"/>
              <a:t>9/14/17</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860499142"/>
      </p:ext>
    </p:extLst>
  </p:cSld>
  <p:clrMapOvr>
    <a:masterClrMapping/>
  </p:clrMapOvr>
  <p:transition xmlns:p14="http://schemas.microsoft.com/office/powerpoint/2010/mai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8FD22769-B73C-414A-8867-3CE0DE637C76}" type="datetime1">
              <a:rPr lang="en-US" smtClean="0"/>
              <a:t>9/14/17</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04784965"/>
      </p:ext>
    </p:extLst>
  </p:cSld>
  <p:clrMapOvr>
    <a:masterClrMapping/>
  </p:clrMapOvr>
  <p:transition xmlns:p14="http://schemas.microsoft.com/office/powerpoint/2010/mai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4166"/>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6F556D52-286A-460A-8B31-C56630A107D8}" type="datetime1">
              <a:rPr lang="en-US" smtClean="0"/>
              <a:t>9/14/17</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445574396"/>
      </p:ext>
    </p:extLst>
  </p:cSld>
  <p:clrMapOvr>
    <a:masterClrMapping/>
  </p:clrMapOvr>
  <p:transition xmlns:p14="http://schemas.microsoft.com/office/powerpoint/2010/mai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C768DDD-C57D-4775-A14F-6AFABE7D7161}" type="datetime1">
              <a:rPr lang="en-US" smtClean="0"/>
              <a:t>9/14/17</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097486719"/>
      </p:ext>
    </p:extLst>
  </p:cSld>
  <p:clrMapOvr>
    <a:masterClrMapping/>
  </p:clrMapOvr>
  <p:transition xmlns:p14="http://schemas.microsoft.com/office/powerpoint/2010/mai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301C2F7C-A299-487F-8450-8A4957FDF6BE}" type="datetime1">
              <a:rPr lang="en-US" smtClean="0"/>
              <a:t>9/14/17</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600930700"/>
      </p:ext>
    </p:extLst>
  </p:cSld>
  <p:clrMapOvr>
    <a:masterClrMapping/>
  </p:clrMapOvr>
  <p:transition xmlns:p14="http://schemas.microsoft.com/office/powerpoint/2010/mai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1710662"/>
      </p:ext>
    </p:extLst>
  </p:cSld>
  <p:clrMapOvr>
    <a:masterClrMapping/>
  </p:clrMapOvr>
  <p:transition xmlns:p14="http://schemas.microsoft.com/office/powerpoint/2010/mai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200191"/>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t>9/14/17</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sp>
        <p:nvSpPr>
          <p:cNvPr id="5" name="TextBox 4"/>
          <p:cNvSpPr txBox="1"/>
          <p:nvPr userDrawn="1"/>
        </p:nvSpPr>
        <p:spPr bwMode="auto">
          <a:xfrm>
            <a:off x="4876801" y="756610"/>
            <a:ext cx="1563518" cy="461665"/>
          </a:xfrm>
          <a:prstGeom prst="rect">
            <a:avLst/>
          </a:prstGeom>
          <a:noFill/>
          <a:ln w="19050" algn="ctr">
            <a:noFill/>
            <a:miter lim="800000"/>
            <a:headEnd/>
            <a:tailEnd/>
          </a:ln>
        </p:spPr>
        <p:txBody>
          <a:bodyPr wrap="square" lIns="0" tIns="0" rIns="0" bIns="0" rtlCol="0">
            <a:spAutoFit/>
          </a:bodyPr>
          <a:lstStyle/>
          <a:p>
            <a:r>
              <a:rPr lang="en-US" sz="1000" dirty="0" smtClean="0">
                <a:solidFill>
                  <a:schemeClr val="bg1"/>
                </a:solidFill>
                <a:latin typeface="+mj-lt"/>
              </a:rPr>
              <a:t>UCSF Helen Diller Family</a:t>
            </a:r>
          </a:p>
          <a:p>
            <a:r>
              <a:rPr lang="en-US" sz="1000" dirty="0" smtClean="0">
                <a:solidFill>
                  <a:schemeClr val="bg1"/>
                </a:solidFill>
                <a:latin typeface="+mj-lt"/>
              </a:rPr>
              <a:t>Comprehensive </a:t>
            </a:r>
            <a:br>
              <a:rPr lang="en-US" sz="1000" dirty="0" smtClean="0">
                <a:solidFill>
                  <a:schemeClr val="bg1"/>
                </a:solidFill>
                <a:latin typeface="+mj-lt"/>
              </a:rPr>
            </a:br>
            <a:r>
              <a:rPr lang="en-US" sz="1000" dirty="0" smtClean="0">
                <a:solidFill>
                  <a:schemeClr val="bg1"/>
                </a:solidFill>
                <a:latin typeface="+mj-lt"/>
              </a:rPr>
              <a:t>Cancer Center</a:t>
            </a:r>
          </a:p>
        </p:txBody>
      </p:sp>
      <p:cxnSp>
        <p:nvCxnSpPr>
          <p:cNvPr id="7" name="Straight Connector 6"/>
          <p:cNvCxnSpPr/>
          <p:nvPr userDrawn="1"/>
        </p:nvCxnSpPr>
        <p:spPr>
          <a:xfrm>
            <a:off x="6440319"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bwMode="auto">
          <a:xfrm>
            <a:off x="6688975" y="756610"/>
            <a:ext cx="817830" cy="307777"/>
          </a:xfrm>
          <a:prstGeom prst="rect">
            <a:avLst/>
          </a:prstGeom>
          <a:noFill/>
          <a:ln w="19050" algn="ctr">
            <a:noFill/>
            <a:miter lim="800000"/>
            <a:headEnd/>
            <a:tailEnd/>
          </a:ln>
        </p:spPr>
        <p:txBody>
          <a:bodyPr wrap="square" lIns="0" tIns="0" rIns="0" bIns="0" rtlCol="0">
            <a:spAutoFit/>
          </a:bodyPr>
          <a:lstStyle/>
          <a:p>
            <a:r>
              <a:rPr lang="en-US" sz="1000" dirty="0" smtClean="0">
                <a:solidFill>
                  <a:schemeClr val="bg1"/>
                </a:solidFill>
                <a:latin typeface="+mj-lt"/>
              </a:rPr>
              <a:t>UCSF School</a:t>
            </a:r>
            <a:br>
              <a:rPr lang="en-US" sz="1000" dirty="0" smtClean="0">
                <a:solidFill>
                  <a:schemeClr val="bg1"/>
                </a:solidFill>
                <a:latin typeface="+mj-lt"/>
              </a:rPr>
            </a:br>
            <a:r>
              <a:rPr lang="en-US" sz="1000" dirty="0" smtClean="0">
                <a:solidFill>
                  <a:schemeClr val="bg1"/>
                </a:solidFill>
                <a:latin typeface="+mj-lt"/>
              </a:rPr>
              <a:t>of Medicine</a:t>
            </a:r>
          </a:p>
        </p:txBody>
      </p:sp>
      <p:cxnSp>
        <p:nvCxnSpPr>
          <p:cNvPr id="13" name="Straight Connector 12"/>
          <p:cNvCxnSpPr/>
          <p:nvPr userDrawn="1"/>
        </p:nvCxnSpPr>
        <p:spPr>
          <a:xfrm>
            <a:off x="7570536"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auto">
          <a:xfrm>
            <a:off x="7802880" y="756610"/>
            <a:ext cx="975995" cy="307777"/>
          </a:xfrm>
          <a:prstGeom prst="rect">
            <a:avLst/>
          </a:prstGeom>
          <a:noFill/>
          <a:ln w="19050" algn="ctr">
            <a:noFill/>
            <a:miter lim="800000"/>
            <a:headEnd/>
            <a:tailEnd/>
          </a:ln>
        </p:spPr>
        <p:txBody>
          <a:bodyPr wrap="square" lIns="0" tIns="0" rIns="0" bIns="0" rtlCol="0">
            <a:spAutoFit/>
          </a:bodyPr>
          <a:lstStyle/>
          <a:p>
            <a:r>
              <a:rPr lang="en-US" sz="1000" dirty="0" smtClean="0">
                <a:solidFill>
                  <a:schemeClr val="bg1"/>
                </a:solidFill>
                <a:latin typeface="+mj-lt"/>
              </a:rPr>
              <a:t>AIDS Research</a:t>
            </a:r>
            <a:r>
              <a:rPr lang="en-US" sz="1000" baseline="0" dirty="0" smtClean="0">
                <a:solidFill>
                  <a:schemeClr val="bg1"/>
                </a:solidFill>
                <a:latin typeface="+mj-lt"/>
              </a:rPr>
              <a:t> Institute at UCSF</a:t>
            </a:r>
            <a:endParaRPr lang="en-US" sz="1000" dirty="0" smtClean="0">
              <a:solidFill>
                <a:schemeClr val="bg1"/>
              </a:solidFill>
              <a:latin typeface="+mj-lt"/>
            </a:endParaRPr>
          </a:p>
        </p:txBody>
      </p:sp>
      <p:pic>
        <p:nvPicPr>
          <p:cNvPr id="15" name="Picture 14" descr="UCSF_SubLogo_GlobalHealthSci_white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 y="736601"/>
            <a:ext cx="2465211" cy="539446"/>
          </a:xfrm>
          <a:prstGeom prst="rect">
            <a:avLst/>
          </a:prstGeom>
        </p:spPr>
      </p:pic>
    </p:spTree>
    <p:extLst>
      <p:ext uri="{BB962C8B-B14F-4D97-AF65-F5344CB8AC3E}">
        <p14:creationId xmlns:p14="http://schemas.microsoft.com/office/powerpoint/2010/main" val="17060155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3375995295"/>
      </p:ext>
    </p:extLst>
  </p:cSld>
  <p:clrMapOvr>
    <a:masterClrMapping/>
  </p:clrMapOvr>
  <p:transition xmlns:p14="http://schemas.microsoft.com/office/powerpoint/2010/mai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16" name="Rectangle 15"/>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862915"/>
      </p:ext>
    </p:extLst>
  </p:cSld>
  <p:clrMapOvr>
    <a:masterClrMapping/>
  </p:clrMapOvr>
  <p:transition xmlns:p14="http://schemas.microsoft.com/office/powerpoint/2010/mai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85481"/>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9/14/17</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4" name="Picture 13"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31092215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72F3927-F806-4A5F-B3A7-3A5008CDE1B8}" type="datetime1">
              <a:rPr lang="en-US" smtClean="0"/>
              <a:t>9/14/17</a:t>
            </a:fld>
            <a:endParaRPr lang="en-US" dirty="0"/>
          </a:p>
        </p:txBody>
      </p:sp>
      <p:sp>
        <p:nvSpPr>
          <p:cNvPr id="3" name="Text Placeholder 2"/>
          <p:cNvSpPr>
            <a:spLocks noGrp="1"/>
          </p:cNvSpPr>
          <p:nvPr>
            <p:ph type="body" sz="quarter" idx="10"/>
          </p:nvPr>
        </p:nvSpPr>
        <p:spPr>
          <a:xfrm>
            <a:off x="747713" y="4352099"/>
            <a:ext cx="6477000" cy="4603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8" name="Picture 7"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8108470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9/14/17</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4732075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9/14/17</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6322147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9/14/17</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9571396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9/14/17</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1814924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cxnSp>
        <p:nvCxnSpPr>
          <p:cNvPr id="15" name="Straight Connector 14"/>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0" name="Rectangle 19"/>
          <p:cNvSpPr/>
          <p:nvPr userDrawn="1"/>
        </p:nvSpPr>
        <p:spPr bwMode="invGray">
          <a:xfrm>
            <a:off x="0" y="6250080"/>
            <a:ext cx="9144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t>9/14/17</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smtClean="0"/>
              <a:t>Presentation Title and/or Sub Brand Name Here</a:t>
            </a:r>
            <a:endParaRPr lang="en-US" dirty="0"/>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grpSp>
        <p:nvGrpSpPr>
          <p:cNvPr id="7" name="Group 4"/>
          <p:cNvGrpSpPr>
            <a:grpSpLocks noChangeAspect="1"/>
          </p:cNvGrpSpPr>
          <p:nvPr/>
        </p:nvGrpSpPr>
        <p:grpSpPr bwMode="auto">
          <a:xfrm>
            <a:off x="8131175" y="6396038"/>
            <a:ext cx="650875" cy="315912"/>
            <a:chOff x="5122" y="4029"/>
            <a:chExt cx="410" cy="199"/>
          </a:xfrm>
        </p:grpSpPr>
        <p:sp>
          <p:nvSpPr>
            <p:cNvPr id="21" name="AutoShape 3"/>
            <p:cNvSpPr>
              <a:spLocks noChangeAspect="1" noChangeArrowheads="1" noTextEdit="1"/>
            </p:cNvSpPr>
            <p:nvPr userDrawn="1"/>
          </p:nvSpPr>
          <p:spPr bwMode="auto">
            <a:xfrm>
              <a:off x="5122" y="4029"/>
              <a:ext cx="41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5"/>
            <p:cNvSpPr>
              <a:spLocks/>
            </p:cNvSpPr>
            <p:nvPr userDrawn="1"/>
          </p:nvSpPr>
          <p:spPr bwMode="auto">
            <a:xfrm>
              <a:off x="5122" y="4027"/>
              <a:ext cx="408" cy="199"/>
            </a:xfrm>
            <a:custGeom>
              <a:avLst/>
              <a:gdLst>
                <a:gd name="T0" fmla="*/ 200 w 200"/>
                <a:gd name="T1" fmla="*/ 30 h 96"/>
                <a:gd name="T2" fmla="*/ 154 w 200"/>
                <a:gd name="T3" fmla="*/ 74 h 96"/>
                <a:gd name="T4" fmla="*/ 137 w 200"/>
                <a:gd name="T5" fmla="*/ 57 h 96"/>
                <a:gd name="T6" fmla="*/ 117 w 200"/>
                <a:gd name="T7" fmla="*/ 52 h 96"/>
                <a:gd name="T8" fmla="*/ 114 w 200"/>
                <a:gd name="T9" fmla="*/ 49 h 96"/>
                <a:gd name="T10" fmla="*/ 114 w 200"/>
                <a:gd name="T11" fmla="*/ 47 h 96"/>
                <a:gd name="T12" fmla="*/ 116 w 200"/>
                <a:gd name="T13" fmla="*/ 42 h 96"/>
                <a:gd name="T14" fmla="*/ 116 w 200"/>
                <a:gd name="T15" fmla="*/ 42 h 96"/>
                <a:gd name="T16" fmla="*/ 117 w 200"/>
                <a:gd name="T17" fmla="*/ 41 h 96"/>
                <a:gd name="T18" fmla="*/ 134 w 200"/>
                <a:gd name="T19" fmla="*/ 41 h 96"/>
                <a:gd name="T20" fmla="*/ 152 w 200"/>
                <a:gd name="T21" fmla="*/ 49 h 96"/>
                <a:gd name="T22" fmla="*/ 127 w 200"/>
                <a:gd name="T23" fmla="*/ 28 h 96"/>
                <a:gd name="T24" fmla="*/ 102 w 200"/>
                <a:gd name="T25" fmla="*/ 42 h 96"/>
                <a:gd name="T26" fmla="*/ 102 w 200"/>
                <a:gd name="T27" fmla="*/ 44 h 96"/>
                <a:gd name="T28" fmla="*/ 70 w 200"/>
                <a:gd name="T29" fmla="*/ 34 h 96"/>
                <a:gd name="T30" fmla="*/ 102 w 200"/>
                <a:gd name="T31" fmla="*/ 23 h 96"/>
                <a:gd name="T32" fmla="*/ 87 w 200"/>
                <a:gd name="T33" fmla="*/ 0 h 96"/>
                <a:gd name="T34" fmla="*/ 55 w 200"/>
                <a:gd name="T35" fmla="*/ 2 h 96"/>
                <a:gd name="T36" fmla="*/ 41 w 200"/>
                <a:gd name="T37" fmla="*/ 42 h 96"/>
                <a:gd name="T38" fmla="*/ 14 w 200"/>
                <a:gd name="T39" fmla="*/ 42 h 96"/>
                <a:gd name="T40" fmla="*/ 0 w 200"/>
                <a:gd name="T41" fmla="*/ 2 h 96"/>
                <a:gd name="T42" fmla="*/ 28 w 200"/>
                <a:gd name="T43" fmla="*/ 68 h 96"/>
                <a:gd name="T44" fmla="*/ 55 w 200"/>
                <a:gd name="T45" fmla="*/ 37 h 96"/>
                <a:gd name="T46" fmla="*/ 107 w 200"/>
                <a:gd name="T47" fmla="*/ 61 h 96"/>
                <a:gd name="T48" fmla="*/ 122 w 200"/>
                <a:gd name="T49" fmla="*/ 67 h 96"/>
                <a:gd name="T50" fmla="*/ 138 w 200"/>
                <a:gd name="T51" fmla="*/ 71 h 96"/>
                <a:gd name="T52" fmla="*/ 135 w 200"/>
                <a:gd name="T53" fmla="*/ 84 h 96"/>
                <a:gd name="T54" fmla="*/ 116 w 200"/>
                <a:gd name="T55" fmla="*/ 81 h 96"/>
                <a:gd name="T56" fmla="*/ 100 w 200"/>
                <a:gd name="T57" fmla="*/ 74 h 96"/>
                <a:gd name="T58" fmla="*/ 128 w 200"/>
                <a:gd name="T59" fmla="*/ 96 h 96"/>
                <a:gd name="T60" fmla="*/ 154 w 200"/>
                <a:gd name="T61" fmla="*/ 77 h 96"/>
                <a:gd name="T62" fmla="*/ 168 w 200"/>
                <a:gd name="T63" fmla="*/ 95 h 96"/>
                <a:gd name="T64" fmla="*/ 196 w 200"/>
                <a:gd name="T65" fmla="*/ 68 h 96"/>
                <a:gd name="T66" fmla="*/ 168 w 200"/>
                <a:gd name="T67" fmla="*/ 57 h 96"/>
                <a:gd name="T68" fmla="*/ 200 w 200"/>
                <a:gd name="T69"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96">
                  <a:moveTo>
                    <a:pt x="200" y="42"/>
                  </a:moveTo>
                  <a:cubicBezTo>
                    <a:pt x="200" y="30"/>
                    <a:pt x="200" y="30"/>
                    <a:pt x="200" y="30"/>
                  </a:cubicBezTo>
                  <a:cubicBezTo>
                    <a:pt x="154" y="30"/>
                    <a:pt x="154" y="30"/>
                    <a:pt x="154" y="30"/>
                  </a:cubicBezTo>
                  <a:cubicBezTo>
                    <a:pt x="154" y="74"/>
                    <a:pt x="154" y="74"/>
                    <a:pt x="154" y="74"/>
                  </a:cubicBezTo>
                  <a:cubicBezTo>
                    <a:pt x="154" y="69"/>
                    <a:pt x="152" y="65"/>
                    <a:pt x="148" y="62"/>
                  </a:cubicBezTo>
                  <a:cubicBezTo>
                    <a:pt x="146" y="60"/>
                    <a:pt x="142" y="59"/>
                    <a:pt x="137" y="57"/>
                  </a:cubicBezTo>
                  <a:cubicBezTo>
                    <a:pt x="126" y="55"/>
                    <a:pt x="126" y="55"/>
                    <a:pt x="126" y="55"/>
                  </a:cubicBezTo>
                  <a:cubicBezTo>
                    <a:pt x="121" y="54"/>
                    <a:pt x="118" y="53"/>
                    <a:pt x="117" y="52"/>
                  </a:cubicBezTo>
                  <a:cubicBezTo>
                    <a:pt x="116" y="51"/>
                    <a:pt x="115" y="51"/>
                    <a:pt x="114" y="49"/>
                  </a:cubicBezTo>
                  <a:cubicBezTo>
                    <a:pt x="114" y="49"/>
                    <a:pt x="114" y="49"/>
                    <a:pt x="114" y="49"/>
                  </a:cubicBezTo>
                  <a:cubicBezTo>
                    <a:pt x="114" y="49"/>
                    <a:pt x="114" y="49"/>
                    <a:pt x="114" y="49"/>
                  </a:cubicBezTo>
                  <a:cubicBezTo>
                    <a:pt x="114" y="49"/>
                    <a:pt x="114" y="48"/>
                    <a:pt x="114" y="47"/>
                  </a:cubicBezTo>
                  <a:cubicBezTo>
                    <a:pt x="114" y="45"/>
                    <a:pt x="115" y="43"/>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7" y="41"/>
                    <a:pt x="117" y="41"/>
                  </a:cubicBezTo>
                  <a:cubicBezTo>
                    <a:pt x="119" y="40"/>
                    <a:pt x="122" y="39"/>
                    <a:pt x="126" y="39"/>
                  </a:cubicBezTo>
                  <a:cubicBezTo>
                    <a:pt x="129" y="39"/>
                    <a:pt x="132" y="39"/>
                    <a:pt x="134" y="41"/>
                  </a:cubicBezTo>
                  <a:cubicBezTo>
                    <a:pt x="137" y="42"/>
                    <a:pt x="139" y="45"/>
                    <a:pt x="139" y="49"/>
                  </a:cubicBezTo>
                  <a:cubicBezTo>
                    <a:pt x="152" y="49"/>
                    <a:pt x="152" y="49"/>
                    <a:pt x="152" y="49"/>
                  </a:cubicBezTo>
                  <a:cubicBezTo>
                    <a:pt x="152" y="42"/>
                    <a:pt x="149" y="37"/>
                    <a:pt x="144" y="33"/>
                  </a:cubicBezTo>
                  <a:cubicBezTo>
                    <a:pt x="139" y="29"/>
                    <a:pt x="134" y="28"/>
                    <a:pt x="127" y="28"/>
                  </a:cubicBezTo>
                  <a:cubicBezTo>
                    <a:pt x="118" y="28"/>
                    <a:pt x="112" y="30"/>
                    <a:pt x="108" y="33"/>
                  </a:cubicBezTo>
                  <a:cubicBezTo>
                    <a:pt x="105" y="36"/>
                    <a:pt x="103" y="39"/>
                    <a:pt x="102" y="42"/>
                  </a:cubicBezTo>
                  <a:cubicBezTo>
                    <a:pt x="102" y="42"/>
                    <a:pt x="102" y="42"/>
                    <a:pt x="102" y="42"/>
                  </a:cubicBezTo>
                  <a:cubicBezTo>
                    <a:pt x="102" y="42"/>
                    <a:pt x="102" y="43"/>
                    <a:pt x="102" y="44"/>
                  </a:cubicBezTo>
                  <a:cubicBezTo>
                    <a:pt x="100" y="51"/>
                    <a:pt x="95" y="56"/>
                    <a:pt x="87" y="56"/>
                  </a:cubicBezTo>
                  <a:cubicBezTo>
                    <a:pt x="74" y="56"/>
                    <a:pt x="70" y="45"/>
                    <a:pt x="70" y="34"/>
                  </a:cubicBezTo>
                  <a:cubicBezTo>
                    <a:pt x="70" y="23"/>
                    <a:pt x="74" y="12"/>
                    <a:pt x="87" y="12"/>
                  </a:cubicBezTo>
                  <a:cubicBezTo>
                    <a:pt x="94" y="12"/>
                    <a:pt x="101" y="17"/>
                    <a:pt x="102" y="23"/>
                  </a:cubicBezTo>
                  <a:cubicBezTo>
                    <a:pt x="115" y="23"/>
                    <a:pt x="115" y="23"/>
                    <a:pt x="115" y="23"/>
                  </a:cubicBezTo>
                  <a:cubicBezTo>
                    <a:pt x="114" y="8"/>
                    <a:pt x="102" y="0"/>
                    <a:pt x="87" y="0"/>
                  </a:cubicBezTo>
                  <a:cubicBezTo>
                    <a:pt x="68" y="0"/>
                    <a:pt x="56" y="14"/>
                    <a:pt x="55" y="32"/>
                  </a:cubicBezTo>
                  <a:cubicBezTo>
                    <a:pt x="55" y="2"/>
                    <a:pt x="55" y="2"/>
                    <a:pt x="55" y="2"/>
                  </a:cubicBezTo>
                  <a:cubicBezTo>
                    <a:pt x="41" y="2"/>
                    <a:pt x="41" y="2"/>
                    <a:pt x="41" y="2"/>
                  </a:cubicBezTo>
                  <a:cubicBezTo>
                    <a:pt x="41" y="42"/>
                    <a:pt x="41" y="42"/>
                    <a:pt x="41" y="42"/>
                  </a:cubicBezTo>
                  <a:cubicBezTo>
                    <a:pt x="41" y="52"/>
                    <a:pt x="38" y="56"/>
                    <a:pt x="28" y="56"/>
                  </a:cubicBezTo>
                  <a:cubicBezTo>
                    <a:pt x="16" y="56"/>
                    <a:pt x="14" y="49"/>
                    <a:pt x="14" y="42"/>
                  </a:cubicBezTo>
                  <a:cubicBezTo>
                    <a:pt x="14" y="2"/>
                    <a:pt x="14" y="2"/>
                    <a:pt x="14" y="2"/>
                  </a:cubicBezTo>
                  <a:cubicBezTo>
                    <a:pt x="0" y="2"/>
                    <a:pt x="0" y="2"/>
                    <a:pt x="0" y="2"/>
                  </a:cubicBezTo>
                  <a:cubicBezTo>
                    <a:pt x="0" y="42"/>
                    <a:pt x="0" y="42"/>
                    <a:pt x="0" y="42"/>
                  </a:cubicBezTo>
                  <a:cubicBezTo>
                    <a:pt x="0" y="60"/>
                    <a:pt x="10" y="68"/>
                    <a:pt x="28" y="68"/>
                  </a:cubicBezTo>
                  <a:cubicBezTo>
                    <a:pt x="45" y="68"/>
                    <a:pt x="55" y="60"/>
                    <a:pt x="55" y="42"/>
                  </a:cubicBezTo>
                  <a:cubicBezTo>
                    <a:pt x="55" y="37"/>
                    <a:pt x="55" y="37"/>
                    <a:pt x="55" y="37"/>
                  </a:cubicBezTo>
                  <a:cubicBezTo>
                    <a:pt x="56" y="55"/>
                    <a:pt x="68" y="68"/>
                    <a:pt x="87" y="68"/>
                  </a:cubicBezTo>
                  <a:cubicBezTo>
                    <a:pt x="95" y="68"/>
                    <a:pt x="102" y="66"/>
                    <a:pt x="107" y="61"/>
                  </a:cubicBezTo>
                  <a:cubicBezTo>
                    <a:pt x="107" y="61"/>
                    <a:pt x="108" y="62"/>
                    <a:pt x="108" y="62"/>
                  </a:cubicBezTo>
                  <a:cubicBezTo>
                    <a:pt x="111" y="64"/>
                    <a:pt x="115" y="65"/>
                    <a:pt x="122" y="67"/>
                  </a:cubicBezTo>
                  <a:cubicBezTo>
                    <a:pt x="129" y="68"/>
                    <a:pt x="129" y="68"/>
                    <a:pt x="129" y="68"/>
                  </a:cubicBezTo>
                  <a:cubicBezTo>
                    <a:pt x="133" y="69"/>
                    <a:pt x="136" y="70"/>
                    <a:pt x="138" y="71"/>
                  </a:cubicBezTo>
                  <a:cubicBezTo>
                    <a:pt x="140" y="73"/>
                    <a:pt x="141" y="74"/>
                    <a:pt x="141" y="76"/>
                  </a:cubicBezTo>
                  <a:cubicBezTo>
                    <a:pt x="141" y="80"/>
                    <a:pt x="139" y="83"/>
                    <a:pt x="135" y="84"/>
                  </a:cubicBezTo>
                  <a:cubicBezTo>
                    <a:pt x="133" y="85"/>
                    <a:pt x="131" y="85"/>
                    <a:pt x="127" y="85"/>
                  </a:cubicBezTo>
                  <a:cubicBezTo>
                    <a:pt x="122" y="85"/>
                    <a:pt x="118" y="84"/>
                    <a:pt x="116" y="81"/>
                  </a:cubicBezTo>
                  <a:cubicBezTo>
                    <a:pt x="115" y="79"/>
                    <a:pt x="114" y="77"/>
                    <a:pt x="113" y="74"/>
                  </a:cubicBezTo>
                  <a:cubicBezTo>
                    <a:pt x="100" y="74"/>
                    <a:pt x="100" y="74"/>
                    <a:pt x="100" y="74"/>
                  </a:cubicBezTo>
                  <a:cubicBezTo>
                    <a:pt x="100" y="81"/>
                    <a:pt x="103" y="86"/>
                    <a:pt x="108" y="90"/>
                  </a:cubicBezTo>
                  <a:cubicBezTo>
                    <a:pt x="113" y="94"/>
                    <a:pt x="119" y="96"/>
                    <a:pt x="128" y="96"/>
                  </a:cubicBezTo>
                  <a:cubicBezTo>
                    <a:pt x="136" y="96"/>
                    <a:pt x="143" y="94"/>
                    <a:pt x="147" y="90"/>
                  </a:cubicBezTo>
                  <a:cubicBezTo>
                    <a:pt x="151" y="87"/>
                    <a:pt x="154" y="82"/>
                    <a:pt x="154" y="77"/>
                  </a:cubicBezTo>
                  <a:cubicBezTo>
                    <a:pt x="154" y="95"/>
                    <a:pt x="154" y="95"/>
                    <a:pt x="154" y="95"/>
                  </a:cubicBezTo>
                  <a:cubicBezTo>
                    <a:pt x="168" y="95"/>
                    <a:pt x="168" y="95"/>
                    <a:pt x="168" y="95"/>
                  </a:cubicBezTo>
                  <a:cubicBezTo>
                    <a:pt x="168" y="68"/>
                    <a:pt x="168" y="68"/>
                    <a:pt x="168" y="68"/>
                  </a:cubicBezTo>
                  <a:cubicBezTo>
                    <a:pt x="196" y="68"/>
                    <a:pt x="196" y="68"/>
                    <a:pt x="196" y="68"/>
                  </a:cubicBezTo>
                  <a:cubicBezTo>
                    <a:pt x="196" y="57"/>
                    <a:pt x="196" y="57"/>
                    <a:pt x="196" y="57"/>
                  </a:cubicBezTo>
                  <a:cubicBezTo>
                    <a:pt x="168" y="57"/>
                    <a:pt x="168" y="57"/>
                    <a:pt x="168" y="57"/>
                  </a:cubicBezTo>
                  <a:cubicBezTo>
                    <a:pt x="168" y="42"/>
                    <a:pt x="168" y="42"/>
                    <a:pt x="168" y="42"/>
                  </a:cubicBezTo>
                  <a:lnTo>
                    <a:pt x="200" y="4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5"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Tree>
    <p:extLst>
      <p:ext uri="{BB962C8B-B14F-4D97-AF65-F5344CB8AC3E}">
        <p14:creationId xmlns:p14="http://schemas.microsoft.com/office/powerpoint/2010/main" val="4061661690"/>
      </p:ext>
    </p:extLst>
  </p:cSld>
  <p:clrMapOvr>
    <a:masterClrMapping/>
  </p:clrMapOvr>
  <p:transition xmlns:p14="http://schemas.microsoft.com/office/powerpoint/2010/mai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FE6E1587-BC69-4B74-AFFA-2A7C92D282DA}" type="datetime1">
              <a:rPr lang="en-US" smtClean="0"/>
              <a:t>9/14/17</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218702353"/>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9/14/17</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2" name="Picture 11" descr="UCSF_SubLogo_GlobalHealthSci_white_RG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901" y="736600"/>
            <a:ext cx="2267656" cy="496216"/>
          </a:xfrm>
          <a:prstGeom prst="rect">
            <a:avLst/>
          </a:prstGeom>
        </p:spPr>
      </p:pic>
    </p:spTree>
    <p:extLst>
      <p:ext uri="{BB962C8B-B14F-4D97-AF65-F5344CB8AC3E}">
        <p14:creationId xmlns:p14="http://schemas.microsoft.com/office/powerpoint/2010/main" val="19938489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08C5C635-FA56-4672-BA77-6AA531D97063}" type="datetime1">
              <a:rPr lang="en-US" smtClean="0"/>
              <a:t>9/14/17</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988668224"/>
      </p:ext>
    </p:extLst>
  </p:cSld>
  <p:clrMapOvr>
    <a:masterClrMapping/>
  </p:clrMapOvr>
  <p:transition xmlns:p14="http://schemas.microsoft.com/office/powerpoint/2010/mai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AE25C4B3-F886-41B6-9CDF-2EEF0C9BB989}" type="datetime1">
              <a:rPr lang="en-US" smtClean="0"/>
              <a:t>9/14/17</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9241456"/>
      </p:ext>
    </p:extLst>
  </p:cSld>
  <p:clrMapOvr>
    <a:masterClrMapping/>
  </p:clrMapOvr>
  <p:transition xmlns:p14="http://schemas.microsoft.com/office/powerpoint/2010/mai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A4EC454B-8AA2-4785-AE0D-AE23F3ECCADE}" type="datetime1">
              <a:rPr lang="en-US" smtClean="0"/>
              <a:t>9/14/17</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799981660"/>
      </p:ext>
    </p:extLst>
  </p:cSld>
  <p:clrMapOvr>
    <a:masterClrMapping/>
  </p:clrMapOvr>
  <p:transition xmlns:p14="http://schemas.microsoft.com/office/powerpoint/2010/mai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4163C71C-E15B-4273-8FC5-6D8F0B255339}" type="datetime1">
              <a:rPr lang="en-US" smtClean="0"/>
              <a:t>9/14/17</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65814791"/>
      </p:ext>
    </p:extLst>
  </p:cSld>
  <p:clrMapOvr>
    <a:masterClrMapping/>
  </p:clrMapOvr>
  <p:transition xmlns:p14="http://schemas.microsoft.com/office/powerpoint/2010/mai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099020C2-B8CC-43A5-BD38-18054C1AB93F}" type="datetime1">
              <a:rPr lang="en-US" smtClean="0"/>
              <a:t>9/14/17</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91840554"/>
      </p:ext>
    </p:extLst>
  </p:cSld>
  <p:clrMapOvr>
    <a:masterClrMapping/>
  </p:clrMapOvr>
  <p:transition xmlns:p14="http://schemas.microsoft.com/office/powerpoint/2010/mai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5668621-AC61-413F-988E-AE3E49B130F0}" type="datetime1">
              <a:rPr lang="en-US" smtClean="0"/>
              <a:t>9/14/17</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876892532"/>
      </p:ext>
    </p:extLst>
  </p:cSld>
  <p:clrMapOvr>
    <a:masterClrMapping/>
  </p:clrMapOvr>
  <p:transition xmlns:p14="http://schemas.microsoft.com/office/powerpoint/2010/mai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328183"/>
      </p:ext>
    </p:extLst>
  </p:cSld>
  <p:clrMapOvr>
    <a:masterClrMapping/>
  </p:clrMapOvr>
  <p:transition xmlns:p14="http://schemas.microsoft.com/office/powerpoint/2010/mai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266552"/>
      </p:ext>
    </p:extLst>
  </p:cSld>
  <p:clrMapOvr>
    <a:masterClrMapping/>
  </p:clrMapOvr>
  <p:transition xmlns:p14="http://schemas.microsoft.com/office/powerpoint/2010/mai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1141800773"/>
      </p:ext>
    </p:extLst>
  </p:cSld>
  <p:clrMapOvr>
    <a:masterClrMapping/>
  </p:clrMapOvr>
  <p:transition xmlns:p14="http://schemas.microsoft.com/office/powerpoint/2010/mai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9" name="Picture 1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20" name="Picture 19"/>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21" name="Picture 20"/>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22" name="Rectangle 21"/>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23"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437184"/>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9/14/17</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sp>
        <p:nvSpPr>
          <p:cNvPr id="12" name="TextBox 11"/>
          <p:cNvSpPr txBox="1"/>
          <p:nvPr userDrawn="1"/>
        </p:nvSpPr>
        <p:spPr bwMode="auto">
          <a:xfrm>
            <a:off x="3785492" y="756610"/>
            <a:ext cx="1345153" cy="415498"/>
          </a:xfrm>
          <a:prstGeom prst="rect">
            <a:avLst/>
          </a:prstGeom>
          <a:noFill/>
          <a:ln w="19050" algn="ctr">
            <a:noFill/>
            <a:miter lim="800000"/>
            <a:headEnd/>
            <a:tailEnd/>
          </a:ln>
        </p:spPr>
        <p:txBody>
          <a:bodyPr wrap="square" lIns="0" tIns="0" rIns="0" bIns="0" rtlCol="0">
            <a:spAutoFit/>
          </a:bodyPr>
          <a:lstStyle/>
          <a:p>
            <a:r>
              <a:rPr lang="en-US" sz="900" dirty="0" smtClean="0">
                <a:solidFill>
                  <a:schemeClr val="bg1"/>
                </a:solidFill>
                <a:latin typeface="+mj-lt"/>
              </a:rPr>
              <a:t>UCSF Helen Diller Family</a:t>
            </a:r>
          </a:p>
          <a:p>
            <a:r>
              <a:rPr lang="en-US" sz="900" dirty="0" smtClean="0">
                <a:solidFill>
                  <a:schemeClr val="bg1"/>
                </a:solidFill>
                <a:latin typeface="+mj-lt"/>
              </a:rPr>
              <a:t>Comprehensive </a:t>
            </a:r>
            <a:br>
              <a:rPr lang="en-US" sz="900" dirty="0" smtClean="0">
                <a:solidFill>
                  <a:schemeClr val="bg1"/>
                </a:solidFill>
                <a:latin typeface="+mj-lt"/>
              </a:rPr>
            </a:br>
            <a:r>
              <a:rPr lang="en-US" sz="900" dirty="0" smtClean="0">
                <a:solidFill>
                  <a:schemeClr val="bg1"/>
                </a:solidFill>
                <a:latin typeface="+mj-lt"/>
              </a:rPr>
              <a:t>Cancer Center</a:t>
            </a:r>
          </a:p>
        </p:txBody>
      </p:sp>
      <p:cxnSp>
        <p:nvCxnSpPr>
          <p:cNvPr id="14" name="Straight Connector 13"/>
          <p:cNvCxnSpPr/>
          <p:nvPr userDrawn="1"/>
        </p:nvCxnSpPr>
        <p:spPr>
          <a:xfrm>
            <a:off x="5140073" y="734837"/>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bwMode="auto">
          <a:xfrm>
            <a:off x="5297863" y="756610"/>
            <a:ext cx="765029" cy="276999"/>
          </a:xfrm>
          <a:prstGeom prst="rect">
            <a:avLst/>
          </a:prstGeom>
          <a:noFill/>
          <a:ln w="19050" algn="ctr">
            <a:noFill/>
            <a:miter lim="800000"/>
            <a:headEnd/>
            <a:tailEnd/>
          </a:ln>
        </p:spPr>
        <p:txBody>
          <a:bodyPr wrap="square" lIns="0" tIns="0" rIns="0" bIns="0" rtlCol="0">
            <a:spAutoFit/>
          </a:bodyPr>
          <a:lstStyle/>
          <a:p>
            <a:r>
              <a:rPr lang="en-US" sz="900" dirty="0" smtClean="0">
                <a:solidFill>
                  <a:schemeClr val="bg1"/>
                </a:solidFill>
                <a:latin typeface="+mj-lt"/>
              </a:rPr>
              <a:t>UCSF School</a:t>
            </a:r>
            <a:br>
              <a:rPr lang="en-US" sz="900" dirty="0" smtClean="0">
                <a:solidFill>
                  <a:schemeClr val="bg1"/>
                </a:solidFill>
                <a:latin typeface="+mj-lt"/>
              </a:rPr>
            </a:br>
            <a:r>
              <a:rPr lang="en-US" sz="900" dirty="0" smtClean="0">
                <a:solidFill>
                  <a:schemeClr val="bg1"/>
                </a:solidFill>
                <a:latin typeface="+mj-lt"/>
              </a:rPr>
              <a:t>of Medicine</a:t>
            </a:r>
          </a:p>
        </p:txBody>
      </p:sp>
      <p:cxnSp>
        <p:nvCxnSpPr>
          <p:cNvPr id="16" name="Straight Connector 15"/>
          <p:cNvCxnSpPr/>
          <p:nvPr userDrawn="1"/>
        </p:nvCxnSpPr>
        <p:spPr>
          <a:xfrm>
            <a:off x="6062893" y="734837"/>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bwMode="auto">
          <a:xfrm>
            <a:off x="6221297" y="756610"/>
            <a:ext cx="975995" cy="276999"/>
          </a:xfrm>
          <a:prstGeom prst="rect">
            <a:avLst/>
          </a:prstGeom>
          <a:noFill/>
          <a:ln w="19050" algn="ctr">
            <a:noFill/>
            <a:miter lim="800000"/>
            <a:headEnd/>
            <a:tailEnd/>
          </a:ln>
        </p:spPr>
        <p:txBody>
          <a:bodyPr wrap="square" lIns="0" tIns="0" rIns="0" bIns="0" rtlCol="0">
            <a:spAutoFit/>
          </a:bodyPr>
          <a:lstStyle/>
          <a:p>
            <a:r>
              <a:rPr lang="en-US" sz="900" dirty="0" smtClean="0">
                <a:solidFill>
                  <a:schemeClr val="bg1"/>
                </a:solidFill>
                <a:latin typeface="+mj-lt"/>
              </a:rPr>
              <a:t>AIDS Research</a:t>
            </a:r>
            <a:r>
              <a:rPr lang="en-US" sz="900" baseline="0" dirty="0" smtClean="0">
                <a:solidFill>
                  <a:schemeClr val="bg1"/>
                </a:solidFill>
                <a:latin typeface="+mj-lt"/>
              </a:rPr>
              <a:t> Institute at UCSF</a:t>
            </a:r>
            <a:endParaRPr lang="en-US" sz="900" dirty="0" smtClean="0">
              <a:solidFill>
                <a:schemeClr val="bg1"/>
              </a:solidFill>
              <a:latin typeface="+mj-lt"/>
            </a:endParaRPr>
          </a:p>
        </p:txBody>
      </p:sp>
      <p:pic>
        <p:nvPicPr>
          <p:cNvPr id="18" name="Picture 17" descr="UCSF_SubLogo_GlobalHealthSci_white_RG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901" y="736600"/>
            <a:ext cx="2267656" cy="496216"/>
          </a:xfrm>
          <a:prstGeom prst="rect">
            <a:avLst/>
          </a:prstGeom>
        </p:spPr>
      </p:pic>
    </p:spTree>
    <p:extLst>
      <p:ext uri="{BB962C8B-B14F-4D97-AF65-F5344CB8AC3E}">
        <p14:creationId xmlns:p14="http://schemas.microsoft.com/office/powerpoint/2010/main" val="423796880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9/14/17</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8" name="Straight Connector 17"/>
          <p:cNvCxnSpPr/>
          <p:nvPr userDrawn="1"/>
        </p:nvCxnSpPr>
        <p:spPr>
          <a:xfrm>
            <a:off x="3238039" y="591021"/>
            <a:ext cx="0" cy="9601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3502429" y="742095"/>
            <a:ext cx="1487211" cy="682055"/>
            <a:chOff x="2749439" y="752601"/>
            <a:chExt cx="1487211" cy="682055"/>
          </a:xfrm>
        </p:grpSpPr>
        <p:sp>
          <p:nvSpPr>
            <p:cNvPr id="20" name="Rectangle 19"/>
            <p:cNvSpPr/>
            <p:nvPr userDrawn="1"/>
          </p:nvSpPr>
          <p:spPr bwMode="auto">
            <a:xfrm>
              <a:off x="2749439" y="752601"/>
              <a:ext cx="1065834" cy="682055"/>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200" b="1" dirty="0" err="1" smtClean="0">
                <a:solidFill>
                  <a:schemeClr val="bg1"/>
                </a:solidFill>
                <a:latin typeface="+mj-lt"/>
              </a:endParaRPr>
            </a:p>
          </p:txBody>
        </p:sp>
        <p:sp>
          <p:nvSpPr>
            <p:cNvPr id="21" name="TextBox 20"/>
            <p:cNvSpPr txBox="1"/>
            <p:nvPr userDrawn="1"/>
          </p:nvSpPr>
          <p:spPr bwMode="auto">
            <a:xfrm>
              <a:off x="2785238" y="908465"/>
              <a:ext cx="1451412" cy="387798"/>
            </a:xfrm>
            <a:prstGeom prst="rect">
              <a:avLst/>
            </a:prstGeom>
            <a:noFill/>
            <a:ln w="19050" algn="ctr">
              <a:noFill/>
              <a:miter lim="800000"/>
              <a:headEnd/>
              <a:tailEnd/>
            </a:ln>
          </p:spPr>
          <p:txBody>
            <a:bodyPr wrap="square" lIns="0" tIns="0" rIns="0" bIns="0" rtlCol="0">
              <a:spAutoFit/>
            </a:bodyPr>
            <a:lstStyle/>
            <a:p>
              <a:pPr>
                <a:lnSpc>
                  <a:spcPct val="90000"/>
                </a:lnSpc>
              </a:pPr>
              <a:r>
                <a:rPr lang="en-US" sz="1400" dirty="0" smtClean="0">
                  <a:solidFill>
                    <a:schemeClr val="bg1"/>
                  </a:solidFill>
                  <a:latin typeface="+mj-lt"/>
                </a:rPr>
                <a:t>Partner </a:t>
              </a:r>
              <a:br>
                <a:rPr lang="en-US" sz="1400" dirty="0" smtClean="0">
                  <a:solidFill>
                    <a:schemeClr val="bg1"/>
                  </a:solidFill>
                  <a:latin typeface="+mj-lt"/>
                </a:rPr>
              </a:br>
              <a:r>
                <a:rPr lang="en-US" sz="1400" dirty="0" smtClean="0">
                  <a:solidFill>
                    <a:schemeClr val="bg1"/>
                  </a:solidFill>
                  <a:latin typeface="+mj-lt"/>
                </a:rPr>
                <a:t>Logo</a:t>
              </a:r>
            </a:p>
          </p:txBody>
        </p:sp>
      </p:grpSp>
      <p:pic>
        <p:nvPicPr>
          <p:cNvPr id="16" name="Picture 15" descr="UCSF_SubLogo_GlobalHealthSci_white_RG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901" y="736600"/>
            <a:ext cx="2267656" cy="496216"/>
          </a:xfrm>
          <a:prstGeom prst="rect">
            <a:avLst/>
          </a:prstGeom>
        </p:spPr>
      </p:pic>
    </p:spTree>
    <p:extLst>
      <p:ext uri="{BB962C8B-B14F-4D97-AF65-F5344CB8AC3E}">
        <p14:creationId xmlns:p14="http://schemas.microsoft.com/office/powerpoint/2010/main" val="297175692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9/14/17</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2" name="Picture 11" descr="UCSF_SubLogo_GlobalHealthSci_white_RGB.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901" y="736600"/>
            <a:ext cx="2267656" cy="496216"/>
          </a:xfrm>
          <a:prstGeom prst="rect">
            <a:avLst/>
          </a:prstGeom>
        </p:spPr>
      </p:pic>
    </p:spTree>
    <p:extLst>
      <p:ext uri="{BB962C8B-B14F-4D97-AF65-F5344CB8AC3E}">
        <p14:creationId xmlns:p14="http://schemas.microsoft.com/office/powerpoint/2010/main" val="354865675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9/14/17</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12" name="Picture 11" descr="UCSF_SubLogo_GlobalHealthSci_white_RGB.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901" y="736600"/>
            <a:ext cx="2267656" cy="496216"/>
          </a:xfrm>
          <a:prstGeom prst="rect">
            <a:avLst/>
          </a:prstGeom>
        </p:spPr>
      </p:pic>
    </p:spTree>
    <p:extLst>
      <p:ext uri="{BB962C8B-B14F-4D97-AF65-F5344CB8AC3E}">
        <p14:creationId xmlns:p14="http://schemas.microsoft.com/office/powerpoint/2010/main" val="298938396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2.xml"/><Relationship Id="rId20" Type="http://schemas.openxmlformats.org/officeDocument/2006/relationships/image" Target="../media/image6.emf"/><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Relationship Id="rId14" Type="http://schemas.openxmlformats.org/officeDocument/2006/relationships/slideLayout" Target="../slideLayouts/slideLayout37.xml"/><Relationship Id="rId15" Type="http://schemas.openxmlformats.org/officeDocument/2006/relationships/slideLayout" Target="../slideLayouts/slideLayout38.xml"/><Relationship Id="rId16" Type="http://schemas.openxmlformats.org/officeDocument/2006/relationships/slideLayout" Target="../slideLayouts/slideLayout39.xml"/><Relationship Id="rId17" Type="http://schemas.openxmlformats.org/officeDocument/2006/relationships/slideLayout" Target="../slideLayouts/slideLayout40.xml"/><Relationship Id="rId18" Type="http://schemas.openxmlformats.org/officeDocument/2006/relationships/slideLayout" Target="../slideLayouts/slideLayout41.xml"/><Relationship Id="rId19" Type="http://schemas.openxmlformats.org/officeDocument/2006/relationships/theme" Target="../theme/theme2.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50.xml"/><Relationship Id="rId20" Type="http://schemas.openxmlformats.org/officeDocument/2006/relationships/image" Target="../media/image6.emf"/><Relationship Id="rId10" Type="http://schemas.openxmlformats.org/officeDocument/2006/relationships/slideLayout" Target="../slideLayouts/slideLayout51.xml"/><Relationship Id="rId11" Type="http://schemas.openxmlformats.org/officeDocument/2006/relationships/slideLayout" Target="../slideLayouts/slideLayout52.xml"/><Relationship Id="rId12" Type="http://schemas.openxmlformats.org/officeDocument/2006/relationships/slideLayout" Target="../slideLayouts/slideLayout53.xml"/><Relationship Id="rId13" Type="http://schemas.openxmlformats.org/officeDocument/2006/relationships/slideLayout" Target="../slideLayouts/slideLayout54.xml"/><Relationship Id="rId14" Type="http://schemas.openxmlformats.org/officeDocument/2006/relationships/slideLayout" Target="../slideLayouts/slideLayout55.xml"/><Relationship Id="rId15" Type="http://schemas.openxmlformats.org/officeDocument/2006/relationships/slideLayout" Target="../slideLayouts/slideLayout56.xml"/><Relationship Id="rId16" Type="http://schemas.openxmlformats.org/officeDocument/2006/relationships/slideLayout" Target="../slideLayouts/slideLayout57.xml"/><Relationship Id="rId17" Type="http://schemas.openxmlformats.org/officeDocument/2006/relationships/slideLayout" Target="../slideLayouts/slideLayout58.xml"/><Relationship Id="rId18" Type="http://schemas.openxmlformats.org/officeDocument/2006/relationships/slideLayout" Target="../slideLayouts/slideLayout59.xml"/><Relationship Id="rId19" Type="http://schemas.openxmlformats.org/officeDocument/2006/relationships/theme" Target="../theme/theme3.xml"/><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5950" y="434993"/>
            <a:ext cx="8089900"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89" y="1565576"/>
            <a:ext cx="8089901"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EB3265C-F0D4-410E-8C75-9C1664655489}" type="datetime1">
              <a:rPr lang="en-US" smtClean="0"/>
              <a:t>9/14/17</a:t>
            </a:fld>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sp>
        <p:nvSpPr>
          <p:cNvPr id="2069" name="Freeform 77"/>
          <p:cNvSpPr>
            <a:spLocks/>
          </p:cNvSpPr>
          <p:nvPr userDrawn="1"/>
        </p:nvSpPr>
        <p:spPr bwMode="auto">
          <a:xfrm>
            <a:off x="8129588" y="6394450"/>
            <a:ext cx="647700" cy="311150"/>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cSld>
  <p:clrMap bg1="lt1" tx1="dk1" bg2="lt2" tx2="dk2" accent1="accent1" accent2="accent2" accent3="accent3" accent4="accent4" accent5="accent5" accent6="accent6" hlink="hlink" folHlink="folHlink"/>
  <p:sldLayoutIdLst>
    <p:sldLayoutId id="2147484014" r:id="rId1"/>
    <p:sldLayoutId id="2147484016" r:id="rId2"/>
    <p:sldLayoutId id="2147483933" r:id="rId3"/>
    <p:sldLayoutId id="2147484012" r:id="rId4"/>
    <p:sldLayoutId id="2147483934" r:id="rId5"/>
    <p:sldLayoutId id="2147484013" r:id="rId6"/>
    <p:sldLayoutId id="2147484015" r:id="rId7"/>
    <p:sldLayoutId id="2147483935" r:id="rId8"/>
    <p:sldLayoutId id="2147483936" r:id="rId9"/>
    <p:sldLayoutId id="2147483937" r:id="rId10"/>
    <p:sldLayoutId id="2147483938" r:id="rId11"/>
    <p:sldLayoutId id="2147483939" r:id="rId12"/>
    <p:sldLayoutId id="2147483940" r:id="rId13"/>
    <p:sldLayoutId id="2147483941" r:id="rId14"/>
    <p:sldLayoutId id="2147483950" r:id="rId15"/>
    <p:sldLayoutId id="2147483942" r:id="rId16"/>
    <p:sldLayoutId id="2147483943" r:id="rId17"/>
    <p:sldLayoutId id="2147483944" r:id="rId18"/>
    <p:sldLayoutId id="2147483945" r:id="rId19"/>
    <p:sldLayoutId id="2147483946" r:id="rId20"/>
    <p:sldLayoutId id="2147483947" r:id="rId21"/>
    <p:sldLayoutId id="2147483948" r:id="rId22"/>
    <p:sldLayoutId id="2147483949" r:id="rId23"/>
  </p:sldLayoutIdLst>
  <p:transition xmlns:p14="http://schemas.microsoft.com/office/powerpoint/2010/main">
    <p:fade/>
  </p:transition>
  <p:timing>
    <p:tnLst>
      <p:par>
        <p:cTn xmlns:p14="http://schemas.microsoft.com/office/powerpoint/2010/main" id="1" dur="indefinite" restart="never" nodeType="tmRoot"/>
      </p:par>
    </p:tnLst>
  </p:timing>
  <p:hf hdr="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6473" y="434358"/>
            <a:ext cx="8089900"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89" y="1555416"/>
            <a:ext cx="8089901"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DAB5EC3A-29DC-4460-AB8F-0DD1BAF5274D}" type="datetime1">
              <a:rPr lang="en-US" smtClean="0"/>
              <a:t>9/14/17</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6250080"/>
            <a:ext cx="8413750" cy="0"/>
          </a:xfrm>
          <a:prstGeom prst="line">
            <a:avLst/>
          </a:prstGeom>
          <a:noFill/>
          <a:ln w="3175" cap="flat">
            <a:solidFill>
              <a:schemeClr val="bg1"/>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365125" y="6250080"/>
            <a:ext cx="8413750" cy="0"/>
          </a:xfrm>
          <a:prstGeom prst="line">
            <a:avLst/>
          </a:prstGeom>
          <a:noFill/>
          <a:ln w="3175" cap="flat">
            <a:solidFill>
              <a:schemeClr val="bg1"/>
            </a:solidFill>
            <a:prstDash val="solid"/>
            <a:miter lim="800000"/>
            <a:headEnd/>
            <a:tailEnd/>
          </a:ln>
          <a:extLst>
            <a:ext uri="{909E8E84-426E-40dd-AFC4-6F175D3DCCD1}">
              <a14:hiddenFill xmlns:a14="http://schemas.microsoft.com/office/drawing/2010/main">
                <a:noFill/>
              </a14:hiddenFill>
            </a:ext>
          </a:extLst>
        </p:spPr>
      </p:cxnSp>
      <p:pic>
        <p:nvPicPr>
          <p:cNvPr id="10" name="Picture 41"/>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672340"/>
      </p:ext>
    </p:extLst>
  </p:cSld>
  <p:clrMap bg1="lt1" tx1="dk1" bg2="lt2" tx2="dk2" accent1="accent1" accent2="accent2" accent3="accent3" accent4="accent4" accent5="accent5" accent6="accent6" hlink="hlink" folHlink="folHlink"/>
  <p:sldLayoutIdLst>
    <p:sldLayoutId id="2147483953" r:id="rId1"/>
    <p:sldLayoutId id="2147484002" r:id="rId2"/>
    <p:sldLayoutId id="2147484003" r:id="rId3"/>
    <p:sldLayoutId id="2147484004" r:id="rId4"/>
    <p:sldLayoutId id="2147484005" r:id="rId5"/>
    <p:sldLayoutId id="2147484006" r:id="rId6"/>
    <p:sldLayoutId id="2147484000"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 id="2147483970" r:id="rId18"/>
  </p:sldLayoutIdLst>
  <p:transition xmlns:p14="http://schemas.microsoft.com/office/powerpoint/2010/main">
    <p:fade/>
  </p:transition>
  <p:timing>
    <p:tnLst>
      <p:par>
        <p:cTn xmlns:p14="http://schemas.microsoft.com/office/powerpoint/2010/main" id="1" dur="indefinite" restart="never" nodeType="tmRoot"/>
      </p:par>
    </p:tnLst>
  </p:timing>
  <p:hf hdr="0"/>
  <p:txStyles>
    <p:titleStyle>
      <a:lvl1pPr algn="l" defTabSz="914400" rtl="0" eaLnBrk="1" latinLnBrk="0" hangingPunct="1">
        <a:lnSpc>
          <a:spcPct val="85000"/>
        </a:lnSpc>
        <a:spcBef>
          <a:spcPct val="0"/>
        </a:spcBef>
        <a:buNone/>
        <a:defRPr lang="en-US" sz="3600" b="0" kern="1200" cap="none" spc="0" baseline="0" dirty="0" smtClean="0">
          <a:solidFill>
            <a:schemeClr val="bg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1pPr>
      <a:lvl2pPr marL="45720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2pPr>
      <a:lvl3pPr marL="74295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3pPr>
      <a:lvl4pPr marL="1028700" indent="-228600"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4pPr>
      <a:lvl5pPr marL="1312863"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bwMode="invGray">
          <a:xfrm>
            <a:off x="0" y="6250080"/>
            <a:ext cx="9144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2" name="Title Placeholder 1"/>
          <p:cNvSpPr>
            <a:spLocks noGrp="1"/>
          </p:cNvSpPr>
          <p:nvPr>
            <p:ph type="title"/>
          </p:nvPr>
        </p:nvSpPr>
        <p:spPr>
          <a:xfrm>
            <a:off x="655950" y="434358"/>
            <a:ext cx="8089900"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89" y="1555416"/>
            <a:ext cx="8089901"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D092B5C8-A02F-48BB-85A9-4E6693BB4284}" type="datetime1">
              <a:rPr lang="en-US" smtClean="0"/>
              <a:t>9/14/17</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pic>
        <p:nvPicPr>
          <p:cNvPr id="9" name="Picture 41"/>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434878"/>
      </p:ext>
    </p:extLst>
  </p:cSld>
  <p:clrMap bg1="lt1" tx1="dk1" bg2="lt2" tx2="dk2" accent1="accent1" accent2="accent2" accent3="accent3" accent4="accent4" accent5="accent5" accent6="accent6" hlink="hlink" folHlink="folHlink"/>
  <p:sldLayoutIdLst>
    <p:sldLayoutId id="2147484007" r:id="rId1"/>
    <p:sldLayoutId id="2147483972" r:id="rId2"/>
    <p:sldLayoutId id="2147484008" r:id="rId3"/>
    <p:sldLayoutId id="2147484009" r:id="rId4"/>
    <p:sldLayoutId id="2147484010" r:id="rId5"/>
    <p:sldLayoutId id="2147484011" r:id="rId6"/>
    <p:sldLayoutId id="2147484001"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Lst>
  <p:transition xmlns:p14="http://schemas.microsoft.com/office/powerpoint/2010/main">
    <p:fade/>
  </p:transition>
  <p:timing>
    <p:tnLst>
      <p:par>
        <p:cTn xmlns:p14="http://schemas.microsoft.com/office/powerpoint/2010/main" id="1" dur="indefinite" restart="never" nodeType="tmRoot"/>
      </p:par>
    </p:tnLst>
  </p:timing>
  <p:hf hdr="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9.png"/><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1.emf"/><Relationship Id="rId1" Type="http://schemas.openxmlformats.org/officeDocument/2006/relationships/vmlDrawing" Target="../drawings/vmlDrawing1.vml"/><Relationship Id="rId2"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22.emf"/><Relationship Id="rId1" Type="http://schemas.openxmlformats.org/officeDocument/2006/relationships/vmlDrawing" Target="../drawings/vmlDrawing2.vml"/><Relationship Id="rId2"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605" y="2293890"/>
            <a:ext cx="6595720" cy="1208279"/>
          </a:xfrm>
        </p:spPr>
        <p:txBody>
          <a:bodyPr/>
          <a:lstStyle/>
          <a:p>
            <a:r>
              <a:rPr lang="en-US" dirty="0" smtClean="0">
                <a:ea typeface="MS PGothic" charset="0"/>
              </a:rPr>
              <a:t>Demography and Demographic </a:t>
            </a:r>
            <a:r>
              <a:rPr lang="en-US" dirty="0">
                <a:ea typeface="MS PGothic" charset="0"/>
              </a:rPr>
              <a:t>M</a:t>
            </a:r>
            <a:r>
              <a:rPr lang="en-US" dirty="0" smtClean="0">
                <a:ea typeface="MS PGothic" charset="0"/>
              </a:rPr>
              <a:t>ethods for Public Health</a:t>
            </a:r>
            <a:endParaRPr lang="en-US" dirty="0"/>
          </a:p>
        </p:txBody>
      </p:sp>
      <p:sp>
        <p:nvSpPr>
          <p:cNvPr id="3" name="Text Placeholder 2"/>
          <p:cNvSpPr>
            <a:spLocks noGrp="1"/>
          </p:cNvSpPr>
          <p:nvPr>
            <p:ph type="body" idx="1"/>
          </p:nvPr>
        </p:nvSpPr>
        <p:spPr/>
        <p:txBody>
          <a:bodyPr/>
          <a:lstStyle/>
          <a:p>
            <a:r>
              <a:rPr lang="en-US" dirty="0">
                <a:ea typeface="MS PGothic" charset="0"/>
              </a:rPr>
              <a:t/>
            </a:r>
            <a:br>
              <a:rPr lang="en-US" dirty="0">
                <a:ea typeface="MS PGothic" charset="0"/>
              </a:rPr>
            </a:br>
            <a:endParaRPr lang="en-US" dirty="0"/>
          </a:p>
        </p:txBody>
      </p:sp>
      <p:sp>
        <p:nvSpPr>
          <p:cNvPr id="11" name="Text Placeholder 10"/>
          <p:cNvSpPr>
            <a:spLocks noGrp="1"/>
          </p:cNvSpPr>
          <p:nvPr>
            <p:ph type="body" sz="quarter" idx="10"/>
          </p:nvPr>
        </p:nvSpPr>
        <p:spPr>
          <a:xfrm>
            <a:off x="747713" y="4667513"/>
            <a:ext cx="6477000" cy="193675"/>
          </a:xfrm>
        </p:spPr>
        <p:txBody>
          <a:bodyPr/>
          <a:lstStyle/>
          <a:p>
            <a:pPr>
              <a:lnSpc>
                <a:spcPct val="100000"/>
              </a:lnSpc>
            </a:pPr>
            <a:r>
              <a:rPr lang="en-US" dirty="0" smtClean="0">
                <a:latin typeface="+mn-lt"/>
              </a:rPr>
              <a:t>Nadia Diamond-Smith, PhD, MSc</a:t>
            </a:r>
          </a:p>
          <a:p>
            <a:pPr>
              <a:lnSpc>
                <a:spcPct val="100000"/>
              </a:lnSpc>
            </a:pPr>
            <a:r>
              <a:rPr lang="en-US" dirty="0">
                <a:latin typeface="+mn-lt"/>
              </a:rPr>
              <a:t>Assistant </a:t>
            </a:r>
            <a:r>
              <a:rPr lang="en-US" dirty="0" smtClean="0">
                <a:latin typeface="+mn-lt"/>
              </a:rPr>
              <a:t>Professor</a:t>
            </a:r>
          </a:p>
          <a:p>
            <a:pPr>
              <a:lnSpc>
                <a:spcPct val="100000"/>
              </a:lnSpc>
            </a:pPr>
            <a:r>
              <a:rPr lang="en-US" dirty="0" smtClean="0">
                <a:latin typeface="+mn-lt"/>
              </a:rPr>
              <a:t>Global Health Sciences/Department of Epidemiology and Biostatistics, UCSF</a:t>
            </a:r>
          </a:p>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Topics covered in the course</a:t>
            </a:r>
            <a:endParaRPr lang="en-US" dirty="0"/>
          </a:p>
        </p:txBody>
      </p:sp>
      <p:sp>
        <p:nvSpPr>
          <p:cNvPr id="3" name="Content Placeholder 2"/>
          <p:cNvSpPr>
            <a:spLocks noGrp="1"/>
          </p:cNvSpPr>
          <p:nvPr>
            <p:ph idx="1"/>
          </p:nvPr>
        </p:nvSpPr>
        <p:spPr>
          <a:xfrm>
            <a:off x="729161" y="1272242"/>
            <a:ext cx="8325548" cy="4011502"/>
          </a:xfrm>
        </p:spPr>
        <p:txBody>
          <a:bodyPr/>
          <a:lstStyle/>
          <a:p>
            <a:r>
              <a:rPr lang="en-US" dirty="0" smtClean="0">
                <a:latin typeface="+mn-lt"/>
              </a:rPr>
              <a:t>Intro to demography and theory, </a:t>
            </a:r>
            <a:r>
              <a:rPr lang="en-US" dirty="0">
                <a:solidFill>
                  <a:srgbClr val="052049"/>
                </a:solidFill>
                <a:latin typeface="+mn-lt"/>
              </a:rPr>
              <a:t>Population Growth </a:t>
            </a:r>
            <a:r>
              <a:rPr lang="en-US" dirty="0" smtClean="0">
                <a:latin typeface="+mn-lt"/>
              </a:rPr>
              <a:t> (today)</a:t>
            </a:r>
          </a:p>
          <a:p>
            <a:r>
              <a:rPr lang="en-US" dirty="0" smtClean="0">
                <a:latin typeface="+mn-lt"/>
              </a:rPr>
              <a:t>Fertility </a:t>
            </a:r>
            <a:endParaRPr lang="en-US" dirty="0">
              <a:latin typeface="+mn-lt"/>
            </a:endParaRPr>
          </a:p>
          <a:p>
            <a:r>
              <a:rPr lang="en-US" dirty="0" smtClean="0">
                <a:latin typeface="+mn-lt"/>
              </a:rPr>
              <a:t>Mortality: Guest Lecturer </a:t>
            </a:r>
            <a:r>
              <a:rPr lang="en-US" dirty="0" err="1" smtClean="0">
                <a:latin typeface="+mn-lt"/>
              </a:rPr>
              <a:t>Magali</a:t>
            </a:r>
            <a:r>
              <a:rPr lang="en-US" dirty="0" smtClean="0">
                <a:latin typeface="+mn-lt"/>
              </a:rPr>
              <a:t> </a:t>
            </a:r>
            <a:r>
              <a:rPr lang="en-US" dirty="0">
                <a:latin typeface="+mn-lt"/>
              </a:rPr>
              <a:t>Barbieri, UC Berkeley </a:t>
            </a:r>
            <a:endParaRPr lang="en-US" dirty="0" smtClean="0">
              <a:latin typeface="+mn-lt"/>
            </a:endParaRPr>
          </a:p>
          <a:p>
            <a:r>
              <a:rPr lang="en-US" dirty="0" smtClean="0">
                <a:latin typeface="+mn-lt"/>
              </a:rPr>
              <a:t>Data sources, quality of data and indirect methods; Aging </a:t>
            </a:r>
            <a:endParaRPr lang="en-US" dirty="0" smtClean="0">
              <a:latin typeface="+mn-lt"/>
            </a:endParaRPr>
          </a:p>
          <a:p>
            <a:r>
              <a:rPr lang="en-US" dirty="0" smtClean="0">
                <a:latin typeface="+mn-lt"/>
              </a:rPr>
              <a:t>Family Demography: Guest lecturer </a:t>
            </a:r>
            <a:r>
              <a:rPr lang="en-US" dirty="0">
                <a:latin typeface="+mn-lt"/>
              </a:rPr>
              <a:t>Kristen </a:t>
            </a:r>
            <a:r>
              <a:rPr lang="en-US" dirty="0">
                <a:latin typeface="+mn-lt"/>
              </a:rPr>
              <a:t>Harknett</a:t>
            </a:r>
            <a:r>
              <a:rPr lang="en-US" dirty="0">
                <a:latin typeface="+mn-lt"/>
              </a:rPr>
              <a:t>, UCSF </a:t>
            </a:r>
            <a:endParaRPr lang="en-US" dirty="0" smtClean="0">
              <a:latin typeface="+mn-lt"/>
            </a:endParaRPr>
          </a:p>
          <a:p>
            <a:r>
              <a:rPr lang="en-US" dirty="0">
                <a:latin typeface="+mn-lt"/>
              </a:rPr>
              <a:t>Migration and Urbanization; </a:t>
            </a:r>
            <a:r>
              <a:rPr lang="en-US" dirty="0" smtClean="0">
                <a:latin typeface="+mn-lt"/>
              </a:rPr>
              <a:t>life tables</a:t>
            </a:r>
          </a:p>
          <a:p>
            <a:r>
              <a:rPr lang="en-US" dirty="0" smtClean="0">
                <a:latin typeface="+mn-lt"/>
              </a:rPr>
              <a:t>Disability </a:t>
            </a:r>
            <a:r>
              <a:rPr lang="en-US" dirty="0" smtClean="0">
                <a:latin typeface="+mn-lt"/>
              </a:rPr>
              <a:t>and </a:t>
            </a:r>
            <a:r>
              <a:rPr lang="en-US" dirty="0" smtClean="0">
                <a:latin typeface="+mn-lt"/>
              </a:rPr>
              <a:t>work: </a:t>
            </a:r>
            <a:r>
              <a:rPr lang="en-US" dirty="0">
                <a:latin typeface="+mn-lt"/>
              </a:rPr>
              <a:t>Guest lecturer </a:t>
            </a:r>
            <a:r>
              <a:rPr lang="en-US" dirty="0" err="1" smtClean="0">
                <a:latin typeface="+mn-lt"/>
              </a:rPr>
              <a:t>Amal</a:t>
            </a:r>
            <a:r>
              <a:rPr lang="en-US" dirty="0" smtClean="0">
                <a:latin typeface="+mn-lt"/>
              </a:rPr>
              <a:t> </a:t>
            </a:r>
            <a:r>
              <a:rPr lang="en-US" dirty="0">
                <a:latin typeface="+mn-lt"/>
              </a:rPr>
              <a:t>Harrati</a:t>
            </a:r>
            <a:r>
              <a:rPr lang="en-US" dirty="0">
                <a:latin typeface="+mn-lt"/>
              </a:rPr>
              <a:t>, Stanford University </a:t>
            </a:r>
            <a:endParaRPr lang="en-US" dirty="0" smtClean="0">
              <a:latin typeface="+mn-lt"/>
            </a:endParaRPr>
          </a:p>
          <a:p>
            <a:r>
              <a:rPr lang="en-US" dirty="0" smtClean="0">
                <a:latin typeface="+mn-lt"/>
              </a:rPr>
              <a:t>Residential </a:t>
            </a:r>
            <a:r>
              <a:rPr lang="en-US" dirty="0">
                <a:latin typeface="+mn-lt"/>
              </a:rPr>
              <a:t>S</a:t>
            </a:r>
            <a:r>
              <a:rPr lang="en-US" dirty="0" smtClean="0">
                <a:latin typeface="+mn-lt"/>
              </a:rPr>
              <a:t>egregation</a:t>
            </a:r>
            <a:r>
              <a:rPr lang="en-US" dirty="0" smtClean="0">
                <a:latin typeface="+mn-lt"/>
              </a:rPr>
              <a:t>: </a:t>
            </a:r>
            <a:r>
              <a:rPr lang="en-US" dirty="0">
                <a:latin typeface="+mn-lt"/>
              </a:rPr>
              <a:t>Guest lecturer </a:t>
            </a:r>
            <a:r>
              <a:rPr lang="en-US" dirty="0" smtClean="0">
                <a:latin typeface="+mn-lt"/>
              </a:rPr>
              <a:t>Joan </a:t>
            </a:r>
            <a:r>
              <a:rPr lang="en-US" dirty="0">
                <a:latin typeface="+mn-lt"/>
              </a:rPr>
              <a:t>Casey, UC Berkeley/UCSF </a:t>
            </a:r>
            <a:endParaRPr lang="en-US" dirty="0" smtClean="0">
              <a:latin typeface="+mn-lt"/>
            </a:endParaRPr>
          </a:p>
          <a:p>
            <a:r>
              <a:rPr lang="en-US" dirty="0" smtClean="0">
                <a:solidFill>
                  <a:srgbClr val="052049"/>
                </a:solidFill>
                <a:latin typeface="+mn-lt"/>
              </a:rPr>
              <a:t>Sex Ratios and In</a:t>
            </a:r>
            <a:r>
              <a:rPr lang="en-US" dirty="0">
                <a:solidFill>
                  <a:srgbClr val="052049"/>
                </a:solidFill>
                <a:latin typeface="+mn-lt"/>
              </a:rPr>
              <a:t>-depth case study on demography and </a:t>
            </a:r>
            <a:r>
              <a:rPr lang="en-US" dirty="0" smtClean="0">
                <a:solidFill>
                  <a:srgbClr val="052049"/>
                </a:solidFill>
                <a:latin typeface="+mn-lt"/>
              </a:rPr>
              <a:t>HIV</a:t>
            </a:r>
            <a:r>
              <a:rPr lang="en-US" dirty="0" smtClean="0">
                <a:latin typeface="+mn-lt"/>
              </a:rPr>
              <a:t> </a:t>
            </a:r>
            <a:endParaRPr lang="en-US" dirty="0" smtClean="0">
              <a:latin typeface="+mn-lt"/>
            </a:endParaRPr>
          </a:p>
          <a:p>
            <a:r>
              <a:rPr lang="en-US" dirty="0" smtClean="0">
                <a:latin typeface="+mn-lt"/>
              </a:rPr>
              <a:t>Final </a:t>
            </a:r>
            <a:r>
              <a:rPr lang="en-US" dirty="0" smtClean="0">
                <a:latin typeface="+mn-lt"/>
              </a:rPr>
              <a:t>class </a:t>
            </a:r>
            <a:r>
              <a:rPr lang="en-US" dirty="0" smtClean="0">
                <a:latin typeface="+mn-lt"/>
              </a:rPr>
              <a:t>is </a:t>
            </a:r>
            <a:r>
              <a:rPr lang="en-US" dirty="0" smtClean="0">
                <a:latin typeface="+mn-lt"/>
              </a:rPr>
              <a:t>presentations</a:t>
            </a:r>
            <a:endParaRPr lang="en-US" dirty="0">
              <a:latin typeface="+mn-lt"/>
            </a:endParaRPr>
          </a:p>
        </p:txBody>
      </p:sp>
      <p:sp>
        <p:nvSpPr>
          <p:cNvPr id="5" name="Date Placeholder 4"/>
          <p:cNvSpPr>
            <a:spLocks noGrp="1"/>
          </p:cNvSpPr>
          <p:nvPr>
            <p:ph type="dt" sz="half" idx="2"/>
          </p:nvPr>
        </p:nvSpPr>
        <p:spPr/>
        <p:txBody>
          <a:bodyPr/>
          <a:lstStyle/>
          <a:p>
            <a:fld id="{BE4F006E-5431-4BDD-8829-6B0B1D987D3A}" type="datetime1">
              <a:rPr lang="en-US" smtClean="0"/>
              <a:t>9/18/17</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10</a:t>
            </a:fld>
            <a:endParaRPr lang="en-US" dirty="0"/>
          </a:p>
        </p:txBody>
      </p:sp>
    </p:spTree>
    <p:extLst>
      <p:ext uri="{BB962C8B-B14F-4D97-AF65-F5344CB8AC3E}">
        <p14:creationId xmlns:p14="http://schemas.microsoft.com/office/powerpoint/2010/main" val="321108136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Outline of </a:t>
            </a:r>
            <a:r>
              <a:rPr lang="en-US" dirty="0"/>
              <a:t>T</a:t>
            </a:r>
            <a:r>
              <a:rPr lang="en-US" dirty="0" smtClean="0"/>
              <a:t>oday’s Lecture</a:t>
            </a:r>
            <a:endParaRPr lang="en-US" dirty="0"/>
          </a:p>
        </p:txBody>
      </p:sp>
      <p:sp>
        <p:nvSpPr>
          <p:cNvPr id="3" name="Content Placeholder 2"/>
          <p:cNvSpPr>
            <a:spLocks noGrp="1"/>
          </p:cNvSpPr>
          <p:nvPr>
            <p:ph idx="1"/>
          </p:nvPr>
        </p:nvSpPr>
        <p:spPr>
          <a:xfrm>
            <a:off x="661375" y="1492600"/>
            <a:ext cx="8325548" cy="4011502"/>
          </a:xfrm>
        </p:spPr>
        <p:txBody>
          <a:bodyPr/>
          <a:lstStyle/>
          <a:p>
            <a:pPr marL="687387" lvl="1" indent="-457200">
              <a:buFont typeface="+mj-lt"/>
              <a:buAutoNum type="arabicPeriod"/>
            </a:pPr>
            <a:r>
              <a:rPr lang="en-US" sz="2400" dirty="0" smtClean="0">
                <a:latin typeface="+mn-lt"/>
              </a:rPr>
              <a:t>Course information</a:t>
            </a:r>
          </a:p>
          <a:p>
            <a:pPr marL="687387" lvl="1" indent="-457200">
              <a:buFont typeface="+mj-lt"/>
              <a:buAutoNum type="arabicPeriod"/>
            </a:pPr>
            <a:r>
              <a:rPr lang="en-US" sz="2400" b="1" dirty="0" smtClean="0">
                <a:latin typeface="+mn-lt"/>
              </a:rPr>
              <a:t>What </a:t>
            </a:r>
            <a:r>
              <a:rPr lang="en-US" sz="2400" b="1" dirty="0">
                <a:latin typeface="+mn-lt"/>
              </a:rPr>
              <a:t>is demography</a:t>
            </a:r>
            <a:r>
              <a:rPr lang="en-US" sz="2400" dirty="0">
                <a:latin typeface="+mn-lt"/>
              </a:rPr>
              <a:t>?</a:t>
            </a:r>
            <a:endParaRPr lang="en-US" sz="2800" dirty="0">
              <a:latin typeface="+mn-lt"/>
            </a:endParaRPr>
          </a:p>
          <a:p>
            <a:pPr marL="973137" lvl="2" indent="-457200">
              <a:buFont typeface="+mj-lt"/>
              <a:buAutoNum type="alphaLcPeriod"/>
            </a:pPr>
            <a:r>
              <a:rPr lang="en-US" sz="2400" dirty="0">
                <a:latin typeface="+mn-lt"/>
              </a:rPr>
              <a:t>Why is understanding demographic methods useful for epidemiologists/public health experts?  </a:t>
            </a:r>
            <a:endParaRPr lang="en-US" sz="2800" dirty="0">
              <a:latin typeface="+mn-lt"/>
            </a:endParaRPr>
          </a:p>
          <a:p>
            <a:pPr marL="687387" lvl="1" indent="-457200">
              <a:buClr>
                <a:srgbClr val="052049"/>
              </a:buClr>
              <a:buFont typeface="+mj-lt"/>
              <a:buAutoNum type="arabicPeriod"/>
            </a:pPr>
            <a:r>
              <a:rPr lang="en-US" sz="2400" dirty="0" smtClean="0">
                <a:latin typeface="+mn-lt"/>
              </a:rPr>
              <a:t>Demographic theory </a:t>
            </a:r>
            <a:r>
              <a:rPr lang="en-US" sz="2400" dirty="0" smtClean="0">
                <a:solidFill>
                  <a:srgbClr val="052049"/>
                </a:solidFill>
                <a:latin typeface="Garamond"/>
              </a:rPr>
              <a:t>and </a:t>
            </a:r>
            <a:r>
              <a:rPr lang="en-US" sz="2400" dirty="0">
                <a:solidFill>
                  <a:srgbClr val="052049"/>
                </a:solidFill>
                <a:latin typeface="Garamond"/>
              </a:rPr>
              <a:t>population </a:t>
            </a:r>
            <a:r>
              <a:rPr lang="en-US" sz="2400" dirty="0" smtClean="0">
                <a:solidFill>
                  <a:srgbClr val="052049"/>
                </a:solidFill>
                <a:latin typeface="Garamond"/>
              </a:rPr>
              <a:t>growth</a:t>
            </a:r>
            <a:endParaRPr lang="en-US" sz="2400" dirty="0" smtClean="0">
              <a:latin typeface="+mn-lt"/>
            </a:endParaRPr>
          </a:p>
          <a:p>
            <a:pPr marL="687387" lvl="1" indent="-457200">
              <a:buFont typeface="+mj-lt"/>
              <a:buAutoNum type="arabicPeriod"/>
            </a:pPr>
            <a:r>
              <a:rPr lang="en-US" sz="2400" dirty="0" smtClean="0">
                <a:latin typeface="+mn-lt"/>
              </a:rPr>
              <a:t>Population pyramids!</a:t>
            </a:r>
            <a:endParaRPr lang="en-US" sz="2800" dirty="0">
              <a:latin typeface="+mn-lt"/>
            </a:endParaRPr>
          </a:p>
          <a:p>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9/14/17</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11</a:t>
            </a:fld>
            <a:endParaRPr lang="en-US" dirty="0"/>
          </a:p>
        </p:txBody>
      </p:sp>
    </p:spTree>
    <p:extLst>
      <p:ext uri="{BB962C8B-B14F-4D97-AF65-F5344CB8AC3E}">
        <p14:creationId xmlns:p14="http://schemas.microsoft.com/office/powerpoint/2010/main" val="78097700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What is Demography?</a:t>
            </a:r>
            <a:endParaRPr lang="en-US" dirty="0"/>
          </a:p>
        </p:txBody>
      </p:sp>
      <p:sp>
        <p:nvSpPr>
          <p:cNvPr id="3" name="Content Placeholder 2"/>
          <p:cNvSpPr>
            <a:spLocks noGrp="1"/>
          </p:cNvSpPr>
          <p:nvPr>
            <p:ph idx="1"/>
          </p:nvPr>
        </p:nvSpPr>
        <p:spPr>
          <a:xfrm>
            <a:off x="358009" y="1462742"/>
            <a:ext cx="8325548" cy="4011502"/>
          </a:xfrm>
        </p:spPr>
        <p:txBody>
          <a:bodyPr/>
          <a:lstStyle/>
          <a:p>
            <a:pPr marL="0" lvl="1" indent="0">
              <a:buNone/>
            </a:pPr>
            <a:r>
              <a:rPr lang="en-US" dirty="0">
                <a:latin typeface="+mn-lt"/>
              </a:rPr>
              <a:t>“Demography is the scientific study of human populations, primarily with respect to their size, their structure and their development</a:t>
            </a:r>
            <a:r>
              <a:rPr lang="en-US" dirty="0" smtClean="0">
                <a:latin typeface="+mn-lt"/>
              </a:rPr>
              <a:t>”</a:t>
            </a:r>
          </a:p>
          <a:p>
            <a:pPr marL="0" lvl="1" indent="0">
              <a:buNone/>
            </a:pPr>
            <a:endParaRPr lang="en-US" dirty="0">
              <a:latin typeface="+mn-lt"/>
            </a:endParaRPr>
          </a:p>
          <a:p>
            <a:pPr marL="0" lvl="1" indent="0">
              <a:buNone/>
            </a:pPr>
            <a:r>
              <a:rPr lang="en-US" dirty="0" smtClean="0"/>
              <a:t>					</a:t>
            </a:r>
            <a:r>
              <a:rPr lang="en-US" dirty="0" smtClean="0">
                <a:latin typeface="+mn-lt"/>
              </a:rPr>
              <a:t>Demography =</a:t>
            </a:r>
          </a:p>
          <a:p>
            <a:pPr marL="0" lvl="1" indent="0">
              <a:buNone/>
            </a:pPr>
            <a:r>
              <a:rPr lang="en-US" dirty="0" smtClean="0">
                <a:latin typeface="+mn-lt"/>
              </a:rPr>
              <a:t>				</a:t>
            </a:r>
            <a:r>
              <a:rPr lang="en-US" dirty="0">
                <a:latin typeface="+mn-lt"/>
              </a:rPr>
              <a:t>	</a:t>
            </a:r>
            <a:r>
              <a:rPr lang="en-US" dirty="0" smtClean="0">
                <a:latin typeface="+mn-lt"/>
              </a:rPr>
              <a:t>demos </a:t>
            </a:r>
            <a:r>
              <a:rPr lang="en-US" dirty="0">
                <a:latin typeface="+mn-lt"/>
              </a:rPr>
              <a:t>= people </a:t>
            </a:r>
            <a:endParaRPr lang="en-US" dirty="0" smtClean="0">
              <a:latin typeface="+mn-lt"/>
            </a:endParaRPr>
          </a:p>
          <a:p>
            <a:pPr marL="0" lvl="1" indent="0">
              <a:buNone/>
            </a:pPr>
            <a:r>
              <a:rPr lang="en-US" dirty="0" smtClean="0">
                <a:latin typeface="+mn-lt"/>
              </a:rPr>
              <a:t>						+</a:t>
            </a:r>
          </a:p>
          <a:p>
            <a:pPr marL="0" lvl="1" indent="0">
              <a:buNone/>
            </a:pPr>
            <a:r>
              <a:rPr lang="en-US" dirty="0" smtClean="0">
                <a:latin typeface="+mn-lt"/>
              </a:rPr>
              <a:t>					</a:t>
            </a:r>
            <a:r>
              <a:rPr lang="en-US" dirty="0" err="1" smtClean="0">
                <a:latin typeface="+mn-lt"/>
              </a:rPr>
              <a:t>graphos</a:t>
            </a:r>
            <a:r>
              <a:rPr lang="en-US" dirty="0" smtClean="0">
                <a:latin typeface="+mn-lt"/>
              </a:rPr>
              <a:t> = </a:t>
            </a:r>
            <a:r>
              <a:rPr lang="en-US" dirty="0">
                <a:latin typeface="+mn-lt"/>
              </a:rPr>
              <a:t>study </a:t>
            </a:r>
          </a:p>
          <a:p>
            <a:pPr marL="0" lvl="1" indent="0">
              <a:buNone/>
            </a:pPr>
            <a:endParaRPr lang="en-US" dirty="0" smtClean="0"/>
          </a:p>
          <a:p>
            <a:pPr marL="0" lvl="1" indent="0">
              <a:buNone/>
            </a:pPr>
            <a:endParaRPr lang="en-US" dirty="0" smtClean="0">
              <a:latin typeface="+mn-lt"/>
            </a:endParaRPr>
          </a:p>
        </p:txBody>
      </p:sp>
      <p:sp>
        <p:nvSpPr>
          <p:cNvPr id="5" name="Date Placeholder 4"/>
          <p:cNvSpPr>
            <a:spLocks noGrp="1"/>
          </p:cNvSpPr>
          <p:nvPr>
            <p:ph type="dt" sz="half" idx="2"/>
          </p:nvPr>
        </p:nvSpPr>
        <p:spPr/>
        <p:txBody>
          <a:bodyPr/>
          <a:lstStyle/>
          <a:p>
            <a:fld id="{BE4F006E-5431-4BDD-8829-6B0B1D987D3A}" type="datetime1">
              <a:rPr lang="en-US" smtClean="0"/>
              <a:t>9/14/17</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12</a:t>
            </a:fld>
            <a:endParaRPr lang="en-US" dirty="0"/>
          </a:p>
        </p:txBody>
      </p:sp>
      <p:pic>
        <p:nvPicPr>
          <p:cNvPr id="8" name="Picture 7"/>
          <p:cNvPicPr>
            <a:picLocks noChangeAspect="1"/>
          </p:cNvPicPr>
          <p:nvPr/>
        </p:nvPicPr>
        <p:blipFill>
          <a:blip r:embed="rId2"/>
          <a:stretch>
            <a:fillRect/>
          </a:stretch>
        </p:blipFill>
        <p:spPr>
          <a:xfrm>
            <a:off x="653732" y="2367638"/>
            <a:ext cx="2778720" cy="3704960"/>
          </a:xfrm>
          <a:prstGeom prst="rect">
            <a:avLst/>
          </a:prstGeom>
        </p:spPr>
      </p:pic>
    </p:spTree>
    <p:extLst>
      <p:ext uri="{BB962C8B-B14F-4D97-AF65-F5344CB8AC3E}">
        <p14:creationId xmlns:p14="http://schemas.microsoft.com/office/powerpoint/2010/main" val="406857852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Why is demography important </a:t>
            </a:r>
            <a:r>
              <a:rPr lang="en-US" smtClean="0"/>
              <a:t>for health?</a:t>
            </a:r>
            <a:endParaRPr lang="en-US"/>
          </a:p>
        </p:txBody>
      </p:sp>
      <p:sp>
        <p:nvSpPr>
          <p:cNvPr id="3" name="Content Placeholder 2"/>
          <p:cNvSpPr>
            <a:spLocks noGrp="1"/>
          </p:cNvSpPr>
          <p:nvPr>
            <p:ph idx="1"/>
          </p:nvPr>
        </p:nvSpPr>
        <p:spPr>
          <a:xfrm>
            <a:off x="661375" y="1743966"/>
            <a:ext cx="8325548" cy="4011502"/>
          </a:xfrm>
        </p:spPr>
        <p:txBody>
          <a:bodyPr/>
          <a:lstStyle/>
          <a:p>
            <a:pPr marL="0" indent="0">
              <a:buNone/>
            </a:pPr>
            <a:r>
              <a:rPr lang="en-US" dirty="0" smtClean="0">
                <a:latin typeface="+mn-lt"/>
              </a:rPr>
              <a:t>“The everyday activities of all human being, communities, and countries are interrelated with population change, patterns and levels of use of natural resources, the state of the environment, and the pace and quality of economic and social development”</a:t>
            </a:r>
          </a:p>
          <a:p>
            <a:pPr marL="230187" lvl="1" indent="0">
              <a:buNone/>
            </a:pPr>
            <a:r>
              <a:rPr lang="en-US" dirty="0" smtClean="0">
                <a:latin typeface="+mn-lt"/>
              </a:rPr>
              <a:t>-</a:t>
            </a:r>
            <a:r>
              <a:rPr lang="en-US" dirty="0" err="1" smtClean="0">
                <a:latin typeface="+mn-lt"/>
              </a:rPr>
              <a:t>Programme</a:t>
            </a:r>
            <a:r>
              <a:rPr lang="en-US" dirty="0" smtClean="0">
                <a:latin typeface="+mn-lt"/>
              </a:rPr>
              <a:t> of Action of the UN International Conference on Population and Development, Cairo, 1994</a:t>
            </a:r>
          </a:p>
          <a:p>
            <a:pPr marL="230187" lvl="1" indent="0">
              <a:buNone/>
            </a:pPr>
            <a:endParaRPr lang="en-US" dirty="0">
              <a:latin typeface="+mn-lt"/>
            </a:endParaRPr>
          </a:p>
          <a:p>
            <a:pPr marL="230187" lvl="1" indent="0">
              <a:buNone/>
            </a:pPr>
            <a:endParaRPr lang="en-US" dirty="0" smtClean="0">
              <a:latin typeface="+mn-lt"/>
            </a:endParaRPr>
          </a:p>
          <a:p>
            <a:pPr marL="230187" lvl="1" indent="0">
              <a:buNone/>
            </a:pPr>
            <a:r>
              <a:rPr lang="en-US" dirty="0" smtClean="0">
                <a:latin typeface="+mn-lt"/>
              </a:rPr>
              <a:t>Demographic situation		Health care supply and demand</a:t>
            </a:r>
            <a:endParaRPr lang="en-US" dirty="0">
              <a:latin typeface="+mn-lt"/>
            </a:endParaRPr>
          </a:p>
        </p:txBody>
      </p:sp>
      <p:sp>
        <p:nvSpPr>
          <p:cNvPr id="5" name="Date Placeholder 4"/>
          <p:cNvSpPr>
            <a:spLocks noGrp="1"/>
          </p:cNvSpPr>
          <p:nvPr>
            <p:ph type="dt" sz="half" idx="2"/>
          </p:nvPr>
        </p:nvSpPr>
        <p:spPr/>
        <p:txBody>
          <a:bodyPr/>
          <a:lstStyle/>
          <a:p>
            <a:fld id="{BE4F006E-5431-4BDD-8829-6B0B1D987D3A}" type="datetime1">
              <a:rPr lang="en-US" smtClean="0"/>
              <a:t>9/14/17</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13</a:t>
            </a:fld>
            <a:endParaRPr lang="en-US" dirty="0"/>
          </a:p>
        </p:txBody>
      </p:sp>
      <p:sp>
        <p:nvSpPr>
          <p:cNvPr id="8" name="TextBox 7"/>
          <p:cNvSpPr txBox="1"/>
          <p:nvPr/>
        </p:nvSpPr>
        <p:spPr bwMode="auto">
          <a:xfrm>
            <a:off x="1230224" y="886397"/>
            <a:ext cx="0" cy="307777"/>
          </a:xfrm>
          <a:prstGeom prst="rect">
            <a:avLst/>
          </a:prstGeom>
          <a:noFill/>
          <a:ln w="19050" algn="ctr">
            <a:noFill/>
            <a:miter lim="800000"/>
            <a:headEnd/>
            <a:tailEnd/>
          </a:ln>
        </p:spPr>
        <p:txBody>
          <a:bodyPr wrap="none" lIns="0" tIns="0" rIns="0" bIns="0" rtlCol="0">
            <a:spAutoFit/>
          </a:bodyPr>
          <a:lstStyle/>
          <a:p>
            <a:endParaRPr lang="en-US" sz="2000" dirty="0" err="1" smtClean="0"/>
          </a:p>
        </p:txBody>
      </p:sp>
      <p:cxnSp>
        <p:nvCxnSpPr>
          <p:cNvPr id="10" name="Straight Arrow Connector 9"/>
          <p:cNvCxnSpPr/>
          <p:nvPr/>
        </p:nvCxnSpPr>
        <p:spPr>
          <a:xfrm>
            <a:off x="3743583" y="4947947"/>
            <a:ext cx="542357"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390439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1047979"/>
          </a:xfrm>
        </p:spPr>
        <p:txBody>
          <a:bodyPr/>
          <a:lstStyle/>
          <a:p>
            <a:r>
              <a:rPr lang="en-US" dirty="0"/>
              <a:t>Differences between Demography and Epidemiology (Wallace, 2001)</a:t>
            </a:r>
          </a:p>
        </p:txBody>
      </p:sp>
      <p:sp>
        <p:nvSpPr>
          <p:cNvPr id="5" name="Date Placeholder 4"/>
          <p:cNvSpPr>
            <a:spLocks noGrp="1"/>
          </p:cNvSpPr>
          <p:nvPr>
            <p:ph type="dt" sz="half" idx="2"/>
          </p:nvPr>
        </p:nvSpPr>
        <p:spPr/>
        <p:txBody>
          <a:bodyPr/>
          <a:lstStyle/>
          <a:p>
            <a:fld id="{BE4F006E-5431-4BDD-8829-6B0B1D987D3A}" type="datetime1">
              <a:rPr lang="en-US" smtClean="0"/>
              <a:t>9/14/17</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14</a:t>
            </a:fld>
            <a:endParaRPr lang="en-US" dirty="0"/>
          </a:p>
        </p:txBody>
      </p:sp>
      <p:sp>
        <p:nvSpPr>
          <p:cNvPr id="8" name="Text Placeholder 4"/>
          <p:cNvSpPr>
            <a:spLocks noGrp="1"/>
          </p:cNvSpPr>
          <p:nvPr>
            <p:ph type="body" idx="1"/>
          </p:nvPr>
        </p:nvSpPr>
        <p:spPr>
          <a:xfrm>
            <a:off x="457200" y="1729804"/>
            <a:ext cx="4040188" cy="639762"/>
          </a:xfrm>
        </p:spPr>
        <p:txBody>
          <a:bodyPr/>
          <a:lstStyle/>
          <a:p>
            <a:pPr marL="0" indent="0">
              <a:buNone/>
            </a:pPr>
            <a:r>
              <a:rPr lang="en-US" u="sng" dirty="0" smtClean="0">
                <a:latin typeface="+mn-lt"/>
              </a:rPr>
              <a:t>Demography</a:t>
            </a:r>
            <a:endParaRPr lang="en-US" u="sng" dirty="0">
              <a:latin typeface="+mn-lt"/>
            </a:endParaRPr>
          </a:p>
        </p:txBody>
      </p:sp>
      <p:sp>
        <p:nvSpPr>
          <p:cNvPr id="9" name="Content Placeholder 5"/>
          <p:cNvSpPr txBox="1">
            <a:spLocks/>
          </p:cNvSpPr>
          <p:nvPr/>
        </p:nvSpPr>
        <p:spPr>
          <a:xfrm>
            <a:off x="457200" y="3164819"/>
            <a:ext cx="4040188" cy="2705600"/>
          </a:xfrm>
          <a:prstGeom prst="rect">
            <a:avLst/>
          </a:prstGeom>
        </p:spPr>
        <p:txBody>
          <a:bodyPr vert="horz" wrap="square" lIns="0" tIns="0" rIns="0" bIns="0" rtlCol="0" anchor="b" anchorCtr="0"/>
          <a:lstStyle>
            <a:defPPr>
              <a:defRPr lang="en-US"/>
            </a:defPPr>
            <a:lvl1pPr marL="0" algn="l" defTabSz="914400" rtl="0" eaLnBrk="1" latinLnBrk="0" hangingPunct="1">
              <a:defRPr sz="900" i="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100" dirty="0" smtClean="0">
                <a:latin typeface="+mn-lt"/>
              </a:rPr>
              <a:t>Common Areas: Sociology, Economics, psychology</a:t>
            </a:r>
          </a:p>
          <a:p>
            <a:endParaRPr lang="en-US" sz="2100" dirty="0" smtClean="0">
              <a:latin typeface="+mn-lt"/>
            </a:endParaRPr>
          </a:p>
          <a:p>
            <a:r>
              <a:rPr lang="en-US" sz="2100" dirty="0" smtClean="0">
                <a:latin typeface="+mn-lt"/>
              </a:rPr>
              <a:t>More global and comprehensive, but topically narrower</a:t>
            </a:r>
          </a:p>
          <a:p>
            <a:endParaRPr lang="en-US" sz="2100" dirty="0" smtClean="0">
              <a:latin typeface="+mn-lt"/>
            </a:endParaRPr>
          </a:p>
          <a:p>
            <a:r>
              <a:rPr lang="en-US" sz="2100" dirty="0" smtClean="0">
                <a:latin typeface="+mn-lt"/>
              </a:rPr>
              <a:t>More appropriate for population policy</a:t>
            </a:r>
          </a:p>
          <a:p>
            <a:endParaRPr lang="en-US" sz="2100" dirty="0" smtClean="0">
              <a:latin typeface="+mn-lt"/>
            </a:endParaRPr>
          </a:p>
          <a:p>
            <a:r>
              <a:rPr lang="en-US" sz="2100" dirty="0" smtClean="0">
                <a:latin typeface="+mn-lt"/>
              </a:rPr>
              <a:t>Relies on natural experiments, large datasets (censuses, etc.) </a:t>
            </a:r>
            <a:endParaRPr lang="en-US" sz="2100" dirty="0">
              <a:latin typeface="+mn-lt"/>
            </a:endParaRPr>
          </a:p>
        </p:txBody>
      </p:sp>
      <p:sp>
        <p:nvSpPr>
          <p:cNvPr id="10" name="Text Placeholder 6"/>
          <p:cNvSpPr>
            <a:spLocks noGrp="1"/>
          </p:cNvSpPr>
          <p:nvPr>
            <p:ph type="body" sz="quarter" idx="3"/>
          </p:nvPr>
        </p:nvSpPr>
        <p:spPr>
          <a:xfrm>
            <a:off x="4645025" y="1435579"/>
            <a:ext cx="4041775" cy="639762"/>
          </a:xfrm>
        </p:spPr>
        <p:txBody>
          <a:bodyPr/>
          <a:lstStyle/>
          <a:p>
            <a:r>
              <a:rPr lang="en-US" sz="2100" u="sng" dirty="0" smtClean="0">
                <a:latin typeface="+mn-lt"/>
              </a:rPr>
              <a:t>Epidemiology</a:t>
            </a:r>
            <a:endParaRPr lang="en-US" sz="2100" u="sng" dirty="0">
              <a:latin typeface="+mn-lt"/>
            </a:endParaRPr>
          </a:p>
        </p:txBody>
      </p:sp>
      <p:sp>
        <p:nvSpPr>
          <p:cNvPr id="11" name="Content Placeholder 7"/>
          <p:cNvSpPr txBox="1">
            <a:spLocks/>
          </p:cNvSpPr>
          <p:nvPr/>
        </p:nvSpPr>
        <p:spPr>
          <a:xfrm>
            <a:off x="4645025" y="1907810"/>
            <a:ext cx="4245599" cy="3951288"/>
          </a:xfrm>
          <a:prstGeom prst="rect">
            <a:avLst/>
          </a:prstGeom>
        </p:spPr>
        <p:txBody>
          <a:bodyPr vert="horz" wrap="square" lIns="0" tIns="0" rIns="0" bIns="0" rtlCol="0" anchor="b" anchorCtr="0"/>
          <a:lstStyle>
            <a:defPPr>
              <a:defRPr lang="en-US"/>
            </a:defPPr>
            <a:lvl1pPr marL="0" algn="l" defTabSz="914400" rtl="0" eaLnBrk="1" latinLnBrk="0" hangingPunct="1">
              <a:defRPr sz="900" i="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100" dirty="0" smtClean="0">
                <a:latin typeface="+mn-lt"/>
              </a:rPr>
              <a:t>Historically more clinical: medicine, basic science, pathology</a:t>
            </a:r>
          </a:p>
          <a:p>
            <a:endParaRPr lang="en-US" sz="2100" dirty="0" smtClean="0">
              <a:latin typeface="+mn-lt"/>
            </a:endParaRPr>
          </a:p>
          <a:p>
            <a:r>
              <a:rPr lang="en-US" sz="2100" dirty="0" smtClean="0">
                <a:latin typeface="+mn-lt"/>
              </a:rPr>
              <a:t>Somewhat less global and comprehensive</a:t>
            </a:r>
          </a:p>
          <a:p>
            <a:endParaRPr lang="en-US" sz="2100" dirty="0" smtClean="0">
              <a:latin typeface="+mn-lt"/>
            </a:endParaRPr>
          </a:p>
          <a:p>
            <a:r>
              <a:rPr lang="en-US" sz="2100" dirty="0" smtClean="0">
                <a:latin typeface="+mn-lt"/>
              </a:rPr>
              <a:t>More appropriate for clinical, individual and programmatic decision making</a:t>
            </a:r>
          </a:p>
          <a:p>
            <a:endParaRPr lang="en-US" sz="2100" dirty="0" smtClean="0">
              <a:latin typeface="+mn-lt"/>
            </a:endParaRPr>
          </a:p>
          <a:p>
            <a:r>
              <a:rPr lang="en-US" sz="2100" dirty="0" smtClean="0">
                <a:latin typeface="+mn-lt"/>
              </a:rPr>
              <a:t>Uses randomized experiments, tests interventions </a:t>
            </a:r>
            <a:endParaRPr lang="en-US" sz="2100" dirty="0">
              <a:latin typeface="+mn-lt"/>
            </a:endParaRPr>
          </a:p>
        </p:txBody>
      </p:sp>
    </p:spTree>
    <p:extLst>
      <p:ext uri="{BB962C8B-B14F-4D97-AF65-F5344CB8AC3E}">
        <p14:creationId xmlns:p14="http://schemas.microsoft.com/office/powerpoint/2010/main" val="285754693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1047979"/>
          </a:xfrm>
        </p:spPr>
        <p:txBody>
          <a:bodyPr/>
          <a:lstStyle/>
          <a:p>
            <a:r>
              <a:rPr lang="en-US" dirty="0"/>
              <a:t>Commonalities between demography and epidemiology</a:t>
            </a:r>
          </a:p>
        </p:txBody>
      </p:sp>
      <p:sp>
        <p:nvSpPr>
          <p:cNvPr id="3" name="Content Placeholder 2"/>
          <p:cNvSpPr>
            <a:spLocks noGrp="1"/>
          </p:cNvSpPr>
          <p:nvPr>
            <p:ph idx="1"/>
          </p:nvPr>
        </p:nvSpPr>
        <p:spPr/>
        <p:txBody>
          <a:bodyPr/>
          <a:lstStyle/>
          <a:p>
            <a:r>
              <a:rPr lang="en-US" dirty="0">
                <a:latin typeface="+mn-lt"/>
              </a:rPr>
              <a:t>Quantitative</a:t>
            </a:r>
          </a:p>
          <a:p>
            <a:r>
              <a:rPr lang="en-US" dirty="0">
                <a:latin typeface="+mn-lt"/>
              </a:rPr>
              <a:t>Appreciation of role of human behavior and social institutions</a:t>
            </a:r>
          </a:p>
          <a:p>
            <a:pPr lvl="1"/>
            <a:r>
              <a:rPr lang="en-US" dirty="0">
                <a:latin typeface="+mn-lt"/>
              </a:rPr>
              <a:t>Both often consider differences in health or health related factors based on wealth, SES, urban/rural, race/ethnicity, gender, vulnerable sub-groups, etc. </a:t>
            </a:r>
          </a:p>
          <a:p>
            <a:r>
              <a:rPr lang="en-US" dirty="0">
                <a:latin typeface="+mn-lt"/>
              </a:rPr>
              <a:t>Look at relationship between vital events and health and disease</a:t>
            </a:r>
          </a:p>
          <a:p>
            <a:r>
              <a:rPr lang="en-US" dirty="0">
                <a:latin typeface="+mn-lt"/>
              </a:rPr>
              <a:t>Concerned with prediction</a:t>
            </a:r>
          </a:p>
        </p:txBody>
      </p:sp>
      <p:sp>
        <p:nvSpPr>
          <p:cNvPr id="5" name="Date Placeholder 4"/>
          <p:cNvSpPr>
            <a:spLocks noGrp="1"/>
          </p:cNvSpPr>
          <p:nvPr>
            <p:ph type="dt" sz="half" idx="2"/>
          </p:nvPr>
        </p:nvSpPr>
        <p:spPr/>
        <p:txBody>
          <a:bodyPr/>
          <a:lstStyle/>
          <a:p>
            <a:fld id="{BE4F006E-5431-4BDD-8829-6B0B1D987D3A}" type="datetime1">
              <a:rPr lang="en-US" smtClean="0"/>
              <a:t>9/14/17</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15</a:t>
            </a:fld>
            <a:endParaRPr lang="en-US" dirty="0"/>
          </a:p>
        </p:txBody>
      </p:sp>
    </p:spTree>
    <p:extLst>
      <p:ext uri="{BB962C8B-B14F-4D97-AF65-F5344CB8AC3E}">
        <p14:creationId xmlns:p14="http://schemas.microsoft.com/office/powerpoint/2010/main" val="49880488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a:t>How Demography is used in Public Health</a:t>
            </a:r>
          </a:p>
        </p:txBody>
      </p:sp>
      <p:sp>
        <p:nvSpPr>
          <p:cNvPr id="3" name="Content Placeholder 2"/>
          <p:cNvSpPr>
            <a:spLocks noGrp="1"/>
          </p:cNvSpPr>
          <p:nvPr>
            <p:ph idx="1"/>
          </p:nvPr>
        </p:nvSpPr>
        <p:spPr>
          <a:xfrm>
            <a:off x="653732" y="1669697"/>
            <a:ext cx="8325548" cy="4011502"/>
          </a:xfrm>
        </p:spPr>
        <p:txBody>
          <a:bodyPr/>
          <a:lstStyle/>
          <a:p>
            <a:r>
              <a:rPr lang="en-US" dirty="0">
                <a:latin typeface="+mn-lt"/>
              </a:rPr>
              <a:t>Comparing the health of one population with that of </a:t>
            </a:r>
            <a:r>
              <a:rPr lang="en-US" dirty="0" smtClean="0">
                <a:latin typeface="+mn-lt"/>
              </a:rPr>
              <a:t>another</a:t>
            </a:r>
            <a:endParaRPr lang="en-US" dirty="0">
              <a:latin typeface="+mn-lt"/>
            </a:endParaRPr>
          </a:p>
          <a:p>
            <a:r>
              <a:rPr lang="en-US" dirty="0">
                <a:latin typeface="+mn-lt"/>
              </a:rPr>
              <a:t>Monitoring changes in the health of a given </a:t>
            </a:r>
            <a:r>
              <a:rPr lang="en-US" dirty="0" smtClean="0">
                <a:latin typeface="+mn-lt"/>
              </a:rPr>
              <a:t>population</a:t>
            </a:r>
            <a:endParaRPr lang="en-US" dirty="0">
              <a:latin typeface="+mn-lt"/>
            </a:endParaRPr>
          </a:p>
          <a:p>
            <a:r>
              <a:rPr lang="en-US" dirty="0">
                <a:latin typeface="+mn-lt"/>
              </a:rPr>
              <a:t>Identifying and quantifying the health inequalities within populations (e.g. across social groups and </a:t>
            </a:r>
            <a:r>
              <a:rPr lang="en-US" dirty="0" smtClean="0">
                <a:latin typeface="+mn-lt"/>
              </a:rPr>
              <a:t>geography)</a:t>
            </a:r>
            <a:endParaRPr lang="en-US" dirty="0">
              <a:latin typeface="+mn-lt"/>
            </a:endParaRPr>
          </a:p>
          <a:p>
            <a:r>
              <a:rPr lang="en-US" dirty="0">
                <a:latin typeface="+mn-lt"/>
              </a:rPr>
              <a:t>Provide projections that inform priorities for health service delivery and </a:t>
            </a:r>
            <a:r>
              <a:rPr lang="en-US" dirty="0" smtClean="0">
                <a:latin typeface="+mn-lt"/>
              </a:rPr>
              <a:t>planning</a:t>
            </a:r>
            <a:endParaRPr lang="en-US" dirty="0">
              <a:latin typeface="+mn-lt"/>
            </a:endParaRPr>
          </a:p>
          <a:p>
            <a:r>
              <a:rPr lang="en-US" dirty="0">
                <a:latin typeface="+mn-lt"/>
              </a:rPr>
              <a:t> Inform debates on priorities for research and </a:t>
            </a:r>
            <a:r>
              <a:rPr lang="en-US" dirty="0" smtClean="0">
                <a:latin typeface="+mn-lt"/>
              </a:rPr>
              <a:t>development</a:t>
            </a:r>
            <a:endParaRPr lang="en-US" dirty="0">
              <a:latin typeface="+mn-lt"/>
            </a:endParaRPr>
          </a:p>
          <a:p>
            <a:r>
              <a:rPr lang="en-US" dirty="0">
                <a:latin typeface="+mn-lt"/>
              </a:rPr>
              <a:t>Analyzing the benefits of health interventions for use in cost-effectiveness </a:t>
            </a:r>
            <a:r>
              <a:rPr lang="en-US" dirty="0" smtClean="0">
                <a:latin typeface="+mn-lt"/>
              </a:rPr>
              <a:t>analyses</a:t>
            </a:r>
            <a:endParaRPr lang="en-US" dirty="0">
              <a:latin typeface="+mn-lt"/>
            </a:endParaRPr>
          </a:p>
          <a:p>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9/14/17</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16</a:t>
            </a:fld>
            <a:endParaRPr lang="en-US" dirty="0"/>
          </a:p>
        </p:txBody>
      </p:sp>
    </p:spTree>
    <p:extLst>
      <p:ext uri="{BB962C8B-B14F-4D97-AF65-F5344CB8AC3E}">
        <p14:creationId xmlns:p14="http://schemas.microsoft.com/office/powerpoint/2010/main" val="24873317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Outline of </a:t>
            </a:r>
            <a:r>
              <a:rPr lang="en-US" dirty="0"/>
              <a:t>T</a:t>
            </a:r>
            <a:r>
              <a:rPr lang="en-US" dirty="0" smtClean="0"/>
              <a:t>oday’s Lecture</a:t>
            </a:r>
            <a:endParaRPr lang="en-US" dirty="0"/>
          </a:p>
        </p:txBody>
      </p:sp>
      <p:sp>
        <p:nvSpPr>
          <p:cNvPr id="3" name="Content Placeholder 2"/>
          <p:cNvSpPr>
            <a:spLocks noGrp="1"/>
          </p:cNvSpPr>
          <p:nvPr>
            <p:ph idx="1"/>
          </p:nvPr>
        </p:nvSpPr>
        <p:spPr>
          <a:xfrm>
            <a:off x="661375" y="1492600"/>
            <a:ext cx="8325548" cy="4011502"/>
          </a:xfrm>
        </p:spPr>
        <p:txBody>
          <a:bodyPr/>
          <a:lstStyle/>
          <a:p>
            <a:pPr marL="687387" lvl="1" indent="-457200">
              <a:buFont typeface="+mj-lt"/>
              <a:buAutoNum type="arabicPeriod"/>
            </a:pPr>
            <a:r>
              <a:rPr lang="en-US" sz="2400" dirty="0" smtClean="0">
                <a:latin typeface="+mn-lt"/>
              </a:rPr>
              <a:t>Course information</a:t>
            </a:r>
          </a:p>
          <a:p>
            <a:pPr marL="687387" lvl="1" indent="-457200">
              <a:buFont typeface="+mj-lt"/>
              <a:buAutoNum type="arabicPeriod"/>
            </a:pPr>
            <a:r>
              <a:rPr lang="en-US" sz="2400" dirty="0" smtClean="0">
                <a:latin typeface="+mn-lt"/>
              </a:rPr>
              <a:t>What </a:t>
            </a:r>
            <a:r>
              <a:rPr lang="en-US" sz="2400" dirty="0">
                <a:latin typeface="+mn-lt"/>
              </a:rPr>
              <a:t>is demography?</a:t>
            </a:r>
            <a:endParaRPr lang="en-US" sz="2800" dirty="0">
              <a:latin typeface="+mn-lt"/>
            </a:endParaRPr>
          </a:p>
          <a:p>
            <a:pPr marL="973137" lvl="2" indent="-457200">
              <a:buFont typeface="+mj-lt"/>
              <a:buAutoNum type="alphaLcPeriod"/>
            </a:pPr>
            <a:r>
              <a:rPr lang="en-US" sz="2400" dirty="0">
                <a:latin typeface="+mn-lt"/>
              </a:rPr>
              <a:t>Why is understanding demographic methods useful for epidemiologists/public health experts?  </a:t>
            </a:r>
            <a:endParaRPr lang="en-US" sz="2800" dirty="0">
              <a:latin typeface="+mn-lt"/>
            </a:endParaRPr>
          </a:p>
          <a:p>
            <a:pPr marL="687387" lvl="1" indent="-457200">
              <a:buClr>
                <a:srgbClr val="052049"/>
              </a:buClr>
              <a:buFont typeface="+mj-lt"/>
              <a:buAutoNum type="arabicPeriod"/>
            </a:pPr>
            <a:r>
              <a:rPr lang="en-US" sz="2400" b="1" dirty="0" smtClean="0">
                <a:latin typeface="+mn-lt"/>
              </a:rPr>
              <a:t>Demographic theory </a:t>
            </a:r>
            <a:r>
              <a:rPr lang="en-US" sz="2400" dirty="0">
                <a:solidFill>
                  <a:srgbClr val="052049"/>
                </a:solidFill>
                <a:latin typeface="Garamond"/>
              </a:rPr>
              <a:t>a</a:t>
            </a:r>
            <a:r>
              <a:rPr lang="en-US" sz="2400" b="1" dirty="0">
                <a:solidFill>
                  <a:srgbClr val="052049"/>
                </a:solidFill>
                <a:latin typeface="Garamond"/>
              </a:rPr>
              <a:t>nd population </a:t>
            </a:r>
            <a:r>
              <a:rPr lang="en-US" sz="2400" b="1" dirty="0" smtClean="0">
                <a:solidFill>
                  <a:srgbClr val="052049"/>
                </a:solidFill>
                <a:latin typeface="Garamond"/>
              </a:rPr>
              <a:t>growth</a:t>
            </a:r>
            <a:r>
              <a:rPr lang="en-US" sz="2400" b="1" dirty="0" smtClean="0">
                <a:latin typeface="+mn-lt"/>
              </a:rPr>
              <a:t> </a:t>
            </a:r>
          </a:p>
          <a:p>
            <a:pPr marL="687387" lvl="1" indent="-457200">
              <a:buFont typeface="+mj-lt"/>
              <a:buAutoNum type="arabicPeriod"/>
            </a:pPr>
            <a:r>
              <a:rPr lang="en-US" sz="2400" dirty="0" smtClean="0">
                <a:latin typeface="+mn-lt"/>
              </a:rPr>
              <a:t>Population pyramids!</a:t>
            </a:r>
            <a:endParaRPr lang="en-US" sz="2800" dirty="0">
              <a:latin typeface="+mn-lt"/>
            </a:endParaRPr>
          </a:p>
          <a:p>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9/14/17</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17</a:t>
            </a:fld>
            <a:endParaRPr lang="en-US" dirty="0"/>
          </a:p>
        </p:txBody>
      </p:sp>
    </p:spTree>
    <p:extLst>
      <p:ext uri="{BB962C8B-B14F-4D97-AF65-F5344CB8AC3E}">
        <p14:creationId xmlns:p14="http://schemas.microsoft.com/office/powerpoint/2010/main" val="382640262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Demographic Theory</a:t>
            </a:r>
            <a:endParaRPr lang="en-US" dirty="0"/>
          </a:p>
        </p:txBody>
      </p:sp>
      <p:sp>
        <p:nvSpPr>
          <p:cNvPr id="3" name="Content Placeholder 2"/>
          <p:cNvSpPr>
            <a:spLocks noGrp="1"/>
          </p:cNvSpPr>
          <p:nvPr>
            <p:ph idx="1"/>
          </p:nvPr>
        </p:nvSpPr>
        <p:spPr>
          <a:xfrm>
            <a:off x="604070" y="1386859"/>
            <a:ext cx="8325548" cy="4011502"/>
          </a:xfrm>
        </p:spPr>
        <p:txBody>
          <a:bodyPr/>
          <a:lstStyle/>
          <a:p>
            <a:r>
              <a:rPr lang="en-US" dirty="0" smtClean="0"/>
              <a:t>John </a:t>
            </a:r>
            <a:r>
              <a:rPr lang="en-US" dirty="0" err="1" smtClean="0"/>
              <a:t>Graunt</a:t>
            </a:r>
            <a:endParaRPr lang="en-US" dirty="0" smtClean="0"/>
          </a:p>
          <a:p>
            <a:pPr lvl="1"/>
            <a:r>
              <a:rPr lang="en-US" i="1" dirty="0"/>
              <a:t>Natural and Political Observations Made upon the Bills of Mortality</a:t>
            </a:r>
            <a:r>
              <a:rPr lang="en-US" dirty="0"/>
              <a:t> </a:t>
            </a:r>
            <a:r>
              <a:rPr lang="en-US" dirty="0" smtClean="0"/>
              <a:t>(1662)</a:t>
            </a:r>
          </a:p>
          <a:p>
            <a:pPr lvl="1"/>
            <a:r>
              <a:rPr lang="en-US" dirty="0" smtClean="0"/>
              <a:t>Laid the foundation for human statistical and census methods</a:t>
            </a:r>
          </a:p>
          <a:p>
            <a:pPr lvl="1"/>
            <a:r>
              <a:rPr lang="en-US" dirty="0" smtClean="0"/>
              <a:t>Developed first life tables</a:t>
            </a:r>
          </a:p>
          <a:p>
            <a:pPr lvl="1"/>
            <a:r>
              <a:rPr lang="en-US" dirty="0" smtClean="0"/>
              <a:t>Also a father of epidemiology</a:t>
            </a:r>
          </a:p>
          <a:p>
            <a:pPr lvl="1"/>
            <a:endParaRPr lang="en-US" dirty="0" smtClean="0"/>
          </a:p>
        </p:txBody>
      </p:sp>
      <p:sp>
        <p:nvSpPr>
          <p:cNvPr id="5" name="Date Placeholder 4"/>
          <p:cNvSpPr>
            <a:spLocks noGrp="1"/>
          </p:cNvSpPr>
          <p:nvPr>
            <p:ph type="dt" sz="half" idx="2"/>
          </p:nvPr>
        </p:nvSpPr>
        <p:spPr/>
        <p:txBody>
          <a:bodyPr/>
          <a:lstStyle/>
          <a:p>
            <a:fld id="{BE4F006E-5431-4BDD-8829-6B0B1D987D3A}" type="datetime1">
              <a:rPr lang="en-US" smtClean="0"/>
              <a:t>9/14/17</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18</a:t>
            </a:fld>
            <a:endParaRPr lang="en-US" dirty="0"/>
          </a:p>
        </p:txBody>
      </p:sp>
    </p:spTree>
    <p:extLst>
      <p:ext uri="{BB962C8B-B14F-4D97-AF65-F5344CB8AC3E}">
        <p14:creationId xmlns:p14="http://schemas.microsoft.com/office/powerpoint/2010/main" val="13484757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Demographic Theory</a:t>
            </a:r>
            <a:endParaRPr lang="en-US" dirty="0"/>
          </a:p>
        </p:txBody>
      </p:sp>
      <p:sp>
        <p:nvSpPr>
          <p:cNvPr id="3" name="Content Placeholder 2"/>
          <p:cNvSpPr>
            <a:spLocks noGrp="1"/>
          </p:cNvSpPr>
          <p:nvPr>
            <p:ph idx="1"/>
          </p:nvPr>
        </p:nvSpPr>
        <p:spPr>
          <a:xfrm>
            <a:off x="604070" y="1401289"/>
            <a:ext cx="3500291" cy="4011502"/>
          </a:xfrm>
        </p:spPr>
        <p:txBody>
          <a:bodyPr/>
          <a:lstStyle/>
          <a:p>
            <a:r>
              <a:rPr lang="en-US" dirty="0" smtClean="0"/>
              <a:t>Thomas Robert Malthus</a:t>
            </a:r>
          </a:p>
          <a:p>
            <a:r>
              <a:rPr lang="en-US" i="1" dirty="0" smtClean="0"/>
              <a:t>An </a:t>
            </a:r>
            <a:r>
              <a:rPr lang="en-US" i="1" dirty="0"/>
              <a:t>Essay on the Principle of </a:t>
            </a:r>
            <a:r>
              <a:rPr lang="en-US" i="1" dirty="0" smtClean="0"/>
              <a:t>Population </a:t>
            </a:r>
            <a:r>
              <a:rPr lang="en-US" dirty="0" smtClean="0"/>
              <a:t>(1798)</a:t>
            </a:r>
            <a:r>
              <a:rPr lang="en-US" dirty="0"/>
              <a:t>  </a:t>
            </a:r>
            <a:endParaRPr lang="en-US" dirty="0" smtClean="0"/>
          </a:p>
          <a:p>
            <a:pPr lvl="1"/>
            <a:r>
              <a:rPr lang="en-US" dirty="0" smtClean="0"/>
              <a:t>Population will grow geometrically</a:t>
            </a:r>
          </a:p>
          <a:p>
            <a:pPr lvl="1"/>
            <a:r>
              <a:rPr lang="en-US" dirty="0" smtClean="0"/>
              <a:t>Food production will grow arithmetically</a:t>
            </a:r>
          </a:p>
          <a:p>
            <a:pPr lvl="1"/>
            <a:r>
              <a:rPr lang="en-US" dirty="0" smtClean="0"/>
              <a:t>Famine and starvation</a:t>
            </a:r>
          </a:p>
          <a:p>
            <a:pPr lvl="1"/>
            <a:r>
              <a:rPr lang="en-US" dirty="0" smtClean="0"/>
              <a:t>UNLESS births are controlled!</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9/14/17</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19</a:t>
            </a:fld>
            <a:endParaRPr lang="en-US" dirty="0"/>
          </a:p>
        </p:txBody>
      </p:sp>
      <p:pic>
        <p:nvPicPr>
          <p:cNvPr id="8" name="Picture 7"/>
          <p:cNvPicPr>
            <a:picLocks noChangeAspect="1"/>
          </p:cNvPicPr>
          <p:nvPr/>
        </p:nvPicPr>
        <p:blipFill>
          <a:blip r:embed="rId2"/>
          <a:stretch>
            <a:fillRect/>
          </a:stretch>
        </p:blipFill>
        <p:spPr>
          <a:xfrm>
            <a:off x="4104361" y="1720184"/>
            <a:ext cx="4929821" cy="3692607"/>
          </a:xfrm>
          <a:prstGeom prst="rect">
            <a:avLst/>
          </a:prstGeom>
        </p:spPr>
      </p:pic>
    </p:spTree>
    <p:extLst>
      <p:ext uri="{BB962C8B-B14F-4D97-AF65-F5344CB8AC3E}">
        <p14:creationId xmlns:p14="http://schemas.microsoft.com/office/powerpoint/2010/main" val="260295333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Introductions</a:t>
            </a:r>
            <a:endParaRPr lang="en-US" dirty="0"/>
          </a:p>
        </p:txBody>
      </p:sp>
      <p:sp>
        <p:nvSpPr>
          <p:cNvPr id="3" name="Content Placeholder 2"/>
          <p:cNvSpPr>
            <a:spLocks noGrp="1"/>
          </p:cNvSpPr>
          <p:nvPr>
            <p:ph idx="1"/>
          </p:nvPr>
        </p:nvSpPr>
        <p:spPr/>
        <p:txBody>
          <a:bodyPr/>
          <a:lstStyle/>
          <a:p>
            <a:r>
              <a:rPr lang="en-US" dirty="0" smtClean="0">
                <a:latin typeface="+mn-lt"/>
              </a:rPr>
              <a:t>A little about you (some demographics if you like)</a:t>
            </a:r>
          </a:p>
          <a:p>
            <a:r>
              <a:rPr lang="en-US" dirty="0" smtClean="0">
                <a:latin typeface="+mn-lt"/>
              </a:rPr>
              <a:t>Area of focus</a:t>
            </a:r>
          </a:p>
          <a:p>
            <a:r>
              <a:rPr lang="en-US" dirty="0" smtClean="0">
                <a:latin typeface="+mn-lt"/>
              </a:rPr>
              <a:t>Area of interest within demography</a:t>
            </a:r>
            <a:endParaRPr lang="en-US" dirty="0">
              <a:latin typeface="+mn-lt"/>
            </a:endParaRPr>
          </a:p>
        </p:txBody>
      </p:sp>
      <p:sp>
        <p:nvSpPr>
          <p:cNvPr id="4" name="Text Placeholder 3"/>
          <p:cNvSpPr>
            <a:spLocks noGrp="1"/>
          </p:cNvSpPr>
          <p:nvPr>
            <p:ph type="body" idx="10"/>
          </p:nvPr>
        </p:nvSpPr>
        <p:spPr/>
        <p:txBody>
          <a:bodyPr/>
          <a:lstStyle/>
          <a:p>
            <a:endParaRPr lang="en-US"/>
          </a:p>
        </p:txBody>
      </p:sp>
      <p:sp>
        <p:nvSpPr>
          <p:cNvPr id="5" name="Date Placeholder 4"/>
          <p:cNvSpPr>
            <a:spLocks noGrp="1"/>
          </p:cNvSpPr>
          <p:nvPr>
            <p:ph type="dt" sz="half" idx="2"/>
          </p:nvPr>
        </p:nvSpPr>
        <p:spPr/>
        <p:txBody>
          <a:bodyPr/>
          <a:lstStyle/>
          <a:p>
            <a:fld id="{BE4F006E-5431-4BDD-8829-6B0B1D987D3A}" type="datetime1">
              <a:rPr lang="en-US" smtClean="0"/>
              <a:t>9/14/17</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a:t>
            </a:fld>
            <a:endParaRPr lang="en-US" dirty="0"/>
          </a:p>
        </p:txBody>
      </p:sp>
    </p:spTree>
    <p:extLst>
      <p:ext uri="{BB962C8B-B14F-4D97-AF65-F5344CB8AC3E}">
        <p14:creationId xmlns:p14="http://schemas.microsoft.com/office/powerpoint/2010/main" val="62260333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Demographic Transition Theory</a:t>
            </a:r>
            <a:endParaRPr lang="en-US" dirty="0"/>
          </a:p>
        </p:txBody>
      </p:sp>
      <p:sp>
        <p:nvSpPr>
          <p:cNvPr id="3" name="Content Placeholder 2"/>
          <p:cNvSpPr>
            <a:spLocks noGrp="1"/>
          </p:cNvSpPr>
          <p:nvPr>
            <p:ph idx="1"/>
          </p:nvPr>
        </p:nvSpPr>
        <p:spPr>
          <a:xfrm>
            <a:off x="604070" y="1574453"/>
            <a:ext cx="8325548" cy="4011502"/>
          </a:xfrm>
        </p:spPr>
        <p:txBody>
          <a:bodyPr/>
          <a:lstStyle/>
          <a:p>
            <a:r>
              <a:rPr lang="en-US" dirty="0" smtClean="0"/>
              <a:t>First proposed by Warren Thompson 1929</a:t>
            </a:r>
          </a:p>
          <a:p>
            <a:r>
              <a:rPr lang="en-US" dirty="0" smtClean="0"/>
              <a:t>Formal theory proposed by Frank </a:t>
            </a:r>
            <a:r>
              <a:rPr lang="en-US" dirty="0" err="1" smtClean="0"/>
              <a:t>Notestein</a:t>
            </a:r>
            <a:r>
              <a:rPr lang="en-US" dirty="0" smtClean="0"/>
              <a:t> in 1940s and 50s</a:t>
            </a:r>
          </a:p>
          <a:p>
            <a:r>
              <a:rPr lang="en-US" dirty="0" smtClean="0"/>
              <a:t>5 stages</a:t>
            </a:r>
          </a:p>
          <a:p>
            <a:pPr lvl="1"/>
            <a:r>
              <a:rPr lang="en-US" dirty="0" smtClean="0"/>
              <a:t>1. </a:t>
            </a:r>
            <a:r>
              <a:rPr lang="en-US" dirty="0"/>
              <a:t>H</a:t>
            </a:r>
            <a:r>
              <a:rPr lang="en-US" dirty="0" smtClean="0"/>
              <a:t>igh births and </a:t>
            </a:r>
            <a:r>
              <a:rPr lang="en-US" dirty="0"/>
              <a:t>death (Pre-</a:t>
            </a:r>
            <a:r>
              <a:rPr lang="en-US" dirty="0" smtClean="0"/>
              <a:t>industrial</a:t>
            </a:r>
            <a:r>
              <a:rPr lang="en-US" dirty="0"/>
              <a:t>)</a:t>
            </a:r>
            <a:endParaRPr lang="en-US" dirty="0" smtClean="0"/>
          </a:p>
          <a:p>
            <a:pPr lvl="1"/>
            <a:r>
              <a:rPr lang="en-US" dirty="0" smtClean="0"/>
              <a:t>2. </a:t>
            </a:r>
            <a:r>
              <a:rPr lang="en-US" dirty="0"/>
              <a:t>M</a:t>
            </a:r>
            <a:r>
              <a:rPr lang="en-US" dirty="0" smtClean="0"/>
              <a:t>ortality drop, births </a:t>
            </a:r>
            <a:r>
              <a:rPr lang="en-US" dirty="0"/>
              <a:t>high </a:t>
            </a:r>
            <a:r>
              <a:rPr lang="en-US" dirty="0" smtClean="0"/>
              <a:t>(most developing countries today)</a:t>
            </a:r>
          </a:p>
          <a:p>
            <a:pPr lvl="1"/>
            <a:r>
              <a:rPr lang="en-US" dirty="0" smtClean="0"/>
              <a:t>3. Fertility falls</a:t>
            </a:r>
          </a:p>
          <a:p>
            <a:pPr lvl="1"/>
            <a:r>
              <a:rPr lang="en-US" dirty="0" smtClean="0"/>
              <a:t>4. Low births and low deaths</a:t>
            </a:r>
          </a:p>
          <a:p>
            <a:pPr lvl="1"/>
            <a:r>
              <a:rPr lang="en-US" dirty="0" smtClean="0"/>
              <a:t>5. Below replacement level fertility</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9/14/17</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20</a:t>
            </a:fld>
            <a:endParaRPr lang="en-US" dirty="0"/>
          </a:p>
        </p:txBody>
      </p:sp>
    </p:spTree>
    <p:extLst>
      <p:ext uri="{BB962C8B-B14F-4D97-AF65-F5344CB8AC3E}">
        <p14:creationId xmlns:p14="http://schemas.microsoft.com/office/powerpoint/2010/main" val="305698727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729161" y="1246240"/>
            <a:ext cx="7254944" cy="5010608"/>
          </a:xfrm>
          <a:prstGeom prst="rect">
            <a:avLst/>
          </a:prstGeom>
        </p:spPr>
      </p:pic>
      <p:sp>
        <p:nvSpPr>
          <p:cNvPr id="2" name="Title 1"/>
          <p:cNvSpPr>
            <a:spLocks noGrp="1"/>
          </p:cNvSpPr>
          <p:nvPr>
            <p:ph type="title"/>
          </p:nvPr>
        </p:nvSpPr>
        <p:spPr>
          <a:xfrm>
            <a:off x="653732" y="438912"/>
            <a:ext cx="8089901" cy="577081"/>
          </a:xfrm>
        </p:spPr>
        <p:txBody>
          <a:bodyPr/>
          <a:lstStyle/>
          <a:p>
            <a:r>
              <a:rPr lang="en-US" dirty="0" smtClean="0"/>
              <a:t>Demographic Transition Theory</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9/14/17</a:t>
            </a:fld>
            <a:endParaRPr lang="en-US" dirty="0"/>
          </a:p>
        </p:txBody>
      </p:sp>
      <p:sp>
        <p:nvSpPr>
          <p:cNvPr id="6" name="Footer Placeholder 5"/>
          <p:cNvSpPr>
            <a:spLocks noGrp="1"/>
          </p:cNvSpPr>
          <p:nvPr>
            <p:ph type="ftr" sz="quarter" idx="3"/>
          </p:nvPr>
        </p:nvSpPr>
        <p:spPr/>
        <p:txBody>
          <a:body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21</a:t>
            </a:fld>
            <a:endParaRPr lang="en-US" dirty="0"/>
          </a:p>
        </p:txBody>
      </p:sp>
      <p:pic>
        <p:nvPicPr>
          <p:cNvPr id="8" name="Picture 7"/>
          <p:cNvPicPr>
            <a:picLocks noChangeAspect="1"/>
          </p:cNvPicPr>
          <p:nvPr/>
        </p:nvPicPr>
        <p:blipFill>
          <a:blip r:embed="rId3"/>
          <a:stretch>
            <a:fillRect/>
          </a:stretch>
        </p:blipFill>
        <p:spPr>
          <a:xfrm>
            <a:off x="729161" y="1246239"/>
            <a:ext cx="7128396" cy="5346297"/>
          </a:xfrm>
          <a:prstGeom prst="rect">
            <a:avLst/>
          </a:prstGeom>
        </p:spPr>
      </p:pic>
    </p:spTree>
    <p:extLst>
      <p:ext uri="{BB962C8B-B14F-4D97-AF65-F5344CB8AC3E}">
        <p14:creationId xmlns:p14="http://schemas.microsoft.com/office/powerpoint/2010/main" val="336186364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Population Growth: balancing equation</a:t>
            </a:r>
            <a:endParaRPr lang="en-US" dirty="0"/>
          </a:p>
        </p:txBody>
      </p:sp>
      <p:sp>
        <p:nvSpPr>
          <p:cNvPr id="3" name="Content Placeholder 2"/>
          <p:cNvSpPr>
            <a:spLocks noGrp="1"/>
          </p:cNvSpPr>
          <p:nvPr>
            <p:ph idx="1"/>
          </p:nvPr>
        </p:nvSpPr>
        <p:spPr/>
        <p:txBody>
          <a:bodyPr/>
          <a:lstStyle/>
          <a:p>
            <a:r>
              <a:rPr lang="en-US" dirty="0" smtClean="0"/>
              <a:t>Demographic Balancing Equation</a:t>
            </a:r>
          </a:p>
          <a:p>
            <a:endParaRPr lang="en-US" dirty="0"/>
          </a:p>
          <a:p>
            <a:pPr marL="0" indent="0">
              <a:buNone/>
            </a:pPr>
            <a:endParaRPr lang="en-US" dirty="0"/>
          </a:p>
          <a:p>
            <a:pPr marL="0" indent="0">
              <a:buNone/>
            </a:pPr>
            <a:r>
              <a:rPr lang="en-US" dirty="0" smtClean="0"/>
              <a:t>P=population</a:t>
            </a:r>
          </a:p>
          <a:p>
            <a:pPr marL="0" indent="0">
              <a:buNone/>
            </a:pPr>
            <a:r>
              <a:rPr lang="en-US" dirty="0"/>
              <a:t>t</a:t>
            </a:r>
            <a:r>
              <a:rPr lang="en-US" dirty="0" smtClean="0"/>
              <a:t>=time</a:t>
            </a:r>
          </a:p>
          <a:p>
            <a:pPr marL="0" indent="0">
              <a:buNone/>
            </a:pPr>
            <a:r>
              <a:rPr lang="en-US" dirty="0" smtClean="0"/>
              <a:t>B=births</a:t>
            </a:r>
          </a:p>
          <a:p>
            <a:pPr marL="0" indent="0">
              <a:buNone/>
            </a:pPr>
            <a:r>
              <a:rPr lang="en-US" dirty="0" smtClean="0"/>
              <a:t>D=deaths</a:t>
            </a:r>
          </a:p>
          <a:p>
            <a:pPr marL="0" indent="0">
              <a:buNone/>
            </a:pPr>
            <a:r>
              <a:rPr lang="en-US" dirty="0" smtClean="0"/>
              <a:t>I=in migration</a:t>
            </a:r>
          </a:p>
          <a:p>
            <a:pPr marL="0" indent="0">
              <a:buNone/>
            </a:pPr>
            <a:r>
              <a:rPr lang="en-US" dirty="0" smtClean="0"/>
              <a:t>O=out migration</a:t>
            </a:r>
            <a:endParaRPr lang="en-US" dirty="0"/>
          </a:p>
        </p:txBody>
      </p:sp>
      <p:sp>
        <p:nvSpPr>
          <p:cNvPr id="4" name="Text Placeholder 3"/>
          <p:cNvSpPr>
            <a:spLocks noGrp="1"/>
          </p:cNvSpPr>
          <p:nvPr>
            <p:ph type="body" idx="10"/>
          </p:nvPr>
        </p:nvSpPr>
        <p:spPr/>
        <p:txBody>
          <a:bodyPr/>
          <a:lstStyle/>
          <a:p>
            <a:endParaRPr lang="en-US"/>
          </a:p>
        </p:txBody>
      </p:sp>
      <p:sp>
        <p:nvSpPr>
          <p:cNvPr id="5" name="Date Placeholder 4"/>
          <p:cNvSpPr>
            <a:spLocks noGrp="1"/>
          </p:cNvSpPr>
          <p:nvPr>
            <p:ph type="dt" sz="half" idx="2"/>
          </p:nvPr>
        </p:nvSpPr>
        <p:spPr/>
        <p:txBody>
          <a:bodyPr/>
          <a:lstStyle/>
          <a:p>
            <a:fld id="{BE4F006E-5431-4BDD-8829-6B0B1D987D3A}" type="datetime1">
              <a:rPr lang="en-US" smtClean="0"/>
              <a:t>9/14/17</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22</a:t>
            </a:fld>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3687506633"/>
              </p:ext>
            </p:extLst>
          </p:nvPr>
        </p:nvGraphicFramePr>
        <p:xfrm>
          <a:off x="2121949" y="2713038"/>
          <a:ext cx="3830638" cy="611187"/>
        </p:xfrm>
        <a:graphic>
          <a:graphicData uri="http://schemas.openxmlformats.org/presentationml/2006/ole">
            <mc:AlternateContent xmlns:mc="http://schemas.openxmlformats.org/markup-compatibility/2006">
              <mc:Choice xmlns:v="urn:schemas-microsoft-com:vml" Requires="v">
                <p:oleObj spid="_x0000_s2108" name="Equation" r:id="rId3" imgW="1498600" imgH="215900" progId="Equation.3">
                  <p:embed/>
                </p:oleObj>
              </mc:Choice>
              <mc:Fallback>
                <p:oleObj name="Equation" r:id="rId3" imgW="1498600" imgH="215900" progId="Equation.3">
                  <p:embed/>
                  <p:pic>
                    <p:nvPicPr>
                      <p:cNvPr id="0" name=""/>
                      <p:cNvPicPr/>
                      <p:nvPr/>
                    </p:nvPicPr>
                    <p:blipFill>
                      <a:blip r:embed="rId4"/>
                      <a:stretch>
                        <a:fillRect/>
                      </a:stretch>
                    </p:blipFill>
                    <p:spPr>
                      <a:xfrm>
                        <a:off x="2121949" y="2713038"/>
                        <a:ext cx="3830638" cy="611187"/>
                      </a:xfrm>
                      <a:prstGeom prst="rect">
                        <a:avLst/>
                      </a:prstGeom>
                    </p:spPr>
                  </p:pic>
                </p:oleObj>
              </mc:Fallback>
            </mc:AlternateContent>
          </a:graphicData>
        </a:graphic>
      </p:graphicFrame>
    </p:spTree>
    <p:extLst>
      <p:ext uri="{BB962C8B-B14F-4D97-AF65-F5344CB8AC3E}">
        <p14:creationId xmlns:p14="http://schemas.microsoft.com/office/powerpoint/2010/main" val="22284043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Exponential population growth</a:t>
            </a:r>
            <a:endParaRPr lang="en-US" dirty="0"/>
          </a:p>
        </p:txBody>
      </p:sp>
      <p:sp>
        <p:nvSpPr>
          <p:cNvPr id="4" name="Text Placeholder 3"/>
          <p:cNvSpPr>
            <a:spLocks noGrp="1"/>
          </p:cNvSpPr>
          <p:nvPr>
            <p:ph type="body" idx="10"/>
          </p:nvPr>
        </p:nvSpPr>
        <p:spPr>
          <a:xfrm>
            <a:off x="604070" y="3931819"/>
            <a:ext cx="8087171" cy="313932"/>
          </a:xfrm>
        </p:spPr>
        <p:txBody>
          <a:bodyPr/>
          <a:lstStyle/>
          <a:p>
            <a:r>
              <a:rPr lang="en-US" dirty="0"/>
              <a:t>r</a:t>
            </a:r>
            <a:r>
              <a:rPr lang="en-US" dirty="0" smtClean="0"/>
              <a:t>=rate of growth</a:t>
            </a:r>
          </a:p>
          <a:p>
            <a:r>
              <a:rPr lang="en-US" dirty="0" smtClean="0"/>
              <a:t>t=time</a:t>
            </a:r>
          </a:p>
          <a:p>
            <a:r>
              <a:rPr lang="en-US" dirty="0" smtClean="0"/>
              <a:t>P= population at each time period</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9/14/17</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23</a:t>
            </a:fld>
            <a:endParaRPr lang="en-US" dirty="0"/>
          </a:p>
        </p:txBody>
      </p:sp>
      <p:graphicFrame>
        <p:nvGraphicFramePr>
          <p:cNvPr id="8" name="Content Placeholder 7"/>
          <p:cNvGraphicFramePr>
            <a:graphicFrameLocks noGrp="1" noChangeAspect="1"/>
          </p:cNvGraphicFramePr>
          <p:nvPr>
            <p:ph idx="1"/>
            <p:extLst>
              <p:ext uri="{D42A27DB-BD31-4B8C-83A1-F6EECF244321}">
                <p14:modId xmlns:p14="http://schemas.microsoft.com/office/powerpoint/2010/main" val="3136001200"/>
              </p:ext>
            </p:extLst>
          </p:nvPr>
        </p:nvGraphicFramePr>
        <p:xfrm>
          <a:off x="2840081" y="2009977"/>
          <a:ext cx="2776538" cy="735013"/>
        </p:xfrm>
        <a:graphic>
          <a:graphicData uri="http://schemas.openxmlformats.org/presentationml/2006/ole">
            <mc:AlternateContent xmlns:mc="http://schemas.openxmlformats.org/markup-compatibility/2006">
              <mc:Choice xmlns:v="urn:schemas-microsoft-com:vml" Requires="v">
                <p:oleObj spid="_x0000_s3133" name="Equation" r:id="rId3" imgW="863600" imgH="228600" progId="Equation.3">
                  <p:embed/>
                </p:oleObj>
              </mc:Choice>
              <mc:Fallback>
                <p:oleObj name="Equation" r:id="rId3" imgW="863600" imgH="228600" progId="Equation.3">
                  <p:embed/>
                  <p:pic>
                    <p:nvPicPr>
                      <p:cNvPr id="0" name=""/>
                      <p:cNvPicPr/>
                      <p:nvPr/>
                    </p:nvPicPr>
                    <p:blipFill>
                      <a:blip r:embed="rId4"/>
                      <a:stretch>
                        <a:fillRect/>
                      </a:stretch>
                    </p:blipFill>
                    <p:spPr>
                      <a:xfrm>
                        <a:off x="2840081" y="2009977"/>
                        <a:ext cx="2776538" cy="735013"/>
                      </a:xfrm>
                      <a:prstGeom prst="rect">
                        <a:avLst/>
                      </a:prstGeom>
                    </p:spPr>
                  </p:pic>
                </p:oleObj>
              </mc:Fallback>
            </mc:AlternateContent>
          </a:graphicData>
        </a:graphic>
      </p:graphicFrame>
    </p:spTree>
    <p:extLst>
      <p:ext uri="{BB962C8B-B14F-4D97-AF65-F5344CB8AC3E}">
        <p14:creationId xmlns:p14="http://schemas.microsoft.com/office/powerpoint/2010/main" val="357316856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Historical Population Growth</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9/14/17</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24</a:t>
            </a:fld>
            <a:endParaRPr lang="en-US" dirty="0"/>
          </a:p>
        </p:txBody>
      </p:sp>
      <p:pic>
        <p:nvPicPr>
          <p:cNvPr id="8" name="Picture 7"/>
          <p:cNvPicPr>
            <a:picLocks noChangeAspect="1"/>
          </p:cNvPicPr>
          <p:nvPr/>
        </p:nvPicPr>
        <p:blipFill>
          <a:blip r:embed="rId2"/>
          <a:stretch>
            <a:fillRect/>
          </a:stretch>
        </p:blipFill>
        <p:spPr>
          <a:xfrm>
            <a:off x="2417569" y="2258480"/>
            <a:ext cx="6326064" cy="3843963"/>
          </a:xfrm>
          <a:prstGeom prst="rect">
            <a:avLst/>
          </a:prstGeom>
        </p:spPr>
      </p:pic>
      <p:sp>
        <p:nvSpPr>
          <p:cNvPr id="9" name="Content Placeholder 2"/>
          <p:cNvSpPr>
            <a:spLocks noGrp="1"/>
          </p:cNvSpPr>
          <p:nvPr>
            <p:ph idx="1"/>
          </p:nvPr>
        </p:nvSpPr>
        <p:spPr>
          <a:xfrm>
            <a:off x="418085" y="1346568"/>
            <a:ext cx="8325548" cy="3680758"/>
          </a:xfrm>
        </p:spPr>
        <p:txBody>
          <a:bodyPr/>
          <a:lstStyle/>
          <a:p>
            <a:r>
              <a:rPr lang="en-US" dirty="0" smtClean="0"/>
              <a:t>Until about 1000 B=D</a:t>
            </a:r>
          </a:p>
          <a:p>
            <a:r>
              <a:rPr lang="en-US" dirty="0" smtClean="0"/>
              <a:t>Then food supply, trade, etc. increased and B&gt;D, slowly at first, then rapidly </a:t>
            </a:r>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140913963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Number of years to add each billion</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sz="1200" dirty="0" smtClean="0"/>
          </a:p>
          <a:p>
            <a:pPr marL="0" indent="0">
              <a:buNone/>
            </a:pPr>
            <a:endParaRPr lang="en-US" sz="1200" dirty="0"/>
          </a:p>
          <a:p>
            <a:pPr marL="0" indent="0">
              <a:buNone/>
            </a:pPr>
            <a:r>
              <a:rPr lang="en-US" sz="1200" dirty="0" smtClean="0"/>
              <a:t>First </a:t>
            </a:r>
            <a:r>
              <a:rPr lang="en-US" sz="1200" dirty="0"/>
              <a:t>and second billion: Population Reference Bureau; Third through ninth billion: United Nations.</a:t>
            </a:r>
            <a:br>
              <a:rPr lang="en-US" sz="1200" dirty="0"/>
            </a:br>
            <a:r>
              <a:rPr lang="en-US" sz="1200" dirty="0"/>
              <a:t>(2005). </a:t>
            </a:r>
            <a:r>
              <a:rPr lang="en-US" sz="1200" i="1" dirty="0"/>
              <a:t>World population prospects: the 2004 revision (medium scenario)</a:t>
            </a:r>
            <a:r>
              <a:rPr lang="en-US" sz="1200" dirty="0"/>
              <a:t>. </a:t>
            </a:r>
          </a:p>
          <a:p>
            <a:endParaRPr lang="en-US" dirty="0"/>
          </a:p>
        </p:txBody>
      </p:sp>
      <p:sp>
        <p:nvSpPr>
          <p:cNvPr id="4" name="Text Placeholder 3"/>
          <p:cNvSpPr>
            <a:spLocks noGrp="1"/>
          </p:cNvSpPr>
          <p:nvPr>
            <p:ph type="body" idx="10"/>
          </p:nvPr>
        </p:nvSpPr>
        <p:spPr/>
        <p:txBody>
          <a:bodyPr/>
          <a:lstStyle/>
          <a:p>
            <a:endParaRPr lang="en-US"/>
          </a:p>
        </p:txBody>
      </p:sp>
      <p:sp>
        <p:nvSpPr>
          <p:cNvPr id="5" name="Date Placeholder 4"/>
          <p:cNvSpPr>
            <a:spLocks noGrp="1"/>
          </p:cNvSpPr>
          <p:nvPr>
            <p:ph type="dt" sz="half" idx="2"/>
          </p:nvPr>
        </p:nvSpPr>
        <p:spPr/>
        <p:txBody>
          <a:bodyPr/>
          <a:lstStyle/>
          <a:p>
            <a:fld id="{BE4F006E-5431-4BDD-8829-6B0B1D987D3A}" type="datetime1">
              <a:rPr lang="en-US" smtClean="0"/>
              <a:t>9/14/17</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25</a:t>
            </a:fld>
            <a:endParaRPr lang="en-US" dirty="0"/>
          </a:p>
        </p:txBody>
      </p:sp>
      <p:pic>
        <p:nvPicPr>
          <p:cNvPr id="8" name="Picture 7"/>
          <p:cNvPicPr>
            <a:picLocks noChangeAspect="1"/>
          </p:cNvPicPr>
          <p:nvPr/>
        </p:nvPicPr>
        <p:blipFill>
          <a:blip r:embed="rId2"/>
          <a:stretch>
            <a:fillRect/>
          </a:stretch>
        </p:blipFill>
        <p:spPr>
          <a:xfrm>
            <a:off x="1003300" y="1202262"/>
            <a:ext cx="7137400" cy="4229100"/>
          </a:xfrm>
          <a:prstGeom prst="rect">
            <a:avLst/>
          </a:prstGeom>
        </p:spPr>
      </p:pic>
    </p:spTree>
    <p:extLst>
      <p:ext uri="{BB962C8B-B14F-4D97-AF65-F5344CB8AC3E}">
        <p14:creationId xmlns:p14="http://schemas.microsoft.com/office/powerpoint/2010/main" val="287055659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worldp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104276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Outline of </a:t>
            </a:r>
            <a:r>
              <a:rPr lang="en-US" dirty="0"/>
              <a:t>T</a:t>
            </a:r>
            <a:r>
              <a:rPr lang="en-US" dirty="0" smtClean="0"/>
              <a:t>oday’s Lecture</a:t>
            </a:r>
            <a:endParaRPr lang="en-US" dirty="0"/>
          </a:p>
        </p:txBody>
      </p:sp>
      <p:sp>
        <p:nvSpPr>
          <p:cNvPr id="3" name="Content Placeholder 2"/>
          <p:cNvSpPr>
            <a:spLocks noGrp="1"/>
          </p:cNvSpPr>
          <p:nvPr>
            <p:ph idx="1"/>
          </p:nvPr>
        </p:nvSpPr>
        <p:spPr>
          <a:xfrm>
            <a:off x="661375" y="1492600"/>
            <a:ext cx="8325548" cy="4011502"/>
          </a:xfrm>
        </p:spPr>
        <p:txBody>
          <a:bodyPr/>
          <a:lstStyle/>
          <a:p>
            <a:pPr marL="687387" lvl="1" indent="-457200">
              <a:buFont typeface="+mj-lt"/>
              <a:buAutoNum type="arabicPeriod"/>
            </a:pPr>
            <a:r>
              <a:rPr lang="en-US" sz="2400" dirty="0" smtClean="0">
                <a:latin typeface="+mn-lt"/>
              </a:rPr>
              <a:t>Course information</a:t>
            </a:r>
          </a:p>
          <a:p>
            <a:pPr marL="687387" lvl="1" indent="-457200">
              <a:buFont typeface="+mj-lt"/>
              <a:buAutoNum type="arabicPeriod"/>
            </a:pPr>
            <a:r>
              <a:rPr lang="en-US" sz="2400" dirty="0" smtClean="0">
                <a:latin typeface="+mn-lt"/>
              </a:rPr>
              <a:t>What </a:t>
            </a:r>
            <a:r>
              <a:rPr lang="en-US" sz="2400" dirty="0">
                <a:latin typeface="+mn-lt"/>
              </a:rPr>
              <a:t>is demography?</a:t>
            </a:r>
            <a:endParaRPr lang="en-US" sz="2800" dirty="0">
              <a:latin typeface="+mn-lt"/>
            </a:endParaRPr>
          </a:p>
          <a:p>
            <a:pPr marL="973137" lvl="2" indent="-457200">
              <a:buFont typeface="+mj-lt"/>
              <a:buAutoNum type="alphaLcPeriod"/>
            </a:pPr>
            <a:r>
              <a:rPr lang="en-US" sz="2400" dirty="0">
                <a:latin typeface="+mn-lt"/>
              </a:rPr>
              <a:t>Why is understanding demographic methods useful for epidemiologists/public health experts?  </a:t>
            </a:r>
            <a:endParaRPr lang="en-US" sz="2800" dirty="0">
              <a:latin typeface="+mn-lt"/>
            </a:endParaRPr>
          </a:p>
          <a:p>
            <a:pPr marL="687387" lvl="1" indent="-457200">
              <a:buFont typeface="+mj-lt"/>
              <a:buAutoNum type="arabicPeriod"/>
            </a:pPr>
            <a:r>
              <a:rPr lang="en-US" sz="2400" dirty="0" smtClean="0">
                <a:latin typeface="+mn-lt"/>
              </a:rPr>
              <a:t>Demographic theory and population growth</a:t>
            </a:r>
          </a:p>
          <a:p>
            <a:pPr marL="687387" lvl="1" indent="-457200">
              <a:buFont typeface="+mj-lt"/>
              <a:buAutoNum type="arabicPeriod"/>
            </a:pPr>
            <a:r>
              <a:rPr lang="en-US" sz="2400" b="1" dirty="0" smtClean="0">
                <a:latin typeface="+mn-lt"/>
              </a:rPr>
              <a:t>Population pyramids!</a:t>
            </a:r>
            <a:endParaRPr lang="en-US" sz="2800" b="1" dirty="0">
              <a:latin typeface="+mn-lt"/>
            </a:endParaRPr>
          </a:p>
          <a:p>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9/14/17</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27</a:t>
            </a:fld>
            <a:endParaRPr lang="en-US" dirty="0"/>
          </a:p>
        </p:txBody>
      </p:sp>
    </p:spTree>
    <p:extLst>
      <p:ext uri="{BB962C8B-B14F-4D97-AF65-F5344CB8AC3E}">
        <p14:creationId xmlns:p14="http://schemas.microsoft.com/office/powerpoint/2010/main" val="382640262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Population Pyramid: USA</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9/14/17</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28</a:t>
            </a:fld>
            <a:endParaRPr lang="en-US" dirty="0"/>
          </a:p>
        </p:txBody>
      </p:sp>
      <p:pic>
        <p:nvPicPr>
          <p:cNvPr id="11" name="Picture 10"/>
          <p:cNvPicPr>
            <a:picLocks noChangeAspect="1"/>
          </p:cNvPicPr>
          <p:nvPr/>
        </p:nvPicPr>
        <p:blipFill>
          <a:blip r:embed="rId2"/>
          <a:stretch>
            <a:fillRect/>
          </a:stretch>
        </p:blipFill>
        <p:spPr>
          <a:xfrm>
            <a:off x="1056081" y="925097"/>
            <a:ext cx="7443533" cy="5186068"/>
          </a:xfrm>
          <a:prstGeom prst="rect">
            <a:avLst/>
          </a:prstGeom>
        </p:spPr>
      </p:pic>
    </p:spTree>
    <p:extLst>
      <p:ext uri="{BB962C8B-B14F-4D97-AF65-F5344CB8AC3E}">
        <p14:creationId xmlns:p14="http://schemas.microsoft.com/office/powerpoint/2010/main" val="1107143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History in Pop Pyramids: US</a:t>
            </a:r>
            <a:endParaRPr lang="en-US" dirty="0"/>
          </a:p>
        </p:txBody>
      </p:sp>
      <p:pic>
        <p:nvPicPr>
          <p:cNvPr id="8" name="Content Placeholder 7"/>
          <p:cNvPicPr>
            <a:picLocks noGrp="1" noChangeAspect="1"/>
          </p:cNvPicPr>
          <p:nvPr>
            <p:ph idx="1"/>
          </p:nvPr>
        </p:nvPicPr>
        <p:blipFill>
          <a:blip r:embed="rId2"/>
          <a:srcRect t="4464" b="4464"/>
          <a:stretch>
            <a:fillRect/>
          </a:stretch>
        </p:blipFill>
        <p:spPr>
          <a:xfrm>
            <a:off x="55496" y="1225182"/>
            <a:ext cx="9018671" cy="4345470"/>
          </a:xfrm>
        </p:spPr>
      </p:pic>
      <p:sp>
        <p:nvSpPr>
          <p:cNvPr id="4" name="Text Placeholder 3"/>
          <p:cNvSpPr>
            <a:spLocks noGrp="1"/>
          </p:cNvSpPr>
          <p:nvPr>
            <p:ph type="body" idx="10"/>
          </p:nvPr>
        </p:nvSpPr>
        <p:spPr/>
        <p:txBody>
          <a:bodyPr/>
          <a:lstStyle/>
          <a:p>
            <a:endParaRPr lang="en-US"/>
          </a:p>
        </p:txBody>
      </p:sp>
      <p:sp>
        <p:nvSpPr>
          <p:cNvPr id="5" name="Date Placeholder 4"/>
          <p:cNvSpPr>
            <a:spLocks noGrp="1"/>
          </p:cNvSpPr>
          <p:nvPr>
            <p:ph type="dt" sz="half" idx="2"/>
          </p:nvPr>
        </p:nvSpPr>
        <p:spPr/>
        <p:txBody>
          <a:bodyPr/>
          <a:lstStyle/>
          <a:p>
            <a:fld id="{BE4F006E-5431-4BDD-8829-6B0B1D987D3A}" type="datetime1">
              <a:rPr lang="en-US" smtClean="0"/>
              <a:t>9/14/17</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29</a:t>
            </a:fld>
            <a:endParaRPr lang="en-US" dirty="0"/>
          </a:p>
        </p:txBody>
      </p:sp>
    </p:spTree>
    <p:extLst>
      <p:ext uri="{BB962C8B-B14F-4D97-AF65-F5344CB8AC3E}">
        <p14:creationId xmlns:p14="http://schemas.microsoft.com/office/powerpoint/2010/main" val="92472837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Outline of </a:t>
            </a:r>
            <a:r>
              <a:rPr lang="en-US" dirty="0"/>
              <a:t>T</a:t>
            </a:r>
            <a:r>
              <a:rPr lang="en-US" dirty="0" smtClean="0"/>
              <a:t>oday’s Lecture</a:t>
            </a:r>
            <a:endParaRPr lang="en-US" dirty="0"/>
          </a:p>
        </p:txBody>
      </p:sp>
      <p:sp>
        <p:nvSpPr>
          <p:cNvPr id="3" name="Content Placeholder 2"/>
          <p:cNvSpPr>
            <a:spLocks noGrp="1"/>
          </p:cNvSpPr>
          <p:nvPr>
            <p:ph idx="1"/>
          </p:nvPr>
        </p:nvSpPr>
        <p:spPr>
          <a:xfrm>
            <a:off x="661375" y="1492600"/>
            <a:ext cx="8325548" cy="4011502"/>
          </a:xfrm>
        </p:spPr>
        <p:txBody>
          <a:bodyPr/>
          <a:lstStyle/>
          <a:p>
            <a:pPr marL="687387" lvl="1" indent="-457200">
              <a:buFont typeface="+mj-lt"/>
              <a:buAutoNum type="arabicPeriod"/>
            </a:pPr>
            <a:r>
              <a:rPr lang="en-US" sz="2400" b="1" dirty="0" smtClean="0">
                <a:latin typeface="+mn-lt"/>
              </a:rPr>
              <a:t>Course information</a:t>
            </a:r>
          </a:p>
          <a:p>
            <a:pPr marL="687387" lvl="1" indent="-457200">
              <a:buFont typeface="+mj-lt"/>
              <a:buAutoNum type="arabicPeriod"/>
            </a:pPr>
            <a:r>
              <a:rPr lang="en-US" sz="2400" dirty="0" smtClean="0">
                <a:latin typeface="+mn-lt"/>
              </a:rPr>
              <a:t>What </a:t>
            </a:r>
            <a:r>
              <a:rPr lang="en-US" sz="2400" dirty="0">
                <a:latin typeface="+mn-lt"/>
              </a:rPr>
              <a:t>is demography?</a:t>
            </a:r>
            <a:endParaRPr lang="en-US" sz="2800" dirty="0">
              <a:latin typeface="+mn-lt"/>
            </a:endParaRPr>
          </a:p>
          <a:p>
            <a:pPr marL="973137" lvl="2" indent="-457200">
              <a:buFont typeface="+mj-lt"/>
              <a:buAutoNum type="alphaLcPeriod"/>
            </a:pPr>
            <a:r>
              <a:rPr lang="en-US" sz="2400" dirty="0">
                <a:latin typeface="+mn-lt"/>
              </a:rPr>
              <a:t>Why is understanding demographic methods useful for epidemiologists/public health experts?  </a:t>
            </a:r>
            <a:endParaRPr lang="en-US" sz="2800" dirty="0">
              <a:latin typeface="+mn-lt"/>
            </a:endParaRPr>
          </a:p>
          <a:p>
            <a:pPr marL="687387" lvl="1" indent="-457200">
              <a:buClr>
                <a:srgbClr val="052049"/>
              </a:buClr>
              <a:buFont typeface="+mj-lt"/>
              <a:buAutoNum type="arabicPeriod"/>
            </a:pPr>
            <a:r>
              <a:rPr lang="en-US" sz="2400" dirty="0" smtClean="0">
                <a:latin typeface="+mn-lt"/>
              </a:rPr>
              <a:t>Demographic theory </a:t>
            </a:r>
            <a:r>
              <a:rPr lang="en-US" sz="2400" dirty="0">
                <a:solidFill>
                  <a:srgbClr val="052049"/>
                </a:solidFill>
                <a:latin typeface="Garamond"/>
              </a:rPr>
              <a:t>and population </a:t>
            </a:r>
            <a:r>
              <a:rPr lang="en-US" sz="2400" dirty="0" smtClean="0">
                <a:solidFill>
                  <a:srgbClr val="052049"/>
                </a:solidFill>
                <a:latin typeface="Garamond"/>
              </a:rPr>
              <a:t>growth</a:t>
            </a:r>
            <a:endParaRPr lang="en-US" sz="2400" dirty="0" smtClean="0">
              <a:latin typeface="+mn-lt"/>
            </a:endParaRPr>
          </a:p>
          <a:p>
            <a:pPr marL="687387" lvl="1" indent="-457200">
              <a:buFont typeface="+mj-lt"/>
              <a:buAutoNum type="arabicPeriod"/>
            </a:pPr>
            <a:r>
              <a:rPr lang="en-US" sz="2400" dirty="0" smtClean="0">
                <a:latin typeface="+mn-lt"/>
              </a:rPr>
              <a:t>Population pyramids!</a:t>
            </a:r>
            <a:endParaRPr lang="en-US" sz="2800" dirty="0">
              <a:latin typeface="+mn-lt"/>
            </a:endParaRPr>
          </a:p>
          <a:p>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9/14/17</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3</a:t>
            </a:fld>
            <a:endParaRPr lang="en-US" dirty="0"/>
          </a:p>
        </p:txBody>
      </p:sp>
    </p:spTree>
    <p:extLst>
      <p:ext uri="{BB962C8B-B14F-4D97-AF65-F5344CB8AC3E}">
        <p14:creationId xmlns:p14="http://schemas.microsoft.com/office/powerpoint/2010/main" val="22429079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2"/>
          </p:nvPr>
        </p:nvSpPr>
        <p:spPr/>
        <p:txBody>
          <a:bodyPr/>
          <a:lstStyle/>
          <a:p>
            <a:fld id="{BE4F006E-5431-4BDD-8829-6B0B1D987D3A}" type="datetime1">
              <a:rPr lang="en-US" smtClean="0"/>
              <a:t>9/14/17</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30</a:t>
            </a:fld>
            <a:endParaRPr lang="en-US" dirty="0"/>
          </a:p>
        </p:txBody>
      </p:sp>
      <p:pic>
        <p:nvPicPr>
          <p:cNvPr id="3" name="Picture 2"/>
          <p:cNvPicPr>
            <a:picLocks noChangeAspect="1"/>
          </p:cNvPicPr>
          <p:nvPr/>
        </p:nvPicPr>
        <p:blipFill>
          <a:blip r:embed="rId3"/>
          <a:stretch>
            <a:fillRect/>
          </a:stretch>
        </p:blipFill>
        <p:spPr>
          <a:xfrm>
            <a:off x="1865178" y="365704"/>
            <a:ext cx="5094422" cy="6243032"/>
          </a:xfrm>
          <a:prstGeom prst="rect">
            <a:avLst/>
          </a:prstGeom>
        </p:spPr>
      </p:pic>
    </p:spTree>
    <p:extLst>
      <p:ext uri="{BB962C8B-B14F-4D97-AF65-F5344CB8AC3E}">
        <p14:creationId xmlns:p14="http://schemas.microsoft.com/office/powerpoint/2010/main" val="299128551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1047979"/>
          </a:xfrm>
        </p:spPr>
        <p:txBody>
          <a:bodyPr/>
          <a:lstStyle/>
          <a:p>
            <a:r>
              <a:rPr lang="en-US" dirty="0" smtClean="0"/>
              <a:t>Guess the </a:t>
            </a:r>
            <a:br>
              <a:rPr lang="en-US" dirty="0" smtClean="0"/>
            </a:br>
            <a:r>
              <a:rPr lang="en-US" dirty="0" smtClean="0"/>
              <a:t>state</a:t>
            </a:r>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idx="10"/>
          </p:nvPr>
        </p:nvSpPr>
        <p:spPr/>
        <p:txBody>
          <a:bodyPr/>
          <a:lstStyle/>
          <a:p>
            <a:endParaRPr lang="en-US"/>
          </a:p>
        </p:txBody>
      </p:sp>
      <p:sp>
        <p:nvSpPr>
          <p:cNvPr id="5" name="Date Placeholder 4"/>
          <p:cNvSpPr>
            <a:spLocks noGrp="1"/>
          </p:cNvSpPr>
          <p:nvPr>
            <p:ph type="dt" sz="half" idx="2"/>
          </p:nvPr>
        </p:nvSpPr>
        <p:spPr/>
        <p:txBody>
          <a:bodyPr/>
          <a:lstStyle/>
          <a:p>
            <a:fld id="{BE4F006E-5431-4BDD-8829-6B0B1D987D3A}" type="datetime1">
              <a:rPr lang="en-US" smtClean="0"/>
              <a:t>9/14/17</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31</a:t>
            </a:fld>
            <a:endParaRPr lang="en-US" dirty="0"/>
          </a:p>
        </p:txBody>
      </p:sp>
      <p:pic>
        <p:nvPicPr>
          <p:cNvPr id="8" name="Picture 7"/>
          <p:cNvPicPr>
            <a:picLocks noChangeAspect="1"/>
          </p:cNvPicPr>
          <p:nvPr/>
        </p:nvPicPr>
        <p:blipFill rotWithShape="1">
          <a:blip r:embed="rId3"/>
          <a:srcRect b="13023"/>
          <a:stretch/>
        </p:blipFill>
        <p:spPr>
          <a:xfrm>
            <a:off x="3263597" y="283212"/>
            <a:ext cx="5647666" cy="5750081"/>
          </a:xfrm>
          <a:prstGeom prst="rect">
            <a:avLst/>
          </a:prstGeom>
        </p:spPr>
      </p:pic>
      <p:sp>
        <p:nvSpPr>
          <p:cNvPr id="9" name="Rectangle 8"/>
          <p:cNvSpPr/>
          <p:nvPr/>
        </p:nvSpPr>
        <p:spPr bwMode="auto">
          <a:xfrm>
            <a:off x="4649355" y="1775708"/>
            <a:ext cx="2612475" cy="2550563"/>
          </a:xfrm>
          <a:prstGeom prst="rect">
            <a:avLst/>
          </a:prstGeom>
          <a:solidFill>
            <a:srgbClr val="FFFFFF"/>
          </a:solidFill>
          <a:ln w="19050" algn="ctr">
            <a:solidFill>
              <a:srgbClr val="FFFFFF"/>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0" name="Rectangle 9"/>
          <p:cNvSpPr/>
          <p:nvPr/>
        </p:nvSpPr>
        <p:spPr bwMode="auto">
          <a:xfrm>
            <a:off x="5739145" y="1634936"/>
            <a:ext cx="847442" cy="195448"/>
          </a:xfrm>
          <a:prstGeom prst="rect">
            <a:avLst/>
          </a:prstGeom>
          <a:solidFill>
            <a:srgbClr val="FFFFFF"/>
          </a:solidFill>
          <a:ln w="19050" algn="ctr">
            <a:solidFill>
              <a:srgbClr val="FFFFFF"/>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1" name="Rectangle 10"/>
          <p:cNvSpPr/>
          <p:nvPr/>
        </p:nvSpPr>
        <p:spPr bwMode="auto">
          <a:xfrm>
            <a:off x="7588738" y="1677984"/>
            <a:ext cx="847442" cy="195448"/>
          </a:xfrm>
          <a:prstGeom prst="rect">
            <a:avLst/>
          </a:prstGeom>
          <a:solidFill>
            <a:srgbClr val="FFFFFF"/>
          </a:solidFill>
          <a:ln w="19050" algn="ctr">
            <a:solidFill>
              <a:srgbClr val="FFFFFF"/>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2" name="Rectangle 11"/>
          <p:cNvSpPr/>
          <p:nvPr/>
        </p:nvSpPr>
        <p:spPr bwMode="auto">
          <a:xfrm>
            <a:off x="5891545" y="1830384"/>
            <a:ext cx="847442" cy="195448"/>
          </a:xfrm>
          <a:prstGeom prst="rect">
            <a:avLst/>
          </a:prstGeom>
          <a:solidFill>
            <a:srgbClr val="FFFFFF"/>
          </a:solidFill>
          <a:ln w="19050" algn="ctr">
            <a:solidFill>
              <a:srgbClr val="FFFFFF"/>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3" name="Rectangle 12"/>
          <p:cNvSpPr/>
          <p:nvPr/>
        </p:nvSpPr>
        <p:spPr bwMode="auto">
          <a:xfrm>
            <a:off x="7859791" y="3747730"/>
            <a:ext cx="847442" cy="195448"/>
          </a:xfrm>
          <a:prstGeom prst="rect">
            <a:avLst/>
          </a:prstGeom>
          <a:solidFill>
            <a:srgbClr val="FFFFFF"/>
          </a:solidFill>
          <a:ln w="19050" algn="ctr">
            <a:solidFill>
              <a:srgbClr val="FFFFFF"/>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4" name="Rectangle 13"/>
          <p:cNvSpPr/>
          <p:nvPr/>
        </p:nvSpPr>
        <p:spPr bwMode="auto">
          <a:xfrm>
            <a:off x="7877955" y="5766847"/>
            <a:ext cx="847442" cy="195448"/>
          </a:xfrm>
          <a:prstGeom prst="rect">
            <a:avLst/>
          </a:prstGeom>
          <a:solidFill>
            <a:srgbClr val="FFFFFF"/>
          </a:solidFill>
          <a:ln w="19050" algn="ctr">
            <a:solidFill>
              <a:srgbClr val="FFFFFF"/>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5" name="Rectangle 14"/>
          <p:cNvSpPr/>
          <p:nvPr/>
        </p:nvSpPr>
        <p:spPr bwMode="auto">
          <a:xfrm>
            <a:off x="5910916" y="5718012"/>
            <a:ext cx="847442" cy="195448"/>
          </a:xfrm>
          <a:prstGeom prst="rect">
            <a:avLst/>
          </a:prstGeom>
          <a:solidFill>
            <a:srgbClr val="FFFFFF"/>
          </a:solidFill>
          <a:ln w="19050" algn="ctr">
            <a:solidFill>
              <a:srgbClr val="FFFFFF"/>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6" name="Rectangle 15"/>
          <p:cNvSpPr/>
          <p:nvPr/>
        </p:nvSpPr>
        <p:spPr bwMode="auto">
          <a:xfrm>
            <a:off x="4225634" y="5719685"/>
            <a:ext cx="847442" cy="195448"/>
          </a:xfrm>
          <a:prstGeom prst="rect">
            <a:avLst/>
          </a:prstGeom>
          <a:solidFill>
            <a:srgbClr val="FFFFFF"/>
          </a:solidFill>
          <a:ln w="19050" algn="ctr">
            <a:solidFill>
              <a:srgbClr val="FFFFFF"/>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7" name="Rectangle 16"/>
          <p:cNvSpPr/>
          <p:nvPr/>
        </p:nvSpPr>
        <p:spPr bwMode="auto">
          <a:xfrm>
            <a:off x="3678478" y="3747730"/>
            <a:ext cx="847442" cy="195448"/>
          </a:xfrm>
          <a:prstGeom prst="rect">
            <a:avLst/>
          </a:prstGeom>
          <a:solidFill>
            <a:srgbClr val="FFFFFF"/>
          </a:solidFill>
          <a:ln w="19050" algn="ctr">
            <a:solidFill>
              <a:srgbClr val="FFFFFF"/>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8" name="Donut 17"/>
          <p:cNvSpPr/>
          <p:nvPr/>
        </p:nvSpPr>
        <p:spPr bwMode="auto">
          <a:xfrm>
            <a:off x="7041100" y="3943178"/>
            <a:ext cx="2102900" cy="2394538"/>
          </a:xfrm>
          <a:prstGeom prst="donut">
            <a:avLst>
              <a:gd name="adj" fmla="val 4011"/>
            </a:avLst>
          </a:prstGeom>
          <a:solidFill>
            <a:srgbClr val="FF0000"/>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9" name="TextBox 18"/>
          <p:cNvSpPr txBox="1"/>
          <p:nvPr/>
        </p:nvSpPr>
        <p:spPr bwMode="auto">
          <a:xfrm flipH="1">
            <a:off x="7047112" y="5766847"/>
            <a:ext cx="1389068" cy="307777"/>
          </a:xfrm>
          <a:prstGeom prst="rect">
            <a:avLst/>
          </a:prstGeom>
          <a:noFill/>
          <a:ln w="19050" algn="ctr">
            <a:noFill/>
            <a:miter lim="800000"/>
            <a:headEnd/>
            <a:tailEnd/>
          </a:ln>
        </p:spPr>
        <p:txBody>
          <a:bodyPr wrap="square" lIns="0" tIns="0" rIns="0" bIns="0" rtlCol="0">
            <a:spAutoFit/>
          </a:bodyPr>
          <a:lstStyle/>
          <a:p>
            <a:r>
              <a:rPr lang="en-US" sz="2000" dirty="0" smtClean="0"/>
              <a:t>Florida</a:t>
            </a:r>
          </a:p>
        </p:txBody>
      </p:sp>
      <p:sp>
        <p:nvSpPr>
          <p:cNvPr id="21" name="Donut 20"/>
          <p:cNvSpPr/>
          <p:nvPr/>
        </p:nvSpPr>
        <p:spPr bwMode="auto">
          <a:xfrm>
            <a:off x="2855102" y="3943178"/>
            <a:ext cx="2501163" cy="2394538"/>
          </a:xfrm>
          <a:prstGeom prst="donut">
            <a:avLst>
              <a:gd name="adj" fmla="val 4011"/>
            </a:avLst>
          </a:prstGeom>
          <a:solidFill>
            <a:srgbClr val="FF0000"/>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23" name="TextBox 22"/>
          <p:cNvSpPr txBox="1"/>
          <p:nvPr/>
        </p:nvSpPr>
        <p:spPr bwMode="auto">
          <a:xfrm>
            <a:off x="3470257" y="5784383"/>
            <a:ext cx="654601" cy="307777"/>
          </a:xfrm>
          <a:prstGeom prst="rect">
            <a:avLst/>
          </a:prstGeom>
          <a:noFill/>
          <a:ln w="19050" algn="ctr">
            <a:noFill/>
            <a:miter lim="800000"/>
            <a:headEnd/>
            <a:tailEnd/>
          </a:ln>
        </p:spPr>
        <p:txBody>
          <a:bodyPr wrap="none" lIns="0" tIns="0" rIns="0" bIns="0" rtlCol="0">
            <a:spAutoFit/>
          </a:bodyPr>
          <a:lstStyle/>
          <a:p>
            <a:r>
              <a:rPr lang="en-US" sz="2000" dirty="0" smtClean="0"/>
              <a:t>Alaska</a:t>
            </a:r>
          </a:p>
        </p:txBody>
      </p:sp>
    </p:spTree>
    <p:extLst>
      <p:ext uri="{BB962C8B-B14F-4D97-AF65-F5344CB8AC3E}">
        <p14:creationId xmlns:p14="http://schemas.microsoft.com/office/powerpoint/2010/main" val="411304036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1"/>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p:bldP spid="19" grpId="1"/>
      <p:bldP spid="21" grpId="0" animBg="1"/>
      <p:bldP spid="21" grpId="1" animBg="1"/>
      <p:bldP spid="23" grpId="0"/>
      <p:bldP spid="23"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Difference by ethnic group: US</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idx="10"/>
          </p:nvPr>
        </p:nvSpPr>
        <p:spPr/>
        <p:txBody>
          <a:bodyPr/>
          <a:lstStyle/>
          <a:p>
            <a:endParaRPr lang="en-US"/>
          </a:p>
        </p:txBody>
      </p:sp>
      <p:sp>
        <p:nvSpPr>
          <p:cNvPr id="5" name="Date Placeholder 4"/>
          <p:cNvSpPr>
            <a:spLocks noGrp="1"/>
          </p:cNvSpPr>
          <p:nvPr>
            <p:ph type="dt" sz="half" idx="2"/>
          </p:nvPr>
        </p:nvSpPr>
        <p:spPr/>
        <p:txBody>
          <a:bodyPr/>
          <a:lstStyle/>
          <a:p>
            <a:fld id="{BE4F006E-5431-4BDD-8829-6B0B1D987D3A}" type="datetime1">
              <a:rPr lang="en-US" smtClean="0"/>
              <a:t>9/14/17</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32</a:t>
            </a:fld>
            <a:endParaRPr lang="en-US" dirty="0"/>
          </a:p>
        </p:txBody>
      </p:sp>
      <p:pic>
        <p:nvPicPr>
          <p:cNvPr id="8" name="Picture 7"/>
          <p:cNvPicPr>
            <a:picLocks noChangeAspect="1"/>
          </p:cNvPicPr>
          <p:nvPr/>
        </p:nvPicPr>
        <p:blipFill>
          <a:blip r:embed="rId2"/>
          <a:stretch>
            <a:fillRect/>
          </a:stretch>
        </p:blipFill>
        <p:spPr>
          <a:xfrm>
            <a:off x="477718" y="1438672"/>
            <a:ext cx="7981034" cy="4662604"/>
          </a:xfrm>
          <a:prstGeom prst="rect">
            <a:avLst/>
          </a:prstGeom>
        </p:spPr>
      </p:pic>
    </p:spTree>
    <p:extLst>
      <p:ext uri="{BB962C8B-B14F-4D97-AF65-F5344CB8AC3E}">
        <p14:creationId xmlns:p14="http://schemas.microsoft.com/office/powerpoint/2010/main" val="179368312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Change over time: Japan</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idx="10"/>
          </p:nvPr>
        </p:nvSpPr>
        <p:spPr/>
        <p:txBody>
          <a:bodyPr/>
          <a:lstStyle/>
          <a:p>
            <a:endParaRPr lang="en-US"/>
          </a:p>
        </p:txBody>
      </p:sp>
      <p:sp>
        <p:nvSpPr>
          <p:cNvPr id="5" name="Date Placeholder 4"/>
          <p:cNvSpPr>
            <a:spLocks noGrp="1"/>
          </p:cNvSpPr>
          <p:nvPr>
            <p:ph type="dt" sz="half" idx="2"/>
          </p:nvPr>
        </p:nvSpPr>
        <p:spPr/>
        <p:txBody>
          <a:bodyPr/>
          <a:lstStyle/>
          <a:p>
            <a:fld id="{BE4F006E-5431-4BDD-8829-6B0B1D987D3A}" type="datetime1">
              <a:rPr lang="en-US" smtClean="0"/>
              <a:t>9/14/17</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33</a:t>
            </a:fld>
            <a:endParaRPr lang="en-US" dirty="0"/>
          </a:p>
        </p:txBody>
      </p:sp>
      <p:pic>
        <p:nvPicPr>
          <p:cNvPr id="8" name="Picture 7"/>
          <p:cNvPicPr>
            <a:picLocks noChangeAspect="1"/>
          </p:cNvPicPr>
          <p:nvPr/>
        </p:nvPicPr>
        <p:blipFill>
          <a:blip r:embed="rId2"/>
          <a:stretch>
            <a:fillRect/>
          </a:stretch>
        </p:blipFill>
        <p:spPr>
          <a:xfrm>
            <a:off x="240791" y="1274400"/>
            <a:ext cx="8662418" cy="5162743"/>
          </a:xfrm>
          <a:prstGeom prst="rect">
            <a:avLst/>
          </a:prstGeom>
        </p:spPr>
      </p:pic>
    </p:spTree>
    <p:extLst>
      <p:ext uri="{BB962C8B-B14F-4D97-AF65-F5344CB8AC3E}">
        <p14:creationId xmlns:p14="http://schemas.microsoft.com/office/powerpoint/2010/main" val="235878879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Botswana</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9/14/17</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34</a:t>
            </a:fld>
            <a:endParaRPr lang="en-US" dirty="0"/>
          </a:p>
        </p:txBody>
      </p:sp>
      <p:pic>
        <p:nvPicPr>
          <p:cNvPr id="16" name="Picture 15"/>
          <p:cNvPicPr>
            <a:picLocks noChangeAspect="1"/>
          </p:cNvPicPr>
          <p:nvPr/>
        </p:nvPicPr>
        <p:blipFill>
          <a:blip r:embed="rId2"/>
          <a:stretch>
            <a:fillRect/>
          </a:stretch>
        </p:blipFill>
        <p:spPr>
          <a:xfrm>
            <a:off x="206299" y="0"/>
            <a:ext cx="8537334" cy="6254743"/>
          </a:xfrm>
          <a:prstGeom prst="rect">
            <a:avLst/>
          </a:prstGeom>
        </p:spPr>
      </p:pic>
    </p:spTree>
    <p:extLst>
      <p:ext uri="{BB962C8B-B14F-4D97-AF65-F5344CB8AC3E}">
        <p14:creationId xmlns:p14="http://schemas.microsoft.com/office/powerpoint/2010/main" val="99986479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Choose some countries!	</a:t>
            </a:r>
            <a:endParaRPr lang="en-US" dirty="0"/>
          </a:p>
        </p:txBody>
      </p:sp>
      <p:sp>
        <p:nvSpPr>
          <p:cNvPr id="3" name="Content Placeholder 2"/>
          <p:cNvSpPr>
            <a:spLocks noGrp="1"/>
          </p:cNvSpPr>
          <p:nvPr>
            <p:ph idx="1"/>
          </p:nvPr>
        </p:nvSpPr>
        <p:spPr>
          <a:xfrm>
            <a:off x="661375" y="1399991"/>
            <a:ext cx="8325548" cy="4011502"/>
          </a:xfrm>
        </p:spPr>
        <p:txBody>
          <a:bodyPr/>
          <a:lstStyle/>
          <a:p>
            <a:r>
              <a:rPr lang="en-US" dirty="0" smtClean="0">
                <a:latin typeface="+mn-lt"/>
              </a:rPr>
              <a:t>For many lab assignments throughout the term, we will use data from 2 of the same countries to look at different demographic trends</a:t>
            </a:r>
          </a:p>
          <a:p>
            <a:r>
              <a:rPr lang="en-US" dirty="0" smtClean="0">
                <a:latin typeface="+mn-lt"/>
              </a:rPr>
              <a:t>Please choose two countries, on different continents, to use for the remainder of the course</a:t>
            </a:r>
          </a:p>
          <a:p>
            <a:r>
              <a:rPr lang="en-US" dirty="0" smtClean="0"/>
              <a:t>Naomi: Mexico, Ethiopia</a:t>
            </a:r>
          </a:p>
          <a:p>
            <a:r>
              <a:rPr lang="en-US" dirty="0" err="1" smtClean="0"/>
              <a:t>Branden</a:t>
            </a:r>
            <a:r>
              <a:rPr lang="en-US" dirty="0" smtClean="0"/>
              <a:t>: </a:t>
            </a:r>
            <a:r>
              <a:rPr lang="en-US" dirty="0" err="1" smtClean="0"/>
              <a:t>Trinadad</a:t>
            </a:r>
            <a:r>
              <a:rPr lang="en-US" dirty="0" smtClean="0"/>
              <a:t>, Iran</a:t>
            </a:r>
            <a:endParaRPr lang="en-US" dirty="0"/>
          </a:p>
          <a:p>
            <a:r>
              <a:rPr lang="en-US" dirty="0" err="1" smtClean="0"/>
              <a:t>Sankari</a:t>
            </a:r>
            <a:r>
              <a:rPr lang="en-US" dirty="0" smtClean="0"/>
              <a:t>: China, </a:t>
            </a:r>
            <a:r>
              <a:rPr lang="en-US" dirty="0" err="1" smtClean="0"/>
              <a:t>Argentia</a:t>
            </a:r>
            <a:endParaRPr lang="en-US" dirty="0" smtClean="0"/>
          </a:p>
          <a:p>
            <a:r>
              <a:rPr lang="en-US" dirty="0" smtClean="0"/>
              <a:t>Obi: Nigeria, Japan</a:t>
            </a:r>
          </a:p>
          <a:p>
            <a:r>
              <a:rPr lang="en-US" dirty="0" err="1" smtClean="0"/>
              <a:t>Shahad</a:t>
            </a:r>
            <a:r>
              <a:rPr lang="en-US" dirty="0" smtClean="0"/>
              <a:t>: Turkey, Mongolia</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9/14/17</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35</a:t>
            </a:fld>
            <a:endParaRPr lang="en-US" dirty="0"/>
          </a:p>
        </p:txBody>
      </p:sp>
    </p:spTree>
    <p:extLst>
      <p:ext uri="{BB962C8B-B14F-4D97-AF65-F5344CB8AC3E}">
        <p14:creationId xmlns:p14="http://schemas.microsoft.com/office/powerpoint/2010/main" val="316718753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Tips on graphs</a:t>
            </a:r>
            <a:endParaRPr lang="en-US" dirty="0"/>
          </a:p>
        </p:txBody>
      </p:sp>
      <p:sp>
        <p:nvSpPr>
          <p:cNvPr id="3" name="Content Placeholder 2"/>
          <p:cNvSpPr>
            <a:spLocks noGrp="1"/>
          </p:cNvSpPr>
          <p:nvPr>
            <p:ph idx="1"/>
          </p:nvPr>
        </p:nvSpPr>
        <p:spPr/>
        <p:txBody>
          <a:bodyPr/>
          <a:lstStyle/>
          <a:p>
            <a:r>
              <a:rPr lang="en-US" dirty="0" smtClean="0"/>
              <a:t>Always label your axes</a:t>
            </a:r>
          </a:p>
          <a:p>
            <a:pPr lvl="1"/>
            <a:r>
              <a:rPr lang="en-US" dirty="0" smtClean="0"/>
              <a:t>Units, what it is</a:t>
            </a:r>
          </a:p>
          <a:p>
            <a:r>
              <a:rPr lang="en-US" dirty="0" smtClean="0"/>
              <a:t>Always have a title that makes it clear without reading anything else what you are showing</a:t>
            </a:r>
          </a:p>
          <a:p>
            <a:r>
              <a:rPr lang="en-US" dirty="0" smtClean="0"/>
              <a:t>If comparing two graphs, make sure the axes have the scale</a:t>
            </a:r>
          </a:p>
          <a:p>
            <a:r>
              <a:rPr lang="en-US" dirty="0" smtClean="0"/>
              <a:t>Have a key</a:t>
            </a:r>
          </a:p>
          <a:p>
            <a:r>
              <a:rPr lang="en-US" dirty="0" smtClean="0"/>
              <a:t>Think carefully about when a line graph </a:t>
            </a:r>
            <a:r>
              <a:rPr lang="en-US" dirty="0" err="1" smtClean="0"/>
              <a:t>vs</a:t>
            </a:r>
            <a:r>
              <a:rPr lang="en-US" dirty="0" smtClean="0"/>
              <a:t> bar graph might be useful</a:t>
            </a:r>
            <a:endParaRPr lang="en-US" dirty="0"/>
          </a:p>
        </p:txBody>
      </p:sp>
      <p:sp>
        <p:nvSpPr>
          <p:cNvPr id="4" name="Text Placeholder 3"/>
          <p:cNvSpPr>
            <a:spLocks noGrp="1"/>
          </p:cNvSpPr>
          <p:nvPr>
            <p:ph type="body" idx="10"/>
          </p:nvPr>
        </p:nvSpPr>
        <p:spPr/>
        <p:txBody>
          <a:bodyPr/>
          <a:lstStyle/>
          <a:p>
            <a:endParaRPr lang="en-US"/>
          </a:p>
        </p:txBody>
      </p:sp>
      <p:sp>
        <p:nvSpPr>
          <p:cNvPr id="5" name="Date Placeholder 4"/>
          <p:cNvSpPr>
            <a:spLocks noGrp="1"/>
          </p:cNvSpPr>
          <p:nvPr>
            <p:ph type="dt" sz="half" idx="2"/>
          </p:nvPr>
        </p:nvSpPr>
        <p:spPr/>
        <p:txBody>
          <a:bodyPr/>
          <a:lstStyle/>
          <a:p>
            <a:fld id="{BE4F006E-5431-4BDD-8829-6B0B1D987D3A}" type="datetime1">
              <a:rPr lang="en-US" smtClean="0"/>
              <a:t>9/14/17</a:t>
            </a:fld>
            <a:endParaRPr lang="en-US" dirty="0"/>
          </a:p>
        </p:txBody>
      </p:sp>
      <p:sp>
        <p:nvSpPr>
          <p:cNvPr id="6" name="Footer Placeholder 5"/>
          <p:cNvSpPr>
            <a:spLocks noGrp="1"/>
          </p:cNvSpPr>
          <p:nvPr>
            <p:ph type="ftr" sz="quarter" idx="3"/>
          </p:nvPr>
        </p:nvSpPr>
        <p:spPr/>
        <p:txBody>
          <a:body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36</a:t>
            </a:fld>
            <a:endParaRPr lang="en-US" dirty="0"/>
          </a:p>
        </p:txBody>
      </p:sp>
    </p:spTree>
    <p:extLst>
      <p:ext uri="{BB962C8B-B14F-4D97-AF65-F5344CB8AC3E}">
        <p14:creationId xmlns:p14="http://schemas.microsoft.com/office/powerpoint/2010/main" val="277510365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Thank you!</a:t>
            </a:r>
          </a:p>
          <a:p>
            <a:endParaRPr lang="en-US" dirty="0"/>
          </a:p>
          <a:p>
            <a:r>
              <a:rPr lang="en-US" dirty="0" smtClean="0"/>
              <a:t>Questions?</a:t>
            </a:r>
            <a:endParaRPr lang="en-US" dirty="0"/>
          </a:p>
        </p:txBody>
      </p:sp>
    </p:spTree>
    <p:extLst>
      <p:ext uri="{BB962C8B-B14F-4D97-AF65-F5344CB8AC3E}">
        <p14:creationId xmlns:p14="http://schemas.microsoft.com/office/powerpoint/2010/main" val="30445538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Welcome: Class info</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4</a:t>
            </a:fld>
            <a:endParaRPr lang="en-US" dirty="0"/>
          </a:p>
        </p:txBody>
      </p:sp>
      <p:sp>
        <p:nvSpPr>
          <p:cNvPr id="9" name="Content Placeholder 2"/>
          <p:cNvSpPr>
            <a:spLocks noGrp="1"/>
          </p:cNvSpPr>
          <p:nvPr>
            <p:ph idx="1"/>
          </p:nvPr>
        </p:nvSpPr>
        <p:spPr>
          <a:xfrm>
            <a:off x="344236" y="1391942"/>
            <a:ext cx="8105084" cy="3264507"/>
          </a:xfrm>
        </p:spPr>
        <p:txBody>
          <a:bodyPr>
            <a:normAutofit/>
          </a:bodyPr>
          <a:lstStyle/>
          <a:p>
            <a:pPr>
              <a:lnSpc>
                <a:spcPct val="110000"/>
              </a:lnSpc>
            </a:pPr>
            <a:r>
              <a:rPr lang="en-US" dirty="0" smtClean="0">
                <a:latin typeface="+mn-lt"/>
              </a:rPr>
              <a:t>10 week course</a:t>
            </a:r>
          </a:p>
          <a:p>
            <a:pPr>
              <a:lnSpc>
                <a:spcPct val="110000"/>
              </a:lnSpc>
            </a:pPr>
            <a:r>
              <a:rPr lang="en-US" dirty="0" smtClean="0">
                <a:latin typeface="+mn-lt"/>
              </a:rPr>
              <a:t>Mondays 10:30am-12</a:t>
            </a:r>
          </a:p>
          <a:p>
            <a:pPr>
              <a:lnSpc>
                <a:spcPct val="110000"/>
              </a:lnSpc>
            </a:pPr>
            <a:r>
              <a:rPr lang="en-US" dirty="0" smtClean="0">
                <a:latin typeface="+mn-lt"/>
              </a:rPr>
              <a:t>No pre-requisites, assumed basic math skills, use of excel, knowledge of fundamentals of public health</a:t>
            </a:r>
          </a:p>
          <a:p>
            <a:pPr>
              <a:lnSpc>
                <a:spcPct val="110000"/>
              </a:lnSpc>
            </a:pPr>
            <a:r>
              <a:rPr lang="en-US" dirty="0" smtClean="0">
                <a:latin typeface="+mn-lt"/>
              </a:rPr>
              <a:t>Letter grade or pass/fail</a:t>
            </a:r>
            <a:endParaRPr lang="en-US" dirty="0">
              <a:latin typeface="+mn-lt"/>
            </a:endParaRPr>
          </a:p>
        </p:txBody>
      </p:sp>
      <p:sp>
        <p:nvSpPr>
          <p:cNvPr id="10" name="Rectangle 9"/>
          <p:cNvSpPr/>
          <p:nvPr/>
        </p:nvSpPr>
        <p:spPr>
          <a:xfrm>
            <a:off x="5124761" y="1391943"/>
            <a:ext cx="2963542" cy="800219"/>
          </a:xfrm>
          <a:prstGeom prst="rect">
            <a:avLst/>
          </a:prstGeom>
        </p:spPr>
        <p:txBody>
          <a:bodyPr wrap="square">
            <a:spAutoFit/>
          </a:bodyPr>
          <a:lstStyle/>
          <a:p>
            <a:endParaRPr lang="en-US" sz="2800" dirty="0"/>
          </a:p>
          <a:p>
            <a:endParaRPr lang="en-US" dirty="0"/>
          </a:p>
        </p:txBody>
      </p:sp>
    </p:spTree>
    <p:extLst>
      <p:ext uri="{BB962C8B-B14F-4D97-AF65-F5344CB8AC3E}">
        <p14:creationId xmlns:p14="http://schemas.microsoft.com/office/powerpoint/2010/main" val="303233632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General format</a:t>
            </a:r>
            <a:endParaRPr lang="en-US" dirty="0"/>
          </a:p>
        </p:txBody>
      </p:sp>
      <p:sp>
        <p:nvSpPr>
          <p:cNvPr id="3" name="Content Placeholder 2"/>
          <p:cNvSpPr>
            <a:spLocks noGrp="1"/>
          </p:cNvSpPr>
          <p:nvPr>
            <p:ph idx="1"/>
          </p:nvPr>
        </p:nvSpPr>
        <p:spPr>
          <a:xfrm>
            <a:off x="661375" y="1571978"/>
            <a:ext cx="8325548" cy="4672490"/>
          </a:xfrm>
        </p:spPr>
        <p:txBody>
          <a:bodyPr>
            <a:normAutofit/>
          </a:bodyPr>
          <a:lstStyle/>
          <a:p>
            <a:pPr marL="457200" indent="-457200">
              <a:buFont typeface="+mj-lt"/>
              <a:buAutoNum type="arabicPeriod"/>
            </a:pPr>
            <a:r>
              <a:rPr lang="en-US" dirty="0">
                <a:latin typeface="+mn-lt"/>
              </a:rPr>
              <a:t>Short presentations about homework from the week before (~15 </a:t>
            </a:r>
            <a:r>
              <a:rPr lang="en-US" dirty="0" err="1">
                <a:latin typeface="+mn-lt"/>
              </a:rPr>
              <a:t>mins</a:t>
            </a:r>
            <a:r>
              <a:rPr lang="en-US" dirty="0">
                <a:latin typeface="+mn-lt"/>
              </a:rPr>
              <a:t>) </a:t>
            </a:r>
          </a:p>
          <a:p>
            <a:pPr marL="457200" indent="-457200">
              <a:buFont typeface="+mj-lt"/>
              <a:buAutoNum type="arabicPeriod"/>
            </a:pPr>
            <a:r>
              <a:rPr lang="en-US" dirty="0" smtClean="0">
                <a:latin typeface="+mn-lt"/>
              </a:rPr>
              <a:t>Lecture on topic of the week (me or guest lecturer) (~45 </a:t>
            </a:r>
            <a:r>
              <a:rPr lang="en-US" dirty="0" err="1" smtClean="0">
                <a:latin typeface="+mn-lt"/>
              </a:rPr>
              <a:t>mins</a:t>
            </a:r>
            <a:r>
              <a:rPr lang="en-US" dirty="0" smtClean="0">
                <a:latin typeface="+mn-lt"/>
              </a:rPr>
              <a:t>)</a:t>
            </a:r>
          </a:p>
          <a:p>
            <a:pPr marL="746125" lvl="1" indent="-457200">
              <a:buFont typeface="+mj-lt"/>
              <a:buAutoNum type="alphaLcPeriod"/>
            </a:pPr>
            <a:r>
              <a:rPr lang="en-US" dirty="0" smtClean="0">
                <a:latin typeface="+mn-lt"/>
              </a:rPr>
              <a:t>Theory</a:t>
            </a:r>
          </a:p>
          <a:p>
            <a:pPr marL="746125" lvl="1" indent="-457200">
              <a:buFont typeface="+mj-lt"/>
              <a:buAutoNum type="alphaLcPeriod"/>
            </a:pPr>
            <a:r>
              <a:rPr lang="en-US" dirty="0" smtClean="0">
                <a:latin typeface="+mn-lt"/>
              </a:rPr>
              <a:t>Methods</a:t>
            </a:r>
          </a:p>
          <a:p>
            <a:pPr marL="457200" indent="-457200">
              <a:buFont typeface="+mj-lt"/>
              <a:buAutoNum type="arabicPeriod"/>
            </a:pPr>
            <a:r>
              <a:rPr lang="en-US" dirty="0" smtClean="0">
                <a:latin typeface="+mn-lt"/>
              </a:rPr>
              <a:t>Discussion of reading </a:t>
            </a:r>
            <a:r>
              <a:rPr lang="en-US" dirty="0">
                <a:latin typeface="+mn-lt"/>
              </a:rPr>
              <a:t>(~30 </a:t>
            </a:r>
            <a:r>
              <a:rPr lang="en-US" dirty="0" err="1">
                <a:latin typeface="+mn-lt"/>
              </a:rPr>
              <a:t>mins</a:t>
            </a:r>
            <a:r>
              <a:rPr lang="en-US" dirty="0">
                <a:latin typeface="+mn-lt"/>
              </a:rPr>
              <a:t>)</a:t>
            </a:r>
            <a:endParaRPr lang="en-US" dirty="0" smtClean="0">
              <a:latin typeface="+mn-lt"/>
            </a:endParaRPr>
          </a:p>
          <a:p>
            <a:pPr marL="746125" lvl="1" indent="-457200">
              <a:buFont typeface="+mj-lt"/>
              <a:buAutoNum type="alphaLcPeriod"/>
            </a:pPr>
            <a:r>
              <a:rPr lang="en-US" dirty="0" smtClean="0">
                <a:latin typeface="+mn-lt"/>
              </a:rPr>
              <a:t>~2-3 readings are listed in the syllabus to be read before each class. </a:t>
            </a:r>
            <a:endParaRPr lang="en-US" dirty="0"/>
          </a:p>
          <a:p>
            <a:pPr marL="746125" lvl="1" indent="-457200">
              <a:buFont typeface="+mj-lt"/>
              <a:buAutoNum type="alphaLcPeriod"/>
            </a:pPr>
            <a:r>
              <a:rPr lang="en-US" dirty="0" smtClean="0">
                <a:latin typeface="+mn-lt"/>
              </a:rPr>
              <a:t>Everyone should </a:t>
            </a:r>
            <a:r>
              <a:rPr lang="en-US" dirty="0" smtClean="0">
                <a:latin typeface="+mn-lt"/>
              </a:rPr>
              <a:t>post 2</a:t>
            </a:r>
            <a:r>
              <a:rPr lang="en-US" dirty="0" smtClean="0">
                <a:latin typeface="+mn-lt"/>
              </a:rPr>
              <a:t>-3 questions about the reading by 5pm the night before class (Sunday evening</a:t>
            </a:r>
            <a:r>
              <a:rPr lang="en-US" dirty="0" smtClean="0">
                <a:latin typeface="+mn-lt"/>
              </a:rPr>
              <a:t>) on the website</a:t>
            </a:r>
            <a:endParaRPr lang="en-US" dirty="0" smtClean="0">
              <a:latin typeface="+mn-lt"/>
            </a:endParaRPr>
          </a:p>
          <a:p>
            <a:pPr marL="1031875" lvl="2" indent="-457200">
              <a:buFont typeface="+mj-lt"/>
              <a:buAutoNum type="alphaLcPeriod"/>
            </a:pPr>
            <a:r>
              <a:rPr lang="en-US" dirty="0" smtClean="0">
                <a:latin typeface="+mn-lt"/>
              </a:rPr>
              <a:t>These questions will be used to direct the discussion</a:t>
            </a:r>
          </a:p>
          <a:p>
            <a:pPr marL="457200" indent="-457200">
              <a:buFont typeface="+mj-lt"/>
              <a:buAutoNum type="arabicPeriod"/>
            </a:pPr>
            <a:endParaRPr lang="en-US" dirty="0" smtClean="0">
              <a:latin typeface="+mn-lt"/>
            </a:endParaRPr>
          </a:p>
        </p:txBody>
      </p:sp>
      <p:sp>
        <p:nvSpPr>
          <p:cNvPr id="5" name="Date Placeholder 4"/>
          <p:cNvSpPr>
            <a:spLocks noGrp="1"/>
          </p:cNvSpPr>
          <p:nvPr>
            <p:ph type="dt" sz="half" idx="2"/>
          </p:nvPr>
        </p:nvSpPr>
        <p:spPr/>
        <p:txBody>
          <a:bodyPr/>
          <a:lstStyle/>
          <a:p>
            <a:fld id="{BE4F006E-5431-4BDD-8829-6B0B1D987D3A}" type="datetime1">
              <a:rPr lang="en-US" smtClean="0"/>
              <a:t>9/14/17</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5</a:t>
            </a:fld>
            <a:endParaRPr lang="en-US" dirty="0"/>
          </a:p>
        </p:txBody>
      </p:sp>
    </p:spTree>
    <p:extLst>
      <p:ext uri="{BB962C8B-B14F-4D97-AF65-F5344CB8AC3E}">
        <p14:creationId xmlns:p14="http://schemas.microsoft.com/office/powerpoint/2010/main" val="146877627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Labs</a:t>
            </a:r>
            <a:endParaRPr lang="en-US" dirty="0"/>
          </a:p>
        </p:txBody>
      </p:sp>
      <p:sp>
        <p:nvSpPr>
          <p:cNvPr id="3" name="Content Placeholder 2"/>
          <p:cNvSpPr>
            <a:spLocks noGrp="1"/>
          </p:cNvSpPr>
          <p:nvPr>
            <p:ph idx="1"/>
          </p:nvPr>
        </p:nvSpPr>
        <p:spPr/>
        <p:txBody>
          <a:bodyPr/>
          <a:lstStyle/>
          <a:p>
            <a:r>
              <a:rPr lang="en-US" dirty="0" smtClean="0">
                <a:latin typeface="+mn-lt"/>
              </a:rPr>
              <a:t>Everyone choose 2 countries that you will use for the 5 labs</a:t>
            </a:r>
          </a:p>
          <a:p>
            <a:r>
              <a:rPr lang="en-US" dirty="0" smtClean="0">
                <a:latin typeface="+mn-lt"/>
              </a:rPr>
              <a:t>Data on website</a:t>
            </a:r>
          </a:p>
          <a:p>
            <a:r>
              <a:rPr lang="en-US" dirty="0" smtClean="0">
                <a:latin typeface="+mn-lt"/>
              </a:rPr>
              <a:t>Labs are due by 9pm the night before class on the website</a:t>
            </a:r>
          </a:p>
          <a:p>
            <a:r>
              <a:rPr lang="en-US" dirty="0" smtClean="0">
                <a:latin typeface="+mn-lt"/>
              </a:rPr>
              <a:t>Each class will start with everyone briefly sharing their lab graphs</a:t>
            </a:r>
          </a:p>
          <a:p>
            <a:pPr lvl="1"/>
            <a:r>
              <a:rPr lang="en-US" dirty="0" smtClean="0">
                <a:latin typeface="+mn-lt"/>
              </a:rPr>
              <a:t>Point out 1-2 interesting findings or comparisons between your countries</a:t>
            </a:r>
            <a:endParaRPr lang="en-US" dirty="0">
              <a:latin typeface="+mn-lt"/>
            </a:endParaRPr>
          </a:p>
        </p:txBody>
      </p:sp>
      <p:sp>
        <p:nvSpPr>
          <p:cNvPr id="4" name="Text Placeholder 3"/>
          <p:cNvSpPr>
            <a:spLocks noGrp="1"/>
          </p:cNvSpPr>
          <p:nvPr>
            <p:ph type="body" idx="10"/>
          </p:nvPr>
        </p:nvSpPr>
        <p:spPr/>
        <p:txBody>
          <a:bodyPr/>
          <a:lstStyle/>
          <a:p>
            <a:r>
              <a:rPr lang="en-US" dirty="0" smtClean="0"/>
              <a:t>5 labs</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9/14/17</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6</a:t>
            </a:fld>
            <a:endParaRPr lang="en-US" dirty="0"/>
          </a:p>
        </p:txBody>
      </p:sp>
    </p:spTree>
    <p:extLst>
      <p:ext uri="{BB962C8B-B14F-4D97-AF65-F5344CB8AC3E}">
        <p14:creationId xmlns:p14="http://schemas.microsoft.com/office/powerpoint/2010/main" val="7305985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Final Project</a:t>
            </a:r>
            <a:endParaRPr lang="en-US" dirty="0"/>
          </a:p>
        </p:txBody>
      </p:sp>
      <p:sp>
        <p:nvSpPr>
          <p:cNvPr id="4" name="Text Placeholder 3"/>
          <p:cNvSpPr>
            <a:spLocks noGrp="1"/>
          </p:cNvSpPr>
          <p:nvPr>
            <p:ph type="body" idx="10"/>
          </p:nvPr>
        </p:nvSpPr>
        <p:spPr>
          <a:xfrm>
            <a:off x="638226" y="1563683"/>
            <a:ext cx="8087171" cy="4336809"/>
          </a:xfrm>
        </p:spPr>
        <p:txBody>
          <a:bodyPr>
            <a:normAutofit fontScale="92500" lnSpcReduction="10000"/>
          </a:bodyPr>
          <a:lstStyle/>
          <a:p>
            <a:r>
              <a:rPr lang="en-US" dirty="0">
                <a:latin typeface="+mn-lt"/>
              </a:rPr>
              <a:t>A</a:t>
            </a:r>
            <a:r>
              <a:rPr lang="en-US" dirty="0" smtClean="0">
                <a:latin typeface="+mn-lt"/>
              </a:rPr>
              <a:t>pply </a:t>
            </a:r>
            <a:r>
              <a:rPr lang="en-US" dirty="0">
                <a:latin typeface="+mn-lt"/>
              </a:rPr>
              <a:t>one of the methods learned in class to an existing data set to explore a question of interest </a:t>
            </a:r>
            <a:r>
              <a:rPr lang="en-US" dirty="0" smtClean="0">
                <a:latin typeface="+mn-lt"/>
              </a:rPr>
              <a:t>to you</a:t>
            </a:r>
          </a:p>
          <a:p>
            <a:r>
              <a:rPr lang="en-US" dirty="0" smtClean="0">
                <a:latin typeface="+mn-lt"/>
              </a:rPr>
              <a:t>Potential types of projects:</a:t>
            </a:r>
          </a:p>
          <a:p>
            <a:pPr marL="457200" lvl="0" indent="-457200">
              <a:buFont typeface="+mj-lt"/>
              <a:buAutoNum type="arabicPeriod"/>
            </a:pPr>
            <a:r>
              <a:rPr lang="en-US" dirty="0">
                <a:latin typeface="+mn-lt"/>
              </a:rPr>
              <a:t>Use life tables to look at people’s probability of migrating from </a:t>
            </a:r>
            <a:r>
              <a:rPr lang="en-US" dirty="0" smtClean="0">
                <a:latin typeface="+mn-lt"/>
              </a:rPr>
              <a:t>Mexico </a:t>
            </a:r>
            <a:r>
              <a:rPr lang="en-US" dirty="0">
                <a:latin typeface="+mn-lt"/>
              </a:rPr>
              <a:t>to the US by age group, and expected number of years someone of each age group will spend living in Mexico or the US</a:t>
            </a:r>
          </a:p>
          <a:p>
            <a:pPr marL="457200" lvl="0" indent="-457200">
              <a:buFont typeface="+mj-lt"/>
              <a:buAutoNum type="arabicPeriod"/>
            </a:pPr>
            <a:r>
              <a:rPr lang="en-US" dirty="0">
                <a:latin typeface="+mn-lt"/>
              </a:rPr>
              <a:t>Explore changes over time in total fertility rate and cohort childlessness by age group in a country of choice using Human Fertility Database </a:t>
            </a:r>
            <a:r>
              <a:rPr lang="en-US" dirty="0" smtClean="0">
                <a:latin typeface="+mn-lt"/>
              </a:rPr>
              <a:t>Data</a:t>
            </a:r>
            <a:endParaRPr lang="en-US" dirty="0">
              <a:latin typeface="+mn-lt"/>
            </a:endParaRPr>
          </a:p>
          <a:p>
            <a:pPr marL="457200" lvl="0" indent="-457200">
              <a:buFont typeface="+mj-lt"/>
              <a:buAutoNum type="arabicPeriod"/>
            </a:pPr>
            <a:r>
              <a:rPr lang="en-US" dirty="0">
                <a:latin typeface="+mn-lt"/>
              </a:rPr>
              <a:t>Project changes in population size of sub-groups in a population (for example, ethnic groups or women with asthma in the US) under different assumptions about future changes in fertility, mortality and migration</a:t>
            </a:r>
          </a:p>
          <a:p>
            <a:pPr marL="457200" lvl="0" indent="-457200">
              <a:buFont typeface="+mj-lt"/>
              <a:buAutoNum type="arabicPeriod"/>
            </a:pPr>
            <a:r>
              <a:rPr lang="en-US" dirty="0">
                <a:latin typeface="+mn-lt"/>
              </a:rPr>
              <a:t>Use Demographic and Health Survey Data to explore if there is an urban penalty or advantage for child health outcomes in a country of </a:t>
            </a:r>
            <a:r>
              <a:rPr lang="en-US" dirty="0" smtClean="0">
                <a:latin typeface="+mn-lt"/>
              </a:rPr>
              <a:t>choice</a:t>
            </a:r>
            <a:endParaRPr lang="en-US" dirty="0">
              <a:latin typeface="+mn-lt"/>
            </a:endParaRPr>
          </a:p>
          <a:p>
            <a:endParaRPr lang="en-US" dirty="0">
              <a:latin typeface="+mn-lt"/>
            </a:endParaRPr>
          </a:p>
        </p:txBody>
      </p:sp>
      <p:sp>
        <p:nvSpPr>
          <p:cNvPr id="5" name="Date Placeholder 4"/>
          <p:cNvSpPr>
            <a:spLocks noGrp="1"/>
          </p:cNvSpPr>
          <p:nvPr>
            <p:ph type="dt" sz="half" idx="2"/>
          </p:nvPr>
        </p:nvSpPr>
        <p:spPr/>
        <p:txBody>
          <a:bodyPr/>
          <a:lstStyle/>
          <a:p>
            <a:fld id="{BE4F006E-5431-4BDD-8829-6B0B1D987D3A}" type="datetime1">
              <a:rPr lang="en-US" smtClean="0"/>
              <a:t>9/14/17</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7</a:t>
            </a:fld>
            <a:endParaRPr lang="en-US" dirty="0"/>
          </a:p>
        </p:txBody>
      </p:sp>
    </p:spTree>
    <p:extLst>
      <p:ext uri="{BB962C8B-B14F-4D97-AF65-F5344CB8AC3E}">
        <p14:creationId xmlns:p14="http://schemas.microsoft.com/office/powerpoint/2010/main" val="243537018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Final projects</a:t>
            </a:r>
            <a:endParaRPr lang="en-US" dirty="0"/>
          </a:p>
        </p:txBody>
      </p:sp>
      <p:sp>
        <p:nvSpPr>
          <p:cNvPr id="3" name="Content Placeholder 2"/>
          <p:cNvSpPr>
            <a:spLocks noGrp="1"/>
          </p:cNvSpPr>
          <p:nvPr>
            <p:ph idx="1"/>
          </p:nvPr>
        </p:nvSpPr>
        <p:spPr>
          <a:xfrm>
            <a:off x="661375" y="1452910"/>
            <a:ext cx="8325548" cy="4011502"/>
          </a:xfrm>
        </p:spPr>
        <p:txBody>
          <a:bodyPr/>
          <a:lstStyle/>
          <a:p>
            <a:r>
              <a:rPr lang="en-US" dirty="0" smtClean="0">
                <a:latin typeface="+mn-lt"/>
              </a:rPr>
              <a:t>Due: Friday Dec </a:t>
            </a:r>
            <a:r>
              <a:rPr lang="en-US" dirty="0" smtClean="0">
                <a:latin typeface="+mn-lt"/>
              </a:rPr>
              <a:t>1 </a:t>
            </a:r>
            <a:r>
              <a:rPr lang="en-US" dirty="0" smtClean="0">
                <a:latin typeface="+mn-lt"/>
              </a:rPr>
              <a:t>via email to Nadia</a:t>
            </a:r>
          </a:p>
          <a:p>
            <a:r>
              <a:rPr lang="en-US" dirty="0" smtClean="0">
                <a:latin typeface="+mn-lt"/>
              </a:rPr>
              <a:t>5 pages, </a:t>
            </a:r>
            <a:r>
              <a:rPr lang="en-US" dirty="0" smtClean="0">
                <a:latin typeface="+mn-lt"/>
              </a:rPr>
              <a:t>double </a:t>
            </a:r>
            <a:r>
              <a:rPr lang="en-US" dirty="0" smtClean="0">
                <a:latin typeface="+mn-lt"/>
              </a:rPr>
              <a:t>spaced, </a:t>
            </a:r>
            <a:r>
              <a:rPr lang="en-US" dirty="0" smtClean="0">
                <a:latin typeface="+mn-lt"/>
              </a:rPr>
              <a:t>mostly </a:t>
            </a:r>
            <a:r>
              <a:rPr lang="en-US" dirty="0" smtClean="0">
                <a:latin typeface="+mn-lt"/>
              </a:rPr>
              <a:t>focus on methods, data analysis and </a:t>
            </a:r>
            <a:r>
              <a:rPr lang="en-US" dirty="0" smtClean="0">
                <a:latin typeface="+mn-lt"/>
              </a:rPr>
              <a:t>findings</a:t>
            </a:r>
          </a:p>
          <a:p>
            <a:pPr lvl="1"/>
            <a:r>
              <a:rPr lang="en-US" dirty="0">
                <a:latin typeface="+mn-lt"/>
              </a:rPr>
              <a:t>S</a:t>
            </a:r>
            <a:r>
              <a:rPr lang="en-US" dirty="0" smtClean="0">
                <a:latin typeface="+mn-lt"/>
              </a:rPr>
              <a:t>hort </a:t>
            </a:r>
            <a:r>
              <a:rPr lang="en-US" dirty="0" smtClean="0">
                <a:latin typeface="+mn-lt"/>
              </a:rPr>
              <a:t>background/</a:t>
            </a:r>
            <a:r>
              <a:rPr lang="en-US" dirty="0" smtClean="0">
                <a:latin typeface="+mn-lt"/>
              </a:rPr>
              <a:t>intro, at least 5 references</a:t>
            </a:r>
            <a:endParaRPr lang="en-US" dirty="0" smtClean="0">
              <a:latin typeface="+mn-lt"/>
            </a:endParaRPr>
          </a:p>
          <a:p>
            <a:r>
              <a:rPr lang="en-US" dirty="0" smtClean="0">
                <a:latin typeface="+mn-lt"/>
              </a:rPr>
              <a:t>Nov </a:t>
            </a:r>
            <a:r>
              <a:rPr lang="en-US" dirty="0" smtClean="0">
                <a:latin typeface="+mn-lt"/>
              </a:rPr>
              <a:t>27: </a:t>
            </a:r>
            <a:r>
              <a:rPr lang="en-US" dirty="0" smtClean="0">
                <a:latin typeface="+mn-lt"/>
              </a:rPr>
              <a:t>10 min </a:t>
            </a:r>
            <a:r>
              <a:rPr lang="en-US" dirty="0" err="1" smtClean="0">
                <a:latin typeface="+mn-lt"/>
              </a:rPr>
              <a:t>powerpoint</a:t>
            </a:r>
            <a:r>
              <a:rPr lang="en-US" dirty="0" smtClean="0">
                <a:latin typeface="+mn-lt"/>
              </a:rPr>
              <a:t> presentations of final project </a:t>
            </a:r>
          </a:p>
          <a:p>
            <a:r>
              <a:rPr lang="en-US" dirty="0" smtClean="0">
                <a:solidFill>
                  <a:srgbClr val="000000"/>
                </a:solidFill>
                <a:latin typeface="+mn-lt"/>
              </a:rPr>
              <a:t>Nov </a:t>
            </a:r>
            <a:r>
              <a:rPr lang="en-US" dirty="0">
                <a:latin typeface="+mn-lt"/>
              </a:rPr>
              <a:t>6</a:t>
            </a:r>
            <a:r>
              <a:rPr lang="en-US" dirty="0" smtClean="0">
                <a:latin typeface="+mn-lt"/>
              </a:rPr>
              <a:t>: </a:t>
            </a:r>
            <a:r>
              <a:rPr lang="en-US" dirty="0" smtClean="0">
                <a:latin typeface="+mn-lt"/>
              </a:rPr>
              <a:t>Send Nadia a few sentence description of your project and the data you will use</a:t>
            </a:r>
          </a:p>
          <a:p>
            <a:pPr lvl="1"/>
            <a:r>
              <a:rPr lang="en-US" dirty="0" smtClean="0">
                <a:latin typeface="+mn-lt"/>
              </a:rPr>
              <a:t>Have gotten access to that data source</a:t>
            </a:r>
          </a:p>
        </p:txBody>
      </p:sp>
      <p:sp>
        <p:nvSpPr>
          <p:cNvPr id="5" name="Date Placeholder 4"/>
          <p:cNvSpPr>
            <a:spLocks noGrp="1"/>
          </p:cNvSpPr>
          <p:nvPr>
            <p:ph type="dt" sz="half" idx="2"/>
          </p:nvPr>
        </p:nvSpPr>
        <p:spPr/>
        <p:txBody>
          <a:bodyPr/>
          <a:lstStyle/>
          <a:p>
            <a:fld id="{BE4F006E-5431-4BDD-8829-6B0B1D987D3A}" type="datetime1">
              <a:rPr lang="en-US" smtClean="0"/>
              <a:t>9/14/17</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8</a:t>
            </a:fld>
            <a:endParaRPr lang="en-US" dirty="0"/>
          </a:p>
        </p:txBody>
      </p:sp>
    </p:spTree>
    <p:extLst>
      <p:ext uri="{BB962C8B-B14F-4D97-AF65-F5344CB8AC3E}">
        <p14:creationId xmlns:p14="http://schemas.microsoft.com/office/powerpoint/2010/main" val="423663299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Grading</a:t>
            </a:r>
            <a:endParaRPr lang="en-US" dirty="0"/>
          </a:p>
        </p:txBody>
      </p:sp>
      <p:sp>
        <p:nvSpPr>
          <p:cNvPr id="4" name="Text Placeholder 3"/>
          <p:cNvSpPr>
            <a:spLocks noGrp="1"/>
          </p:cNvSpPr>
          <p:nvPr>
            <p:ph type="body" idx="10"/>
          </p:nvPr>
        </p:nvSpPr>
        <p:spPr>
          <a:xfrm>
            <a:off x="653732" y="1629833"/>
            <a:ext cx="8087171" cy="313932"/>
          </a:xfrm>
        </p:spPr>
        <p:txBody>
          <a:bodyPr/>
          <a:lstStyle/>
          <a:p>
            <a:pPr marL="342900" indent="-342900">
              <a:buFont typeface="Arial"/>
              <a:buChar char="•"/>
            </a:pPr>
            <a:r>
              <a:rPr lang="en-US" dirty="0">
                <a:latin typeface="+mn-lt"/>
              </a:rPr>
              <a:t>Completion of each </a:t>
            </a:r>
            <a:r>
              <a:rPr lang="en-US" dirty="0" smtClean="0">
                <a:latin typeface="+mn-lt"/>
              </a:rPr>
              <a:t>lab/homework </a:t>
            </a:r>
            <a:r>
              <a:rPr lang="en-US" dirty="0">
                <a:latin typeface="+mn-lt"/>
              </a:rPr>
              <a:t>(5% each x 5=25%) </a:t>
            </a:r>
          </a:p>
          <a:p>
            <a:pPr marL="342900" indent="-342900">
              <a:buFont typeface="Arial"/>
              <a:buChar char="•"/>
            </a:pPr>
            <a:r>
              <a:rPr lang="en-US" dirty="0" smtClean="0">
                <a:latin typeface="+mn-lt"/>
              </a:rPr>
              <a:t>Reading questions (25%) </a:t>
            </a:r>
          </a:p>
          <a:p>
            <a:pPr marL="342900" indent="-342900">
              <a:buFont typeface="Arial"/>
              <a:buChar char="•"/>
            </a:pPr>
            <a:r>
              <a:rPr lang="en-US" dirty="0" smtClean="0">
                <a:latin typeface="+mn-lt"/>
              </a:rPr>
              <a:t>A </a:t>
            </a:r>
            <a:r>
              <a:rPr lang="en-US" dirty="0">
                <a:latin typeface="+mn-lt"/>
              </a:rPr>
              <a:t>short final paper (&lt;=5 pages) (</a:t>
            </a:r>
            <a:r>
              <a:rPr lang="en-US" dirty="0" smtClean="0">
                <a:latin typeface="+mn-lt"/>
              </a:rPr>
              <a:t>35%</a:t>
            </a:r>
            <a:r>
              <a:rPr lang="en-US" dirty="0">
                <a:latin typeface="+mn-lt"/>
              </a:rPr>
              <a:t>) </a:t>
            </a:r>
            <a:endParaRPr lang="en-US" dirty="0" smtClean="0">
              <a:latin typeface="+mn-lt"/>
            </a:endParaRPr>
          </a:p>
          <a:p>
            <a:pPr marL="342900" indent="-342900">
              <a:buFont typeface="Arial"/>
              <a:buChar char="•"/>
            </a:pPr>
            <a:r>
              <a:rPr lang="en-US" dirty="0">
                <a:latin typeface="+mn-lt"/>
              </a:rPr>
              <a:t>P</a:t>
            </a:r>
            <a:r>
              <a:rPr lang="en-US" dirty="0" smtClean="0">
                <a:latin typeface="+mn-lt"/>
              </a:rPr>
              <a:t>resentation </a:t>
            </a:r>
            <a:r>
              <a:rPr lang="en-US" dirty="0">
                <a:latin typeface="+mn-lt"/>
              </a:rPr>
              <a:t>of the findings from </a:t>
            </a:r>
            <a:r>
              <a:rPr lang="en-US" dirty="0" smtClean="0">
                <a:latin typeface="+mn-lt"/>
              </a:rPr>
              <a:t>labs </a:t>
            </a:r>
            <a:r>
              <a:rPr lang="en-US" dirty="0">
                <a:latin typeface="+mn-lt"/>
              </a:rPr>
              <a:t>and </a:t>
            </a:r>
            <a:r>
              <a:rPr lang="en-US" dirty="0" smtClean="0">
                <a:latin typeface="+mn-lt"/>
              </a:rPr>
              <a:t>final </a:t>
            </a:r>
            <a:r>
              <a:rPr lang="en-US" dirty="0">
                <a:latin typeface="+mn-lt"/>
              </a:rPr>
              <a:t>project </a:t>
            </a:r>
            <a:r>
              <a:rPr lang="en-US" dirty="0" smtClean="0">
                <a:latin typeface="+mn-lt"/>
              </a:rPr>
              <a:t>(15%)</a:t>
            </a:r>
            <a:endParaRPr lang="en-US" dirty="0">
              <a:latin typeface="+mn-lt"/>
            </a:endParaRPr>
          </a:p>
        </p:txBody>
      </p:sp>
      <p:sp>
        <p:nvSpPr>
          <p:cNvPr id="5" name="Date Placeholder 4"/>
          <p:cNvSpPr>
            <a:spLocks noGrp="1"/>
          </p:cNvSpPr>
          <p:nvPr>
            <p:ph type="dt" sz="half" idx="2"/>
          </p:nvPr>
        </p:nvSpPr>
        <p:spPr/>
        <p:txBody>
          <a:bodyPr/>
          <a:lstStyle/>
          <a:p>
            <a:fld id="{BE4F006E-5431-4BDD-8829-6B0B1D987D3A}" type="datetime1">
              <a:rPr lang="en-US" smtClean="0"/>
              <a:t>9/14/17</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9</a:t>
            </a:fld>
            <a:endParaRPr lang="en-US" dirty="0"/>
          </a:p>
        </p:txBody>
      </p:sp>
    </p:spTree>
    <p:extLst>
      <p:ext uri="{BB962C8B-B14F-4D97-AF65-F5344CB8AC3E}">
        <p14:creationId xmlns:p14="http://schemas.microsoft.com/office/powerpoint/2010/main" val="55294253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CSF PPT Templat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2.xml><?xml version="1.0" encoding="utf-8"?>
<a:theme xmlns:a="http://schemas.openxmlformats.org/drawingml/2006/main" name="UCSF PPT Template-Blu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3.xml><?xml version="1.0" encoding="utf-8"?>
<a:theme xmlns:a="http://schemas.openxmlformats.org/drawingml/2006/main" name="UCSF PPT Template-Blue Bar">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B48DB2A-A2BB-49B9-B517-04CB45F2482A}">
  <ds:schemaRefs>
    <ds:schemaRef ds:uri="http://purl.org/dc/terms/"/>
    <ds:schemaRef ds:uri="http://schemas.microsoft.com/office/2006/documentManagement/types"/>
    <ds:schemaRef ds:uri="http://schemas.microsoft.com/office/2006/metadata/properties"/>
    <ds:schemaRef ds:uri="http://purl.org/dc/elements/1.1/"/>
    <ds:schemaRef ds:uri="http://www.w3.org/XML/1998/namespace"/>
    <ds:schemaRef ds:uri="http://purl.org/dc/dcmitype/"/>
    <ds:schemaRef ds:uri="http://schemas.openxmlformats.org/package/2006/metadata/core-properties"/>
  </ds:schemaRefs>
</ds:datastoreItem>
</file>

<file path=customXml/itemProps3.xml><?xml version="1.0" encoding="utf-8"?>
<ds:datastoreItem xmlns:ds="http://schemas.openxmlformats.org/officeDocument/2006/customXml" ds:itemID="{F8A51949-CE2D-4D1D-81B7-CD96A13119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UCSF PPT Template</Template>
  <TotalTime>71775</TotalTime>
  <Words>1633</Words>
  <Application>Microsoft Macintosh PowerPoint</Application>
  <PresentationFormat>On-screen Show (4:3)</PresentationFormat>
  <Paragraphs>297</Paragraphs>
  <Slides>37</Slides>
  <Notes>4</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37</vt:i4>
      </vt:variant>
    </vt:vector>
  </HeadingPairs>
  <TitlesOfParts>
    <vt:vector size="41" baseType="lpstr">
      <vt:lpstr>UCSF PPT Template</vt:lpstr>
      <vt:lpstr>UCSF PPT Template-Blue</vt:lpstr>
      <vt:lpstr>UCSF PPT Template-Blue Bar</vt:lpstr>
      <vt:lpstr>Equation</vt:lpstr>
      <vt:lpstr>Demography and Demographic Methods for Public Health</vt:lpstr>
      <vt:lpstr>Introductions</vt:lpstr>
      <vt:lpstr>Outline of Today’s Lecture</vt:lpstr>
      <vt:lpstr>Welcome: Class info</vt:lpstr>
      <vt:lpstr>General format</vt:lpstr>
      <vt:lpstr>Labs</vt:lpstr>
      <vt:lpstr>Final Project</vt:lpstr>
      <vt:lpstr>Final projects</vt:lpstr>
      <vt:lpstr>Grading</vt:lpstr>
      <vt:lpstr>Topics covered in the course</vt:lpstr>
      <vt:lpstr>Outline of Today’s Lecture</vt:lpstr>
      <vt:lpstr>What is Demography?</vt:lpstr>
      <vt:lpstr>Why is demography important for health?</vt:lpstr>
      <vt:lpstr>Differences between Demography and Epidemiology (Wallace, 2001)</vt:lpstr>
      <vt:lpstr>Commonalities between demography and epidemiology</vt:lpstr>
      <vt:lpstr>How Demography is used in Public Health</vt:lpstr>
      <vt:lpstr>Outline of Today’s Lecture</vt:lpstr>
      <vt:lpstr>Demographic Theory</vt:lpstr>
      <vt:lpstr>Demographic Theory</vt:lpstr>
      <vt:lpstr>Demographic Transition Theory</vt:lpstr>
      <vt:lpstr>Demographic Transition Theory</vt:lpstr>
      <vt:lpstr>Population Growth: balancing equation</vt:lpstr>
      <vt:lpstr>Exponential population growth</vt:lpstr>
      <vt:lpstr>Historical Population Growth</vt:lpstr>
      <vt:lpstr>Number of years to add each billion</vt:lpstr>
      <vt:lpstr>PowerPoint Presentation</vt:lpstr>
      <vt:lpstr>Outline of Today’s Lecture</vt:lpstr>
      <vt:lpstr>Population Pyramid: USA</vt:lpstr>
      <vt:lpstr>History in Pop Pyramids: US</vt:lpstr>
      <vt:lpstr>PowerPoint Presentation</vt:lpstr>
      <vt:lpstr>Guess the  state</vt:lpstr>
      <vt:lpstr>Difference by ethnic group: US</vt:lpstr>
      <vt:lpstr>Change over time: Japan</vt:lpstr>
      <vt:lpstr>Botswana</vt:lpstr>
      <vt:lpstr>Choose some countries! </vt:lpstr>
      <vt:lpstr>Tips on graphs</vt:lpstr>
      <vt:lpstr>PowerPoint Presentation</vt:lpstr>
    </vt:vector>
  </TitlesOfParts>
  <Company>UCSF</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UCSF Presentation Template</dc:title>
  <dc:subject>Presentation Template</dc:subject>
  <dc:creator>Derek MacDavid</dc:creator>
  <dc:description>Derek MacDavid | derek@bigpicdesign.com</dc:description>
  <cp:lastModifiedBy>test</cp:lastModifiedBy>
  <cp:revision>476</cp:revision>
  <dcterms:created xsi:type="dcterms:W3CDTF">2012-05-07T17:59:34Z</dcterms:created>
  <dcterms:modified xsi:type="dcterms:W3CDTF">2017-09-18T19:12:36Z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