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325" r:id="rId2"/>
    <p:sldId id="261" r:id="rId3"/>
    <p:sldId id="288" r:id="rId4"/>
    <p:sldId id="283" r:id="rId5"/>
    <p:sldId id="289" r:id="rId6"/>
    <p:sldId id="293" r:id="rId7"/>
    <p:sldId id="278" r:id="rId8"/>
    <p:sldId id="290" r:id="rId9"/>
    <p:sldId id="347" r:id="rId10"/>
    <p:sldId id="349" r:id="rId11"/>
    <p:sldId id="351" r:id="rId12"/>
    <p:sldId id="259" r:id="rId13"/>
    <p:sldId id="353" r:id="rId14"/>
    <p:sldId id="354" r:id="rId15"/>
    <p:sldId id="355" r:id="rId16"/>
    <p:sldId id="263" r:id="rId17"/>
    <p:sldId id="345" r:id="rId18"/>
    <p:sldId id="339" r:id="rId19"/>
    <p:sldId id="344" r:id="rId20"/>
    <p:sldId id="295" r:id="rId21"/>
    <p:sldId id="296" r:id="rId22"/>
    <p:sldId id="297" r:id="rId23"/>
    <p:sldId id="298" r:id="rId24"/>
    <p:sldId id="299" r:id="rId25"/>
    <p:sldId id="300" r:id="rId26"/>
    <p:sldId id="294" r:id="rId27"/>
    <p:sldId id="284" r:id="rId28"/>
    <p:sldId id="322" r:id="rId29"/>
    <p:sldId id="346" r:id="rId30"/>
    <p:sldId id="356" r:id="rId31"/>
    <p:sldId id="357" r:id="rId32"/>
    <p:sldId id="326" r:id="rId33"/>
    <p:sldId id="264" r:id="rId34"/>
    <p:sldId id="328" r:id="rId35"/>
    <p:sldId id="352" r:id="rId36"/>
    <p:sldId id="329" r:id="rId37"/>
    <p:sldId id="361" r:id="rId38"/>
    <p:sldId id="324" r:id="rId39"/>
    <p:sldId id="358" r:id="rId40"/>
    <p:sldId id="359" r:id="rId41"/>
    <p:sldId id="308" r:id="rId42"/>
    <p:sldId id="360" r:id="rId43"/>
    <p:sldId id="287" r:id="rId44"/>
    <p:sldId id="331" r:id="rId45"/>
    <p:sldId id="330" r:id="rId46"/>
    <p:sldId id="256" r:id="rId47"/>
    <p:sldId id="267" r:id="rId48"/>
    <p:sldId id="268" r:id="rId49"/>
    <p:sldId id="269" r:id="rId50"/>
    <p:sldId id="271" r:id="rId51"/>
    <p:sldId id="270" r:id="rId52"/>
    <p:sldId id="332" r:id="rId53"/>
    <p:sldId id="333" r:id="rId54"/>
    <p:sldId id="336" r:id="rId55"/>
    <p:sldId id="266" r:id="rId5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ring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commentAuthors" Target="commentAuthors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3-11T12:42:29.459" idx="1">
    <p:pos x="4846" y="1824"/>
    <p:text>Consider:  
The software:
revises weights
(or) 
The software can:
revise weights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image" Target="../media/image9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80F15-1F37-47EF-BE8C-3D4FB38CAC08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54811-FBA9-42FE-8D5E-D14D9B56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1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6B263-BB53-4BF7-A80D-F8653CD1D382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7E24-FED6-4E1C-8879-BC380FEB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3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BDC03D-B9E1-8349-B7E3-0AE71EF44FC2}" type="slidenum">
              <a:rPr lang="en-US">
                <a:solidFill>
                  <a:srgbClr val="173F66"/>
                </a:solidFill>
                <a:latin typeface="HelveticaNeue BoldCond" charset="0"/>
              </a:rPr>
              <a:pPr/>
              <a:t>22</a:t>
            </a:fld>
            <a:endParaRPr lang="en-US">
              <a:solidFill>
                <a:srgbClr val="173F66"/>
              </a:solidFill>
              <a:latin typeface="HelveticaNeue BoldCond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A5822C-5089-054F-8622-CC6917B804E9}" type="slidenum">
              <a:rPr lang="en-US">
                <a:solidFill>
                  <a:srgbClr val="173F66"/>
                </a:solidFill>
                <a:latin typeface="HelveticaNeue BoldCond" charset="0"/>
              </a:rPr>
              <a:pPr/>
              <a:t>24</a:t>
            </a:fld>
            <a:endParaRPr lang="en-US">
              <a:solidFill>
                <a:srgbClr val="173F66"/>
              </a:solidFill>
              <a:latin typeface="HelveticaNeue BoldCond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8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8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55283" indent="-290493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61974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2676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9155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fld id="{C7CDEBED-4C41-0349-B3DF-1F36448FB922}" type="slidenum">
              <a:rPr lang="en-US"/>
              <a:pPr/>
              <a:t>29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9pPr>
          </a:lstStyle>
          <a:p>
            <a:fld id="{FE24A62F-679D-4610-B561-5C54F9DC701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4C0F5-DD5E-994E-BFEA-41C5C96822CD}" type="slidenum">
              <a:rPr lang="en-US"/>
              <a:pPr/>
              <a:t>52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30599-EE96-7F46-A16E-CFFE02CB125C}" type="slidenum">
              <a:rPr lang="en-US"/>
              <a:pPr/>
              <a:t>53</a:t>
            </a:fld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959226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959226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391" tIns="0" rIns="19391" bIns="0" anchor="b"/>
          <a:lstStyle/>
          <a:p>
            <a:pPr algn="r" defTabSz="931863"/>
            <a:r>
              <a:rPr lang="en-US" sz="1000" i="1"/>
              <a:t>7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21213" cy="3465513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0275" y="4407654"/>
            <a:ext cx="5124450" cy="4179014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11" tIns="45247" rIns="92111" bIns="45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2CDE1-682C-3E4A-BD1D-87E124AAB575}" type="slidenum">
              <a:rPr lang="en-US"/>
              <a:pPr/>
              <a:t>54</a:t>
            </a:fld>
            <a:endParaRPr 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959226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959226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394" tIns="0" rIns="19394" bIns="0" anchor="b"/>
          <a:lstStyle/>
          <a:p>
            <a:pPr algn="r" defTabSz="931863"/>
            <a:r>
              <a:rPr lang="en-US" sz="1000" i="1"/>
              <a:t>11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21213" cy="3465513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0275" y="4407654"/>
            <a:ext cx="5124450" cy="4179014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22" tIns="45253" rIns="92122" bIns="4525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AD91-BA39-46D6-8481-9D1963714DA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6534"/>
            <a:ext cx="5122333" cy="417927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Amgen GHE Training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55283" indent="-290493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61974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2676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9155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fld id="{122B5B0C-570C-B744-81F1-909E78FF32B0}" type="slidenum">
              <a:rPr lang="en-US"/>
              <a:pPr/>
              <a:t>17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55283" indent="-290493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61974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2676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91553" indent="-232395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fld id="{FCD59A9B-8A95-1845-8EC1-E58100EC8AA2}" type="slidenum">
              <a:rPr lang="en-US"/>
              <a:pPr/>
              <a:t>19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FE7298-FFA0-6C42-B740-F7EBE900CB11}" type="slidenum">
              <a:rPr lang="en-US">
                <a:solidFill>
                  <a:srgbClr val="173F66"/>
                </a:solidFill>
                <a:latin typeface="HelveticaNeue BoldCond" charset="0"/>
              </a:rPr>
              <a:pPr/>
              <a:t>20</a:t>
            </a:fld>
            <a:endParaRPr lang="en-US">
              <a:solidFill>
                <a:srgbClr val="173F66"/>
              </a:solidFill>
              <a:latin typeface="HelveticaNeue BoldCond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7728DE-4A6A-3144-A99C-9110697FEA22}" type="slidenum">
              <a:rPr lang="en-US">
                <a:solidFill>
                  <a:srgbClr val="173F66"/>
                </a:solidFill>
                <a:latin typeface="HelveticaNeue BoldCond" charset="0"/>
              </a:rPr>
              <a:pPr/>
              <a:t>21</a:t>
            </a:fld>
            <a:endParaRPr lang="en-US">
              <a:solidFill>
                <a:srgbClr val="173F66"/>
              </a:solidFill>
              <a:latin typeface="HelveticaNeue BoldCond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4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6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6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7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8707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70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708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7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7" name="Group 47"/>
          <p:cNvGrpSpPr>
            <a:grpSpLocks/>
          </p:cNvGrpSpPr>
          <p:nvPr userDrawn="1"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5" name="Freeform 45"/>
          <p:cNvSpPr>
            <a:spLocks/>
          </p:cNvSpPr>
          <p:nvPr userDrawn="1"/>
        </p:nvSpPr>
        <p:spPr bwMode="hidden">
          <a:xfrm>
            <a:off x="0" y="0"/>
            <a:ext cx="9144000" cy="457200"/>
          </a:xfrm>
          <a:custGeom>
            <a:avLst/>
            <a:gdLst>
              <a:gd name="T0" fmla="*/ 5740 w 5740"/>
              <a:gd name="T1" fmla="*/ 288 h 288"/>
              <a:gd name="T2" fmla="*/ 0 w 5740"/>
              <a:gd name="T3" fmla="*/ 288 h 288"/>
              <a:gd name="T4" fmla="*/ 0 w 5740"/>
              <a:gd name="T5" fmla="*/ 0 h 288"/>
              <a:gd name="T6" fmla="*/ 5740 w 5740"/>
              <a:gd name="T7" fmla="*/ 0 h 288"/>
              <a:gd name="T8" fmla="*/ 5740 w 5740"/>
              <a:gd name="T9" fmla="*/ 288 h 288"/>
              <a:gd name="T10" fmla="*/ 5740 w 5740"/>
              <a:gd name="T1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5166" name="Freeform 46"/>
          <p:cNvSpPr>
            <a:spLocks/>
          </p:cNvSpPr>
          <p:nvPr userDrawn="1"/>
        </p:nvSpPr>
        <p:spPr bwMode="hidden">
          <a:xfrm>
            <a:off x="0" y="0"/>
            <a:ext cx="9144000" cy="533400"/>
          </a:xfrm>
          <a:custGeom>
            <a:avLst/>
            <a:gdLst>
              <a:gd name="T0" fmla="*/ 5740 w 5740"/>
              <a:gd name="T1" fmla="*/ 288 h 288"/>
              <a:gd name="T2" fmla="*/ 0 w 5740"/>
              <a:gd name="T3" fmla="*/ 288 h 288"/>
              <a:gd name="T4" fmla="*/ 0 w 5740"/>
              <a:gd name="T5" fmla="*/ 0 h 288"/>
              <a:gd name="T6" fmla="*/ 5740 w 5740"/>
              <a:gd name="T7" fmla="*/ 0 h 288"/>
              <a:gd name="T8" fmla="*/ 5740 w 5740"/>
              <a:gd name="T9" fmla="*/ 288 h 288"/>
              <a:gd name="T10" fmla="*/ 5740 w 5740"/>
              <a:gd name="T1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60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444DD469-2E30-40C5-A145-82DF723E0035}" type="datetimeFigureOut">
              <a:rPr lang="en-US" smtClean="0"/>
              <a:t>4/8/16</a:t>
            </a:fld>
            <a:endParaRPr lang="en-US"/>
          </a:p>
        </p:txBody>
      </p:sp>
      <p:sp>
        <p:nvSpPr>
          <p:cNvPr id="860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60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3.wmf"/><Relationship Id="rId8" Type="http://schemas.openxmlformats.org/officeDocument/2006/relationships/image" Target="../media/image16.wmf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ort-statement.org/" TargetMode="External"/><Relationship Id="rId4" Type="http://schemas.openxmlformats.org/officeDocument/2006/relationships/hyperlink" Target="http://www.stard-statement.org/" TargetMode="External"/><Relationship Id="rId5" Type="http://schemas.openxmlformats.org/officeDocument/2006/relationships/hyperlink" Target="http://www.prisma-statement.org/" TargetMode="External"/><Relationship Id="rId6" Type="http://schemas.openxmlformats.org/officeDocument/2006/relationships/hyperlink" Target="http://www.emgo.nl/kc/analysis/statements/MOOSE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mgo.nl/kc/analysis/statement/quorum%20review%20lancet%201991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9253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28600" y="304800"/>
            <a:ext cx="90678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Meta-Analysis and Evidence-Based Medicine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762000" y="61722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173F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EDD3B6"/>
                </a:solidFill>
                <a:latin typeface="Arial" charset="0"/>
              </a:rPr>
              <a:t>Why EBM?</a:t>
            </a:r>
            <a:r>
              <a:rPr lang="en-US" sz="2000" dirty="0">
                <a:solidFill>
                  <a:srgbClr val="EDD3B6"/>
                </a:solidFill>
                <a:latin typeface="Arial" charset="0"/>
              </a:rPr>
              <a:t>  All Were Partly Right and All Were Totally Wrong!</a:t>
            </a:r>
          </a:p>
        </p:txBody>
      </p:sp>
    </p:spTree>
    <p:extLst>
      <p:ext uri="{BB962C8B-B14F-4D97-AF65-F5344CB8AC3E}">
        <p14:creationId xmlns:p14="http://schemas.microsoft.com/office/powerpoint/2010/main" val="219450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10179"/>
              </p:ext>
            </p:extLst>
          </p:nvPr>
        </p:nvGraphicFramePr>
        <p:xfrm>
          <a:off x="609600" y="1143000"/>
          <a:ext cx="5867400" cy="2970214"/>
        </p:xfrm>
        <a:graphic>
          <a:graphicData uri="http://schemas.openxmlformats.org/drawingml/2006/table">
            <a:tbl>
              <a:tblPr/>
              <a:tblGrid>
                <a:gridCol w="2057400"/>
                <a:gridCol w="1447800"/>
                <a:gridCol w="1295400"/>
                <a:gridCol w="106680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Credits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English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Chemistry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Genetics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2514600" y="1066800"/>
            <a:ext cx="1828800" cy="32004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5638800" y="1676400"/>
            <a:ext cx="1143000" cy="19050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5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3559"/>
              </p:ext>
            </p:extLst>
          </p:nvPr>
        </p:nvGraphicFramePr>
        <p:xfrm>
          <a:off x="3200400" y="457200"/>
          <a:ext cx="6127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8" name="Equation" r:id="rId3" imgW="215900" imgH="241300" progId="Equation.3">
                  <p:embed/>
                </p:oleObj>
              </mc:Choice>
              <mc:Fallback>
                <p:oleObj name="Equation" r:id="rId3" imgW="215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"/>
                        <a:ext cx="6127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59" name="AutoShape 51"/>
          <p:cNvSpPr>
            <a:spLocks noChangeArrowheads="1"/>
          </p:cNvSpPr>
          <p:nvPr/>
        </p:nvSpPr>
        <p:spPr bwMode="auto">
          <a:xfrm flipH="1">
            <a:off x="5943600" y="4191000"/>
            <a:ext cx="1371600" cy="381000"/>
          </a:xfrm>
          <a:prstGeom prst="curvedUpArrow">
            <a:avLst>
              <a:gd name="adj1" fmla="val 72333"/>
              <a:gd name="adj2" fmla="val 144000"/>
              <a:gd name="adj3" fmla="val 33333"/>
            </a:avLst>
          </a:prstGeom>
          <a:solidFill>
            <a:srgbClr val="FFCC66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6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648609"/>
              </p:ext>
            </p:extLst>
          </p:nvPr>
        </p:nvGraphicFramePr>
        <p:xfrm>
          <a:off x="1219200" y="4114800"/>
          <a:ext cx="1524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9" name="Equation" r:id="rId5" imgW="507960" imgH="291960" progId="Equation.DSMT4">
                  <p:embed/>
                </p:oleObj>
              </mc:Choice>
              <mc:Fallback>
                <p:oleObj name="Equation" r:id="rId5" imgW="507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1524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79653"/>
              </p:ext>
            </p:extLst>
          </p:nvPr>
        </p:nvGraphicFramePr>
        <p:xfrm>
          <a:off x="6705600" y="3352800"/>
          <a:ext cx="1752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0" name="Equation" r:id="rId7" imgW="596880" imgH="291960" progId="Equation.DSMT4">
                  <p:embed/>
                </p:oleObj>
              </mc:Choice>
              <mc:Fallback>
                <p:oleObj name="Equation" r:id="rId7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52800"/>
                        <a:ext cx="17526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2" name="AutoShape 54"/>
          <p:cNvSpPr>
            <a:spLocks noChangeArrowheads="1"/>
          </p:cNvSpPr>
          <p:nvPr/>
        </p:nvSpPr>
        <p:spPr bwMode="auto">
          <a:xfrm rot="-952809">
            <a:off x="2743200" y="4343400"/>
            <a:ext cx="1371600" cy="381000"/>
          </a:xfrm>
          <a:prstGeom prst="curvedUpArrow">
            <a:avLst>
              <a:gd name="adj1" fmla="val 72333"/>
              <a:gd name="adj2" fmla="val 144000"/>
              <a:gd name="adj3" fmla="val 33333"/>
            </a:avLst>
          </a:prstGeom>
          <a:solidFill>
            <a:srgbClr val="FFCC66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6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41357"/>
              </p:ext>
            </p:extLst>
          </p:nvPr>
        </p:nvGraphicFramePr>
        <p:xfrm>
          <a:off x="5486400" y="457200"/>
          <a:ext cx="9144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1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7200"/>
                        <a:ext cx="9144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530029"/>
              </p:ext>
            </p:extLst>
          </p:nvPr>
        </p:nvGraphicFramePr>
        <p:xfrm>
          <a:off x="4572000" y="457200"/>
          <a:ext cx="520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2" name="Equation" r:id="rId11" imgW="164880" imgH="241200" progId="Equation.3">
                  <p:embed/>
                </p:oleObj>
              </mc:Choice>
              <mc:Fallback>
                <p:oleObj name="Equation" r:id="rId11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"/>
                        <a:ext cx="520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85933"/>
              </p:ext>
            </p:extLst>
          </p:nvPr>
        </p:nvGraphicFramePr>
        <p:xfrm>
          <a:off x="5410200" y="5029200"/>
          <a:ext cx="1600200" cy="1410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3" name="Equation" r:id="rId13" imgW="749160" imgH="660240" progId="Equation.3">
                  <p:embed/>
                </p:oleObj>
              </mc:Choice>
              <mc:Fallback>
                <p:oleObj name="Equation" r:id="rId13" imgW="749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029200"/>
                        <a:ext cx="1600200" cy="1410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5486400"/>
            <a:ext cx="2953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Weighted Average =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94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7391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basic statistical procedures are feasible and intuitive.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057400" y="3733800"/>
            <a:ext cx="464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can do this.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9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95400" y="228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Hierarchy </a:t>
            </a:r>
            <a:r>
              <a:rPr lang="en-US" sz="4000" dirty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Evidence*</a:t>
            </a:r>
            <a:endParaRPr lang="en-US" sz="40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85800" y="1143000"/>
            <a:ext cx="754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1. Meta-analysis with original data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2. Randomized </a:t>
            </a:r>
            <a:r>
              <a:rPr lang="en-US" sz="25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controlled </a:t>
            </a: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trials with meta-analyses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3. Simple randomized control trials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4. Series with historical controls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5. Case control series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6. Computer database analysis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7. Case series with literature controls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8. Uncontrolled case series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9. Case reports, expert opinions</a:t>
            </a:r>
          </a:p>
          <a:p>
            <a:pPr marL="609600" indent="-609600">
              <a:spcBef>
                <a:spcPct val="20000"/>
              </a:spcBef>
            </a:pPr>
            <a:endParaRPr lang="en-US" sz="25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609600" indent="-609600">
              <a:spcBef>
                <a:spcPct val="20000"/>
              </a:spcBef>
            </a:pPr>
            <a:endParaRPr lang="en-US" sz="25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*Cook 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DJ,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Guyatt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GH,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Laupacis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Sackett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DL, Goldberg RJ. Clinical recommendations using 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levels of 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evidence for antithrombotic agents. Chest 1995 Oct; 108(4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):227S-230S. </a:t>
            </a:r>
          </a:p>
          <a:p>
            <a:pPr marL="609600" indent="-609600">
              <a:spcBef>
                <a:spcPct val="20000"/>
              </a:spcBef>
            </a:pPr>
            <a:endParaRPr lang="en-US" sz="1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44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52400"/>
            <a:ext cx="706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PROSPERO registration for the Herceptin Project*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22" y="2743200"/>
            <a:ext cx="3626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*Systematic </a:t>
            </a:r>
            <a:r>
              <a:rPr lang="en-US" dirty="0"/>
              <a:t>evaluation of trends in survival among patients with HER2-positive advanced breast cancer </a:t>
            </a:r>
          </a:p>
        </p:txBody>
      </p:sp>
      <p:pic>
        <p:nvPicPr>
          <p:cNvPr id="4" name="Picture 3" descr="Screen Shot 2016-04-05 at 10.42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91" y="847276"/>
            <a:ext cx="5410200" cy="59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798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Systematic Reviews paper on the methods for the Herceptin Project*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22" y="2743200"/>
            <a:ext cx="3626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*Systematic </a:t>
            </a:r>
            <a:r>
              <a:rPr lang="en-US" dirty="0"/>
              <a:t>evaluation of trends in survival among patients with HER2-positive advanced breast cancer </a:t>
            </a:r>
          </a:p>
        </p:txBody>
      </p:sp>
      <p:pic>
        <p:nvPicPr>
          <p:cNvPr id="4" name="Picture 3" descr="Screen Shot 2016-04-05 at 10.4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74411"/>
            <a:ext cx="5229076" cy="61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85800"/>
            <a:ext cx="5055501" cy="6050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52400"/>
            <a:ext cx="6188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PRISMA flowchart for the Herceptin Project*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22" y="2743200"/>
            <a:ext cx="3626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*Systematic </a:t>
            </a:r>
            <a:r>
              <a:rPr lang="en-US" dirty="0"/>
              <a:t>evaluation of trends in survival among patients with HER2-positive advanced breast cancer </a:t>
            </a:r>
          </a:p>
        </p:txBody>
      </p:sp>
    </p:spTree>
    <p:extLst>
      <p:ext uri="{BB962C8B-B14F-4D97-AF65-F5344CB8AC3E}">
        <p14:creationId xmlns:p14="http://schemas.microsoft.com/office/powerpoint/2010/main" val="8945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2721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Basics</a:t>
            </a:r>
            <a:endParaRPr lang="en-US" sz="40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questions to keep in mind: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real effect?  [level, bias,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size of the effect clinically important? [quality, clinically useful difference]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evidence relevant to practice? [statistical precision]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>Primary objective:</a:t>
            </a:r>
          </a:p>
          <a:p>
            <a:pPr lvl="1"/>
            <a:r>
              <a:rPr lang="en-US" sz="2000" dirty="0"/>
              <a:t>Synthetic goal (estimation of summary effect)</a:t>
            </a:r>
          </a:p>
          <a:p>
            <a:pPr lvl="2"/>
            <a:r>
              <a:rPr lang="en-US" sz="2000" b="1" dirty="0"/>
              <a:t>vs.</a:t>
            </a:r>
          </a:p>
          <a:p>
            <a:pPr lvl="1"/>
            <a:r>
              <a:rPr lang="en-US" sz="2000" dirty="0"/>
              <a:t>Analytic goal (estimation of differences)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12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EDD3B6"/>
                </a:solidFill>
                <a:latin typeface="Arial" charset="0"/>
              </a:rPr>
              <a:t>Principal issues in choosing an outcome measure</a:t>
            </a:r>
            <a:endParaRPr lang="en-US" sz="3600" dirty="0">
              <a:solidFill>
                <a:srgbClr val="EDD3B6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7411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dirty="0">
              <a:latin typeface="Arial" charset="0"/>
            </a:endParaRPr>
          </a:p>
          <a:p>
            <a:pPr eaLnBrk="1" hangingPunct="1">
              <a:buSzTx/>
              <a:buFontTx/>
              <a:buAutoNum type="arabicPeriod"/>
            </a:pPr>
            <a:r>
              <a:rPr lang="en-US" sz="2400" dirty="0">
                <a:latin typeface="Arial" charset="0"/>
              </a:rPr>
              <a:t>Communication, i.e., a straightforward and clinically useful interpretation</a:t>
            </a:r>
          </a:p>
          <a:p>
            <a:pPr eaLnBrk="1" hangingPunct="1">
              <a:buSzTx/>
              <a:buFontTx/>
              <a:buAutoNum type="arabicPeriod"/>
            </a:pPr>
            <a:endParaRPr lang="en-US" sz="2400" dirty="0" smtClean="0">
              <a:latin typeface="Arial" charset="0"/>
            </a:endParaRPr>
          </a:p>
          <a:p>
            <a:pPr eaLnBrk="1" hangingPunct="1">
              <a:buSzTx/>
              <a:buFontTx/>
              <a:buAutoNum type="arabicPeriod"/>
            </a:pPr>
            <a:r>
              <a:rPr lang="en-US" sz="2400" dirty="0" smtClean="0">
                <a:latin typeface="Arial" charset="0"/>
              </a:rPr>
              <a:t>Consistency </a:t>
            </a:r>
            <a:r>
              <a:rPr lang="en-US" sz="2400" dirty="0">
                <a:latin typeface="Arial" charset="0"/>
              </a:rPr>
              <a:t>of the statistic across different studies</a:t>
            </a:r>
          </a:p>
          <a:p>
            <a:pPr eaLnBrk="1" hangingPunct="1">
              <a:buSzTx/>
              <a:buFontTx/>
              <a:buAutoNum type="arabicPeriod"/>
            </a:pPr>
            <a:endParaRPr lang="en-US" sz="2400" dirty="0" smtClean="0">
              <a:latin typeface="Arial" charset="0"/>
            </a:endParaRPr>
          </a:p>
          <a:p>
            <a:pPr eaLnBrk="1" hangingPunct="1">
              <a:buSzTx/>
              <a:buFontTx/>
              <a:buAutoNum type="arabicPeriod"/>
            </a:pPr>
            <a:r>
              <a:rPr lang="en-US" sz="2400" dirty="0" smtClean="0">
                <a:latin typeface="Arial" charset="0"/>
              </a:rPr>
              <a:t>Reasonable </a:t>
            </a:r>
            <a:r>
              <a:rPr lang="en-US" sz="2400" dirty="0">
                <a:latin typeface="Arial" charset="0"/>
              </a:rPr>
              <a:t>mathematical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1017164892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2721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Basics</a:t>
            </a:r>
            <a:endParaRPr lang="en-US" sz="40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458200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Discrete: Odds Ratio, Risk Ratio, Risk Difference, NNT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Continuous:  Mean Difference, Standardized Mean Difference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arm trials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data: Sensitivity &amp; Specificity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Probabilities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Adjusted/scaled/re-</a:t>
            </a:r>
            <a:r>
              <a:rPr lang="en-US" sz="2800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parametrized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Bayesian/Network Meta-analysis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84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19238" y="121920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</a:rPr>
              <a:t>Discrete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</a:rPr>
              <a:t>(event)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256213" y="1219200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</a:rPr>
              <a:t>Continuous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</a:rPr>
              <a:t>(measured)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62000" y="2827338"/>
            <a:ext cx="3505200" cy="1016000"/>
          </a:xfrm>
          <a:prstGeom prst="rect">
            <a:avLst/>
          </a:prstGeom>
          <a:solidFill>
            <a:srgbClr val="F7FDBB"/>
          </a:solidFill>
          <a:ln w="9525">
            <a:solidFill>
              <a:srgbClr val="50002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490663" algn="ctr"/>
                <a:tab pos="2681288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Odds	Relative	Risk</a:t>
            </a:r>
          </a:p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	Ratio	Risk	Difference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(OR)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(RR)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(RD)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4724400" y="2667000"/>
            <a:ext cx="3810000" cy="1323439"/>
          </a:xfrm>
          <a:prstGeom prst="rect">
            <a:avLst/>
          </a:prstGeom>
          <a:solidFill>
            <a:srgbClr val="F7FDBB"/>
          </a:solidFill>
          <a:ln w="9525">
            <a:solidFill>
              <a:srgbClr val="50002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ctr"/>
                <a:tab pos="2517775" algn="ctr"/>
              </a:tabLs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	Mean	Standardized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	Difference	Mean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		Difference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(MD)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(SMD)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279547" y="5116513"/>
            <a:ext cx="22542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/>
            <a:r>
              <a:rPr lang="en-US" sz="2200" dirty="0">
                <a:solidFill>
                  <a:schemeClr val="tx1"/>
                </a:solidFill>
                <a:latin typeface="Arial" charset="0"/>
              </a:rPr>
              <a:t>Overall Estimate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5245122" y="5116513"/>
            <a:ext cx="22542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/>
            <a:r>
              <a:rPr lang="en-US" sz="2200" dirty="0">
                <a:solidFill>
                  <a:schemeClr val="tx1"/>
                </a:solidFill>
                <a:latin typeface="Arial" charset="0"/>
              </a:rPr>
              <a:t>Overall Estimate</a:t>
            </a:r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1524000" y="3886200"/>
            <a:ext cx="166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Arial" charset="0"/>
              </a:rPr>
              <a:t>(Basic Data)</a:t>
            </a:r>
          </a:p>
        </p:txBody>
      </p:sp>
      <p:sp>
        <p:nvSpPr>
          <p:cNvPr id="15369" name="Text Box 17"/>
          <p:cNvSpPr txBox="1">
            <a:spLocks noChangeArrowheads="1"/>
          </p:cNvSpPr>
          <p:nvPr/>
        </p:nvSpPr>
        <p:spPr bwMode="auto">
          <a:xfrm>
            <a:off x="5638800" y="4038600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(Basic Data)</a:t>
            </a:r>
          </a:p>
        </p:txBody>
      </p:sp>
      <p:sp>
        <p:nvSpPr>
          <p:cNvPr id="15370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Outcome</a:t>
            </a:r>
          </a:p>
        </p:txBody>
      </p:sp>
      <p:cxnSp>
        <p:nvCxnSpPr>
          <p:cNvPr id="15371" name="AutoShape 22"/>
          <p:cNvCxnSpPr>
            <a:cxnSpLocks noChangeShapeType="1"/>
          </p:cNvCxnSpPr>
          <p:nvPr/>
        </p:nvCxnSpPr>
        <p:spPr bwMode="auto">
          <a:xfrm>
            <a:off x="1219200" y="2133600"/>
            <a:ext cx="2362200" cy="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AutoShape 23"/>
          <p:cNvCxnSpPr>
            <a:cxnSpLocks noChangeShapeType="1"/>
          </p:cNvCxnSpPr>
          <p:nvPr/>
        </p:nvCxnSpPr>
        <p:spPr bwMode="auto">
          <a:xfrm>
            <a:off x="1219200" y="2133600"/>
            <a:ext cx="0" cy="5334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AutoShape 25"/>
          <p:cNvCxnSpPr>
            <a:cxnSpLocks noChangeShapeType="1"/>
          </p:cNvCxnSpPr>
          <p:nvPr/>
        </p:nvCxnSpPr>
        <p:spPr bwMode="auto">
          <a:xfrm>
            <a:off x="2406650" y="2133600"/>
            <a:ext cx="0" cy="5334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AutoShape 27"/>
          <p:cNvCxnSpPr>
            <a:cxnSpLocks noChangeShapeType="1"/>
          </p:cNvCxnSpPr>
          <p:nvPr/>
        </p:nvCxnSpPr>
        <p:spPr bwMode="auto">
          <a:xfrm>
            <a:off x="3581400" y="2133600"/>
            <a:ext cx="0" cy="5334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AutoShape 28"/>
          <p:cNvCxnSpPr>
            <a:cxnSpLocks noChangeShapeType="1"/>
          </p:cNvCxnSpPr>
          <p:nvPr/>
        </p:nvCxnSpPr>
        <p:spPr bwMode="auto">
          <a:xfrm>
            <a:off x="5334000" y="2133600"/>
            <a:ext cx="2057400" cy="1588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AutoShape 29"/>
          <p:cNvCxnSpPr>
            <a:cxnSpLocks noChangeShapeType="1"/>
          </p:cNvCxnSpPr>
          <p:nvPr/>
        </p:nvCxnSpPr>
        <p:spPr bwMode="auto">
          <a:xfrm>
            <a:off x="5334000" y="2133600"/>
            <a:ext cx="0" cy="5334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AutoShape 31"/>
          <p:cNvCxnSpPr>
            <a:cxnSpLocks noChangeShapeType="1"/>
          </p:cNvCxnSpPr>
          <p:nvPr/>
        </p:nvCxnSpPr>
        <p:spPr bwMode="auto">
          <a:xfrm>
            <a:off x="7391400" y="2133600"/>
            <a:ext cx="0" cy="5334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AutoShape 32"/>
          <p:cNvCxnSpPr>
            <a:cxnSpLocks noChangeShapeType="1"/>
          </p:cNvCxnSpPr>
          <p:nvPr/>
        </p:nvCxnSpPr>
        <p:spPr bwMode="auto">
          <a:xfrm>
            <a:off x="2362200" y="4419600"/>
            <a:ext cx="0" cy="6096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AutoShape 33"/>
          <p:cNvCxnSpPr>
            <a:cxnSpLocks noChangeShapeType="1"/>
          </p:cNvCxnSpPr>
          <p:nvPr/>
        </p:nvCxnSpPr>
        <p:spPr bwMode="auto">
          <a:xfrm>
            <a:off x="6400800" y="4419600"/>
            <a:ext cx="0" cy="609600"/>
          </a:xfrm>
          <a:prstGeom prst="straightConnector1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24805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530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Who ‘invented’ meta-analysis &amp; in what discipline?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is meta-analysis easier to explain to non-statisticians than ANOVA or mixed models?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long does a meta-analysis take?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Why do we perform a meta-analysis?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is the hierarchy of </a:t>
            </a:r>
            <a:r>
              <a:rPr lang="en-US" sz="2400" dirty="0" smtClean="0"/>
              <a:t>evidence?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do I choose an outcome?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are the different types of meta-analysis?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do I validate my model?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are the major issues/controversies?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338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EDD3B6"/>
                </a:solidFill>
                <a:latin typeface="Arial" charset="0"/>
              </a:rPr>
              <a:t>Effect Measures: Discrete Data*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1600"/>
            <a:ext cx="8382000" cy="373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P1 = event rate in experimental group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P2 = event rate in control group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endParaRPr lang="en-US" sz="2400" dirty="0">
              <a:solidFill>
                <a:schemeClr val="tx1"/>
              </a:solidFill>
              <a:latin typeface="Arial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OR	= Odds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Ratio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  	=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P1/(1-P1)/[P2/(1-P2)]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RR    	= Relative Risk	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  		=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P1/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P2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RD	= Risk Difference 	  	= P2 - P1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1371600" algn="l"/>
                <a:tab pos="376872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NNT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	=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Number </a:t>
            </a:r>
            <a:r>
              <a:rPr lang="en-US" sz="2400" dirty="0">
                <a:latin typeface="Arial" charset="0"/>
                <a:cs typeface="Lucida Sans Unicode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eeded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Lucida Sans Unicode" charset="0"/>
              </a:rPr>
              <a:t>Treat  	=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Lucida Sans Unicode" charset="0"/>
              </a:rPr>
              <a:t>1 / (P2-P1)</a:t>
            </a: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533400" y="4572000"/>
            <a:ext cx="4532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Tx/>
              <a:buChar char="•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*or  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log OR or  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arcsin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2000" baseline="-25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arcsin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2000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18324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00"/>
    </mc:Choice>
    <mc:Fallback xmlns="">
      <p:transition xmlns:p14="http://schemas.microsoft.com/office/powerpoint/2010/main" spd="slow" advTm="478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1" y="457200"/>
            <a:ext cx="9144000" cy="457200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EDD3B6"/>
                </a:solidFill>
                <a:latin typeface="Arial" charset="0"/>
              </a:rPr>
              <a:t>Why NNT is popular – Odds Ratios and NNTs in Statin vs. Placebo for Clinical Outcomes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153400" cy="4191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b="1" dirty="0">
                <a:latin typeface="Arial" charset="0"/>
              </a:rPr>
              <a:t>Outcomes	 	K	OR (95% CI)		NNT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All Mortality		14 	0.76 (0.67, 0.86)		  67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Fatal MI			14	0.61 (0.48, 0.78)		166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Fatal Stroke		10	0.77 (0.57, 1.04)		500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Non-Fatal MI		13	0.66 (0.57, 0.77)		  43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Non-Fatal Stroke	 	  7	0.69 (0.54, 0.88)		143</a:t>
            </a:r>
          </a:p>
          <a:p>
            <a:pPr marL="0" indent="0" eaLnBrk="1" hangingPunct="1">
              <a:buFontTx/>
              <a:buNone/>
            </a:pPr>
            <a:r>
              <a:rPr lang="en-US" sz="1800" dirty="0">
                <a:latin typeface="Arial" charset="0"/>
              </a:rPr>
              <a:t>Angina			12	0.70 (0.65, 0.76)		  24</a:t>
            </a:r>
          </a:p>
          <a:p>
            <a:pPr marL="0" indent="0"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1600" i="1" dirty="0">
                <a:latin typeface="Arial" charset="0"/>
              </a:rPr>
              <a:t>K = # of studies   	              </a:t>
            </a:r>
            <a:endParaRPr lang="en-US" sz="1600" i="1" dirty="0" smtClean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1600" i="1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1600" i="1" dirty="0" smtClean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1600" i="1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1600" i="1" dirty="0" smtClean="0">
                <a:latin typeface="Arial" charset="0"/>
              </a:rPr>
              <a:t>Ross, Allen </a:t>
            </a:r>
            <a:r>
              <a:rPr lang="en-US" sz="1600" i="1" dirty="0">
                <a:latin typeface="Arial" charset="0"/>
              </a:rPr>
              <a:t>et al. Arch Intern Med. 1999;159:1793-1802</a:t>
            </a:r>
          </a:p>
        </p:txBody>
      </p:sp>
    </p:spTree>
    <p:extLst>
      <p:ext uri="{BB962C8B-B14F-4D97-AF65-F5344CB8AC3E}">
        <p14:creationId xmlns:p14="http://schemas.microsoft.com/office/powerpoint/2010/main" val="3400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20"/>
    </mc:Choice>
    <mc:Fallback xmlns="">
      <p:transition xmlns:p14="http://schemas.microsoft.com/office/powerpoint/2010/main" spd="slow" advTm="1410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745"/>
            <a:ext cx="8229600" cy="941387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EDD3B6"/>
                </a:solidFill>
                <a:latin typeface="Arial" charset="0"/>
              </a:rPr>
              <a:t>When to Use OR / RR / RD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86800" cy="630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  <a:spcAft>
                <a:spcPct val="20000"/>
              </a:spcAft>
            </a:pPr>
            <a:r>
              <a:rPr lang="en-US" sz="24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 vs. RR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P MathA" charset="0"/>
            </a:endParaRP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P MathA" charset="0"/>
              </a:rPr>
              <a:t>OR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  <a:sym typeface="WP MathA" charset="0"/>
              </a:rPr>
              <a:t>≈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P MathA" charset="0"/>
              </a:rPr>
              <a:t> RR if event occurs infrequently </a:t>
            </a:r>
          </a:p>
          <a:p>
            <a:pPr>
              <a:spcBef>
                <a:spcPct val="25000"/>
              </a:spcBef>
              <a:spcAft>
                <a:spcPct val="20000"/>
              </a:spcAft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&gt; RR if event occurs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frequently</a:t>
            </a:r>
          </a:p>
          <a:p>
            <a:pPr>
              <a:spcBef>
                <a:spcPct val="25000"/>
              </a:spcBef>
              <a:spcAft>
                <a:spcPct val="20000"/>
              </a:spcAft>
            </a:pPr>
            <a:endParaRPr lang="en-US" sz="1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spcBef>
                <a:spcPct val="25000"/>
              </a:spcBef>
              <a:spcAft>
                <a:spcPct val="20000"/>
              </a:spcAft>
            </a:pPr>
            <a:r>
              <a:rPr lang="en-US" sz="24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RD </a:t>
            </a:r>
            <a:r>
              <a:rPr lang="en-US" sz="24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vs. RR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When interpretation in terms of absolute difference is better than in relative terms (e.g., Interest in absolute reduction in adverse events)</a:t>
            </a:r>
          </a:p>
          <a:p>
            <a:pPr>
              <a:buFont typeface="Arial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Statistically - the variance of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RD is not defined and must be approximated</a:t>
            </a: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8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40"/>
    </mc:Choice>
    <mc:Fallback xmlns="">
      <p:transition xmlns:p14="http://schemas.microsoft.com/office/powerpoint/2010/main" spd="slow" advTm="1064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What</a:t>
            </a:r>
            <a:r>
              <a:rPr lang="ja-JP" alt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’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 wrong with Odds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Ratios?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304800" y="1600200"/>
            <a:ext cx="85344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000" dirty="0">
                <a:cs typeface="Times New Roman" charset="0"/>
              </a:rPr>
              <a:t>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ORs are difficult to deal with and explain in clinical terms.</a:t>
            </a:r>
          </a:p>
          <a:p>
            <a:pPr eaLnBrk="0" hangingPunct="0">
              <a:buFont typeface="Arial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ORs may differ from relative risk ratios (RRRs) and ORs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may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overestimate risks.</a:t>
            </a:r>
          </a:p>
          <a:p>
            <a:pPr eaLnBrk="0" hangingPunct="0">
              <a:buFont typeface="Arial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 It is difficult to move from ORs to number needed to treat (NNTs) or to patient event risk ratios (PEERs).</a:t>
            </a:r>
          </a:p>
          <a:p>
            <a:pPr eaLnBrk="0" hangingPunct="0">
              <a:buFont typeface="Arial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0" hangingPunct="0">
              <a:buFont typeface="Arial" charset="0"/>
              <a:buChar char="•"/>
            </a:pP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0" hangingPunct="0"/>
            <a:r>
              <a:rPr lang="en-US" sz="1600" dirty="0">
                <a:solidFill>
                  <a:srgbClr val="173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		</a:t>
            </a:r>
            <a:endParaRPr lang="en-US" sz="1600" dirty="0" smtClean="0">
              <a:solidFill>
                <a:srgbClr val="173F6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  <a:p>
            <a:pPr eaLnBrk="0" hangingPunct="0"/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Sackett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, D. in Evidence-Based Medicine, September/October, 1996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.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8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1"/>
    </mc:Choice>
    <mc:Fallback xmlns="">
      <p:transition xmlns:p14="http://schemas.microsoft.com/office/powerpoint/2010/main" spd="slow" advTm="448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Effect Measures: Continuous Data</a:t>
            </a:r>
          </a:p>
        </p:txBody>
      </p:sp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524616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43150" algn="ctr"/>
                <a:tab pos="3544888" algn="ctr"/>
                <a:tab pos="5424488" algn="ct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ct val="45000"/>
              </a:spcAft>
            </a:pPr>
            <a:r>
              <a:rPr lang="en-US" sz="20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Number	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Mean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Standard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Deviation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Experimental	n</a:t>
            </a:r>
            <a:r>
              <a:rPr lang="en-US" sz="24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	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	   s</a:t>
            </a:r>
            <a:r>
              <a:rPr lang="en-US" sz="2400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endParaRPr lang="en-US" sz="2400" baseline="-25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Control	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n-US" sz="2400" baseline="-25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sz="24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sz="2400" i="1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sz="2400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</a:p>
        </p:txBody>
      </p:sp>
      <p:sp>
        <p:nvSpPr>
          <p:cNvPr id="1036" name="TextBox 8"/>
          <p:cNvSpPr txBox="1">
            <a:spLocks noChangeArrowheads="1"/>
          </p:cNvSpPr>
          <p:nvPr/>
        </p:nvSpPr>
        <p:spPr bwMode="auto">
          <a:xfrm>
            <a:off x="685800" y="3733800"/>
            <a:ext cx="7162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Effect size = MD =         -            or</a:t>
            </a:r>
          </a:p>
          <a:p>
            <a:pPr eaLnBrk="1" hangingPunct="1">
              <a:spcBef>
                <a:spcPct val="20000"/>
              </a:spcBef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Effect size = SMD = (      -  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  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)/S,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	where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S</a:t>
            </a:r>
            <a:r>
              <a:rPr lang="en-US" sz="24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2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is the pooled variance estimate from the two treatment 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3581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endParaRPr lang="en-US" sz="2400" i="1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3581400"/>
            <a:ext cx="54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US" sz="2400" i="1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2057400"/>
            <a:ext cx="561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endParaRPr lang="en-US" sz="2400" i="1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4495800"/>
            <a:ext cx="561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endParaRPr lang="en-US" sz="2400" i="1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4495800"/>
            <a:ext cx="54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400" i="1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US" sz="2400" i="1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4267200"/>
            <a:ext cx="22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4267200"/>
            <a:ext cx="22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3352800"/>
            <a:ext cx="22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3352800"/>
            <a:ext cx="22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24384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1828800"/>
            <a:ext cx="22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4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0"/>
    </mc:Choice>
    <mc:Fallback xmlns="">
      <p:transition xmlns:p14="http://schemas.microsoft.com/office/powerpoint/2010/main" spd="slow" advTm="119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EDD3B6"/>
                </a:solidFill>
                <a:latin typeface="Arial" charset="0"/>
                <a:ea typeface="Times New Roman" charset="0"/>
                <a:cs typeface="Arial" charset="0"/>
              </a:rPr>
              <a:t>Continuous Effect Measures*</a:t>
            </a:r>
            <a:br>
              <a:rPr lang="en-US" sz="3600" dirty="0">
                <a:solidFill>
                  <a:srgbClr val="EDD3B6"/>
                </a:solidFill>
                <a:latin typeface="Arial" charset="0"/>
                <a:ea typeface="Times New Roman" charset="0"/>
                <a:cs typeface="Arial" charset="0"/>
              </a:rPr>
            </a:br>
            <a:endParaRPr lang="en-US" sz="3600" dirty="0">
              <a:solidFill>
                <a:srgbClr val="EDD3B6"/>
              </a:solidFill>
              <a:latin typeface="Arial" charset="0"/>
              <a:ea typeface="Times New Roman" charset="0"/>
              <a:cs typeface="Arial" charset="0"/>
            </a:endParaRPr>
          </a:p>
        </p:txBody>
      </p:sp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533400" y="1066800"/>
            <a:ext cx="76962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 typeface="Wingdings" charset="0"/>
              <a:buChar char="§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Means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are most appropriate when </a:t>
            </a: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all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unit increases in the outcome are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equivalent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distributions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are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symmetric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assumes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an underlying Normal distribution</a:t>
            </a:r>
          </a:p>
          <a:p>
            <a:pPr lvl="1" eaLnBrk="0" hangingPunct="0"/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eaLnBrk="0" hangingPunct="0">
              <a:buFont typeface="Wingdings" charset="0"/>
              <a:buChar char="§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Data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required for experimental and control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groups</a:t>
            </a: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mean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standard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deviation (SD) or p-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value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standard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error (SE) and sample size (N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)</a:t>
            </a:r>
          </a:p>
          <a:p>
            <a:pPr lvl="1" eaLnBrk="0" hangingPunct="0">
              <a:buFont typeface="Wingdings" charset="0"/>
              <a:buChar char="§"/>
            </a:pPr>
            <a:endParaRPr lang="en-US" sz="2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endParaRPr lang="en-US" sz="2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  <a:p>
            <a:pPr lvl="1" eaLnBrk="0" hangingPunct="0">
              <a:buFont typeface="Wingdings" charset="0"/>
              <a:buChar char="§"/>
            </a:pPr>
            <a:endParaRPr lang="en-US" sz="2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6406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*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Also correlation coefficients but they have limited power in analyses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42672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charset="0"/>
              <a:buChar char="§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Standardizing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effect measures to the same 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Times New Roman" charset="0"/>
                <a:cs typeface="Arial" charset="0"/>
              </a:rPr>
              <a:t>  	metric can also be useful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1"/>
    </mc:Choice>
    <mc:Fallback xmlns="">
      <p:transition xmlns:p14="http://schemas.microsoft.com/office/powerpoint/2010/main" spd="slow" advTm="448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2721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Basics</a:t>
            </a:r>
            <a:endParaRPr lang="en-US" sz="40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7620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Effects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Effects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Arm Trials</a:t>
            </a: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Studies - ROC Curves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Meta-Analyses &amp; Indirect Effects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Markov Transition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Vote Counting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synthesis of p-values</a:t>
            </a:r>
          </a:p>
        </p:txBody>
      </p:sp>
    </p:spTree>
    <p:extLst>
      <p:ext uri="{BB962C8B-B14F-4D97-AF65-F5344CB8AC3E}">
        <p14:creationId xmlns:p14="http://schemas.microsoft.com/office/powerpoint/2010/main" val="130053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3505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Fixed-</a:t>
            </a:r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effects</a:t>
            </a:r>
            <a:r>
              <a:rPr lang="en-US" sz="28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model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648200" y="228600"/>
            <a:ext cx="419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</a:t>
            </a:r>
            <a:r>
              <a:rPr lang="en-US" sz="28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-effects model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9190" y="4267200"/>
            <a:ext cx="40472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Fixed-effects meta-analysis assumes that the intervention has a single true effect.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3066" y="4343400"/>
            <a:ext cx="4152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Random-effects meta-analysis assumes that the effect of the intervention varies across studies.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89742"/>
              </p:ext>
            </p:extLst>
          </p:nvPr>
        </p:nvGraphicFramePr>
        <p:xfrm>
          <a:off x="990600" y="5029200"/>
          <a:ext cx="1192219" cy="105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" name="Equation" r:id="rId4" imgW="749300" imgH="660400" progId="Equation.DSMT4">
                  <p:embed/>
                </p:oleObj>
              </mc:Choice>
              <mc:Fallback>
                <p:oleObj name="Equation" r:id="rId4" imgW="7493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1192219" cy="105103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90607"/>
              </p:ext>
            </p:extLst>
          </p:nvPr>
        </p:nvGraphicFramePr>
        <p:xfrm>
          <a:off x="2514601" y="5334000"/>
          <a:ext cx="911220" cy="73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" name="Equation" r:id="rId6" imgW="533169" imgH="431613" progId="Equation.DSMT4">
                  <p:embed/>
                </p:oleObj>
              </mc:Choice>
              <mc:Fallback>
                <p:oleObj name="Equation" r:id="rId6" imgW="53316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5334000"/>
                        <a:ext cx="911220" cy="73789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1" y="990600"/>
            <a:ext cx="404725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66" y="990600"/>
            <a:ext cx="3923733" cy="316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561226"/>
              </p:ext>
            </p:extLst>
          </p:nvPr>
        </p:nvGraphicFramePr>
        <p:xfrm>
          <a:off x="4953000" y="5410200"/>
          <a:ext cx="1300044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" name="Equation" r:id="rId10" imgW="990170" imgH="431613" progId="Equation.3">
                  <p:embed/>
                </p:oleObj>
              </mc:Choice>
              <mc:Fallback>
                <p:oleObj name="Equation" r:id="rId10" imgW="99017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10200"/>
                        <a:ext cx="1300044" cy="5667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178362"/>
              </p:ext>
            </p:extLst>
          </p:nvPr>
        </p:nvGraphicFramePr>
        <p:xfrm>
          <a:off x="7086600" y="5410200"/>
          <a:ext cx="1389671" cy="97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" name="Equation" r:id="rId12" imgW="939392" imgH="660113" progId="Equation.3">
                  <p:embed/>
                </p:oleObj>
              </mc:Choice>
              <mc:Fallback>
                <p:oleObj name="Equation" r:id="rId12" imgW="939392" imgH="6601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410200"/>
                        <a:ext cx="1389671" cy="976389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1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1"/>
    </mc:Choice>
    <mc:Fallback xmlns="">
      <p:transition spd="slow" advTm="448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95400"/>
            <a:ext cx="78277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Which should I choose?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Good news – most software produces both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Both theoretical and practical reasons for choosing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Generalizability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is the focus of this meta-analysis?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Can I assume this is the whole population?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different are these studies?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810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Fixed-effects model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38804" y="304800"/>
            <a:ext cx="46051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Random-effects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457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D3B6"/>
                </a:solidFill>
              </a:rPr>
              <a:t>OR</a:t>
            </a:r>
            <a:endParaRPr lang="en-US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7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1387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Random-Effects Model</a:t>
            </a:r>
          </a:p>
        </p:txBody>
      </p:sp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530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GB" sz="2400" dirty="0">
                <a:latin typeface="Arial" charset="0"/>
              </a:rPr>
              <a:t>Assume true effect estimates really vary across </a:t>
            </a:r>
            <a:r>
              <a:rPr lang="en-GB" sz="2400" dirty="0" smtClean="0">
                <a:latin typeface="Arial" charset="0"/>
              </a:rPr>
              <a:t>studies</a:t>
            </a:r>
          </a:p>
          <a:p>
            <a:pPr>
              <a:lnSpc>
                <a:spcPct val="85000"/>
              </a:lnSpc>
            </a:pPr>
            <a:endParaRPr lang="en-GB" sz="1600" dirty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GB" sz="2400" dirty="0" smtClean="0">
                <a:latin typeface="Arial" charset="0"/>
              </a:rPr>
              <a:t>Two </a:t>
            </a:r>
            <a:r>
              <a:rPr lang="en-GB" sz="2400" dirty="0">
                <a:latin typeface="Arial" charset="0"/>
              </a:rPr>
              <a:t>sources of </a:t>
            </a:r>
            <a:r>
              <a:rPr lang="en-GB" sz="2400" dirty="0" smtClean="0">
                <a:latin typeface="Arial" charset="0"/>
              </a:rPr>
              <a:t>variation: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within studies (between patients)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800" dirty="0" smtClean="0">
                <a:latin typeface="Arial" charset="0"/>
              </a:rPr>
              <a:t>between </a:t>
            </a:r>
            <a:r>
              <a:rPr lang="en-GB" sz="1800" dirty="0">
                <a:latin typeface="Arial" charset="0"/>
              </a:rPr>
              <a:t>studies (heterogeneity)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endParaRPr lang="en-GB" sz="1600" dirty="0" smtClean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GB" sz="2400" dirty="0" smtClean="0">
                <a:latin typeface="Arial" charset="0"/>
              </a:rPr>
              <a:t>What </a:t>
            </a:r>
            <a:r>
              <a:rPr lang="en-GB" sz="2400" dirty="0">
                <a:latin typeface="Arial" charset="0"/>
              </a:rPr>
              <a:t>the software does:</a:t>
            </a:r>
          </a:p>
          <a:p>
            <a:pPr lvl="1" eaLnBrk="1" hangingPunct="1">
              <a:lnSpc>
                <a:spcPct val="85000"/>
              </a:lnSpc>
            </a:pPr>
            <a:r>
              <a:rPr lang="en-GB" sz="1800" dirty="0">
                <a:latin typeface="Arial" charset="0"/>
              </a:rPr>
              <a:t>revises weights to take into account both components of variation: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endParaRPr lang="en-GB" sz="1600" dirty="0">
              <a:latin typeface="Arial" charset="0"/>
            </a:endParaRP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n-GB" sz="1800" dirty="0" smtClean="0">
                <a:latin typeface="Arial" charset="0"/>
              </a:rPr>
              <a:t>	Weight </a:t>
            </a:r>
            <a:r>
              <a:rPr lang="en-GB" sz="1800" dirty="0">
                <a:latin typeface="Arial" charset="0"/>
              </a:rPr>
              <a:t>= 	</a:t>
            </a:r>
            <a:r>
              <a:rPr lang="en-GB" sz="1600" dirty="0">
                <a:latin typeface="Arial" charset="0"/>
              </a:rPr>
              <a:t>	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endParaRPr lang="en-GB" sz="1600" dirty="0" smtClean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GB" sz="2400" dirty="0" smtClean="0">
                <a:latin typeface="Arial" charset="0"/>
              </a:rPr>
              <a:t>When </a:t>
            </a:r>
            <a:r>
              <a:rPr lang="en-GB" sz="2400" dirty="0">
                <a:latin typeface="Arial" charset="0"/>
              </a:rPr>
              <a:t>heterogeneity exists we get 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a different pooled estimate (but </a:t>
            </a:r>
            <a:r>
              <a:rPr lang="en-GB" sz="1800" dirty="0" smtClean="0">
                <a:latin typeface="Arial" charset="0"/>
              </a:rPr>
              <a:t>maybe not) a </a:t>
            </a:r>
            <a:r>
              <a:rPr lang="en-GB" sz="1800" dirty="0">
                <a:latin typeface="Arial" charset="0"/>
              </a:rPr>
              <a:t>different interpretation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a wider confidence interval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800" dirty="0">
                <a:latin typeface="Arial" charset="0"/>
              </a:rPr>
              <a:t>a larger p-value</a:t>
            </a:r>
            <a:endParaRPr lang="en-US" sz="1800" dirty="0">
              <a:latin typeface="Arial" charset="0"/>
            </a:endParaRP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2819400" y="4267200"/>
            <a:ext cx="2728913" cy="0"/>
          </a:xfrm>
          <a:prstGeom prst="line">
            <a:avLst/>
          </a:prstGeom>
          <a:noFill/>
          <a:ln w="19050">
            <a:solidFill>
              <a:srgbClr val="FFE9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14600" y="3962400"/>
            <a:ext cx="34210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</a:p>
          <a:p>
            <a:pPr algn="ctr" eaLnBrk="1" hangingPunct="1"/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Variance + heterogeneity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84174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Earliest use of meta-analysis was in Education by Gene Glass: 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G. V (1976). Primary, secondary, and meta-analysis of research. 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Researcher.</a:t>
            </a:r>
          </a:p>
        </p:txBody>
      </p:sp>
    </p:spTree>
    <p:extLst>
      <p:ext uri="{BB962C8B-B14F-4D97-AF65-F5344CB8AC3E}">
        <p14:creationId xmlns:p14="http://schemas.microsoft.com/office/powerpoint/2010/main" val="300247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655859" cy="284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152400"/>
            <a:ext cx="370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Dataset (Wang, et al 2016)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0386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STATA code:</a:t>
            </a:r>
          </a:p>
          <a:p>
            <a:r>
              <a:rPr lang="en-US" sz="1600" dirty="0" smtClean="0"/>
              <a:t>gen </a:t>
            </a:r>
            <a:r>
              <a:rPr lang="en-US" sz="1600" dirty="0" err="1"/>
              <a:t>AB_no_pass</a:t>
            </a:r>
            <a:r>
              <a:rPr lang="en-US" sz="1600" dirty="0"/>
              <a:t> = </a:t>
            </a:r>
            <a:r>
              <a:rPr lang="en-US" sz="1600" dirty="0" err="1"/>
              <a:t>AB_sample</a:t>
            </a:r>
            <a:r>
              <a:rPr lang="en-US" sz="1600" dirty="0"/>
              <a:t> - </a:t>
            </a:r>
            <a:r>
              <a:rPr lang="en-US" sz="1600" dirty="0" err="1"/>
              <a:t>AB_passed</a:t>
            </a:r>
            <a:endParaRPr lang="en-US" sz="1600" dirty="0"/>
          </a:p>
          <a:p>
            <a:r>
              <a:rPr lang="en-US" sz="1600" dirty="0"/>
              <a:t>gen </a:t>
            </a:r>
            <a:r>
              <a:rPr lang="en-US" sz="1600" dirty="0" err="1"/>
              <a:t>placebo_no_pass</a:t>
            </a:r>
            <a:r>
              <a:rPr lang="en-US" sz="1600" dirty="0"/>
              <a:t> = </a:t>
            </a:r>
            <a:r>
              <a:rPr lang="en-US" sz="1600" dirty="0" err="1"/>
              <a:t>placeob_sample</a:t>
            </a:r>
            <a:r>
              <a:rPr lang="en-US" sz="1600" dirty="0"/>
              <a:t> - </a:t>
            </a:r>
            <a:r>
              <a:rPr lang="en-US" sz="1600" dirty="0" err="1"/>
              <a:t>placebo_passed</a:t>
            </a:r>
            <a:endParaRPr lang="en-US" sz="1600" dirty="0"/>
          </a:p>
          <a:p>
            <a:r>
              <a:rPr lang="en-US" sz="1600" dirty="0" err="1" smtClean="0"/>
              <a:t>metan</a:t>
            </a:r>
            <a:r>
              <a:rPr lang="en-US" sz="1600" dirty="0" smtClean="0"/>
              <a:t> </a:t>
            </a:r>
            <a:r>
              <a:rPr lang="en-US" sz="1600" dirty="0" err="1"/>
              <a:t>AB_passed</a:t>
            </a:r>
            <a:r>
              <a:rPr lang="en-US" sz="1600" dirty="0"/>
              <a:t> </a:t>
            </a:r>
            <a:r>
              <a:rPr lang="en-US" sz="1600" dirty="0" err="1"/>
              <a:t>AB_no_pass</a:t>
            </a:r>
            <a:r>
              <a:rPr lang="en-US" sz="1600" dirty="0"/>
              <a:t> </a:t>
            </a:r>
            <a:r>
              <a:rPr lang="en-US" sz="1600" dirty="0" err="1"/>
              <a:t>placebo_passed</a:t>
            </a:r>
            <a:r>
              <a:rPr lang="en-US" sz="1600" dirty="0"/>
              <a:t> </a:t>
            </a:r>
            <a:r>
              <a:rPr lang="en-US" sz="1600" dirty="0" err="1"/>
              <a:t>placebo_no_pass</a:t>
            </a:r>
            <a:r>
              <a:rPr lang="en-US" sz="1600" dirty="0"/>
              <a:t>, </a:t>
            </a:r>
            <a:r>
              <a:rPr lang="en-US" sz="1600" dirty="0" err="1"/>
              <a:t>rr</a:t>
            </a:r>
            <a:r>
              <a:rPr lang="en-US" sz="1600" dirty="0"/>
              <a:t> </a:t>
            </a:r>
            <a:r>
              <a:rPr lang="en-US" sz="1600" dirty="0" err="1"/>
              <a:t>lcols</a:t>
            </a:r>
            <a:r>
              <a:rPr lang="en-US" sz="1600" dirty="0"/>
              <a:t>(Author Year </a:t>
            </a:r>
            <a:r>
              <a:rPr lang="en-US" sz="1600" dirty="0" err="1"/>
              <a:t>Stone_Size</a:t>
            </a:r>
            <a:r>
              <a:rPr lang="en-US" sz="1600" dirty="0"/>
              <a:t>) </a:t>
            </a:r>
            <a:r>
              <a:rPr lang="en-US" sz="1600" dirty="0" smtClean="0"/>
              <a:t>random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716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244"/>
            <a:ext cx="7086600" cy="2113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33600"/>
            <a:ext cx="7086600" cy="1626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14600"/>
            <a:ext cx="6553200" cy="449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362200"/>
            <a:ext cx="8305800" cy="5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9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Validation: You have your results, everything looks promising…what now?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7109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Sensitivity analyses &amp; validation!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Yes, fitting the model is just the tip of the iceberg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43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27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EDD3B6"/>
                </a:solidFill>
              </a:rPr>
              <a:t>Heterogeneity is your friend!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162800" cy="21336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diversity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Methodological diversity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heterogeneity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Statistics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Cochran’s Q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testing or adjustment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sponsorship adjustment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Meta-regression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or grouped Jackknife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Subgroup analyses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Funnel plots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 safe number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19200" y="2817813"/>
            <a:ext cx="73390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1400" b="1">
              <a:solidFill>
                <a:schemeClr val="hlin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48153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Sources of Heterogeneity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78" y="1447800"/>
            <a:ext cx="89691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Differences in design (patient selection or treatment schedule)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 at study level (patient mix or quality of the trial)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 at the patient level (prognostic factors)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 of outcomes (chance results)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…it is common in meta-analysis, get used to it.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5638800"/>
            <a:ext cx="3140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EDD3B6"/>
                </a:solidFill>
              </a:rPr>
              <a:t>Remember the mantra….</a:t>
            </a:r>
            <a:endParaRPr lang="en-US" sz="2000" i="1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3175000" cy="210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569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DD3B6"/>
                </a:solidFill>
              </a:rPr>
              <a:t>Do you want Apples &amp; Oranges or Fruit </a:t>
            </a:r>
            <a:r>
              <a:rPr lang="en-US" sz="2800" dirty="0">
                <a:solidFill>
                  <a:srgbClr val="EDD3B6"/>
                </a:solidFill>
              </a:rPr>
              <a:t>S</a:t>
            </a:r>
            <a:r>
              <a:rPr lang="en-US" sz="2800" dirty="0" smtClean="0">
                <a:solidFill>
                  <a:srgbClr val="EDD3B6"/>
                </a:solidFill>
              </a:rPr>
              <a:t>alad?</a:t>
            </a:r>
            <a:endParaRPr lang="en-US" sz="2800" dirty="0">
              <a:solidFill>
                <a:srgbClr val="EDD3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048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2438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D3B6"/>
                </a:solidFill>
              </a:rPr>
              <a:t>OR</a:t>
            </a:r>
            <a:endParaRPr lang="en-US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0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67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to Handle Heterogeneity &amp; Bias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43000"/>
            <a:ext cx="866134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 effects model can measure it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 effects model controls for it (but does not explain it)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Always test for it (Cochran’s Q &amp; I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),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Begg’s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&amp; Egger’s tests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Stratify and explore reasons for it (Jackknife,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funnel)</a:t>
            </a: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Regress important covariates to examine their effect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Don’t omit outlier studies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Use the information to design better studies</a:t>
            </a:r>
          </a:p>
        </p:txBody>
      </p:sp>
    </p:spTree>
    <p:extLst>
      <p:ext uri="{BB962C8B-B14F-4D97-AF65-F5344CB8AC3E}">
        <p14:creationId xmlns:p14="http://schemas.microsoft.com/office/powerpoint/2010/main" val="138280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190770"/>
              </p:ext>
            </p:extLst>
          </p:nvPr>
        </p:nvGraphicFramePr>
        <p:xfrm>
          <a:off x="533400" y="1295400"/>
          <a:ext cx="8140700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8140700" imgH="3492500" progId="Word.Document.12">
                  <p:embed/>
                </p:oleObj>
              </mc:Choice>
              <mc:Fallback>
                <p:oleObj name="Document" r:id="rId3" imgW="8140700" imgH="349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95400"/>
                        <a:ext cx="8140700" cy="349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457200"/>
            <a:ext cx="356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Wang:   Risk of Bias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0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143000" y="1676400"/>
            <a:ext cx="6231467" cy="4648200"/>
          </a:xfrm>
          <a:prstGeom prst="rect">
            <a:avLst/>
          </a:prstGeom>
          <a:gradFill rotWithShape="0">
            <a:gsLst>
              <a:gs pos="0">
                <a:srgbClr val="F6BF69"/>
              </a:gs>
              <a:gs pos="100000">
                <a:srgbClr val="F6BF69">
                  <a:gamma/>
                  <a:tint val="2274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07622" y="6083300"/>
            <a:ext cx="1897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2746022" y="60833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990600" y="304800"/>
            <a:ext cx="585893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570163" indent="-2570163"/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eltenham" charset="0"/>
              </a:rPr>
              <a:t>Example of a Funnel Plot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4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632492"/>
              </p:ext>
            </p:extLst>
          </p:nvPr>
        </p:nvGraphicFramePr>
        <p:xfrm>
          <a:off x="1143000" y="1828800"/>
          <a:ext cx="6249812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Document" r:id="rId3" imgW="5430600" imgH="3317760" progId="Word.Document.8">
                  <p:embed/>
                </p:oleObj>
              </mc:Choice>
              <mc:Fallback>
                <p:oleObj name="Document" r:id="rId3" imgW="5430600" imgH="3317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249812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667000" y="6324600"/>
            <a:ext cx="345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GillSans Condensed" charset="0"/>
              </a:rPr>
              <a:t>Log(Effect Size)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914400" y="1295400"/>
            <a:ext cx="23706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GillSans Condensed" charset="0"/>
              </a:rPr>
              <a:t>Log(Sample Size)</a:t>
            </a:r>
          </a:p>
        </p:txBody>
      </p:sp>
    </p:spTree>
    <p:extLst>
      <p:ext uri="{BB962C8B-B14F-4D97-AF65-F5344CB8AC3E}">
        <p14:creationId xmlns:p14="http://schemas.microsoft.com/office/powerpoint/2010/main" val="149314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Back to Ralph’s data:  </a:t>
            </a:r>
            <a:r>
              <a:rPr lang="en-US" dirty="0" smtClean="0"/>
              <a:t>Test for bias: </a:t>
            </a:r>
            <a:r>
              <a:rPr lang="en-US" dirty="0" err="1" smtClean="0"/>
              <a:t>Begg’s</a:t>
            </a:r>
            <a:r>
              <a:rPr lang="en-US" dirty="0" smtClean="0"/>
              <a:t> or Egger’s tests &amp; funnel plot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STATA CODE: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metabias</a:t>
            </a:r>
            <a:r>
              <a:rPr lang="en-US" dirty="0"/>
              <a:t> </a:t>
            </a:r>
            <a:r>
              <a:rPr lang="en-US" dirty="0" err="1"/>
              <a:t>logrr</a:t>
            </a:r>
            <a:r>
              <a:rPr lang="en-US" dirty="0"/>
              <a:t> _</a:t>
            </a:r>
            <a:r>
              <a:rPr lang="en-US" dirty="0" err="1"/>
              <a:t>selogES</a:t>
            </a:r>
            <a:r>
              <a:rPr lang="en-US" dirty="0"/>
              <a:t>, </a:t>
            </a:r>
            <a:r>
              <a:rPr lang="en-US" dirty="0" err="1" smtClean="0"/>
              <a:t>begg</a:t>
            </a:r>
            <a:endParaRPr lang="en-US" dirty="0" smtClean="0"/>
          </a:p>
          <a:p>
            <a:r>
              <a:rPr lang="en-US" dirty="0" err="1"/>
              <a:t>metabias</a:t>
            </a:r>
            <a:r>
              <a:rPr lang="en-US" dirty="0"/>
              <a:t> </a:t>
            </a:r>
            <a:r>
              <a:rPr lang="en-US" dirty="0" err="1"/>
              <a:t>logrr</a:t>
            </a:r>
            <a:r>
              <a:rPr lang="en-US" dirty="0"/>
              <a:t> _</a:t>
            </a:r>
            <a:r>
              <a:rPr lang="en-US" dirty="0" err="1"/>
              <a:t>selogES</a:t>
            </a:r>
            <a:r>
              <a:rPr lang="en-US" dirty="0"/>
              <a:t>, </a:t>
            </a:r>
            <a:r>
              <a:rPr lang="en-US" dirty="0" smtClean="0"/>
              <a:t>egger</a:t>
            </a:r>
          </a:p>
          <a:p>
            <a:r>
              <a:rPr lang="en-US" dirty="0" err="1"/>
              <a:t>metafunnel</a:t>
            </a:r>
            <a:r>
              <a:rPr lang="en-US" dirty="0"/>
              <a:t> </a:t>
            </a:r>
            <a:r>
              <a:rPr lang="en-US" dirty="0" err="1"/>
              <a:t>logrr</a:t>
            </a:r>
            <a:r>
              <a:rPr lang="en-US" dirty="0"/>
              <a:t> _</a:t>
            </a:r>
            <a:r>
              <a:rPr lang="en-US" dirty="0" err="1"/>
              <a:t>selogES</a:t>
            </a:r>
            <a:r>
              <a:rPr lang="en-US" dirty="0"/>
              <a:t>, </a:t>
            </a:r>
            <a:r>
              <a:rPr lang="en-US" dirty="0" err="1"/>
              <a:t>xtitle</a:t>
            </a:r>
            <a:r>
              <a:rPr lang="en-US" dirty="0"/>
              <a:t>(Log Relative Risk) </a:t>
            </a:r>
            <a:r>
              <a:rPr lang="en-US" dirty="0" err="1"/>
              <a:t>ytitle</a:t>
            </a:r>
            <a:r>
              <a:rPr lang="en-US" dirty="0"/>
              <a:t>(Standard error of Log Relative Risk) </a:t>
            </a:r>
            <a:r>
              <a:rPr lang="en-US" dirty="0" err="1"/>
              <a:t>xlab</a:t>
            </a:r>
            <a:r>
              <a:rPr lang="en-US" dirty="0"/>
              <a:t>(0.01 0.1 1) </a:t>
            </a:r>
            <a:r>
              <a:rPr lang="en-US" dirty="0" err="1"/>
              <a:t>xscale</a:t>
            </a:r>
            <a:r>
              <a:rPr lang="en-US" dirty="0"/>
              <a:t>(log)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62200"/>
            <a:ext cx="5867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Variance vs. Meta-analysis</a:t>
            </a: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ANOVA is used with individual patient data to understand differences between trials or subgroups within a trial.  Meta-analysis is used to find the overall effect, synthesizing similar outcomes either on a study (publication) basis or using individual data.</a:t>
            </a:r>
          </a:p>
        </p:txBody>
      </p:sp>
    </p:spTree>
    <p:extLst>
      <p:ext uri="{BB962C8B-B14F-4D97-AF65-F5344CB8AC3E}">
        <p14:creationId xmlns:p14="http://schemas.microsoft.com/office/powerpoint/2010/main" val="398303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6858000" cy="5979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Back to Ralph’s data:  </a:t>
            </a:r>
            <a:r>
              <a:rPr lang="en-US" dirty="0"/>
              <a:t>Test for bias: </a:t>
            </a:r>
            <a:r>
              <a:rPr lang="en-US" dirty="0" err="1"/>
              <a:t>Begg’s</a:t>
            </a:r>
            <a:r>
              <a:rPr lang="en-US" dirty="0"/>
              <a:t> or Egger’s </a:t>
            </a:r>
            <a:r>
              <a:rPr lang="en-US" dirty="0" smtClean="0"/>
              <a:t>tests, funnel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6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65325" y="334963"/>
            <a:ext cx="409176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Meta-Regression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1524000"/>
            <a:ext cx="7277633" cy="389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dirty="0"/>
              <a:t> 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Subgroup analyses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Examining the control rate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Identification of important covariates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baseline differences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quality score or sponsorship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Caveat:  Need sufficient studies to use this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09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metareg</a:t>
            </a:r>
            <a:r>
              <a:rPr lang="en-US" dirty="0"/>
              <a:t> </a:t>
            </a:r>
            <a:r>
              <a:rPr lang="en-US" dirty="0" err="1"/>
              <a:t>logrr</a:t>
            </a:r>
            <a:r>
              <a:rPr lang="en-US" dirty="0"/>
              <a:t> </a:t>
            </a:r>
            <a:r>
              <a:rPr lang="en-US" dirty="0" err="1"/>
              <a:t>Stone_Size</a:t>
            </a:r>
            <a:r>
              <a:rPr lang="en-US" dirty="0"/>
              <a:t>, </a:t>
            </a:r>
            <a:r>
              <a:rPr lang="en-US" dirty="0" err="1"/>
              <a:t>wsse</a:t>
            </a:r>
            <a:r>
              <a:rPr lang="en-US" dirty="0"/>
              <a:t>(_</a:t>
            </a:r>
            <a:r>
              <a:rPr lang="en-US" dirty="0" err="1"/>
              <a:t>selogES</a:t>
            </a:r>
            <a:r>
              <a:rPr lang="en-US" dirty="0"/>
              <a:t>) </a:t>
            </a:r>
            <a:r>
              <a:rPr lang="en-US" dirty="0" err="1"/>
              <a:t>ef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106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81000"/>
            <a:ext cx="165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STATA CODE:</a:t>
            </a:r>
          </a:p>
        </p:txBody>
      </p:sp>
    </p:spTree>
    <p:extLst>
      <p:ext uri="{BB962C8B-B14F-4D97-AF65-F5344CB8AC3E}">
        <p14:creationId xmlns:p14="http://schemas.microsoft.com/office/powerpoint/2010/main" val="89309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352" y="3200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2"/>
              </a:rPr>
              <a:t>http://</a:t>
            </a: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2"/>
              </a:rPr>
              <a:t>www.emgo.nl/kc/analysis/statement/quorum%20review%20lancet%201991.pdf</a:t>
            </a: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– reporting guidelines for meta-analyses of RCT’s</a:t>
            </a:r>
            <a:endParaRPr lang="en-US" sz="1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248" y="2133600"/>
            <a:ext cx="792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http://www.consort-statement.org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/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reporting guidelines for reporting RCT’s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114800"/>
            <a:ext cx="8016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4"/>
              </a:rPr>
              <a:t>http://www.stard-statement.org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4"/>
              </a:rPr>
              <a:t>/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reporting guidelines for diagnostic studies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248" y="2800135"/>
            <a:ext cx="784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5"/>
              </a:rPr>
              <a:t>http://www.prisma-statement.org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5"/>
              </a:rPr>
              <a:t>/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reporting guidelines for meta-analyses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876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6"/>
              </a:rPr>
              <a:t>http://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6"/>
              </a:rPr>
              <a:t>www.emgo.nl/kc/analysis/statements/MOOSE.pdf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reporting guidelines for meta-analyses of observation studies in Epidemiology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Guidelines for Reporting Meta-Analyses and Critiquing </a:t>
            </a:r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Studies for Inclusion in your Analyses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26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63013" cy="4940300"/>
          </a:xfrm>
          <a:prstGeom prst="rect">
            <a:avLst/>
          </a:prstGeom>
          <a:noFill/>
          <a:ln w="9525">
            <a:solidFill>
              <a:srgbClr val="173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00600" y="4648200"/>
            <a:ext cx="4110038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3FDEB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>Look Fred, This seems to be the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>same thing…SUMMARIZED</a:t>
            </a:r>
          </a:p>
        </p:txBody>
      </p:sp>
    </p:spTree>
    <p:extLst>
      <p:ext uri="{BB962C8B-B14F-4D97-AF65-F5344CB8AC3E}">
        <p14:creationId xmlns:p14="http://schemas.microsoft.com/office/powerpoint/2010/main" val="76142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My Favorite </a:t>
            </a:r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Meta-analyses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3789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Meta-analysis and the law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Unique Applications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Future Directions – the advanced class in 2 weeks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41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19200"/>
            <a:ext cx="81387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Aredia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–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Zometa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Deutsch v. Novartis Pharm. 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(E.D.N.Y. 2011)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Avandia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Avandia Marketing 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(E.D. Pa. 2011)</a:t>
            </a:r>
          </a:p>
          <a:p>
            <a:r>
              <a:rPr lang="en-US" sz="1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Baycol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Baycol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Prods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D. Minn. 2007)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Benzodiazepine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Vinitski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Adler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PhilaCt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Common Pleas 2004)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Celebrex – </a:t>
            </a:r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Bextra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Bextra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&amp; Celebrex Marketing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(2007)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E5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(anti-endotoxin monoclonal antibody for sepsis)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(1996)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Fenfluramine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Phentermine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Diet Drugs Prod.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E.D.Pa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2000)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Fosamax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Fosamax Prods.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Litig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.,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(S.D.N.Y. 2009)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Gadolinium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Gadolinium-Based Contrast Agents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(N.D. Ohio 2010)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Hydroxycut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Bechler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MuscleTech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(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2003 &amp; 2006)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Neurontin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Neurontin Marketing, Sales 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Practices 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(D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Mass. 2009)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Paxil (SSRI)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Tucker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Smithkline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Beecham Corp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S.D.Ind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2010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n-US" sz="1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Procrit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Amgen v.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OrthoBiotech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(2009)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Prozac (SSRI) 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Rimberg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v. Eli Lilly &amp; Co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(2009)</a:t>
            </a:r>
          </a:p>
          <a:p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(RIAA) 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A&amp;M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Records, Inc. v. Napster, Inc.,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239 F.3d 1004 (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2001, 2007)</a:t>
            </a:r>
          </a:p>
          <a:p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Seroquel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Seroquel Products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(M.D. Fla. 2009)</a:t>
            </a:r>
          </a:p>
          <a:p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Thimerosal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– Vaccine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Salmond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Sec’y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Dep’t of HHS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Fed.Cl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1999)</a:t>
            </a:r>
          </a:p>
          <a:p>
            <a:r>
              <a:rPr lang="en-US" sz="1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Trasylol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Trasylol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Prods.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Litig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.,(S.D. Fla. 2010)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Ultra Dawn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Proctor &amp; Gamble 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class action suit  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2002)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Vioxx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Merck &amp; Co v. Ernst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(Tex. Ct. App. 2009) (Tex. 2011)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X-Ray Contrast Media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Bracco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Amersham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(D.N.J. 2009, 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2012, 2014)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Zoloft (SSRI)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Miller v. Pfizer, Inc.,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(10th Cir. 2004)</a:t>
            </a:r>
          </a:p>
          <a:p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Zymar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Senju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Pharmaceutical Co. Ltd. v.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Apotex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Inc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D.Del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2011)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Zyprexa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Zyprexa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Products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(E.D.N.Y. 2007)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851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Using Meta-Analysis as a Primary Evidence Tool*</a:t>
            </a:r>
            <a:endParaRPr lang="en-US" sz="28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471753"/>
            <a:ext cx="1519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*Cases I worked on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61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EDD3B6"/>
                </a:solidFill>
              </a:rPr>
              <a:t>Does Ultra Dawn Live Up to Its Name?</a:t>
            </a:r>
            <a:endParaRPr lang="en-US" sz="32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114800"/>
          </a:xfrm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Reports that Ultra Dawn may not be a ‘significant’ improvement over regular Dawn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 policy is that it does not release its experimental results or design or the tests it performs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‘significant’ mean?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firm in California files a class action suit to reimburse users of Ultra Dawn for the difference in price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Proctor &amp; Gamble law firm hires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MetaWorks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reproduce P&amp;G’s analysis and also produce a meta-analysis of all the (internal) trials comparing Ultra Dawn to regular Dawn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Exhaustive internal protocol of analyses but only select pertinent information given to Ingram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Olkin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Stanford, who will testify for P&amp;G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2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17587"/>
          </a:xfrm>
        </p:spPr>
        <p:txBody>
          <a:bodyPr/>
          <a:lstStyle/>
          <a:p>
            <a:r>
              <a:rPr lang="en-US" sz="3200" dirty="0" smtClean="0">
                <a:solidFill>
                  <a:srgbClr val="EDD3B6"/>
                </a:solidFill>
              </a:rPr>
              <a:t>Overall Summary Provided to Ingram &amp; to P&amp;G</a:t>
            </a:r>
            <a:endParaRPr lang="en-US" sz="3200" dirty="0">
              <a:solidFill>
                <a:srgbClr val="EDD3B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85344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experiments carried out by Procter &amp; Gamble comparing Ultra Dawn to Standard Dawn  were reviewed.  The test procedures and statistical methodologies used to establish the superiority of Ultra Dawn vs. Standard Dawn were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statistically rigorous.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statistical analyses were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replicated with increase in fat dissolved as the primary outcome.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Meta-analyses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experiments conducted by Procter &amp; Gamble comparing Ultra Dawn with Standard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Meta-analysis showed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superiority of Ultra Dawn vs. Standard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Dawn. 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</a:t>
            </a:r>
            <a:r>
              <a:rPr lang="en-US" sz="1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	95% Confidence Interval	Significance Level</a:t>
            </a:r>
          </a:p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0.85</a:t>
            </a:r>
            <a:r>
              <a:rPr lang="en-US" sz="1600" baseline="30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1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[0.65 to 1.06]		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 </a:t>
            </a:r>
            <a:r>
              <a:rPr lang="en-US" sz="1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0.001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477000"/>
            <a:ext cx="3894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*Ultra Dawn  **Regular Dawn  </a:t>
            </a:r>
            <a:r>
              <a:rPr lang="en-US" sz="1200" baseline="30000" dirty="0" smtClean="0"/>
              <a:t>&amp;</a:t>
            </a:r>
            <a:r>
              <a:rPr lang="en-US" sz="1200" dirty="0" smtClean="0"/>
              <a:t>in favor of Ultra Dawn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029200"/>
            <a:ext cx="757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type of meta-analysis model is appropriate? What was the outcome of the lawsuit?</a:t>
            </a:r>
            <a:endParaRPr 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8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915400" cy="941387"/>
          </a:xfrm>
        </p:spPr>
        <p:txBody>
          <a:bodyPr/>
          <a:lstStyle/>
          <a:p>
            <a:r>
              <a:rPr lang="en-US" sz="3200" dirty="0" smtClean="0">
                <a:solidFill>
                  <a:srgbClr val="EDD3B6"/>
                </a:solidFill>
              </a:rPr>
              <a:t>Safety of Ephedrine Weight Loss Supplements</a:t>
            </a:r>
            <a:endParaRPr lang="en-US" sz="32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307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action suits after deaths linked to ephedrine and FDA issuing new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 for the supplement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endParaRPr lang="en-US" sz="20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r>
              <a:rPr lang="en-US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 Q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uantify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efficacy and safety outcomes of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Hydroxycut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used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indicated as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dietary supplement, with or without caloric restriction and exercise, in overweight healthy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in Weight Loss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in no excessive increase in BP or pulse</a:t>
            </a:r>
          </a:p>
          <a:p>
            <a:pPr>
              <a:buFont typeface="Arial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Hydroxycut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marketed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MuscleTech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Canadian company, for several years, 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tested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selected efficacy and safety outcomes in 6 randomized controlled trials (RCTs) sponsored by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MuscleTech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</a:t>
            </a:r>
          </a:p>
          <a:p>
            <a:pPr lvl="1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en-US" sz="2400" i="1" dirty="0" smtClean="0">
                <a:solidFill>
                  <a:srgbClr val="FFFF00"/>
                </a:solidFill>
              </a:rPr>
              <a:t>What meta-analysis model is appropriate here?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9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long does a meta-analysis take?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47831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85800" y="5867400"/>
            <a:ext cx="449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latin typeface="Helvetica" charset="0"/>
                <a:cs typeface="Helvetica" charset="0"/>
              </a:rPr>
              <a:t>Allen &amp; </a:t>
            </a:r>
            <a:r>
              <a:rPr lang="en-US" sz="1200" dirty="0" err="1" smtClean="0">
                <a:latin typeface="Helvetica" charset="0"/>
                <a:cs typeface="Helvetica" charset="0"/>
              </a:rPr>
              <a:t>Olkin</a:t>
            </a:r>
            <a:r>
              <a:rPr lang="en-US" sz="1200" dirty="0" smtClean="0">
                <a:latin typeface="Helvetica" charset="0"/>
                <a:cs typeface="Helvetica" charset="0"/>
              </a:rPr>
              <a:t>, JAMA</a:t>
            </a:r>
            <a:r>
              <a:rPr lang="en-US" sz="1200" dirty="0">
                <a:latin typeface="Helvetica" charset="0"/>
                <a:cs typeface="Helvetica" charset="0"/>
              </a:rPr>
              <a:t>. 1999;282(7):634-635. doi:10-1001/pubs.JAMA-ISSN-0098-7484-282-7-jbk0818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2514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/>
              <a:t>total number of hours </a:t>
            </a:r>
            <a:r>
              <a:rPr lang="en-US" dirty="0" smtClean="0"/>
              <a:t>= </a:t>
            </a:r>
            <a:r>
              <a:rPr lang="en-US" dirty="0"/>
              <a:t>1139 </a:t>
            </a:r>
            <a:r>
              <a:rPr lang="en-US" dirty="0" smtClean="0"/>
              <a:t>Median = 1110, Range =216 </a:t>
            </a:r>
            <a:r>
              <a:rPr lang="en-US" dirty="0"/>
              <a:t>to 2518 </a:t>
            </a:r>
          </a:p>
        </p:txBody>
      </p:sp>
    </p:spTree>
    <p:extLst>
      <p:ext uri="{BB962C8B-B14F-4D97-AF65-F5344CB8AC3E}">
        <p14:creationId xmlns:p14="http://schemas.microsoft.com/office/powerpoint/2010/main" val="298959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" y="1524000"/>
            <a:ext cx="908760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562" y="381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Modest Weight Loss Overall -   (at 8 weeks or LOCF) </a:t>
            </a:r>
            <a:endParaRPr lang="en-US" sz="28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00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484187"/>
          </a:xfrm>
        </p:spPr>
        <p:txBody>
          <a:bodyPr/>
          <a:lstStyle/>
          <a:p>
            <a:r>
              <a:rPr lang="en-US" sz="2800" dirty="0" smtClean="0">
                <a:solidFill>
                  <a:srgbClr val="EDD3B6"/>
                </a:solidFill>
              </a:rPr>
              <a:t>Safety Analyses</a:t>
            </a:r>
            <a:endParaRPr lang="en-US" sz="2800" dirty="0">
              <a:solidFill>
                <a:srgbClr val="EDD3B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05"/>
              </p:ext>
            </p:extLst>
          </p:nvPr>
        </p:nvGraphicFramePr>
        <p:xfrm>
          <a:off x="431227" y="742456"/>
          <a:ext cx="8283600" cy="5327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0845"/>
                <a:gridCol w="171196"/>
                <a:gridCol w="326831"/>
                <a:gridCol w="560281"/>
                <a:gridCol w="840422"/>
                <a:gridCol w="560281"/>
                <a:gridCol w="840422"/>
                <a:gridCol w="1897942"/>
                <a:gridCol w="109731"/>
                <a:gridCol w="1295649"/>
              </a:tblGrid>
              <a:tr h="164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Baseline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 Weeks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Effect size for MD (95%CI)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MD (95% CI)*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Control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Intervention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Control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Intervention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Average SBP (mmHg)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LOCF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120.2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121.8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0.90 (-.35, 2.15) p = 0.156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-1.95 (-5.05, 1.14)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Completers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119.2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-0.15 (-1.66, 1.36) p = 0.845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-3.07 (-6.71, 0.57)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Average DBP (mmHg)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LOCF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78.5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75.6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75.7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0.75 (-1.01, 2.25) p = 0.400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-0.53 (-3.65, 2.58)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Completers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74.9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74.9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1.46 (-0.26, 3.18) p = 0.097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-1.28 (-4.97, 1.06)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Average Pulse (bpm)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LOCF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77.6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74.1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0.11 (-1.32, 1.55) p=0.880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-2.21 (-5.76, 1.34)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Completers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77.3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73.7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0.46 (-0.14, 1.06) p=0.129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-3.13 (-6.97, 1.34)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 = number of studies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 = total number of subjects in group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SBP = systolic blood pressure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DBP = diastolic blood pressure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mmHg = millimeters of mercury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bpm = beats per minute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LOCF = last observation carried forward (includes all subjects who started for whom any follow-up data were available)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41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Completers = only subjects completing at least 8 weeks on study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MD = mean difference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CI = confidence interval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741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* Mean difference of test change - control change (kg)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6172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FDA &amp; Trial Outcomes?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1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02133" cy="685800"/>
          </a:xfrm>
          <a:noFill/>
          <a:ln/>
        </p:spPr>
        <p:txBody>
          <a:bodyPr/>
          <a:lstStyle/>
          <a:p>
            <a:pPr marL="2570163" indent="-2570163"/>
            <a:r>
              <a:rPr lang="en-US" sz="36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Trial </a:t>
            </a:r>
            <a:r>
              <a:rPr lang="en-US" sz="3600" dirty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Feasibility</a:t>
            </a:r>
            <a:r>
              <a:rPr lang="en-US" sz="36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Asthma</a:t>
            </a:r>
            <a:endParaRPr lang="en-US" sz="3600" dirty="0">
              <a:solidFill>
                <a:srgbClr val="EDD3B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686323" cy="3867150"/>
          </a:xfrm>
          <a:noFill/>
          <a:ln/>
        </p:spPr>
        <p:txBody>
          <a:bodyPr/>
          <a:lstStyle/>
          <a:p>
            <a:pPr marL="0" indent="0" defTabSz="971550">
              <a:buFontTx/>
              <a:buNone/>
              <a:tabLst>
                <a:tab pos="4008438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Question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Will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planned multicenter phase 4 trial ($10 million estimate) succeed in proving that drug P is better than drug Z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0" indent="0" defTabSz="971550">
              <a:buFontTx/>
              <a:buNone/>
              <a:tabLst>
                <a:tab pos="4008438" algn="l"/>
              </a:tabLst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defTabSz="971550">
              <a:buFontTx/>
              <a:buNone/>
              <a:tabLst>
                <a:tab pos="4008438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EBMI tool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Meta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-analysis of all sponsor</a:t>
            </a: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trials of drug P vs. SBA drug Z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677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886200" y="2514600"/>
            <a:ext cx="4714523" cy="25796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841022" y="6083300"/>
            <a:ext cx="1897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3279422" y="60833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02133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570163" indent="-2570163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Drug P or Z Vs. Placebo: All Outcomes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2167" name="Group 7"/>
          <p:cNvGrpSpPr>
            <a:grpSpLocks/>
          </p:cNvGrpSpPr>
          <p:nvPr/>
        </p:nvGrpSpPr>
        <p:grpSpPr bwMode="auto">
          <a:xfrm>
            <a:off x="4001911" y="2636838"/>
            <a:ext cx="59267" cy="2401887"/>
            <a:chOff x="2934" y="1737"/>
            <a:chExt cx="30" cy="1110"/>
          </a:xfrm>
        </p:grpSpPr>
        <p:sp>
          <p:nvSpPr>
            <p:cNvPr id="92168" name="Line 8"/>
            <p:cNvSpPr>
              <a:spLocks noChangeShapeType="1"/>
            </p:cNvSpPr>
            <p:nvPr/>
          </p:nvSpPr>
          <p:spPr bwMode="auto">
            <a:xfrm flipH="1">
              <a:off x="2934" y="173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9" name="Line 9"/>
            <p:cNvSpPr>
              <a:spLocks noChangeShapeType="1"/>
            </p:cNvSpPr>
            <p:nvPr/>
          </p:nvSpPr>
          <p:spPr bwMode="auto">
            <a:xfrm flipH="1">
              <a:off x="2934" y="185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0" name="Line 10"/>
            <p:cNvSpPr>
              <a:spLocks noChangeShapeType="1"/>
            </p:cNvSpPr>
            <p:nvPr/>
          </p:nvSpPr>
          <p:spPr bwMode="auto">
            <a:xfrm flipH="1">
              <a:off x="2934" y="196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1" name="Line 11"/>
            <p:cNvSpPr>
              <a:spLocks noChangeShapeType="1"/>
            </p:cNvSpPr>
            <p:nvPr/>
          </p:nvSpPr>
          <p:spPr bwMode="auto">
            <a:xfrm flipH="1">
              <a:off x="2934" y="2073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2" name="Line 12"/>
            <p:cNvSpPr>
              <a:spLocks noChangeShapeType="1"/>
            </p:cNvSpPr>
            <p:nvPr/>
          </p:nvSpPr>
          <p:spPr bwMode="auto">
            <a:xfrm flipH="1">
              <a:off x="2934" y="217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 flipH="1">
              <a:off x="2934" y="229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 flipH="1">
              <a:off x="2934" y="229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5" name="Line 15"/>
            <p:cNvSpPr>
              <a:spLocks noChangeShapeType="1"/>
            </p:cNvSpPr>
            <p:nvPr/>
          </p:nvSpPr>
          <p:spPr bwMode="auto">
            <a:xfrm flipH="1">
              <a:off x="2934" y="2406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6" name="Line 16"/>
            <p:cNvSpPr>
              <a:spLocks noChangeShapeType="1"/>
            </p:cNvSpPr>
            <p:nvPr/>
          </p:nvSpPr>
          <p:spPr bwMode="auto">
            <a:xfrm flipH="1">
              <a:off x="2934" y="25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7" name="Line 17"/>
            <p:cNvSpPr>
              <a:spLocks noChangeShapeType="1"/>
            </p:cNvSpPr>
            <p:nvPr/>
          </p:nvSpPr>
          <p:spPr bwMode="auto">
            <a:xfrm flipH="1">
              <a:off x="2934" y="263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8" name="Line 18"/>
            <p:cNvSpPr>
              <a:spLocks noChangeShapeType="1"/>
            </p:cNvSpPr>
            <p:nvPr/>
          </p:nvSpPr>
          <p:spPr bwMode="auto">
            <a:xfrm flipH="1">
              <a:off x="2934" y="2739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Line 19"/>
            <p:cNvSpPr>
              <a:spLocks noChangeShapeType="1"/>
            </p:cNvSpPr>
            <p:nvPr/>
          </p:nvSpPr>
          <p:spPr bwMode="auto">
            <a:xfrm flipH="1">
              <a:off x="2934" y="284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4124678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4889500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5651500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>
            <a:off x="6420556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>
            <a:off x="7192434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>
            <a:off x="7954434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8727723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87" name="Group 27"/>
          <p:cNvGrpSpPr>
            <a:grpSpLocks/>
          </p:cNvGrpSpPr>
          <p:nvPr/>
        </p:nvGrpSpPr>
        <p:grpSpPr bwMode="auto">
          <a:xfrm>
            <a:off x="4203701" y="5137150"/>
            <a:ext cx="611011" cy="44450"/>
            <a:chOff x="3030" y="2892"/>
            <a:chExt cx="318" cy="21"/>
          </a:xfrm>
        </p:grpSpPr>
        <p:sp>
          <p:nvSpPr>
            <p:cNvPr id="92188" name="Line 2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1" name="Line 3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2" name="Line 3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3" name="Line 3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4" name="Line 3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5" name="Line 3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6" name="Line 3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197" name="Group 37"/>
          <p:cNvGrpSpPr>
            <a:grpSpLocks/>
          </p:cNvGrpSpPr>
          <p:nvPr/>
        </p:nvGrpSpPr>
        <p:grpSpPr bwMode="auto">
          <a:xfrm>
            <a:off x="4968523" y="5137150"/>
            <a:ext cx="613833" cy="44450"/>
            <a:chOff x="3030" y="2892"/>
            <a:chExt cx="318" cy="21"/>
          </a:xfrm>
        </p:grpSpPr>
        <p:sp>
          <p:nvSpPr>
            <p:cNvPr id="92198" name="Line 3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9" name="Line 3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0" name="Line 4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1" name="Line 4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2" name="Line 4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3" name="Line 4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4" name="Line 4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5" name="Line 4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6" name="Line 4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07" name="Group 47"/>
          <p:cNvGrpSpPr>
            <a:grpSpLocks/>
          </p:cNvGrpSpPr>
          <p:nvPr/>
        </p:nvGrpSpPr>
        <p:grpSpPr bwMode="auto">
          <a:xfrm>
            <a:off x="5730523" y="5137150"/>
            <a:ext cx="613833" cy="44450"/>
            <a:chOff x="3030" y="2892"/>
            <a:chExt cx="318" cy="21"/>
          </a:xfrm>
        </p:grpSpPr>
        <p:sp>
          <p:nvSpPr>
            <p:cNvPr id="92208" name="Line 4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9" name="Line 4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0" name="Line 5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1" name="Line 5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2" name="Line 5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3" name="Line 5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4" name="Line 5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5" name="Line 5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6" name="Line 5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17" name="Group 57"/>
          <p:cNvGrpSpPr>
            <a:grpSpLocks/>
          </p:cNvGrpSpPr>
          <p:nvPr/>
        </p:nvGrpSpPr>
        <p:grpSpPr bwMode="auto">
          <a:xfrm>
            <a:off x="6503812" y="5137150"/>
            <a:ext cx="612422" cy="44450"/>
            <a:chOff x="3030" y="2892"/>
            <a:chExt cx="318" cy="21"/>
          </a:xfrm>
        </p:grpSpPr>
        <p:sp>
          <p:nvSpPr>
            <p:cNvPr id="92218" name="Line 5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9" name="Line 5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0" name="Line 6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1" name="Line 6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2" name="Line 6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3" name="Line 6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4" name="Line 6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5" name="Line 6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6" name="Line 6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27" name="Group 67"/>
          <p:cNvGrpSpPr>
            <a:grpSpLocks/>
          </p:cNvGrpSpPr>
          <p:nvPr/>
        </p:nvGrpSpPr>
        <p:grpSpPr bwMode="auto">
          <a:xfrm>
            <a:off x="7271456" y="5137150"/>
            <a:ext cx="611011" cy="44450"/>
            <a:chOff x="3030" y="2892"/>
            <a:chExt cx="318" cy="21"/>
          </a:xfrm>
        </p:grpSpPr>
        <p:sp>
          <p:nvSpPr>
            <p:cNvPr id="92228" name="Line 6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9" name="Line 6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0" name="Line 7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1" name="Line 7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2" name="Line 7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3" name="Line 7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4" name="Line 7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5" name="Line 7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6" name="Line 7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37" name="Group 77"/>
          <p:cNvGrpSpPr>
            <a:grpSpLocks/>
          </p:cNvGrpSpPr>
          <p:nvPr/>
        </p:nvGrpSpPr>
        <p:grpSpPr bwMode="auto">
          <a:xfrm>
            <a:off x="8030634" y="5137150"/>
            <a:ext cx="613833" cy="44450"/>
            <a:chOff x="3030" y="2892"/>
            <a:chExt cx="318" cy="21"/>
          </a:xfrm>
        </p:grpSpPr>
        <p:sp>
          <p:nvSpPr>
            <p:cNvPr id="92238" name="Line 7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9" name="Line 7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0" name="Line 8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1" name="Line 8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2" name="Line 8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3" name="Line 8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4" name="Line 8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5" name="Line 8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6" name="Line 8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7" name="Rectangle 87"/>
          <p:cNvSpPr>
            <a:spLocks noChangeArrowheads="1"/>
          </p:cNvSpPr>
          <p:nvPr/>
        </p:nvSpPr>
        <p:spPr bwMode="auto">
          <a:xfrm>
            <a:off x="3886200" y="1981200"/>
            <a:ext cx="4871156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Odds Ratio and 95% C.I.</a:t>
            </a:r>
          </a:p>
        </p:txBody>
      </p:sp>
      <p:sp>
        <p:nvSpPr>
          <p:cNvPr id="92248" name="Rectangle 88"/>
          <p:cNvSpPr>
            <a:spLocks noChangeArrowheads="1"/>
          </p:cNvSpPr>
          <p:nvPr/>
        </p:nvSpPr>
        <p:spPr bwMode="auto">
          <a:xfrm>
            <a:off x="7023101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2</a:t>
            </a:r>
          </a:p>
        </p:txBody>
      </p:sp>
      <p:sp>
        <p:nvSpPr>
          <p:cNvPr id="92249" name="Rectangle 89"/>
          <p:cNvSpPr>
            <a:spLocks noChangeArrowheads="1"/>
          </p:cNvSpPr>
          <p:nvPr/>
        </p:nvSpPr>
        <p:spPr bwMode="auto">
          <a:xfrm>
            <a:off x="7785101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4</a:t>
            </a:r>
          </a:p>
        </p:txBody>
      </p:sp>
      <p:sp>
        <p:nvSpPr>
          <p:cNvPr id="92250" name="Rectangle 90"/>
          <p:cNvSpPr>
            <a:spLocks noChangeArrowheads="1"/>
          </p:cNvSpPr>
          <p:nvPr/>
        </p:nvSpPr>
        <p:spPr bwMode="auto">
          <a:xfrm>
            <a:off x="8564034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6</a:t>
            </a:r>
          </a:p>
        </p:txBody>
      </p:sp>
      <p:sp>
        <p:nvSpPr>
          <p:cNvPr id="92251" name="Rectangle 91"/>
          <p:cNvSpPr>
            <a:spLocks noChangeArrowheads="1"/>
          </p:cNvSpPr>
          <p:nvPr/>
        </p:nvSpPr>
        <p:spPr bwMode="auto">
          <a:xfrm>
            <a:off x="6261101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0</a:t>
            </a:r>
          </a:p>
        </p:txBody>
      </p:sp>
      <p:sp>
        <p:nvSpPr>
          <p:cNvPr id="92252" name="Rectangle 92"/>
          <p:cNvSpPr>
            <a:spLocks noChangeArrowheads="1"/>
          </p:cNvSpPr>
          <p:nvPr/>
        </p:nvSpPr>
        <p:spPr bwMode="auto">
          <a:xfrm>
            <a:off x="6567311" y="5383214"/>
            <a:ext cx="2008012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 b="1">
                <a:latin typeface="Arial" charset="0"/>
              </a:rPr>
              <a:t>Favors Treatment</a:t>
            </a:r>
          </a:p>
        </p:txBody>
      </p:sp>
      <p:sp>
        <p:nvSpPr>
          <p:cNvPr id="92253" name="Rectangle 93"/>
          <p:cNvSpPr>
            <a:spLocks noChangeArrowheads="1"/>
          </p:cNvSpPr>
          <p:nvPr/>
        </p:nvSpPr>
        <p:spPr bwMode="auto">
          <a:xfrm>
            <a:off x="3934178" y="5208589"/>
            <a:ext cx="3400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-6</a:t>
            </a:r>
          </a:p>
        </p:txBody>
      </p:sp>
      <p:sp>
        <p:nvSpPr>
          <p:cNvPr id="92254" name="Rectangle 94"/>
          <p:cNvSpPr>
            <a:spLocks noChangeArrowheads="1"/>
          </p:cNvSpPr>
          <p:nvPr/>
        </p:nvSpPr>
        <p:spPr bwMode="auto">
          <a:xfrm>
            <a:off x="4696178" y="5208589"/>
            <a:ext cx="3400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-4</a:t>
            </a:r>
          </a:p>
        </p:txBody>
      </p:sp>
      <p:sp>
        <p:nvSpPr>
          <p:cNvPr id="92255" name="Rectangle 95"/>
          <p:cNvSpPr>
            <a:spLocks noChangeArrowheads="1"/>
          </p:cNvSpPr>
          <p:nvPr/>
        </p:nvSpPr>
        <p:spPr bwMode="auto">
          <a:xfrm>
            <a:off x="5458178" y="5208589"/>
            <a:ext cx="3400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-2</a:t>
            </a:r>
          </a:p>
        </p:txBody>
      </p:sp>
      <p:sp>
        <p:nvSpPr>
          <p:cNvPr id="92256" name="Rectangle 96"/>
          <p:cNvSpPr>
            <a:spLocks noChangeArrowheads="1"/>
          </p:cNvSpPr>
          <p:nvPr/>
        </p:nvSpPr>
        <p:spPr bwMode="auto">
          <a:xfrm>
            <a:off x="4267200" y="5383214"/>
            <a:ext cx="2008012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 b="1">
                <a:latin typeface="Arial" charset="0"/>
              </a:rPr>
              <a:t>Favors Placebo</a:t>
            </a:r>
          </a:p>
        </p:txBody>
      </p:sp>
      <p:sp>
        <p:nvSpPr>
          <p:cNvPr id="92257" name="Rectangle 97"/>
          <p:cNvSpPr>
            <a:spLocks noChangeArrowheads="1"/>
          </p:cNvSpPr>
          <p:nvPr/>
        </p:nvSpPr>
        <p:spPr bwMode="auto">
          <a:xfrm>
            <a:off x="4332112" y="5649914"/>
            <a:ext cx="41754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 dirty="0" smtClean="0">
                <a:latin typeface="Arial" charset="0"/>
              </a:rPr>
              <a:t>Random </a:t>
            </a:r>
            <a:r>
              <a:rPr lang="en-US" sz="1300" dirty="0">
                <a:latin typeface="Arial" charset="0"/>
              </a:rPr>
              <a:t>Effects Model</a:t>
            </a:r>
          </a:p>
        </p:txBody>
      </p:sp>
      <p:sp>
        <p:nvSpPr>
          <p:cNvPr id="92258" name="Line 98"/>
          <p:cNvSpPr>
            <a:spLocks noChangeShapeType="1"/>
          </p:cNvSpPr>
          <p:nvPr/>
        </p:nvSpPr>
        <p:spPr bwMode="auto">
          <a:xfrm flipV="1">
            <a:off x="6420556" y="2547939"/>
            <a:ext cx="0" cy="258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9" name="Line 99"/>
          <p:cNvSpPr>
            <a:spLocks noChangeShapeType="1"/>
          </p:cNvSpPr>
          <p:nvPr/>
        </p:nvSpPr>
        <p:spPr bwMode="auto">
          <a:xfrm>
            <a:off x="5777089" y="2882900"/>
            <a:ext cx="26825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0" name="Line 100"/>
          <p:cNvSpPr>
            <a:spLocks noChangeShapeType="1"/>
          </p:cNvSpPr>
          <p:nvPr/>
        </p:nvSpPr>
        <p:spPr bwMode="auto">
          <a:xfrm>
            <a:off x="6574367" y="2633663"/>
            <a:ext cx="1236133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1" name="Line 101"/>
          <p:cNvSpPr>
            <a:spLocks noChangeShapeType="1"/>
          </p:cNvSpPr>
          <p:nvPr/>
        </p:nvSpPr>
        <p:spPr bwMode="auto">
          <a:xfrm>
            <a:off x="6249812" y="3367088"/>
            <a:ext cx="1435100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2" name="Line 102"/>
          <p:cNvSpPr>
            <a:spLocks noChangeShapeType="1"/>
          </p:cNvSpPr>
          <p:nvPr/>
        </p:nvSpPr>
        <p:spPr bwMode="auto">
          <a:xfrm>
            <a:off x="5726289" y="3600450"/>
            <a:ext cx="184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3" name="Line 103"/>
          <p:cNvSpPr>
            <a:spLocks noChangeShapeType="1"/>
          </p:cNvSpPr>
          <p:nvPr/>
        </p:nvSpPr>
        <p:spPr bwMode="auto">
          <a:xfrm>
            <a:off x="6407856" y="4084638"/>
            <a:ext cx="794455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4" name="Line 104"/>
          <p:cNvSpPr>
            <a:spLocks noChangeShapeType="1"/>
          </p:cNvSpPr>
          <p:nvPr/>
        </p:nvSpPr>
        <p:spPr bwMode="auto">
          <a:xfrm>
            <a:off x="5534378" y="4316413"/>
            <a:ext cx="24144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5" name="Line 105"/>
          <p:cNvSpPr>
            <a:spLocks noChangeShapeType="1"/>
          </p:cNvSpPr>
          <p:nvPr/>
        </p:nvSpPr>
        <p:spPr bwMode="auto">
          <a:xfrm>
            <a:off x="6855178" y="5046663"/>
            <a:ext cx="1128889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6" name="Line 106"/>
          <p:cNvSpPr>
            <a:spLocks noChangeShapeType="1"/>
          </p:cNvSpPr>
          <p:nvPr/>
        </p:nvSpPr>
        <p:spPr bwMode="auto">
          <a:xfrm>
            <a:off x="6966656" y="4803775"/>
            <a:ext cx="1279877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7" name="Rectangle 107"/>
          <p:cNvSpPr>
            <a:spLocks noChangeArrowheads="1"/>
          </p:cNvSpPr>
          <p:nvPr/>
        </p:nvSpPr>
        <p:spPr bwMode="auto">
          <a:xfrm>
            <a:off x="304800" y="2057400"/>
            <a:ext cx="4044244" cy="320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57200" defTabSz="422275">
              <a:lnSpc>
                <a:spcPct val="85000"/>
              </a:lnSpc>
              <a:spcBef>
                <a:spcPct val="4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		</a:t>
            </a:r>
            <a:r>
              <a:rPr lang="en-US" sz="1300" b="1" dirty="0">
                <a:latin typeface="Arial" charset="0"/>
              </a:rPr>
              <a:t>#Study/	</a:t>
            </a:r>
          </a:p>
          <a:p>
            <a:pPr marL="457200" defTabSz="422275">
              <a:lnSpc>
                <a:spcPct val="85000"/>
              </a:lnSpc>
              <a:spcBef>
                <a:spcPct val="4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b="1" dirty="0">
                <a:latin typeface="Arial" charset="0"/>
              </a:rPr>
              <a:t>Outcome	Treatment	Arms	#</a:t>
            </a:r>
            <a:r>
              <a:rPr lang="en-US" sz="1300" b="1" dirty="0" err="1">
                <a:latin typeface="Arial" charset="0"/>
              </a:rPr>
              <a:t>Pts</a:t>
            </a:r>
            <a:endParaRPr lang="en-US" sz="1300" b="1" dirty="0">
              <a:latin typeface="Arial" charset="0"/>
            </a:endParaRP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FEV 1	Z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3	1042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FEV 1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805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endParaRPr lang="en-US" sz="1300" dirty="0">
              <a:latin typeface="Arial" charset="0"/>
            </a:endParaRP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AM PEFR	Z	3	1042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AM PEFR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805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endParaRPr lang="en-US" sz="1300" dirty="0">
              <a:latin typeface="Arial" charset="0"/>
            </a:endParaRP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PM PEFR	Z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3	1042</a:t>
            </a:r>
          </a:p>
          <a:p>
            <a:pPr marL="457200" defTabSz="422275">
              <a:lnSpc>
                <a:spcPct val="85000"/>
              </a:lnSpc>
              <a:spcBef>
                <a:spcPct val="6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PM PEFR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2805</a:t>
            </a:r>
          </a:p>
          <a:p>
            <a:pPr marL="457200" defTabSz="422275">
              <a:lnSpc>
                <a:spcPct val="65000"/>
              </a:lnSpc>
              <a:spcBef>
                <a:spcPct val="6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 </a:t>
            </a:r>
            <a:r>
              <a:rPr lang="en-US" sz="2400" dirty="0">
                <a:latin typeface="Symbol" charset="0"/>
              </a:rPr>
              <a:t>b </a:t>
            </a:r>
            <a:r>
              <a:rPr lang="en-US" sz="1300" dirty="0">
                <a:latin typeface="Arial" charset="0"/>
              </a:rPr>
              <a:t>agonist	Z	3	1042</a:t>
            </a:r>
          </a:p>
          <a:p>
            <a:pPr marL="457200" defTabSz="422275">
              <a:lnSpc>
                <a:spcPct val="65000"/>
              </a:lnSpc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 </a:t>
            </a:r>
            <a:r>
              <a:rPr lang="en-US" sz="2400" dirty="0">
                <a:latin typeface="Symbol" charset="0"/>
              </a:rPr>
              <a:t>b </a:t>
            </a:r>
            <a:r>
              <a:rPr lang="en-US" sz="1300" dirty="0">
                <a:latin typeface="Arial" charset="0"/>
              </a:rPr>
              <a:t>agonist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805</a:t>
            </a:r>
          </a:p>
        </p:txBody>
      </p:sp>
      <p:sp>
        <p:nvSpPr>
          <p:cNvPr id="92268" name="Oval 108"/>
          <p:cNvSpPr>
            <a:spLocks noChangeArrowheads="1"/>
          </p:cNvSpPr>
          <p:nvPr/>
        </p:nvSpPr>
        <p:spPr bwMode="auto">
          <a:xfrm>
            <a:off x="7145867" y="2581275"/>
            <a:ext cx="88900" cy="103188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9" name="Oval 109"/>
          <p:cNvSpPr>
            <a:spLocks noChangeArrowheads="1"/>
          </p:cNvSpPr>
          <p:nvPr/>
        </p:nvSpPr>
        <p:spPr bwMode="auto">
          <a:xfrm>
            <a:off x="7093656" y="2828926"/>
            <a:ext cx="91722" cy="10636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0" name="Oval 110"/>
          <p:cNvSpPr>
            <a:spLocks noChangeArrowheads="1"/>
          </p:cNvSpPr>
          <p:nvPr/>
        </p:nvSpPr>
        <p:spPr bwMode="auto">
          <a:xfrm>
            <a:off x="6944079" y="3309939"/>
            <a:ext cx="93133" cy="104775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1" name="Oval 111"/>
          <p:cNvSpPr>
            <a:spLocks noChangeArrowheads="1"/>
          </p:cNvSpPr>
          <p:nvPr/>
        </p:nvSpPr>
        <p:spPr bwMode="auto">
          <a:xfrm>
            <a:off x="6575778" y="3549650"/>
            <a:ext cx="91723" cy="1031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2" name="Oval 112"/>
          <p:cNvSpPr>
            <a:spLocks noChangeArrowheads="1"/>
          </p:cNvSpPr>
          <p:nvPr/>
        </p:nvSpPr>
        <p:spPr bwMode="auto">
          <a:xfrm>
            <a:off x="6746522" y="4025900"/>
            <a:ext cx="95956" cy="101600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3" name="Oval 113"/>
          <p:cNvSpPr>
            <a:spLocks noChangeArrowheads="1"/>
          </p:cNvSpPr>
          <p:nvPr/>
        </p:nvSpPr>
        <p:spPr bwMode="auto">
          <a:xfrm>
            <a:off x="6728178" y="4262438"/>
            <a:ext cx="88900" cy="101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4" name="Oval 114"/>
          <p:cNvSpPr>
            <a:spLocks noChangeArrowheads="1"/>
          </p:cNvSpPr>
          <p:nvPr/>
        </p:nvSpPr>
        <p:spPr bwMode="auto">
          <a:xfrm>
            <a:off x="7545212" y="4752975"/>
            <a:ext cx="90311" cy="101600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5" name="Oval 115"/>
          <p:cNvSpPr>
            <a:spLocks noChangeArrowheads="1"/>
          </p:cNvSpPr>
          <p:nvPr/>
        </p:nvSpPr>
        <p:spPr bwMode="auto">
          <a:xfrm>
            <a:off x="7394222" y="4995863"/>
            <a:ext cx="90311" cy="101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9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711200" y="6248400"/>
            <a:ext cx="1896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02133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570163" indent="-2570163"/>
            <a:r>
              <a:rPr lang="en-US" sz="3600" dirty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Sample Size: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09600" y="6324600"/>
            <a:ext cx="261337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**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0"/>
              </a:rPr>
              <a:t>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 =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0.05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,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1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-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0"/>
              </a:rPr>
              <a:t>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 =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0.80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33400" y="1905000"/>
            <a:ext cx="7882467" cy="391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Outcome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A	B	Required Sample Size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		per Group**</a:t>
            </a:r>
          </a:p>
          <a:p>
            <a:pPr>
              <a:lnSpc>
                <a:spcPct val="90000"/>
              </a:lnSpc>
              <a:spcBef>
                <a:spcPct val="4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FEV1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0.069	0.068	27,000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0.066	0.077	7,000	</a:t>
            </a:r>
          </a:p>
          <a:p>
            <a:pPr>
              <a:lnSpc>
                <a:spcPct val="90000"/>
              </a:lnSpc>
              <a:spcBef>
                <a:spcPct val="4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Morning PEFR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			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0.054	0.062	1,700 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0.053	0.055	10,500 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Evening PEFR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0.051	0.039	3,700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0.051	0.036	2,500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Beta-Agonist Use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/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0.299	0.245	2,000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0.321	0.250	2,300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990600" y="1143000"/>
            <a:ext cx="704426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tabLst>
                <a:tab pos="3263900" algn="ctr"/>
                <a:tab pos="4178300" algn="ctr"/>
                <a:tab pos="5943600" algn="ctr"/>
              </a:tabLst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Estimated Clinical Trial Sample Size</a:t>
            </a:r>
          </a:p>
        </p:txBody>
      </p:sp>
    </p:spTree>
    <p:extLst>
      <p:ext uri="{BB962C8B-B14F-4D97-AF65-F5344CB8AC3E}">
        <p14:creationId xmlns:p14="http://schemas.microsoft.com/office/powerpoint/2010/main" val="2135262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2Dtzan-OdsM/UHdQc_aTeXI/AAAAAAAAAJ8/xm1eiSRc6RA/s1600/Tri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181600" cy="53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381000"/>
            <a:ext cx="2370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Thank you.</a:t>
            </a:r>
          </a:p>
          <a:p>
            <a:endParaRPr lang="en-US" sz="24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Any Questions?</a:t>
            </a:r>
          </a:p>
          <a:p>
            <a:endParaRPr lang="en-US" sz="24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6172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=QUW0Q8tXVUc</a:t>
            </a:r>
          </a:p>
        </p:txBody>
      </p:sp>
    </p:spTree>
    <p:extLst>
      <p:ext uri="{BB962C8B-B14F-4D97-AF65-F5344CB8AC3E}">
        <p14:creationId xmlns:p14="http://schemas.microsoft.com/office/powerpoint/2010/main" val="41477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Why do we perform a meta-analysis?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 our trials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are too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small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We’re applying for a new indication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want to make a marketing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claim or rebut a marketing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claim from a competitor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want to show superiority of our treatment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Concisely communicate findings/great background for grants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Identifies areas for future study</a:t>
            </a:r>
          </a:p>
          <a:p>
            <a:pPr marL="0" indent="0">
              <a:buNone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8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30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EDD3B6"/>
                </a:solidFill>
              </a:rPr>
              <a:t>The Meta-Analysis that started EBM</a:t>
            </a:r>
          </a:p>
        </p:txBody>
      </p:sp>
      <p:pic>
        <p:nvPicPr>
          <p:cNvPr id="8195" name="Picture 4" descr="Image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85800"/>
            <a:ext cx="77794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44829" y="6234796"/>
            <a:ext cx="44312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1400" i="1" dirty="0" smtClean="0"/>
              <a:t>Lau</a:t>
            </a:r>
            <a:r>
              <a:rPr lang="en-US" sz="1400" i="1" dirty="0"/>
              <a:t>, Chalmers et al. NEJM 1992; 327:250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799" y="6527184"/>
            <a:ext cx="3897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Streptokinase was finally </a:t>
            </a:r>
            <a:r>
              <a:rPr lang="en-US" sz="1200" dirty="0" smtClean="0">
                <a:solidFill>
                  <a:schemeClr val="tx2"/>
                </a:solidFill>
              </a:rPr>
              <a:t>approved by the FDA </a:t>
            </a:r>
            <a:r>
              <a:rPr lang="en-US" sz="1200" dirty="0">
                <a:solidFill>
                  <a:schemeClr val="tx2"/>
                </a:solidFill>
              </a:rPr>
              <a:t>in 1988</a:t>
            </a:r>
          </a:p>
        </p:txBody>
      </p:sp>
    </p:spTree>
    <p:extLst>
      <p:ext uri="{BB962C8B-B14F-4D97-AF65-F5344CB8AC3E}">
        <p14:creationId xmlns:p14="http://schemas.microsoft.com/office/powerpoint/2010/main" val="31878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20"/>
    </mc:Choice>
    <mc:Fallback xmlns="">
      <p:transition spd="slow" advTm="1432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are the important steps?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How do you report a meta-analysis?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Do you think you can do a meta-analysis?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6216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98316"/>
              </p:ext>
            </p:extLst>
          </p:nvPr>
        </p:nvGraphicFramePr>
        <p:xfrm>
          <a:off x="381000" y="1371600"/>
          <a:ext cx="3581400" cy="2286000"/>
        </p:xfrm>
        <a:graphic>
          <a:graphicData uri="http://schemas.openxmlformats.org/drawingml/2006/table">
            <a:tbl>
              <a:tblPr/>
              <a:tblGrid>
                <a:gridCol w="1335974"/>
                <a:gridCol w="927166"/>
                <a:gridCol w="822960"/>
                <a:gridCol w="495300"/>
              </a:tblGrid>
              <a:tr h="607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Credits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English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Chemistry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Genetics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ＭＳ Ｐゴシック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381000"/>
            <a:ext cx="31496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DD3B6"/>
                </a:solidFill>
              </a:rPr>
              <a:t>Simple Example</a:t>
            </a:r>
            <a:endParaRPr lang="en-US" sz="3200" dirty="0">
              <a:solidFill>
                <a:srgbClr val="EDD3B6"/>
              </a:solidFill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2529"/>
              </p:ext>
            </p:extLst>
          </p:nvPr>
        </p:nvGraphicFramePr>
        <p:xfrm>
          <a:off x="4191000" y="2819400"/>
          <a:ext cx="4038600" cy="2743200"/>
        </p:xfrm>
        <a:graphic>
          <a:graphicData uri="http://schemas.openxmlformats.org/drawingml/2006/table">
            <a:tbl>
              <a:tblPr/>
              <a:tblGrid>
                <a:gridCol w="1211580"/>
                <a:gridCol w="1009650"/>
                <a:gridCol w="979170"/>
                <a:gridCol w="838200"/>
              </a:tblGrid>
              <a:tr h="526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Credits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English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Chemistry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Genetics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charset="0"/>
                        </a:rPr>
                        <a:t>34.6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685800" y="5867400"/>
            <a:ext cx="4940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D3B6"/>
                </a:solidFill>
              </a:rPr>
              <a:t>Summary Grade = 34.6 / 10 = 3.46</a:t>
            </a:r>
          </a:p>
        </p:txBody>
      </p:sp>
    </p:spTree>
    <p:extLst>
      <p:ext uri="{BB962C8B-B14F-4D97-AF65-F5344CB8AC3E}">
        <p14:creationId xmlns:p14="http://schemas.microsoft.com/office/powerpoint/2010/main" val="199911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2765</Words>
  <Application>Microsoft Macintosh PowerPoint</Application>
  <PresentationFormat>On-screen Show (4:3)</PresentationFormat>
  <Paragraphs>577</Paragraphs>
  <Slides>55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Theme1</vt:lpstr>
      <vt:lpstr>Equation</vt:lpstr>
      <vt:lpstr>Document</vt:lpstr>
      <vt:lpstr>Microsoft Word Document</vt:lpstr>
      <vt:lpstr>PowerPoint Presentation</vt:lpstr>
      <vt:lpstr>Background – How much do you know?</vt:lpstr>
      <vt:lpstr>Background – How much do you know?</vt:lpstr>
      <vt:lpstr>Background – How much do you know?</vt:lpstr>
      <vt:lpstr>Background – How much do you know?</vt:lpstr>
      <vt:lpstr>PowerPoint Presentation</vt:lpstr>
      <vt:lpstr>The Meta-Analysis that started EBM</vt:lpstr>
      <vt:lpstr>Background – How much do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Principal issues in choosing an outcome measure</vt:lpstr>
      <vt:lpstr>PowerPoint Presentation</vt:lpstr>
      <vt:lpstr>Outcome</vt:lpstr>
      <vt:lpstr>Effect Measures: Discrete Data*</vt:lpstr>
      <vt:lpstr>Why NNT is popular – Odds Ratios and NNTs in Statin vs. Placebo for Clinical Outcomes</vt:lpstr>
      <vt:lpstr>When to Use OR / RR / RD</vt:lpstr>
      <vt:lpstr>What’s wrong with Odds Ratios? </vt:lpstr>
      <vt:lpstr>Effect Measures: Continuous Data</vt:lpstr>
      <vt:lpstr>Continuous Effect Measures* </vt:lpstr>
      <vt:lpstr>PowerPoint Presentation</vt:lpstr>
      <vt:lpstr>PowerPoint Presentation</vt:lpstr>
      <vt:lpstr>PowerPoint Presentation</vt:lpstr>
      <vt:lpstr>Random-Effects Model</vt:lpstr>
      <vt:lpstr>PowerPoint Presentation</vt:lpstr>
      <vt:lpstr>PowerPoint Presentation</vt:lpstr>
      <vt:lpstr>PowerPoint Presentation</vt:lpstr>
      <vt:lpstr>Heterogeneity is your friend!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Ultra Dawn Live Up to Its Name?</vt:lpstr>
      <vt:lpstr>Overall Summary Provided to Ingram &amp; to P&amp;G</vt:lpstr>
      <vt:lpstr>Safety of Ephedrine Weight Loss Supplements</vt:lpstr>
      <vt:lpstr>PowerPoint Presentation</vt:lpstr>
      <vt:lpstr>Safety Analyses</vt:lpstr>
      <vt:lpstr>Clinical Trial Feasibility: Asthma</vt:lpstr>
      <vt:lpstr>Drug P or Z Vs. Placebo: All Outcomes</vt:lpstr>
      <vt:lpstr>Sample Size:</vt:lpstr>
      <vt:lpstr>PowerPoint Presentation</vt:lpstr>
    </vt:vector>
  </TitlesOfParts>
  <Company>Babson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Isabel Allen</cp:lastModifiedBy>
  <cp:revision>248</cp:revision>
  <cp:lastPrinted>2013-04-16T21:23:22Z</cp:lastPrinted>
  <dcterms:created xsi:type="dcterms:W3CDTF">2012-09-24T22:12:33Z</dcterms:created>
  <dcterms:modified xsi:type="dcterms:W3CDTF">2016-04-08T16:37:53Z</dcterms:modified>
</cp:coreProperties>
</file>